
<file path=[Content_Types].xml><?xml version="1.0" encoding="utf-8"?>
<Types xmlns="http://schemas.openxmlformats.org/package/2006/content-types">
  <Default Extension="tmp"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 id="2147484044" r:id="rId2"/>
  </p:sldMasterIdLst>
  <p:notesMasterIdLst>
    <p:notesMasterId r:id="rId155"/>
  </p:notesMasterIdLst>
  <p:handoutMasterIdLst>
    <p:handoutMasterId r:id="rId156"/>
  </p:handoutMasterIdLst>
  <p:sldIdLst>
    <p:sldId id="670" r:id="rId3"/>
    <p:sldId id="586" r:id="rId4"/>
    <p:sldId id="446" r:id="rId5"/>
    <p:sldId id="449" r:id="rId6"/>
    <p:sldId id="544" r:id="rId7"/>
    <p:sldId id="545" r:id="rId8"/>
    <p:sldId id="610" r:id="rId9"/>
    <p:sldId id="593" r:id="rId10"/>
    <p:sldId id="594" r:id="rId11"/>
    <p:sldId id="595" r:id="rId12"/>
    <p:sldId id="450" r:id="rId13"/>
    <p:sldId id="452" r:id="rId14"/>
    <p:sldId id="517" r:id="rId15"/>
    <p:sldId id="521" r:id="rId16"/>
    <p:sldId id="522" r:id="rId17"/>
    <p:sldId id="523" r:id="rId18"/>
    <p:sldId id="524" r:id="rId19"/>
    <p:sldId id="519" r:id="rId20"/>
    <p:sldId id="456" r:id="rId21"/>
    <p:sldId id="457" r:id="rId22"/>
    <p:sldId id="587" r:id="rId23"/>
    <p:sldId id="599" r:id="rId24"/>
    <p:sldId id="588" r:id="rId25"/>
    <p:sldId id="596" r:id="rId26"/>
    <p:sldId id="264" r:id="rId27"/>
    <p:sldId id="597" r:id="rId28"/>
    <p:sldId id="266" r:id="rId29"/>
    <p:sldId id="269" r:id="rId30"/>
    <p:sldId id="611" r:id="rId31"/>
    <p:sldId id="463" r:id="rId32"/>
    <p:sldId id="470" r:id="rId33"/>
    <p:sldId id="606" r:id="rId34"/>
    <p:sldId id="268" r:id="rId35"/>
    <p:sldId id="465" r:id="rId36"/>
    <p:sldId id="464" r:id="rId37"/>
    <p:sldId id="270" r:id="rId38"/>
    <p:sldId id="271" r:id="rId39"/>
    <p:sldId id="466" r:id="rId40"/>
    <p:sldId id="272" r:id="rId41"/>
    <p:sldId id="600" r:id="rId42"/>
    <p:sldId id="601" r:id="rId43"/>
    <p:sldId id="467" r:id="rId44"/>
    <p:sldId id="468" r:id="rId45"/>
    <p:sldId id="274" r:id="rId46"/>
    <p:sldId id="469" r:id="rId47"/>
    <p:sldId id="275" r:id="rId48"/>
    <p:sldId id="602" r:id="rId49"/>
    <p:sldId id="603" r:id="rId50"/>
    <p:sldId id="471" r:id="rId51"/>
    <p:sldId id="276" r:id="rId52"/>
    <p:sldId id="277" r:id="rId53"/>
    <p:sldId id="669" r:id="rId54"/>
    <p:sldId id="605" r:id="rId55"/>
    <p:sldId id="289" r:id="rId56"/>
    <p:sldId id="290" r:id="rId57"/>
    <p:sldId id="604" r:id="rId58"/>
    <p:sldId id="549" r:id="rId59"/>
    <p:sldId id="550" r:id="rId60"/>
    <p:sldId id="607" r:id="rId61"/>
    <p:sldId id="507" r:id="rId62"/>
    <p:sldId id="608" r:id="rId63"/>
    <p:sldId id="598" r:id="rId64"/>
    <p:sldId id="508" r:id="rId65"/>
    <p:sldId id="509" r:id="rId66"/>
    <p:sldId id="510" r:id="rId67"/>
    <p:sldId id="613" r:id="rId68"/>
    <p:sldId id="511" r:id="rId69"/>
    <p:sldId id="512" r:id="rId70"/>
    <p:sldId id="513" r:id="rId71"/>
    <p:sldId id="614" r:id="rId72"/>
    <p:sldId id="615" r:id="rId73"/>
    <p:sldId id="616" r:id="rId74"/>
    <p:sldId id="671" r:id="rId75"/>
    <p:sldId id="609" r:id="rId76"/>
    <p:sldId id="291" r:id="rId77"/>
    <p:sldId id="292" r:id="rId78"/>
    <p:sldId id="617" r:id="rId79"/>
    <p:sldId id="667" r:id="rId80"/>
    <p:sldId id="618" r:id="rId81"/>
    <p:sldId id="612" r:id="rId82"/>
    <p:sldId id="479" r:id="rId83"/>
    <p:sldId id="294" r:id="rId84"/>
    <p:sldId id="572" r:id="rId85"/>
    <p:sldId id="573" r:id="rId86"/>
    <p:sldId id="574" r:id="rId87"/>
    <p:sldId id="575" r:id="rId88"/>
    <p:sldId id="576" r:id="rId89"/>
    <p:sldId id="577" r:id="rId90"/>
    <p:sldId id="295" r:id="rId91"/>
    <p:sldId id="567" r:id="rId92"/>
    <p:sldId id="568" r:id="rId93"/>
    <p:sldId id="569" r:id="rId94"/>
    <p:sldId id="570" r:id="rId95"/>
    <p:sldId id="571" r:id="rId96"/>
    <p:sldId id="578" r:id="rId97"/>
    <p:sldId id="579" r:id="rId98"/>
    <p:sldId id="580" r:id="rId99"/>
    <p:sldId id="581" r:id="rId100"/>
    <p:sldId id="582" r:id="rId101"/>
    <p:sldId id="583" r:id="rId102"/>
    <p:sldId id="525" r:id="rId103"/>
    <p:sldId id="566" r:id="rId104"/>
    <p:sldId id="526" r:id="rId105"/>
    <p:sldId id="527" r:id="rId106"/>
    <p:sldId id="528" r:id="rId107"/>
    <p:sldId id="529" r:id="rId108"/>
    <p:sldId id="530" r:id="rId109"/>
    <p:sldId id="531" r:id="rId110"/>
    <p:sldId id="532" r:id="rId111"/>
    <p:sldId id="533" r:id="rId112"/>
    <p:sldId id="534" r:id="rId113"/>
    <p:sldId id="535" r:id="rId114"/>
    <p:sldId id="536" r:id="rId115"/>
    <p:sldId id="537" r:id="rId116"/>
    <p:sldId id="619" r:id="rId117"/>
    <p:sldId id="673" r:id="rId118"/>
    <p:sldId id="620" r:id="rId119"/>
    <p:sldId id="672" r:id="rId120"/>
    <p:sldId id="621" r:id="rId121"/>
    <p:sldId id="622" r:id="rId122"/>
    <p:sldId id="623" r:id="rId123"/>
    <p:sldId id="624" r:id="rId124"/>
    <p:sldId id="625" r:id="rId125"/>
    <p:sldId id="626" r:id="rId126"/>
    <p:sldId id="627" r:id="rId127"/>
    <p:sldId id="628" r:id="rId128"/>
    <p:sldId id="629" r:id="rId129"/>
    <p:sldId id="630" r:id="rId130"/>
    <p:sldId id="631" r:id="rId131"/>
    <p:sldId id="632" r:id="rId132"/>
    <p:sldId id="633" r:id="rId133"/>
    <p:sldId id="634" r:id="rId134"/>
    <p:sldId id="635" r:id="rId135"/>
    <p:sldId id="636" r:id="rId136"/>
    <p:sldId id="637" r:id="rId137"/>
    <p:sldId id="638" r:id="rId138"/>
    <p:sldId id="639" r:id="rId139"/>
    <p:sldId id="640" r:id="rId140"/>
    <p:sldId id="641" r:id="rId141"/>
    <p:sldId id="642" r:id="rId142"/>
    <p:sldId id="647" r:id="rId143"/>
    <p:sldId id="648" r:id="rId144"/>
    <p:sldId id="666" r:id="rId145"/>
    <p:sldId id="653" r:id="rId146"/>
    <p:sldId id="654" r:id="rId147"/>
    <p:sldId id="655" r:id="rId148"/>
    <p:sldId id="656" r:id="rId149"/>
    <p:sldId id="657" r:id="rId150"/>
    <p:sldId id="658" r:id="rId151"/>
    <p:sldId id="659" r:id="rId152"/>
    <p:sldId id="660" r:id="rId153"/>
    <p:sldId id="661" r:id="rId154"/>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5pPr>
    <a:lvl6pPr marL="2286000" algn="l" defTabSz="914400" rtl="0" eaLnBrk="1" latinLnBrk="0" hangingPunct="1">
      <a:defRPr b="1" kern="1200">
        <a:solidFill>
          <a:schemeClr val="tx1"/>
        </a:solidFill>
        <a:latin typeface="Times New Roman" panose="02020603050405020304" pitchFamily="18" charset="0"/>
        <a:ea typeface="+mn-ea"/>
        <a:cs typeface="+mn-cs"/>
      </a:defRPr>
    </a:lvl6pPr>
    <a:lvl7pPr marL="2743200" algn="l" defTabSz="914400" rtl="0" eaLnBrk="1" latinLnBrk="0" hangingPunct="1">
      <a:defRPr b="1" kern="1200">
        <a:solidFill>
          <a:schemeClr val="tx1"/>
        </a:solidFill>
        <a:latin typeface="Times New Roman" panose="02020603050405020304" pitchFamily="18" charset="0"/>
        <a:ea typeface="+mn-ea"/>
        <a:cs typeface="+mn-cs"/>
      </a:defRPr>
    </a:lvl7pPr>
    <a:lvl8pPr marL="3200400" algn="l" defTabSz="914400" rtl="0" eaLnBrk="1" latinLnBrk="0" hangingPunct="1">
      <a:defRPr b="1" kern="1200">
        <a:solidFill>
          <a:schemeClr val="tx1"/>
        </a:solidFill>
        <a:latin typeface="Times New Roman" panose="02020603050405020304" pitchFamily="18" charset="0"/>
        <a:ea typeface="+mn-ea"/>
        <a:cs typeface="+mn-cs"/>
      </a:defRPr>
    </a:lvl8pPr>
    <a:lvl9pPr marL="3657600" algn="l" defTabSz="914400" rtl="0" eaLnBrk="1" latinLnBrk="0" hangingPunct="1">
      <a:defRPr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CC00CC"/>
    <a:srgbClr val="F8F8F8"/>
    <a:srgbClr val="6600CC"/>
    <a:srgbClr val="FF3300"/>
    <a:srgbClr val="00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65" autoAdjust="0"/>
    <p:restoredTop sz="92460" autoAdjust="0"/>
  </p:normalViewPr>
  <p:slideViewPr>
    <p:cSldViewPr>
      <p:cViewPr varScale="1">
        <p:scale>
          <a:sx n="64" d="100"/>
          <a:sy n="64" d="100"/>
        </p:scale>
        <p:origin x="1842"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Lst>
  </p:outlineViewPr>
  <p:notesTextViewPr>
    <p:cViewPr>
      <p:scale>
        <a:sx n="100" d="100"/>
        <a:sy n="100" d="100"/>
      </p:scale>
      <p:origin x="0" y="0"/>
    </p:cViewPr>
  </p:notesTextViewPr>
  <p:sorterViewPr>
    <p:cViewPr>
      <p:scale>
        <a:sx n="66" d="100"/>
        <a:sy n="66" d="100"/>
      </p:scale>
      <p:origin x="0" y="16446"/>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theme" Target="theme/theme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tableStyles" Target="tableStyles.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notesMaster" Target="notesMasters/notesMaster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handoutMaster" Target="handoutMasters/handout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s>
</file>

<file path=ppt/_rels/viewProps.xml.rels><?xml version="1.0" encoding="UTF-8" standalone="yes"?>
<Relationships xmlns="http://schemas.openxmlformats.org/package/2006/relationships"><Relationship Id="rId13" Type="http://schemas.openxmlformats.org/officeDocument/2006/relationships/slide" Target="slides/slide39.xml"/><Relationship Id="rId18" Type="http://schemas.openxmlformats.org/officeDocument/2006/relationships/slide" Target="slides/slide44.xml"/><Relationship Id="rId26" Type="http://schemas.openxmlformats.org/officeDocument/2006/relationships/slide" Target="slides/slide52.xml"/><Relationship Id="rId39" Type="http://schemas.openxmlformats.org/officeDocument/2006/relationships/slide" Target="slides/slide104.xml"/><Relationship Id="rId21" Type="http://schemas.openxmlformats.org/officeDocument/2006/relationships/slide" Target="slides/slide47.xml"/><Relationship Id="rId34" Type="http://schemas.openxmlformats.org/officeDocument/2006/relationships/slide" Target="slides/slide76.xml"/><Relationship Id="rId42" Type="http://schemas.openxmlformats.org/officeDocument/2006/relationships/slide" Target="slides/slide107.xml"/><Relationship Id="rId47" Type="http://schemas.openxmlformats.org/officeDocument/2006/relationships/slide" Target="slides/slide114.xml"/><Relationship Id="rId7" Type="http://schemas.openxmlformats.org/officeDocument/2006/relationships/slide" Target="slides/slide33.xml"/><Relationship Id="rId2" Type="http://schemas.openxmlformats.org/officeDocument/2006/relationships/slide" Target="slides/slide27.xml"/><Relationship Id="rId16" Type="http://schemas.openxmlformats.org/officeDocument/2006/relationships/slide" Target="slides/slide42.xml"/><Relationship Id="rId29" Type="http://schemas.openxmlformats.org/officeDocument/2006/relationships/slide" Target="slides/slide55.xml"/><Relationship Id="rId1" Type="http://schemas.openxmlformats.org/officeDocument/2006/relationships/slide" Target="slides/slide25.xml"/><Relationship Id="rId6" Type="http://schemas.openxmlformats.org/officeDocument/2006/relationships/slide" Target="slides/slide32.xml"/><Relationship Id="rId11" Type="http://schemas.openxmlformats.org/officeDocument/2006/relationships/slide" Target="slides/slide37.xml"/><Relationship Id="rId24" Type="http://schemas.openxmlformats.org/officeDocument/2006/relationships/slide" Target="slides/slide50.xml"/><Relationship Id="rId32" Type="http://schemas.openxmlformats.org/officeDocument/2006/relationships/slide" Target="slides/slide74.xml"/><Relationship Id="rId37" Type="http://schemas.openxmlformats.org/officeDocument/2006/relationships/slide" Target="slides/slide101.xml"/><Relationship Id="rId40" Type="http://schemas.openxmlformats.org/officeDocument/2006/relationships/slide" Target="slides/slide105.xml"/><Relationship Id="rId45" Type="http://schemas.openxmlformats.org/officeDocument/2006/relationships/slide" Target="slides/slide110.xml"/><Relationship Id="rId5" Type="http://schemas.openxmlformats.org/officeDocument/2006/relationships/slide" Target="slides/slide31.xml"/><Relationship Id="rId15" Type="http://schemas.openxmlformats.org/officeDocument/2006/relationships/slide" Target="slides/slide41.xml"/><Relationship Id="rId23" Type="http://schemas.openxmlformats.org/officeDocument/2006/relationships/slide" Target="slides/slide49.xml"/><Relationship Id="rId28" Type="http://schemas.openxmlformats.org/officeDocument/2006/relationships/slide" Target="slides/slide54.xml"/><Relationship Id="rId36" Type="http://schemas.openxmlformats.org/officeDocument/2006/relationships/slide" Target="slides/slide89.xml"/><Relationship Id="rId10" Type="http://schemas.openxmlformats.org/officeDocument/2006/relationships/slide" Target="slides/slide36.xml"/><Relationship Id="rId19" Type="http://schemas.openxmlformats.org/officeDocument/2006/relationships/slide" Target="slides/slide45.xml"/><Relationship Id="rId31" Type="http://schemas.openxmlformats.org/officeDocument/2006/relationships/slide" Target="slides/slide61.xml"/><Relationship Id="rId44" Type="http://schemas.openxmlformats.org/officeDocument/2006/relationships/slide" Target="slides/slide109.xml"/><Relationship Id="rId4" Type="http://schemas.openxmlformats.org/officeDocument/2006/relationships/slide" Target="slides/slide30.xml"/><Relationship Id="rId9" Type="http://schemas.openxmlformats.org/officeDocument/2006/relationships/slide" Target="slides/slide35.xml"/><Relationship Id="rId14" Type="http://schemas.openxmlformats.org/officeDocument/2006/relationships/slide" Target="slides/slide40.xml"/><Relationship Id="rId22" Type="http://schemas.openxmlformats.org/officeDocument/2006/relationships/slide" Target="slides/slide48.xml"/><Relationship Id="rId27" Type="http://schemas.openxmlformats.org/officeDocument/2006/relationships/slide" Target="slides/slide53.xml"/><Relationship Id="rId30" Type="http://schemas.openxmlformats.org/officeDocument/2006/relationships/slide" Target="slides/slide59.xml"/><Relationship Id="rId35" Type="http://schemas.openxmlformats.org/officeDocument/2006/relationships/slide" Target="slides/slide82.xml"/><Relationship Id="rId43" Type="http://schemas.openxmlformats.org/officeDocument/2006/relationships/slide" Target="slides/slide108.xml"/><Relationship Id="rId8" Type="http://schemas.openxmlformats.org/officeDocument/2006/relationships/slide" Target="slides/slide34.xml"/><Relationship Id="rId3" Type="http://schemas.openxmlformats.org/officeDocument/2006/relationships/slide" Target="slides/slide28.xml"/><Relationship Id="rId12" Type="http://schemas.openxmlformats.org/officeDocument/2006/relationships/slide" Target="slides/slide38.xml"/><Relationship Id="rId17" Type="http://schemas.openxmlformats.org/officeDocument/2006/relationships/slide" Target="slides/slide43.xml"/><Relationship Id="rId25" Type="http://schemas.openxmlformats.org/officeDocument/2006/relationships/slide" Target="slides/slide51.xml"/><Relationship Id="rId33" Type="http://schemas.openxmlformats.org/officeDocument/2006/relationships/slide" Target="slides/slide75.xml"/><Relationship Id="rId38" Type="http://schemas.openxmlformats.org/officeDocument/2006/relationships/slide" Target="slides/slide103.xml"/><Relationship Id="rId46" Type="http://schemas.openxmlformats.org/officeDocument/2006/relationships/slide" Target="slides/slide111.xml"/><Relationship Id="rId20" Type="http://schemas.openxmlformats.org/officeDocument/2006/relationships/slide" Target="slides/slide46.xml"/><Relationship Id="rId41" Type="http://schemas.openxmlformats.org/officeDocument/2006/relationships/slide" Target="slides/slide10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53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VNI-Helve" pitchFamily="2" charset="0"/>
              </a:defRPr>
            </a:lvl1pPr>
          </a:lstStyle>
          <a:p>
            <a:pPr>
              <a:defRPr/>
            </a:pPr>
            <a:endParaRPr lang="en-US"/>
          </a:p>
        </p:txBody>
      </p:sp>
      <p:sp>
        <p:nvSpPr>
          <p:cNvPr id="4853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VNI-Helve" pitchFamily="2" charset="0"/>
              </a:defRPr>
            </a:lvl1pPr>
          </a:lstStyle>
          <a:p>
            <a:pPr>
              <a:defRPr/>
            </a:pPr>
            <a:endParaRPr lang="en-US"/>
          </a:p>
        </p:txBody>
      </p:sp>
      <p:sp>
        <p:nvSpPr>
          <p:cNvPr id="4853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VNI-Helve" pitchFamily="2" charset="0"/>
              </a:defRPr>
            </a:lvl1pPr>
          </a:lstStyle>
          <a:p>
            <a:pPr>
              <a:defRPr/>
            </a:pPr>
            <a:endParaRPr lang="en-US"/>
          </a:p>
        </p:txBody>
      </p:sp>
      <p:sp>
        <p:nvSpPr>
          <p:cNvPr id="4853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VNI-Helve" pitchFamily="2" charset="0"/>
              </a:defRPr>
            </a:lvl1pPr>
          </a:lstStyle>
          <a:p>
            <a:pPr>
              <a:defRPr/>
            </a:pPr>
            <a:fld id="{47B58B09-B4D1-4E04-B84E-F27168FFC4AB}" type="slidenum">
              <a:rPr lang="en-US"/>
              <a:pPr>
                <a:defRPr/>
              </a:pPr>
              <a:t>‹#›</a:t>
            </a:fld>
            <a:endParaRPr lang="en-US"/>
          </a:p>
        </p:txBody>
      </p:sp>
    </p:spTree>
    <p:extLst>
      <p:ext uri="{BB962C8B-B14F-4D97-AF65-F5344CB8AC3E}">
        <p14:creationId xmlns:p14="http://schemas.microsoft.com/office/powerpoint/2010/main" val="2341385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VNI-Times" pitchFamily="2" charset="0"/>
              </a:defRPr>
            </a:lvl1pPr>
          </a:lstStyle>
          <a:p>
            <a:pPr>
              <a:defRPr/>
            </a:pPr>
            <a:endParaRPr lang="en-US"/>
          </a:p>
        </p:txBody>
      </p:sp>
      <p:sp>
        <p:nvSpPr>
          <p:cNvPr id="1064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VNI-Times" pitchFamily="2"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65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VNI-Times" pitchFamily="2" charset="0"/>
              </a:defRPr>
            </a:lvl1pPr>
          </a:lstStyle>
          <a:p>
            <a:pPr>
              <a:defRPr/>
            </a:pPr>
            <a:endParaRPr lang="en-US"/>
          </a:p>
        </p:txBody>
      </p:sp>
      <p:sp>
        <p:nvSpPr>
          <p:cNvPr id="1065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VNI-Times" pitchFamily="2" charset="0"/>
              </a:defRPr>
            </a:lvl1pPr>
          </a:lstStyle>
          <a:p>
            <a:pPr>
              <a:defRPr/>
            </a:pPr>
            <a:fld id="{61D9E890-8224-4363-BB2E-A4036E246538}" type="slidenum">
              <a:rPr lang="en-US"/>
              <a:pPr>
                <a:defRPr/>
              </a:pPr>
              <a:t>‹#›</a:t>
            </a:fld>
            <a:endParaRPr lang="en-US"/>
          </a:p>
        </p:txBody>
      </p:sp>
    </p:spTree>
    <p:extLst>
      <p:ext uri="{BB962C8B-B14F-4D97-AF65-F5344CB8AC3E}">
        <p14:creationId xmlns:p14="http://schemas.microsoft.com/office/powerpoint/2010/main" val="32042168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NI-Times"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VNI-Times"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VNI-Times"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VNI-Times"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VNI-Times"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60666638-71D0-4C45-8800-1119AC872FDF}" type="slidenum">
              <a:rPr lang="en-US">
                <a:solidFill>
                  <a:srgbClr val="000000"/>
                </a:solidFill>
              </a:rPr>
              <a:pPr/>
              <a:t>1</a:t>
            </a:fld>
            <a:endParaRPr lang="en-US">
              <a:solidFill>
                <a:srgbClr val="000000"/>
              </a:solidFill>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560497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7762BF73-ACC3-4396-A916-D8A62AD3A8F9}" type="slidenum">
              <a:rPr lang="en-US" b="0" smtClean="0">
                <a:latin typeface="VNI-Times" pitchFamily="2" charset="0"/>
              </a:rPr>
              <a:pPr/>
              <a:t>5</a:t>
            </a:fld>
            <a:endParaRPr lang="en-US" b="0" smtClean="0">
              <a:latin typeface="VNI-Times" pitchFamily="2"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What happens if you have written a program with an array of size 100  to store inventory items when the store you are working for adds item # 101?</a:t>
            </a:r>
          </a:p>
          <a:p>
            <a:pPr eaLnBrk="1" hangingPunct="1"/>
            <a:endParaRPr lang="en-US" smtClean="0"/>
          </a:p>
        </p:txBody>
      </p:sp>
    </p:spTree>
    <p:extLst>
      <p:ext uri="{BB962C8B-B14F-4D97-AF65-F5344CB8AC3E}">
        <p14:creationId xmlns:p14="http://schemas.microsoft.com/office/powerpoint/2010/main" val="1009493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smtClean="0"/>
              <a:t>Tuy nhiên, việc lưu trữ danh sách liên kết tốn bộ nhớ hơn anh sách kề vì mỗi node của danh sách phải chứa thêm vùng liên kết. Ngoài ra việc truy xuất node thứ I trong danh sách liên kết chậm hơn vì phải duyệt từ đầu danh sách.</a:t>
            </a:r>
          </a:p>
          <a:p>
            <a:endParaRPr lang="en-US"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F300D4CD-26BA-4555-A953-673B9285077F}" type="slidenum">
              <a:rPr lang="en-US" b="0" smtClean="0">
                <a:latin typeface="VNI-Times" pitchFamily="2" charset="0"/>
              </a:rPr>
              <a:pPr/>
              <a:t>6</a:t>
            </a:fld>
            <a:endParaRPr lang="en-US" b="0" smtClean="0">
              <a:latin typeface="VNI-Times" pitchFamily="2" charset="0"/>
            </a:endParaRPr>
          </a:p>
        </p:txBody>
      </p:sp>
    </p:spTree>
    <p:extLst>
      <p:ext uri="{BB962C8B-B14F-4D97-AF65-F5344CB8AC3E}">
        <p14:creationId xmlns:p14="http://schemas.microsoft.com/office/powerpoint/2010/main" val="2625909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1B6A3117-CCE2-47BB-B126-ED2070D86D1E}" type="slidenum">
              <a:rPr lang="en-US" b="0" smtClean="0">
                <a:latin typeface="VNI-Times" pitchFamily="2" charset="0"/>
              </a:rPr>
              <a:pPr/>
              <a:t>23</a:t>
            </a:fld>
            <a:endParaRPr lang="en-US" b="0" smtClean="0">
              <a:latin typeface="VNI-Times" pitchFamily="2" charset="0"/>
            </a:endParaRPr>
          </a:p>
        </p:txBody>
      </p:sp>
    </p:spTree>
    <p:extLst>
      <p:ext uri="{BB962C8B-B14F-4D97-AF65-F5344CB8AC3E}">
        <p14:creationId xmlns:p14="http://schemas.microsoft.com/office/powerpoint/2010/main" val="1491385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50BBF76A-EE63-4563-B9D0-F2C2D7A04737}" type="slidenum">
              <a:rPr lang="en-US" b="0" smtClean="0">
                <a:latin typeface="VNI-Times" pitchFamily="2" charset="0"/>
              </a:rPr>
              <a:pPr/>
              <a:t>26</a:t>
            </a:fld>
            <a:endParaRPr lang="en-US" b="0" smtClean="0">
              <a:latin typeface="VNI-Times" pitchFamily="2" charset="0"/>
            </a:endParaRPr>
          </a:p>
        </p:txBody>
      </p:sp>
    </p:spTree>
    <p:extLst>
      <p:ext uri="{BB962C8B-B14F-4D97-AF65-F5344CB8AC3E}">
        <p14:creationId xmlns:p14="http://schemas.microsoft.com/office/powerpoint/2010/main" val="1896207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54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BD5B57DE-F25E-4853-95FF-C4396D5AC0CC}" type="slidenum">
              <a:rPr lang="en-US" b="0" smtClean="0">
                <a:latin typeface="VNI-Times" pitchFamily="2" charset="0"/>
              </a:rPr>
              <a:pPr/>
              <a:t>135</a:t>
            </a:fld>
            <a:endParaRPr lang="en-US" b="0" smtClean="0">
              <a:latin typeface="VNI-Times" pitchFamily="2" charset="0"/>
            </a:endParaRPr>
          </a:p>
        </p:txBody>
      </p:sp>
    </p:spTree>
    <p:extLst>
      <p:ext uri="{BB962C8B-B14F-4D97-AF65-F5344CB8AC3E}">
        <p14:creationId xmlns:p14="http://schemas.microsoft.com/office/powerpoint/2010/main" val="236000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57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AD0E7CD8-26E5-448E-A93F-45B394D811FD}" type="slidenum">
              <a:rPr lang="en-US" b="0" smtClean="0">
                <a:latin typeface="VNI-Times" pitchFamily="2" charset="0"/>
              </a:rPr>
              <a:pPr/>
              <a:t>137</a:t>
            </a:fld>
            <a:endParaRPr lang="en-US" b="0" smtClean="0">
              <a:latin typeface="VNI-Times" pitchFamily="2" charset="0"/>
            </a:endParaRPr>
          </a:p>
        </p:txBody>
      </p:sp>
    </p:spTree>
    <p:extLst>
      <p:ext uri="{BB962C8B-B14F-4D97-AF65-F5344CB8AC3E}">
        <p14:creationId xmlns:p14="http://schemas.microsoft.com/office/powerpoint/2010/main" val="39944837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a:prstGeom prst="rect">
            <a:avLst/>
          </a:prstGeom>
        </p:spPr>
        <p:txBody>
          <a:bodyPr>
            <a:noAutofit/>
          </a:bodyPr>
          <a:lstStyle>
            <a:lvl1pPr algn="ctr">
              <a:defRPr sz="2000">
                <a:solidFill>
                  <a:srgbClr val="FFFFFF"/>
                </a:solidFill>
              </a:defRPr>
            </a:lvl1pPr>
          </a:lstStyle>
          <a:p>
            <a:pPr>
              <a:defRPr/>
            </a:pPr>
            <a:endParaRPr lang="en-US"/>
          </a:p>
        </p:txBody>
      </p:sp>
      <p:sp>
        <p:nvSpPr>
          <p:cNvPr id="10" name="Footer Placeholder 16"/>
          <p:cNvSpPr>
            <a:spLocks noGrp="1"/>
          </p:cNvSpPr>
          <p:nvPr>
            <p:ph type="ftr" sz="quarter" idx="11"/>
          </p:nvPr>
        </p:nvSpPr>
        <p:spPr>
          <a:xfrm>
            <a:off x="2085975" y="236538"/>
            <a:ext cx="5867400" cy="365125"/>
          </a:xfrm>
          <a:prstGeom prst="rect">
            <a:avLst/>
          </a:prstGeo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7B1A629-6507-41E2-8F21-DC1F713C67DD}" type="slidenum">
              <a:rPr lang="en-US"/>
              <a:pPr>
                <a:defRPr/>
              </a:pPr>
              <a:t>‹#›</a:t>
            </a:fld>
            <a:endParaRPr lang="en-US"/>
          </a:p>
        </p:txBody>
      </p:sp>
    </p:spTree>
    <p:extLst>
      <p:ext uri="{BB962C8B-B14F-4D97-AF65-F5344CB8AC3E}">
        <p14:creationId xmlns:p14="http://schemas.microsoft.com/office/powerpoint/2010/main" val="1229566509"/>
      </p:ext>
    </p:extLst>
  </p:cSld>
  <p:clrMapOvr>
    <a:overrideClrMapping bg1="dk1" tx1="lt1" bg2="dk2" tx2="lt2" accent1="accent1" accent2="accent2" accent3="accent3" accent4="accent4" accent5="accent5" accent6="accent6" hlink="hlink" folHlink="folHlink"/>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a:xfrm>
            <a:off x="6096000" y="6248400"/>
            <a:ext cx="2667000" cy="365125"/>
          </a:xfrm>
          <a:prstGeom prst="rect">
            <a:avLst/>
          </a:prstGeom>
        </p:spPr>
        <p:txBody>
          <a:bodyPr/>
          <a:lstStyle>
            <a:lvl1pPr algn="r">
              <a:defRPr/>
            </a:lvl1pPr>
          </a:lstStyle>
          <a:p>
            <a:pPr>
              <a:defRPr/>
            </a:pPr>
            <a:endParaRPr lang="en-US"/>
          </a:p>
        </p:txBody>
      </p:sp>
      <p:sp>
        <p:nvSpPr>
          <p:cNvPr id="5" name="Footer Placeholder 2"/>
          <p:cNvSpPr>
            <a:spLocks noGrp="1"/>
          </p:cNvSpPr>
          <p:nvPr>
            <p:ph type="ftr" sz="quarter" idx="11"/>
          </p:nvPr>
        </p:nvSpPr>
        <p:spPr>
          <a:xfrm>
            <a:off x="609600" y="6248400"/>
            <a:ext cx="5421313" cy="365125"/>
          </a:xfrm>
          <a:prstGeom prst="rect">
            <a:avLst/>
          </a:prstGeom>
        </p:spPr>
        <p:txBody>
          <a:bodyPr/>
          <a:lstStyle>
            <a:lvl1pPr algn="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14D843D-DD3B-4720-8698-D7E18A1766A2}" type="slidenum">
              <a:rPr lang="en-US"/>
              <a:pPr>
                <a:defRPr/>
              </a:pPr>
              <a:t>‹#›</a:t>
            </a:fld>
            <a:endParaRPr lang="en-US"/>
          </a:p>
        </p:txBody>
      </p:sp>
    </p:spTree>
    <p:extLst>
      <p:ext uri="{BB962C8B-B14F-4D97-AF65-F5344CB8AC3E}">
        <p14:creationId xmlns:p14="http://schemas.microsoft.com/office/powerpoint/2010/main" val="1673465469"/>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a:prstGeom prst="rect">
            <a:avLst/>
          </a:prstGeom>
        </p:spPr>
        <p:txBody>
          <a:bodyPr/>
          <a:lstStyle>
            <a:lvl1pPr algn="r">
              <a:defRPr/>
            </a:lvl1pPr>
          </a:lstStyle>
          <a:p>
            <a:pPr>
              <a:defRPr/>
            </a:pPr>
            <a:endParaRPr lang="en-US"/>
          </a:p>
        </p:txBody>
      </p:sp>
      <p:sp>
        <p:nvSpPr>
          <p:cNvPr id="8" name="Footer Placeholder 4"/>
          <p:cNvSpPr>
            <a:spLocks noGrp="1"/>
          </p:cNvSpPr>
          <p:nvPr>
            <p:ph type="ftr" sz="quarter" idx="11"/>
          </p:nvPr>
        </p:nvSpPr>
        <p:spPr>
          <a:xfrm>
            <a:off x="457200" y="6248400"/>
            <a:ext cx="5573713" cy="365125"/>
          </a:xfrm>
          <a:prstGeom prst="rect">
            <a:avLst/>
          </a:prstGeom>
        </p:spPr>
        <p:txBody>
          <a:bodyPr/>
          <a:lstStyle>
            <a:lvl1pPr algn="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4FAC53B6-26E1-4FF1-9DC6-97D630CEE752}" type="slidenum">
              <a:rPr lang="en-US"/>
              <a:pPr>
                <a:defRPr/>
              </a:pPr>
              <a:t>‹#›</a:t>
            </a:fld>
            <a:endParaRPr lang="en-US"/>
          </a:p>
        </p:txBody>
      </p:sp>
    </p:spTree>
    <p:extLst>
      <p:ext uri="{BB962C8B-B14F-4D97-AF65-F5344CB8AC3E}">
        <p14:creationId xmlns:p14="http://schemas.microsoft.com/office/powerpoint/2010/main" val="1905698064"/>
      </p:ext>
    </p:extLst>
  </p:cSld>
  <p:clrMapOvr>
    <a:overrideClrMapping bg1="lt1" tx1="dk1" bg2="lt2" tx2="dk2" accent1="accent1" accent2="accent2" accent3="accent3" accent4="accent4" accent5="accent5" accent6="accent6" hlink="hlink" folHlink="folHlink"/>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gradFill flip="none" rotWithShape="1">
            <a:gsLst>
              <a:gs pos="0">
                <a:schemeClr val="accent2">
                  <a:lumMod val="50000"/>
                </a:schemeClr>
              </a:gs>
              <a:gs pos="39999">
                <a:srgbClr val="85C2FF"/>
              </a:gs>
              <a:gs pos="70000">
                <a:srgbClr val="C4D6EB"/>
              </a:gs>
              <a:gs pos="100000">
                <a:srgbClr val="FFEBFA"/>
              </a:gs>
            </a:gsLst>
            <a:lin ang="5400000" scaled="0"/>
            <a:tileRect r="-100000" b="-100000"/>
          </a:gra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b="0">
              <a:solidFill>
                <a:prstClr val="white"/>
              </a:solidFill>
            </a:endParaRPr>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400" b="1">
                <a:solidFill>
                  <a:schemeClr val="bg1"/>
                </a:solidFill>
              </a:defRPr>
            </a:lvl1pPr>
            <a:extLst/>
          </a:lstStyle>
          <a:p>
            <a:r>
              <a:rPr kumimoji="0" lang="en-US" dirty="0" smtClean="0"/>
              <a:t>Click to edit Master title style</a:t>
            </a:r>
            <a:endParaRPr kumimoji="0" lang="en-US" dirty="0"/>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pPr>
              <a:defRPr/>
            </a:pPr>
            <a:fld id="{ED442910-5DD0-4920-8628-D4EBA6841F6C}" type="datetime1">
              <a:rPr lang="en-US" smtClean="0">
                <a:solidFill>
                  <a:prstClr val="white">
                    <a:tint val="95000"/>
                  </a:prstClr>
                </a:solidFill>
              </a:rPr>
              <a:pPr>
                <a:defRPr/>
              </a:pPr>
              <a:t>10/11/2022</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pPr>
              <a:defRPr/>
            </a:pPr>
            <a:fld id="{F2B18474-E23A-438C-A446-5144C14EEF15}" type="slidenum">
              <a:rPr lang="en-US" smtClean="0">
                <a:solidFill>
                  <a:prstClr val="white">
                    <a:tint val="95000"/>
                  </a:prstClr>
                </a:solidFill>
              </a:rPr>
              <a:pPr>
                <a:defRPr/>
              </a:pPr>
              <a:t>‹#›</a:t>
            </a:fld>
            <a:endParaRPr lang="en-US">
              <a:solidFill>
                <a:prstClr val="white">
                  <a:tint val="95000"/>
                </a:prstClr>
              </a:solidFill>
            </a:endParaRPr>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b="0">
              <a:solidFill>
                <a:prstClr val="white"/>
              </a:solidFill>
            </a:endParaRPr>
          </a:p>
        </p:txBody>
      </p:sp>
    </p:spTree>
    <p:extLst>
      <p:ext uri="{BB962C8B-B14F-4D97-AF65-F5344CB8AC3E}">
        <p14:creationId xmlns:p14="http://schemas.microsoft.com/office/powerpoint/2010/main" val="52017155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835152"/>
          </a:xfrm>
        </p:spPr>
        <p:txBody>
          <a:bodyPr>
            <a:normAutofit/>
          </a:bodyPr>
          <a:lstStyle>
            <a:lvl1pPr algn="just">
              <a:defRPr sz="3600">
                <a:latin typeface="Times New Roman" panose="02020603050405020304" pitchFamily="18" charset="0"/>
                <a:ea typeface="Cambria" panose="02040503050406030204" pitchFamily="18" charset="0"/>
                <a:cs typeface="Times New Roman" panose="02020603050405020304" pitchFamily="18" charset="0"/>
              </a:defRPr>
            </a:lvl1pPr>
            <a:extLst/>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457200" y="1143000"/>
            <a:ext cx="8229600" cy="5257801"/>
          </a:xfrm>
        </p:spPr>
        <p:txBody>
          <a:bodyPr>
            <a:normAutofit/>
          </a:bodyPr>
          <a:lstStyle>
            <a:lvl1pPr algn="just">
              <a:defRPr sz="2800">
                <a:latin typeface="Times New Roman" panose="02020603050405020304" pitchFamily="18" charset="0"/>
                <a:ea typeface="Cambria" panose="02040503050406030204" pitchFamily="18" charset="0"/>
                <a:cs typeface="Times New Roman" panose="02020603050405020304" pitchFamily="18" charset="0"/>
              </a:defRPr>
            </a:lvl1pPr>
            <a:lvl2pPr algn="just">
              <a:defRPr sz="2400">
                <a:latin typeface="Times New Roman" panose="02020603050405020304" pitchFamily="18" charset="0"/>
                <a:ea typeface="Cambria" panose="02040503050406030204" pitchFamily="18" charset="0"/>
                <a:cs typeface="Times New Roman" panose="02020603050405020304" pitchFamily="18" charset="0"/>
              </a:defRPr>
            </a:lvl2pPr>
            <a:lvl3pPr algn="just">
              <a:defRPr sz="2000">
                <a:latin typeface="Times New Roman" panose="02020603050405020304" pitchFamily="18" charset="0"/>
                <a:ea typeface="Cambria" panose="02040503050406030204" pitchFamily="18" charset="0"/>
                <a:cs typeface="Times New Roman" panose="02020603050405020304" pitchFamily="18" charset="0"/>
              </a:defRPr>
            </a:lvl3pPr>
            <a:lvl4pPr algn="just">
              <a:defRPr sz="1800">
                <a:latin typeface="Times New Roman" panose="02020603050405020304" pitchFamily="18" charset="0"/>
                <a:ea typeface="Cambria" panose="02040503050406030204" pitchFamily="18" charset="0"/>
                <a:cs typeface="Times New Roman" panose="02020603050405020304" pitchFamily="18" charset="0"/>
              </a:defRPr>
            </a:lvl4pPr>
            <a:lvl5pPr algn="just">
              <a:defRPr sz="1800">
                <a:latin typeface="Times New Roman" panose="02020603050405020304" pitchFamily="18" charset="0"/>
                <a:ea typeface="Cambria" panose="02040503050406030204" pitchFamily="18" charset="0"/>
                <a:cs typeface="Times New Roman" panose="02020603050405020304" pitchFamily="18"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pPr>
              <a:defRPr/>
            </a:pPr>
            <a:fld id="{A2B6A710-A314-4A23-9E78-AB8BCB6BF35C}" type="datetime1">
              <a:rPr lang="en-US" smtClean="0">
                <a:solidFill>
                  <a:prstClr val="black">
                    <a:tint val="95000"/>
                  </a:prstClr>
                </a:solidFill>
              </a:rPr>
              <a:pPr>
                <a:defRPr/>
              </a:pPr>
              <a:t>10/11/2022</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pPr>
              <a:defRPr/>
            </a:pPr>
            <a:fld id="{11278F71-3D13-48E7-B20A-F07EAFE7CA71}" type="slidenum">
              <a:rPr lang="en-US" smtClean="0">
                <a:solidFill>
                  <a:prstClr val="black">
                    <a:tint val="95000"/>
                  </a:prstClr>
                </a:solidFill>
              </a:rPr>
              <a:pPr>
                <a:defRPr/>
              </a:pPr>
              <a:t>‹#›</a:t>
            </a:fld>
            <a:endParaRPr lang="en-US">
              <a:solidFill>
                <a:prstClr val="black">
                  <a:tint val="95000"/>
                </a:prstClr>
              </a:solidFill>
            </a:endParaRPr>
          </a:p>
        </p:txBody>
      </p:sp>
    </p:spTree>
    <p:extLst>
      <p:ext uri="{BB962C8B-B14F-4D97-AF65-F5344CB8AC3E}">
        <p14:creationId xmlns:p14="http://schemas.microsoft.com/office/powerpoint/2010/main" val="1405666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chemeClr val="accent2">
              <a:lumMod val="40000"/>
              <a:lumOff val="60000"/>
            </a:schemeClr>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b="0">
              <a:solidFill>
                <a:prstClr val="white"/>
              </a:solidFill>
            </a:endParaRPr>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b="0">
              <a:solidFill>
                <a:prstClr val="white"/>
              </a:solidFill>
            </a:endParaRPr>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4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AA842DEF-C363-4604-B57A-5511A01CB1F4}" type="datetime1">
              <a:rPr lang="en-US" smtClean="0">
                <a:solidFill>
                  <a:prstClr val="white">
                    <a:tint val="95000"/>
                  </a:prstClr>
                </a:solidFill>
              </a:rPr>
              <a:pPr>
                <a:defRPr/>
              </a:pPr>
              <a:t>10/11/2022</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pPr>
              <a:defRPr/>
            </a:pPr>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pPr>
              <a:defRPr/>
            </a:pPr>
            <a:fld id="{B557D6F2-7BA1-420C-BA54-9665572DBA59}" type="slidenum">
              <a:rPr lang="en-US" smtClean="0">
                <a:solidFill>
                  <a:prstClr val="white">
                    <a:tint val="95000"/>
                  </a:prstClr>
                </a:solidFill>
              </a:rPr>
              <a:pPr>
                <a:defRPr/>
              </a:pPr>
              <a:t>‹#›</a:t>
            </a:fld>
            <a:endParaRPr lang="en-US">
              <a:solidFill>
                <a:prstClr val="white">
                  <a:tint val="95000"/>
                </a:prstClr>
              </a:solidFill>
            </a:endParaRPr>
          </a:p>
        </p:txBody>
      </p:sp>
    </p:spTree>
    <p:extLst>
      <p:ext uri="{BB962C8B-B14F-4D97-AF65-F5344CB8AC3E}">
        <p14:creationId xmlns:p14="http://schemas.microsoft.com/office/powerpoint/2010/main" val="75101589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7436BB0F-9E30-4999-8806-EE09F11776CA}" type="datetime1">
              <a:rPr lang="en-US" smtClean="0">
                <a:solidFill>
                  <a:prstClr val="black">
                    <a:tint val="95000"/>
                  </a:prstClr>
                </a:solidFill>
              </a:rPr>
              <a:pPr>
                <a:defRPr/>
              </a:pPr>
              <a:t>10/11/2022</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pPr>
              <a:defRPr/>
            </a:pPr>
            <a:fld id="{C31683F2-4345-4CBE-9D5C-09852927A538}" type="slidenum">
              <a:rPr lang="en-US" smtClean="0">
                <a:solidFill>
                  <a:prstClr val="black">
                    <a:tint val="95000"/>
                  </a:prstClr>
                </a:solidFill>
              </a:rPr>
              <a:pPr>
                <a:defRPr/>
              </a:pPr>
              <a:t>‹#›</a:t>
            </a:fld>
            <a:endParaRPr lang="en-US">
              <a:solidFill>
                <a:prstClr val="black">
                  <a:tint val="95000"/>
                </a:prstClr>
              </a:solidFill>
            </a:endParaRPr>
          </a:p>
        </p:txBody>
      </p:sp>
    </p:spTree>
    <p:extLst>
      <p:ext uri="{BB962C8B-B14F-4D97-AF65-F5344CB8AC3E}">
        <p14:creationId xmlns:p14="http://schemas.microsoft.com/office/powerpoint/2010/main" val="2736935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FEF67166-837F-4C91-999E-E4D2DBD22C81}" type="datetime1">
              <a:rPr lang="en-US" smtClean="0">
                <a:solidFill>
                  <a:prstClr val="black">
                    <a:tint val="95000"/>
                  </a:prstClr>
                </a:solidFill>
              </a:rPr>
              <a:pPr>
                <a:defRPr/>
              </a:pPr>
              <a:t>10/11/2022</a:t>
            </a:fld>
            <a:endParaRPr lang="en-US">
              <a:solidFill>
                <a:prstClr val="black">
                  <a:tint val="9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95000"/>
                </a:prstClr>
              </a:solidFill>
            </a:endParaRPr>
          </a:p>
        </p:txBody>
      </p:sp>
      <p:sp>
        <p:nvSpPr>
          <p:cNvPr id="9" name="Slide Number Placeholder 8"/>
          <p:cNvSpPr>
            <a:spLocks noGrp="1"/>
          </p:cNvSpPr>
          <p:nvPr>
            <p:ph type="sldNum" sz="quarter" idx="12"/>
          </p:nvPr>
        </p:nvSpPr>
        <p:spPr/>
        <p:txBody>
          <a:bodyPr/>
          <a:lstStyle/>
          <a:p>
            <a:pPr>
              <a:defRPr/>
            </a:pPr>
            <a:fld id="{CA97A292-BA28-4E13-8BDC-98B8FF096DB8}" type="slidenum">
              <a:rPr lang="en-US" smtClean="0">
                <a:solidFill>
                  <a:prstClr val="black">
                    <a:tint val="95000"/>
                  </a:prstClr>
                </a:solidFill>
              </a:rPr>
              <a:pPr>
                <a:defRPr/>
              </a:pPr>
              <a:t>‹#›</a:t>
            </a:fld>
            <a:endParaRPr lang="en-US">
              <a:solidFill>
                <a:prstClr val="black">
                  <a:tint val="95000"/>
                </a:prstClr>
              </a:solidFill>
            </a:endParaRPr>
          </a:p>
        </p:txBody>
      </p:sp>
    </p:spTree>
    <p:extLst>
      <p:ext uri="{BB962C8B-B14F-4D97-AF65-F5344CB8AC3E}">
        <p14:creationId xmlns:p14="http://schemas.microsoft.com/office/powerpoint/2010/main" val="2282258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F02D46A5-13ED-499B-A444-EFB4B55D0041}" type="datetime1">
              <a:rPr lang="en-US" smtClean="0">
                <a:solidFill>
                  <a:prstClr val="black">
                    <a:tint val="95000"/>
                  </a:prstClr>
                </a:solidFill>
              </a:rPr>
              <a:pPr>
                <a:defRPr/>
              </a:pPr>
              <a:t>10/11/2022</a:t>
            </a:fld>
            <a:endParaRPr lang="en-US">
              <a:solidFill>
                <a:prstClr val="black">
                  <a:tint val="9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95000"/>
                </a:prstClr>
              </a:solidFill>
            </a:endParaRPr>
          </a:p>
        </p:txBody>
      </p:sp>
      <p:sp>
        <p:nvSpPr>
          <p:cNvPr id="5" name="Slide Number Placeholder 4"/>
          <p:cNvSpPr>
            <a:spLocks noGrp="1"/>
          </p:cNvSpPr>
          <p:nvPr>
            <p:ph type="sldNum" sz="quarter" idx="12"/>
          </p:nvPr>
        </p:nvSpPr>
        <p:spPr/>
        <p:txBody>
          <a:bodyPr/>
          <a:lstStyle/>
          <a:p>
            <a:pPr>
              <a:defRPr/>
            </a:pPr>
            <a:fld id="{3E129BAC-B6D5-41E8-A854-75BCBF957975}" type="slidenum">
              <a:rPr lang="en-US" smtClean="0">
                <a:solidFill>
                  <a:prstClr val="black">
                    <a:tint val="95000"/>
                  </a:prstClr>
                </a:solidFill>
              </a:rPr>
              <a:pPr>
                <a:defRPr/>
              </a:pPr>
              <a:t>‹#›</a:t>
            </a:fld>
            <a:endParaRPr lang="en-US">
              <a:solidFill>
                <a:prstClr val="black">
                  <a:tint val="95000"/>
                </a:prstClr>
              </a:solidFill>
            </a:endParaRPr>
          </a:p>
        </p:txBody>
      </p:sp>
    </p:spTree>
    <p:extLst>
      <p:ext uri="{BB962C8B-B14F-4D97-AF65-F5344CB8AC3E}">
        <p14:creationId xmlns:p14="http://schemas.microsoft.com/office/powerpoint/2010/main" val="40164967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E239893-7CD1-4F89-BC90-1465B9EC9F76}" type="datetime1">
              <a:rPr lang="en-US" smtClean="0">
                <a:solidFill>
                  <a:prstClr val="black">
                    <a:tint val="95000"/>
                  </a:prstClr>
                </a:solidFill>
              </a:rPr>
              <a:pPr>
                <a:defRPr/>
              </a:pPr>
              <a:t>10/11/2022</a:t>
            </a:fld>
            <a:endParaRPr lang="en-US">
              <a:solidFill>
                <a:prstClr val="black">
                  <a:tint val="9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95000"/>
                </a:prstClr>
              </a:solidFill>
            </a:endParaRPr>
          </a:p>
        </p:txBody>
      </p:sp>
      <p:sp>
        <p:nvSpPr>
          <p:cNvPr id="4" name="Slide Number Placeholder 3"/>
          <p:cNvSpPr>
            <a:spLocks noGrp="1"/>
          </p:cNvSpPr>
          <p:nvPr>
            <p:ph type="sldNum" sz="quarter" idx="12"/>
          </p:nvPr>
        </p:nvSpPr>
        <p:spPr/>
        <p:txBody>
          <a:bodyPr/>
          <a:lstStyle/>
          <a:p>
            <a:pPr>
              <a:defRPr/>
            </a:pPr>
            <a:fld id="{813CFAB3-E8AC-4404-BCE6-3BBFC0E8753E}" type="slidenum">
              <a:rPr lang="en-US" smtClean="0">
                <a:solidFill>
                  <a:prstClr val="black">
                    <a:tint val="95000"/>
                  </a:prstClr>
                </a:solidFill>
              </a:rPr>
              <a:pPr>
                <a:defRPr/>
              </a:pPr>
              <a:t>‹#›</a:t>
            </a:fld>
            <a:endParaRPr lang="en-US">
              <a:solidFill>
                <a:prstClr val="black">
                  <a:tint val="95000"/>
                </a:prstClr>
              </a:solidFill>
            </a:endParaRPr>
          </a:p>
        </p:txBody>
      </p:sp>
    </p:spTree>
    <p:extLst>
      <p:ext uri="{BB962C8B-B14F-4D97-AF65-F5344CB8AC3E}">
        <p14:creationId xmlns:p14="http://schemas.microsoft.com/office/powerpoint/2010/main" val="1289581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ABFE0869-BAD1-4550-AF4A-DEBBDA6B0EC6}" type="datetime1">
              <a:rPr lang="en-US" smtClean="0">
                <a:solidFill>
                  <a:prstClr val="black">
                    <a:tint val="95000"/>
                  </a:prstClr>
                </a:solidFill>
              </a:rPr>
              <a:pPr>
                <a:defRPr/>
              </a:pPr>
              <a:t>10/11/2022</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pPr>
              <a:defRPr/>
            </a:pPr>
            <a:fld id="{625A428D-0923-4FD3-B5BB-2E788576CD4B}" type="slidenum">
              <a:rPr lang="en-US" smtClean="0">
                <a:solidFill>
                  <a:prstClr val="black">
                    <a:tint val="95000"/>
                  </a:prstClr>
                </a:solidFill>
              </a:rPr>
              <a:pPr>
                <a:defRPr/>
              </a:pPr>
              <a:t>‹#›</a:t>
            </a:fld>
            <a:endParaRPr lang="en-US">
              <a:solidFill>
                <a:prstClr val="black">
                  <a:tint val="95000"/>
                </a:prstClr>
              </a:solidFill>
            </a:endParaRP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b="0">
              <a:solidFill>
                <a:prstClr val="white"/>
              </a:solidFill>
            </a:endParaRPr>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b="0">
              <a:solidFill>
                <a:prstClr val="white"/>
              </a:solidFill>
            </a:endParaRPr>
          </a:p>
        </p:txBody>
      </p:sp>
    </p:spTree>
    <p:extLst>
      <p:ext uri="{BB962C8B-B14F-4D97-AF65-F5344CB8AC3E}">
        <p14:creationId xmlns:p14="http://schemas.microsoft.com/office/powerpoint/2010/main" val="841340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sz="3200" b="1">
                <a:latin typeface="Tahoma" pitchFamily="34" charset="0"/>
                <a:cs typeface="Tahoma" pitchFamily="34" charset="0"/>
              </a:defRPr>
            </a:lvl1p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lvl1pPr>
              <a:lnSpc>
                <a:spcPts val="3000"/>
              </a:lnSpc>
              <a:spcBef>
                <a:spcPts val="600"/>
              </a:spcBef>
              <a:defRPr sz="2400"/>
            </a:lvl1pPr>
            <a:lvl2pPr>
              <a:lnSpc>
                <a:spcPts val="3000"/>
              </a:lnSpc>
              <a:spcBef>
                <a:spcPts val="600"/>
              </a:spcBef>
              <a:defRPr sz="2200"/>
            </a:lvl2pPr>
            <a:lvl3pPr>
              <a:lnSpc>
                <a:spcPts val="3000"/>
              </a:lnSpc>
              <a:spcBef>
                <a:spcPts val="600"/>
              </a:spcBef>
              <a:defRPr sz="2000"/>
            </a:lvl3pPr>
            <a:lvl4pPr>
              <a:lnSpc>
                <a:spcPts val="3000"/>
              </a:lnSpc>
              <a:spcBef>
                <a:spcPts val="600"/>
              </a:spcBef>
              <a:defRPr sz="1800"/>
            </a:lvl4pPr>
            <a:lvl5pPr>
              <a:lnSpc>
                <a:spcPts val="3000"/>
              </a:lnSpc>
              <a:spcBef>
                <a:spcPts val="60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2"/>
          <p:cNvSpPr>
            <a:spLocks noGrp="1"/>
          </p:cNvSpPr>
          <p:nvPr>
            <p:ph type="ftr" sz="quarter" idx="10"/>
          </p:nvPr>
        </p:nvSpPr>
        <p:spPr>
          <a:xfrm>
            <a:off x="0" y="6645275"/>
            <a:ext cx="9144000" cy="212725"/>
          </a:xfrm>
          <a:prstGeom prst="rect">
            <a:avLst/>
          </a:prstGeom>
          <a:solidFill>
            <a:schemeClr val="accent1">
              <a:lumMod val="60000"/>
              <a:lumOff val="40000"/>
            </a:schemeClr>
          </a:solidFill>
        </p:spPr>
        <p:txBody>
          <a:bodyPr/>
          <a:lstStyle>
            <a:lvl1pPr algn="l">
              <a:defRPr>
                <a:solidFill>
                  <a:schemeClr val="tx1"/>
                </a:solidFill>
              </a:defRPr>
            </a:lvl1pPr>
          </a:lstStyle>
          <a:p>
            <a:pPr>
              <a:defRPr/>
            </a:pPr>
            <a:endParaRPr lang="en-US"/>
          </a:p>
        </p:txBody>
      </p:sp>
      <p:sp>
        <p:nvSpPr>
          <p:cNvPr id="5" name="Slide Number Placeholder 22"/>
          <p:cNvSpPr>
            <a:spLocks noGrp="1"/>
          </p:cNvSpPr>
          <p:nvPr>
            <p:ph type="sldNum" sz="quarter" idx="11"/>
          </p:nvPr>
        </p:nvSpPr>
        <p:spPr/>
        <p:txBody>
          <a:bodyPr/>
          <a:lstStyle>
            <a:lvl1pPr>
              <a:defRPr/>
            </a:lvl1pPr>
          </a:lstStyle>
          <a:p>
            <a:pPr>
              <a:defRPr/>
            </a:pPr>
            <a:fld id="{38377C50-5DD1-4643-B8B8-48BC75E2CF55}" type="slidenum">
              <a:rPr lang="en-US"/>
              <a:pPr>
                <a:defRPr/>
              </a:pPr>
              <a:t>‹#›</a:t>
            </a:fld>
            <a:endParaRPr lang="en-US"/>
          </a:p>
        </p:txBody>
      </p:sp>
    </p:spTree>
    <p:extLst>
      <p:ext uri="{BB962C8B-B14F-4D97-AF65-F5344CB8AC3E}">
        <p14:creationId xmlns:p14="http://schemas.microsoft.com/office/powerpoint/2010/main" val="3650649525"/>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pPr>
              <a:defRPr/>
            </a:pPr>
            <a:fld id="{085A2555-B918-48CE-8B83-1DFF5431EF57}" type="datetime1">
              <a:rPr lang="en-US" smtClean="0">
                <a:solidFill>
                  <a:prstClr val="black">
                    <a:tint val="95000"/>
                  </a:prstClr>
                </a:solidFill>
              </a:rPr>
              <a:pPr>
                <a:defRPr/>
              </a:pPr>
              <a:t>10/11/2022</a:t>
            </a:fld>
            <a:endParaRPr lang="en-US">
              <a:solidFill>
                <a:prstClr val="black">
                  <a:tint val="95000"/>
                </a:prstClr>
              </a:solidFill>
            </a:endParaRP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b="0">
              <a:solidFill>
                <a:prstClr val="white"/>
              </a:solidFill>
            </a:endParaRPr>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b="0">
              <a:solidFill>
                <a:prstClr val="white"/>
              </a:solidFill>
            </a:endParaRPr>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pPr>
              <a:defRPr/>
            </a:pPr>
            <a:endParaRPr lang="en-US">
              <a:solidFill>
                <a:prstClr val="white">
                  <a:shade val="50000"/>
                </a:prstClr>
              </a:solidFill>
            </a:endParaRPr>
          </a:p>
        </p:txBody>
      </p:sp>
      <p:sp>
        <p:nvSpPr>
          <p:cNvPr id="7" name="Slide Number Placeholder 6"/>
          <p:cNvSpPr>
            <a:spLocks noGrp="1"/>
          </p:cNvSpPr>
          <p:nvPr>
            <p:ph type="sldNum" sz="quarter" idx="12"/>
          </p:nvPr>
        </p:nvSpPr>
        <p:spPr>
          <a:xfrm>
            <a:off x="8339328" y="1170432"/>
            <a:ext cx="733864" cy="201168"/>
          </a:xfrm>
        </p:spPr>
        <p:txBody>
          <a:bodyPr/>
          <a:lstStyle/>
          <a:p>
            <a:pPr>
              <a:defRPr/>
            </a:pPr>
            <a:fld id="{337F51BD-4830-4C17-A400-933BAD047037}" type="slidenum">
              <a:rPr lang="en-US" smtClean="0">
                <a:solidFill>
                  <a:prstClr val="black">
                    <a:tint val="95000"/>
                  </a:prstClr>
                </a:solidFill>
              </a:rPr>
              <a:pPr>
                <a:defRPr/>
              </a:pPr>
              <a:t>‹#›</a:t>
            </a:fld>
            <a:endParaRPr lang="en-US">
              <a:solidFill>
                <a:prstClr val="black">
                  <a:tint val="95000"/>
                </a:prstClr>
              </a:solidFill>
            </a:endParaRPr>
          </a:p>
        </p:txBody>
      </p:sp>
    </p:spTree>
    <p:extLst>
      <p:ext uri="{BB962C8B-B14F-4D97-AF65-F5344CB8AC3E}">
        <p14:creationId xmlns:p14="http://schemas.microsoft.com/office/powerpoint/2010/main" val="1796039940"/>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65A1896B-FE87-4440-9146-6A326606DEC1}" type="datetime1">
              <a:rPr lang="en-US" smtClean="0">
                <a:solidFill>
                  <a:prstClr val="black">
                    <a:tint val="95000"/>
                  </a:prstClr>
                </a:solidFill>
              </a:rPr>
              <a:pPr>
                <a:defRPr/>
              </a:pPr>
              <a:t>10/11/2022</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pPr>
              <a:defRPr/>
            </a:pPr>
            <a:fld id="{CFBBE816-43E7-43FA-A0E1-24DB597FBE41}" type="slidenum">
              <a:rPr lang="en-US" smtClean="0">
                <a:solidFill>
                  <a:prstClr val="black">
                    <a:tint val="95000"/>
                  </a:prstClr>
                </a:solidFill>
              </a:rPr>
              <a:pPr>
                <a:defRPr/>
              </a:pPr>
              <a:t>‹#›</a:t>
            </a:fld>
            <a:endParaRPr lang="en-US">
              <a:solidFill>
                <a:prstClr val="black">
                  <a:tint val="95000"/>
                </a:prstClr>
              </a:solidFill>
            </a:endParaRPr>
          </a:p>
        </p:txBody>
      </p:sp>
    </p:spTree>
    <p:extLst>
      <p:ext uri="{BB962C8B-B14F-4D97-AF65-F5344CB8AC3E}">
        <p14:creationId xmlns:p14="http://schemas.microsoft.com/office/powerpoint/2010/main" val="2506738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b="0">
              <a:solidFill>
                <a:prstClr val="white"/>
              </a:solidFill>
            </a:endParaRPr>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b="0">
              <a:solidFill>
                <a:prstClr val="white"/>
              </a:solidFill>
            </a:endParaRPr>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C1DC72B9-D138-48E5-8A95-9C605AC9BD51}" type="datetime1">
              <a:rPr lang="en-US" smtClean="0">
                <a:solidFill>
                  <a:prstClr val="black">
                    <a:tint val="95000"/>
                  </a:prstClr>
                </a:solidFill>
              </a:rPr>
              <a:pPr>
                <a:defRPr/>
              </a:pPr>
              <a:t>10/11/2022</a:t>
            </a:fld>
            <a:endParaRPr lang="en-US">
              <a:solidFill>
                <a:prstClr val="black">
                  <a:tint val="95000"/>
                </a:prstClr>
              </a:solidFill>
            </a:endParaRPr>
          </a:p>
        </p:txBody>
      </p:sp>
      <p:sp>
        <p:nvSpPr>
          <p:cNvPr id="5" name="Footer Placeholder 4"/>
          <p:cNvSpPr>
            <a:spLocks noGrp="1"/>
          </p:cNvSpPr>
          <p:nvPr>
            <p:ph type="ftr" sz="quarter" idx="11"/>
          </p:nvPr>
        </p:nvSpPr>
        <p:spPr>
          <a:xfrm>
            <a:off x="2640597" y="6377459"/>
            <a:ext cx="3836404" cy="365125"/>
          </a:xfrm>
        </p:spPr>
        <p:txBody>
          <a:bodyPr/>
          <a:lstStyle/>
          <a:p>
            <a:pPr>
              <a:defRPr/>
            </a:pPr>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pPr>
              <a:defRPr/>
            </a:pPr>
            <a:fld id="{036A1C5A-772D-4357-80D8-7FF317E3219D}" type="slidenum">
              <a:rPr lang="en-US" smtClean="0">
                <a:solidFill>
                  <a:prstClr val="black">
                    <a:tint val="95000"/>
                  </a:prstClr>
                </a:solidFill>
              </a:rPr>
              <a:pPr>
                <a:defRPr/>
              </a:pPr>
              <a:t>‹#›</a:t>
            </a:fld>
            <a:endParaRPr lang="en-US">
              <a:solidFill>
                <a:prstClr val="black">
                  <a:tint val="95000"/>
                </a:prstClr>
              </a:solidFill>
            </a:endParaRPr>
          </a:p>
        </p:txBody>
      </p:sp>
    </p:spTree>
    <p:extLst>
      <p:ext uri="{BB962C8B-B14F-4D97-AF65-F5344CB8AC3E}">
        <p14:creationId xmlns:p14="http://schemas.microsoft.com/office/powerpoint/2010/main" val="66234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a:xfrm>
            <a:off x="6096000" y="6248400"/>
            <a:ext cx="2667000" cy="365125"/>
          </a:xfrm>
          <a:prstGeom prst="rect">
            <a:avLst/>
          </a:prstGeom>
        </p:spPr>
        <p:txBody>
          <a:bodyPr/>
          <a:lstStyle>
            <a:lvl1pPr algn="r">
              <a:defRPr/>
            </a:lvl1pPr>
          </a:lstStyle>
          <a:p>
            <a:pPr>
              <a:defRPr/>
            </a:pPr>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pPr>
              <a:defRPr/>
            </a:pPr>
            <a:fld id="{DEFBDAF1-4D98-4DA2-885C-DC34FC09F004}" type="slidenum">
              <a:rPr lang="en-US"/>
              <a:pPr>
                <a:defRPr/>
              </a:pPr>
              <a:t>‹#›</a:t>
            </a:fld>
            <a:endParaRPr lang="en-US"/>
          </a:p>
        </p:txBody>
      </p:sp>
      <p:sp>
        <p:nvSpPr>
          <p:cNvPr id="9" name="Footer Placeholder 13"/>
          <p:cNvSpPr>
            <a:spLocks noGrp="1"/>
          </p:cNvSpPr>
          <p:nvPr>
            <p:ph type="ftr" sz="quarter" idx="12"/>
          </p:nvPr>
        </p:nvSpPr>
        <p:spPr>
          <a:xfrm>
            <a:off x="609600" y="6248400"/>
            <a:ext cx="5421313" cy="365125"/>
          </a:xfrm>
          <a:prstGeom prst="rect">
            <a:avLst/>
          </a:prstGeom>
        </p:spPr>
        <p:txBody>
          <a:bodyPr/>
          <a:lstStyle>
            <a:lvl1pPr algn="r">
              <a:defRPr/>
            </a:lvl1pPr>
          </a:lstStyle>
          <a:p>
            <a:pPr>
              <a:defRPr/>
            </a:pPr>
            <a:endParaRPr lang="en-US"/>
          </a:p>
        </p:txBody>
      </p:sp>
    </p:spTree>
    <p:extLst>
      <p:ext uri="{BB962C8B-B14F-4D97-AF65-F5344CB8AC3E}">
        <p14:creationId xmlns:p14="http://schemas.microsoft.com/office/powerpoint/2010/main" val="1400792747"/>
      </p:ext>
    </p:extLst>
  </p:cSld>
  <p:clrMapOvr>
    <a:overrideClrMapping bg1="lt1" tx1="dk1" bg2="lt2" tx2="dk2" accent1="accent1" accent2="accent2" accent3="accent3" accent4="accent4" accent5="accent5" accent6="accent6" hlink="hlink" folHlink="folHlink"/>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a:xfrm>
            <a:off x="6096000" y="6248400"/>
            <a:ext cx="2667000" cy="365125"/>
          </a:xfrm>
          <a:prstGeom prst="rect">
            <a:avLst/>
          </a:prstGeom>
        </p:spPr>
        <p:txBody>
          <a:bodyPr rtlCol="0"/>
          <a:lstStyle>
            <a:lvl1pPr algn="r">
              <a:defRPr/>
            </a:lvl1pPr>
          </a:lstStyle>
          <a:p>
            <a:pPr>
              <a:defRPr/>
            </a:pPr>
            <a:endParaRPr lang="en-US"/>
          </a:p>
        </p:txBody>
      </p:sp>
      <p:sp>
        <p:nvSpPr>
          <p:cNvPr id="6" name="Slide Number Placeholder 9"/>
          <p:cNvSpPr>
            <a:spLocks noGrp="1"/>
          </p:cNvSpPr>
          <p:nvPr>
            <p:ph type="sldNum" sz="quarter" idx="11"/>
          </p:nvPr>
        </p:nvSpPr>
        <p:spPr/>
        <p:txBody>
          <a:bodyPr/>
          <a:lstStyle>
            <a:lvl1pPr>
              <a:defRPr/>
            </a:lvl1pPr>
          </a:lstStyle>
          <a:p>
            <a:pPr>
              <a:defRPr/>
            </a:pPr>
            <a:fld id="{1B764C20-1DAE-44B7-AD75-EFDA840F85B5}" type="slidenum">
              <a:rPr lang="en-US"/>
              <a:pPr>
                <a:defRPr/>
              </a:pPr>
              <a:t>‹#›</a:t>
            </a:fld>
            <a:endParaRPr lang="en-US"/>
          </a:p>
        </p:txBody>
      </p:sp>
      <p:sp>
        <p:nvSpPr>
          <p:cNvPr id="7" name="Footer Placeholder 11"/>
          <p:cNvSpPr>
            <a:spLocks noGrp="1"/>
          </p:cNvSpPr>
          <p:nvPr>
            <p:ph type="ftr" sz="quarter" idx="12"/>
          </p:nvPr>
        </p:nvSpPr>
        <p:spPr>
          <a:xfrm>
            <a:off x="609600" y="6248400"/>
            <a:ext cx="5421313" cy="365125"/>
          </a:xfrm>
          <a:prstGeom prst="rect">
            <a:avLst/>
          </a:prstGeom>
        </p:spPr>
        <p:txBody>
          <a:bodyPr rtlCol="0"/>
          <a:lstStyle>
            <a:lvl1pPr algn="r">
              <a:defRPr/>
            </a:lvl1pPr>
          </a:lstStyle>
          <a:p>
            <a:pPr>
              <a:defRPr/>
            </a:pPr>
            <a:endParaRPr lang="en-US"/>
          </a:p>
        </p:txBody>
      </p:sp>
    </p:spTree>
    <p:extLst>
      <p:ext uri="{BB962C8B-B14F-4D97-AF65-F5344CB8AC3E}">
        <p14:creationId xmlns:p14="http://schemas.microsoft.com/office/powerpoint/2010/main" val="2715254484"/>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a:xfrm>
            <a:off x="6096000" y="6248400"/>
            <a:ext cx="2667000" cy="365125"/>
          </a:xfrm>
          <a:prstGeom prst="rect">
            <a:avLst/>
          </a:prstGeom>
        </p:spPr>
        <p:txBody>
          <a:bodyPr rtlCol="0"/>
          <a:lstStyle>
            <a:lvl1pPr algn="r">
              <a:defRPr/>
            </a:lvl1pPr>
          </a:lstStyle>
          <a:p>
            <a:pPr>
              <a:defRPr/>
            </a:pPr>
            <a:endParaRPr lang="en-US"/>
          </a:p>
        </p:txBody>
      </p:sp>
      <p:sp>
        <p:nvSpPr>
          <p:cNvPr id="8" name="Slide Number Placeholder 11"/>
          <p:cNvSpPr>
            <a:spLocks noGrp="1"/>
          </p:cNvSpPr>
          <p:nvPr>
            <p:ph type="sldNum" sz="quarter" idx="11"/>
          </p:nvPr>
        </p:nvSpPr>
        <p:spPr/>
        <p:txBody>
          <a:bodyPr/>
          <a:lstStyle>
            <a:lvl1pPr>
              <a:defRPr/>
            </a:lvl1pPr>
          </a:lstStyle>
          <a:p>
            <a:pPr>
              <a:defRPr/>
            </a:pPr>
            <a:fld id="{90808F7A-B08E-40D2-A125-DB7DA08A5998}" type="slidenum">
              <a:rPr lang="en-US"/>
              <a:pPr>
                <a:defRPr/>
              </a:pPr>
              <a:t>‹#›</a:t>
            </a:fld>
            <a:endParaRPr lang="en-US"/>
          </a:p>
        </p:txBody>
      </p:sp>
      <p:sp>
        <p:nvSpPr>
          <p:cNvPr id="9" name="Footer Placeholder 13"/>
          <p:cNvSpPr>
            <a:spLocks noGrp="1"/>
          </p:cNvSpPr>
          <p:nvPr>
            <p:ph type="ftr" sz="quarter" idx="12"/>
          </p:nvPr>
        </p:nvSpPr>
        <p:spPr>
          <a:xfrm>
            <a:off x="609600" y="6248400"/>
            <a:ext cx="5421313" cy="365125"/>
          </a:xfrm>
          <a:prstGeom prst="rect">
            <a:avLst/>
          </a:prstGeom>
        </p:spPr>
        <p:txBody>
          <a:bodyPr rtlCol="0"/>
          <a:lstStyle>
            <a:lvl1pPr algn="r">
              <a:defRPr/>
            </a:lvl1pPr>
          </a:lstStyle>
          <a:p>
            <a:pPr>
              <a:defRPr/>
            </a:pPr>
            <a:endParaRPr lang="en-US"/>
          </a:p>
        </p:txBody>
      </p:sp>
    </p:spTree>
    <p:extLst>
      <p:ext uri="{BB962C8B-B14F-4D97-AF65-F5344CB8AC3E}">
        <p14:creationId xmlns:p14="http://schemas.microsoft.com/office/powerpoint/2010/main" val="1881547887"/>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a:xfrm>
            <a:off x="6096000" y="6248400"/>
            <a:ext cx="2667000" cy="365125"/>
          </a:xfrm>
          <a:prstGeom prst="rect">
            <a:avLst/>
          </a:prstGeom>
        </p:spPr>
        <p:txBody>
          <a:bodyPr/>
          <a:lstStyle>
            <a:lvl1pPr algn="r">
              <a:defRPr/>
            </a:lvl1pPr>
          </a:lstStyle>
          <a:p>
            <a:pPr>
              <a:defRPr/>
            </a:pPr>
            <a:endParaRPr lang="en-US"/>
          </a:p>
        </p:txBody>
      </p:sp>
      <p:sp>
        <p:nvSpPr>
          <p:cNvPr id="4" name="Footer Placeholder 2"/>
          <p:cNvSpPr>
            <a:spLocks noGrp="1"/>
          </p:cNvSpPr>
          <p:nvPr>
            <p:ph type="ftr" sz="quarter" idx="11"/>
          </p:nvPr>
        </p:nvSpPr>
        <p:spPr>
          <a:xfrm>
            <a:off x="609600" y="6248400"/>
            <a:ext cx="5421313" cy="365125"/>
          </a:xfrm>
          <a:prstGeom prst="rect">
            <a:avLst/>
          </a:prstGeom>
        </p:spPr>
        <p:txBody>
          <a:bodyPr/>
          <a:lstStyle>
            <a:lvl1pPr algn="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A22B3B08-8ACE-4BDA-A122-5F863247ED3C}" type="slidenum">
              <a:rPr lang="en-US"/>
              <a:pPr>
                <a:defRPr/>
              </a:pPr>
              <a:t>‹#›</a:t>
            </a:fld>
            <a:endParaRPr lang="en-US"/>
          </a:p>
        </p:txBody>
      </p:sp>
    </p:spTree>
    <p:extLst>
      <p:ext uri="{BB962C8B-B14F-4D97-AF65-F5344CB8AC3E}">
        <p14:creationId xmlns:p14="http://schemas.microsoft.com/office/powerpoint/2010/main" val="2294260934"/>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a:lstStyle>
            <a:lvl1pPr algn="r">
              <a:defRPr/>
            </a:lvl1pPr>
          </a:lstStyle>
          <a:p>
            <a:pPr>
              <a:defRPr/>
            </a:pPr>
            <a:endParaRPr lang="en-US"/>
          </a:p>
        </p:txBody>
      </p:sp>
      <p:sp>
        <p:nvSpPr>
          <p:cNvPr id="3" name="Footer Placeholder 2"/>
          <p:cNvSpPr>
            <a:spLocks noGrp="1"/>
          </p:cNvSpPr>
          <p:nvPr>
            <p:ph type="ftr" sz="quarter" idx="11"/>
          </p:nvPr>
        </p:nvSpPr>
        <p:spPr>
          <a:xfrm>
            <a:off x="609600" y="6248400"/>
            <a:ext cx="5421313" cy="365125"/>
          </a:xfrm>
          <a:prstGeom prst="rect">
            <a:avLst/>
          </a:prstGeom>
        </p:spPr>
        <p:txBody>
          <a:bodyPr/>
          <a:lstStyle>
            <a:lvl1pPr algn="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4BED792E-E353-4F07-9CC7-8B0F5AA51EED}" type="slidenum">
              <a:rPr lang="en-US"/>
              <a:pPr>
                <a:defRPr/>
              </a:pPr>
              <a:t>‹#›</a:t>
            </a:fld>
            <a:endParaRPr lang="en-US"/>
          </a:p>
        </p:txBody>
      </p:sp>
    </p:spTree>
    <p:extLst>
      <p:ext uri="{BB962C8B-B14F-4D97-AF65-F5344CB8AC3E}">
        <p14:creationId xmlns:p14="http://schemas.microsoft.com/office/powerpoint/2010/main" val="355685355"/>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a:xfrm>
            <a:off x="6096000" y="6248400"/>
            <a:ext cx="2667000" cy="365125"/>
          </a:xfrm>
          <a:prstGeom prst="rect">
            <a:avLst/>
          </a:prstGeom>
        </p:spPr>
        <p:txBody>
          <a:bodyPr/>
          <a:lstStyle>
            <a:lvl1pPr algn="r">
              <a:defRPr/>
            </a:lvl1pPr>
          </a:lstStyle>
          <a:p>
            <a:pPr>
              <a:defRPr/>
            </a:pPr>
            <a:endParaRPr lang="en-US"/>
          </a:p>
        </p:txBody>
      </p:sp>
      <p:sp>
        <p:nvSpPr>
          <p:cNvPr id="6" name="Footer Placeholder 2"/>
          <p:cNvSpPr>
            <a:spLocks noGrp="1"/>
          </p:cNvSpPr>
          <p:nvPr>
            <p:ph type="ftr" sz="quarter" idx="11"/>
          </p:nvPr>
        </p:nvSpPr>
        <p:spPr>
          <a:xfrm>
            <a:off x="609600" y="6248400"/>
            <a:ext cx="5421313" cy="365125"/>
          </a:xfrm>
          <a:prstGeom prst="rect">
            <a:avLst/>
          </a:prstGeom>
        </p:spPr>
        <p:txBody>
          <a:bodyPr/>
          <a:lstStyle>
            <a:lvl1pPr algn="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1E17D2E9-6827-4B7F-BDC6-3CD9DAEA8BF2}" type="slidenum">
              <a:rPr lang="en-US"/>
              <a:pPr>
                <a:defRPr/>
              </a:pPr>
              <a:t>‹#›</a:t>
            </a:fld>
            <a:endParaRPr lang="en-US"/>
          </a:p>
        </p:txBody>
      </p:sp>
    </p:spTree>
    <p:extLst>
      <p:ext uri="{BB962C8B-B14F-4D97-AF65-F5344CB8AC3E}">
        <p14:creationId xmlns:p14="http://schemas.microsoft.com/office/powerpoint/2010/main" val="741063073"/>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a:prstGeom prst="rect">
            <a:avLst/>
          </a:prstGeom>
        </p:spPr>
        <p:txBody>
          <a:bodyPr rtlCol="0"/>
          <a:lstStyle>
            <a:lvl1pPr algn="r">
              <a:defRPr/>
            </a:lvl1pPr>
          </a:lstStyle>
          <a:p>
            <a:pPr>
              <a:defRPr/>
            </a:pPr>
            <a:endParaRPr lang="en-US"/>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pPr>
              <a:defRPr/>
            </a:pPr>
            <a:fld id="{D4E7FC50-4111-4C52-A612-25932E8E7F85}"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a:prstGeom prst="rect">
            <a:avLst/>
          </a:prstGeom>
        </p:spPr>
        <p:txBody>
          <a:bodyPr rtlCol="0"/>
          <a:lstStyle>
            <a:lvl1pPr algn="r">
              <a:defRPr/>
            </a:lvl1pPr>
          </a:lstStyle>
          <a:p>
            <a:pPr>
              <a:defRPr/>
            </a:pPr>
            <a:endParaRPr lang="en-US"/>
          </a:p>
        </p:txBody>
      </p:sp>
    </p:spTree>
    <p:extLst>
      <p:ext uri="{BB962C8B-B14F-4D97-AF65-F5344CB8AC3E}">
        <p14:creationId xmlns:p14="http://schemas.microsoft.com/office/powerpoint/2010/main" val="2712956499"/>
      </p:ext>
    </p:extLst>
  </p:cSld>
  <p:clrMapOvr>
    <a:overrideClrMapping bg1="lt1" tx1="dk1" bg2="lt2" tx2="dk2" accent1="accent1" accent2="accent2" accent3="accent3" accent4="accent4" accent5="accent5" accent6="accent6" hlink="hlink" folHlink="folHlink"/>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a:solidFill>
                  <a:srgbClr val="FFFFFF"/>
                </a:solidFill>
              </a:defRPr>
            </a:lvl1pPr>
          </a:lstStyle>
          <a:p>
            <a:pPr>
              <a:defRPr/>
            </a:pPr>
            <a:fld id="{9BB7D979-EC12-4464-8612-EED4C448CD2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ransition>
    <p:random/>
  </p:transition>
  <p:timing>
    <p:tnLst>
      <p:par>
        <p:cTn id="1" dur="indefinite" restart="never" nodeType="tmRoot"/>
      </p:par>
    </p:tnLst>
  </p:timing>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a:defRPr>
      </a:lvl2pPr>
      <a:lvl3pPr algn="l" rtl="0" eaLnBrk="0" fontAlgn="base" hangingPunct="0">
        <a:spcBef>
          <a:spcPct val="0"/>
        </a:spcBef>
        <a:spcAft>
          <a:spcPct val="0"/>
        </a:spcAft>
        <a:defRPr sz="4400">
          <a:solidFill>
            <a:schemeClr val="tx2"/>
          </a:solidFill>
          <a:latin typeface="Tw Cen MT"/>
        </a:defRPr>
      </a:lvl3pPr>
      <a:lvl4pPr algn="l" rtl="0" eaLnBrk="0" fontAlgn="base" hangingPunct="0">
        <a:spcBef>
          <a:spcPct val="0"/>
        </a:spcBef>
        <a:spcAft>
          <a:spcPct val="0"/>
        </a:spcAft>
        <a:defRPr sz="4400">
          <a:solidFill>
            <a:schemeClr val="tx2"/>
          </a:solidFill>
          <a:latin typeface="Tw Cen MT"/>
        </a:defRPr>
      </a:lvl4pPr>
      <a:lvl5pPr algn="l" rtl="0" eaLnBrk="0" fontAlgn="base" hangingPunct="0">
        <a:spcBef>
          <a:spcPct val="0"/>
        </a:spcBef>
        <a:spcAft>
          <a:spcPct val="0"/>
        </a:spcAft>
        <a:defRPr sz="4400">
          <a:solidFill>
            <a:schemeClr val="tx2"/>
          </a:solidFill>
          <a:latin typeface="Tw Cen MT"/>
        </a:defRPr>
      </a:lvl5pPr>
      <a:lvl6pPr marL="457200" algn="l" rtl="0" fontAlgn="base">
        <a:spcBef>
          <a:spcPct val="0"/>
        </a:spcBef>
        <a:spcAft>
          <a:spcPct val="0"/>
        </a:spcAft>
        <a:defRPr sz="4400">
          <a:solidFill>
            <a:schemeClr val="tx2"/>
          </a:solidFill>
          <a:latin typeface="Tw Cen MT"/>
        </a:defRPr>
      </a:lvl6pPr>
      <a:lvl7pPr marL="914400" algn="l" rtl="0" fontAlgn="base">
        <a:spcBef>
          <a:spcPct val="0"/>
        </a:spcBef>
        <a:spcAft>
          <a:spcPct val="0"/>
        </a:spcAft>
        <a:defRPr sz="4400">
          <a:solidFill>
            <a:schemeClr val="tx2"/>
          </a:solidFill>
          <a:latin typeface="Tw Cen MT"/>
        </a:defRPr>
      </a:lvl7pPr>
      <a:lvl8pPr marL="1371600" algn="l" rtl="0" fontAlgn="base">
        <a:spcBef>
          <a:spcPct val="0"/>
        </a:spcBef>
        <a:spcAft>
          <a:spcPct val="0"/>
        </a:spcAft>
        <a:defRPr sz="4400">
          <a:solidFill>
            <a:schemeClr val="tx2"/>
          </a:solidFill>
          <a:latin typeface="Tw Cen MT"/>
        </a:defRPr>
      </a:lvl8pPr>
      <a:lvl9pPr marL="1828800" algn="l" rtl="0" fontAlgn="base">
        <a:spcBef>
          <a:spcPct val="0"/>
        </a:spcBef>
        <a:spcAft>
          <a:spcPct val="0"/>
        </a:spcAft>
        <a:defRPr sz="4400">
          <a:solidFill>
            <a:schemeClr val="tx2"/>
          </a:solidFill>
          <a:latin typeface="Tw Cen MT"/>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99060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b="0">
              <a:solidFill>
                <a:prstClr val="white"/>
              </a:solidFill>
            </a:endParaRPr>
          </a:p>
        </p:txBody>
      </p:sp>
      <p:sp>
        <p:nvSpPr>
          <p:cNvPr id="7" name="Rectangle 6"/>
          <p:cNvSpPr/>
          <p:nvPr/>
        </p:nvSpPr>
        <p:spPr bwMode="ltGray">
          <a:xfrm>
            <a:off x="0" y="1"/>
            <a:ext cx="9143999" cy="990600"/>
          </a:xfrm>
          <a:prstGeom prst="rect">
            <a:avLst/>
          </a:prstGeom>
          <a:gradFill flip="none" rotWithShape="1">
            <a:gsLst>
              <a:gs pos="0">
                <a:schemeClr val="accent2">
                  <a:lumMod val="50000"/>
                </a:schemeClr>
              </a:gs>
              <a:gs pos="39999">
                <a:srgbClr val="85C2FF"/>
              </a:gs>
              <a:gs pos="70000">
                <a:srgbClr val="C4D6EB"/>
              </a:gs>
              <a:gs pos="100000">
                <a:srgbClr val="FFEBFA"/>
              </a:gs>
            </a:gsLst>
            <a:lin ang="5400000" scaled="0"/>
            <a:tileRect r="-100000" b="-100000"/>
          </a:gra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b="0">
              <a:solidFill>
                <a:prstClr val="white"/>
              </a:solidFill>
            </a:endParaRPr>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066801"/>
            <a:ext cx="8229600" cy="5334000"/>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fld id="{C2AB1C4A-AA59-4527-8F2F-0B2C8E17ED29}" type="datetime1">
              <a:rPr lang="en-US" b="0" smtClean="0">
                <a:solidFill>
                  <a:prstClr val="black">
                    <a:tint val="95000"/>
                  </a:prstClr>
                </a:solidFill>
                <a:latin typeface="Arial" charset="0"/>
                <a:cs typeface="Arial" panose="020B0604020202020204" pitchFamily="34" charset="0"/>
              </a:rPr>
              <a:pPr>
                <a:defRPr/>
              </a:pPr>
              <a:t>10/11/2022</a:t>
            </a:fld>
            <a:endParaRPr lang="en-US" b="0">
              <a:solidFill>
                <a:prstClr val="black">
                  <a:tint val="95000"/>
                </a:prstClr>
              </a:solidFill>
              <a:latin typeface="Arial" charset="0"/>
              <a:cs typeface="Arial" panose="020B0604020202020204" pitchFamily="34" charset="0"/>
            </a:endParaRPr>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b="0">
              <a:solidFill>
                <a:prstClr val="black">
                  <a:tint val="95000"/>
                </a:prstClr>
              </a:solidFill>
              <a:latin typeface="Arial" charset="0"/>
              <a:cs typeface="Arial" panose="020B0604020202020204" pitchFamily="34" charset="0"/>
            </a:endParaRPr>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fld id="{60C68CF2-945C-440D-9786-470D2E251F30}" type="slidenum">
              <a:rPr lang="en-US" b="0" smtClean="0">
                <a:solidFill>
                  <a:prstClr val="black">
                    <a:tint val="95000"/>
                  </a:prstClr>
                </a:solidFill>
                <a:latin typeface="Arial" charset="0"/>
                <a:cs typeface="Arial" panose="020B0604020202020204" pitchFamily="34" charset="0"/>
              </a:rPr>
              <a:pPr>
                <a:defRPr/>
              </a:pPr>
              <a:t>‹#›</a:t>
            </a:fld>
            <a:endParaRPr lang="en-US" b="0">
              <a:solidFill>
                <a:prstClr val="black">
                  <a:tint val="95000"/>
                </a:prstClr>
              </a:solidFill>
              <a:latin typeface="Arial" charset="0"/>
              <a:cs typeface="Arial" panose="020B0604020202020204" pitchFamily="34" charset="0"/>
            </a:endParaRPr>
          </a:p>
        </p:txBody>
      </p:sp>
    </p:spTree>
    <p:extLst>
      <p:ext uri="{BB962C8B-B14F-4D97-AF65-F5344CB8AC3E}">
        <p14:creationId xmlns:p14="http://schemas.microsoft.com/office/powerpoint/2010/main" val="3316571363"/>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hf hdr="0" ftr="0" dt="0"/>
  <p:txStyles>
    <p:titleStyle>
      <a:lvl1pPr algn="l" rtl="0" eaLnBrk="1" latinLnBrk="0" hangingPunct="1">
        <a:spcBef>
          <a:spcPct val="0"/>
        </a:spcBef>
        <a:buNone/>
        <a:defRPr kumimoji="0" sz="3600" b="1" kern="1200">
          <a:solidFill>
            <a:schemeClr val="tx1"/>
          </a:solidFill>
          <a:effectLst/>
          <a:latin typeface="Times New Roman" panose="02020603050405020304" pitchFamily="18" charset="0"/>
          <a:ea typeface="+mj-ea"/>
          <a:cs typeface="Times New Roman" panose="02020603050405020304" pitchFamily="18" charset="0"/>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Times New Roman" panose="02020603050405020304" pitchFamily="18" charset="0"/>
          <a:ea typeface="+mn-ea"/>
          <a:cs typeface="Times New Roman" panose="02020603050405020304" pitchFamily="18" charset="0"/>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Times New Roman" panose="02020603050405020304" pitchFamily="18" charset="0"/>
          <a:ea typeface="+mn-ea"/>
          <a:cs typeface="Times New Roman" panose="02020603050405020304" pitchFamily="18" charset="0"/>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Times New Roman" panose="02020603050405020304" pitchFamily="18" charset="0"/>
          <a:ea typeface="+mn-ea"/>
          <a:cs typeface="Times New Roman" panose="02020603050405020304" pitchFamily="18" charset="0"/>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Times New Roman" panose="02020603050405020304" pitchFamily="18" charset="0"/>
          <a:ea typeface="+mn-ea"/>
          <a:cs typeface="Times New Roman" panose="02020603050405020304" pitchFamily="18" charset="0"/>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Times New Roman" panose="02020603050405020304" pitchFamily="18" charset="0"/>
          <a:ea typeface="+mn-ea"/>
          <a:cs typeface="Times New Roman" panose="02020603050405020304" pitchFamily="18"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055" name="Rectangle 7"/>
          <p:cNvSpPr>
            <a:spLocks noChangeArrowheads="1"/>
          </p:cNvSpPr>
          <p:nvPr/>
        </p:nvSpPr>
        <p:spPr bwMode="auto">
          <a:xfrm>
            <a:off x="0" y="1295400"/>
            <a:ext cx="9144000" cy="3048000"/>
          </a:xfrm>
          <a:prstGeom prst="rect">
            <a:avLst/>
          </a:prstGeom>
          <a:noFill/>
          <a:ln w="9525">
            <a:noFill/>
            <a:miter lim="800000"/>
            <a:headEnd/>
            <a:tailEnd/>
          </a:ln>
          <a:effectLst/>
        </p:spPr>
        <p:txBody>
          <a:bodyPr/>
          <a:lstStyle/>
          <a:p>
            <a:pPr algn="ctr">
              <a:lnSpc>
                <a:spcPct val="150000"/>
              </a:lnSpc>
              <a:defRPr/>
            </a:pPr>
            <a:r>
              <a:rPr lang="en-US" sz="4000" smtClean="0">
                <a:solidFill>
                  <a:prstClr val="black"/>
                </a:solidFill>
              </a:rPr>
              <a:t>DANH </a:t>
            </a:r>
            <a:r>
              <a:rPr lang="en-US" sz="4000">
                <a:solidFill>
                  <a:prstClr val="black"/>
                </a:solidFill>
              </a:rPr>
              <a:t>SÁCH LIÊN KẾT</a:t>
            </a:r>
            <a:br>
              <a:rPr lang="en-US" sz="4000">
                <a:solidFill>
                  <a:prstClr val="black"/>
                </a:solidFill>
              </a:rPr>
            </a:br>
            <a:r>
              <a:rPr lang="en-US" sz="4000">
                <a:solidFill>
                  <a:prstClr val="black"/>
                </a:solidFill>
              </a:rPr>
              <a:t>	(LINKED </a:t>
            </a:r>
            <a:r>
              <a:rPr lang="en-US" sz="4000" smtClean="0">
                <a:solidFill>
                  <a:prstClr val="black"/>
                </a:solidFill>
              </a:rPr>
              <a:t>LIST)</a:t>
            </a:r>
            <a:r>
              <a:rPr lang="en-US" sz="4000">
                <a:solidFill>
                  <a:prstClr val="black"/>
                </a:solidFill>
                <a:ea typeface="Cambria" panose="02040503050406030204" pitchFamily="18" charset="0"/>
                <a:cs typeface="Times New Roman" panose="02020603050405020304" pitchFamily="18" charset="0"/>
              </a:rPr>
              <a:t/>
            </a:r>
            <a:br>
              <a:rPr lang="en-US" sz="4000">
                <a:solidFill>
                  <a:prstClr val="black"/>
                </a:solidFill>
                <a:ea typeface="Cambria" panose="02040503050406030204" pitchFamily="18" charset="0"/>
                <a:cs typeface="Times New Roman" panose="02020603050405020304" pitchFamily="18" charset="0"/>
              </a:rPr>
            </a:br>
            <a:endParaRPr lang="en-US" sz="4000" smtClean="0">
              <a:solidFill>
                <a:prstClr val="black"/>
              </a:solidFill>
              <a:ea typeface="Cambria" panose="02040503050406030204" pitchFamily="18" charset="0"/>
              <a:cs typeface="Times New Roman" panose="02020603050405020304" pitchFamily="18" charset="0"/>
            </a:endParaRPr>
          </a:p>
          <a:p>
            <a:pPr algn="ctr">
              <a:defRPr/>
            </a:pPr>
            <a:endParaRPr lang="en-US" sz="2400" b="0" dirty="0">
              <a:solidFill>
                <a:prstClr val="black"/>
              </a:solidFill>
              <a:latin typeface="Arial" charset="0"/>
              <a:cs typeface="Arial" panose="020B0604020202020204" pitchFamily="34" charset="0"/>
            </a:endParaRPr>
          </a:p>
          <a:p>
            <a:pPr algn="ctr">
              <a:defRPr/>
            </a:pPr>
            <a:endParaRPr lang="en-US" sz="2400" b="0" dirty="0">
              <a:solidFill>
                <a:prstClr val="black"/>
              </a:solidFill>
              <a:latin typeface="Arial" charset="0"/>
              <a:cs typeface="Arial" panose="020B0604020202020204" pitchFamily="34" charset="0"/>
            </a:endParaRPr>
          </a:p>
          <a:p>
            <a:pPr algn="ctr">
              <a:defRPr/>
            </a:pPr>
            <a:endParaRPr lang="en-US" sz="2400" b="0" smtClean="0">
              <a:solidFill>
                <a:prstClr val="black"/>
              </a:solidFill>
              <a:latin typeface="Arial" charset="0"/>
              <a:cs typeface="Arial" panose="020B0604020202020204" pitchFamily="34" charset="0"/>
            </a:endParaRPr>
          </a:p>
          <a:p>
            <a:pPr algn="ctr">
              <a:defRPr/>
            </a:pPr>
            <a:endParaRPr lang="en-US" sz="2400" b="0" dirty="0">
              <a:solidFill>
                <a:prstClr val="black"/>
              </a:solidFill>
              <a:latin typeface="Arial" charset="0"/>
              <a:cs typeface="Arial" panose="020B0604020202020204" pitchFamily="34" charset="0"/>
            </a:endParaRPr>
          </a:p>
          <a:p>
            <a:pPr algn="ctr">
              <a:defRPr/>
            </a:pPr>
            <a:r>
              <a:rPr lang="en-US" sz="2000" b="0" smtClean="0">
                <a:solidFill>
                  <a:prstClr val="black"/>
                </a:solidFill>
                <a:latin typeface="Arial" charset="0"/>
                <a:cs typeface="Arial" panose="020B0604020202020204" pitchFamily="34" charset="0"/>
              </a:rPr>
              <a:t>TPHCM - 2022</a:t>
            </a:r>
            <a:endParaRPr lang="en-US" sz="2000" b="0" dirty="0">
              <a:solidFill>
                <a:prstClr val="black"/>
              </a:solidFill>
              <a:latin typeface="Arial" charset="0"/>
              <a:cs typeface="Arial" panose="020B0604020202020204" pitchFamily="34" charset="0"/>
            </a:endParaRPr>
          </a:p>
        </p:txBody>
      </p:sp>
    </p:spTree>
    <p:extLst>
      <p:ext uri="{BB962C8B-B14F-4D97-AF65-F5344CB8AC3E}">
        <p14:creationId xmlns:p14="http://schemas.microsoft.com/office/powerpoint/2010/main" val="21056971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12775" y="228600"/>
            <a:ext cx="8153400" cy="990600"/>
          </a:xfrm>
        </p:spPr>
        <p:txBody>
          <a:bodyPr/>
          <a:lstStyle/>
          <a:p>
            <a:pPr eaLnBrk="1" hangingPunct="1"/>
            <a:r>
              <a:rPr lang="en-US" smtClean="0"/>
              <a:t>Giới thiệu – DSLK đơn</a:t>
            </a:r>
          </a:p>
        </p:txBody>
      </p:sp>
      <p:sp>
        <p:nvSpPr>
          <p:cNvPr id="23555" name="Content Placeholder 2"/>
          <p:cNvSpPr>
            <a:spLocks noGrp="1"/>
          </p:cNvSpPr>
          <p:nvPr>
            <p:ph sz="quarter" idx="1"/>
          </p:nvPr>
        </p:nvSpPr>
        <p:spPr>
          <a:xfrm>
            <a:off x="612775" y="1600200"/>
            <a:ext cx="8153400" cy="4495800"/>
          </a:xfrm>
        </p:spPr>
        <p:txBody>
          <a:bodyPr/>
          <a:lstStyle/>
          <a:p>
            <a:pPr algn="just" eaLnBrk="1" hangingPunct="1"/>
            <a:r>
              <a:rPr lang="en-US" smtClean="0">
                <a:latin typeface="Times New Roman" panose="02020603050405020304" pitchFamily="18" charset="0"/>
                <a:cs typeface="Times New Roman" panose="02020603050405020304" pitchFamily="18" charset="0"/>
              </a:rPr>
              <a:t>Danh sách liên kết:</a:t>
            </a:r>
          </a:p>
          <a:p>
            <a:pPr lvl="1" algn="just" eaLnBrk="1" hangingPunct="1"/>
            <a:r>
              <a:rPr lang="en-US" sz="2400" smtClean="0">
                <a:latin typeface="Times New Roman" panose="02020603050405020304" pitchFamily="18" charset="0"/>
                <a:cs typeface="Times New Roman" panose="02020603050405020304" pitchFamily="18" charset="0"/>
              </a:rPr>
              <a:t>Mỗi phần tử của danh sách gọi là node (nút)</a:t>
            </a:r>
          </a:p>
          <a:p>
            <a:pPr lvl="1" algn="just" eaLnBrk="1" hangingPunct="1"/>
            <a:r>
              <a:rPr lang="en-US" sz="2400" smtClean="0">
                <a:latin typeface="Times New Roman" panose="02020603050405020304" pitchFamily="18" charset="0"/>
                <a:cs typeface="Times New Roman" panose="02020603050405020304" pitchFamily="18" charset="0"/>
              </a:rPr>
              <a:t>Mỗi node có 2 thành phần: </a:t>
            </a:r>
            <a:r>
              <a:rPr lang="en-US" sz="2400" smtClean="0">
                <a:solidFill>
                  <a:srgbClr val="0000FF"/>
                </a:solidFill>
                <a:latin typeface="Times New Roman" panose="02020603050405020304" pitchFamily="18" charset="0"/>
                <a:cs typeface="Times New Roman" panose="02020603050405020304" pitchFamily="18" charset="0"/>
              </a:rPr>
              <a:t>phần dữ liệu </a:t>
            </a:r>
            <a:r>
              <a:rPr lang="en-US" sz="2400" smtClean="0">
                <a:latin typeface="Times New Roman" panose="02020603050405020304" pitchFamily="18" charset="0"/>
                <a:cs typeface="Times New Roman" panose="02020603050405020304" pitchFamily="18" charset="0"/>
              </a:rPr>
              <a:t>và </a:t>
            </a:r>
            <a:r>
              <a:rPr lang="en-US" sz="2400" smtClean="0">
                <a:solidFill>
                  <a:srgbClr val="0000FF"/>
                </a:solidFill>
                <a:latin typeface="Times New Roman" panose="02020603050405020304" pitchFamily="18" charset="0"/>
                <a:cs typeface="Times New Roman" panose="02020603050405020304" pitchFamily="18" charset="0"/>
              </a:rPr>
              <a:t>phần </a:t>
            </a:r>
            <a:r>
              <a:rPr lang="vi-VN" sz="2400" smtClean="0">
                <a:solidFill>
                  <a:srgbClr val="0000FF"/>
                </a:solidFill>
                <a:latin typeface="Times New Roman" panose="02020603050405020304" pitchFamily="18" charset="0"/>
                <a:cs typeface="Times New Roman" panose="02020603050405020304" pitchFamily="18" charset="0"/>
              </a:rPr>
              <a:t>liên kết </a:t>
            </a:r>
            <a:r>
              <a:rPr lang="vi-VN" sz="2400" smtClean="0">
                <a:latin typeface="Times New Roman" panose="02020603050405020304" pitchFamily="18" charset="0"/>
                <a:cs typeface="Times New Roman" panose="02020603050405020304" pitchFamily="18" charset="0"/>
              </a:rPr>
              <a:t>chứa đị</a:t>
            </a:r>
            <a:r>
              <a:rPr lang="en-US" sz="2400" smtClean="0">
                <a:latin typeface="Times New Roman" panose="02020603050405020304" pitchFamily="18" charset="0"/>
                <a:cs typeface="Times New Roman" panose="02020603050405020304" pitchFamily="18" charset="0"/>
              </a:rPr>
              <a:t>a</a:t>
            </a:r>
            <a:r>
              <a:rPr lang="vi-VN" sz="2400" smtClean="0">
                <a:latin typeface="Times New Roman" panose="02020603050405020304" pitchFamily="18" charset="0"/>
                <a:cs typeface="Times New Roman" panose="02020603050405020304" pitchFamily="18" charset="0"/>
              </a:rPr>
              <a:t> chỉ của node kế tiếp hay node trước n</a:t>
            </a:r>
            <a:r>
              <a:rPr lang="en-US" sz="2400" smtClean="0">
                <a:latin typeface="Times New Roman" panose="02020603050405020304" pitchFamily="18" charset="0"/>
                <a:cs typeface="Times New Roman" panose="02020603050405020304" pitchFamily="18" charset="0"/>
              </a:rPr>
              <a:t>ó</a:t>
            </a:r>
          </a:p>
          <a:p>
            <a:pPr lvl="1" algn="just" eaLnBrk="1" hangingPunct="1"/>
            <a:r>
              <a:rPr lang="en-US" sz="2400" smtClean="0">
                <a:latin typeface="Times New Roman" panose="02020603050405020304" pitchFamily="18" charset="0"/>
                <a:cs typeface="Times New Roman" panose="02020603050405020304" pitchFamily="18" charset="0"/>
              </a:rPr>
              <a:t>Các thao tác cơ bản trên danh sách liên kết:</a:t>
            </a:r>
          </a:p>
          <a:p>
            <a:pPr lvl="2" algn="just" eaLnBrk="1" hangingPunct="1"/>
            <a:r>
              <a:rPr lang="en-US" sz="2400" smtClean="0">
                <a:latin typeface="Times New Roman" panose="02020603050405020304" pitchFamily="18" charset="0"/>
                <a:cs typeface="Times New Roman" panose="02020603050405020304" pitchFamily="18" charset="0"/>
              </a:rPr>
              <a:t>Thêm một phần tử mới</a:t>
            </a:r>
          </a:p>
          <a:p>
            <a:pPr lvl="2" algn="just" eaLnBrk="1" hangingPunct="1"/>
            <a:r>
              <a:rPr lang="en-US" sz="2400" smtClean="0">
                <a:latin typeface="Times New Roman" panose="02020603050405020304" pitchFamily="18" charset="0"/>
                <a:cs typeface="Times New Roman" panose="02020603050405020304" pitchFamily="18" charset="0"/>
              </a:rPr>
              <a:t>Xóa một phần tử</a:t>
            </a:r>
          </a:p>
          <a:p>
            <a:pPr lvl="2" algn="just" eaLnBrk="1" hangingPunct="1"/>
            <a:r>
              <a:rPr lang="en-US" sz="2400" smtClean="0">
                <a:latin typeface="Times New Roman" panose="02020603050405020304" pitchFamily="18" charset="0"/>
                <a:cs typeface="Times New Roman" panose="02020603050405020304" pitchFamily="18" charset="0"/>
              </a:rPr>
              <a:t>Tìm kiếm</a:t>
            </a:r>
          </a:p>
          <a:p>
            <a:pPr lvl="2" algn="just" eaLnBrk="1" hangingPunct="1"/>
            <a:r>
              <a:rPr lang="en-US" sz="2400" smtClean="0">
                <a:latin typeface="Times New Roman" panose="02020603050405020304" pitchFamily="18" charset="0"/>
                <a:cs typeface="Times New Roman" panose="02020603050405020304" pitchFamily="18" charset="0"/>
              </a:rPr>
              <a:t>…</a:t>
            </a:r>
          </a:p>
          <a:p>
            <a:pPr lvl="1" algn="just" eaLnBrk="1" hangingPunct="1"/>
            <a:endParaRPr lang="en-US" smtClean="0">
              <a:latin typeface="Times New Roman" panose="02020603050405020304" pitchFamily="18" charset="0"/>
              <a:cs typeface="Times New Roman" panose="02020603050405020304" pitchFamily="18" charset="0"/>
            </a:endParaRPr>
          </a:p>
        </p:txBody>
      </p:sp>
      <p:sp>
        <p:nvSpPr>
          <p:cNvPr id="2355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09CB9B2-5DF8-4CBD-83B7-CFA9F9E96F8E}" type="slidenum">
              <a:rPr lang="en-US" sz="1200" smtClean="0">
                <a:solidFill>
                  <a:srgbClr val="FFFFFF"/>
                </a:solidFill>
              </a:rPr>
              <a:pPr>
                <a:lnSpc>
                  <a:spcPct val="80000"/>
                </a:lnSpc>
              </a:pPr>
              <a:t>10</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10" name="Rectangle 30"/>
          <p:cNvSpPr>
            <a:spLocks noGrp="1" noChangeArrowheads="1"/>
          </p:cNvSpPr>
          <p:nvPr>
            <p:ph type="title"/>
          </p:nvPr>
        </p:nvSpPr>
        <p:spPr>
          <a:xfrm>
            <a:off x="609600" y="533400"/>
            <a:ext cx="8229600" cy="1371600"/>
          </a:xfrm>
        </p:spPr>
        <p:txBody>
          <a:bodyPr/>
          <a:lstStyle/>
          <a:p>
            <a:pPr eaLnBrk="1" hangingPunct="1"/>
            <a:r>
              <a:rPr lang="en-US" sz="4000" smtClean="0">
                <a:latin typeface="Times New Roman" panose="02020603050405020304" pitchFamily="18" charset="0"/>
              </a:rPr>
              <a:t>Sắp xếp bằng phương pháp nổi bọt </a:t>
            </a:r>
            <a:br>
              <a:rPr lang="en-US" sz="4000" smtClean="0">
                <a:latin typeface="Times New Roman" panose="02020603050405020304" pitchFamily="18" charset="0"/>
              </a:rPr>
            </a:br>
            <a:r>
              <a:rPr lang="en-US" sz="4000" smtClean="0">
                <a:latin typeface="Times New Roman" panose="02020603050405020304" pitchFamily="18" charset="0"/>
              </a:rPr>
              <a:t> ( </a:t>
            </a:r>
            <a:r>
              <a:rPr lang="en-US" sz="4000" i="1" smtClean="0">
                <a:solidFill>
                  <a:srgbClr val="0000FF"/>
                </a:solidFill>
                <a:latin typeface="Times New Roman" panose="02020603050405020304" pitchFamily="18" charset="0"/>
              </a:rPr>
              <a:t>Bubble sort</a:t>
            </a:r>
            <a:r>
              <a:rPr lang="en-US" sz="4000" i="1" smtClean="0">
                <a:latin typeface="Times New Roman" panose="02020603050405020304" pitchFamily="18" charset="0"/>
              </a:rPr>
              <a:t> )</a:t>
            </a:r>
            <a:r>
              <a:rPr lang="en-US" sz="4000" smtClean="0"/>
              <a:t> </a:t>
            </a:r>
          </a:p>
        </p:txBody>
      </p:sp>
      <p:sp>
        <p:nvSpPr>
          <p:cNvPr id="11981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A2E1A0B-03CB-4660-A1E2-0BD93DD33CE9}" type="slidenum">
              <a:rPr lang="en-US" sz="1200" smtClean="0">
                <a:solidFill>
                  <a:srgbClr val="FFFFFF"/>
                </a:solidFill>
              </a:rPr>
              <a:pPr>
                <a:lnSpc>
                  <a:spcPct val="80000"/>
                </a:lnSpc>
              </a:pPr>
              <a:t>100</a:t>
            </a:fld>
            <a:endParaRPr lang="en-US" sz="1200" smtClean="0">
              <a:solidFill>
                <a:srgbClr val="FFFFFF"/>
              </a:solidFill>
            </a:endParaRPr>
          </a:p>
        </p:txBody>
      </p:sp>
      <p:sp>
        <p:nvSpPr>
          <p:cNvPr id="119812"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9813"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9814"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9815"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9816"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9817"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9818"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9819"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9820"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28107" name="Text Box 11"/>
          <p:cNvSpPr txBox="1">
            <a:spLocks noChangeAspect="1" noChangeArrowheads="1"/>
          </p:cNvSpPr>
          <p:nvPr/>
        </p:nvSpPr>
        <p:spPr bwMode="auto">
          <a:xfrm>
            <a:off x="1974850" y="3438525"/>
            <a:ext cx="642938"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chemeClr val="bg1"/>
                </a:solidFill>
                <a:latin typeface="VNI-Avo" pitchFamily="2" charset="0"/>
              </a:rPr>
              <a:t>1</a:t>
            </a:r>
          </a:p>
        </p:txBody>
      </p:sp>
      <p:sp>
        <p:nvSpPr>
          <p:cNvPr id="1028108" name="Text Box 12"/>
          <p:cNvSpPr txBox="1">
            <a:spLocks noChangeAspect="1" noChangeArrowheads="1"/>
          </p:cNvSpPr>
          <p:nvPr/>
        </p:nvSpPr>
        <p:spPr bwMode="auto">
          <a:xfrm>
            <a:off x="3109913" y="3438525"/>
            <a:ext cx="644525"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chemeClr val="bg1"/>
                </a:solidFill>
                <a:latin typeface="VNI-Avo" pitchFamily="2" charset="0"/>
              </a:rPr>
              <a:t>2</a:t>
            </a:r>
          </a:p>
        </p:txBody>
      </p:sp>
      <p:sp>
        <p:nvSpPr>
          <p:cNvPr id="119823" name="Text Box 13"/>
          <p:cNvSpPr txBox="1">
            <a:spLocks noChangeAspect="1" noChangeArrowheads="1"/>
          </p:cNvSpPr>
          <p:nvPr/>
        </p:nvSpPr>
        <p:spPr bwMode="auto">
          <a:xfrm>
            <a:off x="4222750" y="3438525"/>
            <a:ext cx="642938"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chemeClr val="bg1"/>
                </a:solidFill>
                <a:latin typeface="VNI-Avo" pitchFamily="2" charset="0"/>
              </a:rPr>
              <a:t>5</a:t>
            </a:r>
          </a:p>
        </p:txBody>
      </p:sp>
      <p:sp>
        <p:nvSpPr>
          <p:cNvPr id="119824" name="Text Box 14"/>
          <p:cNvSpPr txBox="1">
            <a:spLocks noChangeAspect="1" noChangeArrowheads="1"/>
          </p:cNvSpPr>
          <p:nvPr/>
        </p:nvSpPr>
        <p:spPr bwMode="auto">
          <a:xfrm>
            <a:off x="5345113" y="3438525"/>
            <a:ext cx="646112"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chemeClr val="bg1"/>
                </a:solidFill>
                <a:latin typeface="VNI-Avo" pitchFamily="2" charset="0"/>
              </a:rPr>
              <a:t>8</a:t>
            </a:r>
          </a:p>
        </p:txBody>
      </p:sp>
      <p:sp>
        <p:nvSpPr>
          <p:cNvPr id="119825" name="Text Box 15"/>
          <p:cNvSpPr txBox="1">
            <a:spLocks noChangeAspect="1" noChangeArrowheads="1"/>
          </p:cNvSpPr>
          <p:nvPr/>
        </p:nvSpPr>
        <p:spPr bwMode="auto">
          <a:xfrm>
            <a:off x="6469063" y="3438525"/>
            <a:ext cx="642937"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chemeClr val="bg1"/>
                </a:solidFill>
                <a:latin typeface="VNI-Avo" pitchFamily="2" charset="0"/>
              </a:rPr>
              <a:t>12</a:t>
            </a:r>
          </a:p>
        </p:txBody>
      </p:sp>
      <p:sp>
        <p:nvSpPr>
          <p:cNvPr id="119826"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9827"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9828"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9829"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9830" name="Text Box 20"/>
          <p:cNvSpPr txBox="1">
            <a:spLocks noChangeArrowheads="1"/>
          </p:cNvSpPr>
          <p:nvPr/>
        </p:nvSpPr>
        <p:spPr bwMode="auto">
          <a:xfrm>
            <a:off x="457200" y="31242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l.first</a:t>
            </a:r>
          </a:p>
        </p:txBody>
      </p:sp>
      <p:sp>
        <p:nvSpPr>
          <p:cNvPr id="119831" name="Text Box 21"/>
          <p:cNvSpPr txBox="1">
            <a:spLocks noChangeArrowheads="1"/>
          </p:cNvSpPr>
          <p:nvPr/>
        </p:nvSpPr>
        <p:spPr bwMode="auto">
          <a:xfrm>
            <a:off x="7315200" y="2133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l.last</a:t>
            </a:r>
          </a:p>
        </p:txBody>
      </p:sp>
      <p:sp>
        <p:nvSpPr>
          <p:cNvPr id="119832" name="Line 22"/>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9833" name="Rectangle 23"/>
          <p:cNvSpPr>
            <a:spLocks noChangeArrowheads="1"/>
          </p:cNvSpPr>
          <p:nvPr/>
        </p:nvSpPr>
        <p:spPr bwMode="auto">
          <a:xfrm>
            <a:off x="19558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9834" name="Rectangle 24"/>
          <p:cNvSpPr>
            <a:spLocks noChangeArrowheads="1"/>
          </p:cNvSpPr>
          <p:nvPr/>
        </p:nvSpPr>
        <p:spPr bwMode="auto">
          <a:xfrm>
            <a:off x="3087688"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9835" name="Rectangle 25"/>
          <p:cNvSpPr>
            <a:spLocks noChangeArrowheads="1"/>
          </p:cNvSpPr>
          <p:nvPr/>
        </p:nvSpPr>
        <p:spPr bwMode="auto">
          <a:xfrm>
            <a:off x="42037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9836" name="Rectangle 26"/>
          <p:cNvSpPr>
            <a:spLocks noChangeArrowheads="1"/>
          </p:cNvSpPr>
          <p:nvPr/>
        </p:nvSpPr>
        <p:spPr bwMode="auto">
          <a:xfrm>
            <a:off x="5322888" y="34417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9837" name="Rectangle 27"/>
          <p:cNvSpPr>
            <a:spLocks noChangeArrowheads="1"/>
          </p:cNvSpPr>
          <p:nvPr/>
        </p:nvSpPr>
        <p:spPr bwMode="auto">
          <a:xfrm>
            <a:off x="64389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28125" name="Text Box 29"/>
          <p:cNvSpPr txBox="1">
            <a:spLocks noChangeArrowheads="1"/>
          </p:cNvSpPr>
          <p:nvPr/>
        </p:nvSpPr>
        <p:spPr bwMode="auto">
          <a:xfrm>
            <a:off x="7467600" y="1676400"/>
            <a:ext cx="1066800" cy="3968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spcBef>
                <a:spcPct val="50000"/>
              </a:spcBef>
            </a:pPr>
            <a:r>
              <a:rPr lang="en-US" sz="2000">
                <a:solidFill>
                  <a:schemeClr val="bg1"/>
                </a:solidFill>
              </a:rPr>
              <a:t>Dừng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1028107"/>
                                        </p:tgtEl>
                                      </p:cBhvr>
                                    </p:animEffect>
                                    <p:animScale>
                                      <p:cBhvr>
                                        <p:cTn id="7" dur="1000" autoRev="1" fill="hold"/>
                                        <p:tgtEl>
                                          <p:spTgt spid="1028107"/>
                                        </p:tgtEl>
                                      </p:cBhvr>
                                      <p:by x="105000" y="105000"/>
                                    </p:animScale>
                                  </p:childTnLst>
                                </p:cTn>
                              </p:par>
                            </p:childTnLst>
                          </p:cTn>
                        </p:par>
                        <p:par>
                          <p:cTn id="8" fill="hold" nodeType="afterGroup">
                            <p:stCondLst>
                              <p:cond delay="2000"/>
                            </p:stCondLst>
                            <p:childTnLst>
                              <p:par>
                                <p:cTn id="9" presetID="26" presetClass="emph" presetSubtype="0" fill="hold" grpId="0" nodeType="afterEffect">
                                  <p:stCondLst>
                                    <p:cond delay="0"/>
                                  </p:stCondLst>
                                  <p:childTnLst>
                                    <p:animEffect transition="out" filter="fade">
                                      <p:cBhvr>
                                        <p:cTn id="10" dur="2000" tmFilter="0, 0; .2, .5; .8, .5; 1, 0"/>
                                        <p:tgtEl>
                                          <p:spTgt spid="1028108"/>
                                        </p:tgtEl>
                                      </p:cBhvr>
                                    </p:animEffect>
                                    <p:animScale>
                                      <p:cBhvr>
                                        <p:cTn id="11" dur="1000" autoRev="1" fill="hold"/>
                                        <p:tgtEl>
                                          <p:spTgt spid="1028108"/>
                                        </p:tgtEl>
                                      </p:cBhvr>
                                      <p:by x="105000" y="105000"/>
                                    </p:animScale>
                                  </p:childTnLst>
                                </p:cTn>
                              </p:par>
                            </p:childTnLst>
                          </p:cTn>
                        </p:par>
                        <p:par>
                          <p:cTn id="12" fill="hold" nodeType="afterGroup">
                            <p:stCondLst>
                              <p:cond delay="4000"/>
                            </p:stCondLst>
                            <p:childTnLst>
                              <p:par>
                                <p:cTn id="13" presetID="26" presetClass="entr" presetSubtype="0" fill="hold" grpId="0" nodeType="afterEffect">
                                  <p:stCondLst>
                                    <p:cond delay="0"/>
                                  </p:stCondLst>
                                  <p:childTnLst>
                                    <p:set>
                                      <p:cBhvr>
                                        <p:cTn id="14" dur="1" fill="hold">
                                          <p:stCondLst>
                                            <p:cond delay="0"/>
                                          </p:stCondLst>
                                        </p:cTn>
                                        <p:tgtEl>
                                          <p:spTgt spid="1028125"/>
                                        </p:tgtEl>
                                        <p:attrNameLst>
                                          <p:attrName>style.visibility</p:attrName>
                                        </p:attrNameLst>
                                      </p:cBhvr>
                                      <p:to>
                                        <p:strVal val="visible"/>
                                      </p:to>
                                    </p:set>
                                    <p:animEffect transition="in" filter="wipe(down)">
                                      <p:cBhvr>
                                        <p:cTn id="15" dur="580">
                                          <p:stCondLst>
                                            <p:cond delay="0"/>
                                          </p:stCondLst>
                                        </p:cTn>
                                        <p:tgtEl>
                                          <p:spTgt spid="1028125"/>
                                        </p:tgtEl>
                                      </p:cBhvr>
                                    </p:animEffect>
                                    <p:anim calcmode="lin" valueType="num">
                                      <p:cBhvr>
                                        <p:cTn id="16" dur="1822" tmFilter="0,0; 0.14,0.36; 0.43,0.73; 0.71,0.91; 1.0,1.0">
                                          <p:stCondLst>
                                            <p:cond delay="0"/>
                                          </p:stCondLst>
                                        </p:cTn>
                                        <p:tgtEl>
                                          <p:spTgt spid="102812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02812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02812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02812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028125"/>
                                        </p:tgtEl>
                                        <p:attrNameLst>
                                          <p:attrName>ppt_y</p:attrName>
                                        </p:attrNameLst>
                                      </p:cBhvr>
                                      <p:tavLst>
                                        <p:tav tm="0" fmla="#ppt_y-sin(pi*$)/81">
                                          <p:val>
                                            <p:fltVal val="0"/>
                                          </p:val>
                                        </p:tav>
                                        <p:tav tm="100000">
                                          <p:val>
                                            <p:fltVal val="1"/>
                                          </p:val>
                                        </p:tav>
                                      </p:tavLst>
                                    </p:anim>
                                    <p:animScale>
                                      <p:cBhvr>
                                        <p:cTn id="21" dur="26">
                                          <p:stCondLst>
                                            <p:cond delay="650"/>
                                          </p:stCondLst>
                                        </p:cTn>
                                        <p:tgtEl>
                                          <p:spTgt spid="1028125"/>
                                        </p:tgtEl>
                                      </p:cBhvr>
                                      <p:to x="100000" y="60000"/>
                                    </p:animScale>
                                    <p:animScale>
                                      <p:cBhvr>
                                        <p:cTn id="22" dur="166" decel="50000">
                                          <p:stCondLst>
                                            <p:cond delay="676"/>
                                          </p:stCondLst>
                                        </p:cTn>
                                        <p:tgtEl>
                                          <p:spTgt spid="1028125"/>
                                        </p:tgtEl>
                                      </p:cBhvr>
                                      <p:to x="100000" y="100000"/>
                                    </p:animScale>
                                    <p:animScale>
                                      <p:cBhvr>
                                        <p:cTn id="23" dur="26">
                                          <p:stCondLst>
                                            <p:cond delay="1312"/>
                                          </p:stCondLst>
                                        </p:cTn>
                                        <p:tgtEl>
                                          <p:spTgt spid="1028125"/>
                                        </p:tgtEl>
                                      </p:cBhvr>
                                      <p:to x="100000" y="80000"/>
                                    </p:animScale>
                                    <p:animScale>
                                      <p:cBhvr>
                                        <p:cTn id="24" dur="166" decel="50000">
                                          <p:stCondLst>
                                            <p:cond delay="1338"/>
                                          </p:stCondLst>
                                        </p:cTn>
                                        <p:tgtEl>
                                          <p:spTgt spid="1028125"/>
                                        </p:tgtEl>
                                      </p:cBhvr>
                                      <p:to x="100000" y="100000"/>
                                    </p:animScale>
                                    <p:animScale>
                                      <p:cBhvr>
                                        <p:cTn id="25" dur="26">
                                          <p:stCondLst>
                                            <p:cond delay="1642"/>
                                          </p:stCondLst>
                                        </p:cTn>
                                        <p:tgtEl>
                                          <p:spTgt spid="1028125"/>
                                        </p:tgtEl>
                                      </p:cBhvr>
                                      <p:to x="100000" y="90000"/>
                                    </p:animScale>
                                    <p:animScale>
                                      <p:cBhvr>
                                        <p:cTn id="26" dur="166" decel="50000">
                                          <p:stCondLst>
                                            <p:cond delay="1668"/>
                                          </p:stCondLst>
                                        </p:cTn>
                                        <p:tgtEl>
                                          <p:spTgt spid="1028125"/>
                                        </p:tgtEl>
                                      </p:cBhvr>
                                      <p:to x="100000" y="100000"/>
                                    </p:animScale>
                                    <p:animScale>
                                      <p:cBhvr>
                                        <p:cTn id="27" dur="26">
                                          <p:stCondLst>
                                            <p:cond delay="1808"/>
                                          </p:stCondLst>
                                        </p:cTn>
                                        <p:tgtEl>
                                          <p:spTgt spid="1028125"/>
                                        </p:tgtEl>
                                      </p:cBhvr>
                                      <p:to x="100000" y="95000"/>
                                    </p:animScale>
                                    <p:animScale>
                                      <p:cBhvr>
                                        <p:cTn id="28" dur="166" decel="50000">
                                          <p:stCondLst>
                                            <p:cond delay="1834"/>
                                          </p:stCondLst>
                                        </p:cTn>
                                        <p:tgtEl>
                                          <p:spTgt spid="102812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107" grpId="0" animBg="1"/>
      <p:bldP spid="1028108" grpId="0" animBg="1"/>
      <p:bldP spid="1028125" grpId="0" animBg="1"/>
    </p:bld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57200" y="457200"/>
            <a:ext cx="8686800" cy="838200"/>
          </a:xfrm>
        </p:spPr>
        <p:txBody>
          <a:bodyPr/>
          <a:lstStyle/>
          <a:p>
            <a:pPr eaLnBrk="1" hangingPunct="1"/>
            <a:r>
              <a:rPr lang="en-US" smtClean="0">
                <a:latin typeface="Times New Roman" panose="02020603050405020304" pitchFamily="18" charset="0"/>
              </a:rPr>
              <a:t>Sắp</a:t>
            </a:r>
            <a:r>
              <a:rPr lang="en-US" smtClean="0"/>
              <a:t> </a:t>
            </a:r>
            <a:r>
              <a:rPr lang="en-US" smtClean="0">
                <a:latin typeface="Times New Roman" panose="02020603050405020304" pitchFamily="18" charset="0"/>
              </a:rPr>
              <a:t>xếp</a:t>
            </a:r>
            <a:r>
              <a:rPr lang="en-US" smtClean="0"/>
              <a:t> </a:t>
            </a:r>
            <a:r>
              <a:rPr lang="en-US" smtClean="0">
                <a:latin typeface="Times New Roman" panose="02020603050405020304" pitchFamily="18" charset="0"/>
              </a:rPr>
              <a:t>Thay</a:t>
            </a:r>
            <a:r>
              <a:rPr lang="en-US" smtClean="0"/>
              <a:t> </a:t>
            </a:r>
            <a:r>
              <a:rPr lang="en-US" smtClean="0">
                <a:latin typeface="Times New Roman" panose="02020603050405020304" pitchFamily="18" charset="0"/>
              </a:rPr>
              <a:t>đổi</a:t>
            </a:r>
            <a:r>
              <a:rPr lang="en-US" smtClean="0"/>
              <a:t> </a:t>
            </a:r>
            <a:r>
              <a:rPr lang="en-US" smtClean="0">
                <a:latin typeface="Times New Roman" panose="02020603050405020304" pitchFamily="18" charset="0"/>
              </a:rPr>
              <a:t>các</a:t>
            </a:r>
            <a:r>
              <a:rPr lang="en-US" smtClean="0"/>
              <a:t> </a:t>
            </a:r>
            <a:r>
              <a:rPr lang="en-US" smtClean="0">
                <a:latin typeface="Times New Roman" panose="02020603050405020304" pitchFamily="18" charset="0"/>
              </a:rPr>
              <a:t>mối</a:t>
            </a:r>
            <a:r>
              <a:rPr lang="en-US" smtClean="0"/>
              <a:t> </a:t>
            </a:r>
            <a:r>
              <a:rPr lang="en-US" smtClean="0">
                <a:latin typeface="Times New Roman" panose="02020603050405020304" pitchFamily="18" charset="0"/>
              </a:rPr>
              <a:t>liên</a:t>
            </a:r>
            <a:r>
              <a:rPr lang="en-US" smtClean="0"/>
              <a:t> </a:t>
            </a:r>
            <a:r>
              <a:rPr lang="en-US" smtClean="0">
                <a:latin typeface="Times New Roman" panose="02020603050405020304" pitchFamily="18" charset="0"/>
              </a:rPr>
              <a:t>kết</a:t>
            </a:r>
            <a:r>
              <a:rPr lang="en-US" smtClean="0"/>
              <a:t> </a:t>
            </a:r>
          </a:p>
        </p:txBody>
      </p:sp>
      <p:sp>
        <p:nvSpPr>
          <p:cNvPr id="12083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0D3FC90-CF06-4713-8BAF-0AB37F965DD7}" type="slidenum">
              <a:rPr lang="en-US" sz="1200" smtClean="0">
                <a:solidFill>
                  <a:srgbClr val="FFFFFF"/>
                </a:solidFill>
              </a:rPr>
              <a:pPr>
                <a:lnSpc>
                  <a:spcPct val="80000"/>
                </a:lnSpc>
              </a:pPr>
              <a:t>101</a:t>
            </a:fld>
            <a:endParaRPr lang="en-US" sz="1200" smtClean="0">
              <a:solidFill>
                <a:srgbClr val="FFFFFF"/>
              </a:solidFill>
            </a:endParaRPr>
          </a:p>
        </p:txBody>
      </p:sp>
      <p:sp>
        <p:nvSpPr>
          <p:cNvPr id="120836" name="Rectangle 3"/>
          <p:cNvSpPr>
            <a:spLocks noGrp="1" noChangeArrowheads="1"/>
          </p:cNvSpPr>
          <p:nvPr>
            <p:ph sz="quarter" idx="1"/>
          </p:nvPr>
        </p:nvSpPr>
        <p:spPr>
          <a:xfrm>
            <a:off x="685800" y="1524000"/>
            <a:ext cx="7924800" cy="4724400"/>
          </a:xfrm>
        </p:spPr>
        <p:txBody>
          <a:bodyPr/>
          <a:lstStyle/>
          <a:p>
            <a:pPr eaLnBrk="1" hangingPunct="1">
              <a:lnSpc>
                <a:spcPct val="90000"/>
              </a:lnSpc>
            </a:pPr>
            <a:r>
              <a:rPr lang="en-US" smtClean="0">
                <a:latin typeface="Times New Roman" panose="02020603050405020304" pitchFamily="18" charset="0"/>
              </a:rPr>
              <a:t>Thay vì hoán đổi giá trị, ta sẽ tìm cách thay đổi trình tự móc nối của các phần tử sao cho tạo lập nên được thứ tự mong muốn </a:t>
            </a:r>
            <a:r>
              <a:rPr lang="en-US" sz="2000" smtClean="0">
                <a:latin typeface="Times New Roman" panose="02020603050405020304" pitchFamily="18" charset="0"/>
                <a:sym typeface="Symbol" panose="05050102010706020507" pitchFamily="18" charset="2"/>
              </a:rPr>
              <a:t> </a:t>
            </a:r>
            <a:r>
              <a:rPr lang="en-US" smtClean="0">
                <a:latin typeface="Times New Roman" panose="02020603050405020304" pitchFamily="18" charset="0"/>
              </a:rPr>
              <a:t>chỉ thao tác trên các móc nối (link). </a:t>
            </a:r>
          </a:p>
          <a:p>
            <a:pPr eaLnBrk="1" hangingPunct="1">
              <a:lnSpc>
                <a:spcPct val="90000"/>
              </a:lnSpc>
            </a:pPr>
            <a:r>
              <a:rPr lang="en-US" smtClean="0">
                <a:latin typeface="Times New Roman" panose="02020603050405020304" pitchFamily="18" charset="0"/>
              </a:rPr>
              <a:t>Kích thước của trường link:</a:t>
            </a:r>
          </a:p>
          <a:p>
            <a:pPr lvl="1" eaLnBrk="1" hangingPunct="1">
              <a:lnSpc>
                <a:spcPct val="90000"/>
              </a:lnSpc>
            </a:pPr>
            <a:r>
              <a:rPr lang="en-US" smtClean="0">
                <a:latin typeface="Times New Roman" panose="02020603050405020304" pitchFamily="18" charset="0"/>
              </a:rPr>
              <a:t>Không phụ thuộc vào bản chất dữ liệu lưu trong xâu </a:t>
            </a:r>
          </a:p>
          <a:p>
            <a:pPr lvl="1" eaLnBrk="1" hangingPunct="1">
              <a:lnSpc>
                <a:spcPct val="90000"/>
              </a:lnSpc>
            </a:pPr>
            <a:r>
              <a:rPr lang="en-US" smtClean="0">
                <a:latin typeface="Times New Roman" panose="02020603050405020304" pitchFamily="18" charset="0"/>
              </a:rPr>
              <a:t>Bằng kích thước 1 con trỏ (2 hoặc 4 byte trong môi trường 16 bit, 4 hoặc 8 byte trong môi trường 32 bit…)</a:t>
            </a:r>
          </a:p>
          <a:p>
            <a:pPr eaLnBrk="1" hangingPunct="1">
              <a:lnSpc>
                <a:spcPct val="90000"/>
              </a:lnSpc>
            </a:pPr>
            <a:r>
              <a:rPr lang="en-US" smtClean="0">
                <a:latin typeface="Times New Roman" panose="02020603050405020304" pitchFamily="18" charset="0"/>
              </a:rPr>
              <a:t>Thao tác trên các móc nối thường phức tạp hơn thao tác trực tiếp trên dữ liệu.</a:t>
            </a:r>
          </a:p>
          <a:p>
            <a:pPr eaLnBrk="1" hangingPunct="1">
              <a:lnSpc>
                <a:spcPct val="90000"/>
              </a:lnSpc>
              <a:buFont typeface="Symbol" panose="05050102010706020507" pitchFamily="18" charset="2"/>
              <a:buNone/>
            </a:pPr>
            <a:r>
              <a:rPr lang="en-US" smtClean="0">
                <a:latin typeface="Times New Roman" panose="02020603050405020304" pitchFamily="18" charset="0"/>
                <a:sym typeface="Symbol" panose="05050102010706020507" pitchFamily="18" charset="2"/>
              </a:rPr>
              <a:t></a:t>
            </a:r>
            <a:r>
              <a:rPr lang="en-US" smtClean="0">
                <a:latin typeface="Times New Roman" panose="02020603050405020304" pitchFamily="18" charset="0"/>
              </a:rPr>
              <a:t>Cần cân nhắc khi chọn cách tiếp cận: Nếu dữ liệu không quá lớn thì nên chọn phương án 1 hoặc một thuật toán hiệu quả nào đó.</a:t>
            </a:r>
          </a:p>
        </p:txBody>
      </p:sp>
    </p:spTree>
  </p:cSld>
  <p:clrMapOvr>
    <a:masterClrMapping/>
  </p:clrMapOvr>
  <p:transition>
    <p:random/>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57200" y="381000"/>
            <a:ext cx="8229600" cy="1371600"/>
          </a:xfrm>
        </p:spPr>
        <p:txBody>
          <a:bodyPr/>
          <a:lstStyle/>
          <a:p>
            <a:pPr eaLnBrk="1" hangingPunct="1"/>
            <a:r>
              <a:rPr lang="en-US" sz="3600" smtClean="0">
                <a:latin typeface="Times New Roman" panose="02020603050405020304" pitchFamily="18" charset="0"/>
              </a:rPr>
              <a:t>Phương pháp lấy </a:t>
            </a:r>
            <a:r>
              <a:rPr lang="en-US" sz="3600" smtClean="0">
                <a:solidFill>
                  <a:srgbClr val="0000FF"/>
                </a:solidFill>
                <a:latin typeface="Times New Roman" panose="02020603050405020304" pitchFamily="18" charset="0"/>
              </a:rPr>
              <a:t>Node</a:t>
            </a:r>
            <a:r>
              <a:rPr lang="en-US" sz="3600" smtClean="0">
                <a:latin typeface="Times New Roman" panose="02020603050405020304" pitchFamily="18" charset="0"/>
              </a:rPr>
              <a:t> ra khỏi danh sách giữ nguyên địa chỉ của </a:t>
            </a:r>
            <a:r>
              <a:rPr lang="en-US" sz="3600" smtClean="0">
                <a:solidFill>
                  <a:srgbClr val="0000FF"/>
                </a:solidFill>
                <a:latin typeface="Times New Roman" panose="02020603050405020304" pitchFamily="18" charset="0"/>
              </a:rPr>
              <a:t>Node</a:t>
            </a:r>
          </a:p>
        </p:txBody>
      </p:sp>
      <p:sp>
        <p:nvSpPr>
          <p:cNvPr id="12185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2ACFB71-C0B1-4A03-BEBB-EC0107E3CEC7}" type="slidenum">
              <a:rPr lang="en-US" sz="1200" smtClean="0">
                <a:solidFill>
                  <a:srgbClr val="FFFFFF"/>
                </a:solidFill>
              </a:rPr>
              <a:pPr>
                <a:lnSpc>
                  <a:spcPct val="80000"/>
                </a:lnSpc>
              </a:pPr>
              <a:t>102</a:t>
            </a:fld>
            <a:endParaRPr lang="en-US" sz="1200" smtClean="0">
              <a:solidFill>
                <a:srgbClr val="FFFFFF"/>
              </a:solidFill>
            </a:endParaRPr>
          </a:p>
        </p:txBody>
      </p:sp>
      <p:sp>
        <p:nvSpPr>
          <p:cNvPr id="121860" name="Rectangle 5"/>
          <p:cNvSpPr>
            <a:spLocks noChangeAspect="1" noChangeArrowheads="1"/>
          </p:cNvSpPr>
          <p:nvPr/>
        </p:nvSpPr>
        <p:spPr bwMode="auto">
          <a:xfrm>
            <a:off x="2514600" y="2743200"/>
            <a:ext cx="174625" cy="523875"/>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21861" name="Rectangle 6"/>
          <p:cNvSpPr>
            <a:spLocks noChangeAspect="1" noChangeArrowheads="1"/>
          </p:cNvSpPr>
          <p:nvPr/>
        </p:nvSpPr>
        <p:spPr bwMode="auto">
          <a:xfrm>
            <a:off x="3671888" y="2743200"/>
            <a:ext cx="176212" cy="523875"/>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21862" name="Rectangle 8"/>
          <p:cNvSpPr>
            <a:spLocks noChangeAspect="1" noChangeArrowheads="1"/>
          </p:cNvSpPr>
          <p:nvPr/>
        </p:nvSpPr>
        <p:spPr bwMode="auto">
          <a:xfrm>
            <a:off x="5908675" y="2743200"/>
            <a:ext cx="176213" cy="523875"/>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21863" name="Rectangle 9"/>
          <p:cNvSpPr>
            <a:spLocks noChangeAspect="1" noChangeArrowheads="1"/>
          </p:cNvSpPr>
          <p:nvPr/>
        </p:nvSpPr>
        <p:spPr bwMode="auto">
          <a:xfrm>
            <a:off x="7031038" y="2743200"/>
            <a:ext cx="176212" cy="523875"/>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21864" name="Oval 10"/>
          <p:cNvSpPr>
            <a:spLocks noChangeAspect="1" noChangeArrowheads="1"/>
          </p:cNvSpPr>
          <p:nvPr/>
        </p:nvSpPr>
        <p:spPr bwMode="auto">
          <a:xfrm>
            <a:off x="1219200" y="2824163"/>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21865" name="Rectangle 11"/>
          <p:cNvSpPr>
            <a:spLocks noChangeAspect="1" noChangeArrowheads="1"/>
          </p:cNvSpPr>
          <p:nvPr/>
        </p:nvSpPr>
        <p:spPr bwMode="auto">
          <a:xfrm>
            <a:off x="7483475" y="2865438"/>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21866" name="Line 12"/>
          <p:cNvSpPr>
            <a:spLocks noChangeAspect="1" noChangeShapeType="1"/>
          </p:cNvSpPr>
          <p:nvPr/>
        </p:nvSpPr>
        <p:spPr bwMode="auto">
          <a:xfrm>
            <a:off x="1441450" y="3005138"/>
            <a:ext cx="492125"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21867" name="Line 13"/>
          <p:cNvSpPr>
            <a:spLocks noChangeAspect="1" noChangeShapeType="1"/>
          </p:cNvSpPr>
          <p:nvPr/>
        </p:nvSpPr>
        <p:spPr bwMode="auto">
          <a:xfrm>
            <a:off x="2636838" y="3005138"/>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21868" name="Text Box 14"/>
          <p:cNvSpPr txBox="1">
            <a:spLocks noChangeAspect="1" noChangeArrowheads="1"/>
          </p:cNvSpPr>
          <p:nvPr/>
        </p:nvSpPr>
        <p:spPr bwMode="auto">
          <a:xfrm>
            <a:off x="1905000" y="2743200"/>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12</a:t>
            </a:r>
          </a:p>
        </p:txBody>
      </p:sp>
      <p:sp>
        <p:nvSpPr>
          <p:cNvPr id="121869" name="Text Box 15"/>
          <p:cNvSpPr txBox="1">
            <a:spLocks noChangeAspect="1" noChangeArrowheads="1"/>
          </p:cNvSpPr>
          <p:nvPr/>
        </p:nvSpPr>
        <p:spPr bwMode="auto">
          <a:xfrm>
            <a:off x="3033713" y="2743200"/>
            <a:ext cx="644525"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2</a:t>
            </a:r>
          </a:p>
        </p:txBody>
      </p:sp>
      <p:sp>
        <p:nvSpPr>
          <p:cNvPr id="121870" name="Text Box 17"/>
          <p:cNvSpPr txBox="1">
            <a:spLocks noChangeAspect="1" noChangeArrowheads="1"/>
          </p:cNvSpPr>
          <p:nvPr/>
        </p:nvSpPr>
        <p:spPr bwMode="auto">
          <a:xfrm>
            <a:off x="5268913" y="2743200"/>
            <a:ext cx="646112"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5</a:t>
            </a:r>
          </a:p>
        </p:txBody>
      </p:sp>
      <p:sp>
        <p:nvSpPr>
          <p:cNvPr id="121871" name="Text Box 18"/>
          <p:cNvSpPr txBox="1">
            <a:spLocks noChangeAspect="1" noChangeArrowheads="1"/>
          </p:cNvSpPr>
          <p:nvPr/>
        </p:nvSpPr>
        <p:spPr bwMode="auto">
          <a:xfrm>
            <a:off x="6392863" y="2743200"/>
            <a:ext cx="642937"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a:t>
            </a:r>
          </a:p>
        </p:txBody>
      </p:sp>
      <p:sp>
        <p:nvSpPr>
          <p:cNvPr id="1010707" name="Line 19"/>
          <p:cNvSpPr>
            <a:spLocks noChangeAspect="1" noChangeShapeType="1"/>
          </p:cNvSpPr>
          <p:nvPr/>
        </p:nvSpPr>
        <p:spPr bwMode="auto">
          <a:xfrm>
            <a:off x="3760788" y="3005138"/>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21873" name="Line 21"/>
          <p:cNvSpPr>
            <a:spLocks noChangeAspect="1" noChangeShapeType="1"/>
          </p:cNvSpPr>
          <p:nvPr/>
        </p:nvSpPr>
        <p:spPr bwMode="auto">
          <a:xfrm>
            <a:off x="6002338" y="3005138"/>
            <a:ext cx="395287"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21874" name="Line 22"/>
          <p:cNvSpPr>
            <a:spLocks noChangeAspect="1" noChangeShapeType="1"/>
          </p:cNvSpPr>
          <p:nvPr/>
        </p:nvSpPr>
        <p:spPr bwMode="auto">
          <a:xfrm>
            <a:off x="7126288" y="3005138"/>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21875" name="AutoShape 27"/>
          <p:cNvSpPr>
            <a:spLocks noChangeArrowheads="1"/>
          </p:cNvSpPr>
          <p:nvPr/>
        </p:nvSpPr>
        <p:spPr bwMode="auto">
          <a:xfrm>
            <a:off x="2971800" y="1905000"/>
            <a:ext cx="762000" cy="685800"/>
          </a:xfrm>
          <a:prstGeom prst="downArrowCallout">
            <a:avLst>
              <a:gd name="adj1" fmla="val 27778"/>
              <a:gd name="adj2" fmla="val 27778"/>
              <a:gd name="adj3" fmla="val 16667"/>
              <a:gd name="adj4" fmla="val 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800"/>
              <a:t>q</a:t>
            </a:r>
          </a:p>
        </p:txBody>
      </p:sp>
      <p:grpSp>
        <p:nvGrpSpPr>
          <p:cNvPr id="2" name="Group 31"/>
          <p:cNvGrpSpPr>
            <a:grpSpLocks/>
          </p:cNvGrpSpPr>
          <p:nvPr/>
        </p:nvGrpSpPr>
        <p:grpSpPr bwMode="auto">
          <a:xfrm>
            <a:off x="4114800" y="1905000"/>
            <a:ext cx="1158875" cy="1371600"/>
            <a:chOff x="2592" y="1200"/>
            <a:chExt cx="730" cy="864"/>
          </a:xfrm>
        </p:grpSpPr>
        <p:sp>
          <p:nvSpPr>
            <p:cNvPr id="121881" name="Rectangle 7"/>
            <p:cNvSpPr>
              <a:spLocks noChangeAspect="1" noChangeArrowheads="1"/>
            </p:cNvSpPr>
            <p:nvPr/>
          </p:nvSpPr>
          <p:spPr bwMode="auto">
            <a:xfrm>
              <a:off x="3022" y="1728"/>
              <a:ext cx="110" cy="330"/>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21882" name="Text Box 16"/>
            <p:cNvSpPr txBox="1">
              <a:spLocks noChangeAspect="1" noChangeArrowheads="1"/>
            </p:cNvSpPr>
            <p:nvPr/>
          </p:nvSpPr>
          <p:spPr bwMode="auto">
            <a:xfrm>
              <a:off x="2620" y="1734"/>
              <a:ext cx="405" cy="330"/>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8</a:t>
              </a:r>
            </a:p>
          </p:txBody>
        </p:sp>
        <p:sp>
          <p:nvSpPr>
            <p:cNvPr id="121883" name="Line 20"/>
            <p:cNvSpPr>
              <a:spLocks noChangeAspect="1" noChangeShapeType="1"/>
            </p:cNvSpPr>
            <p:nvPr/>
          </p:nvSpPr>
          <p:spPr bwMode="auto">
            <a:xfrm>
              <a:off x="3072" y="1893"/>
              <a:ext cx="250"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21884" name="AutoShape 30"/>
            <p:cNvSpPr>
              <a:spLocks noChangeArrowheads="1"/>
            </p:cNvSpPr>
            <p:nvPr/>
          </p:nvSpPr>
          <p:spPr bwMode="auto">
            <a:xfrm>
              <a:off x="2592" y="1200"/>
              <a:ext cx="480" cy="432"/>
            </a:xfrm>
            <a:prstGeom prst="downArrowCallout">
              <a:avLst>
                <a:gd name="adj1" fmla="val 27778"/>
                <a:gd name="adj2" fmla="val 27778"/>
                <a:gd name="adj3" fmla="val 16667"/>
                <a:gd name="adj4" fmla="val 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800"/>
                <a:t>p</a:t>
              </a:r>
            </a:p>
          </p:txBody>
        </p:sp>
      </p:grpSp>
      <p:sp>
        <p:nvSpPr>
          <p:cNvPr id="1010720" name="Line 32"/>
          <p:cNvSpPr>
            <a:spLocks noChangeAspect="1" noChangeShapeType="1"/>
          </p:cNvSpPr>
          <p:nvPr/>
        </p:nvSpPr>
        <p:spPr bwMode="auto">
          <a:xfrm>
            <a:off x="3759200" y="2997200"/>
            <a:ext cx="1511300" cy="0"/>
          </a:xfrm>
          <a:prstGeom prst="line">
            <a:avLst/>
          </a:prstGeom>
          <a:noFill/>
          <a:ln w="28575">
            <a:solidFill>
              <a:srgbClr val="0000FF"/>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10721" name="Text Box 33"/>
          <p:cNvSpPr txBox="1">
            <a:spLocks noChangeArrowheads="1"/>
          </p:cNvSpPr>
          <p:nvPr/>
        </p:nvSpPr>
        <p:spPr bwMode="auto">
          <a:xfrm>
            <a:off x="1066800" y="37338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spcBef>
                <a:spcPct val="50000"/>
              </a:spcBef>
            </a:pPr>
            <a:r>
              <a:rPr lang="en-US" sz="2400"/>
              <a:t>1 . </a:t>
            </a:r>
            <a:r>
              <a:rPr lang="en-US" sz="2400">
                <a:solidFill>
                  <a:srgbClr val="0000FF"/>
                </a:solidFill>
              </a:rPr>
              <a:t>q-&gt;link = p-&gt;link ;</a:t>
            </a:r>
            <a:r>
              <a:rPr lang="en-US" sz="2400"/>
              <a:t> // </a:t>
            </a:r>
            <a:r>
              <a:rPr lang="en-US" sz="2400" i="1"/>
              <a:t>p-&gt;link chứa địa chỉ sau p</a:t>
            </a:r>
          </a:p>
        </p:txBody>
      </p:sp>
      <p:sp>
        <p:nvSpPr>
          <p:cNvPr id="1010722" name="Text Box 34"/>
          <p:cNvSpPr txBox="1">
            <a:spLocks noChangeArrowheads="1"/>
          </p:cNvSpPr>
          <p:nvPr/>
        </p:nvSpPr>
        <p:spPr bwMode="auto">
          <a:xfrm>
            <a:off x="1066800" y="44196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spcBef>
                <a:spcPct val="50000"/>
              </a:spcBef>
            </a:pPr>
            <a:r>
              <a:rPr lang="en-US" sz="2400"/>
              <a:t>2 . </a:t>
            </a:r>
            <a:r>
              <a:rPr lang="en-US" sz="2400">
                <a:solidFill>
                  <a:srgbClr val="0000FF"/>
                </a:solidFill>
              </a:rPr>
              <a:t>p-&gt;link = NULL ;</a:t>
            </a:r>
            <a:r>
              <a:rPr lang="en-US" sz="2400"/>
              <a:t> // </a:t>
            </a:r>
            <a:r>
              <a:rPr lang="en-US" sz="2400" i="1"/>
              <a:t>p không liên kết phần tử Node</a:t>
            </a:r>
          </a:p>
        </p:txBody>
      </p:sp>
      <p:sp>
        <p:nvSpPr>
          <p:cNvPr id="1010723" name="Rectangle 35"/>
          <p:cNvSpPr>
            <a:spLocks noChangeAspect="1" noChangeArrowheads="1"/>
          </p:cNvSpPr>
          <p:nvPr/>
        </p:nvSpPr>
        <p:spPr bwMode="auto">
          <a:xfrm>
            <a:off x="7496175" y="2878138"/>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010707"/>
                                        </p:tgtEl>
                                      </p:cBhvr>
                                    </p:animEffect>
                                    <p:set>
                                      <p:cBhvr>
                                        <p:cTn id="7" dur="1" fill="hold">
                                          <p:stCondLst>
                                            <p:cond delay="499"/>
                                          </p:stCondLst>
                                        </p:cTn>
                                        <p:tgtEl>
                                          <p:spTgt spid="1010707"/>
                                        </p:tgtEl>
                                        <p:attrNameLst>
                                          <p:attrName>style.visibility</p:attrName>
                                        </p:attrNameLst>
                                      </p:cBhvr>
                                      <p:to>
                                        <p:strVal val="hidden"/>
                                      </p:to>
                                    </p:se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10721"/>
                                        </p:tgtEl>
                                        <p:attrNameLst>
                                          <p:attrName>style.visibility</p:attrName>
                                        </p:attrNameLst>
                                      </p:cBhvr>
                                      <p:to>
                                        <p:strVal val="visible"/>
                                      </p:to>
                                    </p:set>
                                    <p:anim calcmode="lin" valueType="num">
                                      <p:cBhvr additive="base">
                                        <p:cTn id="11" dur="2000" fill="hold"/>
                                        <p:tgtEl>
                                          <p:spTgt spid="1010721"/>
                                        </p:tgtEl>
                                        <p:attrNameLst>
                                          <p:attrName>ppt_x</p:attrName>
                                        </p:attrNameLst>
                                      </p:cBhvr>
                                      <p:tavLst>
                                        <p:tav tm="0">
                                          <p:val>
                                            <p:strVal val="#ppt_x"/>
                                          </p:val>
                                        </p:tav>
                                        <p:tav tm="100000">
                                          <p:val>
                                            <p:strVal val="#ppt_x"/>
                                          </p:val>
                                        </p:tav>
                                      </p:tavLst>
                                    </p:anim>
                                    <p:anim calcmode="lin" valueType="num">
                                      <p:cBhvr additive="base">
                                        <p:cTn id="12" dur="2000" fill="hold"/>
                                        <p:tgtEl>
                                          <p:spTgt spid="1010721"/>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2500"/>
                            </p:stCondLst>
                            <p:childTnLst>
                              <p:par>
                                <p:cTn id="14" presetID="4" presetClass="entr" presetSubtype="16" fill="hold" grpId="0" nodeType="afterEffect">
                                  <p:stCondLst>
                                    <p:cond delay="0"/>
                                  </p:stCondLst>
                                  <p:childTnLst>
                                    <p:set>
                                      <p:cBhvr>
                                        <p:cTn id="15" dur="1" fill="hold">
                                          <p:stCondLst>
                                            <p:cond delay="0"/>
                                          </p:stCondLst>
                                        </p:cTn>
                                        <p:tgtEl>
                                          <p:spTgt spid="1010720"/>
                                        </p:tgtEl>
                                        <p:attrNameLst>
                                          <p:attrName>style.visibility</p:attrName>
                                        </p:attrNameLst>
                                      </p:cBhvr>
                                      <p:to>
                                        <p:strVal val="visible"/>
                                      </p:to>
                                    </p:set>
                                    <p:animEffect transition="in" filter="box(in)">
                                      <p:cBhvr>
                                        <p:cTn id="16" dur="2000"/>
                                        <p:tgtEl>
                                          <p:spTgt spid="1010720"/>
                                        </p:tgtEl>
                                      </p:cBhvr>
                                    </p:animEffect>
                                  </p:childTnLst>
                                </p:cTn>
                              </p:par>
                            </p:childTnLst>
                          </p:cTn>
                        </p:par>
                        <p:par>
                          <p:cTn id="17" fill="hold" nodeType="afterGroup">
                            <p:stCondLst>
                              <p:cond delay="4500"/>
                            </p:stCondLst>
                            <p:childTnLst>
                              <p:par>
                                <p:cTn id="18" presetID="49" presetClass="path" presetSubtype="0" accel="50000" decel="50000" fill="hold" nodeType="afterEffect">
                                  <p:stCondLst>
                                    <p:cond delay="0"/>
                                  </p:stCondLst>
                                  <p:childTnLst>
                                    <p:animMotion origin="layout" path="M 1.94444E-6 1.69288E-6 L 0.06996 0.45513 " pathEditMode="relative" rAng="0" ptsTypes="AA">
                                      <p:cBhvr>
                                        <p:cTn id="19" dur="2000" fill="hold"/>
                                        <p:tgtEl>
                                          <p:spTgt spid="2"/>
                                        </p:tgtEl>
                                        <p:attrNameLst>
                                          <p:attrName>ppt_x</p:attrName>
                                          <p:attrName>ppt_y</p:attrName>
                                        </p:attrNameLst>
                                      </p:cBhvr>
                                      <p:rCtr x="3490" y="22757"/>
                                    </p:animMotion>
                                  </p:childTnLst>
                                </p:cTn>
                              </p:par>
                            </p:childTnLst>
                          </p:cTn>
                        </p:par>
                        <p:par>
                          <p:cTn id="20" fill="hold" nodeType="afterGroup">
                            <p:stCondLst>
                              <p:cond delay="6500"/>
                            </p:stCondLst>
                            <p:childTnLst>
                              <p:par>
                                <p:cTn id="21" presetID="2" presetClass="entr" presetSubtype="4" fill="hold" grpId="0" nodeType="afterEffect">
                                  <p:stCondLst>
                                    <p:cond delay="0"/>
                                  </p:stCondLst>
                                  <p:childTnLst>
                                    <p:set>
                                      <p:cBhvr>
                                        <p:cTn id="22" dur="1" fill="hold">
                                          <p:stCondLst>
                                            <p:cond delay="0"/>
                                          </p:stCondLst>
                                        </p:cTn>
                                        <p:tgtEl>
                                          <p:spTgt spid="1010722"/>
                                        </p:tgtEl>
                                        <p:attrNameLst>
                                          <p:attrName>style.visibility</p:attrName>
                                        </p:attrNameLst>
                                      </p:cBhvr>
                                      <p:to>
                                        <p:strVal val="visible"/>
                                      </p:to>
                                    </p:set>
                                    <p:anim calcmode="lin" valueType="num">
                                      <p:cBhvr additive="base">
                                        <p:cTn id="23" dur="2000" fill="hold"/>
                                        <p:tgtEl>
                                          <p:spTgt spid="1010722"/>
                                        </p:tgtEl>
                                        <p:attrNameLst>
                                          <p:attrName>ppt_x</p:attrName>
                                        </p:attrNameLst>
                                      </p:cBhvr>
                                      <p:tavLst>
                                        <p:tav tm="0">
                                          <p:val>
                                            <p:strVal val="#ppt_x"/>
                                          </p:val>
                                        </p:tav>
                                        <p:tav tm="100000">
                                          <p:val>
                                            <p:strVal val="#ppt_x"/>
                                          </p:val>
                                        </p:tav>
                                      </p:tavLst>
                                    </p:anim>
                                    <p:anim calcmode="lin" valueType="num">
                                      <p:cBhvr additive="base">
                                        <p:cTn id="24" dur="2000" fill="hold"/>
                                        <p:tgtEl>
                                          <p:spTgt spid="1010722"/>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8500"/>
                            </p:stCondLst>
                            <p:childTnLst>
                              <p:par>
                                <p:cTn id="26" presetID="56" presetClass="path" presetSubtype="0" accel="50000" decel="50000" fill="hold" grpId="0" nodeType="afterEffect">
                                  <p:stCondLst>
                                    <p:cond delay="0"/>
                                  </p:stCondLst>
                                  <p:childTnLst>
                                    <p:animMotion origin="layout" path="M 5.55556E-7 -0.0037 L -0.17674 0.45583 " pathEditMode="relative" rAng="0" ptsTypes="AA">
                                      <p:cBhvr>
                                        <p:cTn id="27" dur="2000" fill="hold"/>
                                        <p:tgtEl>
                                          <p:spTgt spid="1010723"/>
                                        </p:tgtEl>
                                        <p:attrNameLst>
                                          <p:attrName>ppt_x</p:attrName>
                                          <p:attrName>ppt_y</p:attrName>
                                        </p:attrNameLst>
                                      </p:cBhvr>
                                      <p:rCtr x="-8837" y="229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0707" grpId="0" animBg="1"/>
      <p:bldP spid="1010720" grpId="0" animBg="1"/>
      <p:bldP spid="1010721" grpId="0"/>
      <p:bldP spid="1010722" grpId="0"/>
      <p:bldP spid="1010723"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57200" y="457200"/>
            <a:ext cx="8229600" cy="990600"/>
          </a:xfrm>
        </p:spPr>
        <p:txBody>
          <a:bodyPr/>
          <a:lstStyle/>
          <a:p>
            <a:pPr eaLnBrk="1" hangingPunct="1"/>
            <a:r>
              <a:rPr lang="en-US" sz="4000" smtClean="0">
                <a:latin typeface="Times New Roman" panose="02020603050405020304" pitchFamily="18" charset="0"/>
              </a:rPr>
              <a:t>Quick Sort : Thuật toán</a:t>
            </a:r>
            <a:r>
              <a:rPr lang="en-US" sz="3600" smtClean="0"/>
              <a:t> </a:t>
            </a:r>
          </a:p>
        </p:txBody>
      </p:sp>
      <p:sp>
        <p:nvSpPr>
          <p:cNvPr id="12288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56725579-D49D-4F42-AB1C-197903935E01}" type="slidenum">
              <a:rPr lang="en-US" sz="1200" smtClean="0">
                <a:solidFill>
                  <a:srgbClr val="FFFFFF"/>
                </a:solidFill>
              </a:rPr>
              <a:pPr>
                <a:lnSpc>
                  <a:spcPct val="80000"/>
                </a:lnSpc>
              </a:pPr>
              <a:t>103</a:t>
            </a:fld>
            <a:endParaRPr lang="en-US" sz="1200" smtClean="0">
              <a:solidFill>
                <a:srgbClr val="FFFFFF"/>
              </a:solidFill>
            </a:endParaRPr>
          </a:p>
        </p:txBody>
      </p:sp>
      <p:sp>
        <p:nvSpPr>
          <p:cNvPr id="962563" name="Rectangle 3"/>
          <p:cNvSpPr>
            <a:spLocks noGrp="1" noChangeArrowheads="1"/>
          </p:cNvSpPr>
          <p:nvPr>
            <p:ph sz="quarter" idx="1"/>
          </p:nvPr>
        </p:nvSpPr>
        <p:spPr>
          <a:xfrm>
            <a:off x="685800" y="1447800"/>
            <a:ext cx="8077200" cy="4648200"/>
          </a:xfrm>
        </p:spPr>
        <p:txBody>
          <a:bodyPr>
            <a:normAutofit lnSpcReduction="10000"/>
          </a:bodyPr>
          <a:lstStyle/>
          <a:p>
            <a:pPr marL="320040" indent="-320040" eaLnBrk="1" fontAlgn="auto" hangingPunct="1">
              <a:lnSpc>
                <a:spcPct val="90000"/>
              </a:lnSpc>
              <a:spcAft>
                <a:spcPts val="0"/>
              </a:spcAft>
              <a:buFont typeface="Wingdings" panose="05000000000000000000" pitchFamily="2" charset="2"/>
              <a:buNone/>
              <a:defRPr/>
            </a:pPr>
            <a:r>
              <a:rPr lang="en-US" i="1" smtClean="0">
                <a:latin typeface="Times New Roman" pitchFamily="18" charset="0"/>
              </a:rPr>
              <a:t>//input: xâu (first, last)</a:t>
            </a:r>
          </a:p>
          <a:p>
            <a:pPr marL="320040" indent="-320040" eaLnBrk="1" fontAlgn="auto" hangingPunct="1">
              <a:lnSpc>
                <a:spcPct val="90000"/>
              </a:lnSpc>
              <a:spcAft>
                <a:spcPts val="0"/>
              </a:spcAft>
              <a:buFont typeface="Wingdings" panose="05000000000000000000" pitchFamily="2" charset="2"/>
              <a:buNone/>
              <a:defRPr/>
            </a:pPr>
            <a:r>
              <a:rPr lang="en-US" i="1" smtClean="0">
                <a:latin typeface="Times New Roman" pitchFamily="18" charset="0"/>
              </a:rPr>
              <a:t>//output: xâu đã được sắp tăng dần</a:t>
            </a:r>
          </a:p>
          <a:p>
            <a:pPr marL="320040" indent="-320040" eaLnBrk="1" fontAlgn="auto" hangingPunct="1">
              <a:lnSpc>
                <a:spcPct val="90000"/>
              </a:lnSpc>
              <a:spcAft>
                <a:spcPts val="0"/>
              </a:spcAft>
              <a:buFont typeface="Wingdings"/>
              <a:buChar char=""/>
              <a:defRPr/>
            </a:pPr>
            <a:r>
              <a:rPr lang="en-US" smtClean="0">
                <a:latin typeface="Times New Roman" pitchFamily="18" charset="0"/>
              </a:rPr>
              <a:t>Bước 1: Nếu xâu có ít hơn 2 phần tử</a:t>
            </a:r>
          </a:p>
          <a:p>
            <a:pPr marL="320040" indent="-320040" eaLnBrk="1" fontAlgn="auto" hangingPunct="1">
              <a:lnSpc>
                <a:spcPct val="90000"/>
              </a:lnSpc>
              <a:spcAft>
                <a:spcPts val="0"/>
              </a:spcAft>
              <a:buFont typeface="Wingdings" panose="05000000000000000000" pitchFamily="2" charset="2"/>
              <a:buNone/>
              <a:defRPr/>
            </a:pPr>
            <a:r>
              <a:rPr lang="en-US" smtClean="0">
                <a:latin typeface="Times New Roman" pitchFamily="18" charset="0"/>
              </a:rPr>
              <a:t>		Dừng;	</a:t>
            </a:r>
            <a:r>
              <a:rPr lang="en-US" i="1" smtClean="0">
                <a:latin typeface="Times New Roman" pitchFamily="18" charset="0"/>
              </a:rPr>
              <a:t>//xâu đã có thứ tự</a:t>
            </a:r>
          </a:p>
          <a:p>
            <a:pPr marL="320040" indent="-320040" eaLnBrk="1" fontAlgn="auto" hangingPunct="1">
              <a:lnSpc>
                <a:spcPct val="90000"/>
              </a:lnSpc>
              <a:spcAft>
                <a:spcPts val="0"/>
              </a:spcAft>
              <a:buFont typeface="Wingdings"/>
              <a:buChar char=""/>
              <a:defRPr/>
            </a:pPr>
            <a:r>
              <a:rPr lang="en-US" smtClean="0">
                <a:latin typeface="Times New Roman" pitchFamily="18" charset="0"/>
              </a:rPr>
              <a:t>Bước 2: Chọn X là phần tử đầu xâu L làm ngưỡng. Trích X ra khỏi L.</a:t>
            </a:r>
          </a:p>
          <a:p>
            <a:pPr marL="320040" indent="-320040" eaLnBrk="1" fontAlgn="auto" hangingPunct="1">
              <a:lnSpc>
                <a:spcPct val="90000"/>
              </a:lnSpc>
              <a:spcAft>
                <a:spcPts val="0"/>
              </a:spcAft>
              <a:buFont typeface="Wingdings"/>
              <a:buChar char=""/>
              <a:defRPr/>
            </a:pPr>
            <a:r>
              <a:rPr lang="en-US" smtClean="0">
                <a:latin typeface="Times New Roman" pitchFamily="18" charset="0"/>
              </a:rPr>
              <a:t>Bước 3: Tách xâu L ra làm 2 xâu L</a:t>
            </a:r>
            <a:r>
              <a:rPr lang="en-US" baseline="-25000" smtClean="0">
                <a:latin typeface="Times New Roman" pitchFamily="18" charset="0"/>
              </a:rPr>
              <a:t>1</a:t>
            </a:r>
            <a:r>
              <a:rPr lang="en-US" smtClean="0">
                <a:latin typeface="Times New Roman" pitchFamily="18" charset="0"/>
              </a:rPr>
              <a:t> (gồm các phần tử nhỏ hơn hay bằng X) và L</a:t>
            </a:r>
            <a:r>
              <a:rPr lang="en-US" baseline="-25000" smtClean="0">
                <a:latin typeface="Times New Roman" pitchFamily="18" charset="0"/>
              </a:rPr>
              <a:t>2</a:t>
            </a:r>
            <a:r>
              <a:rPr lang="en-US" smtClean="0">
                <a:latin typeface="Times New Roman" pitchFamily="18" charset="0"/>
              </a:rPr>
              <a:t> (gồm các phần tử lớn hơn X).</a:t>
            </a:r>
          </a:p>
          <a:p>
            <a:pPr marL="320040" indent="-320040" eaLnBrk="1" fontAlgn="auto" hangingPunct="1">
              <a:lnSpc>
                <a:spcPct val="90000"/>
              </a:lnSpc>
              <a:spcAft>
                <a:spcPts val="0"/>
              </a:spcAft>
              <a:buFont typeface="Wingdings"/>
              <a:buChar char=""/>
              <a:defRPr/>
            </a:pPr>
            <a:r>
              <a:rPr lang="en-US" smtClean="0">
                <a:latin typeface="Times New Roman" pitchFamily="18" charset="0"/>
              </a:rPr>
              <a:t>Bước 4: Sắp xếp </a:t>
            </a:r>
            <a:r>
              <a:rPr lang="en-US" smtClean="0">
                <a:solidFill>
                  <a:srgbClr val="FF3300"/>
                </a:solidFill>
                <a:latin typeface="Times New Roman" pitchFamily="18" charset="0"/>
              </a:rPr>
              <a:t>Quick Sort</a:t>
            </a:r>
            <a:r>
              <a:rPr lang="en-US" smtClean="0">
                <a:latin typeface="Times New Roman" pitchFamily="18" charset="0"/>
              </a:rPr>
              <a:t> (L</a:t>
            </a:r>
            <a:r>
              <a:rPr lang="en-US" baseline="-25000" smtClean="0">
                <a:latin typeface="Times New Roman" pitchFamily="18" charset="0"/>
              </a:rPr>
              <a:t>1</a:t>
            </a:r>
            <a:r>
              <a:rPr lang="en-US" smtClean="0">
                <a:latin typeface="Times New Roman" pitchFamily="18" charset="0"/>
              </a:rPr>
              <a:t>).</a:t>
            </a:r>
          </a:p>
          <a:p>
            <a:pPr marL="320040" indent="-320040" eaLnBrk="1" fontAlgn="auto" hangingPunct="1">
              <a:lnSpc>
                <a:spcPct val="90000"/>
              </a:lnSpc>
              <a:spcAft>
                <a:spcPts val="0"/>
              </a:spcAft>
              <a:buFont typeface="Wingdings"/>
              <a:buChar char=""/>
              <a:defRPr/>
            </a:pPr>
            <a:r>
              <a:rPr lang="en-US" smtClean="0">
                <a:latin typeface="Times New Roman" pitchFamily="18" charset="0"/>
              </a:rPr>
              <a:t>Bước 5: Sắp xếp </a:t>
            </a:r>
            <a:r>
              <a:rPr lang="en-US" smtClean="0">
                <a:solidFill>
                  <a:srgbClr val="FF3300"/>
                </a:solidFill>
                <a:latin typeface="Times New Roman" pitchFamily="18" charset="0"/>
              </a:rPr>
              <a:t>Quick Sort</a:t>
            </a:r>
            <a:r>
              <a:rPr lang="en-US" smtClean="0">
                <a:latin typeface="Times New Roman" pitchFamily="18" charset="0"/>
              </a:rPr>
              <a:t> (L</a:t>
            </a:r>
            <a:r>
              <a:rPr lang="en-US" baseline="-25000" smtClean="0">
                <a:latin typeface="Times New Roman" pitchFamily="18" charset="0"/>
              </a:rPr>
              <a:t>2</a:t>
            </a:r>
            <a:r>
              <a:rPr lang="en-US" smtClean="0">
                <a:latin typeface="Times New Roman" pitchFamily="18" charset="0"/>
              </a:rPr>
              <a:t>).</a:t>
            </a:r>
          </a:p>
          <a:p>
            <a:pPr marL="320040" indent="-320040" eaLnBrk="1" fontAlgn="auto" hangingPunct="1">
              <a:lnSpc>
                <a:spcPct val="90000"/>
              </a:lnSpc>
              <a:spcAft>
                <a:spcPts val="0"/>
              </a:spcAft>
              <a:buFont typeface="Wingdings"/>
              <a:buChar char=""/>
              <a:defRPr/>
            </a:pPr>
            <a:r>
              <a:rPr lang="en-US" smtClean="0">
                <a:latin typeface="Times New Roman" pitchFamily="18" charset="0"/>
              </a:rPr>
              <a:t>Bước 6: Nối L</a:t>
            </a:r>
            <a:r>
              <a:rPr lang="en-US" baseline="-25000" smtClean="0">
                <a:latin typeface="Times New Roman" pitchFamily="18" charset="0"/>
              </a:rPr>
              <a:t>1</a:t>
            </a:r>
            <a:r>
              <a:rPr lang="en-US" smtClean="0">
                <a:latin typeface="Times New Roman" pitchFamily="18" charset="0"/>
              </a:rPr>
              <a:t>, X, và L</a:t>
            </a:r>
            <a:r>
              <a:rPr lang="en-US" baseline="-25000" smtClean="0">
                <a:latin typeface="Times New Roman" pitchFamily="18" charset="0"/>
              </a:rPr>
              <a:t>2</a:t>
            </a:r>
            <a:r>
              <a:rPr lang="en-US" smtClean="0">
                <a:latin typeface="Times New Roman" pitchFamily="18" charset="0"/>
              </a:rPr>
              <a:t> lại theo trình tự ta có xâu L đã được sắp xếp.</a:t>
            </a:r>
          </a:p>
          <a:p>
            <a:pPr marL="320040" indent="-320040" eaLnBrk="1" fontAlgn="auto" hangingPunct="1">
              <a:lnSpc>
                <a:spcPct val="90000"/>
              </a:lnSpc>
              <a:spcAft>
                <a:spcPts val="0"/>
              </a:spcAft>
              <a:buFont typeface="Wingdings"/>
              <a:buChar char=""/>
              <a:defRPr/>
            </a:pPr>
            <a:endParaRPr lang="en-US" smtClean="0">
              <a:latin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906" name="Rectangle 3"/>
          <p:cNvSpPr>
            <a:spLocks noGrp="1" noChangeArrowheads="1"/>
          </p:cNvSpPr>
          <p:nvPr>
            <p:ph type="title"/>
          </p:nvPr>
        </p:nvSpPr>
        <p:spPr>
          <a:xfrm>
            <a:off x="762000" y="457200"/>
            <a:ext cx="8001000" cy="838200"/>
          </a:xfrm>
        </p:spPr>
        <p:txBody>
          <a:bodyPr/>
          <a:lstStyle/>
          <a:p>
            <a:pPr eaLnBrk="1" hangingPunct="1"/>
            <a:r>
              <a:rPr lang="en-US" sz="4000" smtClean="0">
                <a:latin typeface="Times New Roman" panose="02020603050405020304" pitchFamily="18" charset="0"/>
              </a:rPr>
              <a:t>Sắp</a:t>
            </a:r>
            <a:r>
              <a:rPr lang="en-US" sz="4000" smtClean="0"/>
              <a:t> </a:t>
            </a:r>
            <a:r>
              <a:rPr lang="en-US" sz="4000" smtClean="0">
                <a:latin typeface="Times New Roman" panose="02020603050405020304" pitchFamily="18" charset="0"/>
              </a:rPr>
              <a:t>xếp</a:t>
            </a:r>
            <a:r>
              <a:rPr lang="en-US" sz="4000" smtClean="0"/>
              <a:t> </a:t>
            </a:r>
            <a:r>
              <a:rPr lang="en-US" sz="4000" smtClean="0">
                <a:latin typeface="Times New Roman" panose="02020603050405020304" pitchFamily="18" charset="0"/>
              </a:rPr>
              <a:t>quick</a:t>
            </a:r>
            <a:r>
              <a:rPr lang="en-US" sz="4000" smtClean="0"/>
              <a:t> </a:t>
            </a:r>
            <a:r>
              <a:rPr lang="en-US" sz="4000" smtClean="0">
                <a:latin typeface="Times New Roman" panose="02020603050405020304" pitchFamily="18" charset="0"/>
              </a:rPr>
              <a:t>sort</a:t>
            </a:r>
          </a:p>
        </p:txBody>
      </p:sp>
      <p:sp>
        <p:nvSpPr>
          <p:cNvPr id="12390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9551F9FF-D64C-4883-8BC6-5C1BD8CED8E2}" type="slidenum">
              <a:rPr lang="en-US" sz="1200" smtClean="0">
                <a:solidFill>
                  <a:srgbClr val="FFFFFF"/>
                </a:solidFill>
              </a:rPr>
              <a:pPr>
                <a:lnSpc>
                  <a:spcPct val="80000"/>
                </a:lnSpc>
              </a:pPr>
              <a:t>104</a:t>
            </a:fld>
            <a:endParaRPr lang="en-US" sz="1200" smtClean="0">
              <a:solidFill>
                <a:srgbClr val="FFFFFF"/>
              </a:solidFill>
            </a:endParaRPr>
          </a:p>
        </p:txBody>
      </p:sp>
      <p:sp>
        <p:nvSpPr>
          <p:cNvPr id="123908" name="Rectangle 2"/>
          <p:cNvSpPr>
            <a:spLocks noChangeAspect="1" noChangeArrowheads="1"/>
          </p:cNvSpPr>
          <p:nvPr/>
        </p:nvSpPr>
        <p:spPr bwMode="auto">
          <a:xfrm>
            <a:off x="8534400" y="32766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3909" name="Oval 4"/>
          <p:cNvSpPr>
            <a:spLocks noChangeAspect="1" noChangeArrowheads="1"/>
          </p:cNvSpPr>
          <p:nvPr/>
        </p:nvSpPr>
        <p:spPr bwMode="auto">
          <a:xfrm>
            <a:off x="1447800" y="175260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3910" name="Text Box 5"/>
          <p:cNvSpPr txBox="1">
            <a:spLocks noChangeAspect="1" noChangeArrowheads="1"/>
          </p:cNvSpPr>
          <p:nvPr/>
        </p:nvSpPr>
        <p:spPr bwMode="auto">
          <a:xfrm>
            <a:off x="533400" y="2133600"/>
            <a:ext cx="971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first</a:t>
            </a:r>
          </a:p>
        </p:txBody>
      </p:sp>
      <p:cxnSp>
        <p:nvCxnSpPr>
          <p:cNvPr id="123911" name="AutoShape 6"/>
          <p:cNvCxnSpPr>
            <a:cxnSpLocks noChangeShapeType="1"/>
            <a:stCxn id="123909" idx="4"/>
            <a:endCxn id="123929" idx="1"/>
          </p:cNvCxnSpPr>
          <p:nvPr/>
        </p:nvCxnSpPr>
        <p:spPr bwMode="auto">
          <a:xfrm rot="16200000" flipH="1">
            <a:off x="1143794" y="2628107"/>
            <a:ext cx="1333500" cy="303212"/>
          </a:xfrm>
          <a:prstGeom prst="curvedConnector2">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grpSp>
        <p:nvGrpSpPr>
          <p:cNvPr id="123912" name="Group 7"/>
          <p:cNvGrpSpPr>
            <a:grpSpLocks noChangeAspect="1"/>
          </p:cNvGrpSpPr>
          <p:nvPr/>
        </p:nvGrpSpPr>
        <p:grpSpPr bwMode="auto">
          <a:xfrm>
            <a:off x="3086100" y="4198938"/>
            <a:ext cx="822325" cy="525462"/>
            <a:chOff x="2640" y="2681"/>
            <a:chExt cx="648" cy="414"/>
          </a:xfrm>
        </p:grpSpPr>
        <p:sp>
          <p:nvSpPr>
            <p:cNvPr id="123934" name="Rectangle 8"/>
            <p:cNvSpPr>
              <a:spLocks noChangeAspect="1" noChangeArrowheads="1"/>
            </p:cNvSpPr>
            <p:nvPr/>
          </p:nvSpPr>
          <p:spPr bwMode="auto">
            <a:xfrm>
              <a:off x="3150" y="2681"/>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23935" name="Text Box 9"/>
            <p:cNvSpPr txBox="1">
              <a:spLocks noChangeAspect="1" noChangeArrowheads="1"/>
            </p:cNvSpPr>
            <p:nvPr/>
          </p:nvSpPr>
          <p:spPr bwMode="auto">
            <a:xfrm>
              <a:off x="2640" y="2681"/>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6</a:t>
              </a:r>
            </a:p>
          </p:txBody>
        </p:sp>
      </p:grpSp>
      <p:grpSp>
        <p:nvGrpSpPr>
          <p:cNvPr id="123913" name="Group 10"/>
          <p:cNvGrpSpPr>
            <a:grpSpLocks noChangeAspect="1"/>
          </p:cNvGrpSpPr>
          <p:nvPr/>
        </p:nvGrpSpPr>
        <p:grpSpPr bwMode="auto">
          <a:xfrm>
            <a:off x="6400800" y="2362200"/>
            <a:ext cx="814388" cy="525463"/>
            <a:chOff x="5283" y="2681"/>
            <a:chExt cx="642" cy="414"/>
          </a:xfrm>
        </p:grpSpPr>
        <p:sp>
          <p:nvSpPr>
            <p:cNvPr id="123932" name="Rectangle 11"/>
            <p:cNvSpPr>
              <a:spLocks noChangeAspect="1" noChangeArrowheads="1"/>
            </p:cNvSpPr>
            <p:nvPr/>
          </p:nvSpPr>
          <p:spPr bwMode="auto">
            <a:xfrm>
              <a:off x="5786" y="2681"/>
              <a:ext cx="139"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23933" name="Text Box 12"/>
            <p:cNvSpPr txBox="1">
              <a:spLocks noChangeAspect="1" noChangeArrowheads="1"/>
            </p:cNvSpPr>
            <p:nvPr/>
          </p:nvSpPr>
          <p:spPr bwMode="auto">
            <a:xfrm>
              <a:off x="5283" y="268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8</a:t>
              </a:r>
            </a:p>
          </p:txBody>
        </p:sp>
      </p:grpSp>
      <p:grpSp>
        <p:nvGrpSpPr>
          <p:cNvPr id="123914" name="Group 13"/>
          <p:cNvGrpSpPr>
            <a:grpSpLocks noChangeAspect="1"/>
          </p:cNvGrpSpPr>
          <p:nvPr/>
        </p:nvGrpSpPr>
        <p:grpSpPr bwMode="auto">
          <a:xfrm>
            <a:off x="7543800" y="3962400"/>
            <a:ext cx="812800" cy="525463"/>
            <a:chOff x="6167" y="2681"/>
            <a:chExt cx="640" cy="414"/>
          </a:xfrm>
        </p:grpSpPr>
        <p:sp>
          <p:nvSpPr>
            <p:cNvPr id="123930" name="Rectangle 14"/>
            <p:cNvSpPr>
              <a:spLocks noChangeAspect="1" noChangeArrowheads="1"/>
            </p:cNvSpPr>
            <p:nvPr/>
          </p:nvSpPr>
          <p:spPr bwMode="auto">
            <a:xfrm>
              <a:off x="6669" y="2681"/>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23931" name="Text Box 15"/>
            <p:cNvSpPr txBox="1">
              <a:spLocks noChangeAspect="1" noChangeArrowheads="1"/>
            </p:cNvSpPr>
            <p:nvPr/>
          </p:nvSpPr>
          <p:spPr bwMode="auto">
            <a:xfrm>
              <a:off x="6167" y="2681"/>
              <a:ext cx="506"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2</a:t>
              </a:r>
            </a:p>
          </p:txBody>
        </p:sp>
      </p:grpSp>
      <p:grpSp>
        <p:nvGrpSpPr>
          <p:cNvPr id="123915" name="Group 16"/>
          <p:cNvGrpSpPr>
            <a:grpSpLocks noChangeAspect="1"/>
          </p:cNvGrpSpPr>
          <p:nvPr/>
        </p:nvGrpSpPr>
        <p:grpSpPr bwMode="auto">
          <a:xfrm>
            <a:off x="1962150" y="3182938"/>
            <a:ext cx="822325" cy="525462"/>
            <a:chOff x="2640" y="2681"/>
            <a:chExt cx="648" cy="414"/>
          </a:xfrm>
        </p:grpSpPr>
        <p:sp>
          <p:nvSpPr>
            <p:cNvPr id="123928" name="Rectangle 17"/>
            <p:cNvSpPr>
              <a:spLocks noChangeAspect="1" noChangeArrowheads="1"/>
            </p:cNvSpPr>
            <p:nvPr/>
          </p:nvSpPr>
          <p:spPr bwMode="auto">
            <a:xfrm>
              <a:off x="3150" y="2681"/>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23929" name="Text Box 18"/>
            <p:cNvSpPr txBox="1">
              <a:spLocks noChangeAspect="1" noChangeArrowheads="1"/>
            </p:cNvSpPr>
            <p:nvPr/>
          </p:nvSpPr>
          <p:spPr bwMode="auto">
            <a:xfrm>
              <a:off x="2640" y="2681"/>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4</a:t>
              </a:r>
            </a:p>
          </p:txBody>
        </p:sp>
      </p:grpSp>
      <p:cxnSp>
        <p:nvCxnSpPr>
          <p:cNvPr id="123916" name="AutoShape 19"/>
          <p:cNvCxnSpPr>
            <a:cxnSpLocks noChangeShapeType="1"/>
            <a:stCxn id="123928" idx="3"/>
            <a:endCxn id="123935" idx="1"/>
          </p:cNvCxnSpPr>
          <p:nvPr/>
        </p:nvCxnSpPr>
        <p:spPr bwMode="auto">
          <a:xfrm>
            <a:off x="2784475" y="3446463"/>
            <a:ext cx="301625" cy="1016000"/>
          </a:xfrm>
          <a:prstGeom prst="curvedConnector3">
            <a:avLst>
              <a:gd name="adj1" fmla="val 5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3917" name="AutoShape 20"/>
          <p:cNvCxnSpPr>
            <a:cxnSpLocks noChangeShapeType="1"/>
            <a:stCxn id="123934" idx="3"/>
            <a:endCxn id="123927" idx="1"/>
          </p:cNvCxnSpPr>
          <p:nvPr/>
        </p:nvCxnSpPr>
        <p:spPr bwMode="auto">
          <a:xfrm flipV="1">
            <a:off x="3908425" y="4310063"/>
            <a:ext cx="1525588" cy="152400"/>
          </a:xfrm>
          <a:prstGeom prst="curvedConnector3">
            <a:avLst>
              <a:gd name="adj1" fmla="val 49949"/>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3918" name="AutoShape 21"/>
          <p:cNvCxnSpPr>
            <a:cxnSpLocks noChangeShapeType="1"/>
            <a:stCxn id="123926" idx="3"/>
            <a:endCxn id="123925" idx="1"/>
          </p:cNvCxnSpPr>
          <p:nvPr/>
        </p:nvCxnSpPr>
        <p:spPr bwMode="auto">
          <a:xfrm flipH="1" flipV="1">
            <a:off x="3962400" y="2092325"/>
            <a:ext cx="2286000" cy="2217738"/>
          </a:xfrm>
          <a:prstGeom prst="curvedConnector5">
            <a:avLst>
              <a:gd name="adj1" fmla="val -9931"/>
              <a:gd name="adj2" fmla="val 50106"/>
              <a:gd name="adj3" fmla="val 11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3919" name="AutoShape 22"/>
          <p:cNvCxnSpPr>
            <a:cxnSpLocks noChangeShapeType="1"/>
            <a:stCxn id="123924" idx="3"/>
            <a:endCxn id="123933" idx="1"/>
          </p:cNvCxnSpPr>
          <p:nvPr/>
        </p:nvCxnSpPr>
        <p:spPr bwMode="auto">
          <a:xfrm>
            <a:off x="4775200" y="2092325"/>
            <a:ext cx="1625600" cy="533400"/>
          </a:xfrm>
          <a:prstGeom prst="curvedConnector3">
            <a:avLst>
              <a:gd name="adj1" fmla="val 5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3920" name="AutoShape 23"/>
          <p:cNvCxnSpPr>
            <a:cxnSpLocks noChangeShapeType="1"/>
            <a:stCxn id="123932" idx="3"/>
            <a:endCxn id="123931" idx="1"/>
          </p:cNvCxnSpPr>
          <p:nvPr/>
        </p:nvCxnSpPr>
        <p:spPr bwMode="auto">
          <a:xfrm>
            <a:off x="7215188" y="2625725"/>
            <a:ext cx="328612" cy="1600200"/>
          </a:xfrm>
          <a:prstGeom prst="curvedConnector3">
            <a:avLst>
              <a:gd name="adj1" fmla="val 49759"/>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3921" name="AutoShape 24"/>
          <p:cNvCxnSpPr>
            <a:cxnSpLocks noChangeShapeType="1"/>
            <a:stCxn id="123930" idx="3"/>
            <a:endCxn id="123908" idx="1"/>
          </p:cNvCxnSpPr>
          <p:nvPr/>
        </p:nvCxnSpPr>
        <p:spPr bwMode="auto">
          <a:xfrm flipV="1">
            <a:off x="8356600" y="3417888"/>
            <a:ext cx="177800" cy="808037"/>
          </a:xfrm>
          <a:prstGeom prst="curvedConnector3">
            <a:avLst>
              <a:gd name="adj1" fmla="val 5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grpSp>
        <p:nvGrpSpPr>
          <p:cNvPr id="123922" name="Group 25"/>
          <p:cNvGrpSpPr>
            <a:grpSpLocks noChangeAspect="1"/>
          </p:cNvGrpSpPr>
          <p:nvPr/>
        </p:nvGrpSpPr>
        <p:grpSpPr bwMode="auto">
          <a:xfrm>
            <a:off x="5434013" y="4046538"/>
            <a:ext cx="814387" cy="525462"/>
            <a:chOff x="3524" y="2681"/>
            <a:chExt cx="641" cy="414"/>
          </a:xfrm>
        </p:grpSpPr>
        <p:sp>
          <p:nvSpPr>
            <p:cNvPr id="123926" name="Rectangle 26"/>
            <p:cNvSpPr>
              <a:spLocks noChangeAspect="1" noChangeArrowheads="1"/>
            </p:cNvSpPr>
            <p:nvPr/>
          </p:nvSpPr>
          <p:spPr bwMode="auto">
            <a:xfrm>
              <a:off x="4026" y="2681"/>
              <a:ext cx="139"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23927" name="Text Box 27"/>
            <p:cNvSpPr txBox="1">
              <a:spLocks noChangeAspect="1" noChangeArrowheads="1"/>
            </p:cNvSpPr>
            <p:nvPr/>
          </p:nvSpPr>
          <p:spPr bwMode="auto">
            <a:xfrm>
              <a:off x="3524" y="2681"/>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5</a:t>
              </a:r>
            </a:p>
          </p:txBody>
        </p:sp>
      </p:grpSp>
      <p:grpSp>
        <p:nvGrpSpPr>
          <p:cNvPr id="123923" name="Group 28"/>
          <p:cNvGrpSpPr>
            <a:grpSpLocks noChangeAspect="1"/>
          </p:cNvGrpSpPr>
          <p:nvPr/>
        </p:nvGrpSpPr>
        <p:grpSpPr bwMode="auto">
          <a:xfrm>
            <a:off x="3962400" y="1828800"/>
            <a:ext cx="812800" cy="525463"/>
            <a:chOff x="4409" y="2681"/>
            <a:chExt cx="640" cy="414"/>
          </a:xfrm>
        </p:grpSpPr>
        <p:sp>
          <p:nvSpPr>
            <p:cNvPr id="123924" name="Rectangle 29"/>
            <p:cNvSpPr>
              <a:spLocks noChangeAspect="1" noChangeArrowheads="1"/>
            </p:cNvSpPr>
            <p:nvPr/>
          </p:nvSpPr>
          <p:spPr bwMode="auto">
            <a:xfrm>
              <a:off x="4911" y="2681"/>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23925" name="Text Box 30"/>
            <p:cNvSpPr txBox="1">
              <a:spLocks noChangeAspect="1" noChangeArrowheads="1"/>
            </p:cNvSpPr>
            <p:nvPr/>
          </p:nvSpPr>
          <p:spPr bwMode="auto">
            <a:xfrm>
              <a:off x="4409" y="2681"/>
              <a:ext cx="506"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a:t>
              </a:r>
            </a:p>
          </p:txBody>
        </p:sp>
      </p:gr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Rectangle 3"/>
          <p:cNvSpPr>
            <a:spLocks noGrp="1" noChangeArrowheads="1"/>
          </p:cNvSpPr>
          <p:nvPr>
            <p:ph type="title"/>
          </p:nvPr>
        </p:nvSpPr>
        <p:spPr>
          <a:xfrm>
            <a:off x="762000" y="457200"/>
            <a:ext cx="8001000" cy="838200"/>
          </a:xfrm>
        </p:spPr>
        <p:txBody>
          <a:bodyPr/>
          <a:lstStyle/>
          <a:p>
            <a:pPr eaLnBrk="1" hangingPunct="1"/>
            <a:r>
              <a:rPr lang="en-US" sz="4000" smtClean="0">
                <a:latin typeface="Times New Roman" panose="02020603050405020304" pitchFamily="18" charset="0"/>
              </a:rPr>
              <a:t>Quick</a:t>
            </a:r>
            <a:r>
              <a:rPr lang="en-US" sz="4000" smtClean="0"/>
              <a:t> </a:t>
            </a:r>
            <a:r>
              <a:rPr lang="en-US" sz="4000" smtClean="0">
                <a:latin typeface="Times New Roman" panose="02020603050405020304" pitchFamily="18" charset="0"/>
              </a:rPr>
              <a:t>sort </a:t>
            </a:r>
            <a:r>
              <a:rPr lang="en-US" sz="4000" smtClean="0"/>
              <a:t>: </a:t>
            </a:r>
            <a:r>
              <a:rPr lang="en-US" sz="4000" smtClean="0">
                <a:latin typeface="Times New Roman" panose="02020603050405020304" pitchFamily="18" charset="0"/>
              </a:rPr>
              <a:t>phân</a:t>
            </a:r>
            <a:r>
              <a:rPr lang="en-US" sz="4000" smtClean="0"/>
              <a:t> </a:t>
            </a:r>
            <a:r>
              <a:rPr lang="en-US" sz="4000" smtClean="0">
                <a:latin typeface="Times New Roman" panose="02020603050405020304" pitchFamily="18" charset="0"/>
              </a:rPr>
              <a:t>hoạch</a:t>
            </a:r>
          </a:p>
        </p:txBody>
      </p:sp>
      <p:sp>
        <p:nvSpPr>
          <p:cNvPr id="12493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D2A6126B-4D28-4D39-BD4B-06098C6AE2C2}" type="slidenum">
              <a:rPr lang="en-US" sz="1200" smtClean="0">
                <a:solidFill>
                  <a:srgbClr val="FFFFFF"/>
                </a:solidFill>
              </a:rPr>
              <a:pPr>
                <a:lnSpc>
                  <a:spcPct val="80000"/>
                </a:lnSpc>
              </a:pPr>
              <a:t>105</a:t>
            </a:fld>
            <a:endParaRPr lang="en-US" sz="1200" smtClean="0">
              <a:solidFill>
                <a:srgbClr val="FFFFFF"/>
              </a:solidFill>
            </a:endParaRPr>
          </a:p>
        </p:txBody>
      </p:sp>
      <p:sp>
        <p:nvSpPr>
          <p:cNvPr id="124932" name="Rectangle 2"/>
          <p:cNvSpPr>
            <a:spLocks noChangeAspect="1" noChangeArrowheads="1"/>
          </p:cNvSpPr>
          <p:nvPr/>
        </p:nvSpPr>
        <p:spPr bwMode="auto">
          <a:xfrm>
            <a:off x="8534400" y="32766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4933" name="Oval 4"/>
          <p:cNvSpPr>
            <a:spLocks noChangeAspect="1" noChangeArrowheads="1"/>
          </p:cNvSpPr>
          <p:nvPr/>
        </p:nvSpPr>
        <p:spPr bwMode="auto">
          <a:xfrm>
            <a:off x="1447800" y="175260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4934" name="Text Box 5"/>
          <p:cNvSpPr txBox="1">
            <a:spLocks noChangeAspect="1" noChangeArrowheads="1"/>
          </p:cNvSpPr>
          <p:nvPr/>
        </p:nvSpPr>
        <p:spPr bwMode="auto">
          <a:xfrm>
            <a:off x="533400" y="2133600"/>
            <a:ext cx="971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first</a:t>
            </a:r>
          </a:p>
        </p:txBody>
      </p:sp>
      <p:cxnSp>
        <p:nvCxnSpPr>
          <p:cNvPr id="964614" name="AutoShape 6"/>
          <p:cNvCxnSpPr>
            <a:cxnSpLocks noChangeShapeType="1"/>
            <a:stCxn id="124933" idx="4"/>
            <a:endCxn id="124960" idx="1"/>
          </p:cNvCxnSpPr>
          <p:nvPr/>
        </p:nvCxnSpPr>
        <p:spPr bwMode="auto">
          <a:xfrm rot="16200000" flipH="1">
            <a:off x="1143794" y="2628107"/>
            <a:ext cx="1333500" cy="303212"/>
          </a:xfrm>
          <a:prstGeom prst="curvedConnector2">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grpSp>
        <p:nvGrpSpPr>
          <p:cNvPr id="124936" name="Group 7"/>
          <p:cNvGrpSpPr>
            <a:grpSpLocks noChangeAspect="1"/>
          </p:cNvGrpSpPr>
          <p:nvPr/>
        </p:nvGrpSpPr>
        <p:grpSpPr bwMode="auto">
          <a:xfrm>
            <a:off x="3086100" y="4198938"/>
            <a:ext cx="822325" cy="525462"/>
            <a:chOff x="2640" y="2681"/>
            <a:chExt cx="648" cy="414"/>
          </a:xfrm>
        </p:grpSpPr>
        <p:sp>
          <p:nvSpPr>
            <p:cNvPr id="124965" name="Rectangle 8"/>
            <p:cNvSpPr>
              <a:spLocks noChangeAspect="1" noChangeArrowheads="1"/>
            </p:cNvSpPr>
            <p:nvPr/>
          </p:nvSpPr>
          <p:spPr bwMode="auto">
            <a:xfrm>
              <a:off x="3150" y="2681"/>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24966" name="Text Box 9"/>
            <p:cNvSpPr txBox="1">
              <a:spLocks noChangeAspect="1" noChangeArrowheads="1"/>
            </p:cNvSpPr>
            <p:nvPr/>
          </p:nvSpPr>
          <p:spPr bwMode="auto">
            <a:xfrm>
              <a:off x="2640" y="2681"/>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6</a:t>
              </a:r>
            </a:p>
          </p:txBody>
        </p:sp>
      </p:grpSp>
      <p:grpSp>
        <p:nvGrpSpPr>
          <p:cNvPr id="124937" name="Group 10"/>
          <p:cNvGrpSpPr>
            <a:grpSpLocks noChangeAspect="1"/>
          </p:cNvGrpSpPr>
          <p:nvPr/>
        </p:nvGrpSpPr>
        <p:grpSpPr bwMode="auto">
          <a:xfrm>
            <a:off x="6400800" y="2362200"/>
            <a:ext cx="814388" cy="525463"/>
            <a:chOff x="5283" y="2681"/>
            <a:chExt cx="642" cy="414"/>
          </a:xfrm>
        </p:grpSpPr>
        <p:sp>
          <p:nvSpPr>
            <p:cNvPr id="124963" name="Rectangle 11"/>
            <p:cNvSpPr>
              <a:spLocks noChangeAspect="1" noChangeArrowheads="1"/>
            </p:cNvSpPr>
            <p:nvPr/>
          </p:nvSpPr>
          <p:spPr bwMode="auto">
            <a:xfrm>
              <a:off x="5786" y="2681"/>
              <a:ext cx="139"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24964" name="Text Box 12"/>
            <p:cNvSpPr txBox="1">
              <a:spLocks noChangeAspect="1" noChangeArrowheads="1"/>
            </p:cNvSpPr>
            <p:nvPr/>
          </p:nvSpPr>
          <p:spPr bwMode="auto">
            <a:xfrm>
              <a:off x="5283" y="268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8</a:t>
              </a:r>
            </a:p>
          </p:txBody>
        </p:sp>
      </p:grpSp>
      <p:grpSp>
        <p:nvGrpSpPr>
          <p:cNvPr id="124938" name="Group 13"/>
          <p:cNvGrpSpPr>
            <a:grpSpLocks noChangeAspect="1"/>
          </p:cNvGrpSpPr>
          <p:nvPr/>
        </p:nvGrpSpPr>
        <p:grpSpPr bwMode="auto">
          <a:xfrm>
            <a:off x="7543800" y="3962400"/>
            <a:ext cx="812800" cy="525463"/>
            <a:chOff x="6167" y="2681"/>
            <a:chExt cx="640" cy="414"/>
          </a:xfrm>
        </p:grpSpPr>
        <p:sp>
          <p:nvSpPr>
            <p:cNvPr id="124961" name="Rectangle 14"/>
            <p:cNvSpPr>
              <a:spLocks noChangeAspect="1" noChangeArrowheads="1"/>
            </p:cNvSpPr>
            <p:nvPr/>
          </p:nvSpPr>
          <p:spPr bwMode="auto">
            <a:xfrm>
              <a:off x="6669" y="2681"/>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24962" name="Text Box 15"/>
            <p:cNvSpPr txBox="1">
              <a:spLocks noChangeAspect="1" noChangeArrowheads="1"/>
            </p:cNvSpPr>
            <p:nvPr/>
          </p:nvSpPr>
          <p:spPr bwMode="auto">
            <a:xfrm>
              <a:off x="6167" y="2681"/>
              <a:ext cx="506"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2</a:t>
              </a:r>
            </a:p>
          </p:txBody>
        </p:sp>
      </p:grpSp>
      <p:grpSp>
        <p:nvGrpSpPr>
          <p:cNvPr id="124939" name="Group 16"/>
          <p:cNvGrpSpPr>
            <a:grpSpLocks noChangeAspect="1"/>
          </p:cNvGrpSpPr>
          <p:nvPr/>
        </p:nvGrpSpPr>
        <p:grpSpPr bwMode="auto">
          <a:xfrm>
            <a:off x="1962150" y="3182938"/>
            <a:ext cx="822325" cy="525462"/>
            <a:chOff x="2640" y="2681"/>
            <a:chExt cx="648" cy="414"/>
          </a:xfrm>
        </p:grpSpPr>
        <p:sp>
          <p:nvSpPr>
            <p:cNvPr id="124959" name="Rectangle 17"/>
            <p:cNvSpPr>
              <a:spLocks noChangeAspect="1" noChangeArrowheads="1"/>
            </p:cNvSpPr>
            <p:nvPr/>
          </p:nvSpPr>
          <p:spPr bwMode="auto">
            <a:xfrm>
              <a:off x="3150" y="2681"/>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24960" name="Text Box 18"/>
            <p:cNvSpPr txBox="1">
              <a:spLocks noChangeAspect="1" noChangeArrowheads="1"/>
            </p:cNvSpPr>
            <p:nvPr/>
          </p:nvSpPr>
          <p:spPr bwMode="auto">
            <a:xfrm>
              <a:off x="2640" y="2681"/>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4</a:t>
              </a:r>
            </a:p>
          </p:txBody>
        </p:sp>
      </p:grpSp>
      <p:cxnSp>
        <p:nvCxnSpPr>
          <p:cNvPr id="964627" name="AutoShape 19"/>
          <p:cNvCxnSpPr>
            <a:cxnSpLocks noChangeShapeType="1"/>
            <a:stCxn id="124959" idx="3"/>
            <a:endCxn id="124966" idx="1"/>
          </p:cNvCxnSpPr>
          <p:nvPr/>
        </p:nvCxnSpPr>
        <p:spPr bwMode="auto">
          <a:xfrm>
            <a:off x="2784475" y="3446463"/>
            <a:ext cx="301625" cy="1016000"/>
          </a:xfrm>
          <a:prstGeom prst="curvedConnector3">
            <a:avLst>
              <a:gd name="adj1" fmla="val 5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4941" name="AutoShape 20"/>
          <p:cNvCxnSpPr>
            <a:cxnSpLocks noChangeShapeType="1"/>
            <a:stCxn id="124965" idx="3"/>
            <a:endCxn id="124958" idx="1"/>
          </p:cNvCxnSpPr>
          <p:nvPr/>
        </p:nvCxnSpPr>
        <p:spPr bwMode="auto">
          <a:xfrm flipV="1">
            <a:off x="3908425" y="4310063"/>
            <a:ext cx="1525588" cy="152400"/>
          </a:xfrm>
          <a:prstGeom prst="curvedConnector3">
            <a:avLst>
              <a:gd name="adj1" fmla="val 49949"/>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4942" name="AutoShape 21"/>
          <p:cNvCxnSpPr>
            <a:cxnSpLocks noChangeShapeType="1"/>
            <a:stCxn id="124957" idx="3"/>
            <a:endCxn id="124956" idx="1"/>
          </p:cNvCxnSpPr>
          <p:nvPr/>
        </p:nvCxnSpPr>
        <p:spPr bwMode="auto">
          <a:xfrm flipH="1" flipV="1">
            <a:off x="3962400" y="2092325"/>
            <a:ext cx="2286000" cy="2217738"/>
          </a:xfrm>
          <a:prstGeom prst="curvedConnector5">
            <a:avLst>
              <a:gd name="adj1" fmla="val -9931"/>
              <a:gd name="adj2" fmla="val 50106"/>
              <a:gd name="adj3" fmla="val 11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4943" name="AutoShape 22"/>
          <p:cNvCxnSpPr>
            <a:cxnSpLocks noChangeShapeType="1"/>
            <a:stCxn id="124955" idx="3"/>
            <a:endCxn id="124964" idx="1"/>
          </p:cNvCxnSpPr>
          <p:nvPr/>
        </p:nvCxnSpPr>
        <p:spPr bwMode="auto">
          <a:xfrm>
            <a:off x="4775200" y="2092325"/>
            <a:ext cx="1625600" cy="533400"/>
          </a:xfrm>
          <a:prstGeom prst="curvedConnector3">
            <a:avLst>
              <a:gd name="adj1" fmla="val 5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4944" name="AutoShape 23"/>
          <p:cNvCxnSpPr>
            <a:cxnSpLocks noChangeShapeType="1"/>
            <a:stCxn id="124963" idx="3"/>
            <a:endCxn id="124962" idx="1"/>
          </p:cNvCxnSpPr>
          <p:nvPr/>
        </p:nvCxnSpPr>
        <p:spPr bwMode="auto">
          <a:xfrm>
            <a:off x="7215188" y="2625725"/>
            <a:ext cx="328612" cy="1600200"/>
          </a:xfrm>
          <a:prstGeom prst="curvedConnector3">
            <a:avLst>
              <a:gd name="adj1" fmla="val 49759"/>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4945" name="AutoShape 24"/>
          <p:cNvCxnSpPr>
            <a:cxnSpLocks noChangeShapeType="1"/>
            <a:stCxn id="124961" idx="3"/>
            <a:endCxn id="124932" idx="1"/>
          </p:cNvCxnSpPr>
          <p:nvPr/>
        </p:nvCxnSpPr>
        <p:spPr bwMode="auto">
          <a:xfrm flipV="1">
            <a:off x="8356600" y="3417888"/>
            <a:ext cx="177800" cy="808037"/>
          </a:xfrm>
          <a:prstGeom prst="curvedConnector3">
            <a:avLst>
              <a:gd name="adj1" fmla="val 5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grpSp>
        <p:nvGrpSpPr>
          <p:cNvPr id="124946" name="Group 25"/>
          <p:cNvGrpSpPr>
            <a:grpSpLocks noChangeAspect="1"/>
          </p:cNvGrpSpPr>
          <p:nvPr/>
        </p:nvGrpSpPr>
        <p:grpSpPr bwMode="auto">
          <a:xfrm>
            <a:off x="5434013" y="4046538"/>
            <a:ext cx="814387" cy="525462"/>
            <a:chOff x="3524" y="2681"/>
            <a:chExt cx="641" cy="414"/>
          </a:xfrm>
        </p:grpSpPr>
        <p:sp>
          <p:nvSpPr>
            <p:cNvPr id="124957" name="Rectangle 26"/>
            <p:cNvSpPr>
              <a:spLocks noChangeAspect="1" noChangeArrowheads="1"/>
            </p:cNvSpPr>
            <p:nvPr/>
          </p:nvSpPr>
          <p:spPr bwMode="auto">
            <a:xfrm>
              <a:off x="4026" y="2681"/>
              <a:ext cx="139"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24958" name="Text Box 27"/>
            <p:cNvSpPr txBox="1">
              <a:spLocks noChangeAspect="1" noChangeArrowheads="1"/>
            </p:cNvSpPr>
            <p:nvPr/>
          </p:nvSpPr>
          <p:spPr bwMode="auto">
            <a:xfrm>
              <a:off x="3524" y="2681"/>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5</a:t>
              </a:r>
            </a:p>
          </p:txBody>
        </p:sp>
      </p:grpSp>
      <p:grpSp>
        <p:nvGrpSpPr>
          <p:cNvPr id="124947" name="Group 28"/>
          <p:cNvGrpSpPr>
            <a:grpSpLocks noChangeAspect="1"/>
          </p:cNvGrpSpPr>
          <p:nvPr/>
        </p:nvGrpSpPr>
        <p:grpSpPr bwMode="auto">
          <a:xfrm>
            <a:off x="3962400" y="1828800"/>
            <a:ext cx="812800" cy="525463"/>
            <a:chOff x="4409" y="2681"/>
            <a:chExt cx="640" cy="414"/>
          </a:xfrm>
        </p:grpSpPr>
        <p:sp>
          <p:nvSpPr>
            <p:cNvPr id="124955" name="Rectangle 29"/>
            <p:cNvSpPr>
              <a:spLocks noChangeAspect="1" noChangeArrowheads="1"/>
            </p:cNvSpPr>
            <p:nvPr/>
          </p:nvSpPr>
          <p:spPr bwMode="auto">
            <a:xfrm>
              <a:off x="4911" y="2681"/>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24956" name="Text Box 30"/>
            <p:cNvSpPr txBox="1">
              <a:spLocks noChangeAspect="1" noChangeArrowheads="1"/>
            </p:cNvSpPr>
            <p:nvPr/>
          </p:nvSpPr>
          <p:spPr bwMode="auto">
            <a:xfrm>
              <a:off x="4409" y="2681"/>
              <a:ext cx="506"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a:t>
              </a:r>
            </a:p>
          </p:txBody>
        </p:sp>
      </p:grpSp>
      <p:sp>
        <p:nvSpPr>
          <p:cNvPr id="964639" name="Oval 31"/>
          <p:cNvSpPr>
            <a:spLocks noChangeAspect="1" noChangeArrowheads="1"/>
          </p:cNvSpPr>
          <p:nvPr/>
        </p:nvSpPr>
        <p:spPr bwMode="auto">
          <a:xfrm>
            <a:off x="1008063" y="3754438"/>
            <a:ext cx="420687"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964640" name="AutoShape 32"/>
          <p:cNvCxnSpPr>
            <a:cxnSpLocks noChangeShapeType="1"/>
            <a:stCxn id="964639" idx="6"/>
            <a:endCxn id="124960" idx="1"/>
          </p:cNvCxnSpPr>
          <p:nvPr/>
        </p:nvCxnSpPr>
        <p:spPr bwMode="auto">
          <a:xfrm flipV="1">
            <a:off x="1428750" y="3446463"/>
            <a:ext cx="533400" cy="488950"/>
          </a:xfrm>
          <a:prstGeom prst="curvedConnector3">
            <a:avLst>
              <a:gd name="adj1" fmla="val 49704"/>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964641" name="Text Box 33"/>
          <p:cNvSpPr txBox="1">
            <a:spLocks noChangeAspect="1" noChangeArrowheads="1"/>
          </p:cNvSpPr>
          <p:nvPr/>
        </p:nvSpPr>
        <p:spPr bwMode="auto">
          <a:xfrm>
            <a:off x="609600" y="3352800"/>
            <a:ext cx="971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X</a:t>
            </a:r>
          </a:p>
        </p:txBody>
      </p:sp>
      <p:sp>
        <p:nvSpPr>
          <p:cNvPr id="964642" name="Rectangle 34"/>
          <p:cNvSpPr>
            <a:spLocks noChangeAspect="1" noChangeArrowheads="1"/>
          </p:cNvSpPr>
          <p:nvPr/>
        </p:nvSpPr>
        <p:spPr bwMode="auto">
          <a:xfrm>
            <a:off x="2133600" y="44958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964643" name="AutoShape 35"/>
          <p:cNvCxnSpPr>
            <a:cxnSpLocks noChangeShapeType="1"/>
            <a:stCxn id="124959" idx="3"/>
            <a:endCxn id="964642" idx="3"/>
          </p:cNvCxnSpPr>
          <p:nvPr/>
        </p:nvCxnSpPr>
        <p:spPr bwMode="auto">
          <a:xfrm flipH="1">
            <a:off x="2414588" y="3446463"/>
            <a:ext cx="369887" cy="1190625"/>
          </a:xfrm>
          <a:prstGeom prst="curvedConnector3">
            <a:avLst>
              <a:gd name="adj1" fmla="val -61801"/>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64644" name="AutoShape 36"/>
          <p:cNvCxnSpPr>
            <a:cxnSpLocks noChangeShapeType="1"/>
            <a:stCxn id="124933" idx="6"/>
            <a:endCxn id="124966" idx="0"/>
          </p:cNvCxnSpPr>
          <p:nvPr/>
        </p:nvCxnSpPr>
        <p:spPr bwMode="auto">
          <a:xfrm>
            <a:off x="1868488" y="1933575"/>
            <a:ext cx="1539875" cy="2265363"/>
          </a:xfrm>
          <a:prstGeom prst="curvedConnector2">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964645" name="Text Box 37"/>
          <p:cNvSpPr txBox="1">
            <a:spLocks noChangeAspect="1" noChangeArrowheads="1"/>
          </p:cNvSpPr>
          <p:nvPr/>
        </p:nvSpPr>
        <p:spPr bwMode="auto">
          <a:xfrm>
            <a:off x="2133600" y="5410200"/>
            <a:ext cx="5486400" cy="3810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400">
                <a:solidFill>
                  <a:srgbClr val="FFFF00"/>
                </a:solidFill>
              </a:rPr>
              <a:t>Chọn</a:t>
            </a:r>
            <a:r>
              <a:rPr lang="en-US" sz="2400">
                <a:solidFill>
                  <a:srgbClr val="FFFF00"/>
                </a:solidFill>
                <a:latin typeface="VNI-Helve" pitchFamily="2" charset="0"/>
              </a:rPr>
              <a:t> </a:t>
            </a:r>
            <a:r>
              <a:rPr lang="en-US" sz="2400">
                <a:solidFill>
                  <a:srgbClr val="FFFF00"/>
                </a:solidFill>
              </a:rPr>
              <a:t>phần</a:t>
            </a:r>
            <a:r>
              <a:rPr lang="en-US" sz="2400">
                <a:solidFill>
                  <a:srgbClr val="FFFF00"/>
                </a:solidFill>
                <a:latin typeface="VNI-Helve" pitchFamily="2" charset="0"/>
              </a:rPr>
              <a:t> </a:t>
            </a:r>
            <a:r>
              <a:rPr lang="en-US" sz="2400">
                <a:solidFill>
                  <a:srgbClr val="FFFF00"/>
                </a:solidFill>
              </a:rPr>
              <a:t>tử</a:t>
            </a:r>
            <a:r>
              <a:rPr lang="en-US" sz="2400">
                <a:solidFill>
                  <a:srgbClr val="FFFF00"/>
                </a:solidFill>
                <a:latin typeface="VNI-Helve" pitchFamily="2" charset="0"/>
              </a:rPr>
              <a:t> </a:t>
            </a:r>
            <a:r>
              <a:rPr lang="en-US" sz="2400">
                <a:solidFill>
                  <a:srgbClr val="FFFF00"/>
                </a:solidFill>
              </a:rPr>
              <a:t>đầu</a:t>
            </a:r>
            <a:r>
              <a:rPr lang="en-US" sz="2400">
                <a:solidFill>
                  <a:srgbClr val="FFFF00"/>
                </a:solidFill>
                <a:latin typeface="VNI-Helve" pitchFamily="2" charset="0"/>
              </a:rPr>
              <a:t> </a:t>
            </a:r>
            <a:r>
              <a:rPr lang="en-US" sz="2400">
                <a:solidFill>
                  <a:srgbClr val="FFFF00"/>
                </a:solidFill>
              </a:rPr>
              <a:t>xâu</a:t>
            </a:r>
            <a:r>
              <a:rPr lang="en-US" sz="2400">
                <a:solidFill>
                  <a:srgbClr val="FFFF00"/>
                </a:solidFill>
                <a:latin typeface="VNI-Helve" pitchFamily="2" charset="0"/>
              </a:rPr>
              <a:t> </a:t>
            </a:r>
            <a:r>
              <a:rPr lang="en-US" sz="2400">
                <a:solidFill>
                  <a:srgbClr val="FFFF00"/>
                </a:solidFill>
              </a:rPr>
              <a:t>làm</a:t>
            </a:r>
            <a:r>
              <a:rPr lang="en-US" sz="2400">
                <a:solidFill>
                  <a:srgbClr val="FFFF00"/>
                </a:solidFill>
                <a:latin typeface="VNI-Helve" pitchFamily="2" charset="0"/>
              </a:rPr>
              <a:t> </a:t>
            </a:r>
            <a:r>
              <a:rPr lang="en-US" sz="2400">
                <a:solidFill>
                  <a:srgbClr val="FFFF00"/>
                </a:solidFill>
              </a:rPr>
              <a:t>ngưỡng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64645"/>
                                        </p:tgtEl>
                                        <p:attrNameLst>
                                          <p:attrName>style.visibility</p:attrName>
                                        </p:attrNameLst>
                                      </p:cBhvr>
                                      <p:to>
                                        <p:strVal val="visible"/>
                                      </p:to>
                                    </p:set>
                                    <p:anim calcmode="lin" valueType="num">
                                      <p:cBhvr additive="base">
                                        <p:cTn id="7" dur="500" fill="hold"/>
                                        <p:tgtEl>
                                          <p:spTgt spid="964645"/>
                                        </p:tgtEl>
                                        <p:attrNameLst>
                                          <p:attrName>ppt_x</p:attrName>
                                        </p:attrNameLst>
                                      </p:cBhvr>
                                      <p:tavLst>
                                        <p:tav tm="0">
                                          <p:val>
                                            <p:strVal val="1+#ppt_w/2"/>
                                          </p:val>
                                        </p:tav>
                                        <p:tav tm="100000">
                                          <p:val>
                                            <p:strVal val="#ppt_x"/>
                                          </p:val>
                                        </p:tav>
                                      </p:tavLst>
                                    </p:anim>
                                    <p:anim calcmode="lin" valueType="num">
                                      <p:cBhvr additive="base">
                                        <p:cTn id="8" dur="500" fill="hold"/>
                                        <p:tgtEl>
                                          <p:spTgt spid="9646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64639"/>
                                        </p:tgtEl>
                                        <p:attrNameLst>
                                          <p:attrName>style.visibility</p:attrName>
                                        </p:attrNameLst>
                                      </p:cBhvr>
                                      <p:to>
                                        <p:strVal val="visible"/>
                                      </p:to>
                                    </p:set>
                                    <p:animEffect transition="in" filter="blinds(horizontal)">
                                      <p:cBhvr>
                                        <p:cTn id="13" dur="500"/>
                                        <p:tgtEl>
                                          <p:spTgt spid="964639"/>
                                        </p:tgtEl>
                                      </p:cBhvr>
                                    </p:animEffect>
                                  </p:childTnLst>
                                </p:cTn>
                              </p:par>
                              <p:par>
                                <p:cTn id="14" presetID="3" presetClass="entr" presetSubtype="10" fill="hold" nodeType="withEffect">
                                  <p:stCondLst>
                                    <p:cond delay="0"/>
                                  </p:stCondLst>
                                  <p:childTnLst>
                                    <p:set>
                                      <p:cBhvr>
                                        <p:cTn id="15" dur="1" fill="hold">
                                          <p:stCondLst>
                                            <p:cond delay="0"/>
                                          </p:stCondLst>
                                        </p:cTn>
                                        <p:tgtEl>
                                          <p:spTgt spid="964640"/>
                                        </p:tgtEl>
                                        <p:attrNameLst>
                                          <p:attrName>style.visibility</p:attrName>
                                        </p:attrNameLst>
                                      </p:cBhvr>
                                      <p:to>
                                        <p:strVal val="visible"/>
                                      </p:to>
                                    </p:set>
                                    <p:animEffect transition="in" filter="blinds(horizontal)">
                                      <p:cBhvr>
                                        <p:cTn id="16" dur="500"/>
                                        <p:tgtEl>
                                          <p:spTgt spid="96464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64641"/>
                                        </p:tgtEl>
                                        <p:attrNameLst>
                                          <p:attrName>style.visibility</p:attrName>
                                        </p:attrNameLst>
                                      </p:cBhvr>
                                      <p:to>
                                        <p:strVal val="visible"/>
                                      </p:to>
                                    </p:set>
                                    <p:animEffect transition="in" filter="blinds(horizontal)">
                                      <p:cBhvr>
                                        <p:cTn id="19" dur="500"/>
                                        <p:tgtEl>
                                          <p:spTgt spid="96464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xit" presetSubtype="10" fill="hold" nodeType="clickEffect">
                                  <p:stCondLst>
                                    <p:cond delay="0"/>
                                  </p:stCondLst>
                                  <p:childTnLst>
                                    <p:animEffect transition="out" filter="blinds(horizontal)">
                                      <p:cBhvr>
                                        <p:cTn id="23" dur="500"/>
                                        <p:tgtEl>
                                          <p:spTgt spid="964627"/>
                                        </p:tgtEl>
                                      </p:cBhvr>
                                    </p:animEffect>
                                    <p:set>
                                      <p:cBhvr>
                                        <p:cTn id="24" dur="1" fill="hold">
                                          <p:stCondLst>
                                            <p:cond delay="499"/>
                                          </p:stCondLst>
                                        </p:cTn>
                                        <p:tgtEl>
                                          <p:spTgt spid="964627"/>
                                        </p:tgtEl>
                                        <p:attrNameLst>
                                          <p:attrName>style.visibility</p:attrName>
                                        </p:attrNameLst>
                                      </p:cBhvr>
                                      <p:to>
                                        <p:strVal val="hidden"/>
                                      </p:to>
                                    </p:set>
                                  </p:childTnLst>
                                </p:cTn>
                              </p:par>
                              <p:par>
                                <p:cTn id="25" presetID="3" presetClass="exit" presetSubtype="10" fill="hold" nodeType="withEffect">
                                  <p:stCondLst>
                                    <p:cond delay="0"/>
                                  </p:stCondLst>
                                  <p:childTnLst>
                                    <p:animEffect transition="out" filter="blinds(horizontal)">
                                      <p:cBhvr>
                                        <p:cTn id="26" dur="500"/>
                                        <p:tgtEl>
                                          <p:spTgt spid="964614"/>
                                        </p:tgtEl>
                                      </p:cBhvr>
                                    </p:animEffect>
                                    <p:set>
                                      <p:cBhvr>
                                        <p:cTn id="27" dur="1" fill="hold">
                                          <p:stCondLst>
                                            <p:cond delay="499"/>
                                          </p:stCondLst>
                                        </p:cTn>
                                        <p:tgtEl>
                                          <p:spTgt spid="964614"/>
                                        </p:tgtEl>
                                        <p:attrNameLst>
                                          <p:attrName>style.visibility</p:attrName>
                                        </p:attrNameLst>
                                      </p:cBhvr>
                                      <p:to>
                                        <p:strVal val="hidden"/>
                                      </p:to>
                                    </p:set>
                                  </p:childTnLst>
                                </p:cTn>
                              </p:par>
                              <p:par>
                                <p:cTn id="28" presetID="3" presetClass="entr" presetSubtype="10" fill="hold" nodeType="withEffect">
                                  <p:stCondLst>
                                    <p:cond delay="0"/>
                                  </p:stCondLst>
                                  <p:childTnLst>
                                    <p:set>
                                      <p:cBhvr>
                                        <p:cTn id="29" dur="1" fill="hold">
                                          <p:stCondLst>
                                            <p:cond delay="0"/>
                                          </p:stCondLst>
                                        </p:cTn>
                                        <p:tgtEl>
                                          <p:spTgt spid="964643"/>
                                        </p:tgtEl>
                                        <p:attrNameLst>
                                          <p:attrName>style.visibility</p:attrName>
                                        </p:attrNameLst>
                                      </p:cBhvr>
                                      <p:to>
                                        <p:strVal val="visible"/>
                                      </p:to>
                                    </p:set>
                                    <p:animEffect transition="in" filter="blinds(horizontal)">
                                      <p:cBhvr>
                                        <p:cTn id="30" dur="500"/>
                                        <p:tgtEl>
                                          <p:spTgt spid="96464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964642"/>
                                        </p:tgtEl>
                                        <p:attrNameLst>
                                          <p:attrName>style.visibility</p:attrName>
                                        </p:attrNameLst>
                                      </p:cBhvr>
                                      <p:to>
                                        <p:strVal val="visible"/>
                                      </p:to>
                                    </p:set>
                                    <p:animEffect transition="in" filter="blinds(horizontal)">
                                      <p:cBhvr>
                                        <p:cTn id="33" dur="500"/>
                                        <p:tgtEl>
                                          <p:spTgt spid="964642"/>
                                        </p:tgtEl>
                                      </p:cBhvr>
                                    </p:animEffect>
                                  </p:childTnLst>
                                </p:cTn>
                              </p:par>
                              <p:par>
                                <p:cTn id="34" presetID="3" presetClass="entr" presetSubtype="10" fill="hold" nodeType="withEffect">
                                  <p:stCondLst>
                                    <p:cond delay="0"/>
                                  </p:stCondLst>
                                  <p:childTnLst>
                                    <p:set>
                                      <p:cBhvr>
                                        <p:cTn id="35" dur="1" fill="hold">
                                          <p:stCondLst>
                                            <p:cond delay="0"/>
                                          </p:stCondLst>
                                        </p:cTn>
                                        <p:tgtEl>
                                          <p:spTgt spid="964644"/>
                                        </p:tgtEl>
                                        <p:attrNameLst>
                                          <p:attrName>style.visibility</p:attrName>
                                        </p:attrNameLst>
                                      </p:cBhvr>
                                      <p:to>
                                        <p:strVal val="visible"/>
                                      </p:to>
                                    </p:set>
                                    <p:animEffect transition="in" filter="blinds(horizontal)">
                                      <p:cBhvr>
                                        <p:cTn id="36" dur="500"/>
                                        <p:tgtEl>
                                          <p:spTgt spid="96464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xit" presetSubtype="2" fill="hold" grpId="1" nodeType="clickEffect">
                                  <p:stCondLst>
                                    <p:cond delay="0"/>
                                  </p:stCondLst>
                                  <p:childTnLst>
                                    <p:anim calcmode="lin" valueType="num">
                                      <p:cBhvr additive="base">
                                        <p:cTn id="40" dur="500"/>
                                        <p:tgtEl>
                                          <p:spTgt spid="964645"/>
                                        </p:tgtEl>
                                        <p:attrNameLst>
                                          <p:attrName>ppt_x</p:attrName>
                                        </p:attrNameLst>
                                      </p:cBhvr>
                                      <p:tavLst>
                                        <p:tav tm="0">
                                          <p:val>
                                            <p:strVal val="ppt_x"/>
                                          </p:val>
                                        </p:tav>
                                        <p:tav tm="100000">
                                          <p:val>
                                            <p:strVal val="1+ppt_w/2"/>
                                          </p:val>
                                        </p:tav>
                                      </p:tavLst>
                                    </p:anim>
                                    <p:anim calcmode="lin" valueType="num">
                                      <p:cBhvr additive="base">
                                        <p:cTn id="41" dur="500"/>
                                        <p:tgtEl>
                                          <p:spTgt spid="964645"/>
                                        </p:tgtEl>
                                        <p:attrNameLst>
                                          <p:attrName>ppt_y</p:attrName>
                                        </p:attrNameLst>
                                      </p:cBhvr>
                                      <p:tavLst>
                                        <p:tav tm="0">
                                          <p:val>
                                            <p:strVal val="ppt_y"/>
                                          </p:val>
                                        </p:tav>
                                        <p:tav tm="100000">
                                          <p:val>
                                            <p:strVal val="ppt_y"/>
                                          </p:val>
                                        </p:tav>
                                      </p:tavLst>
                                    </p:anim>
                                    <p:set>
                                      <p:cBhvr>
                                        <p:cTn id="42" dur="1" fill="hold">
                                          <p:stCondLst>
                                            <p:cond delay="499"/>
                                          </p:stCondLst>
                                        </p:cTn>
                                        <p:tgtEl>
                                          <p:spTgt spid="9646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4639" grpId="0" animBg="1"/>
      <p:bldP spid="964641" grpId="0"/>
      <p:bldP spid="964642" grpId="0" animBg="1"/>
      <p:bldP spid="964645" grpId="0" animBg="1"/>
      <p:bldP spid="964645" grpId="1" animBg="1"/>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Rectangle 3"/>
          <p:cNvSpPr>
            <a:spLocks noGrp="1" noChangeArrowheads="1"/>
          </p:cNvSpPr>
          <p:nvPr>
            <p:ph type="title"/>
          </p:nvPr>
        </p:nvSpPr>
        <p:spPr>
          <a:xfrm>
            <a:off x="762000" y="457200"/>
            <a:ext cx="8001000" cy="838200"/>
          </a:xfrm>
        </p:spPr>
        <p:txBody>
          <a:bodyPr/>
          <a:lstStyle/>
          <a:p>
            <a:pPr eaLnBrk="1" hangingPunct="1"/>
            <a:r>
              <a:rPr lang="en-US" sz="4000" smtClean="0">
                <a:latin typeface="Times New Roman" panose="02020603050405020304" pitchFamily="18" charset="0"/>
              </a:rPr>
              <a:t>Quick</a:t>
            </a:r>
            <a:r>
              <a:rPr lang="en-US" sz="4000" smtClean="0"/>
              <a:t> </a:t>
            </a:r>
            <a:r>
              <a:rPr lang="en-US" sz="4000" smtClean="0">
                <a:latin typeface="Times New Roman" panose="02020603050405020304" pitchFamily="18" charset="0"/>
              </a:rPr>
              <a:t>sort </a:t>
            </a:r>
            <a:r>
              <a:rPr lang="en-US" sz="4000" smtClean="0"/>
              <a:t>: </a:t>
            </a:r>
            <a:r>
              <a:rPr lang="en-US" sz="4000" smtClean="0">
                <a:latin typeface="Times New Roman" panose="02020603050405020304" pitchFamily="18" charset="0"/>
              </a:rPr>
              <a:t>phân</a:t>
            </a:r>
            <a:r>
              <a:rPr lang="en-US" sz="4000" smtClean="0"/>
              <a:t> </a:t>
            </a:r>
            <a:r>
              <a:rPr lang="en-US" sz="4000" smtClean="0">
                <a:latin typeface="Times New Roman" panose="02020603050405020304" pitchFamily="18" charset="0"/>
              </a:rPr>
              <a:t>hoạch</a:t>
            </a:r>
          </a:p>
        </p:txBody>
      </p:sp>
      <p:sp>
        <p:nvSpPr>
          <p:cNvPr id="12595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9893314-0F3C-4A44-8BC8-0EB3FE8A1E4F}" type="slidenum">
              <a:rPr lang="en-US" sz="1200" smtClean="0">
                <a:solidFill>
                  <a:srgbClr val="FFFFFF"/>
                </a:solidFill>
              </a:rPr>
              <a:pPr>
                <a:lnSpc>
                  <a:spcPct val="80000"/>
                </a:lnSpc>
              </a:pPr>
              <a:t>106</a:t>
            </a:fld>
            <a:endParaRPr lang="en-US" sz="1200" smtClean="0">
              <a:solidFill>
                <a:srgbClr val="FFFFFF"/>
              </a:solidFill>
            </a:endParaRPr>
          </a:p>
        </p:txBody>
      </p:sp>
      <p:sp>
        <p:nvSpPr>
          <p:cNvPr id="125956" name="Rectangle 2"/>
          <p:cNvSpPr>
            <a:spLocks noChangeAspect="1" noChangeArrowheads="1"/>
          </p:cNvSpPr>
          <p:nvPr/>
        </p:nvSpPr>
        <p:spPr bwMode="auto">
          <a:xfrm>
            <a:off x="8534400" y="32766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5957" name="Oval 4"/>
          <p:cNvSpPr>
            <a:spLocks noChangeAspect="1" noChangeArrowheads="1"/>
          </p:cNvSpPr>
          <p:nvPr/>
        </p:nvSpPr>
        <p:spPr bwMode="auto">
          <a:xfrm>
            <a:off x="1447800" y="175260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5958" name="Text Box 5"/>
          <p:cNvSpPr txBox="1">
            <a:spLocks noChangeAspect="1" noChangeArrowheads="1"/>
          </p:cNvSpPr>
          <p:nvPr/>
        </p:nvSpPr>
        <p:spPr bwMode="auto">
          <a:xfrm>
            <a:off x="533400" y="2133600"/>
            <a:ext cx="971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first</a:t>
            </a:r>
          </a:p>
        </p:txBody>
      </p:sp>
      <p:sp>
        <p:nvSpPr>
          <p:cNvPr id="125959" name="Rectangle 6"/>
          <p:cNvSpPr>
            <a:spLocks noChangeAspect="1" noChangeArrowheads="1"/>
          </p:cNvSpPr>
          <p:nvPr/>
        </p:nvSpPr>
        <p:spPr bwMode="auto">
          <a:xfrm>
            <a:off x="3733800" y="4198938"/>
            <a:ext cx="174625"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965639" name="Text Box 7"/>
          <p:cNvSpPr txBox="1">
            <a:spLocks noChangeAspect="1" noChangeArrowheads="1"/>
          </p:cNvSpPr>
          <p:nvPr/>
        </p:nvSpPr>
        <p:spPr bwMode="auto">
          <a:xfrm>
            <a:off x="3086100" y="4198938"/>
            <a:ext cx="642938"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6</a:t>
            </a:r>
          </a:p>
        </p:txBody>
      </p:sp>
      <p:sp>
        <p:nvSpPr>
          <p:cNvPr id="125961" name="Rectangle 8"/>
          <p:cNvSpPr>
            <a:spLocks noChangeAspect="1" noChangeArrowheads="1"/>
          </p:cNvSpPr>
          <p:nvPr/>
        </p:nvSpPr>
        <p:spPr bwMode="auto">
          <a:xfrm>
            <a:off x="7038975" y="2362200"/>
            <a:ext cx="176213"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5962" name="Text Box 9"/>
          <p:cNvSpPr txBox="1">
            <a:spLocks noChangeAspect="1" noChangeArrowheads="1"/>
          </p:cNvSpPr>
          <p:nvPr/>
        </p:nvSpPr>
        <p:spPr bwMode="auto">
          <a:xfrm>
            <a:off x="6400800" y="2362200"/>
            <a:ext cx="644525"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8</a:t>
            </a:r>
          </a:p>
        </p:txBody>
      </p:sp>
      <p:sp>
        <p:nvSpPr>
          <p:cNvPr id="125963" name="Rectangle 10"/>
          <p:cNvSpPr>
            <a:spLocks noChangeAspect="1" noChangeArrowheads="1"/>
          </p:cNvSpPr>
          <p:nvPr/>
        </p:nvSpPr>
        <p:spPr bwMode="auto">
          <a:xfrm>
            <a:off x="8181975" y="3962400"/>
            <a:ext cx="174625"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5964" name="Text Box 11"/>
          <p:cNvSpPr txBox="1">
            <a:spLocks noChangeAspect="1" noChangeArrowheads="1"/>
          </p:cNvSpPr>
          <p:nvPr/>
        </p:nvSpPr>
        <p:spPr bwMode="auto">
          <a:xfrm>
            <a:off x="7543800" y="3962400"/>
            <a:ext cx="642938"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2</a:t>
            </a:r>
          </a:p>
        </p:txBody>
      </p:sp>
      <p:sp>
        <p:nvSpPr>
          <p:cNvPr id="125965" name="Rectangle 12"/>
          <p:cNvSpPr>
            <a:spLocks noChangeAspect="1" noChangeArrowheads="1"/>
          </p:cNvSpPr>
          <p:nvPr/>
        </p:nvSpPr>
        <p:spPr bwMode="auto">
          <a:xfrm>
            <a:off x="2609850" y="3182938"/>
            <a:ext cx="174625"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965645" name="Text Box 13"/>
          <p:cNvSpPr txBox="1">
            <a:spLocks noChangeAspect="1" noChangeArrowheads="1"/>
          </p:cNvSpPr>
          <p:nvPr/>
        </p:nvSpPr>
        <p:spPr bwMode="auto">
          <a:xfrm>
            <a:off x="1962150" y="3182938"/>
            <a:ext cx="642938"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4</a:t>
            </a:r>
          </a:p>
        </p:txBody>
      </p:sp>
      <p:cxnSp>
        <p:nvCxnSpPr>
          <p:cNvPr id="965646" name="AutoShape 14"/>
          <p:cNvCxnSpPr>
            <a:cxnSpLocks noChangeShapeType="1"/>
            <a:stCxn id="125959" idx="3"/>
            <a:endCxn id="125973" idx="1"/>
          </p:cNvCxnSpPr>
          <p:nvPr/>
        </p:nvCxnSpPr>
        <p:spPr bwMode="auto">
          <a:xfrm flipV="1">
            <a:off x="3908425" y="4310063"/>
            <a:ext cx="1525588" cy="152400"/>
          </a:xfrm>
          <a:prstGeom prst="curvedConnector3">
            <a:avLst>
              <a:gd name="adj1" fmla="val 49949"/>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5968" name="AutoShape 15"/>
          <p:cNvCxnSpPr>
            <a:cxnSpLocks noChangeShapeType="1"/>
            <a:stCxn id="125972" idx="3"/>
            <a:endCxn id="125975" idx="1"/>
          </p:cNvCxnSpPr>
          <p:nvPr/>
        </p:nvCxnSpPr>
        <p:spPr bwMode="auto">
          <a:xfrm flipH="1" flipV="1">
            <a:off x="3962400" y="2092325"/>
            <a:ext cx="2286000" cy="2217738"/>
          </a:xfrm>
          <a:prstGeom prst="curvedConnector5">
            <a:avLst>
              <a:gd name="adj1" fmla="val -9931"/>
              <a:gd name="adj2" fmla="val 50106"/>
              <a:gd name="adj3" fmla="val 11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5969" name="AutoShape 16"/>
          <p:cNvCxnSpPr>
            <a:cxnSpLocks noChangeShapeType="1"/>
            <a:stCxn id="125974" idx="3"/>
            <a:endCxn id="125962" idx="1"/>
          </p:cNvCxnSpPr>
          <p:nvPr/>
        </p:nvCxnSpPr>
        <p:spPr bwMode="auto">
          <a:xfrm>
            <a:off x="4775200" y="2092325"/>
            <a:ext cx="1625600" cy="533400"/>
          </a:xfrm>
          <a:prstGeom prst="curvedConnector3">
            <a:avLst>
              <a:gd name="adj1" fmla="val 5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5970" name="AutoShape 17"/>
          <p:cNvCxnSpPr>
            <a:cxnSpLocks noChangeShapeType="1"/>
            <a:stCxn id="125961" idx="3"/>
            <a:endCxn id="125964" idx="1"/>
          </p:cNvCxnSpPr>
          <p:nvPr/>
        </p:nvCxnSpPr>
        <p:spPr bwMode="auto">
          <a:xfrm>
            <a:off x="7215188" y="2625725"/>
            <a:ext cx="328612" cy="1600200"/>
          </a:xfrm>
          <a:prstGeom prst="curvedConnector3">
            <a:avLst>
              <a:gd name="adj1" fmla="val 49759"/>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5971" name="AutoShape 18"/>
          <p:cNvCxnSpPr>
            <a:cxnSpLocks noChangeShapeType="1"/>
            <a:stCxn id="125963" idx="3"/>
            <a:endCxn id="125956" idx="1"/>
          </p:cNvCxnSpPr>
          <p:nvPr/>
        </p:nvCxnSpPr>
        <p:spPr bwMode="auto">
          <a:xfrm flipV="1">
            <a:off x="8356600" y="3417888"/>
            <a:ext cx="177800" cy="808037"/>
          </a:xfrm>
          <a:prstGeom prst="curvedConnector3">
            <a:avLst>
              <a:gd name="adj1" fmla="val 5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25972" name="Rectangle 19"/>
          <p:cNvSpPr>
            <a:spLocks noChangeAspect="1" noChangeArrowheads="1"/>
          </p:cNvSpPr>
          <p:nvPr/>
        </p:nvSpPr>
        <p:spPr bwMode="auto">
          <a:xfrm>
            <a:off x="6072188" y="4046538"/>
            <a:ext cx="176212"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5973" name="Text Box 20"/>
          <p:cNvSpPr txBox="1">
            <a:spLocks noChangeAspect="1" noChangeArrowheads="1"/>
          </p:cNvSpPr>
          <p:nvPr/>
        </p:nvSpPr>
        <p:spPr bwMode="auto">
          <a:xfrm>
            <a:off x="5434013" y="4046538"/>
            <a:ext cx="644525"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5</a:t>
            </a:r>
          </a:p>
        </p:txBody>
      </p:sp>
      <p:sp>
        <p:nvSpPr>
          <p:cNvPr id="125974" name="Rectangle 21"/>
          <p:cNvSpPr>
            <a:spLocks noChangeAspect="1" noChangeArrowheads="1"/>
          </p:cNvSpPr>
          <p:nvPr/>
        </p:nvSpPr>
        <p:spPr bwMode="auto">
          <a:xfrm>
            <a:off x="4600575" y="1828800"/>
            <a:ext cx="174625"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5975" name="Text Box 22"/>
          <p:cNvSpPr txBox="1">
            <a:spLocks noChangeAspect="1" noChangeArrowheads="1"/>
          </p:cNvSpPr>
          <p:nvPr/>
        </p:nvSpPr>
        <p:spPr bwMode="auto">
          <a:xfrm>
            <a:off x="3962400" y="1828800"/>
            <a:ext cx="642938"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a:t>
            </a:r>
          </a:p>
        </p:txBody>
      </p:sp>
      <p:sp>
        <p:nvSpPr>
          <p:cNvPr id="125976" name="Oval 23"/>
          <p:cNvSpPr>
            <a:spLocks noChangeAspect="1" noChangeArrowheads="1"/>
          </p:cNvSpPr>
          <p:nvPr/>
        </p:nvSpPr>
        <p:spPr bwMode="auto">
          <a:xfrm>
            <a:off x="1008063" y="3754438"/>
            <a:ext cx="420687"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125977" name="AutoShape 24"/>
          <p:cNvCxnSpPr>
            <a:cxnSpLocks noChangeShapeType="1"/>
            <a:stCxn id="125976" idx="6"/>
            <a:endCxn id="965645" idx="1"/>
          </p:cNvCxnSpPr>
          <p:nvPr/>
        </p:nvCxnSpPr>
        <p:spPr bwMode="auto">
          <a:xfrm flipV="1">
            <a:off x="1428750" y="3446463"/>
            <a:ext cx="533400" cy="488950"/>
          </a:xfrm>
          <a:prstGeom prst="curvedConnector3">
            <a:avLst>
              <a:gd name="adj1" fmla="val 49704"/>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25978" name="Text Box 25"/>
          <p:cNvSpPr txBox="1">
            <a:spLocks noChangeAspect="1" noChangeArrowheads="1"/>
          </p:cNvSpPr>
          <p:nvPr/>
        </p:nvSpPr>
        <p:spPr bwMode="auto">
          <a:xfrm>
            <a:off x="609600" y="3352800"/>
            <a:ext cx="971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X</a:t>
            </a:r>
          </a:p>
        </p:txBody>
      </p:sp>
      <p:sp>
        <p:nvSpPr>
          <p:cNvPr id="125979" name="Rectangle 26"/>
          <p:cNvSpPr>
            <a:spLocks noChangeAspect="1" noChangeArrowheads="1"/>
          </p:cNvSpPr>
          <p:nvPr/>
        </p:nvSpPr>
        <p:spPr bwMode="auto">
          <a:xfrm>
            <a:off x="2133600" y="44958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125980" name="AutoShape 27"/>
          <p:cNvCxnSpPr>
            <a:cxnSpLocks noChangeShapeType="1"/>
            <a:stCxn id="125965" idx="3"/>
            <a:endCxn id="125979" idx="3"/>
          </p:cNvCxnSpPr>
          <p:nvPr/>
        </p:nvCxnSpPr>
        <p:spPr bwMode="auto">
          <a:xfrm flipH="1">
            <a:off x="2414588" y="3446463"/>
            <a:ext cx="369887" cy="1190625"/>
          </a:xfrm>
          <a:prstGeom prst="curvedConnector3">
            <a:avLst>
              <a:gd name="adj1" fmla="val -61801"/>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65660" name="AutoShape 28"/>
          <p:cNvCxnSpPr>
            <a:cxnSpLocks noChangeShapeType="1"/>
            <a:stCxn id="125957" idx="6"/>
            <a:endCxn id="965639" idx="0"/>
          </p:cNvCxnSpPr>
          <p:nvPr/>
        </p:nvCxnSpPr>
        <p:spPr bwMode="auto">
          <a:xfrm>
            <a:off x="1868488" y="1933575"/>
            <a:ext cx="1539875" cy="2265363"/>
          </a:xfrm>
          <a:prstGeom prst="curvedConnector2">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965661" name="Text Box 29"/>
          <p:cNvSpPr txBox="1">
            <a:spLocks noChangeAspect="1" noChangeArrowheads="1"/>
          </p:cNvSpPr>
          <p:nvPr/>
        </p:nvSpPr>
        <p:spPr bwMode="auto">
          <a:xfrm>
            <a:off x="2133600" y="5943600"/>
            <a:ext cx="5486400" cy="3810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400">
                <a:solidFill>
                  <a:srgbClr val="FFFF00"/>
                </a:solidFill>
              </a:rPr>
              <a:t>Tách</a:t>
            </a:r>
            <a:r>
              <a:rPr lang="en-US" sz="2400">
                <a:solidFill>
                  <a:srgbClr val="FFFF00"/>
                </a:solidFill>
                <a:latin typeface="VNI-Helve" pitchFamily="2" charset="0"/>
              </a:rPr>
              <a:t> </a:t>
            </a:r>
            <a:r>
              <a:rPr lang="en-US" sz="2400">
                <a:solidFill>
                  <a:srgbClr val="FFFF00"/>
                </a:solidFill>
              </a:rPr>
              <a:t>xâu</a:t>
            </a:r>
            <a:r>
              <a:rPr lang="en-US" sz="2400">
                <a:solidFill>
                  <a:srgbClr val="FFFF00"/>
                </a:solidFill>
                <a:latin typeface="VNI-Helve" pitchFamily="2" charset="0"/>
              </a:rPr>
              <a:t> </a:t>
            </a:r>
            <a:r>
              <a:rPr lang="en-US" sz="2400">
                <a:solidFill>
                  <a:srgbClr val="FFFF00"/>
                </a:solidFill>
              </a:rPr>
              <a:t>hiện</a:t>
            </a:r>
            <a:r>
              <a:rPr lang="en-US" sz="2400">
                <a:solidFill>
                  <a:srgbClr val="FFFF00"/>
                </a:solidFill>
                <a:latin typeface="VNI-Helve" pitchFamily="2" charset="0"/>
              </a:rPr>
              <a:t> </a:t>
            </a:r>
            <a:r>
              <a:rPr lang="en-US" sz="2400">
                <a:solidFill>
                  <a:srgbClr val="FFFF00"/>
                </a:solidFill>
              </a:rPr>
              <a:t>hành</a:t>
            </a:r>
            <a:r>
              <a:rPr lang="en-US" sz="2400">
                <a:solidFill>
                  <a:srgbClr val="FFFF00"/>
                </a:solidFill>
                <a:latin typeface="VNI-Helve" pitchFamily="2" charset="0"/>
              </a:rPr>
              <a:t> </a:t>
            </a:r>
            <a:r>
              <a:rPr lang="en-US" sz="2400">
                <a:solidFill>
                  <a:srgbClr val="FFFF00"/>
                </a:solidFill>
              </a:rPr>
              <a:t>thành</a:t>
            </a:r>
            <a:r>
              <a:rPr lang="en-US" sz="2400">
                <a:solidFill>
                  <a:srgbClr val="FFFF00"/>
                </a:solidFill>
                <a:latin typeface="VNI-Helve" pitchFamily="2" charset="0"/>
              </a:rPr>
              <a:t> 2 </a:t>
            </a:r>
            <a:r>
              <a:rPr lang="en-US" sz="2400">
                <a:solidFill>
                  <a:srgbClr val="FFFF00"/>
                </a:solidFill>
              </a:rPr>
              <a:t>xâu</a:t>
            </a:r>
          </a:p>
        </p:txBody>
      </p:sp>
      <p:sp>
        <p:nvSpPr>
          <p:cNvPr id="965662" name="Oval 30"/>
          <p:cNvSpPr>
            <a:spLocks noChangeAspect="1" noChangeArrowheads="1"/>
          </p:cNvSpPr>
          <p:nvPr/>
        </p:nvSpPr>
        <p:spPr bwMode="auto">
          <a:xfrm>
            <a:off x="3200400" y="152400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965663" name="AutoShape 31"/>
          <p:cNvCxnSpPr>
            <a:cxnSpLocks noChangeShapeType="1"/>
            <a:stCxn id="965662" idx="6"/>
            <a:endCxn id="965668" idx="0"/>
          </p:cNvCxnSpPr>
          <p:nvPr/>
        </p:nvCxnSpPr>
        <p:spPr bwMode="auto">
          <a:xfrm flipV="1">
            <a:off x="3621088" y="1600200"/>
            <a:ext cx="2311400" cy="104775"/>
          </a:xfrm>
          <a:prstGeom prst="curvedConnector4">
            <a:avLst>
              <a:gd name="adj1" fmla="val 46907"/>
              <a:gd name="adj2" fmla="val 318181"/>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965664" name="Text Box 32"/>
          <p:cNvSpPr txBox="1">
            <a:spLocks noChangeAspect="1" noChangeArrowheads="1"/>
          </p:cNvSpPr>
          <p:nvPr/>
        </p:nvSpPr>
        <p:spPr bwMode="auto">
          <a:xfrm>
            <a:off x="2667000" y="1371600"/>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first1</a:t>
            </a:r>
          </a:p>
        </p:txBody>
      </p:sp>
      <p:sp>
        <p:nvSpPr>
          <p:cNvPr id="965665" name="Oval 33"/>
          <p:cNvSpPr>
            <a:spLocks noChangeAspect="1" noChangeArrowheads="1"/>
          </p:cNvSpPr>
          <p:nvPr/>
        </p:nvSpPr>
        <p:spPr bwMode="auto">
          <a:xfrm>
            <a:off x="3048000" y="525780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965666" name="AutoShape 34"/>
          <p:cNvCxnSpPr>
            <a:cxnSpLocks noChangeShapeType="1"/>
            <a:stCxn id="965665" idx="0"/>
            <a:endCxn id="125979" idx="2"/>
          </p:cNvCxnSpPr>
          <p:nvPr/>
        </p:nvCxnSpPr>
        <p:spPr bwMode="auto">
          <a:xfrm rot="5400000" flipH="1">
            <a:off x="2526507" y="4525169"/>
            <a:ext cx="481012" cy="984250"/>
          </a:xfrm>
          <a:prstGeom prst="curvedConnector3">
            <a:avLst>
              <a:gd name="adj1" fmla="val 50167"/>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965667" name="Text Box 35"/>
          <p:cNvSpPr txBox="1">
            <a:spLocks noChangeAspect="1" noChangeArrowheads="1"/>
          </p:cNvSpPr>
          <p:nvPr/>
        </p:nvSpPr>
        <p:spPr bwMode="auto">
          <a:xfrm>
            <a:off x="2514600" y="5105400"/>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first2</a:t>
            </a:r>
          </a:p>
        </p:txBody>
      </p:sp>
      <p:sp>
        <p:nvSpPr>
          <p:cNvPr id="965668" name="Rectangle 36"/>
          <p:cNvSpPr>
            <a:spLocks noChangeAspect="1" noChangeArrowheads="1"/>
          </p:cNvSpPr>
          <p:nvPr/>
        </p:nvSpPr>
        <p:spPr bwMode="auto">
          <a:xfrm>
            <a:off x="5791200" y="16002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965669" name="AutoShape 37"/>
          <p:cNvCxnSpPr>
            <a:cxnSpLocks noChangeShapeType="1"/>
            <a:stCxn id="965665" idx="0"/>
            <a:endCxn id="965639" idx="2"/>
          </p:cNvCxnSpPr>
          <p:nvPr/>
        </p:nvCxnSpPr>
        <p:spPr bwMode="auto">
          <a:xfrm rot="-5400000">
            <a:off x="3067051" y="4916487"/>
            <a:ext cx="533400" cy="149225"/>
          </a:xfrm>
          <a:prstGeom prst="curvedConnector3">
            <a:avLst>
              <a:gd name="adj1" fmla="val 5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65670" name="AutoShape 38"/>
          <p:cNvCxnSpPr>
            <a:cxnSpLocks noChangeShapeType="1"/>
            <a:stCxn id="125957" idx="6"/>
            <a:endCxn id="125973" idx="1"/>
          </p:cNvCxnSpPr>
          <p:nvPr/>
        </p:nvCxnSpPr>
        <p:spPr bwMode="auto">
          <a:xfrm>
            <a:off x="1868488" y="1933575"/>
            <a:ext cx="3565525" cy="2376488"/>
          </a:xfrm>
          <a:prstGeom prst="curvedConnector3">
            <a:avLst>
              <a:gd name="adj1" fmla="val 49954"/>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965671" name="Rectangle 39"/>
          <p:cNvSpPr>
            <a:spLocks noChangeAspect="1" noChangeArrowheads="1"/>
          </p:cNvSpPr>
          <p:nvPr/>
        </p:nvSpPr>
        <p:spPr bwMode="auto">
          <a:xfrm>
            <a:off x="4811713" y="4900613"/>
            <a:ext cx="280987" cy="28098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965672" name="AutoShape 40"/>
          <p:cNvCxnSpPr>
            <a:cxnSpLocks noChangeShapeType="1"/>
            <a:stCxn id="125959" idx="3"/>
            <a:endCxn id="965671" idx="1"/>
          </p:cNvCxnSpPr>
          <p:nvPr/>
        </p:nvCxnSpPr>
        <p:spPr bwMode="auto">
          <a:xfrm>
            <a:off x="3908425" y="4462463"/>
            <a:ext cx="903288" cy="579437"/>
          </a:xfrm>
          <a:prstGeom prst="curvedConnector3">
            <a:avLst>
              <a:gd name="adj1" fmla="val 49912"/>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65661"/>
                                        </p:tgtEl>
                                        <p:attrNameLst>
                                          <p:attrName>style.visibility</p:attrName>
                                        </p:attrNameLst>
                                      </p:cBhvr>
                                      <p:to>
                                        <p:strVal val="visible"/>
                                      </p:to>
                                    </p:set>
                                    <p:anim calcmode="lin" valueType="num">
                                      <p:cBhvr additive="base">
                                        <p:cTn id="7" dur="500" fill="hold"/>
                                        <p:tgtEl>
                                          <p:spTgt spid="965661"/>
                                        </p:tgtEl>
                                        <p:attrNameLst>
                                          <p:attrName>ppt_x</p:attrName>
                                        </p:attrNameLst>
                                      </p:cBhvr>
                                      <p:tavLst>
                                        <p:tav tm="0">
                                          <p:val>
                                            <p:strVal val="1+#ppt_w/2"/>
                                          </p:val>
                                        </p:tav>
                                        <p:tav tm="100000">
                                          <p:val>
                                            <p:strVal val="#ppt_x"/>
                                          </p:val>
                                        </p:tav>
                                      </p:tavLst>
                                    </p:anim>
                                    <p:anim calcmode="lin" valueType="num">
                                      <p:cBhvr additive="base">
                                        <p:cTn id="8" dur="500" fill="hold"/>
                                        <p:tgtEl>
                                          <p:spTgt spid="9656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65662"/>
                                        </p:tgtEl>
                                        <p:attrNameLst>
                                          <p:attrName>style.visibility</p:attrName>
                                        </p:attrNameLst>
                                      </p:cBhvr>
                                      <p:to>
                                        <p:strVal val="visible"/>
                                      </p:to>
                                    </p:set>
                                    <p:animEffect transition="in" filter="blinds(horizontal)">
                                      <p:cBhvr>
                                        <p:cTn id="13" dur="500"/>
                                        <p:tgtEl>
                                          <p:spTgt spid="965662"/>
                                        </p:tgtEl>
                                      </p:cBhvr>
                                    </p:animEffect>
                                  </p:childTnLst>
                                </p:cTn>
                              </p:par>
                              <p:par>
                                <p:cTn id="14" presetID="3" presetClass="entr" presetSubtype="10" fill="hold" nodeType="withEffect">
                                  <p:stCondLst>
                                    <p:cond delay="0"/>
                                  </p:stCondLst>
                                  <p:childTnLst>
                                    <p:set>
                                      <p:cBhvr>
                                        <p:cTn id="15" dur="1" fill="hold">
                                          <p:stCondLst>
                                            <p:cond delay="0"/>
                                          </p:stCondLst>
                                        </p:cTn>
                                        <p:tgtEl>
                                          <p:spTgt spid="965663"/>
                                        </p:tgtEl>
                                        <p:attrNameLst>
                                          <p:attrName>style.visibility</p:attrName>
                                        </p:attrNameLst>
                                      </p:cBhvr>
                                      <p:to>
                                        <p:strVal val="visible"/>
                                      </p:to>
                                    </p:set>
                                    <p:animEffect transition="in" filter="blinds(horizontal)">
                                      <p:cBhvr>
                                        <p:cTn id="16" dur="500"/>
                                        <p:tgtEl>
                                          <p:spTgt spid="96566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65668"/>
                                        </p:tgtEl>
                                        <p:attrNameLst>
                                          <p:attrName>style.visibility</p:attrName>
                                        </p:attrNameLst>
                                      </p:cBhvr>
                                      <p:to>
                                        <p:strVal val="visible"/>
                                      </p:to>
                                    </p:set>
                                    <p:animEffect transition="in" filter="blinds(horizontal)">
                                      <p:cBhvr>
                                        <p:cTn id="19" dur="500"/>
                                        <p:tgtEl>
                                          <p:spTgt spid="965668"/>
                                        </p:tgtEl>
                                      </p:cBhvr>
                                    </p:animEffect>
                                  </p:childTnLst>
                                </p:cTn>
                              </p:par>
                              <p:par>
                                <p:cTn id="20" presetID="3" presetClass="entr" presetSubtype="10" fill="hold" nodeType="withEffect">
                                  <p:stCondLst>
                                    <p:cond delay="0"/>
                                  </p:stCondLst>
                                  <p:childTnLst>
                                    <p:set>
                                      <p:cBhvr>
                                        <p:cTn id="21" dur="1" fill="hold">
                                          <p:stCondLst>
                                            <p:cond delay="0"/>
                                          </p:stCondLst>
                                        </p:cTn>
                                        <p:tgtEl>
                                          <p:spTgt spid="965666"/>
                                        </p:tgtEl>
                                        <p:attrNameLst>
                                          <p:attrName>style.visibility</p:attrName>
                                        </p:attrNameLst>
                                      </p:cBhvr>
                                      <p:to>
                                        <p:strVal val="visible"/>
                                      </p:to>
                                    </p:set>
                                    <p:animEffect transition="in" filter="blinds(horizontal)">
                                      <p:cBhvr>
                                        <p:cTn id="22" dur="500"/>
                                        <p:tgtEl>
                                          <p:spTgt spid="96566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65665"/>
                                        </p:tgtEl>
                                        <p:attrNameLst>
                                          <p:attrName>style.visibility</p:attrName>
                                        </p:attrNameLst>
                                      </p:cBhvr>
                                      <p:to>
                                        <p:strVal val="visible"/>
                                      </p:to>
                                    </p:set>
                                    <p:animEffect transition="in" filter="blinds(horizontal)">
                                      <p:cBhvr>
                                        <p:cTn id="25" dur="500"/>
                                        <p:tgtEl>
                                          <p:spTgt spid="96566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965667"/>
                                        </p:tgtEl>
                                        <p:attrNameLst>
                                          <p:attrName>style.visibility</p:attrName>
                                        </p:attrNameLst>
                                      </p:cBhvr>
                                      <p:to>
                                        <p:strVal val="visible"/>
                                      </p:to>
                                    </p:set>
                                    <p:animEffect transition="in" filter="blinds(horizontal)">
                                      <p:cBhvr>
                                        <p:cTn id="28" dur="500"/>
                                        <p:tgtEl>
                                          <p:spTgt spid="96566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65664"/>
                                        </p:tgtEl>
                                        <p:attrNameLst>
                                          <p:attrName>style.visibility</p:attrName>
                                        </p:attrNameLst>
                                      </p:cBhvr>
                                      <p:to>
                                        <p:strVal val="visible"/>
                                      </p:to>
                                    </p:set>
                                    <p:animEffect transition="in" filter="blinds(horizontal)">
                                      <p:cBhvr>
                                        <p:cTn id="31" dur="500"/>
                                        <p:tgtEl>
                                          <p:spTgt spid="96566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6" presetClass="emph" presetSubtype="0" fill="hold" grpId="0" nodeType="clickEffect">
                                  <p:stCondLst>
                                    <p:cond delay="0"/>
                                  </p:stCondLst>
                                  <p:childTnLst>
                                    <p:animScale>
                                      <p:cBhvr>
                                        <p:cTn id="35" dur="2000" fill="hold"/>
                                        <p:tgtEl>
                                          <p:spTgt spid="965639"/>
                                        </p:tgtEl>
                                      </p:cBhvr>
                                      <p:by x="150000" y="150000"/>
                                    </p:animScale>
                                  </p:childTnLst>
                                </p:cTn>
                              </p:par>
                              <p:par>
                                <p:cTn id="36" presetID="6" presetClass="emph" presetSubtype="0" fill="hold" grpId="0" nodeType="withEffect">
                                  <p:stCondLst>
                                    <p:cond delay="0"/>
                                  </p:stCondLst>
                                  <p:childTnLst>
                                    <p:animScale>
                                      <p:cBhvr>
                                        <p:cTn id="37" dur="2000" fill="hold"/>
                                        <p:tgtEl>
                                          <p:spTgt spid="965645"/>
                                        </p:tgtEl>
                                      </p:cBhvr>
                                      <p:by x="150000" y="150000"/>
                                    </p:animScale>
                                  </p:childTnLst>
                                </p:cTn>
                              </p:par>
                            </p:childTnLst>
                          </p:cTn>
                        </p:par>
                        <p:par>
                          <p:cTn id="38" fill="hold" nodeType="afterGroup">
                            <p:stCondLst>
                              <p:cond delay="2000"/>
                            </p:stCondLst>
                            <p:childTnLst>
                              <p:par>
                                <p:cTn id="39" presetID="6" presetClass="emph" presetSubtype="0" fill="hold" grpId="1" nodeType="afterEffect">
                                  <p:stCondLst>
                                    <p:cond delay="0"/>
                                  </p:stCondLst>
                                  <p:childTnLst>
                                    <p:animScale>
                                      <p:cBhvr>
                                        <p:cTn id="40" dur="2000" fill="hold"/>
                                        <p:tgtEl>
                                          <p:spTgt spid="965639"/>
                                        </p:tgtEl>
                                      </p:cBhvr>
                                      <p:by x="68000" y="68000"/>
                                    </p:animScale>
                                  </p:childTnLst>
                                </p:cTn>
                              </p:par>
                              <p:par>
                                <p:cTn id="41" presetID="6" presetClass="emph" presetSubtype="0" fill="hold" grpId="1" nodeType="withEffect">
                                  <p:stCondLst>
                                    <p:cond delay="0"/>
                                  </p:stCondLst>
                                  <p:childTnLst>
                                    <p:animScale>
                                      <p:cBhvr>
                                        <p:cTn id="42" dur="2000" fill="hold"/>
                                        <p:tgtEl>
                                          <p:spTgt spid="965645"/>
                                        </p:tgtEl>
                                      </p:cBhvr>
                                      <p:by x="68000" y="68000"/>
                                    </p:animScale>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xit" presetSubtype="10" fill="hold" nodeType="clickEffect">
                                  <p:stCondLst>
                                    <p:cond delay="0"/>
                                  </p:stCondLst>
                                  <p:childTnLst>
                                    <p:animEffect transition="out" filter="blinds(horizontal)">
                                      <p:cBhvr>
                                        <p:cTn id="46" dur="500"/>
                                        <p:tgtEl>
                                          <p:spTgt spid="965666"/>
                                        </p:tgtEl>
                                      </p:cBhvr>
                                    </p:animEffect>
                                    <p:set>
                                      <p:cBhvr>
                                        <p:cTn id="47" dur="1" fill="hold">
                                          <p:stCondLst>
                                            <p:cond delay="499"/>
                                          </p:stCondLst>
                                        </p:cTn>
                                        <p:tgtEl>
                                          <p:spTgt spid="965666"/>
                                        </p:tgtEl>
                                        <p:attrNameLst>
                                          <p:attrName>style.visibility</p:attrName>
                                        </p:attrNameLst>
                                      </p:cBhvr>
                                      <p:to>
                                        <p:strVal val="hidden"/>
                                      </p:to>
                                    </p:set>
                                  </p:childTnLst>
                                </p:cTn>
                              </p:par>
                              <p:par>
                                <p:cTn id="48" presetID="3" presetClass="exit" presetSubtype="10" fill="hold" nodeType="withEffect">
                                  <p:stCondLst>
                                    <p:cond delay="0"/>
                                  </p:stCondLst>
                                  <p:childTnLst>
                                    <p:animEffect transition="out" filter="blinds(horizontal)">
                                      <p:cBhvr>
                                        <p:cTn id="49" dur="500"/>
                                        <p:tgtEl>
                                          <p:spTgt spid="965660"/>
                                        </p:tgtEl>
                                      </p:cBhvr>
                                    </p:animEffect>
                                    <p:set>
                                      <p:cBhvr>
                                        <p:cTn id="50" dur="1" fill="hold">
                                          <p:stCondLst>
                                            <p:cond delay="499"/>
                                          </p:stCondLst>
                                        </p:cTn>
                                        <p:tgtEl>
                                          <p:spTgt spid="965660"/>
                                        </p:tgtEl>
                                        <p:attrNameLst>
                                          <p:attrName>style.visibility</p:attrName>
                                        </p:attrNameLst>
                                      </p:cBhvr>
                                      <p:to>
                                        <p:strVal val="hidden"/>
                                      </p:to>
                                    </p:set>
                                  </p:childTnLst>
                                </p:cTn>
                              </p:par>
                              <p:par>
                                <p:cTn id="51" presetID="3" presetClass="exit" presetSubtype="10" fill="hold" nodeType="withEffect">
                                  <p:stCondLst>
                                    <p:cond delay="0"/>
                                  </p:stCondLst>
                                  <p:childTnLst>
                                    <p:animEffect transition="out" filter="blinds(horizontal)">
                                      <p:cBhvr>
                                        <p:cTn id="52" dur="500"/>
                                        <p:tgtEl>
                                          <p:spTgt spid="965646"/>
                                        </p:tgtEl>
                                      </p:cBhvr>
                                    </p:animEffect>
                                    <p:set>
                                      <p:cBhvr>
                                        <p:cTn id="53" dur="1" fill="hold">
                                          <p:stCondLst>
                                            <p:cond delay="499"/>
                                          </p:stCondLst>
                                        </p:cTn>
                                        <p:tgtEl>
                                          <p:spTgt spid="965646"/>
                                        </p:tgtEl>
                                        <p:attrNameLst>
                                          <p:attrName>style.visibility</p:attrName>
                                        </p:attrNameLst>
                                      </p:cBhvr>
                                      <p:to>
                                        <p:strVal val="hidden"/>
                                      </p:to>
                                    </p:set>
                                  </p:childTnLst>
                                </p:cTn>
                              </p:par>
                              <p:par>
                                <p:cTn id="54" presetID="3" presetClass="entr" presetSubtype="10" fill="hold" nodeType="withEffect">
                                  <p:stCondLst>
                                    <p:cond delay="0"/>
                                  </p:stCondLst>
                                  <p:childTnLst>
                                    <p:set>
                                      <p:cBhvr>
                                        <p:cTn id="55" dur="1" fill="hold">
                                          <p:stCondLst>
                                            <p:cond delay="0"/>
                                          </p:stCondLst>
                                        </p:cTn>
                                        <p:tgtEl>
                                          <p:spTgt spid="965670"/>
                                        </p:tgtEl>
                                        <p:attrNameLst>
                                          <p:attrName>style.visibility</p:attrName>
                                        </p:attrNameLst>
                                      </p:cBhvr>
                                      <p:to>
                                        <p:strVal val="visible"/>
                                      </p:to>
                                    </p:set>
                                    <p:animEffect transition="in" filter="blinds(horizontal)">
                                      <p:cBhvr>
                                        <p:cTn id="56" dur="500"/>
                                        <p:tgtEl>
                                          <p:spTgt spid="965670"/>
                                        </p:tgtEl>
                                      </p:cBhvr>
                                    </p:animEffect>
                                  </p:childTnLst>
                                </p:cTn>
                              </p:par>
                              <p:par>
                                <p:cTn id="57" presetID="3" presetClass="entr" presetSubtype="10" fill="hold" nodeType="withEffect">
                                  <p:stCondLst>
                                    <p:cond delay="0"/>
                                  </p:stCondLst>
                                  <p:childTnLst>
                                    <p:set>
                                      <p:cBhvr>
                                        <p:cTn id="58" dur="1" fill="hold">
                                          <p:stCondLst>
                                            <p:cond delay="0"/>
                                          </p:stCondLst>
                                        </p:cTn>
                                        <p:tgtEl>
                                          <p:spTgt spid="965669"/>
                                        </p:tgtEl>
                                        <p:attrNameLst>
                                          <p:attrName>style.visibility</p:attrName>
                                        </p:attrNameLst>
                                      </p:cBhvr>
                                      <p:to>
                                        <p:strVal val="visible"/>
                                      </p:to>
                                    </p:set>
                                    <p:animEffect transition="in" filter="blinds(horizontal)">
                                      <p:cBhvr>
                                        <p:cTn id="59" dur="500"/>
                                        <p:tgtEl>
                                          <p:spTgt spid="965669"/>
                                        </p:tgtEl>
                                      </p:cBhvr>
                                    </p:animEffect>
                                  </p:childTnLst>
                                </p:cTn>
                              </p:par>
                              <p:par>
                                <p:cTn id="60" presetID="3" presetClass="entr" presetSubtype="10" fill="hold" nodeType="withEffect">
                                  <p:stCondLst>
                                    <p:cond delay="0"/>
                                  </p:stCondLst>
                                  <p:childTnLst>
                                    <p:set>
                                      <p:cBhvr>
                                        <p:cTn id="61" dur="1" fill="hold">
                                          <p:stCondLst>
                                            <p:cond delay="0"/>
                                          </p:stCondLst>
                                        </p:cTn>
                                        <p:tgtEl>
                                          <p:spTgt spid="965672"/>
                                        </p:tgtEl>
                                        <p:attrNameLst>
                                          <p:attrName>style.visibility</p:attrName>
                                        </p:attrNameLst>
                                      </p:cBhvr>
                                      <p:to>
                                        <p:strVal val="visible"/>
                                      </p:to>
                                    </p:set>
                                    <p:animEffect transition="in" filter="blinds(horizontal)">
                                      <p:cBhvr>
                                        <p:cTn id="62" dur="500"/>
                                        <p:tgtEl>
                                          <p:spTgt spid="965672"/>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965671"/>
                                        </p:tgtEl>
                                        <p:attrNameLst>
                                          <p:attrName>style.visibility</p:attrName>
                                        </p:attrNameLst>
                                      </p:cBhvr>
                                      <p:to>
                                        <p:strVal val="visible"/>
                                      </p:to>
                                    </p:set>
                                    <p:animEffect transition="in" filter="blinds(horizontal)">
                                      <p:cBhvr>
                                        <p:cTn id="65" dur="500"/>
                                        <p:tgtEl>
                                          <p:spTgt spid="965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9" grpId="0" animBg="1"/>
      <p:bldP spid="965639" grpId="1" animBg="1"/>
      <p:bldP spid="965645" grpId="0" animBg="1"/>
      <p:bldP spid="965645" grpId="1" animBg="1"/>
      <p:bldP spid="965661" grpId="0" animBg="1"/>
      <p:bldP spid="965662" grpId="0" animBg="1"/>
      <p:bldP spid="965664" grpId="0"/>
      <p:bldP spid="965665" grpId="0" animBg="1"/>
      <p:bldP spid="965667" grpId="0"/>
      <p:bldP spid="965668" grpId="0" animBg="1"/>
      <p:bldP spid="965671" grpId="0" animBg="1"/>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8" name="Rectangle 3"/>
          <p:cNvSpPr>
            <a:spLocks noGrp="1" noChangeArrowheads="1"/>
          </p:cNvSpPr>
          <p:nvPr>
            <p:ph type="title"/>
          </p:nvPr>
        </p:nvSpPr>
        <p:spPr>
          <a:xfrm>
            <a:off x="762000" y="457200"/>
            <a:ext cx="8001000" cy="838200"/>
          </a:xfrm>
        </p:spPr>
        <p:txBody>
          <a:bodyPr/>
          <a:lstStyle/>
          <a:p>
            <a:pPr eaLnBrk="1" hangingPunct="1"/>
            <a:r>
              <a:rPr lang="en-US" sz="4000" smtClean="0">
                <a:latin typeface="Times New Roman" panose="02020603050405020304" pitchFamily="18" charset="0"/>
              </a:rPr>
              <a:t>Quick</a:t>
            </a:r>
            <a:r>
              <a:rPr lang="en-US" sz="4000" smtClean="0"/>
              <a:t> </a:t>
            </a:r>
            <a:r>
              <a:rPr lang="en-US" sz="4000" smtClean="0">
                <a:latin typeface="Times New Roman" panose="02020603050405020304" pitchFamily="18" charset="0"/>
              </a:rPr>
              <a:t>sort </a:t>
            </a:r>
            <a:r>
              <a:rPr lang="en-US" sz="4000" smtClean="0"/>
              <a:t>: </a:t>
            </a:r>
            <a:r>
              <a:rPr lang="en-US" sz="4000" smtClean="0">
                <a:latin typeface="Times New Roman" panose="02020603050405020304" pitchFamily="18" charset="0"/>
              </a:rPr>
              <a:t>phân</a:t>
            </a:r>
            <a:r>
              <a:rPr lang="en-US" sz="4000" smtClean="0"/>
              <a:t> </a:t>
            </a:r>
            <a:r>
              <a:rPr lang="en-US" sz="4000" smtClean="0">
                <a:latin typeface="Times New Roman" panose="02020603050405020304" pitchFamily="18" charset="0"/>
              </a:rPr>
              <a:t>hoạch</a:t>
            </a:r>
          </a:p>
        </p:txBody>
      </p:sp>
      <p:sp>
        <p:nvSpPr>
          <p:cNvPr id="12697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EF2516B-7595-4220-82A8-0BEBFB29305C}" type="slidenum">
              <a:rPr lang="en-US" sz="1200" smtClean="0">
                <a:solidFill>
                  <a:srgbClr val="FFFFFF"/>
                </a:solidFill>
              </a:rPr>
              <a:pPr>
                <a:lnSpc>
                  <a:spcPct val="80000"/>
                </a:lnSpc>
              </a:pPr>
              <a:t>107</a:t>
            </a:fld>
            <a:endParaRPr lang="en-US" sz="1200" smtClean="0">
              <a:solidFill>
                <a:srgbClr val="FFFFFF"/>
              </a:solidFill>
            </a:endParaRPr>
          </a:p>
        </p:txBody>
      </p:sp>
      <p:sp>
        <p:nvSpPr>
          <p:cNvPr id="126980" name="Rectangle 2"/>
          <p:cNvSpPr>
            <a:spLocks noChangeAspect="1" noChangeArrowheads="1"/>
          </p:cNvSpPr>
          <p:nvPr/>
        </p:nvSpPr>
        <p:spPr bwMode="auto">
          <a:xfrm>
            <a:off x="8534400" y="32766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6981" name="Oval 4"/>
          <p:cNvSpPr>
            <a:spLocks noChangeAspect="1" noChangeArrowheads="1"/>
          </p:cNvSpPr>
          <p:nvPr/>
        </p:nvSpPr>
        <p:spPr bwMode="auto">
          <a:xfrm>
            <a:off x="1447800" y="175260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6982" name="Text Box 5"/>
          <p:cNvSpPr txBox="1">
            <a:spLocks noChangeAspect="1" noChangeArrowheads="1"/>
          </p:cNvSpPr>
          <p:nvPr/>
        </p:nvSpPr>
        <p:spPr bwMode="auto">
          <a:xfrm>
            <a:off x="533400" y="2133600"/>
            <a:ext cx="971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first</a:t>
            </a:r>
          </a:p>
        </p:txBody>
      </p:sp>
      <p:sp>
        <p:nvSpPr>
          <p:cNvPr id="126983" name="Rectangle 6"/>
          <p:cNvSpPr>
            <a:spLocks noChangeAspect="1" noChangeArrowheads="1"/>
          </p:cNvSpPr>
          <p:nvPr/>
        </p:nvSpPr>
        <p:spPr bwMode="auto">
          <a:xfrm>
            <a:off x="3733800" y="4198938"/>
            <a:ext cx="174625"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6984" name="Text Box 7"/>
          <p:cNvSpPr txBox="1">
            <a:spLocks noChangeAspect="1" noChangeArrowheads="1"/>
          </p:cNvSpPr>
          <p:nvPr/>
        </p:nvSpPr>
        <p:spPr bwMode="auto">
          <a:xfrm>
            <a:off x="3086100" y="4198938"/>
            <a:ext cx="642938"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6</a:t>
            </a:r>
          </a:p>
        </p:txBody>
      </p:sp>
      <p:sp>
        <p:nvSpPr>
          <p:cNvPr id="126985" name="Rectangle 8"/>
          <p:cNvSpPr>
            <a:spLocks noChangeAspect="1" noChangeArrowheads="1"/>
          </p:cNvSpPr>
          <p:nvPr/>
        </p:nvSpPr>
        <p:spPr bwMode="auto">
          <a:xfrm>
            <a:off x="7038975" y="2362200"/>
            <a:ext cx="176213"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6986" name="Text Box 9"/>
          <p:cNvSpPr txBox="1">
            <a:spLocks noChangeAspect="1" noChangeArrowheads="1"/>
          </p:cNvSpPr>
          <p:nvPr/>
        </p:nvSpPr>
        <p:spPr bwMode="auto">
          <a:xfrm>
            <a:off x="6400800" y="2362200"/>
            <a:ext cx="644525"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8</a:t>
            </a:r>
          </a:p>
        </p:txBody>
      </p:sp>
      <p:sp>
        <p:nvSpPr>
          <p:cNvPr id="126987" name="Rectangle 10"/>
          <p:cNvSpPr>
            <a:spLocks noChangeAspect="1" noChangeArrowheads="1"/>
          </p:cNvSpPr>
          <p:nvPr/>
        </p:nvSpPr>
        <p:spPr bwMode="auto">
          <a:xfrm>
            <a:off x="8181975" y="3962400"/>
            <a:ext cx="174625"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6988" name="Text Box 11"/>
          <p:cNvSpPr txBox="1">
            <a:spLocks noChangeAspect="1" noChangeArrowheads="1"/>
          </p:cNvSpPr>
          <p:nvPr/>
        </p:nvSpPr>
        <p:spPr bwMode="auto">
          <a:xfrm>
            <a:off x="7543800" y="3962400"/>
            <a:ext cx="642938"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2</a:t>
            </a:r>
          </a:p>
        </p:txBody>
      </p:sp>
      <p:sp>
        <p:nvSpPr>
          <p:cNvPr id="126989" name="Rectangle 12"/>
          <p:cNvSpPr>
            <a:spLocks noChangeAspect="1" noChangeArrowheads="1"/>
          </p:cNvSpPr>
          <p:nvPr/>
        </p:nvSpPr>
        <p:spPr bwMode="auto">
          <a:xfrm>
            <a:off x="2609850" y="3182938"/>
            <a:ext cx="174625"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966669" name="Text Box 13"/>
          <p:cNvSpPr txBox="1">
            <a:spLocks noChangeAspect="1" noChangeArrowheads="1"/>
          </p:cNvSpPr>
          <p:nvPr/>
        </p:nvSpPr>
        <p:spPr bwMode="auto">
          <a:xfrm>
            <a:off x="1962150" y="3182938"/>
            <a:ext cx="642938"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4</a:t>
            </a:r>
          </a:p>
        </p:txBody>
      </p:sp>
      <p:cxnSp>
        <p:nvCxnSpPr>
          <p:cNvPr id="966670" name="AutoShape 14"/>
          <p:cNvCxnSpPr>
            <a:cxnSpLocks noChangeShapeType="1"/>
            <a:stCxn id="126995" idx="3"/>
            <a:endCxn id="126998" idx="1"/>
          </p:cNvCxnSpPr>
          <p:nvPr/>
        </p:nvCxnSpPr>
        <p:spPr bwMode="auto">
          <a:xfrm flipH="1" flipV="1">
            <a:off x="3962400" y="2092325"/>
            <a:ext cx="2286000" cy="2217738"/>
          </a:xfrm>
          <a:prstGeom prst="curvedConnector5">
            <a:avLst>
              <a:gd name="adj1" fmla="val -9931"/>
              <a:gd name="adj2" fmla="val 50106"/>
              <a:gd name="adj3" fmla="val 11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6992" name="AutoShape 15"/>
          <p:cNvCxnSpPr>
            <a:cxnSpLocks noChangeShapeType="1"/>
            <a:stCxn id="126997" idx="3"/>
            <a:endCxn id="126986" idx="1"/>
          </p:cNvCxnSpPr>
          <p:nvPr/>
        </p:nvCxnSpPr>
        <p:spPr bwMode="auto">
          <a:xfrm>
            <a:off x="4775200" y="2092325"/>
            <a:ext cx="1625600" cy="533400"/>
          </a:xfrm>
          <a:prstGeom prst="curvedConnector3">
            <a:avLst>
              <a:gd name="adj1" fmla="val 5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6993" name="AutoShape 16"/>
          <p:cNvCxnSpPr>
            <a:cxnSpLocks noChangeShapeType="1"/>
            <a:stCxn id="126985" idx="3"/>
            <a:endCxn id="126988" idx="1"/>
          </p:cNvCxnSpPr>
          <p:nvPr/>
        </p:nvCxnSpPr>
        <p:spPr bwMode="auto">
          <a:xfrm>
            <a:off x="7215188" y="2625725"/>
            <a:ext cx="328612" cy="1600200"/>
          </a:xfrm>
          <a:prstGeom prst="curvedConnector3">
            <a:avLst>
              <a:gd name="adj1" fmla="val 49759"/>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6994" name="AutoShape 17"/>
          <p:cNvCxnSpPr>
            <a:cxnSpLocks noChangeShapeType="1"/>
            <a:stCxn id="126987" idx="3"/>
            <a:endCxn id="126980" idx="1"/>
          </p:cNvCxnSpPr>
          <p:nvPr/>
        </p:nvCxnSpPr>
        <p:spPr bwMode="auto">
          <a:xfrm flipV="1">
            <a:off x="8356600" y="3417888"/>
            <a:ext cx="177800" cy="808037"/>
          </a:xfrm>
          <a:prstGeom prst="curvedConnector3">
            <a:avLst>
              <a:gd name="adj1" fmla="val 5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26995" name="Rectangle 18"/>
          <p:cNvSpPr>
            <a:spLocks noChangeAspect="1" noChangeArrowheads="1"/>
          </p:cNvSpPr>
          <p:nvPr/>
        </p:nvSpPr>
        <p:spPr bwMode="auto">
          <a:xfrm>
            <a:off x="6072188" y="4046538"/>
            <a:ext cx="176212"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966675" name="Text Box 19"/>
          <p:cNvSpPr txBox="1">
            <a:spLocks noChangeAspect="1" noChangeArrowheads="1"/>
          </p:cNvSpPr>
          <p:nvPr/>
        </p:nvSpPr>
        <p:spPr bwMode="auto">
          <a:xfrm>
            <a:off x="5434013" y="4046538"/>
            <a:ext cx="644525"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5</a:t>
            </a:r>
          </a:p>
        </p:txBody>
      </p:sp>
      <p:sp>
        <p:nvSpPr>
          <p:cNvPr id="126997" name="Rectangle 20"/>
          <p:cNvSpPr>
            <a:spLocks noChangeAspect="1" noChangeArrowheads="1"/>
          </p:cNvSpPr>
          <p:nvPr/>
        </p:nvSpPr>
        <p:spPr bwMode="auto">
          <a:xfrm>
            <a:off x="4600575" y="1828800"/>
            <a:ext cx="174625"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6998" name="Text Box 21"/>
          <p:cNvSpPr txBox="1">
            <a:spLocks noChangeAspect="1" noChangeArrowheads="1"/>
          </p:cNvSpPr>
          <p:nvPr/>
        </p:nvSpPr>
        <p:spPr bwMode="auto">
          <a:xfrm>
            <a:off x="3962400" y="1828800"/>
            <a:ext cx="642938"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a:t>
            </a:r>
          </a:p>
        </p:txBody>
      </p:sp>
      <p:sp>
        <p:nvSpPr>
          <p:cNvPr id="126999" name="Oval 22"/>
          <p:cNvSpPr>
            <a:spLocks noChangeAspect="1" noChangeArrowheads="1"/>
          </p:cNvSpPr>
          <p:nvPr/>
        </p:nvSpPr>
        <p:spPr bwMode="auto">
          <a:xfrm>
            <a:off x="1008063" y="3754438"/>
            <a:ext cx="420687"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127000" name="AutoShape 23"/>
          <p:cNvCxnSpPr>
            <a:cxnSpLocks noChangeShapeType="1"/>
            <a:stCxn id="126999" idx="6"/>
            <a:endCxn id="966669" idx="1"/>
          </p:cNvCxnSpPr>
          <p:nvPr/>
        </p:nvCxnSpPr>
        <p:spPr bwMode="auto">
          <a:xfrm flipV="1">
            <a:off x="1428750" y="3446463"/>
            <a:ext cx="533400" cy="488950"/>
          </a:xfrm>
          <a:prstGeom prst="curvedConnector3">
            <a:avLst>
              <a:gd name="adj1" fmla="val 49704"/>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27001" name="Text Box 24"/>
          <p:cNvSpPr txBox="1">
            <a:spLocks noChangeAspect="1" noChangeArrowheads="1"/>
          </p:cNvSpPr>
          <p:nvPr/>
        </p:nvSpPr>
        <p:spPr bwMode="auto">
          <a:xfrm>
            <a:off x="609600" y="3352800"/>
            <a:ext cx="971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X</a:t>
            </a:r>
          </a:p>
        </p:txBody>
      </p:sp>
      <p:sp>
        <p:nvSpPr>
          <p:cNvPr id="127002" name="Rectangle 25"/>
          <p:cNvSpPr>
            <a:spLocks noChangeAspect="1" noChangeArrowheads="1"/>
          </p:cNvSpPr>
          <p:nvPr/>
        </p:nvSpPr>
        <p:spPr bwMode="auto">
          <a:xfrm>
            <a:off x="2133600" y="44958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127003" name="AutoShape 26"/>
          <p:cNvCxnSpPr>
            <a:cxnSpLocks noChangeShapeType="1"/>
            <a:stCxn id="126989" idx="3"/>
            <a:endCxn id="127002" idx="3"/>
          </p:cNvCxnSpPr>
          <p:nvPr/>
        </p:nvCxnSpPr>
        <p:spPr bwMode="auto">
          <a:xfrm flipH="1">
            <a:off x="2414588" y="3446463"/>
            <a:ext cx="369887" cy="1190625"/>
          </a:xfrm>
          <a:prstGeom prst="curvedConnector3">
            <a:avLst>
              <a:gd name="adj1" fmla="val -61801"/>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27004" name="Text Box 27"/>
          <p:cNvSpPr txBox="1">
            <a:spLocks noChangeAspect="1" noChangeArrowheads="1"/>
          </p:cNvSpPr>
          <p:nvPr/>
        </p:nvSpPr>
        <p:spPr bwMode="auto">
          <a:xfrm>
            <a:off x="2133600" y="5943600"/>
            <a:ext cx="5486400" cy="3810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400">
                <a:solidFill>
                  <a:srgbClr val="FFFF00"/>
                </a:solidFill>
              </a:rPr>
              <a:t>Tách</a:t>
            </a:r>
            <a:r>
              <a:rPr lang="en-US" sz="2400">
                <a:solidFill>
                  <a:srgbClr val="FFFF00"/>
                </a:solidFill>
                <a:latin typeface="VNI-Helve" pitchFamily="2" charset="0"/>
              </a:rPr>
              <a:t> </a:t>
            </a:r>
            <a:r>
              <a:rPr lang="en-US" sz="2400">
                <a:solidFill>
                  <a:srgbClr val="FFFF00"/>
                </a:solidFill>
              </a:rPr>
              <a:t>xâu</a:t>
            </a:r>
            <a:r>
              <a:rPr lang="en-US" sz="2400">
                <a:solidFill>
                  <a:srgbClr val="FFFF00"/>
                </a:solidFill>
                <a:latin typeface="VNI-Helve" pitchFamily="2" charset="0"/>
              </a:rPr>
              <a:t> </a:t>
            </a:r>
            <a:r>
              <a:rPr lang="en-US" sz="2400">
                <a:solidFill>
                  <a:srgbClr val="FFFF00"/>
                </a:solidFill>
              </a:rPr>
              <a:t>hiện</a:t>
            </a:r>
            <a:r>
              <a:rPr lang="en-US" sz="2400">
                <a:solidFill>
                  <a:srgbClr val="FFFF00"/>
                </a:solidFill>
                <a:latin typeface="VNI-Helve" pitchFamily="2" charset="0"/>
              </a:rPr>
              <a:t> </a:t>
            </a:r>
            <a:r>
              <a:rPr lang="en-US" sz="2400">
                <a:solidFill>
                  <a:srgbClr val="FFFF00"/>
                </a:solidFill>
              </a:rPr>
              <a:t>hành</a:t>
            </a:r>
            <a:r>
              <a:rPr lang="en-US" sz="2400">
                <a:solidFill>
                  <a:srgbClr val="FFFF00"/>
                </a:solidFill>
                <a:latin typeface="VNI-Helve" pitchFamily="2" charset="0"/>
              </a:rPr>
              <a:t> </a:t>
            </a:r>
            <a:r>
              <a:rPr lang="en-US" sz="2400">
                <a:solidFill>
                  <a:srgbClr val="FFFF00"/>
                </a:solidFill>
              </a:rPr>
              <a:t>thành</a:t>
            </a:r>
            <a:r>
              <a:rPr lang="en-US" sz="2400">
                <a:solidFill>
                  <a:srgbClr val="FFFF00"/>
                </a:solidFill>
                <a:latin typeface="VNI-Helve" pitchFamily="2" charset="0"/>
              </a:rPr>
              <a:t> 2 </a:t>
            </a:r>
            <a:r>
              <a:rPr lang="en-US" sz="2400">
                <a:solidFill>
                  <a:srgbClr val="FFFF00"/>
                </a:solidFill>
              </a:rPr>
              <a:t>xâu</a:t>
            </a:r>
          </a:p>
        </p:txBody>
      </p:sp>
      <p:sp>
        <p:nvSpPr>
          <p:cNvPr id="127005" name="Oval 28"/>
          <p:cNvSpPr>
            <a:spLocks noChangeAspect="1" noChangeArrowheads="1"/>
          </p:cNvSpPr>
          <p:nvPr/>
        </p:nvSpPr>
        <p:spPr bwMode="auto">
          <a:xfrm>
            <a:off x="3200400" y="152400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127006" name="AutoShape 29"/>
          <p:cNvCxnSpPr>
            <a:cxnSpLocks noChangeShapeType="1"/>
            <a:stCxn id="127005" idx="6"/>
            <a:endCxn id="127010" idx="0"/>
          </p:cNvCxnSpPr>
          <p:nvPr/>
        </p:nvCxnSpPr>
        <p:spPr bwMode="auto">
          <a:xfrm flipV="1">
            <a:off x="3621088" y="1600200"/>
            <a:ext cx="2311400" cy="104775"/>
          </a:xfrm>
          <a:prstGeom prst="curvedConnector4">
            <a:avLst>
              <a:gd name="adj1" fmla="val 46907"/>
              <a:gd name="adj2" fmla="val 318181"/>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27007" name="Text Box 30"/>
          <p:cNvSpPr txBox="1">
            <a:spLocks noChangeAspect="1" noChangeArrowheads="1"/>
          </p:cNvSpPr>
          <p:nvPr/>
        </p:nvSpPr>
        <p:spPr bwMode="auto">
          <a:xfrm>
            <a:off x="2667000" y="1371600"/>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first1</a:t>
            </a:r>
          </a:p>
        </p:txBody>
      </p:sp>
      <p:sp>
        <p:nvSpPr>
          <p:cNvPr id="127008" name="Oval 31"/>
          <p:cNvSpPr>
            <a:spLocks noChangeAspect="1" noChangeArrowheads="1"/>
          </p:cNvSpPr>
          <p:nvPr/>
        </p:nvSpPr>
        <p:spPr bwMode="auto">
          <a:xfrm>
            <a:off x="3048000" y="525780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7009" name="Text Box 32"/>
          <p:cNvSpPr txBox="1">
            <a:spLocks noChangeAspect="1" noChangeArrowheads="1"/>
          </p:cNvSpPr>
          <p:nvPr/>
        </p:nvSpPr>
        <p:spPr bwMode="auto">
          <a:xfrm>
            <a:off x="2514600" y="5105400"/>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first2</a:t>
            </a:r>
          </a:p>
        </p:txBody>
      </p:sp>
      <p:sp>
        <p:nvSpPr>
          <p:cNvPr id="127010" name="Rectangle 33"/>
          <p:cNvSpPr>
            <a:spLocks noChangeAspect="1" noChangeArrowheads="1"/>
          </p:cNvSpPr>
          <p:nvPr/>
        </p:nvSpPr>
        <p:spPr bwMode="auto">
          <a:xfrm>
            <a:off x="5791200" y="16002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127011" name="AutoShape 34"/>
          <p:cNvCxnSpPr>
            <a:cxnSpLocks noChangeShapeType="1"/>
            <a:stCxn id="127008" idx="0"/>
            <a:endCxn id="126984" idx="2"/>
          </p:cNvCxnSpPr>
          <p:nvPr/>
        </p:nvCxnSpPr>
        <p:spPr bwMode="auto">
          <a:xfrm rot="-5400000">
            <a:off x="3067051" y="4916487"/>
            <a:ext cx="533400" cy="149225"/>
          </a:xfrm>
          <a:prstGeom prst="curvedConnector3">
            <a:avLst>
              <a:gd name="adj1" fmla="val 5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66691" name="AutoShape 35"/>
          <p:cNvCxnSpPr>
            <a:cxnSpLocks noChangeShapeType="1"/>
            <a:stCxn id="126981" idx="6"/>
            <a:endCxn id="966675" idx="1"/>
          </p:cNvCxnSpPr>
          <p:nvPr/>
        </p:nvCxnSpPr>
        <p:spPr bwMode="auto">
          <a:xfrm>
            <a:off x="1868488" y="1933575"/>
            <a:ext cx="3565525" cy="2376488"/>
          </a:xfrm>
          <a:prstGeom prst="curvedConnector3">
            <a:avLst>
              <a:gd name="adj1" fmla="val 49954"/>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27013" name="Rectangle 36"/>
          <p:cNvSpPr>
            <a:spLocks noChangeAspect="1" noChangeArrowheads="1"/>
          </p:cNvSpPr>
          <p:nvPr/>
        </p:nvSpPr>
        <p:spPr bwMode="auto">
          <a:xfrm>
            <a:off x="4811713" y="4900613"/>
            <a:ext cx="280987" cy="28098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966693" name="AutoShape 37"/>
          <p:cNvCxnSpPr>
            <a:cxnSpLocks noChangeShapeType="1"/>
            <a:stCxn id="126983" idx="3"/>
            <a:endCxn id="127013" idx="1"/>
          </p:cNvCxnSpPr>
          <p:nvPr/>
        </p:nvCxnSpPr>
        <p:spPr bwMode="auto">
          <a:xfrm>
            <a:off x="3908425" y="4462463"/>
            <a:ext cx="903288" cy="579437"/>
          </a:xfrm>
          <a:prstGeom prst="curvedConnector3">
            <a:avLst>
              <a:gd name="adj1" fmla="val 49912"/>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66694" name="AutoShape 38"/>
          <p:cNvCxnSpPr>
            <a:cxnSpLocks noChangeShapeType="1"/>
            <a:stCxn id="126983" idx="3"/>
            <a:endCxn id="966675" idx="1"/>
          </p:cNvCxnSpPr>
          <p:nvPr/>
        </p:nvCxnSpPr>
        <p:spPr bwMode="auto">
          <a:xfrm flipV="1">
            <a:off x="3908425" y="4310063"/>
            <a:ext cx="1525588" cy="152400"/>
          </a:xfrm>
          <a:prstGeom prst="curvedConnector3">
            <a:avLst>
              <a:gd name="adj1" fmla="val 49949"/>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66695" name="AutoShape 39"/>
          <p:cNvCxnSpPr>
            <a:cxnSpLocks noChangeShapeType="1"/>
            <a:stCxn id="126995" idx="3"/>
            <a:endCxn id="127013" idx="3"/>
          </p:cNvCxnSpPr>
          <p:nvPr/>
        </p:nvCxnSpPr>
        <p:spPr bwMode="auto">
          <a:xfrm flipH="1">
            <a:off x="5092700" y="4310063"/>
            <a:ext cx="1155700" cy="731837"/>
          </a:xfrm>
          <a:prstGeom prst="curvedConnector3">
            <a:avLst>
              <a:gd name="adj1" fmla="val -19644"/>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66696" name="AutoShape 40"/>
          <p:cNvCxnSpPr>
            <a:cxnSpLocks noChangeShapeType="1"/>
            <a:stCxn id="126981" idx="6"/>
            <a:endCxn id="126998" idx="1"/>
          </p:cNvCxnSpPr>
          <p:nvPr/>
        </p:nvCxnSpPr>
        <p:spPr bwMode="auto">
          <a:xfrm>
            <a:off x="1868488" y="1933575"/>
            <a:ext cx="2093912" cy="158750"/>
          </a:xfrm>
          <a:prstGeom prst="curvedConnector3">
            <a:avLst>
              <a:gd name="adj1" fmla="val 49963"/>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2000" fill="hold"/>
                                        <p:tgtEl>
                                          <p:spTgt spid="966675"/>
                                        </p:tgtEl>
                                      </p:cBhvr>
                                      <p:by x="150000" y="150000"/>
                                    </p:animScale>
                                  </p:childTnLst>
                                </p:cTn>
                              </p:par>
                              <p:par>
                                <p:cTn id="7" presetID="6" presetClass="emph" presetSubtype="0" fill="hold" grpId="0" nodeType="withEffect">
                                  <p:stCondLst>
                                    <p:cond delay="0"/>
                                  </p:stCondLst>
                                  <p:childTnLst>
                                    <p:animScale>
                                      <p:cBhvr>
                                        <p:cTn id="8" dur="2000" fill="hold"/>
                                        <p:tgtEl>
                                          <p:spTgt spid="966669"/>
                                        </p:tgtEl>
                                      </p:cBhvr>
                                      <p:by x="150000" y="150000"/>
                                    </p:animScale>
                                  </p:childTnLst>
                                </p:cTn>
                              </p:par>
                            </p:childTnLst>
                          </p:cTn>
                        </p:par>
                        <p:par>
                          <p:cTn id="9" fill="hold" nodeType="afterGroup">
                            <p:stCondLst>
                              <p:cond delay="2000"/>
                            </p:stCondLst>
                            <p:childTnLst>
                              <p:par>
                                <p:cTn id="10" presetID="6" presetClass="emph" presetSubtype="0" fill="hold" grpId="1" nodeType="afterEffect">
                                  <p:stCondLst>
                                    <p:cond delay="0"/>
                                  </p:stCondLst>
                                  <p:childTnLst>
                                    <p:animScale>
                                      <p:cBhvr>
                                        <p:cTn id="11" dur="2000" fill="hold"/>
                                        <p:tgtEl>
                                          <p:spTgt spid="966675"/>
                                        </p:tgtEl>
                                      </p:cBhvr>
                                      <p:by x="68000" y="68000"/>
                                    </p:animScale>
                                  </p:childTnLst>
                                </p:cTn>
                              </p:par>
                              <p:par>
                                <p:cTn id="12" presetID="6" presetClass="emph" presetSubtype="0" fill="hold" grpId="1" nodeType="withEffect">
                                  <p:stCondLst>
                                    <p:cond delay="0"/>
                                  </p:stCondLst>
                                  <p:childTnLst>
                                    <p:animScale>
                                      <p:cBhvr>
                                        <p:cTn id="13" dur="2000" fill="hold"/>
                                        <p:tgtEl>
                                          <p:spTgt spid="966669"/>
                                        </p:tgtEl>
                                      </p:cBhvr>
                                      <p:by x="68000" y="68000"/>
                                    </p:animScale>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xit" presetSubtype="10" fill="hold" nodeType="clickEffect">
                                  <p:stCondLst>
                                    <p:cond delay="0"/>
                                  </p:stCondLst>
                                  <p:childTnLst>
                                    <p:animEffect transition="out" filter="blinds(horizontal)">
                                      <p:cBhvr>
                                        <p:cTn id="17" dur="500"/>
                                        <p:tgtEl>
                                          <p:spTgt spid="966693"/>
                                        </p:tgtEl>
                                      </p:cBhvr>
                                    </p:animEffect>
                                    <p:set>
                                      <p:cBhvr>
                                        <p:cTn id="18" dur="1" fill="hold">
                                          <p:stCondLst>
                                            <p:cond delay="499"/>
                                          </p:stCondLst>
                                        </p:cTn>
                                        <p:tgtEl>
                                          <p:spTgt spid="966693"/>
                                        </p:tgtEl>
                                        <p:attrNameLst>
                                          <p:attrName>style.visibility</p:attrName>
                                        </p:attrNameLst>
                                      </p:cBhvr>
                                      <p:to>
                                        <p:strVal val="hidden"/>
                                      </p:to>
                                    </p:set>
                                  </p:childTnLst>
                                </p:cTn>
                              </p:par>
                              <p:par>
                                <p:cTn id="19" presetID="3" presetClass="exit" presetSubtype="10" fill="hold" nodeType="withEffect">
                                  <p:stCondLst>
                                    <p:cond delay="0"/>
                                  </p:stCondLst>
                                  <p:childTnLst>
                                    <p:animEffect transition="out" filter="blinds(horizontal)">
                                      <p:cBhvr>
                                        <p:cTn id="20" dur="500"/>
                                        <p:tgtEl>
                                          <p:spTgt spid="966691"/>
                                        </p:tgtEl>
                                      </p:cBhvr>
                                    </p:animEffect>
                                    <p:set>
                                      <p:cBhvr>
                                        <p:cTn id="21" dur="1" fill="hold">
                                          <p:stCondLst>
                                            <p:cond delay="499"/>
                                          </p:stCondLst>
                                        </p:cTn>
                                        <p:tgtEl>
                                          <p:spTgt spid="966691"/>
                                        </p:tgtEl>
                                        <p:attrNameLst>
                                          <p:attrName>style.visibility</p:attrName>
                                        </p:attrNameLst>
                                      </p:cBhvr>
                                      <p:to>
                                        <p:strVal val="hidden"/>
                                      </p:to>
                                    </p:set>
                                  </p:childTnLst>
                                </p:cTn>
                              </p:par>
                              <p:par>
                                <p:cTn id="22" presetID="3" presetClass="exit" presetSubtype="10" fill="hold" nodeType="withEffect">
                                  <p:stCondLst>
                                    <p:cond delay="0"/>
                                  </p:stCondLst>
                                  <p:childTnLst>
                                    <p:animEffect transition="out" filter="blinds(horizontal)">
                                      <p:cBhvr>
                                        <p:cTn id="23" dur="500"/>
                                        <p:tgtEl>
                                          <p:spTgt spid="966670"/>
                                        </p:tgtEl>
                                      </p:cBhvr>
                                    </p:animEffect>
                                    <p:set>
                                      <p:cBhvr>
                                        <p:cTn id="24" dur="1" fill="hold">
                                          <p:stCondLst>
                                            <p:cond delay="499"/>
                                          </p:stCondLst>
                                        </p:cTn>
                                        <p:tgtEl>
                                          <p:spTgt spid="966670"/>
                                        </p:tgtEl>
                                        <p:attrNameLst>
                                          <p:attrName>style.visibility</p:attrName>
                                        </p:attrNameLst>
                                      </p:cBhvr>
                                      <p:to>
                                        <p:strVal val="hidden"/>
                                      </p:to>
                                    </p:set>
                                  </p:childTnLst>
                                </p:cTn>
                              </p:par>
                              <p:par>
                                <p:cTn id="25" presetID="3" presetClass="entr" presetSubtype="10" fill="hold" nodeType="withEffect">
                                  <p:stCondLst>
                                    <p:cond delay="0"/>
                                  </p:stCondLst>
                                  <p:childTnLst>
                                    <p:set>
                                      <p:cBhvr>
                                        <p:cTn id="26" dur="1" fill="hold">
                                          <p:stCondLst>
                                            <p:cond delay="0"/>
                                          </p:stCondLst>
                                        </p:cTn>
                                        <p:tgtEl>
                                          <p:spTgt spid="966695"/>
                                        </p:tgtEl>
                                        <p:attrNameLst>
                                          <p:attrName>style.visibility</p:attrName>
                                        </p:attrNameLst>
                                      </p:cBhvr>
                                      <p:to>
                                        <p:strVal val="visible"/>
                                      </p:to>
                                    </p:set>
                                    <p:animEffect transition="in" filter="blinds(horizontal)">
                                      <p:cBhvr>
                                        <p:cTn id="27" dur="500"/>
                                        <p:tgtEl>
                                          <p:spTgt spid="966695"/>
                                        </p:tgtEl>
                                      </p:cBhvr>
                                    </p:animEffect>
                                  </p:childTnLst>
                                </p:cTn>
                              </p:par>
                              <p:par>
                                <p:cTn id="28" presetID="3" presetClass="entr" presetSubtype="10" fill="hold" nodeType="withEffect">
                                  <p:stCondLst>
                                    <p:cond delay="0"/>
                                  </p:stCondLst>
                                  <p:childTnLst>
                                    <p:set>
                                      <p:cBhvr>
                                        <p:cTn id="29" dur="1" fill="hold">
                                          <p:stCondLst>
                                            <p:cond delay="0"/>
                                          </p:stCondLst>
                                        </p:cTn>
                                        <p:tgtEl>
                                          <p:spTgt spid="966694"/>
                                        </p:tgtEl>
                                        <p:attrNameLst>
                                          <p:attrName>style.visibility</p:attrName>
                                        </p:attrNameLst>
                                      </p:cBhvr>
                                      <p:to>
                                        <p:strVal val="visible"/>
                                      </p:to>
                                    </p:set>
                                    <p:animEffect transition="in" filter="blinds(horizontal)">
                                      <p:cBhvr>
                                        <p:cTn id="30" dur="500"/>
                                        <p:tgtEl>
                                          <p:spTgt spid="966694"/>
                                        </p:tgtEl>
                                      </p:cBhvr>
                                    </p:animEffect>
                                  </p:childTnLst>
                                </p:cTn>
                              </p:par>
                              <p:par>
                                <p:cTn id="31" presetID="3" presetClass="entr" presetSubtype="10" fill="hold" nodeType="withEffect">
                                  <p:stCondLst>
                                    <p:cond delay="0"/>
                                  </p:stCondLst>
                                  <p:childTnLst>
                                    <p:set>
                                      <p:cBhvr>
                                        <p:cTn id="32" dur="1" fill="hold">
                                          <p:stCondLst>
                                            <p:cond delay="0"/>
                                          </p:stCondLst>
                                        </p:cTn>
                                        <p:tgtEl>
                                          <p:spTgt spid="966696"/>
                                        </p:tgtEl>
                                        <p:attrNameLst>
                                          <p:attrName>style.visibility</p:attrName>
                                        </p:attrNameLst>
                                      </p:cBhvr>
                                      <p:to>
                                        <p:strVal val="visible"/>
                                      </p:to>
                                    </p:set>
                                    <p:animEffect transition="in" filter="blinds(horizontal)">
                                      <p:cBhvr>
                                        <p:cTn id="33" dur="500"/>
                                        <p:tgtEl>
                                          <p:spTgt spid="966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669" grpId="0" animBg="1"/>
      <p:bldP spid="966669" grpId="1" animBg="1"/>
      <p:bldP spid="966675" grpId="0" animBg="1"/>
      <p:bldP spid="966675" grpId="1" animBg="1"/>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2" name="Rectangle 3"/>
          <p:cNvSpPr>
            <a:spLocks noGrp="1" noChangeArrowheads="1"/>
          </p:cNvSpPr>
          <p:nvPr>
            <p:ph type="title"/>
          </p:nvPr>
        </p:nvSpPr>
        <p:spPr>
          <a:xfrm>
            <a:off x="762000" y="457200"/>
            <a:ext cx="8001000" cy="838200"/>
          </a:xfrm>
        </p:spPr>
        <p:txBody>
          <a:bodyPr/>
          <a:lstStyle/>
          <a:p>
            <a:pPr eaLnBrk="1" hangingPunct="1"/>
            <a:r>
              <a:rPr lang="en-US" sz="4000" smtClean="0">
                <a:latin typeface="Times New Roman" panose="02020603050405020304" pitchFamily="18" charset="0"/>
              </a:rPr>
              <a:t>Quick</a:t>
            </a:r>
            <a:r>
              <a:rPr lang="en-US" sz="4000" smtClean="0"/>
              <a:t> </a:t>
            </a:r>
            <a:r>
              <a:rPr lang="en-US" sz="4000" smtClean="0">
                <a:latin typeface="Times New Roman" panose="02020603050405020304" pitchFamily="18" charset="0"/>
              </a:rPr>
              <a:t>sort </a:t>
            </a:r>
            <a:r>
              <a:rPr lang="en-US" sz="4000" smtClean="0"/>
              <a:t>: </a:t>
            </a:r>
            <a:r>
              <a:rPr lang="en-US" sz="4000" smtClean="0">
                <a:latin typeface="Times New Roman" panose="02020603050405020304" pitchFamily="18" charset="0"/>
              </a:rPr>
              <a:t>phân</a:t>
            </a:r>
            <a:r>
              <a:rPr lang="en-US" sz="4000" smtClean="0"/>
              <a:t> </a:t>
            </a:r>
            <a:r>
              <a:rPr lang="en-US" sz="4000" smtClean="0">
                <a:latin typeface="Times New Roman" panose="02020603050405020304" pitchFamily="18" charset="0"/>
              </a:rPr>
              <a:t>hoạch</a:t>
            </a:r>
          </a:p>
        </p:txBody>
      </p:sp>
      <p:sp>
        <p:nvSpPr>
          <p:cNvPr id="12800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04311B5C-25DD-4E3E-9620-69C10FC40883}" type="slidenum">
              <a:rPr lang="en-US" sz="1200" smtClean="0">
                <a:solidFill>
                  <a:srgbClr val="FFFFFF"/>
                </a:solidFill>
              </a:rPr>
              <a:pPr>
                <a:lnSpc>
                  <a:spcPct val="80000"/>
                </a:lnSpc>
              </a:pPr>
              <a:t>108</a:t>
            </a:fld>
            <a:endParaRPr lang="en-US" sz="1200" smtClean="0">
              <a:solidFill>
                <a:srgbClr val="FFFFFF"/>
              </a:solidFill>
            </a:endParaRPr>
          </a:p>
        </p:txBody>
      </p:sp>
      <p:sp>
        <p:nvSpPr>
          <p:cNvPr id="128004" name="Rectangle 2"/>
          <p:cNvSpPr>
            <a:spLocks noChangeAspect="1" noChangeArrowheads="1"/>
          </p:cNvSpPr>
          <p:nvPr/>
        </p:nvSpPr>
        <p:spPr bwMode="auto">
          <a:xfrm>
            <a:off x="8534400" y="32766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8005" name="Oval 4"/>
          <p:cNvSpPr>
            <a:spLocks noChangeAspect="1" noChangeArrowheads="1"/>
          </p:cNvSpPr>
          <p:nvPr/>
        </p:nvSpPr>
        <p:spPr bwMode="auto">
          <a:xfrm>
            <a:off x="1447800" y="175260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8006" name="Text Box 5"/>
          <p:cNvSpPr txBox="1">
            <a:spLocks noChangeAspect="1" noChangeArrowheads="1"/>
          </p:cNvSpPr>
          <p:nvPr/>
        </p:nvSpPr>
        <p:spPr bwMode="auto">
          <a:xfrm>
            <a:off x="533400" y="2133600"/>
            <a:ext cx="971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first</a:t>
            </a:r>
          </a:p>
        </p:txBody>
      </p:sp>
      <p:sp>
        <p:nvSpPr>
          <p:cNvPr id="128007" name="Rectangle 6"/>
          <p:cNvSpPr>
            <a:spLocks noChangeAspect="1" noChangeArrowheads="1"/>
          </p:cNvSpPr>
          <p:nvPr/>
        </p:nvSpPr>
        <p:spPr bwMode="auto">
          <a:xfrm>
            <a:off x="3733800" y="4198938"/>
            <a:ext cx="174625"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8008" name="Text Box 7"/>
          <p:cNvSpPr txBox="1">
            <a:spLocks noChangeAspect="1" noChangeArrowheads="1"/>
          </p:cNvSpPr>
          <p:nvPr/>
        </p:nvSpPr>
        <p:spPr bwMode="auto">
          <a:xfrm>
            <a:off x="3086100" y="4198938"/>
            <a:ext cx="642938"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6</a:t>
            </a:r>
          </a:p>
        </p:txBody>
      </p:sp>
      <p:sp>
        <p:nvSpPr>
          <p:cNvPr id="128009" name="Rectangle 8"/>
          <p:cNvSpPr>
            <a:spLocks noChangeAspect="1" noChangeArrowheads="1"/>
          </p:cNvSpPr>
          <p:nvPr/>
        </p:nvSpPr>
        <p:spPr bwMode="auto">
          <a:xfrm>
            <a:off x="7038975" y="2362200"/>
            <a:ext cx="176213"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967689" name="Text Box 9"/>
          <p:cNvSpPr txBox="1">
            <a:spLocks noChangeAspect="1" noChangeArrowheads="1"/>
          </p:cNvSpPr>
          <p:nvPr/>
        </p:nvSpPr>
        <p:spPr bwMode="auto">
          <a:xfrm>
            <a:off x="6400800" y="2362200"/>
            <a:ext cx="644525"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8</a:t>
            </a:r>
          </a:p>
        </p:txBody>
      </p:sp>
      <p:sp>
        <p:nvSpPr>
          <p:cNvPr id="128011" name="Rectangle 10"/>
          <p:cNvSpPr>
            <a:spLocks noChangeAspect="1" noChangeArrowheads="1"/>
          </p:cNvSpPr>
          <p:nvPr/>
        </p:nvSpPr>
        <p:spPr bwMode="auto">
          <a:xfrm>
            <a:off x="8181975" y="3962400"/>
            <a:ext cx="174625"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8012" name="Text Box 11"/>
          <p:cNvSpPr txBox="1">
            <a:spLocks noChangeAspect="1" noChangeArrowheads="1"/>
          </p:cNvSpPr>
          <p:nvPr/>
        </p:nvSpPr>
        <p:spPr bwMode="auto">
          <a:xfrm>
            <a:off x="7543800" y="3962400"/>
            <a:ext cx="642938"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2</a:t>
            </a:r>
          </a:p>
        </p:txBody>
      </p:sp>
      <p:sp>
        <p:nvSpPr>
          <p:cNvPr id="128013" name="Rectangle 12"/>
          <p:cNvSpPr>
            <a:spLocks noChangeAspect="1" noChangeArrowheads="1"/>
          </p:cNvSpPr>
          <p:nvPr/>
        </p:nvSpPr>
        <p:spPr bwMode="auto">
          <a:xfrm>
            <a:off x="2609850" y="3182938"/>
            <a:ext cx="174625"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967693" name="Text Box 13"/>
          <p:cNvSpPr txBox="1">
            <a:spLocks noChangeAspect="1" noChangeArrowheads="1"/>
          </p:cNvSpPr>
          <p:nvPr/>
        </p:nvSpPr>
        <p:spPr bwMode="auto">
          <a:xfrm>
            <a:off x="1962150" y="3182938"/>
            <a:ext cx="642938"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4</a:t>
            </a:r>
          </a:p>
        </p:txBody>
      </p:sp>
      <p:cxnSp>
        <p:nvCxnSpPr>
          <p:cNvPr id="967694" name="AutoShape 14"/>
          <p:cNvCxnSpPr>
            <a:cxnSpLocks noChangeShapeType="1"/>
            <a:stCxn id="128020" idx="3"/>
            <a:endCxn id="967689" idx="1"/>
          </p:cNvCxnSpPr>
          <p:nvPr/>
        </p:nvCxnSpPr>
        <p:spPr bwMode="auto">
          <a:xfrm>
            <a:off x="4775200" y="2092325"/>
            <a:ext cx="1625600" cy="533400"/>
          </a:xfrm>
          <a:prstGeom prst="curvedConnector3">
            <a:avLst>
              <a:gd name="adj1" fmla="val 5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67695" name="AutoShape 15"/>
          <p:cNvCxnSpPr>
            <a:cxnSpLocks noChangeShapeType="1"/>
            <a:stCxn id="128009" idx="3"/>
            <a:endCxn id="128012" idx="1"/>
          </p:cNvCxnSpPr>
          <p:nvPr/>
        </p:nvCxnSpPr>
        <p:spPr bwMode="auto">
          <a:xfrm>
            <a:off x="7215188" y="2625725"/>
            <a:ext cx="328612" cy="1600200"/>
          </a:xfrm>
          <a:prstGeom prst="curvedConnector3">
            <a:avLst>
              <a:gd name="adj1" fmla="val 49759"/>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8017" name="AutoShape 16"/>
          <p:cNvCxnSpPr>
            <a:cxnSpLocks noChangeShapeType="1"/>
            <a:stCxn id="128011" idx="3"/>
            <a:endCxn id="128004" idx="1"/>
          </p:cNvCxnSpPr>
          <p:nvPr/>
        </p:nvCxnSpPr>
        <p:spPr bwMode="auto">
          <a:xfrm flipV="1">
            <a:off x="8356600" y="3417888"/>
            <a:ext cx="177800" cy="808037"/>
          </a:xfrm>
          <a:prstGeom prst="curvedConnector3">
            <a:avLst>
              <a:gd name="adj1" fmla="val 5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28018" name="Rectangle 17"/>
          <p:cNvSpPr>
            <a:spLocks noChangeAspect="1" noChangeArrowheads="1"/>
          </p:cNvSpPr>
          <p:nvPr/>
        </p:nvSpPr>
        <p:spPr bwMode="auto">
          <a:xfrm>
            <a:off x="6072188" y="4046538"/>
            <a:ext cx="176212"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8019" name="Text Box 18"/>
          <p:cNvSpPr txBox="1">
            <a:spLocks noChangeAspect="1" noChangeArrowheads="1"/>
          </p:cNvSpPr>
          <p:nvPr/>
        </p:nvSpPr>
        <p:spPr bwMode="auto">
          <a:xfrm>
            <a:off x="5434013" y="4046538"/>
            <a:ext cx="644525"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5</a:t>
            </a:r>
          </a:p>
        </p:txBody>
      </p:sp>
      <p:sp>
        <p:nvSpPr>
          <p:cNvPr id="128020" name="Rectangle 19"/>
          <p:cNvSpPr>
            <a:spLocks noChangeAspect="1" noChangeArrowheads="1"/>
          </p:cNvSpPr>
          <p:nvPr/>
        </p:nvSpPr>
        <p:spPr bwMode="auto">
          <a:xfrm>
            <a:off x="4600575" y="1828800"/>
            <a:ext cx="174625"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967700" name="Text Box 20"/>
          <p:cNvSpPr txBox="1">
            <a:spLocks noChangeAspect="1" noChangeArrowheads="1"/>
          </p:cNvSpPr>
          <p:nvPr/>
        </p:nvSpPr>
        <p:spPr bwMode="auto">
          <a:xfrm>
            <a:off x="3962400" y="1828800"/>
            <a:ext cx="642938"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a:t>
            </a:r>
          </a:p>
        </p:txBody>
      </p:sp>
      <p:sp>
        <p:nvSpPr>
          <p:cNvPr id="128022" name="Oval 21"/>
          <p:cNvSpPr>
            <a:spLocks noChangeAspect="1" noChangeArrowheads="1"/>
          </p:cNvSpPr>
          <p:nvPr/>
        </p:nvSpPr>
        <p:spPr bwMode="auto">
          <a:xfrm>
            <a:off x="1008063" y="3754438"/>
            <a:ext cx="420687"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128023" name="AutoShape 22"/>
          <p:cNvCxnSpPr>
            <a:cxnSpLocks noChangeShapeType="1"/>
            <a:stCxn id="128022" idx="6"/>
            <a:endCxn id="967693" idx="1"/>
          </p:cNvCxnSpPr>
          <p:nvPr/>
        </p:nvCxnSpPr>
        <p:spPr bwMode="auto">
          <a:xfrm flipV="1">
            <a:off x="1428750" y="3446463"/>
            <a:ext cx="533400" cy="488950"/>
          </a:xfrm>
          <a:prstGeom prst="curvedConnector3">
            <a:avLst>
              <a:gd name="adj1" fmla="val 49704"/>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28024" name="Text Box 23"/>
          <p:cNvSpPr txBox="1">
            <a:spLocks noChangeAspect="1" noChangeArrowheads="1"/>
          </p:cNvSpPr>
          <p:nvPr/>
        </p:nvSpPr>
        <p:spPr bwMode="auto">
          <a:xfrm>
            <a:off x="609600" y="3352800"/>
            <a:ext cx="971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X</a:t>
            </a:r>
          </a:p>
        </p:txBody>
      </p:sp>
      <p:sp>
        <p:nvSpPr>
          <p:cNvPr id="128025" name="Rectangle 24"/>
          <p:cNvSpPr>
            <a:spLocks noChangeAspect="1" noChangeArrowheads="1"/>
          </p:cNvSpPr>
          <p:nvPr/>
        </p:nvSpPr>
        <p:spPr bwMode="auto">
          <a:xfrm>
            <a:off x="2133600" y="44958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128026" name="AutoShape 25"/>
          <p:cNvCxnSpPr>
            <a:cxnSpLocks noChangeShapeType="1"/>
            <a:stCxn id="128013" idx="3"/>
            <a:endCxn id="128025" idx="3"/>
          </p:cNvCxnSpPr>
          <p:nvPr/>
        </p:nvCxnSpPr>
        <p:spPr bwMode="auto">
          <a:xfrm flipH="1">
            <a:off x="2414588" y="3446463"/>
            <a:ext cx="369887" cy="1190625"/>
          </a:xfrm>
          <a:prstGeom prst="curvedConnector3">
            <a:avLst>
              <a:gd name="adj1" fmla="val -61801"/>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28027" name="Text Box 26"/>
          <p:cNvSpPr txBox="1">
            <a:spLocks noChangeAspect="1" noChangeArrowheads="1"/>
          </p:cNvSpPr>
          <p:nvPr/>
        </p:nvSpPr>
        <p:spPr bwMode="auto">
          <a:xfrm>
            <a:off x="2133600" y="5943600"/>
            <a:ext cx="5486400" cy="3810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400">
                <a:solidFill>
                  <a:srgbClr val="FFFF00"/>
                </a:solidFill>
              </a:rPr>
              <a:t>Tách</a:t>
            </a:r>
            <a:r>
              <a:rPr lang="en-US" sz="2400">
                <a:solidFill>
                  <a:srgbClr val="FFFF00"/>
                </a:solidFill>
                <a:latin typeface="VNI-Helve" pitchFamily="2" charset="0"/>
              </a:rPr>
              <a:t> </a:t>
            </a:r>
            <a:r>
              <a:rPr lang="en-US" sz="2400">
                <a:solidFill>
                  <a:srgbClr val="FFFF00"/>
                </a:solidFill>
              </a:rPr>
              <a:t>xâu</a:t>
            </a:r>
            <a:r>
              <a:rPr lang="en-US" sz="2400">
                <a:solidFill>
                  <a:srgbClr val="FFFF00"/>
                </a:solidFill>
                <a:latin typeface="VNI-Helve" pitchFamily="2" charset="0"/>
              </a:rPr>
              <a:t> </a:t>
            </a:r>
            <a:r>
              <a:rPr lang="en-US" sz="2400">
                <a:solidFill>
                  <a:srgbClr val="FFFF00"/>
                </a:solidFill>
              </a:rPr>
              <a:t>hiện</a:t>
            </a:r>
            <a:r>
              <a:rPr lang="en-US" sz="2400">
                <a:solidFill>
                  <a:srgbClr val="FFFF00"/>
                </a:solidFill>
                <a:latin typeface="VNI-Helve" pitchFamily="2" charset="0"/>
              </a:rPr>
              <a:t> </a:t>
            </a:r>
            <a:r>
              <a:rPr lang="en-US" sz="2400">
                <a:solidFill>
                  <a:srgbClr val="FFFF00"/>
                </a:solidFill>
              </a:rPr>
              <a:t>hành</a:t>
            </a:r>
            <a:r>
              <a:rPr lang="en-US" sz="2400">
                <a:solidFill>
                  <a:srgbClr val="FFFF00"/>
                </a:solidFill>
                <a:latin typeface="VNI-Helve" pitchFamily="2" charset="0"/>
              </a:rPr>
              <a:t> </a:t>
            </a:r>
            <a:r>
              <a:rPr lang="en-US" sz="2400">
                <a:solidFill>
                  <a:srgbClr val="FFFF00"/>
                </a:solidFill>
              </a:rPr>
              <a:t>thành</a:t>
            </a:r>
            <a:r>
              <a:rPr lang="en-US" sz="2400">
                <a:solidFill>
                  <a:srgbClr val="FFFF00"/>
                </a:solidFill>
                <a:latin typeface="VNI-Helve" pitchFamily="2" charset="0"/>
              </a:rPr>
              <a:t> 2 </a:t>
            </a:r>
            <a:r>
              <a:rPr lang="en-US" sz="2400">
                <a:solidFill>
                  <a:srgbClr val="FFFF00"/>
                </a:solidFill>
              </a:rPr>
              <a:t>xâu</a:t>
            </a:r>
          </a:p>
        </p:txBody>
      </p:sp>
      <p:sp>
        <p:nvSpPr>
          <p:cNvPr id="128028" name="Oval 27"/>
          <p:cNvSpPr>
            <a:spLocks noChangeAspect="1" noChangeArrowheads="1"/>
          </p:cNvSpPr>
          <p:nvPr/>
        </p:nvSpPr>
        <p:spPr bwMode="auto">
          <a:xfrm>
            <a:off x="3200400" y="152400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967708" name="AutoShape 28"/>
          <p:cNvCxnSpPr>
            <a:cxnSpLocks noChangeShapeType="1"/>
            <a:stCxn id="128028" idx="6"/>
            <a:endCxn id="128033" idx="0"/>
          </p:cNvCxnSpPr>
          <p:nvPr/>
        </p:nvCxnSpPr>
        <p:spPr bwMode="auto">
          <a:xfrm flipV="1">
            <a:off x="3621088" y="1600200"/>
            <a:ext cx="2311400" cy="104775"/>
          </a:xfrm>
          <a:prstGeom prst="curvedConnector4">
            <a:avLst>
              <a:gd name="adj1" fmla="val 46907"/>
              <a:gd name="adj2" fmla="val 318181"/>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28030" name="Text Box 29"/>
          <p:cNvSpPr txBox="1">
            <a:spLocks noChangeAspect="1" noChangeArrowheads="1"/>
          </p:cNvSpPr>
          <p:nvPr/>
        </p:nvSpPr>
        <p:spPr bwMode="auto">
          <a:xfrm>
            <a:off x="2667000" y="1371600"/>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first1</a:t>
            </a:r>
          </a:p>
        </p:txBody>
      </p:sp>
      <p:sp>
        <p:nvSpPr>
          <p:cNvPr id="128031" name="Oval 30"/>
          <p:cNvSpPr>
            <a:spLocks noChangeAspect="1" noChangeArrowheads="1"/>
          </p:cNvSpPr>
          <p:nvPr/>
        </p:nvSpPr>
        <p:spPr bwMode="auto">
          <a:xfrm>
            <a:off x="3048000" y="525780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8032" name="Text Box 31"/>
          <p:cNvSpPr txBox="1">
            <a:spLocks noChangeAspect="1" noChangeArrowheads="1"/>
          </p:cNvSpPr>
          <p:nvPr/>
        </p:nvSpPr>
        <p:spPr bwMode="auto">
          <a:xfrm>
            <a:off x="2514600" y="5105400"/>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first2</a:t>
            </a:r>
          </a:p>
        </p:txBody>
      </p:sp>
      <p:sp>
        <p:nvSpPr>
          <p:cNvPr id="128033" name="Rectangle 32"/>
          <p:cNvSpPr>
            <a:spLocks noChangeAspect="1" noChangeArrowheads="1"/>
          </p:cNvSpPr>
          <p:nvPr/>
        </p:nvSpPr>
        <p:spPr bwMode="auto">
          <a:xfrm>
            <a:off x="5791200" y="16002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128034" name="AutoShape 33"/>
          <p:cNvCxnSpPr>
            <a:cxnSpLocks noChangeShapeType="1"/>
            <a:stCxn id="128031" idx="0"/>
            <a:endCxn id="128008" idx="2"/>
          </p:cNvCxnSpPr>
          <p:nvPr/>
        </p:nvCxnSpPr>
        <p:spPr bwMode="auto">
          <a:xfrm rot="-5400000">
            <a:off x="3067051" y="4916487"/>
            <a:ext cx="533400" cy="149225"/>
          </a:xfrm>
          <a:prstGeom prst="curvedConnector3">
            <a:avLst>
              <a:gd name="adj1" fmla="val 5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28035" name="Rectangle 34"/>
          <p:cNvSpPr>
            <a:spLocks noChangeAspect="1" noChangeArrowheads="1"/>
          </p:cNvSpPr>
          <p:nvPr/>
        </p:nvSpPr>
        <p:spPr bwMode="auto">
          <a:xfrm>
            <a:off x="4811713" y="4900613"/>
            <a:ext cx="280987" cy="28098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128036" name="AutoShape 35"/>
          <p:cNvCxnSpPr>
            <a:cxnSpLocks noChangeShapeType="1"/>
            <a:stCxn id="128007" idx="3"/>
            <a:endCxn id="128019" idx="1"/>
          </p:cNvCxnSpPr>
          <p:nvPr/>
        </p:nvCxnSpPr>
        <p:spPr bwMode="auto">
          <a:xfrm flipV="1">
            <a:off x="3908425" y="4310063"/>
            <a:ext cx="1525588" cy="152400"/>
          </a:xfrm>
          <a:prstGeom prst="curvedConnector3">
            <a:avLst>
              <a:gd name="adj1" fmla="val 49949"/>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67716" name="AutoShape 36"/>
          <p:cNvCxnSpPr>
            <a:cxnSpLocks noChangeShapeType="1"/>
            <a:stCxn id="128018" idx="3"/>
            <a:endCxn id="128035" idx="3"/>
          </p:cNvCxnSpPr>
          <p:nvPr/>
        </p:nvCxnSpPr>
        <p:spPr bwMode="auto">
          <a:xfrm flipH="1">
            <a:off x="5092700" y="4310063"/>
            <a:ext cx="1155700" cy="731837"/>
          </a:xfrm>
          <a:prstGeom prst="curvedConnector3">
            <a:avLst>
              <a:gd name="adj1" fmla="val -19644"/>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67717" name="AutoShape 37"/>
          <p:cNvCxnSpPr>
            <a:cxnSpLocks noChangeShapeType="1"/>
            <a:stCxn id="128005" idx="6"/>
            <a:endCxn id="967700" idx="1"/>
          </p:cNvCxnSpPr>
          <p:nvPr/>
        </p:nvCxnSpPr>
        <p:spPr bwMode="auto">
          <a:xfrm>
            <a:off x="1868488" y="1933575"/>
            <a:ext cx="2093912" cy="158750"/>
          </a:xfrm>
          <a:prstGeom prst="curvedConnector3">
            <a:avLst>
              <a:gd name="adj1" fmla="val 49963"/>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67718" name="AutoShape 38"/>
          <p:cNvCxnSpPr>
            <a:cxnSpLocks noChangeShapeType="1"/>
            <a:stCxn id="128005" idx="4"/>
            <a:endCxn id="967689" idx="1"/>
          </p:cNvCxnSpPr>
          <p:nvPr/>
        </p:nvCxnSpPr>
        <p:spPr bwMode="auto">
          <a:xfrm rot="16200000" flipH="1">
            <a:off x="3773488" y="-1587"/>
            <a:ext cx="512762" cy="4741862"/>
          </a:xfrm>
          <a:prstGeom prst="curvedConnector2">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67719" name="AutoShape 39"/>
          <p:cNvCxnSpPr>
            <a:cxnSpLocks noChangeShapeType="1"/>
            <a:stCxn id="128020" idx="3"/>
            <a:endCxn id="128033" idx="1"/>
          </p:cNvCxnSpPr>
          <p:nvPr/>
        </p:nvCxnSpPr>
        <p:spPr bwMode="auto">
          <a:xfrm flipV="1">
            <a:off x="4775200" y="1741488"/>
            <a:ext cx="1016000" cy="350837"/>
          </a:xfrm>
          <a:prstGeom prst="curvedConnector3">
            <a:avLst>
              <a:gd name="adj1" fmla="val 5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67720" name="AutoShape 40"/>
          <p:cNvCxnSpPr>
            <a:cxnSpLocks noChangeShapeType="1"/>
            <a:stCxn id="128028" idx="4"/>
            <a:endCxn id="967700" idx="1"/>
          </p:cNvCxnSpPr>
          <p:nvPr/>
        </p:nvCxnSpPr>
        <p:spPr bwMode="auto">
          <a:xfrm rot="16200000" flipH="1">
            <a:off x="3582988" y="1712913"/>
            <a:ext cx="207962" cy="550862"/>
          </a:xfrm>
          <a:prstGeom prst="curvedConnector2">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67721" name="AutoShape 41"/>
          <p:cNvCxnSpPr>
            <a:cxnSpLocks noChangeShapeType="1"/>
            <a:stCxn id="128018" idx="3"/>
            <a:endCxn id="967689" idx="2"/>
          </p:cNvCxnSpPr>
          <p:nvPr/>
        </p:nvCxnSpPr>
        <p:spPr bwMode="auto">
          <a:xfrm flipV="1">
            <a:off x="6248400" y="2887663"/>
            <a:ext cx="474663" cy="1422400"/>
          </a:xfrm>
          <a:prstGeom prst="curvedConnector2">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67722" name="AutoShape 42"/>
          <p:cNvCxnSpPr>
            <a:cxnSpLocks noChangeShapeType="1"/>
            <a:stCxn id="128009" idx="3"/>
            <a:endCxn id="128035" idx="3"/>
          </p:cNvCxnSpPr>
          <p:nvPr/>
        </p:nvCxnSpPr>
        <p:spPr bwMode="auto">
          <a:xfrm flipH="1">
            <a:off x="5092700" y="2625725"/>
            <a:ext cx="2122488" cy="2416175"/>
          </a:xfrm>
          <a:prstGeom prst="curvedConnector3">
            <a:avLst>
              <a:gd name="adj1" fmla="val -10694"/>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67723" name="AutoShape 43"/>
          <p:cNvCxnSpPr>
            <a:cxnSpLocks noChangeShapeType="1"/>
            <a:stCxn id="128005" idx="7"/>
            <a:endCxn id="128012" idx="0"/>
          </p:cNvCxnSpPr>
          <p:nvPr/>
        </p:nvCxnSpPr>
        <p:spPr bwMode="auto">
          <a:xfrm rot="5400000" flipV="1">
            <a:off x="3757613" y="-146050"/>
            <a:ext cx="2157412" cy="6059488"/>
          </a:xfrm>
          <a:prstGeom prst="curvedConnector3">
            <a:avLst>
              <a:gd name="adj1" fmla="val -27815"/>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2000" fill="hold"/>
                                        <p:tgtEl>
                                          <p:spTgt spid="967693"/>
                                        </p:tgtEl>
                                      </p:cBhvr>
                                      <p:by x="150000" y="150000"/>
                                    </p:animScale>
                                  </p:childTnLst>
                                </p:cTn>
                              </p:par>
                              <p:par>
                                <p:cTn id="7" presetID="6" presetClass="emph" presetSubtype="0" fill="hold" grpId="0" nodeType="withEffect">
                                  <p:stCondLst>
                                    <p:cond delay="0"/>
                                  </p:stCondLst>
                                  <p:childTnLst>
                                    <p:animScale>
                                      <p:cBhvr>
                                        <p:cTn id="8" dur="2000" fill="hold"/>
                                        <p:tgtEl>
                                          <p:spTgt spid="967700"/>
                                        </p:tgtEl>
                                      </p:cBhvr>
                                      <p:by x="150000" y="150000"/>
                                    </p:animScale>
                                  </p:childTnLst>
                                </p:cTn>
                              </p:par>
                            </p:childTnLst>
                          </p:cTn>
                        </p:par>
                        <p:par>
                          <p:cTn id="9" fill="hold" nodeType="afterGroup">
                            <p:stCondLst>
                              <p:cond delay="2000"/>
                            </p:stCondLst>
                            <p:childTnLst>
                              <p:par>
                                <p:cTn id="10" presetID="6" presetClass="emph" presetSubtype="0" fill="hold" grpId="1" nodeType="afterEffect">
                                  <p:stCondLst>
                                    <p:cond delay="0"/>
                                  </p:stCondLst>
                                  <p:childTnLst>
                                    <p:animScale>
                                      <p:cBhvr>
                                        <p:cTn id="11" dur="2000" fill="hold"/>
                                        <p:tgtEl>
                                          <p:spTgt spid="967693"/>
                                        </p:tgtEl>
                                      </p:cBhvr>
                                      <p:by x="68000" y="68000"/>
                                    </p:animScale>
                                  </p:childTnLst>
                                </p:cTn>
                              </p:par>
                              <p:par>
                                <p:cTn id="12" presetID="6" presetClass="emph" presetSubtype="0" fill="hold" grpId="1" nodeType="withEffect">
                                  <p:stCondLst>
                                    <p:cond delay="0"/>
                                  </p:stCondLst>
                                  <p:childTnLst>
                                    <p:animScale>
                                      <p:cBhvr>
                                        <p:cTn id="13" dur="2000" fill="hold"/>
                                        <p:tgtEl>
                                          <p:spTgt spid="967700"/>
                                        </p:tgtEl>
                                      </p:cBhvr>
                                      <p:by x="68000" y="68000"/>
                                    </p:animScale>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xit" presetSubtype="10" fill="hold" nodeType="clickEffect">
                                  <p:stCondLst>
                                    <p:cond delay="0"/>
                                  </p:stCondLst>
                                  <p:childTnLst>
                                    <p:animEffect transition="out" filter="blinds(horizontal)">
                                      <p:cBhvr>
                                        <p:cTn id="17" dur="500"/>
                                        <p:tgtEl>
                                          <p:spTgt spid="967717"/>
                                        </p:tgtEl>
                                      </p:cBhvr>
                                    </p:animEffect>
                                    <p:set>
                                      <p:cBhvr>
                                        <p:cTn id="18" dur="1" fill="hold">
                                          <p:stCondLst>
                                            <p:cond delay="499"/>
                                          </p:stCondLst>
                                        </p:cTn>
                                        <p:tgtEl>
                                          <p:spTgt spid="967717"/>
                                        </p:tgtEl>
                                        <p:attrNameLst>
                                          <p:attrName>style.visibility</p:attrName>
                                        </p:attrNameLst>
                                      </p:cBhvr>
                                      <p:to>
                                        <p:strVal val="hidden"/>
                                      </p:to>
                                    </p:set>
                                  </p:childTnLst>
                                </p:cTn>
                              </p:par>
                              <p:par>
                                <p:cTn id="19" presetID="3" presetClass="exit" presetSubtype="10" fill="hold" nodeType="withEffect">
                                  <p:stCondLst>
                                    <p:cond delay="0"/>
                                  </p:stCondLst>
                                  <p:childTnLst>
                                    <p:animEffect transition="out" filter="blinds(horizontal)">
                                      <p:cBhvr>
                                        <p:cTn id="20" dur="500"/>
                                        <p:tgtEl>
                                          <p:spTgt spid="967708"/>
                                        </p:tgtEl>
                                      </p:cBhvr>
                                    </p:animEffect>
                                    <p:set>
                                      <p:cBhvr>
                                        <p:cTn id="21" dur="1" fill="hold">
                                          <p:stCondLst>
                                            <p:cond delay="499"/>
                                          </p:stCondLst>
                                        </p:cTn>
                                        <p:tgtEl>
                                          <p:spTgt spid="967708"/>
                                        </p:tgtEl>
                                        <p:attrNameLst>
                                          <p:attrName>style.visibility</p:attrName>
                                        </p:attrNameLst>
                                      </p:cBhvr>
                                      <p:to>
                                        <p:strVal val="hidden"/>
                                      </p:to>
                                    </p:set>
                                  </p:childTnLst>
                                </p:cTn>
                              </p:par>
                              <p:par>
                                <p:cTn id="22" presetID="3" presetClass="exit" presetSubtype="10" fill="hold" nodeType="withEffect">
                                  <p:stCondLst>
                                    <p:cond delay="0"/>
                                  </p:stCondLst>
                                  <p:childTnLst>
                                    <p:animEffect transition="out" filter="blinds(horizontal)">
                                      <p:cBhvr>
                                        <p:cTn id="23" dur="500"/>
                                        <p:tgtEl>
                                          <p:spTgt spid="967694"/>
                                        </p:tgtEl>
                                      </p:cBhvr>
                                    </p:animEffect>
                                    <p:set>
                                      <p:cBhvr>
                                        <p:cTn id="24" dur="1" fill="hold">
                                          <p:stCondLst>
                                            <p:cond delay="499"/>
                                          </p:stCondLst>
                                        </p:cTn>
                                        <p:tgtEl>
                                          <p:spTgt spid="967694"/>
                                        </p:tgtEl>
                                        <p:attrNameLst>
                                          <p:attrName>style.visibility</p:attrName>
                                        </p:attrNameLst>
                                      </p:cBhvr>
                                      <p:to>
                                        <p:strVal val="hidden"/>
                                      </p:to>
                                    </p:set>
                                  </p:childTnLst>
                                </p:cTn>
                              </p:par>
                              <p:par>
                                <p:cTn id="25" presetID="3" presetClass="entr" presetSubtype="10" fill="hold" nodeType="withEffect">
                                  <p:stCondLst>
                                    <p:cond delay="0"/>
                                  </p:stCondLst>
                                  <p:childTnLst>
                                    <p:set>
                                      <p:cBhvr>
                                        <p:cTn id="26" dur="1" fill="hold">
                                          <p:stCondLst>
                                            <p:cond delay="0"/>
                                          </p:stCondLst>
                                        </p:cTn>
                                        <p:tgtEl>
                                          <p:spTgt spid="967720"/>
                                        </p:tgtEl>
                                        <p:attrNameLst>
                                          <p:attrName>style.visibility</p:attrName>
                                        </p:attrNameLst>
                                      </p:cBhvr>
                                      <p:to>
                                        <p:strVal val="visible"/>
                                      </p:to>
                                    </p:set>
                                    <p:animEffect transition="in" filter="blinds(horizontal)">
                                      <p:cBhvr>
                                        <p:cTn id="27" dur="500"/>
                                        <p:tgtEl>
                                          <p:spTgt spid="967720"/>
                                        </p:tgtEl>
                                      </p:cBhvr>
                                    </p:animEffect>
                                  </p:childTnLst>
                                </p:cTn>
                              </p:par>
                              <p:par>
                                <p:cTn id="28" presetID="3" presetClass="entr" presetSubtype="10" fill="hold" nodeType="withEffect">
                                  <p:stCondLst>
                                    <p:cond delay="0"/>
                                  </p:stCondLst>
                                  <p:childTnLst>
                                    <p:set>
                                      <p:cBhvr>
                                        <p:cTn id="29" dur="1" fill="hold">
                                          <p:stCondLst>
                                            <p:cond delay="0"/>
                                          </p:stCondLst>
                                        </p:cTn>
                                        <p:tgtEl>
                                          <p:spTgt spid="967718"/>
                                        </p:tgtEl>
                                        <p:attrNameLst>
                                          <p:attrName>style.visibility</p:attrName>
                                        </p:attrNameLst>
                                      </p:cBhvr>
                                      <p:to>
                                        <p:strVal val="visible"/>
                                      </p:to>
                                    </p:set>
                                    <p:animEffect transition="in" filter="blinds(horizontal)">
                                      <p:cBhvr>
                                        <p:cTn id="30" dur="500"/>
                                        <p:tgtEl>
                                          <p:spTgt spid="967718"/>
                                        </p:tgtEl>
                                      </p:cBhvr>
                                    </p:animEffect>
                                  </p:childTnLst>
                                </p:cTn>
                              </p:par>
                              <p:par>
                                <p:cTn id="31" presetID="3" presetClass="entr" presetSubtype="10" fill="hold" nodeType="withEffect">
                                  <p:stCondLst>
                                    <p:cond delay="0"/>
                                  </p:stCondLst>
                                  <p:childTnLst>
                                    <p:set>
                                      <p:cBhvr>
                                        <p:cTn id="32" dur="1" fill="hold">
                                          <p:stCondLst>
                                            <p:cond delay="0"/>
                                          </p:stCondLst>
                                        </p:cTn>
                                        <p:tgtEl>
                                          <p:spTgt spid="967719"/>
                                        </p:tgtEl>
                                        <p:attrNameLst>
                                          <p:attrName>style.visibility</p:attrName>
                                        </p:attrNameLst>
                                      </p:cBhvr>
                                      <p:to>
                                        <p:strVal val="visible"/>
                                      </p:to>
                                    </p:set>
                                    <p:animEffect transition="in" filter="blinds(horizontal)">
                                      <p:cBhvr>
                                        <p:cTn id="33" dur="500"/>
                                        <p:tgtEl>
                                          <p:spTgt spid="96771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6" presetClass="emph" presetSubtype="0" fill="hold" grpId="0" nodeType="clickEffect">
                                  <p:stCondLst>
                                    <p:cond delay="0"/>
                                  </p:stCondLst>
                                  <p:childTnLst>
                                    <p:animScale>
                                      <p:cBhvr>
                                        <p:cTn id="37" dur="2000" fill="hold"/>
                                        <p:tgtEl>
                                          <p:spTgt spid="967689"/>
                                        </p:tgtEl>
                                      </p:cBhvr>
                                      <p:by x="150000" y="150000"/>
                                    </p:animScale>
                                  </p:childTnLst>
                                </p:cTn>
                              </p:par>
                              <p:par>
                                <p:cTn id="38" presetID="6" presetClass="emph" presetSubtype="0" fill="hold" grpId="2" nodeType="withEffect">
                                  <p:stCondLst>
                                    <p:cond delay="0"/>
                                  </p:stCondLst>
                                  <p:childTnLst>
                                    <p:animScale>
                                      <p:cBhvr>
                                        <p:cTn id="39" dur="2000" fill="hold"/>
                                        <p:tgtEl>
                                          <p:spTgt spid="967693"/>
                                        </p:tgtEl>
                                      </p:cBhvr>
                                      <p:by x="150000" y="150000"/>
                                    </p:animScale>
                                  </p:childTnLst>
                                </p:cTn>
                              </p:par>
                            </p:childTnLst>
                          </p:cTn>
                        </p:par>
                        <p:par>
                          <p:cTn id="40" fill="hold" nodeType="afterGroup">
                            <p:stCondLst>
                              <p:cond delay="2000"/>
                            </p:stCondLst>
                            <p:childTnLst>
                              <p:par>
                                <p:cTn id="41" presetID="6" presetClass="emph" presetSubtype="0" fill="hold" grpId="3" nodeType="afterEffect">
                                  <p:stCondLst>
                                    <p:cond delay="0"/>
                                  </p:stCondLst>
                                  <p:childTnLst>
                                    <p:animScale>
                                      <p:cBhvr>
                                        <p:cTn id="42" dur="2000" fill="hold"/>
                                        <p:tgtEl>
                                          <p:spTgt spid="967693"/>
                                        </p:tgtEl>
                                      </p:cBhvr>
                                      <p:by x="68000" y="68000"/>
                                    </p:animScale>
                                  </p:childTnLst>
                                </p:cTn>
                              </p:par>
                              <p:par>
                                <p:cTn id="43" presetID="6" presetClass="emph" presetSubtype="0" fill="hold" grpId="1" nodeType="withEffect">
                                  <p:stCondLst>
                                    <p:cond delay="0"/>
                                  </p:stCondLst>
                                  <p:childTnLst>
                                    <p:animScale>
                                      <p:cBhvr>
                                        <p:cTn id="44" dur="2000" fill="hold"/>
                                        <p:tgtEl>
                                          <p:spTgt spid="967689"/>
                                        </p:tgtEl>
                                      </p:cBhvr>
                                      <p:by x="68000" y="68000"/>
                                    </p:animScale>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xit" presetSubtype="10" fill="hold" nodeType="clickEffect">
                                  <p:stCondLst>
                                    <p:cond delay="0"/>
                                  </p:stCondLst>
                                  <p:childTnLst>
                                    <p:animEffect transition="out" filter="blinds(horizontal)">
                                      <p:cBhvr>
                                        <p:cTn id="48" dur="500"/>
                                        <p:tgtEl>
                                          <p:spTgt spid="967718"/>
                                        </p:tgtEl>
                                      </p:cBhvr>
                                    </p:animEffect>
                                    <p:set>
                                      <p:cBhvr>
                                        <p:cTn id="49" dur="1" fill="hold">
                                          <p:stCondLst>
                                            <p:cond delay="499"/>
                                          </p:stCondLst>
                                        </p:cTn>
                                        <p:tgtEl>
                                          <p:spTgt spid="967718"/>
                                        </p:tgtEl>
                                        <p:attrNameLst>
                                          <p:attrName>style.visibility</p:attrName>
                                        </p:attrNameLst>
                                      </p:cBhvr>
                                      <p:to>
                                        <p:strVal val="hidden"/>
                                      </p:to>
                                    </p:set>
                                  </p:childTnLst>
                                </p:cTn>
                              </p:par>
                              <p:par>
                                <p:cTn id="50" presetID="3" presetClass="exit" presetSubtype="10" fill="hold" nodeType="withEffect">
                                  <p:stCondLst>
                                    <p:cond delay="0"/>
                                  </p:stCondLst>
                                  <p:childTnLst>
                                    <p:animEffect transition="out" filter="blinds(horizontal)">
                                      <p:cBhvr>
                                        <p:cTn id="51" dur="500"/>
                                        <p:tgtEl>
                                          <p:spTgt spid="967716"/>
                                        </p:tgtEl>
                                      </p:cBhvr>
                                    </p:animEffect>
                                    <p:set>
                                      <p:cBhvr>
                                        <p:cTn id="52" dur="1" fill="hold">
                                          <p:stCondLst>
                                            <p:cond delay="499"/>
                                          </p:stCondLst>
                                        </p:cTn>
                                        <p:tgtEl>
                                          <p:spTgt spid="967716"/>
                                        </p:tgtEl>
                                        <p:attrNameLst>
                                          <p:attrName>style.visibility</p:attrName>
                                        </p:attrNameLst>
                                      </p:cBhvr>
                                      <p:to>
                                        <p:strVal val="hidden"/>
                                      </p:to>
                                    </p:set>
                                  </p:childTnLst>
                                </p:cTn>
                              </p:par>
                              <p:par>
                                <p:cTn id="53" presetID="3" presetClass="exit" presetSubtype="10" fill="hold" nodeType="withEffect">
                                  <p:stCondLst>
                                    <p:cond delay="0"/>
                                  </p:stCondLst>
                                  <p:childTnLst>
                                    <p:animEffect transition="out" filter="blinds(horizontal)">
                                      <p:cBhvr>
                                        <p:cTn id="54" dur="500"/>
                                        <p:tgtEl>
                                          <p:spTgt spid="967695"/>
                                        </p:tgtEl>
                                      </p:cBhvr>
                                    </p:animEffect>
                                    <p:set>
                                      <p:cBhvr>
                                        <p:cTn id="55" dur="1" fill="hold">
                                          <p:stCondLst>
                                            <p:cond delay="499"/>
                                          </p:stCondLst>
                                        </p:cTn>
                                        <p:tgtEl>
                                          <p:spTgt spid="967695"/>
                                        </p:tgtEl>
                                        <p:attrNameLst>
                                          <p:attrName>style.visibility</p:attrName>
                                        </p:attrNameLst>
                                      </p:cBhvr>
                                      <p:to>
                                        <p:strVal val="hidden"/>
                                      </p:to>
                                    </p:set>
                                  </p:childTnLst>
                                </p:cTn>
                              </p:par>
                              <p:par>
                                <p:cTn id="56" presetID="3" presetClass="entr" presetSubtype="10" fill="hold" nodeType="withEffect">
                                  <p:stCondLst>
                                    <p:cond delay="0"/>
                                  </p:stCondLst>
                                  <p:childTnLst>
                                    <p:set>
                                      <p:cBhvr>
                                        <p:cTn id="57" dur="1" fill="hold">
                                          <p:stCondLst>
                                            <p:cond delay="0"/>
                                          </p:stCondLst>
                                        </p:cTn>
                                        <p:tgtEl>
                                          <p:spTgt spid="967723"/>
                                        </p:tgtEl>
                                        <p:attrNameLst>
                                          <p:attrName>style.visibility</p:attrName>
                                        </p:attrNameLst>
                                      </p:cBhvr>
                                      <p:to>
                                        <p:strVal val="visible"/>
                                      </p:to>
                                    </p:set>
                                    <p:animEffect transition="in" filter="blinds(horizontal)">
                                      <p:cBhvr>
                                        <p:cTn id="58" dur="500"/>
                                        <p:tgtEl>
                                          <p:spTgt spid="967723"/>
                                        </p:tgtEl>
                                      </p:cBhvr>
                                    </p:animEffect>
                                  </p:childTnLst>
                                </p:cTn>
                              </p:par>
                              <p:par>
                                <p:cTn id="59" presetID="3" presetClass="entr" presetSubtype="10" fill="hold" nodeType="withEffect">
                                  <p:stCondLst>
                                    <p:cond delay="0"/>
                                  </p:stCondLst>
                                  <p:childTnLst>
                                    <p:set>
                                      <p:cBhvr>
                                        <p:cTn id="60" dur="1" fill="hold">
                                          <p:stCondLst>
                                            <p:cond delay="0"/>
                                          </p:stCondLst>
                                        </p:cTn>
                                        <p:tgtEl>
                                          <p:spTgt spid="967721"/>
                                        </p:tgtEl>
                                        <p:attrNameLst>
                                          <p:attrName>style.visibility</p:attrName>
                                        </p:attrNameLst>
                                      </p:cBhvr>
                                      <p:to>
                                        <p:strVal val="visible"/>
                                      </p:to>
                                    </p:set>
                                    <p:animEffect transition="in" filter="blinds(horizontal)">
                                      <p:cBhvr>
                                        <p:cTn id="61" dur="500"/>
                                        <p:tgtEl>
                                          <p:spTgt spid="967721"/>
                                        </p:tgtEl>
                                      </p:cBhvr>
                                    </p:animEffect>
                                  </p:childTnLst>
                                </p:cTn>
                              </p:par>
                              <p:par>
                                <p:cTn id="62" presetID="3" presetClass="entr" presetSubtype="10" fill="hold" nodeType="withEffect">
                                  <p:stCondLst>
                                    <p:cond delay="0"/>
                                  </p:stCondLst>
                                  <p:childTnLst>
                                    <p:set>
                                      <p:cBhvr>
                                        <p:cTn id="63" dur="1" fill="hold">
                                          <p:stCondLst>
                                            <p:cond delay="0"/>
                                          </p:stCondLst>
                                        </p:cTn>
                                        <p:tgtEl>
                                          <p:spTgt spid="967722"/>
                                        </p:tgtEl>
                                        <p:attrNameLst>
                                          <p:attrName>style.visibility</p:attrName>
                                        </p:attrNameLst>
                                      </p:cBhvr>
                                      <p:to>
                                        <p:strVal val="visible"/>
                                      </p:to>
                                    </p:set>
                                    <p:animEffect transition="in" filter="blinds(horizontal)">
                                      <p:cBhvr>
                                        <p:cTn id="64" dur="500"/>
                                        <p:tgtEl>
                                          <p:spTgt spid="967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689" grpId="0" animBg="1"/>
      <p:bldP spid="967689" grpId="1" animBg="1"/>
      <p:bldP spid="967693" grpId="0" animBg="1"/>
      <p:bldP spid="967693" grpId="1" animBg="1"/>
      <p:bldP spid="967693" grpId="2" animBg="1"/>
      <p:bldP spid="967693" grpId="3" animBg="1"/>
      <p:bldP spid="967700" grpId="0" animBg="1"/>
      <p:bldP spid="967700" grpId="1" animBg="1"/>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6" name="Rectangle 3"/>
          <p:cNvSpPr>
            <a:spLocks noGrp="1" noChangeArrowheads="1"/>
          </p:cNvSpPr>
          <p:nvPr>
            <p:ph type="title"/>
          </p:nvPr>
        </p:nvSpPr>
        <p:spPr>
          <a:xfrm>
            <a:off x="762000" y="457200"/>
            <a:ext cx="8001000" cy="838200"/>
          </a:xfrm>
        </p:spPr>
        <p:txBody>
          <a:bodyPr/>
          <a:lstStyle/>
          <a:p>
            <a:pPr eaLnBrk="1" hangingPunct="1"/>
            <a:r>
              <a:rPr lang="en-US" sz="4000" smtClean="0">
                <a:latin typeface="Times New Roman" panose="02020603050405020304" pitchFamily="18" charset="0"/>
              </a:rPr>
              <a:t>Quick</a:t>
            </a:r>
            <a:r>
              <a:rPr lang="en-US" sz="4000" smtClean="0"/>
              <a:t> </a:t>
            </a:r>
            <a:r>
              <a:rPr lang="en-US" sz="4000" smtClean="0">
                <a:latin typeface="Times New Roman" panose="02020603050405020304" pitchFamily="18" charset="0"/>
              </a:rPr>
              <a:t>sort </a:t>
            </a:r>
            <a:r>
              <a:rPr lang="en-US" sz="4000" smtClean="0"/>
              <a:t>: </a:t>
            </a:r>
            <a:r>
              <a:rPr lang="en-US" sz="4000" smtClean="0">
                <a:latin typeface="Times New Roman" panose="02020603050405020304" pitchFamily="18" charset="0"/>
              </a:rPr>
              <a:t>phân</a:t>
            </a:r>
            <a:r>
              <a:rPr lang="en-US" sz="4000" smtClean="0"/>
              <a:t> </a:t>
            </a:r>
            <a:r>
              <a:rPr lang="en-US" sz="4000" smtClean="0">
                <a:latin typeface="Times New Roman" panose="02020603050405020304" pitchFamily="18" charset="0"/>
              </a:rPr>
              <a:t>hoạch</a:t>
            </a:r>
          </a:p>
        </p:txBody>
      </p:sp>
      <p:sp>
        <p:nvSpPr>
          <p:cNvPr id="12902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1DFE41F-80EE-4693-9AAB-ABC1E7F91B06}" type="slidenum">
              <a:rPr lang="en-US" sz="1200" smtClean="0">
                <a:solidFill>
                  <a:srgbClr val="FFFFFF"/>
                </a:solidFill>
              </a:rPr>
              <a:pPr>
                <a:lnSpc>
                  <a:spcPct val="80000"/>
                </a:lnSpc>
              </a:pPr>
              <a:t>109</a:t>
            </a:fld>
            <a:endParaRPr lang="en-US" sz="1200" smtClean="0">
              <a:solidFill>
                <a:srgbClr val="FFFFFF"/>
              </a:solidFill>
            </a:endParaRPr>
          </a:p>
        </p:txBody>
      </p:sp>
      <p:sp>
        <p:nvSpPr>
          <p:cNvPr id="129028" name="Rectangle 2"/>
          <p:cNvSpPr>
            <a:spLocks noChangeAspect="1" noChangeArrowheads="1"/>
          </p:cNvSpPr>
          <p:nvPr/>
        </p:nvSpPr>
        <p:spPr bwMode="auto">
          <a:xfrm>
            <a:off x="8534400" y="32766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9029" name="Oval 4"/>
          <p:cNvSpPr>
            <a:spLocks noChangeAspect="1" noChangeArrowheads="1"/>
          </p:cNvSpPr>
          <p:nvPr/>
        </p:nvSpPr>
        <p:spPr bwMode="auto">
          <a:xfrm>
            <a:off x="1447800" y="175260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9030" name="Text Box 5"/>
          <p:cNvSpPr txBox="1">
            <a:spLocks noChangeAspect="1" noChangeArrowheads="1"/>
          </p:cNvSpPr>
          <p:nvPr/>
        </p:nvSpPr>
        <p:spPr bwMode="auto">
          <a:xfrm>
            <a:off x="533400" y="2133600"/>
            <a:ext cx="971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first</a:t>
            </a:r>
          </a:p>
        </p:txBody>
      </p:sp>
      <p:sp>
        <p:nvSpPr>
          <p:cNvPr id="129031" name="Rectangle 6"/>
          <p:cNvSpPr>
            <a:spLocks noChangeAspect="1" noChangeArrowheads="1"/>
          </p:cNvSpPr>
          <p:nvPr/>
        </p:nvSpPr>
        <p:spPr bwMode="auto">
          <a:xfrm>
            <a:off x="3733800" y="4198938"/>
            <a:ext cx="174625"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9032" name="Text Box 7"/>
          <p:cNvSpPr txBox="1">
            <a:spLocks noChangeAspect="1" noChangeArrowheads="1"/>
          </p:cNvSpPr>
          <p:nvPr/>
        </p:nvSpPr>
        <p:spPr bwMode="auto">
          <a:xfrm>
            <a:off x="3086100" y="4198938"/>
            <a:ext cx="642938"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6</a:t>
            </a:r>
          </a:p>
        </p:txBody>
      </p:sp>
      <p:sp>
        <p:nvSpPr>
          <p:cNvPr id="129033" name="Rectangle 8"/>
          <p:cNvSpPr>
            <a:spLocks noChangeAspect="1" noChangeArrowheads="1"/>
          </p:cNvSpPr>
          <p:nvPr/>
        </p:nvSpPr>
        <p:spPr bwMode="auto">
          <a:xfrm>
            <a:off x="7038975" y="2362200"/>
            <a:ext cx="176213"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9034" name="Text Box 9"/>
          <p:cNvSpPr txBox="1">
            <a:spLocks noChangeAspect="1" noChangeArrowheads="1"/>
          </p:cNvSpPr>
          <p:nvPr/>
        </p:nvSpPr>
        <p:spPr bwMode="auto">
          <a:xfrm>
            <a:off x="6400800" y="2362200"/>
            <a:ext cx="644525"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8</a:t>
            </a:r>
          </a:p>
        </p:txBody>
      </p:sp>
      <p:sp>
        <p:nvSpPr>
          <p:cNvPr id="129035" name="Rectangle 10"/>
          <p:cNvSpPr>
            <a:spLocks noChangeAspect="1" noChangeArrowheads="1"/>
          </p:cNvSpPr>
          <p:nvPr/>
        </p:nvSpPr>
        <p:spPr bwMode="auto">
          <a:xfrm>
            <a:off x="8181975" y="3962400"/>
            <a:ext cx="174625"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968715" name="Text Box 11"/>
          <p:cNvSpPr txBox="1">
            <a:spLocks noChangeAspect="1" noChangeArrowheads="1"/>
          </p:cNvSpPr>
          <p:nvPr/>
        </p:nvSpPr>
        <p:spPr bwMode="auto">
          <a:xfrm>
            <a:off x="7543800" y="3962400"/>
            <a:ext cx="642938"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2</a:t>
            </a:r>
          </a:p>
        </p:txBody>
      </p:sp>
      <p:sp>
        <p:nvSpPr>
          <p:cNvPr id="129037" name="Rectangle 12"/>
          <p:cNvSpPr>
            <a:spLocks noChangeAspect="1" noChangeArrowheads="1"/>
          </p:cNvSpPr>
          <p:nvPr/>
        </p:nvSpPr>
        <p:spPr bwMode="auto">
          <a:xfrm>
            <a:off x="2609850" y="3182938"/>
            <a:ext cx="174625"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968717" name="Text Box 13"/>
          <p:cNvSpPr txBox="1">
            <a:spLocks noChangeAspect="1" noChangeArrowheads="1"/>
          </p:cNvSpPr>
          <p:nvPr/>
        </p:nvSpPr>
        <p:spPr bwMode="auto">
          <a:xfrm>
            <a:off x="1962150" y="3182938"/>
            <a:ext cx="642938"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4</a:t>
            </a:r>
          </a:p>
        </p:txBody>
      </p:sp>
      <p:cxnSp>
        <p:nvCxnSpPr>
          <p:cNvPr id="129039" name="AutoShape 14"/>
          <p:cNvCxnSpPr>
            <a:cxnSpLocks noChangeShapeType="1"/>
            <a:stCxn id="129035" idx="3"/>
            <a:endCxn id="129028" idx="1"/>
          </p:cNvCxnSpPr>
          <p:nvPr/>
        </p:nvCxnSpPr>
        <p:spPr bwMode="auto">
          <a:xfrm flipV="1">
            <a:off x="8356600" y="3417888"/>
            <a:ext cx="177800" cy="808037"/>
          </a:xfrm>
          <a:prstGeom prst="curvedConnector3">
            <a:avLst>
              <a:gd name="adj1" fmla="val 5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29040" name="Rectangle 15"/>
          <p:cNvSpPr>
            <a:spLocks noChangeAspect="1" noChangeArrowheads="1"/>
          </p:cNvSpPr>
          <p:nvPr/>
        </p:nvSpPr>
        <p:spPr bwMode="auto">
          <a:xfrm>
            <a:off x="6072188" y="4046538"/>
            <a:ext cx="176212"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9041" name="Text Box 16"/>
          <p:cNvSpPr txBox="1">
            <a:spLocks noChangeAspect="1" noChangeArrowheads="1"/>
          </p:cNvSpPr>
          <p:nvPr/>
        </p:nvSpPr>
        <p:spPr bwMode="auto">
          <a:xfrm>
            <a:off x="5434013" y="4046538"/>
            <a:ext cx="644525"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5</a:t>
            </a:r>
          </a:p>
        </p:txBody>
      </p:sp>
      <p:sp>
        <p:nvSpPr>
          <p:cNvPr id="129042" name="Rectangle 17"/>
          <p:cNvSpPr>
            <a:spLocks noChangeAspect="1" noChangeArrowheads="1"/>
          </p:cNvSpPr>
          <p:nvPr/>
        </p:nvSpPr>
        <p:spPr bwMode="auto">
          <a:xfrm>
            <a:off x="4600575" y="1828800"/>
            <a:ext cx="174625"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9043" name="Text Box 18"/>
          <p:cNvSpPr txBox="1">
            <a:spLocks noChangeAspect="1" noChangeArrowheads="1"/>
          </p:cNvSpPr>
          <p:nvPr/>
        </p:nvSpPr>
        <p:spPr bwMode="auto">
          <a:xfrm>
            <a:off x="3962400" y="1828800"/>
            <a:ext cx="642938"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a:t>
            </a:r>
          </a:p>
        </p:txBody>
      </p:sp>
      <p:sp>
        <p:nvSpPr>
          <p:cNvPr id="129044" name="Oval 19"/>
          <p:cNvSpPr>
            <a:spLocks noChangeAspect="1" noChangeArrowheads="1"/>
          </p:cNvSpPr>
          <p:nvPr/>
        </p:nvSpPr>
        <p:spPr bwMode="auto">
          <a:xfrm>
            <a:off x="1008063" y="3754438"/>
            <a:ext cx="420687"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129045" name="AutoShape 20"/>
          <p:cNvCxnSpPr>
            <a:cxnSpLocks noChangeShapeType="1"/>
            <a:stCxn id="129044" idx="6"/>
            <a:endCxn id="968717" idx="1"/>
          </p:cNvCxnSpPr>
          <p:nvPr/>
        </p:nvCxnSpPr>
        <p:spPr bwMode="auto">
          <a:xfrm flipV="1">
            <a:off x="1428750" y="3446463"/>
            <a:ext cx="533400" cy="488950"/>
          </a:xfrm>
          <a:prstGeom prst="curvedConnector3">
            <a:avLst>
              <a:gd name="adj1" fmla="val 49704"/>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29046" name="Text Box 21"/>
          <p:cNvSpPr txBox="1">
            <a:spLocks noChangeAspect="1" noChangeArrowheads="1"/>
          </p:cNvSpPr>
          <p:nvPr/>
        </p:nvSpPr>
        <p:spPr bwMode="auto">
          <a:xfrm>
            <a:off x="609600" y="3352800"/>
            <a:ext cx="971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X</a:t>
            </a:r>
          </a:p>
        </p:txBody>
      </p:sp>
      <p:sp>
        <p:nvSpPr>
          <p:cNvPr id="129047" name="Rectangle 22"/>
          <p:cNvSpPr>
            <a:spLocks noChangeAspect="1" noChangeArrowheads="1"/>
          </p:cNvSpPr>
          <p:nvPr/>
        </p:nvSpPr>
        <p:spPr bwMode="auto">
          <a:xfrm>
            <a:off x="2133600" y="44958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129048" name="AutoShape 23"/>
          <p:cNvCxnSpPr>
            <a:cxnSpLocks noChangeShapeType="1"/>
            <a:stCxn id="129037" idx="3"/>
            <a:endCxn id="129047" idx="3"/>
          </p:cNvCxnSpPr>
          <p:nvPr/>
        </p:nvCxnSpPr>
        <p:spPr bwMode="auto">
          <a:xfrm flipH="1">
            <a:off x="2414588" y="3446463"/>
            <a:ext cx="369887" cy="1190625"/>
          </a:xfrm>
          <a:prstGeom prst="curvedConnector3">
            <a:avLst>
              <a:gd name="adj1" fmla="val -61801"/>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968728" name="Text Box 24"/>
          <p:cNvSpPr txBox="1">
            <a:spLocks noChangeAspect="1" noChangeArrowheads="1"/>
          </p:cNvSpPr>
          <p:nvPr/>
        </p:nvSpPr>
        <p:spPr bwMode="auto">
          <a:xfrm>
            <a:off x="2133600" y="5943600"/>
            <a:ext cx="5486400" cy="3810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400">
                <a:solidFill>
                  <a:srgbClr val="FFFF00"/>
                </a:solidFill>
              </a:rPr>
              <a:t>Tách</a:t>
            </a:r>
            <a:r>
              <a:rPr lang="en-US" sz="2400">
                <a:solidFill>
                  <a:srgbClr val="FFFF00"/>
                </a:solidFill>
                <a:latin typeface="VNI-Helve" pitchFamily="2" charset="0"/>
              </a:rPr>
              <a:t> </a:t>
            </a:r>
            <a:r>
              <a:rPr lang="en-US" sz="2400">
                <a:solidFill>
                  <a:srgbClr val="FFFF00"/>
                </a:solidFill>
              </a:rPr>
              <a:t>xâu</a:t>
            </a:r>
            <a:r>
              <a:rPr lang="en-US" sz="2400">
                <a:solidFill>
                  <a:srgbClr val="FFFF00"/>
                </a:solidFill>
                <a:latin typeface="VNI-Helve" pitchFamily="2" charset="0"/>
              </a:rPr>
              <a:t> </a:t>
            </a:r>
            <a:r>
              <a:rPr lang="en-US" sz="2400">
                <a:solidFill>
                  <a:srgbClr val="FFFF00"/>
                </a:solidFill>
              </a:rPr>
              <a:t>hiện</a:t>
            </a:r>
            <a:r>
              <a:rPr lang="en-US" sz="2400">
                <a:solidFill>
                  <a:srgbClr val="FFFF00"/>
                </a:solidFill>
                <a:latin typeface="VNI-Helve" pitchFamily="2" charset="0"/>
              </a:rPr>
              <a:t> </a:t>
            </a:r>
            <a:r>
              <a:rPr lang="en-US" sz="2400">
                <a:solidFill>
                  <a:srgbClr val="FFFF00"/>
                </a:solidFill>
              </a:rPr>
              <a:t>hành</a:t>
            </a:r>
            <a:r>
              <a:rPr lang="en-US" sz="2400">
                <a:solidFill>
                  <a:srgbClr val="FFFF00"/>
                </a:solidFill>
                <a:latin typeface="VNI-Helve" pitchFamily="2" charset="0"/>
              </a:rPr>
              <a:t> </a:t>
            </a:r>
            <a:r>
              <a:rPr lang="en-US" sz="2400">
                <a:solidFill>
                  <a:srgbClr val="FFFF00"/>
                </a:solidFill>
              </a:rPr>
              <a:t>thành</a:t>
            </a:r>
            <a:r>
              <a:rPr lang="en-US" sz="2400">
                <a:solidFill>
                  <a:srgbClr val="FFFF00"/>
                </a:solidFill>
                <a:latin typeface="VNI-Helve" pitchFamily="2" charset="0"/>
              </a:rPr>
              <a:t> 2 </a:t>
            </a:r>
            <a:r>
              <a:rPr lang="en-US" sz="2400">
                <a:solidFill>
                  <a:srgbClr val="FFFF00"/>
                </a:solidFill>
              </a:rPr>
              <a:t>xâu</a:t>
            </a:r>
          </a:p>
        </p:txBody>
      </p:sp>
      <p:sp>
        <p:nvSpPr>
          <p:cNvPr id="129050" name="Oval 25"/>
          <p:cNvSpPr>
            <a:spLocks noChangeAspect="1" noChangeArrowheads="1"/>
          </p:cNvSpPr>
          <p:nvPr/>
        </p:nvSpPr>
        <p:spPr bwMode="auto">
          <a:xfrm>
            <a:off x="3200400" y="152400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9051" name="Text Box 26"/>
          <p:cNvSpPr txBox="1">
            <a:spLocks noChangeAspect="1" noChangeArrowheads="1"/>
          </p:cNvSpPr>
          <p:nvPr/>
        </p:nvSpPr>
        <p:spPr bwMode="auto">
          <a:xfrm>
            <a:off x="2667000" y="1371600"/>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first1</a:t>
            </a:r>
          </a:p>
        </p:txBody>
      </p:sp>
      <p:sp>
        <p:nvSpPr>
          <p:cNvPr id="129052" name="Oval 27"/>
          <p:cNvSpPr>
            <a:spLocks noChangeAspect="1" noChangeArrowheads="1"/>
          </p:cNvSpPr>
          <p:nvPr/>
        </p:nvSpPr>
        <p:spPr bwMode="auto">
          <a:xfrm>
            <a:off x="3048000" y="525780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29053" name="Text Box 28"/>
          <p:cNvSpPr txBox="1">
            <a:spLocks noChangeAspect="1" noChangeArrowheads="1"/>
          </p:cNvSpPr>
          <p:nvPr/>
        </p:nvSpPr>
        <p:spPr bwMode="auto">
          <a:xfrm>
            <a:off x="2514600" y="5105400"/>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first2</a:t>
            </a:r>
          </a:p>
        </p:txBody>
      </p:sp>
      <p:sp>
        <p:nvSpPr>
          <p:cNvPr id="968733" name="Rectangle 29"/>
          <p:cNvSpPr>
            <a:spLocks noChangeAspect="1" noChangeArrowheads="1"/>
          </p:cNvSpPr>
          <p:nvPr/>
        </p:nvSpPr>
        <p:spPr bwMode="auto">
          <a:xfrm>
            <a:off x="5791200" y="16002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129055" name="AutoShape 30"/>
          <p:cNvCxnSpPr>
            <a:cxnSpLocks noChangeShapeType="1"/>
            <a:stCxn id="129052" idx="0"/>
            <a:endCxn id="129032" idx="2"/>
          </p:cNvCxnSpPr>
          <p:nvPr/>
        </p:nvCxnSpPr>
        <p:spPr bwMode="auto">
          <a:xfrm rot="-5400000">
            <a:off x="3067051" y="4916487"/>
            <a:ext cx="533400" cy="149225"/>
          </a:xfrm>
          <a:prstGeom prst="curvedConnector3">
            <a:avLst>
              <a:gd name="adj1" fmla="val 5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29056" name="Rectangle 31"/>
          <p:cNvSpPr>
            <a:spLocks noChangeAspect="1" noChangeArrowheads="1"/>
          </p:cNvSpPr>
          <p:nvPr/>
        </p:nvSpPr>
        <p:spPr bwMode="auto">
          <a:xfrm>
            <a:off x="4811713" y="4900613"/>
            <a:ext cx="280987" cy="28098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129057" name="AutoShape 32"/>
          <p:cNvCxnSpPr>
            <a:cxnSpLocks noChangeShapeType="1"/>
            <a:stCxn id="129031" idx="3"/>
            <a:endCxn id="129041" idx="1"/>
          </p:cNvCxnSpPr>
          <p:nvPr/>
        </p:nvCxnSpPr>
        <p:spPr bwMode="auto">
          <a:xfrm flipV="1">
            <a:off x="3908425" y="4310063"/>
            <a:ext cx="1525588" cy="152400"/>
          </a:xfrm>
          <a:prstGeom prst="curvedConnector3">
            <a:avLst>
              <a:gd name="adj1" fmla="val 49949"/>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68737" name="AutoShape 33"/>
          <p:cNvCxnSpPr>
            <a:cxnSpLocks noChangeShapeType="1"/>
            <a:stCxn id="129042" idx="3"/>
            <a:endCxn id="968733" idx="1"/>
          </p:cNvCxnSpPr>
          <p:nvPr/>
        </p:nvCxnSpPr>
        <p:spPr bwMode="auto">
          <a:xfrm flipV="1">
            <a:off x="4775200" y="1741488"/>
            <a:ext cx="1016000" cy="350837"/>
          </a:xfrm>
          <a:prstGeom prst="curvedConnector3">
            <a:avLst>
              <a:gd name="adj1" fmla="val 5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9059" name="AutoShape 34"/>
          <p:cNvCxnSpPr>
            <a:cxnSpLocks noChangeShapeType="1"/>
            <a:stCxn id="129050" idx="4"/>
            <a:endCxn id="129043" idx="1"/>
          </p:cNvCxnSpPr>
          <p:nvPr/>
        </p:nvCxnSpPr>
        <p:spPr bwMode="auto">
          <a:xfrm rot="16200000" flipH="1">
            <a:off x="3582988" y="1712913"/>
            <a:ext cx="207962" cy="550862"/>
          </a:xfrm>
          <a:prstGeom prst="curvedConnector2">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9060" name="AutoShape 35"/>
          <p:cNvCxnSpPr>
            <a:cxnSpLocks noChangeShapeType="1"/>
            <a:stCxn id="129040" idx="3"/>
            <a:endCxn id="129034" idx="2"/>
          </p:cNvCxnSpPr>
          <p:nvPr/>
        </p:nvCxnSpPr>
        <p:spPr bwMode="auto">
          <a:xfrm flipV="1">
            <a:off x="6248400" y="2887663"/>
            <a:ext cx="474663" cy="1422400"/>
          </a:xfrm>
          <a:prstGeom prst="curvedConnector2">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29061" name="AutoShape 36"/>
          <p:cNvCxnSpPr>
            <a:cxnSpLocks noChangeShapeType="1"/>
            <a:stCxn id="129033" idx="3"/>
            <a:endCxn id="129056" idx="3"/>
          </p:cNvCxnSpPr>
          <p:nvPr/>
        </p:nvCxnSpPr>
        <p:spPr bwMode="auto">
          <a:xfrm flipH="1">
            <a:off x="5092700" y="2625725"/>
            <a:ext cx="2122488" cy="2416175"/>
          </a:xfrm>
          <a:prstGeom prst="curvedConnector3">
            <a:avLst>
              <a:gd name="adj1" fmla="val -10694"/>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68741" name="AutoShape 37"/>
          <p:cNvCxnSpPr>
            <a:cxnSpLocks noChangeShapeType="1"/>
            <a:stCxn id="129029" idx="7"/>
            <a:endCxn id="968715" idx="0"/>
          </p:cNvCxnSpPr>
          <p:nvPr/>
        </p:nvCxnSpPr>
        <p:spPr bwMode="auto">
          <a:xfrm rot="5400000" flipV="1">
            <a:off x="3757613" y="-146050"/>
            <a:ext cx="2157412" cy="6059488"/>
          </a:xfrm>
          <a:prstGeom prst="curvedConnector3">
            <a:avLst>
              <a:gd name="adj1" fmla="val -27815"/>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68742" name="AutoShape 38"/>
          <p:cNvCxnSpPr>
            <a:cxnSpLocks noChangeShapeType="1"/>
            <a:stCxn id="129029" idx="6"/>
            <a:endCxn id="968744" idx="1"/>
          </p:cNvCxnSpPr>
          <p:nvPr/>
        </p:nvCxnSpPr>
        <p:spPr bwMode="auto">
          <a:xfrm>
            <a:off x="1868488" y="1933575"/>
            <a:ext cx="874712" cy="646113"/>
          </a:xfrm>
          <a:prstGeom prst="curvedConnector3">
            <a:avLst>
              <a:gd name="adj1" fmla="val 49907"/>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68743" name="AutoShape 39"/>
          <p:cNvCxnSpPr>
            <a:cxnSpLocks noChangeShapeType="1"/>
            <a:stCxn id="129042" idx="3"/>
            <a:endCxn id="968715" idx="1"/>
          </p:cNvCxnSpPr>
          <p:nvPr/>
        </p:nvCxnSpPr>
        <p:spPr bwMode="auto">
          <a:xfrm>
            <a:off x="4775200" y="2092325"/>
            <a:ext cx="2768600" cy="2133600"/>
          </a:xfrm>
          <a:prstGeom prst="curvedConnector3">
            <a:avLst>
              <a:gd name="adj1" fmla="val 50514"/>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968744" name="Rectangle 40"/>
          <p:cNvSpPr>
            <a:spLocks noChangeAspect="1" noChangeArrowheads="1"/>
          </p:cNvSpPr>
          <p:nvPr/>
        </p:nvSpPr>
        <p:spPr bwMode="auto">
          <a:xfrm>
            <a:off x="2743200" y="24384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2000" fill="hold"/>
                                        <p:tgtEl>
                                          <p:spTgt spid="968715"/>
                                        </p:tgtEl>
                                      </p:cBhvr>
                                      <p:by x="150000" y="150000"/>
                                    </p:animScale>
                                  </p:childTnLst>
                                </p:cTn>
                              </p:par>
                              <p:par>
                                <p:cTn id="7" presetID="6" presetClass="emph" presetSubtype="0" fill="hold" grpId="0" nodeType="withEffect">
                                  <p:stCondLst>
                                    <p:cond delay="0"/>
                                  </p:stCondLst>
                                  <p:childTnLst>
                                    <p:animScale>
                                      <p:cBhvr>
                                        <p:cTn id="8" dur="2000" fill="hold"/>
                                        <p:tgtEl>
                                          <p:spTgt spid="968717"/>
                                        </p:tgtEl>
                                      </p:cBhvr>
                                      <p:by x="150000" y="150000"/>
                                    </p:animScale>
                                  </p:childTnLst>
                                </p:cTn>
                              </p:par>
                            </p:childTnLst>
                          </p:cTn>
                        </p:par>
                        <p:par>
                          <p:cTn id="9" fill="hold" nodeType="afterGroup">
                            <p:stCondLst>
                              <p:cond delay="2000"/>
                            </p:stCondLst>
                            <p:childTnLst>
                              <p:par>
                                <p:cTn id="10" presetID="6" presetClass="emph" presetSubtype="0" fill="hold" grpId="1" nodeType="afterEffect">
                                  <p:stCondLst>
                                    <p:cond delay="0"/>
                                  </p:stCondLst>
                                  <p:childTnLst>
                                    <p:animScale>
                                      <p:cBhvr>
                                        <p:cTn id="11" dur="2000" fill="hold"/>
                                        <p:tgtEl>
                                          <p:spTgt spid="968715"/>
                                        </p:tgtEl>
                                      </p:cBhvr>
                                      <p:by x="68000" y="68000"/>
                                    </p:animScale>
                                  </p:childTnLst>
                                </p:cTn>
                              </p:par>
                              <p:par>
                                <p:cTn id="12" presetID="6" presetClass="emph" presetSubtype="0" fill="hold" grpId="1" nodeType="withEffect">
                                  <p:stCondLst>
                                    <p:cond delay="0"/>
                                  </p:stCondLst>
                                  <p:childTnLst>
                                    <p:animScale>
                                      <p:cBhvr>
                                        <p:cTn id="13" dur="2000" fill="hold"/>
                                        <p:tgtEl>
                                          <p:spTgt spid="968717"/>
                                        </p:tgtEl>
                                      </p:cBhvr>
                                      <p:by x="68000" y="68000"/>
                                    </p:animScale>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xit" presetSubtype="10" fill="hold" nodeType="clickEffect">
                                  <p:stCondLst>
                                    <p:cond delay="0"/>
                                  </p:stCondLst>
                                  <p:childTnLst>
                                    <p:animEffect transition="out" filter="blinds(horizontal)">
                                      <p:cBhvr>
                                        <p:cTn id="17" dur="500"/>
                                        <p:tgtEl>
                                          <p:spTgt spid="968741"/>
                                        </p:tgtEl>
                                      </p:cBhvr>
                                    </p:animEffect>
                                    <p:set>
                                      <p:cBhvr>
                                        <p:cTn id="18" dur="1" fill="hold">
                                          <p:stCondLst>
                                            <p:cond delay="499"/>
                                          </p:stCondLst>
                                        </p:cTn>
                                        <p:tgtEl>
                                          <p:spTgt spid="968741"/>
                                        </p:tgtEl>
                                        <p:attrNameLst>
                                          <p:attrName>style.visibility</p:attrName>
                                        </p:attrNameLst>
                                      </p:cBhvr>
                                      <p:to>
                                        <p:strVal val="hidden"/>
                                      </p:to>
                                    </p:set>
                                  </p:childTnLst>
                                </p:cTn>
                              </p:par>
                              <p:par>
                                <p:cTn id="19" presetID="3" presetClass="exit" presetSubtype="10" fill="hold" nodeType="withEffect">
                                  <p:stCondLst>
                                    <p:cond delay="0"/>
                                  </p:stCondLst>
                                  <p:childTnLst>
                                    <p:animEffect transition="out" filter="blinds(horizontal)">
                                      <p:cBhvr>
                                        <p:cTn id="20" dur="500"/>
                                        <p:tgtEl>
                                          <p:spTgt spid="968737"/>
                                        </p:tgtEl>
                                      </p:cBhvr>
                                    </p:animEffect>
                                    <p:set>
                                      <p:cBhvr>
                                        <p:cTn id="21" dur="1" fill="hold">
                                          <p:stCondLst>
                                            <p:cond delay="499"/>
                                          </p:stCondLst>
                                        </p:cTn>
                                        <p:tgtEl>
                                          <p:spTgt spid="968737"/>
                                        </p:tgtEl>
                                        <p:attrNameLst>
                                          <p:attrName>style.visibility</p:attrName>
                                        </p:attrNameLst>
                                      </p:cBhvr>
                                      <p:to>
                                        <p:strVal val="hidden"/>
                                      </p:to>
                                    </p:set>
                                  </p:childTnLst>
                                </p:cTn>
                              </p:par>
                              <p:par>
                                <p:cTn id="22" presetID="3" presetClass="exit" presetSubtype="10" fill="hold" grpId="0" nodeType="withEffect">
                                  <p:stCondLst>
                                    <p:cond delay="0"/>
                                  </p:stCondLst>
                                  <p:childTnLst>
                                    <p:animEffect transition="out" filter="blinds(horizontal)">
                                      <p:cBhvr>
                                        <p:cTn id="23" dur="500"/>
                                        <p:tgtEl>
                                          <p:spTgt spid="968733"/>
                                        </p:tgtEl>
                                      </p:cBhvr>
                                    </p:animEffect>
                                    <p:set>
                                      <p:cBhvr>
                                        <p:cTn id="24" dur="1" fill="hold">
                                          <p:stCondLst>
                                            <p:cond delay="499"/>
                                          </p:stCondLst>
                                        </p:cTn>
                                        <p:tgtEl>
                                          <p:spTgt spid="968733"/>
                                        </p:tgtEl>
                                        <p:attrNameLst>
                                          <p:attrName>style.visibility</p:attrName>
                                        </p:attrNameLst>
                                      </p:cBhvr>
                                      <p:to>
                                        <p:strVal val="hidden"/>
                                      </p:to>
                                    </p:set>
                                  </p:childTnLst>
                                </p:cTn>
                              </p:par>
                              <p:par>
                                <p:cTn id="25" presetID="3" presetClass="entr" presetSubtype="10" fill="hold" nodeType="withEffect">
                                  <p:stCondLst>
                                    <p:cond delay="0"/>
                                  </p:stCondLst>
                                  <p:childTnLst>
                                    <p:set>
                                      <p:cBhvr>
                                        <p:cTn id="26" dur="1" fill="hold">
                                          <p:stCondLst>
                                            <p:cond delay="0"/>
                                          </p:stCondLst>
                                        </p:cTn>
                                        <p:tgtEl>
                                          <p:spTgt spid="968742"/>
                                        </p:tgtEl>
                                        <p:attrNameLst>
                                          <p:attrName>style.visibility</p:attrName>
                                        </p:attrNameLst>
                                      </p:cBhvr>
                                      <p:to>
                                        <p:strVal val="visible"/>
                                      </p:to>
                                    </p:set>
                                    <p:animEffect transition="in" filter="blinds(horizontal)">
                                      <p:cBhvr>
                                        <p:cTn id="27" dur="500"/>
                                        <p:tgtEl>
                                          <p:spTgt spid="968742"/>
                                        </p:tgtEl>
                                      </p:cBhvr>
                                    </p:animEffect>
                                  </p:childTnLst>
                                </p:cTn>
                              </p:par>
                              <p:par>
                                <p:cTn id="28" presetID="3" presetClass="entr" presetSubtype="10" fill="hold" nodeType="withEffect">
                                  <p:stCondLst>
                                    <p:cond delay="0"/>
                                  </p:stCondLst>
                                  <p:childTnLst>
                                    <p:set>
                                      <p:cBhvr>
                                        <p:cTn id="29" dur="1" fill="hold">
                                          <p:stCondLst>
                                            <p:cond delay="0"/>
                                          </p:stCondLst>
                                        </p:cTn>
                                        <p:tgtEl>
                                          <p:spTgt spid="968743"/>
                                        </p:tgtEl>
                                        <p:attrNameLst>
                                          <p:attrName>style.visibility</p:attrName>
                                        </p:attrNameLst>
                                      </p:cBhvr>
                                      <p:to>
                                        <p:strVal val="visible"/>
                                      </p:to>
                                    </p:set>
                                    <p:animEffect transition="in" filter="blinds(horizontal)">
                                      <p:cBhvr>
                                        <p:cTn id="30" dur="500"/>
                                        <p:tgtEl>
                                          <p:spTgt spid="96874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968744"/>
                                        </p:tgtEl>
                                        <p:attrNameLst>
                                          <p:attrName>style.visibility</p:attrName>
                                        </p:attrNameLst>
                                      </p:cBhvr>
                                      <p:to>
                                        <p:strVal val="visible"/>
                                      </p:to>
                                    </p:set>
                                    <p:animEffect transition="in" filter="blinds(horizontal)">
                                      <p:cBhvr>
                                        <p:cTn id="33" dur="500"/>
                                        <p:tgtEl>
                                          <p:spTgt spid="968744"/>
                                        </p:tgtEl>
                                      </p:cBhvr>
                                    </p:animEffect>
                                  </p:childTnLst>
                                </p:cTn>
                              </p:par>
                            </p:childTnLst>
                          </p:cTn>
                        </p:par>
                        <p:par>
                          <p:cTn id="34" fill="hold" nodeType="afterGroup">
                            <p:stCondLst>
                              <p:cond delay="500"/>
                            </p:stCondLst>
                            <p:childTnLst>
                              <p:par>
                                <p:cTn id="35" presetID="2" presetClass="exit" presetSubtype="2" fill="hold" grpId="0" nodeType="afterEffect">
                                  <p:stCondLst>
                                    <p:cond delay="0"/>
                                  </p:stCondLst>
                                  <p:childTnLst>
                                    <p:anim calcmode="lin" valueType="num">
                                      <p:cBhvr additive="base">
                                        <p:cTn id="36" dur="500"/>
                                        <p:tgtEl>
                                          <p:spTgt spid="968728"/>
                                        </p:tgtEl>
                                        <p:attrNameLst>
                                          <p:attrName>ppt_x</p:attrName>
                                        </p:attrNameLst>
                                      </p:cBhvr>
                                      <p:tavLst>
                                        <p:tav tm="0">
                                          <p:val>
                                            <p:strVal val="ppt_x"/>
                                          </p:val>
                                        </p:tav>
                                        <p:tav tm="100000">
                                          <p:val>
                                            <p:strVal val="1+ppt_w/2"/>
                                          </p:val>
                                        </p:tav>
                                      </p:tavLst>
                                    </p:anim>
                                    <p:anim calcmode="lin" valueType="num">
                                      <p:cBhvr additive="base">
                                        <p:cTn id="37" dur="500"/>
                                        <p:tgtEl>
                                          <p:spTgt spid="968728"/>
                                        </p:tgtEl>
                                        <p:attrNameLst>
                                          <p:attrName>ppt_y</p:attrName>
                                        </p:attrNameLst>
                                      </p:cBhvr>
                                      <p:tavLst>
                                        <p:tav tm="0">
                                          <p:val>
                                            <p:strVal val="ppt_y"/>
                                          </p:val>
                                        </p:tav>
                                        <p:tav tm="100000">
                                          <p:val>
                                            <p:strVal val="ppt_y"/>
                                          </p:val>
                                        </p:tav>
                                      </p:tavLst>
                                    </p:anim>
                                    <p:set>
                                      <p:cBhvr>
                                        <p:cTn id="38" dur="1" fill="hold">
                                          <p:stCondLst>
                                            <p:cond delay="499"/>
                                          </p:stCondLst>
                                        </p:cTn>
                                        <p:tgtEl>
                                          <p:spTgt spid="9687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15" grpId="0" animBg="1"/>
      <p:bldP spid="968715" grpId="1" animBg="1"/>
      <p:bldP spid="968717" grpId="0" animBg="1"/>
      <p:bldP spid="968717" grpId="1" animBg="1"/>
      <p:bldP spid="968728" grpId="0" animBg="1"/>
      <p:bldP spid="968733" grpId="0" animBg="1"/>
      <p:bldP spid="96874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12775" y="228600"/>
            <a:ext cx="8153400" cy="990600"/>
          </a:xfrm>
        </p:spPr>
        <p:txBody>
          <a:bodyPr/>
          <a:lstStyle/>
          <a:p>
            <a:pPr eaLnBrk="1" hangingPunct="1"/>
            <a:r>
              <a:rPr lang="en-US" smtClean="0"/>
              <a:t>Giới thiệu</a:t>
            </a:r>
            <a:endParaRPr lang="en-US" smtClean="0">
              <a:latin typeface="Times New Roman" panose="02020603050405020304" pitchFamily="18" charset="0"/>
            </a:endParaRPr>
          </a:p>
        </p:txBody>
      </p:sp>
      <p:sp>
        <p:nvSpPr>
          <p:cNvPr id="27651" name="Rectangle 3"/>
          <p:cNvSpPr>
            <a:spLocks noGrp="1" noChangeArrowheads="1"/>
          </p:cNvSpPr>
          <p:nvPr>
            <p:ph sz="quarter" idx="1"/>
          </p:nvPr>
        </p:nvSpPr>
        <p:spPr>
          <a:xfrm>
            <a:off x="612775" y="1600200"/>
            <a:ext cx="8153400" cy="4495800"/>
          </a:xfrm>
        </p:spPr>
        <p:txBody>
          <a:bodyPr/>
          <a:lstStyle/>
          <a:p>
            <a:pPr algn="just" eaLnBrk="1" hangingPunct="1"/>
            <a:r>
              <a:rPr lang="en-US" smtClean="0">
                <a:latin typeface="Times New Roman" panose="02020603050405020304" pitchFamily="18" charset="0"/>
                <a:cs typeface="Times New Roman" panose="02020603050405020304" pitchFamily="18" charset="0"/>
              </a:rPr>
              <a:t>Hướng giải quyết</a:t>
            </a:r>
          </a:p>
          <a:p>
            <a:pPr algn="just" eaLnBrk="1" hangingPunct="1"/>
            <a:r>
              <a:rPr lang="en-US" smtClean="0">
                <a:latin typeface="Times New Roman" panose="02020603050405020304" pitchFamily="18" charset="0"/>
                <a:cs typeface="Times New Roman" panose="02020603050405020304" pitchFamily="18" charset="0"/>
              </a:rPr>
              <a:t>Cần xây dựng cấu trúc dữ liệu đáp ứng được các yêu cầu:</a:t>
            </a:r>
          </a:p>
          <a:p>
            <a:pPr lvl="1" algn="just" eaLnBrk="1" hangingPunct="1"/>
            <a:r>
              <a:rPr lang="en-US" smtClean="0">
                <a:latin typeface="Times New Roman" panose="02020603050405020304" pitchFamily="18" charset="0"/>
                <a:cs typeface="Times New Roman" panose="02020603050405020304" pitchFamily="18" charset="0"/>
              </a:rPr>
              <a:t>Linh động hơn</a:t>
            </a:r>
          </a:p>
          <a:p>
            <a:pPr lvl="1" algn="just" eaLnBrk="1" hangingPunct="1"/>
            <a:r>
              <a:rPr lang="en-US" smtClean="0">
                <a:latin typeface="Times New Roman" panose="02020603050405020304" pitchFamily="18" charset="0"/>
                <a:cs typeface="Times New Roman" panose="02020603050405020304" pitchFamily="18" charset="0"/>
              </a:rPr>
              <a:t>Có thể thay đổi kích thước, cấu trúc trong suốt thời gian sống</a:t>
            </a:r>
          </a:p>
          <a:p>
            <a:pPr algn="just" eaLnBrk="1" hangingPunct="1">
              <a:buFont typeface="Wingdings" panose="05000000000000000000" pitchFamily="2" charset="2"/>
              <a:buNone/>
            </a:pPr>
            <a:r>
              <a:rPr lang="en-US" smtClean="0">
                <a:latin typeface="Times New Roman" panose="02020603050405020304" pitchFamily="18" charset="0"/>
                <a:cs typeface="Times New Roman" panose="02020603050405020304" pitchFamily="18" charset="0"/>
                <a:sym typeface="Wingdings" panose="05000000000000000000" pitchFamily="2" charset="2"/>
              </a:rPr>
              <a:t> </a:t>
            </a:r>
            <a:r>
              <a:rPr lang="en-US" i="1" smtClean="0">
                <a:latin typeface="Times New Roman" panose="02020603050405020304" pitchFamily="18" charset="0"/>
                <a:cs typeface="Times New Roman" panose="02020603050405020304" pitchFamily="18" charset="0"/>
                <a:sym typeface="Wingdings" panose="05000000000000000000" pitchFamily="2" charset="2"/>
              </a:rPr>
              <a:t>Cấu trúc dữ liệu động</a:t>
            </a:r>
            <a:endParaRPr lang="en-US" i="1" smtClean="0">
              <a:latin typeface="Times New Roman" panose="02020603050405020304" pitchFamily="18" charset="0"/>
              <a:cs typeface="Times New Roman" panose="02020603050405020304" pitchFamily="18" charset="0"/>
            </a:endParaRPr>
          </a:p>
        </p:txBody>
      </p:sp>
      <p:sp>
        <p:nvSpPr>
          <p:cNvPr id="2765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DDC72547-2907-4000-9936-E9B236E25485}" type="slidenum">
              <a:rPr lang="en-US" sz="1200" smtClean="0">
                <a:solidFill>
                  <a:srgbClr val="FFFFFF"/>
                </a:solidFill>
              </a:rPr>
              <a:pPr>
                <a:lnSpc>
                  <a:spcPct val="80000"/>
                </a:lnSpc>
              </a:pPr>
              <a:t>11</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0" name="Rectangle 3"/>
          <p:cNvSpPr>
            <a:spLocks noGrp="1" noChangeArrowheads="1"/>
          </p:cNvSpPr>
          <p:nvPr>
            <p:ph type="title"/>
          </p:nvPr>
        </p:nvSpPr>
        <p:spPr>
          <a:xfrm>
            <a:off x="762000" y="457200"/>
            <a:ext cx="8001000" cy="838200"/>
          </a:xfrm>
        </p:spPr>
        <p:txBody>
          <a:bodyPr/>
          <a:lstStyle/>
          <a:p>
            <a:pPr eaLnBrk="1" hangingPunct="1"/>
            <a:r>
              <a:rPr lang="en-US" sz="4000" smtClean="0">
                <a:latin typeface="Times New Roman" panose="02020603050405020304" pitchFamily="18" charset="0"/>
              </a:rPr>
              <a:t>Quick</a:t>
            </a:r>
            <a:r>
              <a:rPr lang="en-US" sz="4000" smtClean="0"/>
              <a:t> </a:t>
            </a:r>
            <a:r>
              <a:rPr lang="en-US" sz="4000" smtClean="0">
                <a:latin typeface="Times New Roman" panose="02020603050405020304" pitchFamily="18" charset="0"/>
              </a:rPr>
              <a:t>sort</a:t>
            </a:r>
          </a:p>
        </p:txBody>
      </p:sp>
      <p:sp>
        <p:nvSpPr>
          <p:cNvPr id="13005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0D81CFF2-6B20-435A-8047-3432F1776161}" type="slidenum">
              <a:rPr lang="en-US" sz="1200" smtClean="0">
                <a:solidFill>
                  <a:srgbClr val="FFFFFF"/>
                </a:solidFill>
              </a:rPr>
              <a:pPr>
                <a:lnSpc>
                  <a:spcPct val="80000"/>
                </a:lnSpc>
              </a:pPr>
              <a:t>110</a:t>
            </a:fld>
            <a:endParaRPr lang="en-US" sz="1200" smtClean="0">
              <a:solidFill>
                <a:srgbClr val="FFFFFF"/>
              </a:solidFill>
            </a:endParaRPr>
          </a:p>
        </p:txBody>
      </p:sp>
      <p:sp>
        <p:nvSpPr>
          <p:cNvPr id="130052" name="Rectangle 2"/>
          <p:cNvSpPr>
            <a:spLocks noChangeAspect="1" noChangeArrowheads="1"/>
          </p:cNvSpPr>
          <p:nvPr/>
        </p:nvSpPr>
        <p:spPr bwMode="auto">
          <a:xfrm>
            <a:off x="8534400" y="32766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30053" name="Oval 4"/>
          <p:cNvSpPr>
            <a:spLocks noChangeAspect="1" noChangeArrowheads="1"/>
          </p:cNvSpPr>
          <p:nvPr/>
        </p:nvSpPr>
        <p:spPr bwMode="auto">
          <a:xfrm>
            <a:off x="1447800" y="175260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30054" name="Text Box 5"/>
          <p:cNvSpPr txBox="1">
            <a:spLocks noChangeAspect="1" noChangeArrowheads="1"/>
          </p:cNvSpPr>
          <p:nvPr/>
        </p:nvSpPr>
        <p:spPr bwMode="auto">
          <a:xfrm>
            <a:off x="533400" y="2133600"/>
            <a:ext cx="971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first</a:t>
            </a:r>
          </a:p>
        </p:txBody>
      </p:sp>
      <p:sp>
        <p:nvSpPr>
          <p:cNvPr id="130055" name="Rectangle 6"/>
          <p:cNvSpPr>
            <a:spLocks noChangeAspect="1" noChangeArrowheads="1"/>
          </p:cNvSpPr>
          <p:nvPr/>
        </p:nvSpPr>
        <p:spPr bwMode="auto">
          <a:xfrm>
            <a:off x="3733800" y="4198938"/>
            <a:ext cx="174625"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30056" name="Text Box 7"/>
          <p:cNvSpPr txBox="1">
            <a:spLocks noChangeAspect="1" noChangeArrowheads="1"/>
          </p:cNvSpPr>
          <p:nvPr/>
        </p:nvSpPr>
        <p:spPr bwMode="auto">
          <a:xfrm>
            <a:off x="3086100" y="4198938"/>
            <a:ext cx="642938"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6</a:t>
            </a:r>
          </a:p>
        </p:txBody>
      </p:sp>
      <p:sp>
        <p:nvSpPr>
          <p:cNvPr id="130057" name="Rectangle 8"/>
          <p:cNvSpPr>
            <a:spLocks noChangeAspect="1" noChangeArrowheads="1"/>
          </p:cNvSpPr>
          <p:nvPr/>
        </p:nvSpPr>
        <p:spPr bwMode="auto">
          <a:xfrm>
            <a:off x="7038975" y="2362200"/>
            <a:ext cx="176213"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30058" name="Text Box 9"/>
          <p:cNvSpPr txBox="1">
            <a:spLocks noChangeAspect="1" noChangeArrowheads="1"/>
          </p:cNvSpPr>
          <p:nvPr/>
        </p:nvSpPr>
        <p:spPr bwMode="auto">
          <a:xfrm>
            <a:off x="6400800" y="2362200"/>
            <a:ext cx="644525"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8</a:t>
            </a:r>
          </a:p>
        </p:txBody>
      </p:sp>
      <p:sp>
        <p:nvSpPr>
          <p:cNvPr id="130059" name="Rectangle 10"/>
          <p:cNvSpPr>
            <a:spLocks noChangeAspect="1" noChangeArrowheads="1"/>
          </p:cNvSpPr>
          <p:nvPr/>
        </p:nvSpPr>
        <p:spPr bwMode="auto">
          <a:xfrm>
            <a:off x="8181975" y="3962400"/>
            <a:ext cx="174625"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30060" name="Text Box 11"/>
          <p:cNvSpPr txBox="1">
            <a:spLocks noChangeAspect="1" noChangeArrowheads="1"/>
          </p:cNvSpPr>
          <p:nvPr/>
        </p:nvSpPr>
        <p:spPr bwMode="auto">
          <a:xfrm>
            <a:off x="7543800" y="3962400"/>
            <a:ext cx="642938"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2</a:t>
            </a:r>
          </a:p>
        </p:txBody>
      </p:sp>
      <p:sp>
        <p:nvSpPr>
          <p:cNvPr id="130061" name="Rectangle 12"/>
          <p:cNvSpPr>
            <a:spLocks noChangeAspect="1" noChangeArrowheads="1"/>
          </p:cNvSpPr>
          <p:nvPr/>
        </p:nvSpPr>
        <p:spPr bwMode="auto">
          <a:xfrm>
            <a:off x="2609850" y="3182938"/>
            <a:ext cx="174625"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30062" name="Text Box 13"/>
          <p:cNvSpPr txBox="1">
            <a:spLocks noChangeAspect="1" noChangeArrowheads="1"/>
          </p:cNvSpPr>
          <p:nvPr/>
        </p:nvSpPr>
        <p:spPr bwMode="auto">
          <a:xfrm>
            <a:off x="1962150" y="3182938"/>
            <a:ext cx="642938"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4</a:t>
            </a:r>
          </a:p>
        </p:txBody>
      </p:sp>
      <p:cxnSp>
        <p:nvCxnSpPr>
          <p:cNvPr id="130063" name="AutoShape 14"/>
          <p:cNvCxnSpPr>
            <a:cxnSpLocks noChangeShapeType="1"/>
            <a:stCxn id="130059" idx="3"/>
            <a:endCxn id="130052" idx="1"/>
          </p:cNvCxnSpPr>
          <p:nvPr/>
        </p:nvCxnSpPr>
        <p:spPr bwMode="auto">
          <a:xfrm flipV="1">
            <a:off x="8356600" y="3417888"/>
            <a:ext cx="177800" cy="808037"/>
          </a:xfrm>
          <a:prstGeom prst="curvedConnector3">
            <a:avLst>
              <a:gd name="adj1" fmla="val 5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30064" name="Rectangle 15"/>
          <p:cNvSpPr>
            <a:spLocks noChangeAspect="1" noChangeArrowheads="1"/>
          </p:cNvSpPr>
          <p:nvPr/>
        </p:nvSpPr>
        <p:spPr bwMode="auto">
          <a:xfrm>
            <a:off x="6072188" y="4046538"/>
            <a:ext cx="176212"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30065" name="Text Box 16"/>
          <p:cNvSpPr txBox="1">
            <a:spLocks noChangeAspect="1" noChangeArrowheads="1"/>
          </p:cNvSpPr>
          <p:nvPr/>
        </p:nvSpPr>
        <p:spPr bwMode="auto">
          <a:xfrm>
            <a:off x="5434013" y="4046538"/>
            <a:ext cx="644525"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5</a:t>
            </a:r>
          </a:p>
        </p:txBody>
      </p:sp>
      <p:sp>
        <p:nvSpPr>
          <p:cNvPr id="130066" name="Rectangle 17"/>
          <p:cNvSpPr>
            <a:spLocks noChangeAspect="1" noChangeArrowheads="1"/>
          </p:cNvSpPr>
          <p:nvPr/>
        </p:nvSpPr>
        <p:spPr bwMode="auto">
          <a:xfrm>
            <a:off x="4600575" y="1828800"/>
            <a:ext cx="174625"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30067" name="Text Box 18"/>
          <p:cNvSpPr txBox="1">
            <a:spLocks noChangeAspect="1" noChangeArrowheads="1"/>
          </p:cNvSpPr>
          <p:nvPr/>
        </p:nvSpPr>
        <p:spPr bwMode="auto">
          <a:xfrm>
            <a:off x="3962400" y="1828800"/>
            <a:ext cx="642938"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a:t>
            </a:r>
          </a:p>
        </p:txBody>
      </p:sp>
      <p:sp>
        <p:nvSpPr>
          <p:cNvPr id="130068" name="Oval 19"/>
          <p:cNvSpPr>
            <a:spLocks noChangeAspect="1" noChangeArrowheads="1"/>
          </p:cNvSpPr>
          <p:nvPr/>
        </p:nvSpPr>
        <p:spPr bwMode="auto">
          <a:xfrm>
            <a:off x="1008063" y="3754438"/>
            <a:ext cx="420687"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130069" name="AutoShape 20"/>
          <p:cNvCxnSpPr>
            <a:cxnSpLocks noChangeShapeType="1"/>
            <a:stCxn id="130068" idx="6"/>
            <a:endCxn id="130062" idx="1"/>
          </p:cNvCxnSpPr>
          <p:nvPr/>
        </p:nvCxnSpPr>
        <p:spPr bwMode="auto">
          <a:xfrm flipV="1">
            <a:off x="1428750" y="3446463"/>
            <a:ext cx="533400" cy="488950"/>
          </a:xfrm>
          <a:prstGeom prst="curvedConnector3">
            <a:avLst>
              <a:gd name="adj1" fmla="val 49704"/>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30070" name="Text Box 21"/>
          <p:cNvSpPr txBox="1">
            <a:spLocks noChangeAspect="1" noChangeArrowheads="1"/>
          </p:cNvSpPr>
          <p:nvPr/>
        </p:nvSpPr>
        <p:spPr bwMode="auto">
          <a:xfrm>
            <a:off x="609600" y="3352800"/>
            <a:ext cx="971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X</a:t>
            </a:r>
          </a:p>
        </p:txBody>
      </p:sp>
      <p:sp>
        <p:nvSpPr>
          <p:cNvPr id="130071" name="Rectangle 22"/>
          <p:cNvSpPr>
            <a:spLocks noChangeAspect="1" noChangeArrowheads="1"/>
          </p:cNvSpPr>
          <p:nvPr/>
        </p:nvSpPr>
        <p:spPr bwMode="auto">
          <a:xfrm>
            <a:off x="2133600" y="44958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130072" name="AutoShape 23"/>
          <p:cNvCxnSpPr>
            <a:cxnSpLocks noChangeShapeType="1"/>
            <a:stCxn id="130061" idx="3"/>
            <a:endCxn id="130071" idx="3"/>
          </p:cNvCxnSpPr>
          <p:nvPr/>
        </p:nvCxnSpPr>
        <p:spPr bwMode="auto">
          <a:xfrm flipH="1">
            <a:off x="2414588" y="3446463"/>
            <a:ext cx="369887" cy="1190625"/>
          </a:xfrm>
          <a:prstGeom prst="curvedConnector3">
            <a:avLst>
              <a:gd name="adj1" fmla="val -61801"/>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969752" name="Text Box 24"/>
          <p:cNvSpPr txBox="1">
            <a:spLocks noChangeAspect="1" noChangeArrowheads="1"/>
          </p:cNvSpPr>
          <p:nvPr/>
        </p:nvSpPr>
        <p:spPr bwMode="auto">
          <a:xfrm>
            <a:off x="2133600" y="5943600"/>
            <a:ext cx="5486400" cy="3810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400">
                <a:solidFill>
                  <a:srgbClr val="FFFF00"/>
                </a:solidFill>
              </a:rPr>
              <a:t>Sắp</a:t>
            </a:r>
            <a:r>
              <a:rPr lang="en-US" sz="2400">
                <a:solidFill>
                  <a:srgbClr val="FFFF00"/>
                </a:solidFill>
                <a:latin typeface="VNI-Helve" pitchFamily="2" charset="0"/>
              </a:rPr>
              <a:t> </a:t>
            </a:r>
            <a:r>
              <a:rPr lang="en-US" sz="2400">
                <a:solidFill>
                  <a:srgbClr val="FFFF00"/>
                </a:solidFill>
              </a:rPr>
              <a:t>xếp</a:t>
            </a:r>
            <a:r>
              <a:rPr lang="en-US" sz="2400">
                <a:solidFill>
                  <a:srgbClr val="FFFF00"/>
                </a:solidFill>
                <a:latin typeface="VNI-Helve" pitchFamily="2" charset="0"/>
              </a:rPr>
              <a:t> </a:t>
            </a:r>
            <a:r>
              <a:rPr lang="en-US" sz="2400">
                <a:solidFill>
                  <a:srgbClr val="FFFF00"/>
                </a:solidFill>
              </a:rPr>
              <a:t>các</a:t>
            </a:r>
            <a:r>
              <a:rPr lang="en-US" sz="2400">
                <a:solidFill>
                  <a:srgbClr val="FFFF00"/>
                </a:solidFill>
                <a:latin typeface="VNI-Helve" pitchFamily="2" charset="0"/>
              </a:rPr>
              <a:t> </a:t>
            </a:r>
            <a:r>
              <a:rPr lang="en-US" sz="2400">
                <a:solidFill>
                  <a:srgbClr val="FFFF00"/>
                </a:solidFill>
              </a:rPr>
              <a:t>xâu</a:t>
            </a:r>
            <a:r>
              <a:rPr lang="en-US" sz="2400">
                <a:solidFill>
                  <a:srgbClr val="FFFF00"/>
                </a:solidFill>
                <a:latin typeface="VNI-Helve" pitchFamily="2" charset="0"/>
              </a:rPr>
              <a:t> l1, l2</a:t>
            </a:r>
          </a:p>
        </p:txBody>
      </p:sp>
      <p:sp>
        <p:nvSpPr>
          <p:cNvPr id="130074" name="Oval 25"/>
          <p:cNvSpPr>
            <a:spLocks noChangeAspect="1" noChangeArrowheads="1"/>
          </p:cNvSpPr>
          <p:nvPr/>
        </p:nvSpPr>
        <p:spPr bwMode="auto">
          <a:xfrm>
            <a:off x="3200400" y="152400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30075" name="Text Box 26"/>
          <p:cNvSpPr txBox="1">
            <a:spLocks noChangeAspect="1" noChangeArrowheads="1"/>
          </p:cNvSpPr>
          <p:nvPr/>
        </p:nvSpPr>
        <p:spPr bwMode="auto">
          <a:xfrm>
            <a:off x="2667000" y="1371600"/>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first1</a:t>
            </a:r>
          </a:p>
        </p:txBody>
      </p:sp>
      <p:sp>
        <p:nvSpPr>
          <p:cNvPr id="130076" name="Oval 27"/>
          <p:cNvSpPr>
            <a:spLocks noChangeAspect="1" noChangeArrowheads="1"/>
          </p:cNvSpPr>
          <p:nvPr/>
        </p:nvSpPr>
        <p:spPr bwMode="auto">
          <a:xfrm>
            <a:off x="3048000" y="525780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30077" name="Text Box 28"/>
          <p:cNvSpPr txBox="1">
            <a:spLocks noChangeAspect="1" noChangeArrowheads="1"/>
          </p:cNvSpPr>
          <p:nvPr/>
        </p:nvSpPr>
        <p:spPr bwMode="auto">
          <a:xfrm>
            <a:off x="2514600" y="5105400"/>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first2</a:t>
            </a:r>
          </a:p>
        </p:txBody>
      </p:sp>
      <p:cxnSp>
        <p:nvCxnSpPr>
          <p:cNvPr id="969757" name="AutoShape 29"/>
          <p:cNvCxnSpPr>
            <a:cxnSpLocks noChangeShapeType="1"/>
            <a:stCxn id="130076" idx="0"/>
            <a:endCxn id="130056" idx="2"/>
          </p:cNvCxnSpPr>
          <p:nvPr/>
        </p:nvCxnSpPr>
        <p:spPr bwMode="auto">
          <a:xfrm rot="-5400000">
            <a:off x="3067051" y="4916487"/>
            <a:ext cx="533400" cy="149225"/>
          </a:xfrm>
          <a:prstGeom prst="curvedConnector3">
            <a:avLst>
              <a:gd name="adj1" fmla="val 5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30079" name="Rectangle 30"/>
          <p:cNvSpPr>
            <a:spLocks noChangeAspect="1" noChangeArrowheads="1"/>
          </p:cNvSpPr>
          <p:nvPr/>
        </p:nvSpPr>
        <p:spPr bwMode="auto">
          <a:xfrm>
            <a:off x="4811713" y="4900613"/>
            <a:ext cx="280987" cy="28098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969759" name="AutoShape 31"/>
          <p:cNvCxnSpPr>
            <a:cxnSpLocks noChangeShapeType="1"/>
            <a:stCxn id="130055" idx="3"/>
            <a:endCxn id="130065" idx="1"/>
          </p:cNvCxnSpPr>
          <p:nvPr/>
        </p:nvCxnSpPr>
        <p:spPr bwMode="auto">
          <a:xfrm flipV="1">
            <a:off x="3908425" y="4310063"/>
            <a:ext cx="1525588" cy="152400"/>
          </a:xfrm>
          <a:prstGeom prst="curvedConnector3">
            <a:avLst>
              <a:gd name="adj1" fmla="val 49949"/>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30081" name="AutoShape 32"/>
          <p:cNvCxnSpPr>
            <a:cxnSpLocks noChangeShapeType="1"/>
            <a:stCxn id="130074" idx="4"/>
            <a:endCxn id="130067" idx="1"/>
          </p:cNvCxnSpPr>
          <p:nvPr/>
        </p:nvCxnSpPr>
        <p:spPr bwMode="auto">
          <a:xfrm rot="16200000" flipH="1">
            <a:off x="3582988" y="1712913"/>
            <a:ext cx="207962" cy="550862"/>
          </a:xfrm>
          <a:prstGeom prst="curvedConnector2">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69761" name="AutoShape 33"/>
          <p:cNvCxnSpPr>
            <a:cxnSpLocks noChangeShapeType="1"/>
            <a:stCxn id="130064" idx="3"/>
            <a:endCxn id="130058" idx="2"/>
          </p:cNvCxnSpPr>
          <p:nvPr/>
        </p:nvCxnSpPr>
        <p:spPr bwMode="auto">
          <a:xfrm flipV="1">
            <a:off x="6248400" y="2887663"/>
            <a:ext cx="474663" cy="1422400"/>
          </a:xfrm>
          <a:prstGeom prst="curvedConnector2">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30083" name="AutoShape 34"/>
          <p:cNvCxnSpPr>
            <a:cxnSpLocks noChangeShapeType="1"/>
            <a:stCxn id="130057" idx="3"/>
            <a:endCxn id="130079" idx="3"/>
          </p:cNvCxnSpPr>
          <p:nvPr/>
        </p:nvCxnSpPr>
        <p:spPr bwMode="auto">
          <a:xfrm flipH="1">
            <a:off x="5092700" y="2625725"/>
            <a:ext cx="2122488" cy="2416175"/>
          </a:xfrm>
          <a:prstGeom prst="curvedConnector3">
            <a:avLst>
              <a:gd name="adj1" fmla="val -10694"/>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30084" name="AutoShape 35"/>
          <p:cNvCxnSpPr>
            <a:cxnSpLocks noChangeShapeType="1"/>
            <a:stCxn id="130053" idx="6"/>
            <a:endCxn id="130086" idx="1"/>
          </p:cNvCxnSpPr>
          <p:nvPr/>
        </p:nvCxnSpPr>
        <p:spPr bwMode="auto">
          <a:xfrm>
            <a:off x="1868488" y="1933575"/>
            <a:ext cx="874712" cy="646113"/>
          </a:xfrm>
          <a:prstGeom prst="curvedConnector3">
            <a:avLst>
              <a:gd name="adj1" fmla="val 49907"/>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30085" name="AutoShape 36"/>
          <p:cNvCxnSpPr>
            <a:cxnSpLocks noChangeShapeType="1"/>
            <a:stCxn id="130066" idx="3"/>
            <a:endCxn id="130060" idx="1"/>
          </p:cNvCxnSpPr>
          <p:nvPr/>
        </p:nvCxnSpPr>
        <p:spPr bwMode="auto">
          <a:xfrm>
            <a:off x="4775200" y="2092325"/>
            <a:ext cx="2768600" cy="2133600"/>
          </a:xfrm>
          <a:prstGeom prst="curvedConnector3">
            <a:avLst>
              <a:gd name="adj1" fmla="val 50514"/>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30086" name="Rectangle 37"/>
          <p:cNvSpPr>
            <a:spLocks noChangeAspect="1" noChangeArrowheads="1"/>
          </p:cNvSpPr>
          <p:nvPr/>
        </p:nvSpPr>
        <p:spPr bwMode="auto">
          <a:xfrm>
            <a:off x="2743200" y="24384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969766" name="AutoShape 38"/>
          <p:cNvCxnSpPr>
            <a:cxnSpLocks noChangeShapeType="1"/>
            <a:stCxn id="130076" idx="6"/>
            <a:endCxn id="130065" idx="1"/>
          </p:cNvCxnSpPr>
          <p:nvPr/>
        </p:nvCxnSpPr>
        <p:spPr bwMode="auto">
          <a:xfrm flipV="1">
            <a:off x="3468688" y="4310063"/>
            <a:ext cx="1965325" cy="1128712"/>
          </a:xfrm>
          <a:prstGeom prst="curvedConnector3">
            <a:avLst>
              <a:gd name="adj1" fmla="val 49921"/>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69767" name="AutoShape 39"/>
          <p:cNvCxnSpPr>
            <a:cxnSpLocks noChangeShapeType="1"/>
            <a:stCxn id="130064" idx="3"/>
            <a:endCxn id="130056" idx="0"/>
          </p:cNvCxnSpPr>
          <p:nvPr/>
        </p:nvCxnSpPr>
        <p:spPr bwMode="auto">
          <a:xfrm flipH="1" flipV="1">
            <a:off x="3408363" y="4198938"/>
            <a:ext cx="2840037" cy="111125"/>
          </a:xfrm>
          <a:prstGeom prst="curvedConnector4">
            <a:avLst>
              <a:gd name="adj1" fmla="val -7995"/>
              <a:gd name="adj2" fmla="val 675713"/>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69768" name="AutoShape 40"/>
          <p:cNvCxnSpPr>
            <a:cxnSpLocks noChangeShapeType="1"/>
            <a:stCxn id="130055" idx="3"/>
            <a:endCxn id="130058" idx="1"/>
          </p:cNvCxnSpPr>
          <p:nvPr/>
        </p:nvCxnSpPr>
        <p:spPr bwMode="auto">
          <a:xfrm flipV="1">
            <a:off x="3908425" y="2625725"/>
            <a:ext cx="2492375" cy="1836738"/>
          </a:xfrm>
          <a:prstGeom prst="curvedConnector3">
            <a:avLst>
              <a:gd name="adj1" fmla="val 5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69752"/>
                                        </p:tgtEl>
                                        <p:attrNameLst>
                                          <p:attrName>style.visibility</p:attrName>
                                        </p:attrNameLst>
                                      </p:cBhvr>
                                      <p:to>
                                        <p:strVal val="visible"/>
                                      </p:to>
                                    </p:set>
                                    <p:anim calcmode="lin" valueType="num">
                                      <p:cBhvr additive="base">
                                        <p:cTn id="7" dur="500" fill="hold"/>
                                        <p:tgtEl>
                                          <p:spTgt spid="969752"/>
                                        </p:tgtEl>
                                        <p:attrNameLst>
                                          <p:attrName>ppt_x</p:attrName>
                                        </p:attrNameLst>
                                      </p:cBhvr>
                                      <p:tavLst>
                                        <p:tav tm="0">
                                          <p:val>
                                            <p:strVal val="1+#ppt_w/2"/>
                                          </p:val>
                                        </p:tav>
                                        <p:tav tm="100000">
                                          <p:val>
                                            <p:strVal val="#ppt_x"/>
                                          </p:val>
                                        </p:tav>
                                      </p:tavLst>
                                    </p:anim>
                                    <p:anim calcmode="lin" valueType="num">
                                      <p:cBhvr additive="base">
                                        <p:cTn id="8" dur="500" fill="hold"/>
                                        <p:tgtEl>
                                          <p:spTgt spid="9697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xit" presetSubtype="10" fill="hold" nodeType="clickEffect">
                                  <p:stCondLst>
                                    <p:cond delay="0"/>
                                  </p:stCondLst>
                                  <p:childTnLst>
                                    <p:animEffect transition="out" filter="blinds(horizontal)">
                                      <p:cBhvr>
                                        <p:cTn id="12" dur="500"/>
                                        <p:tgtEl>
                                          <p:spTgt spid="969757"/>
                                        </p:tgtEl>
                                      </p:cBhvr>
                                    </p:animEffect>
                                    <p:set>
                                      <p:cBhvr>
                                        <p:cTn id="13" dur="1" fill="hold">
                                          <p:stCondLst>
                                            <p:cond delay="499"/>
                                          </p:stCondLst>
                                        </p:cTn>
                                        <p:tgtEl>
                                          <p:spTgt spid="969757"/>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969759"/>
                                        </p:tgtEl>
                                      </p:cBhvr>
                                    </p:animEffect>
                                    <p:set>
                                      <p:cBhvr>
                                        <p:cTn id="16" dur="1" fill="hold">
                                          <p:stCondLst>
                                            <p:cond delay="499"/>
                                          </p:stCondLst>
                                        </p:cTn>
                                        <p:tgtEl>
                                          <p:spTgt spid="969759"/>
                                        </p:tgtEl>
                                        <p:attrNameLst>
                                          <p:attrName>style.visibility</p:attrName>
                                        </p:attrNameLst>
                                      </p:cBhvr>
                                      <p:to>
                                        <p:strVal val="hidden"/>
                                      </p:to>
                                    </p:set>
                                  </p:childTnLst>
                                </p:cTn>
                              </p:par>
                              <p:par>
                                <p:cTn id="17" presetID="3" presetClass="exit" presetSubtype="10" fill="hold" nodeType="withEffect">
                                  <p:stCondLst>
                                    <p:cond delay="0"/>
                                  </p:stCondLst>
                                  <p:childTnLst>
                                    <p:animEffect transition="out" filter="blinds(horizontal)">
                                      <p:cBhvr>
                                        <p:cTn id="18" dur="500"/>
                                        <p:tgtEl>
                                          <p:spTgt spid="969761"/>
                                        </p:tgtEl>
                                      </p:cBhvr>
                                    </p:animEffect>
                                    <p:set>
                                      <p:cBhvr>
                                        <p:cTn id="19" dur="1" fill="hold">
                                          <p:stCondLst>
                                            <p:cond delay="499"/>
                                          </p:stCondLst>
                                        </p:cTn>
                                        <p:tgtEl>
                                          <p:spTgt spid="969761"/>
                                        </p:tgtEl>
                                        <p:attrNameLst>
                                          <p:attrName>style.visibility</p:attrName>
                                        </p:attrNameLst>
                                      </p:cBhvr>
                                      <p:to>
                                        <p:strVal val="hidden"/>
                                      </p:to>
                                    </p:set>
                                  </p:childTnLst>
                                </p:cTn>
                              </p:par>
                              <p:par>
                                <p:cTn id="20" presetID="3" presetClass="entr" presetSubtype="10" fill="hold" nodeType="withEffect">
                                  <p:stCondLst>
                                    <p:cond delay="0"/>
                                  </p:stCondLst>
                                  <p:childTnLst>
                                    <p:set>
                                      <p:cBhvr>
                                        <p:cTn id="21" dur="1" fill="hold">
                                          <p:stCondLst>
                                            <p:cond delay="0"/>
                                          </p:stCondLst>
                                        </p:cTn>
                                        <p:tgtEl>
                                          <p:spTgt spid="969766"/>
                                        </p:tgtEl>
                                        <p:attrNameLst>
                                          <p:attrName>style.visibility</p:attrName>
                                        </p:attrNameLst>
                                      </p:cBhvr>
                                      <p:to>
                                        <p:strVal val="visible"/>
                                      </p:to>
                                    </p:set>
                                    <p:animEffect transition="in" filter="blinds(horizontal)">
                                      <p:cBhvr>
                                        <p:cTn id="22" dur="500"/>
                                        <p:tgtEl>
                                          <p:spTgt spid="969766"/>
                                        </p:tgtEl>
                                      </p:cBhvr>
                                    </p:animEffect>
                                  </p:childTnLst>
                                </p:cTn>
                              </p:par>
                              <p:par>
                                <p:cTn id="23" presetID="3" presetClass="entr" presetSubtype="10" fill="hold" nodeType="withEffect">
                                  <p:stCondLst>
                                    <p:cond delay="0"/>
                                  </p:stCondLst>
                                  <p:childTnLst>
                                    <p:set>
                                      <p:cBhvr>
                                        <p:cTn id="24" dur="1" fill="hold">
                                          <p:stCondLst>
                                            <p:cond delay="0"/>
                                          </p:stCondLst>
                                        </p:cTn>
                                        <p:tgtEl>
                                          <p:spTgt spid="969767"/>
                                        </p:tgtEl>
                                        <p:attrNameLst>
                                          <p:attrName>style.visibility</p:attrName>
                                        </p:attrNameLst>
                                      </p:cBhvr>
                                      <p:to>
                                        <p:strVal val="visible"/>
                                      </p:to>
                                    </p:set>
                                    <p:animEffect transition="in" filter="blinds(horizontal)">
                                      <p:cBhvr>
                                        <p:cTn id="25" dur="500"/>
                                        <p:tgtEl>
                                          <p:spTgt spid="969767"/>
                                        </p:tgtEl>
                                      </p:cBhvr>
                                    </p:animEffect>
                                  </p:childTnLst>
                                </p:cTn>
                              </p:par>
                              <p:par>
                                <p:cTn id="26" presetID="3" presetClass="entr" presetSubtype="10" fill="hold" nodeType="withEffect">
                                  <p:stCondLst>
                                    <p:cond delay="0"/>
                                  </p:stCondLst>
                                  <p:childTnLst>
                                    <p:set>
                                      <p:cBhvr>
                                        <p:cTn id="27" dur="1" fill="hold">
                                          <p:stCondLst>
                                            <p:cond delay="0"/>
                                          </p:stCondLst>
                                        </p:cTn>
                                        <p:tgtEl>
                                          <p:spTgt spid="969768"/>
                                        </p:tgtEl>
                                        <p:attrNameLst>
                                          <p:attrName>style.visibility</p:attrName>
                                        </p:attrNameLst>
                                      </p:cBhvr>
                                      <p:to>
                                        <p:strVal val="visible"/>
                                      </p:to>
                                    </p:set>
                                    <p:animEffect transition="in" filter="blinds(horizontal)">
                                      <p:cBhvr>
                                        <p:cTn id="28" dur="500"/>
                                        <p:tgtEl>
                                          <p:spTgt spid="96976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xit" presetSubtype="2" fill="hold" grpId="1" nodeType="clickEffect">
                                  <p:stCondLst>
                                    <p:cond delay="0"/>
                                  </p:stCondLst>
                                  <p:childTnLst>
                                    <p:anim calcmode="lin" valueType="num">
                                      <p:cBhvr additive="base">
                                        <p:cTn id="32" dur="500"/>
                                        <p:tgtEl>
                                          <p:spTgt spid="969752"/>
                                        </p:tgtEl>
                                        <p:attrNameLst>
                                          <p:attrName>ppt_x</p:attrName>
                                        </p:attrNameLst>
                                      </p:cBhvr>
                                      <p:tavLst>
                                        <p:tav tm="0">
                                          <p:val>
                                            <p:strVal val="ppt_x"/>
                                          </p:val>
                                        </p:tav>
                                        <p:tav tm="100000">
                                          <p:val>
                                            <p:strVal val="1+ppt_w/2"/>
                                          </p:val>
                                        </p:tav>
                                      </p:tavLst>
                                    </p:anim>
                                    <p:anim calcmode="lin" valueType="num">
                                      <p:cBhvr additive="base">
                                        <p:cTn id="33" dur="500"/>
                                        <p:tgtEl>
                                          <p:spTgt spid="969752"/>
                                        </p:tgtEl>
                                        <p:attrNameLst>
                                          <p:attrName>ppt_y</p:attrName>
                                        </p:attrNameLst>
                                      </p:cBhvr>
                                      <p:tavLst>
                                        <p:tav tm="0">
                                          <p:val>
                                            <p:strVal val="ppt_y"/>
                                          </p:val>
                                        </p:tav>
                                        <p:tav tm="100000">
                                          <p:val>
                                            <p:strVal val="ppt_y"/>
                                          </p:val>
                                        </p:tav>
                                      </p:tavLst>
                                    </p:anim>
                                    <p:set>
                                      <p:cBhvr>
                                        <p:cTn id="34" dur="1" fill="hold">
                                          <p:stCondLst>
                                            <p:cond delay="499"/>
                                          </p:stCondLst>
                                        </p:cTn>
                                        <p:tgtEl>
                                          <p:spTgt spid="9697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52" grpId="0" animBg="1"/>
      <p:bldP spid="969752" grpId="1" animBg="1"/>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074" name="Rectangle 3"/>
          <p:cNvSpPr>
            <a:spLocks noGrp="1" noChangeArrowheads="1"/>
          </p:cNvSpPr>
          <p:nvPr>
            <p:ph type="title"/>
          </p:nvPr>
        </p:nvSpPr>
        <p:spPr>
          <a:xfrm>
            <a:off x="762000" y="457200"/>
            <a:ext cx="8001000" cy="838200"/>
          </a:xfrm>
        </p:spPr>
        <p:txBody>
          <a:bodyPr/>
          <a:lstStyle/>
          <a:p>
            <a:pPr eaLnBrk="1" hangingPunct="1"/>
            <a:r>
              <a:rPr lang="en-US" sz="4000" smtClean="0">
                <a:latin typeface="Times New Roman" panose="02020603050405020304" pitchFamily="18" charset="0"/>
              </a:rPr>
              <a:t>Quick</a:t>
            </a:r>
            <a:r>
              <a:rPr lang="en-US" sz="4000" smtClean="0"/>
              <a:t> </a:t>
            </a:r>
            <a:r>
              <a:rPr lang="en-US" sz="4000" smtClean="0">
                <a:latin typeface="Times New Roman" panose="02020603050405020304" pitchFamily="18" charset="0"/>
              </a:rPr>
              <a:t>sort</a:t>
            </a:r>
          </a:p>
        </p:txBody>
      </p:sp>
      <p:sp>
        <p:nvSpPr>
          <p:cNvPr id="13107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A332AF0-D2C0-4A8F-BAB3-17382DBD8CD9}" type="slidenum">
              <a:rPr lang="en-US" sz="1200" smtClean="0">
                <a:solidFill>
                  <a:srgbClr val="FFFFFF"/>
                </a:solidFill>
              </a:rPr>
              <a:pPr>
                <a:lnSpc>
                  <a:spcPct val="80000"/>
                </a:lnSpc>
              </a:pPr>
              <a:t>111</a:t>
            </a:fld>
            <a:endParaRPr lang="en-US" sz="1200" smtClean="0">
              <a:solidFill>
                <a:srgbClr val="FFFFFF"/>
              </a:solidFill>
            </a:endParaRPr>
          </a:p>
        </p:txBody>
      </p:sp>
      <p:sp>
        <p:nvSpPr>
          <p:cNvPr id="970754" name="Rectangle 2"/>
          <p:cNvSpPr>
            <a:spLocks noChangeAspect="1" noChangeArrowheads="1"/>
          </p:cNvSpPr>
          <p:nvPr/>
        </p:nvSpPr>
        <p:spPr bwMode="auto">
          <a:xfrm>
            <a:off x="8534400" y="32766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31077" name="Oval 4"/>
          <p:cNvSpPr>
            <a:spLocks noChangeAspect="1" noChangeArrowheads="1"/>
          </p:cNvSpPr>
          <p:nvPr/>
        </p:nvSpPr>
        <p:spPr bwMode="auto">
          <a:xfrm>
            <a:off x="1447800" y="175260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31078" name="Text Box 5"/>
          <p:cNvSpPr txBox="1">
            <a:spLocks noChangeAspect="1" noChangeArrowheads="1"/>
          </p:cNvSpPr>
          <p:nvPr/>
        </p:nvSpPr>
        <p:spPr bwMode="auto">
          <a:xfrm>
            <a:off x="533400" y="2133600"/>
            <a:ext cx="971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first</a:t>
            </a:r>
          </a:p>
        </p:txBody>
      </p:sp>
      <p:sp>
        <p:nvSpPr>
          <p:cNvPr id="131079" name="Rectangle 6"/>
          <p:cNvSpPr>
            <a:spLocks noChangeAspect="1" noChangeArrowheads="1"/>
          </p:cNvSpPr>
          <p:nvPr/>
        </p:nvSpPr>
        <p:spPr bwMode="auto">
          <a:xfrm>
            <a:off x="3733800" y="4198938"/>
            <a:ext cx="174625"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31080" name="Text Box 7"/>
          <p:cNvSpPr txBox="1">
            <a:spLocks noChangeAspect="1" noChangeArrowheads="1"/>
          </p:cNvSpPr>
          <p:nvPr/>
        </p:nvSpPr>
        <p:spPr bwMode="auto">
          <a:xfrm>
            <a:off x="3086100" y="4198938"/>
            <a:ext cx="642938"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6</a:t>
            </a:r>
          </a:p>
        </p:txBody>
      </p:sp>
      <p:sp>
        <p:nvSpPr>
          <p:cNvPr id="131081" name="Rectangle 8"/>
          <p:cNvSpPr>
            <a:spLocks noChangeAspect="1" noChangeArrowheads="1"/>
          </p:cNvSpPr>
          <p:nvPr/>
        </p:nvSpPr>
        <p:spPr bwMode="auto">
          <a:xfrm>
            <a:off x="7038975" y="2362200"/>
            <a:ext cx="176213"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31082" name="Text Box 9"/>
          <p:cNvSpPr txBox="1">
            <a:spLocks noChangeAspect="1" noChangeArrowheads="1"/>
          </p:cNvSpPr>
          <p:nvPr/>
        </p:nvSpPr>
        <p:spPr bwMode="auto">
          <a:xfrm>
            <a:off x="6400800" y="2362200"/>
            <a:ext cx="644525"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8</a:t>
            </a:r>
          </a:p>
        </p:txBody>
      </p:sp>
      <p:sp>
        <p:nvSpPr>
          <p:cNvPr id="131083" name="Rectangle 10"/>
          <p:cNvSpPr>
            <a:spLocks noChangeAspect="1" noChangeArrowheads="1"/>
          </p:cNvSpPr>
          <p:nvPr/>
        </p:nvSpPr>
        <p:spPr bwMode="auto">
          <a:xfrm>
            <a:off x="8181975" y="3962400"/>
            <a:ext cx="174625"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31084" name="Text Box 11"/>
          <p:cNvSpPr txBox="1">
            <a:spLocks noChangeAspect="1" noChangeArrowheads="1"/>
          </p:cNvSpPr>
          <p:nvPr/>
        </p:nvSpPr>
        <p:spPr bwMode="auto">
          <a:xfrm>
            <a:off x="7543800" y="3962400"/>
            <a:ext cx="642938"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2</a:t>
            </a:r>
          </a:p>
        </p:txBody>
      </p:sp>
      <p:sp>
        <p:nvSpPr>
          <p:cNvPr id="131085" name="Rectangle 12"/>
          <p:cNvSpPr>
            <a:spLocks noChangeAspect="1" noChangeArrowheads="1"/>
          </p:cNvSpPr>
          <p:nvPr/>
        </p:nvSpPr>
        <p:spPr bwMode="auto">
          <a:xfrm>
            <a:off x="2609850" y="3182938"/>
            <a:ext cx="174625"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31086" name="Text Box 13"/>
          <p:cNvSpPr txBox="1">
            <a:spLocks noChangeAspect="1" noChangeArrowheads="1"/>
          </p:cNvSpPr>
          <p:nvPr/>
        </p:nvSpPr>
        <p:spPr bwMode="auto">
          <a:xfrm>
            <a:off x="1962150" y="3182938"/>
            <a:ext cx="642938"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4</a:t>
            </a:r>
          </a:p>
        </p:txBody>
      </p:sp>
      <p:cxnSp>
        <p:nvCxnSpPr>
          <p:cNvPr id="970766" name="AutoShape 14"/>
          <p:cNvCxnSpPr>
            <a:cxnSpLocks noChangeShapeType="1"/>
            <a:stCxn id="131083" idx="3"/>
            <a:endCxn id="970754" idx="1"/>
          </p:cNvCxnSpPr>
          <p:nvPr/>
        </p:nvCxnSpPr>
        <p:spPr bwMode="auto">
          <a:xfrm flipV="1">
            <a:off x="8356600" y="3417888"/>
            <a:ext cx="177800" cy="808037"/>
          </a:xfrm>
          <a:prstGeom prst="curvedConnector3">
            <a:avLst>
              <a:gd name="adj1" fmla="val 5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131088" name="Rectangle 15"/>
          <p:cNvSpPr>
            <a:spLocks noChangeAspect="1" noChangeArrowheads="1"/>
          </p:cNvSpPr>
          <p:nvPr/>
        </p:nvSpPr>
        <p:spPr bwMode="auto">
          <a:xfrm>
            <a:off x="6072188" y="4046538"/>
            <a:ext cx="176212"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31089" name="Text Box 16"/>
          <p:cNvSpPr txBox="1">
            <a:spLocks noChangeAspect="1" noChangeArrowheads="1"/>
          </p:cNvSpPr>
          <p:nvPr/>
        </p:nvSpPr>
        <p:spPr bwMode="auto">
          <a:xfrm>
            <a:off x="5434013" y="4046538"/>
            <a:ext cx="644525"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5</a:t>
            </a:r>
          </a:p>
        </p:txBody>
      </p:sp>
      <p:sp>
        <p:nvSpPr>
          <p:cNvPr id="131090" name="Rectangle 17"/>
          <p:cNvSpPr>
            <a:spLocks noChangeAspect="1" noChangeArrowheads="1"/>
          </p:cNvSpPr>
          <p:nvPr/>
        </p:nvSpPr>
        <p:spPr bwMode="auto">
          <a:xfrm>
            <a:off x="4600575" y="1828800"/>
            <a:ext cx="174625"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31091" name="Text Box 18"/>
          <p:cNvSpPr txBox="1">
            <a:spLocks noChangeAspect="1" noChangeArrowheads="1"/>
          </p:cNvSpPr>
          <p:nvPr/>
        </p:nvSpPr>
        <p:spPr bwMode="auto">
          <a:xfrm>
            <a:off x="3962400" y="1828800"/>
            <a:ext cx="642938"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a:t>
            </a:r>
          </a:p>
        </p:txBody>
      </p:sp>
      <p:sp>
        <p:nvSpPr>
          <p:cNvPr id="970771" name="Oval 19"/>
          <p:cNvSpPr>
            <a:spLocks noChangeAspect="1" noChangeArrowheads="1"/>
          </p:cNvSpPr>
          <p:nvPr/>
        </p:nvSpPr>
        <p:spPr bwMode="auto">
          <a:xfrm>
            <a:off x="1008063" y="3754438"/>
            <a:ext cx="420687"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970772" name="AutoShape 20"/>
          <p:cNvCxnSpPr>
            <a:cxnSpLocks noChangeShapeType="1"/>
            <a:stCxn id="970771" idx="6"/>
            <a:endCxn id="131086" idx="1"/>
          </p:cNvCxnSpPr>
          <p:nvPr/>
        </p:nvCxnSpPr>
        <p:spPr bwMode="auto">
          <a:xfrm flipV="1">
            <a:off x="1428750" y="3446463"/>
            <a:ext cx="533400" cy="488950"/>
          </a:xfrm>
          <a:prstGeom prst="curvedConnector3">
            <a:avLst>
              <a:gd name="adj1" fmla="val 49704"/>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970773" name="Text Box 21"/>
          <p:cNvSpPr txBox="1">
            <a:spLocks noChangeAspect="1" noChangeArrowheads="1"/>
          </p:cNvSpPr>
          <p:nvPr/>
        </p:nvSpPr>
        <p:spPr bwMode="auto">
          <a:xfrm>
            <a:off x="609600" y="3352800"/>
            <a:ext cx="971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X</a:t>
            </a:r>
          </a:p>
        </p:txBody>
      </p:sp>
      <p:sp>
        <p:nvSpPr>
          <p:cNvPr id="970774" name="Rectangle 22"/>
          <p:cNvSpPr>
            <a:spLocks noChangeAspect="1" noChangeArrowheads="1"/>
          </p:cNvSpPr>
          <p:nvPr/>
        </p:nvSpPr>
        <p:spPr bwMode="auto">
          <a:xfrm>
            <a:off x="2133600" y="44958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970775" name="AutoShape 23"/>
          <p:cNvCxnSpPr>
            <a:cxnSpLocks noChangeShapeType="1"/>
            <a:stCxn id="131085" idx="3"/>
            <a:endCxn id="970774" idx="3"/>
          </p:cNvCxnSpPr>
          <p:nvPr/>
        </p:nvCxnSpPr>
        <p:spPr bwMode="auto">
          <a:xfrm flipH="1">
            <a:off x="2414588" y="3446463"/>
            <a:ext cx="369887" cy="1190625"/>
          </a:xfrm>
          <a:prstGeom prst="curvedConnector3">
            <a:avLst>
              <a:gd name="adj1" fmla="val -61801"/>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970776" name="Text Box 24"/>
          <p:cNvSpPr txBox="1">
            <a:spLocks noChangeAspect="1" noChangeArrowheads="1"/>
          </p:cNvSpPr>
          <p:nvPr/>
        </p:nvSpPr>
        <p:spPr bwMode="auto">
          <a:xfrm>
            <a:off x="5486400" y="1447800"/>
            <a:ext cx="3200400" cy="3810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400">
                <a:solidFill>
                  <a:srgbClr val="FFFF00"/>
                </a:solidFill>
                <a:latin typeface="VNI-Avo" pitchFamily="2" charset="0"/>
              </a:rPr>
              <a:t>Nối l1, X, l2</a:t>
            </a:r>
          </a:p>
        </p:txBody>
      </p:sp>
      <p:sp>
        <p:nvSpPr>
          <p:cNvPr id="970777" name="Oval 25"/>
          <p:cNvSpPr>
            <a:spLocks noChangeAspect="1" noChangeArrowheads="1"/>
          </p:cNvSpPr>
          <p:nvPr/>
        </p:nvSpPr>
        <p:spPr bwMode="auto">
          <a:xfrm>
            <a:off x="3200400" y="152400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31099" name="Text Box 26"/>
          <p:cNvSpPr txBox="1">
            <a:spLocks noChangeAspect="1" noChangeArrowheads="1"/>
          </p:cNvSpPr>
          <p:nvPr/>
        </p:nvSpPr>
        <p:spPr bwMode="auto">
          <a:xfrm>
            <a:off x="2667000" y="1371600"/>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first1</a:t>
            </a:r>
          </a:p>
        </p:txBody>
      </p:sp>
      <p:sp>
        <p:nvSpPr>
          <p:cNvPr id="970779" name="Oval 27"/>
          <p:cNvSpPr>
            <a:spLocks noChangeAspect="1" noChangeArrowheads="1"/>
          </p:cNvSpPr>
          <p:nvPr/>
        </p:nvSpPr>
        <p:spPr bwMode="auto">
          <a:xfrm>
            <a:off x="3048000" y="525780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131101" name="Text Box 28"/>
          <p:cNvSpPr txBox="1">
            <a:spLocks noChangeAspect="1" noChangeArrowheads="1"/>
          </p:cNvSpPr>
          <p:nvPr/>
        </p:nvSpPr>
        <p:spPr bwMode="auto">
          <a:xfrm>
            <a:off x="2514600" y="5105400"/>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first2</a:t>
            </a:r>
          </a:p>
        </p:txBody>
      </p:sp>
      <p:sp>
        <p:nvSpPr>
          <p:cNvPr id="131102" name="Rectangle 29"/>
          <p:cNvSpPr>
            <a:spLocks noChangeAspect="1" noChangeArrowheads="1"/>
          </p:cNvSpPr>
          <p:nvPr/>
        </p:nvSpPr>
        <p:spPr bwMode="auto">
          <a:xfrm>
            <a:off x="4811713" y="4900613"/>
            <a:ext cx="280987" cy="28098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970782" name="AutoShape 30"/>
          <p:cNvCxnSpPr>
            <a:cxnSpLocks noChangeShapeType="1"/>
            <a:stCxn id="970777" idx="4"/>
            <a:endCxn id="131091" idx="1"/>
          </p:cNvCxnSpPr>
          <p:nvPr/>
        </p:nvCxnSpPr>
        <p:spPr bwMode="auto">
          <a:xfrm rot="16200000" flipH="1">
            <a:off x="3582988" y="1712913"/>
            <a:ext cx="207962" cy="550862"/>
          </a:xfrm>
          <a:prstGeom prst="curvedConnector2">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31104" name="AutoShape 31"/>
          <p:cNvCxnSpPr>
            <a:cxnSpLocks noChangeShapeType="1"/>
            <a:stCxn id="131081" idx="3"/>
            <a:endCxn id="131102" idx="3"/>
          </p:cNvCxnSpPr>
          <p:nvPr/>
        </p:nvCxnSpPr>
        <p:spPr bwMode="auto">
          <a:xfrm flipH="1">
            <a:off x="5092700" y="2625725"/>
            <a:ext cx="2122488" cy="2416175"/>
          </a:xfrm>
          <a:prstGeom prst="curvedConnector3">
            <a:avLst>
              <a:gd name="adj1" fmla="val -10694"/>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70784" name="AutoShape 32"/>
          <p:cNvCxnSpPr>
            <a:cxnSpLocks noChangeShapeType="1"/>
            <a:stCxn id="131077" idx="6"/>
            <a:endCxn id="970786" idx="1"/>
          </p:cNvCxnSpPr>
          <p:nvPr/>
        </p:nvCxnSpPr>
        <p:spPr bwMode="auto">
          <a:xfrm>
            <a:off x="1868488" y="1933575"/>
            <a:ext cx="874712" cy="646113"/>
          </a:xfrm>
          <a:prstGeom prst="curvedConnector3">
            <a:avLst>
              <a:gd name="adj1" fmla="val 49907"/>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31106" name="AutoShape 33"/>
          <p:cNvCxnSpPr>
            <a:cxnSpLocks noChangeShapeType="1"/>
            <a:stCxn id="131090" idx="3"/>
            <a:endCxn id="131084" idx="1"/>
          </p:cNvCxnSpPr>
          <p:nvPr/>
        </p:nvCxnSpPr>
        <p:spPr bwMode="auto">
          <a:xfrm>
            <a:off x="4775200" y="2092325"/>
            <a:ext cx="2768600" cy="2133600"/>
          </a:xfrm>
          <a:prstGeom prst="curvedConnector3">
            <a:avLst>
              <a:gd name="adj1" fmla="val 50514"/>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970786" name="Rectangle 34"/>
          <p:cNvSpPr>
            <a:spLocks noChangeAspect="1" noChangeArrowheads="1"/>
          </p:cNvSpPr>
          <p:nvPr/>
        </p:nvSpPr>
        <p:spPr bwMode="auto">
          <a:xfrm>
            <a:off x="2743200" y="24384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970787" name="AutoShape 35"/>
          <p:cNvCxnSpPr>
            <a:cxnSpLocks noChangeShapeType="1"/>
            <a:stCxn id="970779" idx="6"/>
            <a:endCxn id="131089" idx="1"/>
          </p:cNvCxnSpPr>
          <p:nvPr/>
        </p:nvCxnSpPr>
        <p:spPr bwMode="auto">
          <a:xfrm flipV="1">
            <a:off x="3468688" y="4310063"/>
            <a:ext cx="1965325" cy="1128712"/>
          </a:xfrm>
          <a:prstGeom prst="curvedConnector3">
            <a:avLst>
              <a:gd name="adj1" fmla="val 49921"/>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31109" name="AutoShape 36"/>
          <p:cNvCxnSpPr>
            <a:cxnSpLocks noChangeShapeType="1"/>
            <a:stCxn id="131088" idx="3"/>
            <a:endCxn id="131080" idx="0"/>
          </p:cNvCxnSpPr>
          <p:nvPr/>
        </p:nvCxnSpPr>
        <p:spPr bwMode="auto">
          <a:xfrm flipH="1" flipV="1">
            <a:off x="3408363" y="4198938"/>
            <a:ext cx="2840037" cy="111125"/>
          </a:xfrm>
          <a:prstGeom prst="curvedConnector4">
            <a:avLst>
              <a:gd name="adj1" fmla="val -7995"/>
              <a:gd name="adj2" fmla="val 675713"/>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131110" name="AutoShape 37"/>
          <p:cNvCxnSpPr>
            <a:cxnSpLocks noChangeShapeType="1"/>
            <a:stCxn id="131079" idx="3"/>
            <a:endCxn id="131082" idx="1"/>
          </p:cNvCxnSpPr>
          <p:nvPr/>
        </p:nvCxnSpPr>
        <p:spPr bwMode="auto">
          <a:xfrm flipV="1">
            <a:off x="3908425" y="2625725"/>
            <a:ext cx="2492375" cy="1836738"/>
          </a:xfrm>
          <a:prstGeom prst="curvedConnector3">
            <a:avLst>
              <a:gd name="adj1" fmla="val 5000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70790" name="AutoShape 38"/>
          <p:cNvCxnSpPr>
            <a:cxnSpLocks noChangeShapeType="1"/>
            <a:stCxn id="131083" idx="3"/>
            <a:endCxn id="131086" idx="1"/>
          </p:cNvCxnSpPr>
          <p:nvPr/>
        </p:nvCxnSpPr>
        <p:spPr bwMode="auto">
          <a:xfrm flipH="1" flipV="1">
            <a:off x="1962150" y="3446463"/>
            <a:ext cx="6394450" cy="779462"/>
          </a:xfrm>
          <a:prstGeom prst="curvedConnector5">
            <a:avLst>
              <a:gd name="adj1" fmla="val -5690"/>
              <a:gd name="adj2" fmla="val -233199"/>
              <a:gd name="adj3" fmla="val 107620"/>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970791" name="AutoShape 39"/>
          <p:cNvCxnSpPr>
            <a:cxnSpLocks noChangeShapeType="1"/>
            <a:stCxn id="131085" idx="3"/>
            <a:endCxn id="131089" idx="1"/>
          </p:cNvCxnSpPr>
          <p:nvPr/>
        </p:nvCxnSpPr>
        <p:spPr bwMode="auto">
          <a:xfrm>
            <a:off x="2784475" y="3446463"/>
            <a:ext cx="2649538" cy="863600"/>
          </a:xfrm>
          <a:prstGeom prst="curvedConnector3">
            <a:avLst>
              <a:gd name="adj1" fmla="val 52847"/>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
        <p:nvSpPr>
          <p:cNvPr id="970792" name="Text Box 40"/>
          <p:cNvSpPr txBox="1">
            <a:spLocks noChangeAspect="1" noChangeArrowheads="1"/>
          </p:cNvSpPr>
          <p:nvPr/>
        </p:nvSpPr>
        <p:spPr bwMode="auto">
          <a:xfrm>
            <a:off x="5410200" y="1447800"/>
            <a:ext cx="3733800" cy="3810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400">
                <a:solidFill>
                  <a:srgbClr val="FFFF00"/>
                </a:solidFill>
              </a:rPr>
              <a:t>Đưa</a:t>
            </a:r>
            <a:r>
              <a:rPr lang="en-US" sz="2400">
                <a:solidFill>
                  <a:srgbClr val="FFFF00"/>
                </a:solidFill>
                <a:latin typeface="VNI-Helve" pitchFamily="2" charset="0"/>
              </a:rPr>
              <a:t> </a:t>
            </a:r>
            <a:r>
              <a:rPr lang="en-US" sz="2400">
                <a:solidFill>
                  <a:srgbClr val="FFFF00"/>
                </a:solidFill>
              </a:rPr>
              <a:t>kết</a:t>
            </a:r>
            <a:r>
              <a:rPr lang="en-US" sz="2400">
                <a:solidFill>
                  <a:srgbClr val="FFFF00"/>
                </a:solidFill>
                <a:latin typeface="VNI-Helve" pitchFamily="2" charset="0"/>
              </a:rPr>
              <a:t> </a:t>
            </a:r>
            <a:r>
              <a:rPr lang="en-US" sz="2400">
                <a:solidFill>
                  <a:srgbClr val="FFFF00"/>
                </a:solidFill>
              </a:rPr>
              <a:t>quả</a:t>
            </a:r>
            <a:r>
              <a:rPr lang="en-US" sz="2400">
                <a:solidFill>
                  <a:srgbClr val="FFFF00"/>
                </a:solidFill>
                <a:latin typeface="VNI-Helve" pitchFamily="2" charset="0"/>
              </a:rPr>
              <a:t> </a:t>
            </a:r>
            <a:r>
              <a:rPr lang="en-US" sz="2400">
                <a:solidFill>
                  <a:srgbClr val="FFFF00"/>
                </a:solidFill>
              </a:rPr>
              <a:t>vào</a:t>
            </a:r>
            <a:r>
              <a:rPr lang="en-US" sz="2400">
                <a:solidFill>
                  <a:srgbClr val="FFFF00"/>
                </a:solidFill>
                <a:latin typeface="VNI-Helve" pitchFamily="2" charset="0"/>
              </a:rPr>
              <a:t> first</a:t>
            </a:r>
            <a:endParaRPr lang="en-US" sz="2400">
              <a:solidFill>
                <a:srgbClr val="FFFF00"/>
              </a:solidFill>
            </a:endParaRPr>
          </a:p>
        </p:txBody>
      </p:sp>
      <p:cxnSp>
        <p:nvCxnSpPr>
          <p:cNvPr id="970793" name="AutoShape 41"/>
          <p:cNvCxnSpPr>
            <a:cxnSpLocks noChangeShapeType="1"/>
            <a:stCxn id="131077" idx="6"/>
            <a:endCxn id="131091" idx="1"/>
          </p:cNvCxnSpPr>
          <p:nvPr/>
        </p:nvCxnSpPr>
        <p:spPr bwMode="auto">
          <a:xfrm>
            <a:off x="1868488" y="1933575"/>
            <a:ext cx="2093912" cy="158750"/>
          </a:xfrm>
          <a:prstGeom prst="curvedConnector3">
            <a:avLst>
              <a:gd name="adj1" fmla="val 49963"/>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70776"/>
                                        </p:tgtEl>
                                        <p:attrNameLst>
                                          <p:attrName>style.visibility</p:attrName>
                                        </p:attrNameLst>
                                      </p:cBhvr>
                                      <p:to>
                                        <p:strVal val="visible"/>
                                      </p:to>
                                    </p:set>
                                    <p:anim calcmode="lin" valueType="num">
                                      <p:cBhvr additive="base">
                                        <p:cTn id="7" dur="500" fill="hold"/>
                                        <p:tgtEl>
                                          <p:spTgt spid="970776"/>
                                        </p:tgtEl>
                                        <p:attrNameLst>
                                          <p:attrName>ppt_x</p:attrName>
                                        </p:attrNameLst>
                                      </p:cBhvr>
                                      <p:tavLst>
                                        <p:tav tm="0">
                                          <p:val>
                                            <p:strVal val="1+#ppt_w/2"/>
                                          </p:val>
                                        </p:tav>
                                        <p:tav tm="100000">
                                          <p:val>
                                            <p:strVal val="#ppt_x"/>
                                          </p:val>
                                        </p:tav>
                                      </p:tavLst>
                                    </p:anim>
                                    <p:anim calcmode="lin" valueType="num">
                                      <p:cBhvr additive="base">
                                        <p:cTn id="8" dur="500" fill="hold"/>
                                        <p:tgtEl>
                                          <p:spTgt spid="9707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xit" presetSubtype="10" fill="hold" nodeType="clickEffect">
                                  <p:stCondLst>
                                    <p:cond delay="0"/>
                                  </p:stCondLst>
                                  <p:childTnLst>
                                    <p:animEffect transition="out" filter="blinds(horizontal)">
                                      <p:cBhvr>
                                        <p:cTn id="12" dur="500"/>
                                        <p:tgtEl>
                                          <p:spTgt spid="970766"/>
                                        </p:tgtEl>
                                      </p:cBhvr>
                                    </p:animEffect>
                                    <p:set>
                                      <p:cBhvr>
                                        <p:cTn id="13" dur="1" fill="hold">
                                          <p:stCondLst>
                                            <p:cond delay="499"/>
                                          </p:stCondLst>
                                        </p:cTn>
                                        <p:tgtEl>
                                          <p:spTgt spid="970766"/>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970754"/>
                                        </p:tgtEl>
                                      </p:cBhvr>
                                    </p:animEffect>
                                    <p:set>
                                      <p:cBhvr>
                                        <p:cTn id="16" dur="1" fill="hold">
                                          <p:stCondLst>
                                            <p:cond delay="499"/>
                                          </p:stCondLst>
                                        </p:cTn>
                                        <p:tgtEl>
                                          <p:spTgt spid="970754"/>
                                        </p:tgtEl>
                                        <p:attrNameLst>
                                          <p:attrName>style.visibility</p:attrName>
                                        </p:attrNameLst>
                                      </p:cBhvr>
                                      <p:to>
                                        <p:strVal val="hidden"/>
                                      </p:to>
                                    </p:set>
                                  </p:childTnLst>
                                </p:cTn>
                              </p:par>
                              <p:par>
                                <p:cTn id="17" presetID="3" presetClass="entr" presetSubtype="10" fill="hold" nodeType="withEffect">
                                  <p:stCondLst>
                                    <p:cond delay="0"/>
                                  </p:stCondLst>
                                  <p:childTnLst>
                                    <p:set>
                                      <p:cBhvr>
                                        <p:cTn id="18" dur="1" fill="hold">
                                          <p:stCondLst>
                                            <p:cond delay="0"/>
                                          </p:stCondLst>
                                        </p:cTn>
                                        <p:tgtEl>
                                          <p:spTgt spid="970790"/>
                                        </p:tgtEl>
                                        <p:attrNameLst>
                                          <p:attrName>style.visibility</p:attrName>
                                        </p:attrNameLst>
                                      </p:cBhvr>
                                      <p:to>
                                        <p:strVal val="visible"/>
                                      </p:to>
                                    </p:set>
                                    <p:animEffect transition="in" filter="blinds(horizontal)">
                                      <p:cBhvr>
                                        <p:cTn id="19" dur="500"/>
                                        <p:tgtEl>
                                          <p:spTgt spid="97079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xit" presetSubtype="10" fill="hold" nodeType="clickEffect">
                                  <p:stCondLst>
                                    <p:cond delay="0"/>
                                  </p:stCondLst>
                                  <p:childTnLst>
                                    <p:animEffect transition="out" filter="blinds(horizontal)">
                                      <p:cBhvr>
                                        <p:cTn id="23" dur="500"/>
                                        <p:tgtEl>
                                          <p:spTgt spid="970775"/>
                                        </p:tgtEl>
                                      </p:cBhvr>
                                    </p:animEffect>
                                    <p:set>
                                      <p:cBhvr>
                                        <p:cTn id="24" dur="1" fill="hold">
                                          <p:stCondLst>
                                            <p:cond delay="499"/>
                                          </p:stCondLst>
                                        </p:cTn>
                                        <p:tgtEl>
                                          <p:spTgt spid="970775"/>
                                        </p:tgtEl>
                                        <p:attrNameLst>
                                          <p:attrName>style.visibility</p:attrName>
                                        </p:attrNameLst>
                                      </p:cBhvr>
                                      <p:to>
                                        <p:strVal val="hidden"/>
                                      </p:to>
                                    </p:set>
                                  </p:childTnLst>
                                </p:cTn>
                              </p:par>
                              <p:par>
                                <p:cTn id="25" presetID="3" presetClass="exit" presetSubtype="10" fill="hold" grpId="0" nodeType="withEffect">
                                  <p:stCondLst>
                                    <p:cond delay="0"/>
                                  </p:stCondLst>
                                  <p:childTnLst>
                                    <p:animEffect transition="out" filter="blinds(horizontal)">
                                      <p:cBhvr>
                                        <p:cTn id="26" dur="500"/>
                                        <p:tgtEl>
                                          <p:spTgt spid="970774"/>
                                        </p:tgtEl>
                                      </p:cBhvr>
                                    </p:animEffect>
                                    <p:set>
                                      <p:cBhvr>
                                        <p:cTn id="27" dur="1" fill="hold">
                                          <p:stCondLst>
                                            <p:cond delay="499"/>
                                          </p:stCondLst>
                                        </p:cTn>
                                        <p:tgtEl>
                                          <p:spTgt spid="970774"/>
                                        </p:tgtEl>
                                        <p:attrNameLst>
                                          <p:attrName>style.visibility</p:attrName>
                                        </p:attrNameLst>
                                      </p:cBhvr>
                                      <p:to>
                                        <p:strVal val="hidden"/>
                                      </p:to>
                                    </p:set>
                                  </p:childTnLst>
                                </p:cTn>
                              </p:par>
                              <p:par>
                                <p:cTn id="28" presetID="3" presetClass="entr" presetSubtype="10" fill="hold" nodeType="withEffect">
                                  <p:stCondLst>
                                    <p:cond delay="0"/>
                                  </p:stCondLst>
                                  <p:childTnLst>
                                    <p:set>
                                      <p:cBhvr>
                                        <p:cTn id="29" dur="1" fill="hold">
                                          <p:stCondLst>
                                            <p:cond delay="0"/>
                                          </p:stCondLst>
                                        </p:cTn>
                                        <p:tgtEl>
                                          <p:spTgt spid="970791"/>
                                        </p:tgtEl>
                                        <p:attrNameLst>
                                          <p:attrName>style.visibility</p:attrName>
                                        </p:attrNameLst>
                                      </p:cBhvr>
                                      <p:to>
                                        <p:strVal val="visible"/>
                                      </p:to>
                                    </p:set>
                                    <p:animEffect transition="in" filter="blinds(horizontal)">
                                      <p:cBhvr>
                                        <p:cTn id="30" dur="500"/>
                                        <p:tgtEl>
                                          <p:spTgt spid="97079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xit" presetSubtype="4" fill="hold" grpId="1" nodeType="clickEffect">
                                  <p:stCondLst>
                                    <p:cond delay="0"/>
                                  </p:stCondLst>
                                  <p:childTnLst>
                                    <p:anim calcmode="lin" valueType="num">
                                      <p:cBhvr additive="base">
                                        <p:cTn id="34" dur="500"/>
                                        <p:tgtEl>
                                          <p:spTgt spid="970776"/>
                                        </p:tgtEl>
                                        <p:attrNameLst>
                                          <p:attrName>ppt_x</p:attrName>
                                        </p:attrNameLst>
                                      </p:cBhvr>
                                      <p:tavLst>
                                        <p:tav tm="0">
                                          <p:val>
                                            <p:strVal val="ppt_x"/>
                                          </p:val>
                                        </p:tav>
                                        <p:tav tm="100000">
                                          <p:val>
                                            <p:strVal val="ppt_x"/>
                                          </p:val>
                                        </p:tav>
                                      </p:tavLst>
                                    </p:anim>
                                    <p:anim calcmode="lin" valueType="num">
                                      <p:cBhvr additive="base">
                                        <p:cTn id="35" dur="500"/>
                                        <p:tgtEl>
                                          <p:spTgt spid="970776"/>
                                        </p:tgtEl>
                                        <p:attrNameLst>
                                          <p:attrName>ppt_y</p:attrName>
                                        </p:attrNameLst>
                                      </p:cBhvr>
                                      <p:tavLst>
                                        <p:tav tm="0">
                                          <p:val>
                                            <p:strVal val="ppt_y"/>
                                          </p:val>
                                        </p:tav>
                                        <p:tav tm="100000">
                                          <p:val>
                                            <p:strVal val="1+ppt_h/2"/>
                                          </p:val>
                                        </p:tav>
                                      </p:tavLst>
                                    </p:anim>
                                    <p:set>
                                      <p:cBhvr>
                                        <p:cTn id="36" dur="1" fill="hold">
                                          <p:stCondLst>
                                            <p:cond delay="499"/>
                                          </p:stCondLst>
                                        </p:cTn>
                                        <p:tgtEl>
                                          <p:spTgt spid="970776"/>
                                        </p:tgtEl>
                                        <p:attrNameLst>
                                          <p:attrName>style.visibility</p:attrName>
                                        </p:attrNameLst>
                                      </p:cBhvr>
                                      <p:to>
                                        <p:strVal val="hidden"/>
                                      </p:to>
                                    </p:set>
                                  </p:childTnLst>
                                </p:cTn>
                              </p:par>
                              <p:par>
                                <p:cTn id="37" presetID="2" presetClass="entr" presetSubtype="2" fill="hold" grpId="0" nodeType="withEffect">
                                  <p:stCondLst>
                                    <p:cond delay="0"/>
                                  </p:stCondLst>
                                  <p:childTnLst>
                                    <p:set>
                                      <p:cBhvr>
                                        <p:cTn id="38" dur="1" fill="hold">
                                          <p:stCondLst>
                                            <p:cond delay="0"/>
                                          </p:stCondLst>
                                        </p:cTn>
                                        <p:tgtEl>
                                          <p:spTgt spid="970792"/>
                                        </p:tgtEl>
                                        <p:attrNameLst>
                                          <p:attrName>style.visibility</p:attrName>
                                        </p:attrNameLst>
                                      </p:cBhvr>
                                      <p:to>
                                        <p:strVal val="visible"/>
                                      </p:to>
                                    </p:set>
                                    <p:anim calcmode="lin" valueType="num">
                                      <p:cBhvr additive="base">
                                        <p:cTn id="39" dur="500" fill="hold"/>
                                        <p:tgtEl>
                                          <p:spTgt spid="970792"/>
                                        </p:tgtEl>
                                        <p:attrNameLst>
                                          <p:attrName>ppt_x</p:attrName>
                                        </p:attrNameLst>
                                      </p:cBhvr>
                                      <p:tavLst>
                                        <p:tav tm="0">
                                          <p:val>
                                            <p:strVal val="1+#ppt_w/2"/>
                                          </p:val>
                                        </p:tav>
                                        <p:tav tm="100000">
                                          <p:val>
                                            <p:strVal val="#ppt_x"/>
                                          </p:val>
                                        </p:tav>
                                      </p:tavLst>
                                    </p:anim>
                                    <p:anim calcmode="lin" valueType="num">
                                      <p:cBhvr additive="base">
                                        <p:cTn id="40" dur="500" fill="hold"/>
                                        <p:tgtEl>
                                          <p:spTgt spid="970792"/>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xit" presetSubtype="10" fill="hold" nodeType="clickEffect">
                                  <p:stCondLst>
                                    <p:cond delay="0"/>
                                  </p:stCondLst>
                                  <p:childTnLst>
                                    <p:animEffect transition="out" filter="blinds(horizontal)">
                                      <p:cBhvr>
                                        <p:cTn id="44" dur="500"/>
                                        <p:tgtEl>
                                          <p:spTgt spid="970784"/>
                                        </p:tgtEl>
                                      </p:cBhvr>
                                    </p:animEffect>
                                    <p:set>
                                      <p:cBhvr>
                                        <p:cTn id="45" dur="1" fill="hold">
                                          <p:stCondLst>
                                            <p:cond delay="499"/>
                                          </p:stCondLst>
                                        </p:cTn>
                                        <p:tgtEl>
                                          <p:spTgt spid="970784"/>
                                        </p:tgtEl>
                                        <p:attrNameLst>
                                          <p:attrName>style.visibility</p:attrName>
                                        </p:attrNameLst>
                                      </p:cBhvr>
                                      <p:to>
                                        <p:strVal val="hidden"/>
                                      </p:to>
                                    </p:set>
                                  </p:childTnLst>
                                </p:cTn>
                              </p:par>
                              <p:par>
                                <p:cTn id="46" presetID="3" presetClass="exit" presetSubtype="10" fill="hold" grpId="0" nodeType="withEffect">
                                  <p:stCondLst>
                                    <p:cond delay="0"/>
                                  </p:stCondLst>
                                  <p:childTnLst>
                                    <p:animEffect transition="out" filter="blinds(horizontal)">
                                      <p:cBhvr>
                                        <p:cTn id="47" dur="500"/>
                                        <p:tgtEl>
                                          <p:spTgt spid="970786"/>
                                        </p:tgtEl>
                                      </p:cBhvr>
                                    </p:animEffect>
                                    <p:set>
                                      <p:cBhvr>
                                        <p:cTn id="48" dur="1" fill="hold">
                                          <p:stCondLst>
                                            <p:cond delay="499"/>
                                          </p:stCondLst>
                                        </p:cTn>
                                        <p:tgtEl>
                                          <p:spTgt spid="970786"/>
                                        </p:tgtEl>
                                        <p:attrNameLst>
                                          <p:attrName>style.visibility</p:attrName>
                                        </p:attrNameLst>
                                      </p:cBhvr>
                                      <p:to>
                                        <p:strVal val="hidden"/>
                                      </p:to>
                                    </p:set>
                                  </p:childTnLst>
                                </p:cTn>
                              </p:par>
                              <p:par>
                                <p:cTn id="49" presetID="3" presetClass="entr" presetSubtype="10" fill="hold" nodeType="withEffect">
                                  <p:stCondLst>
                                    <p:cond delay="0"/>
                                  </p:stCondLst>
                                  <p:childTnLst>
                                    <p:set>
                                      <p:cBhvr>
                                        <p:cTn id="50" dur="1" fill="hold">
                                          <p:stCondLst>
                                            <p:cond delay="0"/>
                                          </p:stCondLst>
                                        </p:cTn>
                                        <p:tgtEl>
                                          <p:spTgt spid="970793"/>
                                        </p:tgtEl>
                                        <p:attrNameLst>
                                          <p:attrName>style.visibility</p:attrName>
                                        </p:attrNameLst>
                                      </p:cBhvr>
                                      <p:to>
                                        <p:strVal val="visible"/>
                                      </p:to>
                                    </p:set>
                                    <p:animEffect transition="in" filter="blinds(horizontal)">
                                      <p:cBhvr>
                                        <p:cTn id="51" dur="500"/>
                                        <p:tgtEl>
                                          <p:spTgt spid="970793"/>
                                        </p:tgtEl>
                                      </p:cBhvr>
                                    </p:animEffect>
                                  </p:childTnLst>
                                </p:cTn>
                              </p:par>
                            </p:childTnLst>
                          </p:cTn>
                        </p:par>
                        <p:par>
                          <p:cTn id="52" fill="hold" nodeType="afterGroup">
                            <p:stCondLst>
                              <p:cond delay="500"/>
                            </p:stCondLst>
                            <p:childTnLst>
                              <p:par>
                                <p:cTn id="53" presetID="3" presetClass="exit" presetSubtype="10" fill="hold" grpId="0" nodeType="afterEffect">
                                  <p:stCondLst>
                                    <p:cond delay="0"/>
                                  </p:stCondLst>
                                  <p:childTnLst>
                                    <p:animEffect transition="out" filter="blinds(horizontal)">
                                      <p:cBhvr>
                                        <p:cTn id="54" dur="500"/>
                                        <p:tgtEl>
                                          <p:spTgt spid="970777"/>
                                        </p:tgtEl>
                                      </p:cBhvr>
                                    </p:animEffect>
                                    <p:set>
                                      <p:cBhvr>
                                        <p:cTn id="55" dur="1" fill="hold">
                                          <p:stCondLst>
                                            <p:cond delay="499"/>
                                          </p:stCondLst>
                                        </p:cTn>
                                        <p:tgtEl>
                                          <p:spTgt spid="970777"/>
                                        </p:tgtEl>
                                        <p:attrNameLst>
                                          <p:attrName>style.visibility</p:attrName>
                                        </p:attrNameLst>
                                      </p:cBhvr>
                                      <p:to>
                                        <p:strVal val="hidden"/>
                                      </p:to>
                                    </p:set>
                                  </p:childTnLst>
                                </p:cTn>
                              </p:par>
                              <p:par>
                                <p:cTn id="56" presetID="3" presetClass="exit" presetSubtype="10" fill="hold" nodeType="withEffect">
                                  <p:stCondLst>
                                    <p:cond delay="0"/>
                                  </p:stCondLst>
                                  <p:childTnLst>
                                    <p:animEffect transition="out" filter="blinds(horizontal)">
                                      <p:cBhvr>
                                        <p:cTn id="57" dur="500"/>
                                        <p:tgtEl>
                                          <p:spTgt spid="970782"/>
                                        </p:tgtEl>
                                      </p:cBhvr>
                                    </p:animEffect>
                                    <p:set>
                                      <p:cBhvr>
                                        <p:cTn id="58" dur="1" fill="hold">
                                          <p:stCondLst>
                                            <p:cond delay="499"/>
                                          </p:stCondLst>
                                        </p:cTn>
                                        <p:tgtEl>
                                          <p:spTgt spid="970782"/>
                                        </p:tgtEl>
                                        <p:attrNameLst>
                                          <p:attrName>style.visibility</p:attrName>
                                        </p:attrNameLst>
                                      </p:cBhvr>
                                      <p:to>
                                        <p:strVal val="hidden"/>
                                      </p:to>
                                    </p:set>
                                  </p:childTnLst>
                                </p:cTn>
                              </p:par>
                              <p:par>
                                <p:cTn id="59" presetID="3" presetClass="exit" presetSubtype="10" fill="hold" grpId="0" nodeType="withEffect">
                                  <p:stCondLst>
                                    <p:cond delay="0"/>
                                  </p:stCondLst>
                                  <p:childTnLst>
                                    <p:animEffect transition="out" filter="blinds(horizontal)">
                                      <p:cBhvr>
                                        <p:cTn id="60" dur="500"/>
                                        <p:tgtEl>
                                          <p:spTgt spid="970779"/>
                                        </p:tgtEl>
                                      </p:cBhvr>
                                    </p:animEffect>
                                    <p:set>
                                      <p:cBhvr>
                                        <p:cTn id="61" dur="1" fill="hold">
                                          <p:stCondLst>
                                            <p:cond delay="499"/>
                                          </p:stCondLst>
                                        </p:cTn>
                                        <p:tgtEl>
                                          <p:spTgt spid="970779"/>
                                        </p:tgtEl>
                                        <p:attrNameLst>
                                          <p:attrName>style.visibility</p:attrName>
                                        </p:attrNameLst>
                                      </p:cBhvr>
                                      <p:to>
                                        <p:strVal val="hidden"/>
                                      </p:to>
                                    </p:set>
                                  </p:childTnLst>
                                </p:cTn>
                              </p:par>
                              <p:par>
                                <p:cTn id="62" presetID="3" presetClass="exit" presetSubtype="10" fill="hold" nodeType="withEffect">
                                  <p:stCondLst>
                                    <p:cond delay="0"/>
                                  </p:stCondLst>
                                  <p:childTnLst>
                                    <p:animEffect transition="out" filter="blinds(horizontal)">
                                      <p:cBhvr>
                                        <p:cTn id="63" dur="500"/>
                                        <p:tgtEl>
                                          <p:spTgt spid="970787"/>
                                        </p:tgtEl>
                                      </p:cBhvr>
                                    </p:animEffect>
                                    <p:set>
                                      <p:cBhvr>
                                        <p:cTn id="64" dur="1" fill="hold">
                                          <p:stCondLst>
                                            <p:cond delay="499"/>
                                          </p:stCondLst>
                                        </p:cTn>
                                        <p:tgtEl>
                                          <p:spTgt spid="970787"/>
                                        </p:tgtEl>
                                        <p:attrNameLst>
                                          <p:attrName>style.visibility</p:attrName>
                                        </p:attrNameLst>
                                      </p:cBhvr>
                                      <p:to>
                                        <p:strVal val="hidden"/>
                                      </p:to>
                                    </p:set>
                                  </p:childTnLst>
                                </p:cTn>
                              </p:par>
                              <p:par>
                                <p:cTn id="65" presetID="3" presetClass="exit" presetSubtype="10" fill="hold" grpId="0" nodeType="withEffect">
                                  <p:stCondLst>
                                    <p:cond delay="0"/>
                                  </p:stCondLst>
                                  <p:childTnLst>
                                    <p:animEffect transition="out" filter="blinds(horizontal)">
                                      <p:cBhvr>
                                        <p:cTn id="66" dur="500"/>
                                        <p:tgtEl>
                                          <p:spTgt spid="970771"/>
                                        </p:tgtEl>
                                      </p:cBhvr>
                                    </p:animEffect>
                                    <p:set>
                                      <p:cBhvr>
                                        <p:cTn id="67" dur="1" fill="hold">
                                          <p:stCondLst>
                                            <p:cond delay="499"/>
                                          </p:stCondLst>
                                        </p:cTn>
                                        <p:tgtEl>
                                          <p:spTgt spid="970771"/>
                                        </p:tgtEl>
                                        <p:attrNameLst>
                                          <p:attrName>style.visibility</p:attrName>
                                        </p:attrNameLst>
                                      </p:cBhvr>
                                      <p:to>
                                        <p:strVal val="hidden"/>
                                      </p:to>
                                    </p:set>
                                  </p:childTnLst>
                                </p:cTn>
                              </p:par>
                              <p:par>
                                <p:cTn id="68" presetID="3" presetClass="exit" presetSubtype="10" fill="hold" nodeType="withEffect">
                                  <p:stCondLst>
                                    <p:cond delay="0"/>
                                  </p:stCondLst>
                                  <p:childTnLst>
                                    <p:animEffect transition="out" filter="blinds(horizontal)">
                                      <p:cBhvr>
                                        <p:cTn id="69" dur="500"/>
                                        <p:tgtEl>
                                          <p:spTgt spid="970772"/>
                                        </p:tgtEl>
                                      </p:cBhvr>
                                    </p:animEffect>
                                    <p:set>
                                      <p:cBhvr>
                                        <p:cTn id="70" dur="1" fill="hold">
                                          <p:stCondLst>
                                            <p:cond delay="499"/>
                                          </p:stCondLst>
                                        </p:cTn>
                                        <p:tgtEl>
                                          <p:spTgt spid="970772"/>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xit" presetSubtype="10" fill="hold" grpId="0" nodeType="clickEffect">
                                  <p:stCondLst>
                                    <p:cond delay="0"/>
                                  </p:stCondLst>
                                  <p:childTnLst>
                                    <p:animEffect transition="out" filter="blinds(horizontal)">
                                      <p:cBhvr>
                                        <p:cTn id="74" dur="500"/>
                                        <p:tgtEl>
                                          <p:spTgt spid="970773"/>
                                        </p:tgtEl>
                                      </p:cBhvr>
                                    </p:animEffect>
                                    <p:set>
                                      <p:cBhvr>
                                        <p:cTn id="75" dur="1" fill="hold">
                                          <p:stCondLst>
                                            <p:cond delay="499"/>
                                          </p:stCondLst>
                                        </p:cTn>
                                        <p:tgtEl>
                                          <p:spTgt spid="9707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54" grpId="0" animBg="1"/>
      <p:bldP spid="970771" grpId="0" animBg="1"/>
      <p:bldP spid="970773" grpId="0"/>
      <p:bldP spid="970774" grpId="0" animBg="1"/>
      <p:bldP spid="970776" grpId="0" animBg="1"/>
      <p:bldP spid="970776" grpId="1" animBg="1"/>
      <p:bldP spid="970777" grpId="0" animBg="1"/>
      <p:bldP spid="970779" grpId="0" animBg="1"/>
      <p:bldP spid="970786" grpId="0" animBg="1"/>
      <p:bldP spid="970792" grpId="0" animBg="1"/>
    </p:bld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Rectangle 3"/>
          <p:cNvSpPr>
            <a:spLocks noGrp="1" noChangeArrowheads="1"/>
          </p:cNvSpPr>
          <p:nvPr>
            <p:ph type="title"/>
          </p:nvPr>
        </p:nvSpPr>
        <p:spPr>
          <a:xfrm>
            <a:off x="762000" y="457200"/>
            <a:ext cx="7924800" cy="685800"/>
          </a:xfrm>
        </p:spPr>
        <p:txBody>
          <a:bodyPr/>
          <a:lstStyle/>
          <a:p>
            <a:pPr eaLnBrk="1" hangingPunct="1"/>
            <a:r>
              <a:rPr lang="en-US" sz="4000" smtClean="0">
                <a:latin typeface="Times New Roman" panose="02020603050405020304" pitchFamily="18" charset="0"/>
              </a:rPr>
              <a:t>Nối 2 danh sách</a:t>
            </a:r>
          </a:p>
        </p:txBody>
      </p:sp>
      <p:sp>
        <p:nvSpPr>
          <p:cNvPr id="13209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6C531D2-E3AF-4B8B-8136-EB357903713B}" type="slidenum">
              <a:rPr lang="en-US" sz="1200" smtClean="0">
                <a:solidFill>
                  <a:srgbClr val="FFFFFF"/>
                </a:solidFill>
              </a:rPr>
              <a:pPr>
                <a:lnSpc>
                  <a:spcPct val="80000"/>
                </a:lnSpc>
              </a:pPr>
              <a:t>112</a:t>
            </a:fld>
            <a:endParaRPr lang="en-US" sz="1200" smtClean="0">
              <a:solidFill>
                <a:srgbClr val="FFFFFF"/>
              </a:solidFill>
            </a:endParaRPr>
          </a:p>
        </p:txBody>
      </p:sp>
      <p:sp>
        <p:nvSpPr>
          <p:cNvPr id="132100" name="Rectangle 2"/>
          <p:cNvSpPr>
            <a:spLocks noGrp="1" noChangeArrowheads="1"/>
          </p:cNvSpPr>
          <p:nvPr>
            <p:ph sz="quarter" idx="1"/>
          </p:nvPr>
        </p:nvSpPr>
        <p:spPr>
          <a:xfrm>
            <a:off x="990600" y="1524000"/>
            <a:ext cx="7772400" cy="4572000"/>
          </a:xfrm>
        </p:spPr>
        <p:txBody>
          <a:bodyPr/>
          <a:lstStyle/>
          <a:p>
            <a:pPr eaLnBrk="1" hangingPunct="1">
              <a:lnSpc>
                <a:spcPct val="90000"/>
              </a:lnSpc>
              <a:buFont typeface="Wingdings" panose="05000000000000000000" pitchFamily="2" charset="2"/>
              <a:buNone/>
            </a:pPr>
            <a:r>
              <a:rPr lang="en-US" b="1" smtClean="0">
                <a:solidFill>
                  <a:srgbClr val="0000FF"/>
                </a:solidFill>
                <a:latin typeface="Courier New" panose="02070309020205020404" pitchFamily="49" charset="0"/>
              </a:rPr>
              <a:t>void</a:t>
            </a:r>
            <a:r>
              <a:rPr lang="en-US" b="1" smtClean="0">
                <a:solidFill>
                  <a:srgbClr val="000000"/>
                </a:solidFill>
                <a:latin typeface="Courier New" panose="02070309020205020404" pitchFamily="49" charset="0"/>
              </a:rPr>
              <a:t>	</a:t>
            </a:r>
            <a:r>
              <a:rPr lang="en-US" b="1" smtClean="0">
                <a:solidFill>
                  <a:srgbClr val="FF0000"/>
                </a:solidFill>
                <a:latin typeface="Courier New" panose="02070309020205020404" pitchFamily="49" charset="0"/>
              </a:rPr>
              <a:t>SListAppend</a:t>
            </a:r>
            <a:r>
              <a:rPr lang="en-US" b="1" smtClean="0">
                <a:solidFill>
                  <a:srgbClr val="000000"/>
                </a:solidFill>
                <a:latin typeface="Courier New" panose="02070309020205020404" pitchFamily="49" charset="0"/>
              </a:rPr>
              <a:t>(</a:t>
            </a:r>
            <a:r>
              <a:rPr lang="en-US" b="1" smtClean="0">
                <a:solidFill>
                  <a:srgbClr val="0000FF"/>
                </a:solidFill>
                <a:latin typeface="Courier New" panose="02070309020205020404" pitchFamily="49" charset="0"/>
              </a:rPr>
              <a:t>SLIST</a:t>
            </a:r>
            <a:r>
              <a:rPr lang="en-US" b="1" smtClean="0">
                <a:solidFill>
                  <a:srgbClr val="000000"/>
                </a:solidFill>
                <a:latin typeface="Courier New" panose="02070309020205020404" pitchFamily="49" charset="0"/>
              </a:rPr>
              <a:t> &amp;l, LIST &amp;l2)</a:t>
            </a:r>
          </a:p>
          <a:p>
            <a:pPr eaLnBrk="1" hangingPunct="1">
              <a:lnSpc>
                <a:spcPct val="90000"/>
              </a:lnSpc>
              <a:buFont typeface="Wingdings" panose="05000000000000000000" pitchFamily="2" charset="2"/>
              <a:buNone/>
            </a:pPr>
            <a:r>
              <a:rPr lang="en-US" b="1" smtClean="0">
                <a:solidFill>
                  <a:srgbClr val="000000"/>
                </a:solidFill>
                <a:latin typeface="Courier New" panose="02070309020205020404" pitchFamily="49" charset="0"/>
              </a:rPr>
              <a:t>{</a:t>
            </a:r>
          </a:p>
          <a:p>
            <a:pPr eaLnBrk="1" hangingPunct="1">
              <a:lnSpc>
                <a:spcPct val="90000"/>
              </a:lnSpc>
              <a:buFont typeface="Wingdings" panose="05000000000000000000" pitchFamily="2" charset="2"/>
              <a:buNone/>
            </a:pPr>
            <a:r>
              <a:rPr lang="en-US" b="1" smtClean="0">
                <a:solidFill>
                  <a:srgbClr val="0000FF"/>
                </a:solidFill>
                <a:latin typeface="Courier New" panose="02070309020205020404" pitchFamily="49" charset="0"/>
              </a:rPr>
              <a:t>	if </a:t>
            </a:r>
            <a:r>
              <a:rPr lang="en-US" b="1" smtClean="0">
                <a:solidFill>
                  <a:srgbClr val="000000"/>
                </a:solidFill>
                <a:latin typeface="Courier New" panose="02070309020205020404" pitchFamily="49" charset="0"/>
              </a:rPr>
              <a:t>(l2.first == </a:t>
            </a:r>
            <a:r>
              <a:rPr lang="en-US" b="1" smtClean="0">
                <a:solidFill>
                  <a:srgbClr val="A000A0"/>
                </a:solidFill>
                <a:latin typeface="Courier New" panose="02070309020205020404" pitchFamily="49" charset="0"/>
              </a:rPr>
              <a:t>NULL</a:t>
            </a:r>
            <a:r>
              <a:rPr lang="en-US" b="1" smtClean="0">
                <a:solidFill>
                  <a:srgbClr val="000000"/>
                </a:solidFill>
                <a:latin typeface="Courier New" panose="02070309020205020404" pitchFamily="49" charset="0"/>
              </a:rPr>
              <a:t>) </a:t>
            </a:r>
            <a:r>
              <a:rPr lang="en-US" b="1" smtClean="0">
                <a:solidFill>
                  <a:srgbClr val="0000FF"/>
                </a:solidFill>
                <a:latin typeface="Courier New" panose="02070309020205020404" pitchFamily="49" charset="0"/>
              </a:rPr>
              <a:t>return</a:t>
            </a:r>
            <a:r>
              <a:rPr lang="en-US" b="1" smtClean="0">
                <a:solidFill>
                  <a:srgbClr val="000000"/>
                </a:solidFill>
                <a:latin typeface="Courier New" panose="02070309020205020404" pitchFamily="49" charset="0"/>
              </a:rPr>
              <a:t>;</a:t>
            </a:r>
            <a:r>
              <a:rPr lang="en-US" i="1" smtClean="0">
                <a:solidFill>
                  <a:srgbClr val="000000"/>
                </a:solidFill>
                <a:latin typeface="VNI-Helve" pitchFamily="2" charset="0"/>
              </a:rPr>
              <a:t> </a:t>
            </a:r>
          </a:p>
          <a:p>
            <a:pPr eaLnBrk="1" hangingPunct="1">
              <a:lnSpc>
                <a:spcPct val="90000"/>
              </a:lnSpc>
              <a:buFont typeface="Wingdings" panose="05000000000000000000" pitchFamily="2" charset="2"/>
              <a:buNone/>
            </a:pPr>
            <a:r>
              <a:rPr lang="en-US" b="1" smtClean="0">
                <a:solidFill>
                  <a:srgbClr val="0000FF"/>
                </a:solidFill>
                <a:latin typeface="Courier New" panose="02070309020205020404" pitchFamily="49" charset="0"/>
              </a:rPr>
              <a:t>	if </a:t>
            </a:r>
            <a:r>
              <a:rPr lang="en-US" b="1" smtClean="0">
                <a:solidFill>
                  <a:srgbClr val="000000"/>
                </a:solidFill>
                <a:latin typeface="Courier New" panose="02070309020205020404" pitchFamily="49" charset="0"/>
              </a:rPr>
              <a:t>(l.first == </a:t>
            </a:r>
            <a:r>
              <a:rPr lang="en-US" b="1" smtClean="0">
                <a:solidFill>
                  <a:srgbClr val="A000A0"/>
                </a:solidFill>
                <a:latin typeface="Courier New" panose="02070309020205020404" pitchFamily="49" charset="0"/>
              </a:rPr>
              <a:t>NULL</a:t>
            </a:r>
            <a:r>
              <a:rPr lang="en-US" b="1" smtClean="0">
                <a:solidFill>
                  <a:srgbClr val="000000"/>
                </a:solidFill>
                <a:latin typeface="Courier New" panose="02070309020205020404" pitchFamily="49" charset="0"/>
              </a:rPr>
              <a:t>) </a:t>
            </a:r>
          </a:p>
          <a:p>
            <a:pPr eaLnBrk="1" hangingPunct="1">
              <a:lnSpc>
                <a:spcPct val="90000"/>
              </a:lnSpc>
              <a:buFont typeface="Wingdings" panose="05000000000000000000" pitchFamily="2" charset="2"/>
              <a:buNone/>
            </a:pPr>
            <a:r>
              <a:rPr lang="en-US" b="1" smtClean="0">
                <a:latin typeface="Courier New" panose="02070309020205020404" pitchFamily="49" charset="0"/>
              </a:rPr>
              <a:t>		l = l2;</a:t>
            </a:r>
          </a:p>
          <a:p>
            <a:pPr eaLnBrk="1" hangingPunct="1">
              <a:lnSpc>
                <a:spcPct val="90000"/>
              </a:lnSpc>
              <a:buFont typeface="Wingdings" panose="05000000000000000000" pitchFamily="2" charset="2"/>
              <a:buNone/>
            </a:pPr>
            <a:r>
              <a:rPr lang="en-US" b="1" smtClean="0">
                <a:solidFill>
                  <a:srgbClr val="000000"/>
                </a:solidFill>
                <a:latin typeface="Courier New" panose="02070309020205020404" pitchFamily="49" charset="0"/>
              </a:rPr>
              <a:t>	</a:t>
            </a:r>
            <a:r>
              <a:rPr lang="en-US" b="1" smtClean="0">
                <a:solidFill>
                  <a:srgbClr val="0000FF"/>
                </a:solidFill>
                <a:latin typeface="Courier New" panose="02070309020205020404" pitchFamily="49" charset="0"/>
              </a:rPr>
              <a:t>else</a:t>
            </a:r>
            <a:r>
              <a:rPr lang="en-US" b="1" smtClean="0">
                <a:solidFill>
                  <a:srgbClr val="000000"/>
                </a:solidFill>
                <a:latin typeface="Courier New" panose="02070309020205020404" pitchFamily="49" charset="0"/>
              </a:rPr>
              <a:t> {</a:t>
            </a:r>
          </a:p>
          <a:p>
            <a:pPr eaLnBrk="1" hangingPunct="1">
              <a:lnSpc>
                <a:spcPct val="90000"/>
              </a:lnSpc>
              <a:buFont typeface="Wingdings" panose="05000000000000000000" pitchFamily="2" charset="2"/>
              <a:buNone/>
            </a:pPr>
            <a:r>
              <a:rPr lang="en-US" b="1" smtClean="0">
                <a:solidFill>
                  <a:srgbClr val="000000"/>
                </a:solidFill>
                <a:latin typeface="Courier New" panose="02070309020205020404" pitchFamily="49" charset="0"/>
              </a:rPr>
              <a:t>		l.last-&gt;link = l2.first;</a:t>
            </a:r>
            <a:endParaRPr lang="en-US" i="1" smtClean="0">
              <a:solidFill>
                <a:srgbClr val="000000"/>
              </a:solidFill>
              <a:latin typeface="VNI-Helve" pitchFamily="2" charset="0"/>
            </a:endParaRPr>
          </a:p>
          <a:p>
            <a:pPr eaLnBrk="1" hangingPunct="1">
              <a:lnSpc>
                <a:spcPct val="90000"/>
              </a:lnSpc>
              <a:buFont typeface="Wingdings" panose="05000000000000000000" pitchFamily="2" charset="2"/>
              <a:buNone/>
            </a:pPr>
            <a:r>
              <a:rPr lang="en-US" b="1" smtClean="0">
                <a:solidFill>
                  <a:srgbClr val="000000"/>
                </a:solidFill>
                <a:latin typeface="Courier New" panose="02070309020205020404" pitchFamily="49" charset="0"/>
              </a:rPr>
              <a:t>		l.last = l2.last;</a:t>
            </a:r>
            <a:endParaRPr lang="en-US" i="1" smtClean="0">
              <a:solidFill>
                <a:srgbClr val="000000"/>
              </a:solidFill>
              <a:latin typeface="VNI-Helve" pitchFamily="2" charset="0"/>
            </a:endParaRPr>
          </a:p>
          <a:p>
            <a:pPr eaLnBrk="1" hangingPunct="1">
              <a:lnSpc>
                <a:spcPct val="90000"/>
              </a:lnSpc>
              <a:buFont typeface="Wingdings" panose="05000000000000000000" pitchFamily="2" charset="2"/>
              <a:buNone/>
            </a:pPr>
            <a:r>
              <a:rPr lang="en-US" b="1" smtClean="0">
                <a:solidFill>
                  <a:srgbClr val="000000"/>
                </a:solidFill>
                <a:latin typeface="Courier New" panose="02070309020205020404" pitchFamily="49" charset="0"/>
              </a:rPr>
              <a:t>	} </a:t>
            </a:r>
          </a:p>
          <a:p>
            <a:pPr eaLnBrk="1" hangingPunct="1">
              <a:lnSpc>
                <a:spcPct val="90000"/>
              </a:lnSpc>
              <a:buFont typeface="Wingdings" panose="05000000000000000000" pitchFamily="2" charset="2"/>
              <a:buNone/>
            </a:pPr>
            <a:r>
              <a:rPr lang="en-US" b="1" smtClean="0">
                <a:solidFill>
                  <a:srgbClr val="0000FF"/>
                </a:solidFill>
                <a:latin typeface="Courier New" panose="02070309020205020404" pitchFamily="49" charset="0"/>
              </a:rPr>
              <a:t>	</a:t>
            </a:r>
            <a:r>
              <a:rPr lang="en-US" b="1" smtClean="0">
                <a:solidFill>
                  <a:srgbClr val="FF3300"/>
                </a:solidFill>
                <a:latin typeface="Courier New" panose="02070309020205020404" pitchFamily="49" charset="0"/>
              </a:rPr>
              <a:t>Init</a:t>
            </a:r>
            <a:r>
              <a:rPr lang="en-US" b="1" smtClean="0">
                <a:latin typeface="Courier New" panose="02070309020205020404" pitchFamily="49" charset="0"/>
              </a:rPr>
              <a:t>(l2);</a:t>
            </a:r>
          </a:p>
          <a:p>
            <a:pPr eaLnBrk="1" hangingPunct="1">
              <a:lnSpc>
                <a:spcPct val="90000"/>
              </a:lnSpc>
              <a:buFont typeface="Wingdings" panose="05000000000000000000" pitchFamily="2" charset="2"/>
              <a:buNone/>
            </a:pPr>
            <a:r>
              <a:rPr lang="en-US" b="1" smtClean="0">
                <a:solidFill>
                  <a:srgbClr val="000000"/>
                </a:solidFill>
                <a:latin typeface="Courier New" panose="02070309020205020404" pitchFamily="49" charset="0"/>
              </a:rPr>
              <a:t>}</a:t>
            </a:r>
          </a:p>
        </p:txBody>
      </p:sp>
    </p:spTree>
  </p:cSld>
  <p:clrMapOvr>
    <a:masterClrMapping/>
  </p:clrMapOvr>
  <p:transition>
    <p:random/>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2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1FB9452C-1BF9-440E-A328-2FA7E28C2FAF}" type="slidenum">
              <a:rPr lang="en-US" sz="1200" smtClean="0">
                <a:solidFill>
                  <a:srgbClr val="FFFFFF"/>
                </a:solidFill>
              </a:rPr>
              <a:pPr>
                <a:lnSpc>
                  <a:spcPct val="80000"/>
                </a:lnSpc>
              </a:pPr>
              <a:t>113</a:t>
            </a:fld>
            <a:endParaRPr lang="en-US" sz="1200" smtClean="0">
              <a:solidFill>
                <a:srgbClr val="FFFFFF"/>
              </a:solidFill>
            </a:endParaRPr>
          </a:p>
        </p:txBody>
      </p:sp>
      <p:sp>
        <p:nvSpPr>
          <p:cNvPr id="133123" name="Rectangle 2"/>
          <p:cNvSpPr>
            <a:spLocks noGrp="1" noChangeArrowheads="1"/>
          </p:cNvSpPr>
          <p:nvPr>
            <p:ph sz="quarter" idx="1"/>
          </p:nvPr>
        </p:nvSpPr>
        <p:spPr>
          <a:xfrm>
            <a:off x="533400" y="533400"/>
            <a:ext cx="8610600" cy="5943600"/>
          </a:xfrm>
        </p:spPr>
        <p:txBody>
          <a:bodyPr/>
          <a:lstStyle/>
          <a:p>
            <a:pPr marL="457200" indent="-457200" eaLnBrk="1" hangingPunct="1">
              <a:lnSpc>
                <a:spcPct val="90000"/>
              </a:lnSpc>
              <a:buFont typeface="Wingdings" panose="05000000000000000000" pitchFamily="2" charset="2"/>
              <a:buNone/>
              <a:tabLst>
                <a:tab pos="914400" algn="l"/>
                <a:tab pos="1493838" algn="l"/>
              </a:tabLst>
            </a:pPr>
            <a:r>
              <a:rPr lang="en-US" sz="2200" b="1" smtClean="0">
                <a:solidFill>
                  <a:srgbClr val="0000FF"/>
                </a:solidFill>
                <a:latin typeface="Courier New" panose="02070309020205020404" pitchFamily="49" charset="0"/>
              </a:rPr>
              <a:t>void</a:t>
            </a:r>
            <a:r>
              <a:rPr lang="en-US" sz="2200" b="1" smtClean="0">
                <a:solidFill>
                  <a:srgbClr val="000000"/>
                </a:solidFill>
                <a:latin typeface="Courier New" panose="02070309020205020404" pitchFamily="49" charset="0"/>
              </a:rPr>
              <a:t>	</a:t>
            </a:r>
            <a:r>
              <a:rPr lang="en-US" sz="2200" b="1" smtClean="0">
                <a:solidFill>
                  <a:srgbClr val="FF0000"/>
                </a:solidFill>
                <a:latin typeface="Courier New" panose="02070309020205020404" pitchFamily="49" charset="0"/>
              </a:rPr>
              <a:t>SListQSort</a:t>
            </a:r>
            <a:r>
              <a:rPr lang="en-US" sz="2200" b="1" smtClean="0">
                <a:solidFill>
                  <a:srgbClr val="000000"/>
                </a:solidFill>
                <a:latin typeface="Courier New" panose="02070309020205020404" pitchFamily="49" charset="0"/>
              </a:rPr>
              <a:t>(</a:t>
            </a:r>
            <a:r>
              <a:rPr lang="en-US" sz="2200" b="1" smtClean="0">
                <a:solidFill>
                  <a:srgbClr val="0000FF"/>
                </a:solidFill>
                <a:latin typeface="Courier New" panose="02070309020205020404" pitchFamily="49" charset="0"/>
              </a:rPr>
              <a:t>SLIST</a:t>
            </a:r>
            <a:r>
              <a:rPr lang="en-US" sz="2200" b="1" smtClean="0">
                <a:solidFill>
                  <a:srgbClr val="000000"/>
                </a:solidFill>
                <a:latin typeface="Courier New" panose="02070309020205020404" pitchFamily="49" charset="0"/>
              </a:rPr>
              <a:t> &amp;l) {</a:t>
            </a:r>
          </a:p>
          <a:p>
            <a:pPr marL="457200" indent="-457200" eaLnBrk="1" hangingPunct="1">
              <a:lnSpc>
                <a:spcPct val="90000"/>
              </a:lnSpc>
              <a:buFont typeface="Wingdings" panose="05000000000000000000" pitchFamily="2" charset="2"/>
              <a:buNone/>
              <a:tabLst>
                <a:tab pos="914400" algn="l"/>
                <a:tab pos="1493838" algn="l"/>
              </a:tabLst>
            </a:pPr>
            <a:r>
              <a:rPr lang="en-US" sz="2200" b="1" smtClean="0">
                <a:solidFill>
                  <a:srgbClr val="0000FF"/>
                </a:solidFill>
                <a:latin typeface="Courier New" panose="02070309020205020404" pitchFamily="49" charset="0"/>
              </a:rPr>
              <a:t>	NODE </a:t>
            </a:r>
            <a:r>
              <a:rPr lang="en-US" sz="2200" b="1" smtClean="0">
                <a:latin typeface="Courier New" panose="02070309020205020404" pitchFamily="49" charset="0"/>
              </a:rPr>
              <a:t>*X, *p;</a:t>
            </a:r>
          </a:p>
          <a:p>
            <a:pPr marL="457200" indent="-457200" eaLnBrk="1" hangingPunct="1">
              <a:lnSpc>
                <a:spcPct val="90000"/>
              </a:lnSpc>
              <a:buFont typeface="Wingdings" panose="05000000000000000000" pitchFamily="2" charset="2"/>
              <a:buNone/>
              <a:tabLst>
                <a:tab pos="914400" algn="l"/>
                <a:tab pos="1493838" algn="l"/>
              </a:tabLst>
            </a:pPr>
            <a:r>
              <a:rPr lang="en-US" sz="2200" b="1" smtClean="0">
                <a:solidFill>
                  <a:srgbClr val="0000FF"/>
                </a:solidFill>
                <a:latin typeface="Courier New" panose="02070309020205020404" pitchFamily="49" charset="0"/>
              </a:rPr>
              <a:t>	SLIST </a:t>
            </a:r>
            <a:r>
              <a:rPr lang="en-US" sz="2200" b="1" smtClean="0">
                <a:latin typeface="Courier New" panose="02070309020205020404" pitchFamily="49" charset="0"/>
              </a:rPr>
              <a:t>l1, l2;</a:t>
            </a:r>
          </a:p>
          <a:p>
            <a:pPr marL="457200" indent="-457200" eaLnBrk="1" hangingPunct="1">
              <a:lnSpc>
                <a:spcPct val="90000"/>
              </a:lnSpc>
              <a:buFont typeface="Wingdings" panose="05000000000000000000" pitchFamily="2" charset="2"/>
              <a:buNone/>
              <a:tabLst>
                <a:tab pos="914400" algn="l"/>
                <a:tab pos="1493838" algn="l"/>
              </a:tabLst>
            </a:pPr>
            <a:r>
              <a:rPr lang="en-US" sz="2200" b="1" smtClean="0">
                <a:solidFill>
                  <a:srgbClr val="0000FF"/>
                </a:solidFill>
                <a:latin typeface="Courier New" panose="02070309020205020404" pitchFamily="49" charset="0"/>
              </a:rPr>
              <a:t>	if </a:t>
            </a:r>
            <a:r>
              <a:rPr lang="en-US" sz="2200" b="1" smtClean="0">
                <a:solidFill>
                  <a:srgbClr val="000000"/>
                </a:solidFill>
                <a:latin typeface="Courier New" panose="02070309020205020404" pitchFamily="49" charset="0"/>
              </a:rPr>
              <a:t>(l.first == l.last) </a:t>
            </a:r>
            <a:r>
              <a:rPr lang="en-US" sz="2200" b="1" smtClean="0">
                <a:solidFill>
                  <a:srgbClr val="0000FF"/>
                </a:solidFill>
                <a:latin typeface="Courier New" panose="02070309020205020404" pitchFamily="49" charset="0"/>
              </a:rPr>
              <a:t>return</a:t>
            </a:r>
            <a:r>
              <a:rPr lang="en-US" sz="2200" b="1" smtClean="0">
                <a:solidFill>
                  <a:srgbClr val="000000"/>
                </a:solidFill>
                <a:latin typeface="Courier New" panose="02070309020205020404" pitchFamily="49" charset="0"/>
              </a:rPr>
              <a:t>;</a:t>
            </a:r>
            <a:r>
              <a:rPr lang="en-US" sz="2200" i="1" smtClean="0">
                <a:solidFill>
                  <a:srgbClr val="000000"/>
                </a:solidFill>
                <a:latin typeface="VNI-Helve" pitchFamily="2" charset="0"/>
              </a:rPr>
              <a:t> </a:t>
            </a:r>
          </a:p>
          <a:p>
            <a:pPr marL="457200" indent="-457200" eaLnBrk="1" hangingPunct="1">
              <a:lnSpc>
                <a:spcPct val="90000"/>
              </a:lnSpc>
              <a:buFont typeface="Wingdings" panose="05000000000000000000" pitchFamily="2" charset="2"/>
              <a:buNone/>
              <a:tabLst>
                <a:tab pos="914400" algn="l"/>
                <a:tab pos="1493838" algn="l"/>
              </a:tabLst>
            </a:pPr>
            <a:r>
              <a:rPr lang="en-US" sz="2200" b="1" smtClean="0">
                <a:solidFill>
                  <a:srgbClr val="0000FF"/>
                </a:solidFill>
                <a:latin typeface="Courier New" panose="02070309020205020404" pitchFamily="49" charset="0"/>
              </a:rPr>
              <a:t>	</a:t>
            </a:r>
            <a:r>
              <a:rPr lang="en-US" sz="2200" b="1" smtClean="0">
                <a:solidFill>
                  <a:srgbClr val="FF3300"/>
                </a:solidFill>
                <a:latin typeface="Courier New" panose="02070309020205020404" pitchFamily="49" charset="0"/>
              </a:rPr>
              <a:t>Init</a:t>
            </a:r>
            <a:r>
              <a:rPr lang="en-US" sz="2200" b="1" smtClean="0">
                <a:latin typeface="Courier New" panose="02070309020205020404" pitchFamily="49" charset="0"/>
              </a:rPr>
              <a:t>(l1);</a:t>
            </a:r>
            <a:r>
              <a:rPr lang="en-US" sz="2200" b="1" smtClean="0">
                <a:solidFill>
                  <a:srgbClr val="0000FF"/>
                </a:solidFill>
                <a:latin typeface="Courier New" panose="02070309020205020404" pitchFamily="49" charset="0"/>
              </a:rPr>
              <a:t>	</a:t>
            </a:r>
            <a:r>
              <a:rPr lang="en-US" sz="2200" b="1" smtClean="0">
                <a:solidFill>
                  <a:srgbClr val="FF3300"/>
                </a:solidFill>
                <a:latin typeface="Courier New" panose="02070309020205020404" pitchFamily="49" charset="0"/>
              </a:rPr>
              <a:t>Init</a:t>
            </a:r>
            <a:r>
              <a:rPr lang="en-US" sz="2200" b="1" smtClean="0">
                <a:latin typeface="Courier New" panose="02070309020205020404" pitchFamily="49" charset="0"/>
              </a:rPr>
              <a:t>(l2);</a:t>
            </a:r>
          </a:p>
          <a:p>
            <a:pPr marL="457200" indent="-457200" eaLnBrk="1" hangingPunct="1">
              <a:lnSpc>
                <a:spcPct val="90000"/>
              </a:lnSpc>
              <a:buFont typeface="Wingdings" panose="05000000000000000000" pitchFamily="2" charset="2"/>
              <a:buNone/>
              <a:tabLst>
                <a:tab pos="914400" algn="l"/>
                <a:tab pos="1493838" algn="l"/>
              </a:tabLst>
            </a:pPr>
            <a:r>
              <a:rPr lang="en-US" sz="2200" b="1" smtClean="0">
                <a:solidFill>
                  <a:srgbClr val="0000FF"/>
                </a:solidFill>
                <a:latin typeface="Courier New" panose="02070309020205020404" pitchFamily="49" charset="0"/>
              </a:rPr>
              <a:t>	</a:t>
            </a:r>
            <a:r>
              <a:rPr lang="en-US" sz="2200" b="1" smtClean="0">
                <a:latin typeface="Courier New" panose="02070309020205020404" pitchFamily="49" charset="0"/>
              </a:rPr>
              <a:t>X =</a:t>
            </a:r>
            <a:r>
              <a:rPr lang="en-US" sz="2200" b="1" smtClean="0">
                <a:solidFill>
                  <a:srgbClr val="0000FF"/>
                </a:solidFill>
                <a:latin typeface="Courier New" panose="02070309020205020404" pitchFamily="49" charset="0"/>
              </a:rPr>
              <a:t> l.first; l.first=x-&gt;link</a:t>
            </a:r>
            <a:r>
              <a:rPr lang="en-US" sz="2200" b="1" smtClean="0">
                <a:latin typeface="Courier New" panose="02070309020205020404" pitchFamily="49" charset="0"/>
              </a:rPr>
              <a:t>;</a:t>
            </a:r>
          </a:p>
          <a:p>
            <a:pPr marL="457200" indent="-457200" eaLnBrk="1" hangingPunct="1">
              <a:lnSpc>
                <a:spcPct val="90000"/>
              </a:lnSpc>
              <a:buFont typeface="Wingdings" panose="05000000000000000000" pitchFamily="2" charset="2"/>
              <a:buNone/>
              <a:tabLst>
                <a:tab pos="914400" algn="l"/>
                <a:tab pos="1493838" algn="l"/>
              </a:tabLst>
            </a:pPr>
            <a:r>
              <a:rPr lang="en-US" sz="2200" b="1" smtClean="0">
                <a:solidFill>
                  <a:srgbClr val="0000FF"/>
                </a:solidFill>
                <a:latin typeface="Courier New" panose="02070309020205020404" pitchFamily="49" charset="0"/>
              </a:rPr>
              <a:t>	while </a:t>
            </a:r>
            <a:r>
              <a:rPr lang="en-US" sz="2200" b="1" smtClean="0">
                <a:solidFill>
                  <a:srgbClr val="000000"/>
                </a:solidFill>
                <a:latin typeface="Courier New" panose="02070309020205020404" pitchFamily="49" charset="0"/>
              </a:rPr>
              <a:t>(l.first != </a:t>
            </a:r>
            <a:r>
              <a:rPr lang="en-US" sz="2200" b="1" smtClean="0">
                <a:solidFill>
                  <a:srgbClr val="A000A0"/>
                </a:solidFill>
                <a:latin typeface="Courier New" panose="02070309020205020404" pitchFamily="49" charset="0"/>
              </a:rPr>
              <a:t>NULL</a:t>
            </a:r>
            <a:r>
              <a:rPr lang="en-US" sz="2200" b="1" smtClean="0">
                <a:solidFill>
                  <a:srgbClr val="000000"/>
                </a:solidFill>
                <a:latin typeface="Courier New" panose="02070309020205020404" pitchFamily="49" charset="0"/>
              </a:rPr>
              <a:t>) {</a:t>
            </a:r>
          </a:p>
          <a:p>
            <a:pPr marL="457200" indent="-457200" eaLnBrk="1" hangingPunct="1">
              <a:lnSpc>
                <a:spcPct val="90000"/>
              </a:lnSpc>
              <a:buFont typeface="Wingdings" panose="05000000000000000000" pitchFamily="2" charset="2"/>
              <a:buNone/>
              <a:tabLst>
                <a:tab pos="914400" algn="l"/>
                <a:tab pos="1493838" algn="l"/>
              </a:tabLst>
            </a:pPr>
            <a:r>
              <a:rPr lang="en-US" sz="2200" b="1" smtClean="0">
                <a:solidFill>
                  <a:srgbClr val="000000"/>
                </a:solidFill>
                <a:latin typeface="Courier New" panose="02070309020205020404" pitchFamily="49" charset="0"/>
              </a:rPr>
              <a:t>		p = l.first;</a:t>
            </a:r>
          </a:p>
          <a:p>
            <a:pPr marL="457200" indent="-457200" eaLnBrk="1" hangingPunct="1">
              <a:lnSpc>
                <a:spcPct val="90000"/>
              </a:lnSpc>
              <a:buFont typeface="Wingdings" panose="05000000000000000000" pitchFamily="2" charset="2"/>
              <a:buNone/>
              <a:tabLst>
                <a:tab pos="914400" algn="l"/>
                <a:tab pos="1493838" algn="l"/>
              </a:tabLst>
            </a:pPr>
            <a:r>
              <a:rPr lang="en-US" sz="2200" b="1" smtClean="0">
                <a:solidFill>
                  <a:srgbClr val="0000FF"/>
                </a:solidFill>
                <a:latin typeface="Courier New" panose="02070309020205020404" pitchFamily="49" charset="0"/>
              </a:rPr>
              <a:t>		if </a:t>
            </a:r>
            <a:r>
              <a:rPr lang="en-US" sz="2200" b="1" smtClean="0">
                <a:solidFill>
                  <a:srgbClr val="000000"/>
                </a:solidFill>
                <a:latin typeface="Courier New" panose="02070309020205020404" pitchFamily="49" charset="0"/>
              </a:rPr>
              <a:t>(p-&gt;data &lt;= X-&gt;data) </a:t>
            </a:r>
            <a:r>
              <a:rPr lang="en-US" sz="2200" b="1" smtClean="0">
                <a:solidFill>
                  <a:srgbClr val="FF3300"/>
                </a:solidFill>
                <a:latin typeface="Courier New" panose="02070309020205020404" pitchFamily="49" charset="0"/>
              </a:rPr>
              <a:t>AddFirst</a:t>
            </a:r>
            <a:r>
              <a:rPr lang="en-US" sz="2200" b="1" smtClean="0">
                <a:latin typeface="Courier New" panose="02070309020205020404" pitchFamily="49" charset="0"/>
              </a:rPr>
              <a:t>(l1, p);</a:t>
            </a:r>
          </a:p>
          <a:p>
            <a:pPr marL="457200" indent="-457200" eaLnBrk="1" hangingPunct="1">
              <a:lnSpc>
                <a:spcPct val="90000"/>
              </a:lnSpc>
              <a:buFont typeface="Wingdings" panose="05000000000000000000" pitchFamily="2" charset="2"/>
              <a:buNone/>
              <a:tabLst>
                <a:tab pos="914400" algn="l"/>
                <a:tab pos="1493838" algn="l"/>
              </a:tabLst>
            </a:pPr>
            <a:r>
              <a:rPr lang="en-US" sz="2200" b="1" smtClean="0">
                <a:solidFill>
                  <a:srgbClr val="000000"/>
                </a:solidFill>
                <a:latin typeface="Courier New" panose="02070309020205020404" pitchFamily="49" charset="0"/>
              </a:rPr>
              <a:t>		</a:t>
            </a:r>
            <a:r>
              <a:rPr lang="en-US" sz="2200" b="1" smtClean="0">
                <a:solidFill>
                  <a:srgbClr val="0000FF"/>
                </a:solidFill>
                <a:latin typeface="Courier New" panose="02070309020205020404" pitchFamily="49" charset="0"/>
              </a:rPr>
              <a:t>else</a:t>
            </a:r>
            <a:r>
              <a:rPr lang="en-US" sz="2200" b="1" smtClean="0">
                <a:latin typeface="Courier New" panose="02070309020205020404" pitchFamily="49" charset="0"/>
              </a:rPr>
              <a:t>		</a:t>
            </a:r>
            <a:r>
              <a:rPr lang="en-US" sz="2200" b="1" smtClean="0">
                <a:solidFill>
                  <a:srgbClr val="FF3300"/>
                </a:solidFill>
                <a:latin typeface="Courier New" panose="02070309020205020404" pitchFamily="49" charset="0"/>
              </a:rPr>
              <a:t>AddFirst</a:t>
            </a:r>
            <a:r>
              <a:rPr lang="en-US" sz="2200" b="1" smtClean="0">
                <a:latin typeface="Courier New" panose="02070309020205020404" pitchFamily="49" charset="0"/>
              </a:rPr>
              <a:t>(l2, p);</a:t>
            </a:r>
          </a:p>
          <a:p>
            <a:pPr marL="457200" indent="-457200" eaLnBrk="1" hangingPunct="1">
              <a:lnSpc>
                <a:spcPct val="90000"/>
              </a:lnSpc>
              <a:buFont typeface="Wingdings" panose="05000000000000000000" pitchFamily="2" charset="2"/>
              <a:buNone/>
              <a:tabLst>
                <a:tab pos="914400" algn="l"/>
                <a:tab pos="1493838" algn="l"/>
              </a:tabLst>
            </a:pPr>
            <a:r>
              <a:rPr lang="en-US" sz="2200" b="1" smtClean="0">
                <a:solidFill>
                  <a:srgbClr val="000000"/>
                </a:solidFill>
                <a:latin typeface="Courier New" panose="02070309020205020404" pitchFamily="49" charset="0"/>
              </a:rPr>
              <a:t>	}</a:t>
            </a:r>
          </a:p>
          <a:p>
            <a:pPr marL="457200" indent="-457200" eaLnBrk="1" hangingPunct="1">
              <a:lnSpc>
                <a:spcPct val="90000"/>
              </a:lnSpc>
              <a:buFont typeface="Wingdings" panose="05000000000000000000" pitchFamily="2" charset="2"/>
              <a:buNone/>
              <a:tabLst>
                <a:tab pos="914400" algn="l"/>
                <a:tab pos="1493838" algn="l"/>
              </a:tabLst>
            </a:pPr>
            <a:r>
              <a:rPr lang="en-US" sz="2200" b="1" smtClean="0">
                <a:solidFill>
                  <a:srgbClr val="000000"/>
                </a:solidFill>
                <a:latin typeface="Courier New" panose="02070309020205020404" pitchFamily="49" charset="0"/>
              </a:rPr>
              <a:t>	</a:t>
            </a:r>
            <a:r>
              <a:rPr lang="en-US" sz="2200" b="1" smtClean="0">
                <a:solidFill>
                  <a:srgbClr val="FF3300"/>
                </a:solidFill>
                <a:latin typeface="Courier New" panose="02070309020205020404" pitchFamily="49" charset="0"/>
              </a:rPr>
              <a:t>SListQSort</a:t>
            </a:r>
            <a:r>
              <a:rPr lang="en-US" sz="2200" b="1" smtClean="0">
                <a:solidFill>
                  <a:srgbClr val="000000"/>
                </a:solidFill>
                <a:latin typeface="Courier New" panose="02070309020205020404" pitchFamily="49" charset="0"/>
              </a:rPr>
              <a:t>(l1);	 </a:t>
            </a:r>
            <a:r>
              <a:rPr lang="en-US" sz="2200" b="1" smtClean="0">
                <a:solidFill>
                  <a:srgbClr val="FF3300"/>
                </a:solidFill>
                <a:latin typeface="Courier New" panose="02070309020205020404" pitchFamily="49" charset="0"/>
              </a:rPr>
              <a:t>SListQSort</a:t>
            </a:r>
            <a:r>
              <a:rPr lang="en-US" sz="2200" b="1" smtClean="0">
                <a:solidFill>
                  <a:srgbClr val="000000"/>
                </a:solidFill>
                <a:latin typeface="Courier New" panose="02070309020205020404" pitchFamily="49" charset="0"/>
              </a:rPr>
              <a:t>(l2);</a:t>
            </a:r>
          </a:p>
          <a:p>
            <a:pPr marL="457200" indent="-457200" eaLnBrk="1" hangingPunct="1">
              <a:lnSpc>
                <a:spcPct val="90000"/>
              </a:lnSpc>
              <a:buFont typeface="Wingdings" panose="05000000000000000000" pitchFamily="2" charset="2"/>
              <a:buNone/>
              <a:tabLst>
                <a:tab pos="914400" algn="l"/>
                <a:tab pos="1493838" algn="l"/>
              </a:tabLst>
            </a:pPr>
            <a:r>
              <a:rPr lang="en-US" sz="2200" b="1" smtClean="0">
                <a:solidFill>
                  <a:srgbClr val="000000"/>
                </a:solidFill>
                <a:latin typeface="Courier New" panose="02070309020205020404" pitchFamily="49" charset="0"/>
              </a:rPr>
              <a:t>	</a:t>
            </a:r>
            <a:r>
              <a:rPr lang="en-US" sz="2200" b="1" smtClean="0">
                <a:solidFill>
                  <a:srgbClr val="FF3300"/>
                </a:solidFill>
                <a:latin typeface="Courier New" panose="02070309020205020404" pitchFamily="49" charset="0"/>
              </a:rPr>
              <a:t>SListAppend</a:t>
            </a:r>
            <a:r>
              <a:rPr lang="en-US" sz="2200" b="1" smtClean="0">
                <a:solidFill>
                  <a:srgbClr val="000000"/>
                </a:solidFill>
                <a:latin typeface="Courier New" panose="02070309020205020404" pitchFamily="49" charset="0"/>
              </a:rPr>
              <a:t>(l, l1);</a:t>
            </a:r>
            <a:r>
              <a:rPr lang="en-US" sz="2200" b="1" smtClean="0">
                <a:latin typeface="Courier New" panose="02070309020205020404" pitchFamily="49" charset="0"/>
              </a:rPr>
              <a:t>	</a:t>
            </a:r>
          </a:p>
          <a:p>
            <a:pPr marL="457200" indent="-457200" eaLnBrk="1" hangingPunct="1">
              <a:lnSpc>
                <a:spcPct val="90000"/>
              </a:lnSpc>
              <a:buFont typeface="Wingdings" panose="05000000000000000000" pitchFamily="2" charset="2"/>
              <a:buNone/>
              <a:tabLst>
                <a:tab pos="914400" algn="l"/>
                <a:tab pos="1493838" algn="l"/>
              </a:tabLst>
            </a:pPr>
            <a:r>
              <a:rPr lang="en-US" sz="2200" b="1" smtClean="0">
                <a:latin typeface="Courier New" panose="02070309020205020404" pitchFamily="49" charset="0"/>
              </a:rPr>
              <a:t>	</a:t>
            </a:r>
            <a:r>
              <a:rPr lang="en-US" sz="2200" b="1" smtClean="0">
                <a:solidFill>
                  <a:srgbClr val="FF3300"/>
                </a:solidFill>
                <a:latin typeface="Courier New" panose="02070309020205020404" pitchFamily="49" charset="0"/>
              </a:rPr>
              <a:t>AddTail</a:t>
            </a:r>
            <a:r>
              <a:rPr lang="en-US" sz="2200" b="1" smtClean="0">
                <a:latin typeface="Courier New" panose="02070309020205020404" pitchFamily="49" charset="0"/>
              </a:rPr>
              <a:t>(l, X);</a:t>
            </a:r>
          </a:p>
          <a:p>
            <a:pPr marL="457200" indent="-457200" eaLnBrk="1" hangingPunct="1">
              <a:lnSpc>
                <a:spcPct val="90000"/>
              </a:lnSpc>
              <a:buFont typeface="Wingdings" panose="05000000000000000000" pitchFamily="2" charset="2"/>
              <a:buNone/>
              <a:tabLst>
                <a:tab pos="914400" algn="l"/>
                <a:tab pos="1493838" algn="l"/>
              </a:tabLst>
            </a:pPr>
            <a:r>
              <a:rPr lang="en-US" sz="2200" b="1" smtClean="0">
                <a:solidFill>
                  <a:srgbClr val="000000"/>
                </a:solidFill>
                <a:latin typeface="Courier New" panose="02070309020205020404" pitchFamily="49" charset="0"/>
              </a:rPr>
              <a:t>	</a:t>
            </a:r>
            <a:r>
              <a:rPr lang="en-US" sz="2200" b="1" smtClean="0">
                <a:solidFill>
                  <a:srgbClr val="FF3300"/>
                </a:solidFill>
                <a:latin typeface="Courier New" panose="02070309020205020404" pitchFamily="49" charset="0"/>
              </a:rPr>
              <a:t>SListAppend</a:t>
            </a:r>
            <a:r>
              <a:rPr lang="en-US" sz="2200" b="1" smtClean="0">
                <a:solidFill>
                  <a:srgbClr val="000000"/>
                </a:solidFill>
                <a:latin typeface="Courier New" panose="02070309020205020404" pitchFamily="49" charset="0"/>
              </a:rPr>
              <a:t>(l, l2);</a:t>
            </a:r>
          </a:p>
          <a:p>
            <a:pPr marL="457200" indent="-457200" eaLnBrk="1" hangingPunct="1">
              <a:lnSpc>
                <a:spcPct val="90000"/>
              </a:lnSpc>
              <a:buFont typeface="Wingdings" panose="05000000000000000000" pitchFamily="2" charset="2"/>
              <a:buNone/>
              <a:tabLst>
                <a:tab pos="914400" algn="l"/>
                <a:tab pos="1493838" algn="l"/>
              </a:tabLst>
            </a:pPr>
            <a:r>
              <a:rPr lang="en-US" sz="2200" b="1" smtClean="0">
                <a:solidFill>
                  <a:srgbClr val="000000"/>
                </a:solidFill>
                <a:latin typeface="Courier New" panose="02070309020205020404" pitchFamily="49" charset="0"/>
              </a:rPr>
              <a:t>}</a:t>
            </a:r>
          </a:p>
        </p:txBody>
      </p:sp>
    </p:spTree>
  </p:cSld>
  <p:clrMapOvr>
    <a:masterClrMapping/>
  </p:clrMapOvr>
  <p:transition>
    <p:random/>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146" name="Rectangle 3"/>
          <p:cNvSpPr>
            <a:spLocks noGrp="1" noChangeArrowheads="1"/>
          </p:cNvSpPr>
          <p:nvPr>
            <p:ph type="title"/>
          </p:nvPr>
        </p:nvSpPr>
        <p:spPr>
          <a:xfrm>
            <a:off x="1143000" y="457200"/>
            <a:ext cx="7543800" cy="685800"/>
          </a:xfrm>
        </p:spPr>
        <p:txBody>
          <a:bodyPr/>
          <a:lstStyle/>
          <a:p>
            <a:pPr eaLnBrk="1" hangingPunct="1"/>
            <a:r>
              <a:rPr lang="en-US" sz="4000" smtClean="0">
                <a:latin typeface="Times New Roman" panose="02020603050405020304" pitchFamily="18" charset="0"/>
              </a:rPr>
              <a:t>Quick</a:t>
            </a:r>
            <a:r>
              <a:rPr lang="en-US" sz="4000" smtClean="0"/>
              <a:t> </a:t>
            </a:r>
            <a:r>
              <a:rPr lang="en-US" sz="4000" smtClean="0">
                <a:latin typeface="Times New Roman" panose="02020603050405020304" pitchFamily="18" charset="0"/>
              </a:rPr>
              <a:t>sort </a:t>
            </a:r>
            <a:r>
              <a:rPr lang="en-US" sz="4000" smtClean="0"/>
              <a:t>: </a:t>
            </a:r>
            <a:r>
              <a:rPr lang="en-US" sz="4000" smtClean="0">
                <a:latin typeface="Times New Roman" panose="02020603050405020304" pitchFamily="18" charset="0"/>
              </a:rPr>
              <a:t>nhận</a:t>
            </a:r>
            <a:r>
              <a:rPr lang="en-US" sz="4000" smtClean="0"/>
              <a:t> </a:t>
            </a:r>
            <a:r>
              <a:rPr lang="en-US" sz="4000" smtClean="0">
                <a:latin typeface="Times New Roman" panose="02020603050405020304" pitchFamily="18" charset="0"/>
              </a:rPr>
              <a:t>xét</a:t>
            </a:r>
          </a:p>
        </p:txBody>
      </p:sp>
      <p:sp>
        <p:nvSpPr>
          <p:cNvPr id="13414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7F7FCB3-C22F-4022-B2FC-C7283D70E6FE}" type="slidenum">
              <a:rPr lang="en-US" sz="1200" smtClean="0">
                <a:solidFill>
                  <a:srgbClr val="FFFFFF"/>
                </a:solidFill>
              </a:rPr>
              <a:pPr>
                <a:lnSpc>
                  <a:spcPct val="80000"/>
                </a:lnSpc>
              </a:pPr>
              <a:t>114</a:t>
            </a:fld>
            <a:endParaRPr lang="en-US" sz="1200" smtClean="0">
              <a:solidFill>
                <a:srgbClr val="FFFFFF"/>
              </a:solidFill>
            </a:endParaRPr>
          </a:p>
        </p:txBody>
      </p:sp>
      <p:sp>
        <p:nvSpPr>
          <p:cNvPr id="973826" name="Rectangle 2"/>
          <p:cNvSpPr>
            <a:spLocks noGrp="1" noChangeArrowheads="1"/>
          </p:cNvSpPr>
          <p:nvPr>
            <p:ph sz="quarter" idx="1"/>
          </p:nvPr>
        </p:nvSpPr>
        <p:spPr>
          <a:xfrm>
            <a:off x="612775" y="1600200"/>
            <a:ext cx="8153400" cy="4495800"/>
          </a:xfrm>
        </p:spPr>
        <p:txBody>
          <a:bodyPr/>
          <a:lstStyle/>
          <a:p>
            <a:pPr eaLnBrk="1" hangingPunct="1">
              <a:buClr>
                <a:srgbClr val="0066FF"/>
              </a:buClr>
              <a:buSzPct val="120000"/>
              <a:buFont typeface="Wingdings" panose="05000000000000000000" pitchFamily="2" charset="2"/>
              <a:buChar char="@"/>
            </a:pPr>
            <a:r>
              <a:rPr lang="en-US" b="1" smtClean="0">
                <a:solidFill>
                  <a:srgbClr val="0000FF"/>
                </a:solidFill>
                <a:latin typeface="Times New Roman" panose="02020603050405020304" pitchFamily="18" charset="0"/>
              </a:rPr>
              <a:t>Nhận</a:t>
            </a:r>
            <a:r>
              <a:rPr lang="en-US" b="1" smtClean="0">
                <a:solidFill>
                  <a:srgbClr val="0000FF"/>
                </a:solidFill>
                <a:latin typeface="VNI-Helve" pitchFamily="2" charset="0"/>
              </a:rPr>
              <a:t> </a:t>
            </a:r>
            <a:r>
              <a:rPr lang="en-US" b="1" smtClean="0">
                <a:solidFill>
                  <a:srgbClr val="0000FF"/>
                </a:solidFill>
                <a:latin typeface="Times New Roman" panose="02020603050405020304" pitchFamily="18" charset="0"/>
              </a:rPr>
              <a:t>xét</a:t>
            </a:r>
            <a:r>
              <a:rPr lang="en-US" b="1" smtClean="0">
                <a:solidFill>
                  <a:srgbClr val="0000FF"/>
                </a:solidFill>
                <a:latin typeface="VNI-Helve" pitchFamily="2" charset="0"/>
              </a:rPr>
              <a:t>:</a:t>
            </a:r>
            <a:endParaRPr lang="en-US" b="1" smtClean="0">
              <a:latin typeface="VNI-Helve" pitchFamily="2" charset="0"/>
            </a:endParaRPr>
          </a:p>
          <a:p>
            <a:pPr lvl="1" eaLnBrk="1" hangingPunct="1"/>
            <a:r>
              <a:rPr lang="en-US" smtClean="0">
                <a:latin typeface="Times New Roman" panose="02020603050405020304" pitchFamily="18" charset="0"/>
              </a:rPr>
              <a:t>Quick</a:t>
            </a:r>
            <a:r>
              <a:rPr lang="en-US" smtClean="0">
                <a:latin typeface="VNI-Helve" pitchFamily="2" charset="0"/>
              </a:rPr>
              <a:t> </a:t>
            </a:r>
            <a:r>
              <a:rPr lang="en-US" smtClean="0">
                <a:latin typeface="Times New Roman" panose="02020603050405020304" pitchFamily="18" charset="0"/>
              </a:rPr>
              <a:t>sort</a:t>
            </a:r>
            <a:r>
              <a:rPr lang="en-US" smtClean="0">
                <a:latin typeface="VNI-Helve" pitchFamily="2" charset="0"/>
              </a:rPr>
              <a:t> </a:t>
            </a:r>
            <a:r>
              <a:rPr lang="en-US" smtClean="0">
                <a:latin typeface="Times New Roman" panose="02020603050405020304" pitchFamily="18" charset="0"/>
              </a:rPr>
              <a:t>trên</a:t>
            </a:r>
            <a:r>
              <a:rPr lang="en-US" smtClean="0">
                <a:latin typeface="VNI-Helve" pitchFamily="2" charset="0"/>
              </a:rPr>
              <a:t> </a:t>
            </a:r>
            <a:r>
              <a:rPr lang="en-US" smtClean="0">
                <a:latin typeface="Times New Roman" panose="02020603050405020304" pitchFamily="18" charset="0"/>
              </a:rPr>
              <a:t>xâu</a:t>
            </a:r>
            <a:r>
              <a:rPr lang="en-US" smtClean="0">
                <a:latin typeface="VNI-Helve" pitchFamily="2" charset="0"/>
              </a:rPr>
              <a:t> </a:t>
            </a:r>
            <a:r>
              <a:rPr lang="en-US" smtClean="0">
                <a:latin typeface="Times New Roman" panose="02020603050405020304" pitchFamily="18" charset="0"/>
              </a:rPr>
              <a:t>đơn</a:t>
            </a:r>
            <a:r>
              <a:rPr lang="en-US" smtClean="0">
                <a:latin typeface="VNI-Helve" pitchFamily="2" charset="0"/>
              </a:rPr>
              <a:t> </a:t>
            </a:r>
            <a:r>
              <a:rPr lang="en-US" smtClean="0">
                <a:latin typeface="Times New Roman" panose="02020603050405020304" pitchFamily="18" charset="0"/>
              </a:rPr>
              <a:t>đơn</a:t>
            </a:r>
            <a:r>
              <a:rPr lang="en-US" smtClean="0">
                <a:latin typeface="VNI-Helve" pitchFamily="2" charset="0"/>
              </a:rPr>
              <a:t> </a:t>
            </a:r>
            <a:r>
              <a:rPr lang="en-US" smtClean="0">
                <a:latin typeface="Times New Roman" panose="02020603050405020304" pitchFamily="18" charset="0"/>
              </a:rPr>
              <a:t>giản</a:t>
            </a:r>
            <a:r>
              <a:rPr lang="en-US" smtClean="0">
                <a:latin typeface="VNI-Helve" pitchFamily="2" charset="0"/>
              </a:rPr>
              <a:t> </a:t>
            </a:r>
            <a:r>
              <a:rPr lang="en-US" smtClean="0">
                <a:latin typeface="Times New Roman" panose="02020603050405020304" pitchFamily="18" charset="0"/>
              </a:rPr>
              <a:t>hơn</a:t>
            </a:r>
            <a:r>
              <a:rPr lang="en-US" smtClean="0">
                <a:latin typeface="VNI-Helve" pitchFamily="2" charset="0"/>
              </a:rPr>
              <a:t> </a:t>
            </a:r>
            <a:r>
              <a:rPr lang="en-US" smtClean="0">
                <a:latin typeface="Times New Roman" panose="02020603050405020304" pitchFamily="18" charset="0"/>
              </a:rPr>
              <a:t>phiên</a:t>
            </a:r>
            <a:r>
              <a:rPr lang="en-US" smtClean="0">
                <a:latin typeface="VNI-Helve" pitchFamily="2" charset="0"/>
              </a:rPr>
              <a:t> </a:t>
            </a:r>
            <a:r>
              <a:rPr lang="en-US" smtClean="0">
                <a:latin typeface="Times New Roman" panose="02020603050405020304" pitchFamily="18" charset="0"/>
              </a:rPr>
              <a:t>bản</a:t>
            </a:r>
            <a:r>
              <a:rPr lang="en-US" smtClean="0">
                <a:latin typeface="VNI-Helve" pitchFamily="2" charset="0"/>
              </a:rPr>
              <a:t> </a:t>
            </a:r>
            <a:r>
              <a:rPr lang="en-US" smtClean="0">
                <a:latin typeface="Times New Roman" panose="02020603050405020304" pitchFamily="18" charset="0"/>
              </a:rPr>
              <a:t>của</a:t>
            </a:r>
            <a:r>
              <a:rPr lang="en-US" smtClean="0">
                <a:latin typeface="VNI-Helve" pitchFamily="2" charset="0"/>
              </a:rPr>
              <a:t> </a:t>
            </a:r>
            <a:r>
              <a:rPr lang="en-US" smtClean="0">
                <a:latin typeface="Times New Roman" panose="02020603050405020304" pitchFamily="18" charset="0"/>
              </a:rPr>
              <a:t>nó</a:t>
            </a:r>
            <a:r>
              <a:rPr lang="en-US" smtClean="0">
                <a:latin typeface="VNI-Helve" pitchFamily="2" charset="0"/>
              </a:rPr>
              <a:t> </a:t>
            </a:r>
            <a:r>
              <a:rPr lang="en-US" smtClean="0">
                <a:latin typeface="Times New Roman" panose="02020603050405020304" pitchFamily="18" charset="0"/>
              </a:rPr>
              <a:t>trên</a:t>
            </a:r>
            <a:r>
              <a:rPr lang="en-US" smtClean="0">
                <a:latin typeface="VNI-Helve" pitchFamily="2" charset="0"/>
              </a:rPr>
              <a:t> </a:t>
            </a:r>
            <a:r>
              <a:rPr lang="en-US" smtClean="0">
                <a:latin typeface="Times New Roman" panose="02020603050405020304" pitchFamily="18" charset="0"/>
              </a:rPr>
              <a:t>mảng</a:t>
            </a:r>
            <a:r>
              <a:rPr lang="en-US" smtClean="0">
                <a:latin typeface="VNI-Helve" pitchFamily="2" charset="0"/>
              </a:rPr>
              <a:t> </a:t>
            </a:r>
            <a:r>
              <a:rPr lang="en-US" smtClean="0">
                <a:latin typeface="Times New Roman" panose="02020603050405020304" pitchFamily="18" charset="0"/>
              </a:rPr>
              <a:t>một</a:t>
            </a:r>
            <a:r>
              <a:rPr lang="en-US" smtClean="0">
                <a:latin typeface="VNI-Helve" pitchFamily="2" charset="0"/>
              </a:rPr>
              <a:t> </a:t>
            </a:r>
            <a:r>
              <a:rPr lang="en-US" smtClean="0">
                <a:latin typeface="Times New Roman" panose="02020603050405020304" pitchFamily="18" charset="0"/>
              </a:rPr>
              <a:t>chiều</a:t>
            </a:r>
          </a:p>
          <a:p>
            <a:pPr lvl="1" eaLnBrk="1" hangingPunct="1"/>
            <a:r>
              <a:rPr lang="en-US" smtClean="0">
                <a:latin typeface="Times New Roman" panose="02020603050405020304" pitchFamily="18" charset="0"/>
              </a:rPr>
              <a:t>Khi</a:t>
            </a:r>
            <a:r>
              <a:rPr lang="en-US" smtClean="0">
                <a:latin typeface="VNI-Helve" pitchFamily="2" charset="0"/>
              </a:rPr>
              <a:t> </a:t>
            </a:r>
            <a:r>
              <a:rPr lang="en-US" smtClean="0">
                <a:latin typeface="Times New Roman" panose="02020603050405020304" pitchFamily="18" charset="0"/>
              </a:rPr>
              <a:t>dùng</a:t>
            </a:r>
            <a:r>
              <a:rPr lang="en-US" smtClean="0">
                <a:latin typeface="VNI-Helve" pitchFamily="2" charset="0"/>
              </a:rPr>
              <a:t> </a:t>
            </a:r>
            <a:r>
              <a:rPr lang="en-US" smtClean="0">
                <a:latin typeface="Times New Roman" panose="02020603050405020304" pitchFamily="18" charset="0"/>
              </a:rPr>
              <a:t>quick</a:t>
            </a:r>
            <a:r>
              <a:rPr lang="en-US" smtClean="0">
                <a:latin typeface="VNI-Helve" pitchFamily="2" charset="0"/>
              </a:rPr>
              <a:t> </a:t>
            </a:r>
            <a:r>
              <a:rPr lang="en-US" smtClean="0">
                <a:latin typeface="Times New Roman" panose="02020603050405020304" pitchFamily="18" charset="0"/>
              </a:rPr>
              <a:t>sort</a:t>
            </a:r>
            <a:r>
              <a:rPr lang="en-US" smtClean="0">
                <a:latin typeface="VNI-Helve" pitchFamily="2" charset="0"/>
              </a:rPr>
              <a:t> </a:t>
            </a:r>
            <a:r>
              <a:rPr lang="en-US" smtClean="0">
                <a:latin typeface="Times New Roman" panose="02020603050405020304" pitchFamily="18" charset="0"/>
              </a:rPr>
              <a:t>sắp</a:t>
            </a:r>
            <a:r>
              <a:rPr lang="en-US" smtClean="0">
                <a:latin typeface="VNI-Helve" pitchFamily="2" charset="0"/>
              </a:rPr>
              <a:t> </a:t>
            </a:r>
            <a:r>
              <a:rPr lang="en-US" smtClean="0">
                <a:latin typeface="Times New Roman" panose="02020603050405020304" pitchFamily="18" charset="0"/>
              </a:rPr>
              <a:t>xếp</a:t>
            </a:r>
            <a:r>
              <a:rPr lang="en-US" smtClean="0">
                <a:latin typeface="VNI-Helve" pitchFamily="2" charset="0"/>
              </a:rPr>
              <a:t> </a:t>
            </a:r>
            <a:r>
              <a:rPr lang="en-US" smtClean="0">
                <a:latin typeface="Times New Roman" panose="02020603050405020304" pitchFamily="18" charset="0"/>
              </a:rPr>
              <a:t>một</a:t>
            </a:r>
            <a:r>
              <a:rPr lang="en-US" smtClean="0">
                <a:latin typeface="VNI-Helve" pitchFamily="2" charset="0"/>
              </a:rPr>
              <a:t> </a:t>
            </a:r>
            <a:r>
              <a:rPr lang="en-US" smtClean="0">
                <a:latin typeface="Times New Roman" panose="02020603050405020304" pitchFamily="18" charset="0"/>
              </a:rPr>
              <a:t>xâu</a:t>
            </a:r>
            <a:r>
              <a:rPr lang="en-US" smtClean="0">
                <a:latin typeface="VNI-Helve" pitchFamily="2" charset="0"/>
              </a:rPr>
              <a:t> </a:t>
            </a:r>
            <a:r>
              <a:rPr lang="en-US" smtClean="0">
                <a:latin typeface="Times New Roman" panose="02020603050405020304" pitchFamily="18" charset="0"/>
              </a:rPr>
              <a:t>đơn</a:t>
            </a:r>
            <a:r>
              <a:rPr lang="en-US" smtClean="0">
                <a:latin typeface="VNI-Helve" pitchFamily="2" charset="0"/>
              </a:rPr>
              <a:t>, </a:t>
            </a:r>
            <a:r>
              <a:rPr lang="en-US" smtClean="0">
                <a:latin typeface="Times New Roman" panose="02020603050405020304" pitchFamily="18" charset="0"/>
              </a:rPr>
              <a:t>chỉ</a:t>
            </a:r>
            <a:r>
              <a:rPr lang="en-US" smtClean="0">
                <a:latin typeface="VNI-Helve" pitchFamily="2" charset="0"/>
              </a:rPr>
              <a:t> </a:t>
            </a:r>
            <a:r>
              <a:rPr lang="en-US" smtClean="0">
                <a:latin typeface="Times New Roman" panose="02020603050405020304" pitchFamily="18" charset="0"/>
              </a:rPr>
              <a:t>có</a:t>
            </a:r>
            <a:r>
              <a:rPr lang="en-US" smtClean="0">
                <a:latin typeface="VNI-Helve" pitchFamily="2" charset="0"/>
              </a:rPr>
              <a:t> </a:t>
            </a:r>
            <a:r>
              <a:rPr lang="en-US" smtClean="0">
                <a:latin typeface="Times New Roman" panose="02020603050405020304" pitchFamily="18" charset="0"/>
              </a:rPr>
              <a:t>một</a:t>
            </a:r>
            <a:r>
              <a:rPr lang="en-US" smtClean="0">
                <a:latin typeface="VNI-Helve" pitchFamily="2" charset="0"/>
              </a:rPr>
              <a:t> </a:t>
            </a:r>
            <a:r>
              <a:rPr lang="en-US" smtClean="0">
                <a:latin typeface="Times New Roman" panose="02020603050405020304" pitchFamily="18" charset="0"/>
              </a:rPr>
              <a:t>chọn</a:t>
            </a:r>
            <a:r>
              <a:rPr lang="en-US" smtClean="0">
                <a:latin typeface="VNI-Helve" pitchFamily="2" charset="0"/>
              </a:rPr>
              <a:t> </a:t>
            </a:r>
            <a:r>
              <a:rPr lang="en-US" smtClean="0">
                <a:latin typeface="Times New Roman" panose="02020603050405020304" pitchFamily="18" charset="0"/>
              </a:rPr>
              <a:t>lựa</a:t>
            </a:r>
            <a:r>
              <a:rPr lang="en-US" smtClean="0">
                <a:latin typeface="VNI-Helve" pitchFamily="2" charset="0"/>
              </a:rPr>
              <a:t> </a:t>
            </a:r>
            <a:r>
              <a:rPr lang="en-US" smtClean="0">
                <a:latin typeface="Times New Roman" panose="02020603050405020304" pitchFamily="18" charset="0"/>
              </a:rPr>
              <a:t>phần</a:t>
            </a:r>
            <a:r>
              <a:rPr lang="en-US" smtClean="0">
                <a:latin typeface="VNI-Helve" pitchFamily="2" charset="0"/>
              </a:rPr>
              <a:t> </a:t>
            </a:r>
            <a:r>
              <a:rPr lang="en-US" smtClean="0">
                <a:latin typeface="Times New Roman" panose="02020603050405020304" pitchFamily="18" charset="0"/>
              </a:rPr>
              <a:t>tử</a:t>
            </a:r>
            <a:r>
              <a:rPr lang="en-US" smtClean="0">
                <a:latin typeface="VNI-Helve" pitchFamily="2" charset="0"/>
              </a:rPr>
              <a:t> </a:t>
            </a:r>
            <a:r>
              <a:rPr lang="en-US" smtClean="0">
                <a:latin typeface="Times New Roman" panose="02020603050405020304" pitchFamily="18" charset="0"/>
              </a:rPr>
              <a:t>cầm</a:t>
            </a:r>
            <a:r>
              <a:rPr lang="en-US" smtClean="0">
                <a:latin typeface="VNI-Helve" pitchFamily="2" charset="0"/>
              </a:rPr>
              <a:t> </a:t>
            </a:r>
            <a:r>
              <a:rPr lang="en-US" smtClean="0">
                <a:latin typeface="Times New Roman" panose="02020603050405020304" pitchFamily="18" charset="0"/>
              </a:rPr>
              <a:t>canh</a:t>
            </a:r>
            <a:r>
              <a:rPr lang="en-US" smtClean="0">
                <a:latin typeface="VNI-Helve" pitchFamily="2" charset="0"/>
              </a:rPr>
              <a:t> </a:t>
            </a:r>
            <a:r>
              <a:rPr lang="en-US" smtClean="0">
                <a:latin typeface="Times New Roman" panose="02020603050405020304" pitchFamily="18" charset="0"/>
              </a:rPr>
              <a:t>duy</a:t>
            </a:r>
            <a:r>
              <a:rPr lang="en-US" smtClean="0">
                <a:latin typeface="VNI-Helve" pitchFamily="2" charset="0"/>
              </a:rPr>
              <a:t> </a:t>
            </a:r>
            <a:r>
              <a:rPr lang="en-US" smtClean="0">
                <a:latin typeface="Times New Roman" panose="02020603050405020304" pitchFamily="18" charset="0"/>
              </a:rPr>
              <a:t>nhất</a:t>
            </a:r>
            <a:r>
              <a:rPr lang="en-US" smtClean="0">
                <a:latin typeface="VNI-Helve" pitchFamily="2" charset="0"/>
              </a:rPr>
              <a:t> </a:t>
            </a:r>
            <a:r>
              <a:rPr lang="en-US" smtClean="0">
                <a:latin typeface="Times New Roman" panose="02020603050405020304" pitchFamily="18" charset="0"/>
              </a:rPr>
              <a:t>hợp</a:t>
            </a:r>
            <a:r>
              <a:rPr lang="en-US" smtClean="0">
                <a:latin typeface="VNI-Helve" pitchFamily="2" charset="0"/>
              </a:rPr>
              <a:t> </a:t>
            </a:r>
            <a:r>
              <a:rPr lang="en-US" smtClean="0">
                <a:latin typeface="Times New Roman" panose="02020603050405020304" pitchFamily="18" charset="0"/>
              </a:rPr>
              <a:t>lý</a:t>
            </a:r>
            <a:r>
              <a:rPr lang="en-US" smtClean="0">
                <a:latin typeface="VNI-Helve" pitchFamily="2" charset="0"/>
              </a:rPr>
              <a:t> </a:t>
            </a:r>
            <a:r>
              <a:rPr lang="en-US" smtClean="0">
                <a:latin typeface="Times New Roman" panose="02020603050405020304" pitchFamily="18" charset="0"/>
              </a:rPr>
              <a:t>là</a:t>
            </a:r>
            <a:r>
              <a:rPr lang="en-US" smtClean="0">
                <a:latin typeface="VNI-Helve" pitchFamily="2" charset="0"/>
              </a:rPr>
              <a:t> </a:t>
            </a:r>
            <a:r>
              <a:rPr lang="en-US" smtClean="0">
                <a:latin typeface="Times New Roman" panose="02020603050405020304" pitchFamily="18" charset="0"/>
              </a:rPr>
              <a:t>phần</a:t>
            </a:r>
            <a:r>
              <a:rPr lang="en-US" smtClean="0">
                <a:latin typeface="VNI-Helve" pitchFamily="2" charset="0"/>
              </a:rPr>
              <a:t> </a:t>
            </a:r>
            <a:r>
              <a:rPr lang="en-US" smtClean="0">
                <a:latin typeface="Times New Roman" panose="02020603050405020304" pitchFamily="18" charset="0"/>
              </a:rPr>
              <a:t>tử</a:t>
            </a:r>
            <a:r>
              <a:rPr lang="en-US" smtClean="0">
                <a:latin typeface="VNI-Helve" pitchFamily="2" charset="0"/>
              </a:rPr>
              <a:t> </a:t>
            </a:r>
            <a:r>
              <a:rPr lang="en-US" smtClean="0">
                <a:latin typeface="Times New Roman" panose="02020603050405020304" pitchFamily="18" charset="0"/>
              </a:rPr>
              <a:t>đầu</a:t>
            </a:r>
            <a:r>
              <a:rPr lang="en-US" smtClean="0">
                <a:latin typeface="VNI-Helve" pitchFamily="2" charset="0"/>
              </a:rPr>
              <a:t> </a:t>
            </a:r>
            <a:r>
              <a:rPr lang="en-US" smtClean="0">
                <a:latin typeface="Times New Roman" panose="02020603050405020304" pitchFamily="18" charset="0"/>
              </a:rPr>
              <a:t>xâu</a:t>
            </a:r>
            <a:r>
              <a:rPr lang="en-US" smtClean="0">
                <a:latin typeface="VNI-Helve" pitchFamily="2" charset="0"/>
              </a:rPr>
              <a:t>. </a:t>
            </a:r>
            <a:r>
              <a:rPr lang="en-US" smtClean="0">
                <a:latin typeface="Times New Roman" panose="02020603050405020304" pitchFamily="18" charset="0"/>
              </a:rPr>
              <a:t>Chọn</a:t>
            </a:r>
            <a:r>
              <a:rPr lang="en-US" smtClean="0">
                <a:latin typeface="VNI-Helve" pitchFamily="2" charset="0"/>
              </a:rPr>
              <a:t> </a:t>
            </a:r>
            <a:r>
              <a:rPr lang="en-US" smtClean="0">
                <a:latin typeface="Times New Roman" panose="02020603050405020304" pitchFamily="18" charset="0"/>
              </a:rPr>
              <a:t>bất</a:t>
            </a:r>
            <a:r>
              <a:rPr lang="en-US" smtClean="0">
                <a:latin typeface="VNI-Helve" pitchFamily="2" charset="0"/>
              </a:rPr>
              <a:t> </a:t>
            </a:r>
            <a:r>
              <a:rPr lang="en-US" smtClean="0">
                <a:latin typeface="Times New Roman" panose="02020603050405020304" pitchFamily="18" charset="0"/>
              </a:rPr>
              <a:t>kỳ</a:t>
            </a:r>
            <a:r>
              <a:rPr lang="en-US" smtClean="0">
                <a:latin typeface="VNI-Helve" pitchFamily="2" charset="0"/>
              </a:rPr>
              <a:t> </a:t>
            </a:r>
            <a:r>
              <a:rPr lang="en-US" smtClean="0">
                <a:latin typeface="Times New Roman" panose="02020603050405020304" pitchFamily="18" charset="0"/>
              </a:rPr>
              <a:t>phần</a:t>
            </a:r>
            <a:r>
              <a:rPr lang="en-US" smtClean="0">
                <a:latin typeface="VNI-Helve" pitchFamily="2" charset="0"/>
              </a:rPr>
              <a:t> </a:t>
            </a:r>
            <a:r>
              <a:rPr lang="en-US" smtClean="0">
                <a:latin typeface="Times New Roman" panose="02020603050405020304" pitchFamily="18" charset="0"/>
              </a:rPr>
              <a:t>tử</a:t>
            </a:r>
            <a:r>
              <a:rPr lang="en-US" smtClean="0">
                <a:latin typeface="VNI-Helve" pitchFamily="2" charset="0"/>
              </a:rPr>
              <a:t> </a:t>
            </a:r>
            <a:r>
              <a:rPr lang="en-US" smtClean="0">
                <a:latin typeface="Times New Roman" panose="02020603050405020304" pitchFamily="18" charset="0"/>
              </a:rPr>
              <a:t>nào</a:t>
            </a:r>
            <a:r>
              <a:rPr lang="en-US" smtClean="0">
                <a:latin typeface="VNI-Helve" pitchFamily="2" charset="0"/>
              </a:rPr>
              <a:t> </a:t>
            </a:r>
            <a:r>
              <a:rPr lang="en-US" smtClean="0">
                <a:latin typeface="Times New Roman" panose="02020603050405020304" pitchFamily="18" charset="0"/>
              </a:rPr>
              <a:t>khác</a:t>
            </a:r>
            <a:r>
              <a:rPr lang="en-US" smtClean="0">
                <a:latin typeface="VNI-Helve" pitchFamily="2" charset="0"/>
              </a:rPr>
              <a:t> </a:t>
            </a:r>
            <a:r>
              <a:rPr lang="en-US" smtClean="0">
                <a:latin typeface="Times New Roman" panose="02020603050405020304" pitchFamily="18" charset="0"/>
              </a:rPr>
              <a:t>cũng</a:t>
            </a:r>
            <a:r>
              <a:rPr lang="en-US" smtClean="0">
                <a:latin typeface="VNI-Helve" pitchFamily="2" charset="0"/>
              </a:rPr>
              <a:t> </a:t>
            </a:r>
            <a:r>
              <a:rPr lang="en-US" smtClean="0">
                <a:latin typeface="Times New Roman" panose="02020603050405020304" pitchFamily="18" charset="0"/>
              </a:rPr>
              <a:t>làm</a:t>
            </a:r>
            <a:r>
              <a:rPr lang="en-US" smtClean="0">
                <a:latin typeface="VNI-Helve" pitchFamily="2" charset="0"/>
              </a:rPr>
              <a:t> </a:t>
            </a:r>
            <a:r>
              <a:rPr lang="en-US" smtClean="0">
                <a:latin typeface="Times New Roman" panose="02020603050405020304" pitchFamily="18" charset="0"/>
              </a:rPr>
              <a:t>tăng</a:t>
            </a:r>
            <a:r>
              <a:rPr lang="en-US" smtClean="0">
                <a:latin typeface="VNI-Helve" pitchFamily="2" charset="0"/>
              </a:rPr>
              <a:t> </a:t>
            </a:r>
            <a:r>
              <a:rPr lang="en-US" smtClean="0">
                <a:latin typeface="Times New Roman" panose="02020603050405020304" pitchFamily="18" charset="0"/>
              </a:rPr>
              <a:t>chi</a:t>
            </a:r>
            <a:r>
              <a:rPr lang="en-US" smtClean="0">
                <a:latin typeface="VNI-Helve" pitchFamily="2" charset="0"/>
              </a:rPr>
              <a:t> </a:t>
            </a:r>
            <a:r>
              <a:rPr lang="en-US" smtClean="0">
                <a:latin typeface="Times New Roman" panose="02020603050405020304" pitchFamily="18" charset="0"/>
              </a:rPr>
              <a:t>phí</a:t>
            </a:r>
            <a:r>
              <a:rPr lang="en-US" smtClean="0">
                <a:latin typeface="VNI-Helve" pitchFamily="2" charset="0"/>
              </a:rPr>
              <a:t> </a:t>
            </a:r>
            <a:r>
              <a:rPr lang="en-US" smtClean="0">
                <a:latin typeface="Times New Roman" panose="02020603050405020304" pitchFamily="18" charset="0"/>
              </a:rPr>
              <a:t>một</a:t>
            </a:r>
            <a:r>
              <a:rPr lang="en-US" smtClean="0">
                <a:latin typeface="VNI-Helve" pitchFamily="2" charset="0"/>
              </a:rPr>
              <a:t> </a:t>
            </a:r>
            <a:r>
              <a:rPr lang="en-US" smtClean="0">
                <a:latin typeface="Times New Roman" panose="02020603050405020304" pitchFamily="18" charset="0"/>
              </a:rPr>
              <a:t>cách</a:t>
            </a:r>
            <a:r>
              <a:rPr lang="en-US" smtClean="0">
                <a:latin typeface="VNI-Helve" pitchFamily="2" charset="0"/>
              </a:rPr>
              <a:t> </a:t>
            </a:r>
            <a:r>
              <a:rPr lang="en-US" smtClean="0">
                <a:latin typeface="Times New Roman" panose="02020603050405020304" pitchFamily="18" charset="0"/>
              </a:rPr>
              <a:t>không</a:t>
            </a:r>
            <a:r>
              <a:rPr lang="en-US" smtClean="0">
                <a:latin typeface="VNI-Helve" pitchFamily="2" charset="0"/>
              </a:rPr>
              <a:t> </a:t>
            </a:r>
            <a:r>
              <a:rPr lang="en-US" smtClean="0">
                <a:latin typeface="Times New Roman" panose="02020603050405020304" pitchFamily="18" charset="0"/>
              </a:rPr>
              <a:t>cần</a:t>
            </a:r>
            <a:r>
              <a:rPr lang="en-US" smtClean="0">
                <a:latin typeface="VNI-Helve" pitchFamily="2" charset="0"/>
              </a:rPr>
              <a:t> </a:t>
            </a:r>
            <a:r>
              <a:rPr lang="en-US" smtClean="0">
                <a:latin typeface="Times New Roman" panose="02020603050405020304" pitchFamily="18" charset="0"/>
              </a:rPr>
              <a:t>thiết</a:t>
            </a:r>
            <a:r>
              <a:rPr lang="en-US" smtClean="0">
                <a:latin typeface="VNI-Helve" pitchFamily="2" charset="0"/>
              </a:rPr>
              <a:t> </a:t>
            </a:r>
            <a:r>
              <a:rPr lang="en-US" smtClean="0">
                <a:latin typeface="Times New Roman" panose="02020603050405020304" pitchFamily="18" charset="0"/>
              </a:rPr>
              <a:t>do</a:t>
            </a:r>
            <a:r>
              <a:rPr lang="en-US" smtClean="0">
                <a:latin typeface="VNI-Helve" pitchFamily="2" charset="0"/>
              </a:rPr>
              <a:t> </a:t>
            </a:r>
            <a:r>
              <a:rPr lang="en-US" smtClean="0">
                <a:latin typeface="Times New Roman" panose="02020603050405020304" pitchFamily="18" charset="0"/>
              </a:rPr>
              <a:t>cấu</a:t>
            </a:r>
            <a:r>
              <a:rPr lang="en-US" smtClean="0">
                <a:latin typeface="VNI-Helve" pitchFamily="2" charset="0"/>
              </a:rPr>
              <a:t> </a:t>
            </a:r>
            <a:r>
              <a:rPr lang="en-US" smtClean="0">
                <a:latin typeface="Times New Roman" panose="02020603050405020304" pitchFamily="18" charset="0"/>
              </a:rPr>
              <a:t>trúc</a:t>
            </a:r>
            <a:r>
              <a:rPr lang="en-US" smtClean="0">
                <a:latin typeface="VNI-Helve" pitchFamily="2" charset="0"/>
              </a:rPr>
              <a:t> </a:t>
            </a:r>
            <a:r>
              <a:rPr lang="en-US" smtClean="0">
                <a:latin typeface="Times New Roman" panose="02020603050405020304" pitchFamily="18" charset="0"/>
              </a:rPr>
              <a:t>tự</a:t>
            </a:r>
            <a:r>
              <a:rPr lang="en-US" smtClean="0">
                <a:latin typeface="VNI-Helve" pitchFamily="2" charset="0"/>
              </a:rPr>
              <a:t> </a:t>
            </a:r>
            <a:r>
              <a:rPr lang="en-US" smtClean="0">
                <a:latin typeface="Times New Roman" panose="02020603050405020304" pitchFamily="18" charset="0"/>
              </a:rPr>
              <a:t>nhiên</a:t>
            </a:r>
            <a:r>
              <a:rPr lang="en-US" smtClean="0">
                <a:latin typeface="VNI-Helve" pitchFamily="2" charset="0"/>
              </a:rPr>
              <a:t> </a:t>
            </a:r>
            <a:r>
              <a:rPr lang="en-US" smtClean="0">
                <a:latin typeface="Times New Roman" panose="02020603050405020304" pitchFamily="18" charset="0"/>
              </a:rPr>
              <a:t>của</a:t>
            </a:r>
            <a:r>
              <a:rPr lang="en-US" smtClean="0">
                <a:latin typeface="VNI-Helve" pitchFamily="2" charset="0"/>
              </a:rPr>
              <a:t> </a:t>
            </a:r>
            <a:r>
              <a:rPr lang="en-US" smtClean="0">
                <a:latin typeface="Times New Roman" panose="02020603050405020304" pitchFamily="18" charset="0"/>
              </a:rPr>
              <a:t>xâu</a:t>
            </a:r>
            <a:r>
              <a:rPr lang="en-US" smtClean="0">
                <a:latin typeface="VNI-Helve" pitchFamily="2" charset="0"/>
              </a:rPr>
              <a:t>.</a:t>
            </a:r>
            <a:r>
              <a:rPr lang="en-US" smtClean="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73826">
                                            <p:txEl>
                                              <p:pRg st="2" end="2"/>
                                            </p:txEl>
                                          </p:spTgt>
                                        </p:tgtEl>
                                        <p:attrNameLst>
                                          <p:attrName>style.visibility</p:attrName>
                                        </p:attrNameLst>
                                      </p:cBhvr>
                                      <p:to>
                                        <p:strVal val="visible"/>
                                      </p:to>
                                    </p:set>
                                    <p:anim calcmode="lin" valueType="num">
                                      <p:cBhvr additive="base">
                                        <p:cTn id="7" dur="500" fill="hold"/>
                                        <p:tgtEl>
                                          <p:spTgt spid="97382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382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a:xfrm>
            <a:off x="612775" y="228600"/>
            <a:ext cx="8153400" cy="990600"/>
          </a:xfrm>
        </p:spPr>
        <p:txBody>
          <a:bodyPr/>
          <a:lstStyle/>
          <a:p>
            <a:pPr algn="ctr" eaLnBrk="1" hangingPunct="1"/>
            <a:r>
              <a:rPr lang="en-US" sz="3600"/>
              <a:t>Linked List</a:t>
            </a:r>
            <a:endParaRPr lang="en-US" sz="3600" smtClean="0"/>
          </a:p>
        </p:txBody>
      </p:sp>
      <p:sp>
        <p:nvSpPr>
          <p:cNvPr id="3" name="Content Placeholder 2"/>
          <p:cNvSpPr>
            <a:spLocks noGrp="1"/>
          </p:cNvSpPr>
          <p:nvPr>
            <p:ph sz="quarter" idx="1"/>
          </p:nvPr>
        </p:nvSpPr>
        <p:spPr>
          <a:xfrm>
            <a:off x="612775" y="1600200"/>
            <a:ext cx="8153400" cy="4495800"/>
          </a:xfrm>
        </p:spPr>
        <p:txBody>
          <a:bodyPr/>
          <a:lstStyle/>
          <a:p>
            <a:pPr eaLnBrk="1" hangingPunct="1">
              <a:lnSpc>
                <a:spcPct val="150000"/>
              </a:lnSpc>
            </a:pPr>
            <a:r>
              <a:rPr lang="en-US" sz="2800" smtClean="0"/>
              <a:t>Giới thiệu</a:t>
            </a:r>
          </a:p>
          <a:p>
            <a:pPr eaLnBrk="1" hangingPunct="1">
              <a:lnSpc>
                <a:spcPct val="150000"/>
              </a:lnSpc>
            </a:pPr>
            <a:r>
              <a:rPr lang="en-US" sz="2800" smtClean="0"/>
              <a:t>Danh sách liên kết đơn (</a:t>
            </a:r>
            <a:r>
              <a:rPr lang="en-US" sz="2800" smtClean="0">
                <a:solidFill>
                  <a:srgbClr val="C00000"/>
                </a:solidFill>
              </a:rPr>
              <a:t>Single Linked List</a:t>
            </a:r>
            <a:r>
              <a:rPr lang="en-US" sz="2800" smtClean="0"/>
              <a:t>)</a:t>
            </a:r>
          </a:p>
          <a:p>
            <a:pPr eaLnBrk="1" hangingPunct="1">
              <a:lnSpc>
                <a:spcPct val="150000"/>
              </a:lnSpc>
            </a:pPr>
            <a:r>
              <a:rPr lang="en-US" sz="2800" b="1" smtClean="0"/>
              <a:t>Danh sách liên kết đôi (</a:t>
            </a:r>
            <a:r>
              <a:rPr lang="en-US" sz="2800" b="1" smtClean="0">
                <a:solidFill>
                  <a:srgbClr val="C00000"/>
                </a:solidFill>
              </a:rPr>
              <a:t>Double Linked List</a:t>
            </a:r>
            <a:r>
              <a:rPr lang="en-US" sz="2800" b="1" smtClean="0"/>
              <a:t>)</a:t>
            </a:r>
          </a:p>
          <a:p>
            <a:pPr eaLnBrk="1" hangingPunct="1">
              <a:lnSpc>
                <a:spcPct val="150000"/>
              </a:lnSpc>
            </a:pPr>
            <a:r>
              <a:rPr lang="en-US" sz="2800" smtClean="0"/>
              <a:t>Danh sách liên kết vòng (</a:t>
            </a:r>
            <a:r>
              <a:rPr lang="en-US" sz="2800" smtClean="0">
                <a:solidFill>
                  <a:srgbClr val="C00000"/>
                </a:solidFill>
              </a:rPr>
              <a:t>Circular Linked List</a:t>
            </a:r>
            <a:r>
              <a:rPr lang="en-US" sz="2800" smtClean="0"/>
              <a:t>)</a:t>
            </a:r>
          </a:p>
        </p:txBody>
      </p:sp>
      <p:sp>
        <p:nvSpPr>
          <p:cNvPr id="13517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014A1A0E-1C5C-4EF9-96E6-77814DA2342C}" type="slidenum">
              <a:rPr lang="en-US" sz="1200" smtClean="0">
                <a:solidFill>
                  <a:srgbClr val="FFFFFF"/>
                </a:solidFill>
              </a:rPr>
              <a:pPr>
                <a:lnSpc>
                  <a:spcPct val="80000"/>
                </a:lnSpc>
              </a:pPr>
              <a:t>115</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1" end="1"/>
                                            </p:txEl>
                                          </p:spTgt>
                                        </p:tgtEl>
                                        <p:attrNameLst>
                                          <p:attrName>style.opacity</p:attrName>
                                        </p:attrNameLst>
                                      </p:cBhvr>
                                      <p:to>
                                        <p:strVal val="0.5"/>
                                      </p:to>
                                    </p:set>
                                    <p:animEffect filter="image" prLst="opacity: 0.5">
                                      <p:cBhvr rctx="IE">
                                        <p:cTn id="10" dur="indefinite"/>
                                        <p:tgtEl>
                                          <p:spTgt spid="3">
                                            <p:txEl>
                                              <p:pRg st="1" end="1"/>
                                            </p:txEl>
                                          </p:spTgt>
                                        </p:tgtEl>
                                      </p:cBhvr>
                                    </p:animEffect>
                                  </p:childTnLst>
                                </p:cTn>
                              </p:par>
                              <p:par>
                                <p:cTn id="11" presetID="15" presetClass="emph" presetSubtype="0" nodeType="withEffect">
                                  <p:stCondLst>
                                    <p:cond delay="0"/>
                                  </p:stCondLst>
                                  <p:iterate type="lt">
                                    <p:tmAbs val="25"/>
                                  </p:iterate>
                                  <p:childTnLst>
                                    <p:set>
                                      <p:cBhvr override="childStyle">
                                        <p:cTn id="12" dur="indefinite"/>
                                        <p:tgtEl>
                                          <p:spTgt spid="3">
                                            <p:txEl>
                                              <p:pRg st="2" end="2"/>
                                            </p:txEl>
                                          </p:spTgt>
                                        </p:tgtEl>
                                        <p:attrNameLst>
                                          <p:attrName>style.fontWeight</p:attrName>
                                        </p:attrNameLst>
                                      </p:cBhvr>
                                      <p:to>
                                        <p:strVal val="bold"/>
                                      </p:to>
                                    </p:set>
                                  </p:childTnLst>
                                </p:cTn>
                              </p:par>
                              <p:par>
                                <p:cTn id="13" presetID="9" presetClass="emph" presetSubtype="0" nodeType="withEffect">
                                  <p:stCondLst>
                                    <p:cond delay="0"/>
                                  </p:stCondLst>
                                  <p:childTnLst>
                                    <p:set>
                                      <p:cBhvr rctx="PPT">
                                        <p:cTn id="14" dur="indefinite"/>
                                        <p:tgtEl>
                                          <p:spTgt spid="3">
                                            <p:txEl>
                                              <p:pRg st="3" end="3"/>
                                            </p:txEl>
                                          </p:spTgt>
                                        </p:tgtEl>
                                        <p:attrNameLst>
                                          <p:attrName>style.opacity</p:attrName>
                                        </p:attrNameLst>
                                      </p:cBhvr>
                                      <p:to>
                                        <p:strVal val="0.5"/>
                                      </p:to>
                                    </p:set>
                                    <p:animEffect filter="image" prLst="opacity: 0.5">
                                      <p:cBhvr rctx="IE">
                                        <p:cTn id="15"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612775" y="228600"/>
            <a:ext cx="8153400" cy="990600"/>
          </a:xfrm>
        </p:spPr>
        <p:txBody>
          <a:bodyPr/>
          <a:lstStyle/>
          <a:p>
            <a:pPr algn="ctr" eaLnBrk="1" hangingPunct="1"/>
            <a:r>
              <a:rPr lang="en-US"/>
              <a:t>Double Linked List</a:t>
            </a:r>
            <a:endParaRPr lang="en-US" smtClean="0">
              <a:latin typeface="VNI-Times" pitchFamily="2" charset="0"/>
            </a:endParaRPr>
          </a:p>
        </p:txBody>
      </p:sp>
      <p:sp>
        <p:nvSpPr>
          <p:cNvPr id="136195" name="Rectangle 3"/>
          <p:cNvSpPr>
            <a:spLocks noGrp="1" noChangeArrowheads="1"/>
          </p:cNvSpPr>
          <p:nvPr>
            <p:ph sz="quarter" idx="1"/>
          </p:nvPr>
        </p:nvSpPr>
        <p:spPr>
          <a:xfrm>
            <a:off x="612775" y="1600200"/>
            <a:ext cx="8153400" cy="4495800"/>
          </a:xfrm>
        </p:spPr>
        <p:txBody>
          <a:bodyPr/>
          <a:lstStyle/>
          <a:p>
            <a:pPr eaLnBrk="1" hangingPunct="1"/>
            <a:endParaRPr lang="en-US" smtClean="0">
              <a:latin typeface="VNI-Times" pitchFamily="2" charset="0"/>
              <a:cs typeface="Times New Roman" panose="02020603050405020304" pitchFamily="18" charset="0"/>
            </a:endParaRPr>
          </a:p>
        </p:txBody>
      </p:sp>
      <p:grpSp>
        <p:nvGrpSpPr>
          <p:cNvPr id="2" name="Group 4"/>
          <p:cNvGrpSpPr>
            <a:grpSpLocks noChangeAspect="1"/>
          </p:cNvGrpSpPr>
          <p:nvPr/>
        </p:nvGrpSpPr>
        <p:grpSpPr bwMode="auto">
          <a:xfrm>
            <a:off x="1600200" y="3124200"/>
            <a:ext cx="6088063" cy="530225"/>
            <a:chOff x="2066" y="3568"/>
            <a:chExt cx="4790" cy="417"/>
          </a:xfrm>
        </p:grpSpPr>
        <p:sp>
          <p:nvSpPr>
            <p:cNvPr id="136198" name="Oval 5"/>
            <p:cNvSpPr>
              <a:spLocks noChangeAspect="1" noChangeArrowheads="1"/>
            </p:cNvSpPr>
            <p:nvPr/>
          </p:nvSpPr>
          <p:spPr bwMode="auto">
            <a:xfrm>
              <a:off x="2066" y="3635"/>
              <a:ext cx="332" cy="285"/>
            </a:xfrm>
            <a:prstGeom prst="ellipse">
              <a:avLst/>
            </a:prstGeom>
            <a:gradFill rotWithShape="0">
              <a:gsLst>
                <a:gs pos="0">
                  <a:srgbClr val="000080"/>
                </a:gs>
                <a:gs pos="100000">
                  <a:srgbClr val="3366FF"/>
                </a:gs>
              </a:gsLst>
              <a:path path="shape">
                <a:fillToRect l="50000" t="50000" r="50000" b="50000"/>
              </a:path>
            </a:gradFill>
            <a:ln w="19050">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36199" name="Rectangle 6"/>
            <p:cNvSpPr>
              <a:spLocks noChangeAspect="1" noChangeArrowheads="1"/>
            </p:cNvSpPr>
            <p:nvPr/>
          </p:nvSpPr>
          <p:spPr bwMode="auto">
            <a:xfrm>
              <a:off x="6635" y="3667"/>
              <a:ext cx="221" cy="221"/>
            </a:xfrm>
            <a:prstGeom prst="rect">
              <a:avLst/>
            </a:prstGeom>
            <a:gradFill rotWithShape="0">
              <a:gsLst>
                <a:gs pos="0">
                  <a:srgbClr val="FF0000"/>
                </a:gs>
                <a:gs pos="100000">
                  <a:srgbClr val="760000"/>
                </a:gs>
              </a:gsLst>
              <a:lin ang="2700000" scaled="1"/>
            </a:gradFill>
            <a:ln w="19050">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36200" name="Line 7"/>
            <p:cNvSpPr>
              <a:spLocks noChangeAspect="1" noChangeShapeType="1"/>
            </p:cNvSpPr>
            <p:nvPr/>
          </p:nvSpPr>
          <p:spPr bwMode="auto">
            <a:xfrm>
              <a:off x="2241" y="3778"/>
              <a:ext cx="387" cy="0"/>
            </a:xfrm>
            <a:prstGeom prst="line">
              <a:avLst/>
            </a:prstGeom>
            <a:noFill/>
            <a:ln w="19050">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grpSp>
          <p:nvGrpSpPr>
            <p:cNvPr id="136201" name="Group 8"/>
            <p:cNvGrpSpPr>
              <a:grpSpLocks noChangeAspect="1"/>
            </p:cNvGrpSpPr>
            <p:nvPr/>
          </p:nvGrpSpPr>
          <p:grpSpPr bwMode="auto">
            <a:xfrm>
              <a:off x="2619" y="3568"/>
              <a:ext cx="1032" cy="417"/>
              <a:chOff x="2619" y="3568"/>
              <a:chExt cx="1032" cy="417"/>
            </a:xfrm>
          </p:grpSpPr>
          <p:sp>
            <p:nvSpPr>
              <p:cNvPr id="136220" name="Rectangle 9"/>
              <p:cNvSpPr>
                <a:spLocks noChangeAspect="1" noChangeArrowheads="1"/>
              </p:cNvSpPr>
              <p:nvPr/>
            </p:nvSpPr>
            <p:spPr bwMode="auto">
              <a:xfrm>
                <a:off x="3266" y="3568"/>
                <a:ext cx="139" cy="41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36221" name="Text Box 10"/>
              <p:cNvSpPr txBox="1">
                <a:spLocks noChangeAspect="1" noChangeArrowheads="1"/>
              </p:cNvSpPr>
              <p:nvPr/>
            </p:nvSpPr>
            <p:spPr bwMode="auto">
              <a:xfrm>
                <a:off x="2763" y="3571"/>
                <a:ext cx="508" cy="414"/>
              </a:xfrm>
              <a:prstGeom prst="rect">
                <a:avLst/>
              </a:prstGeom>
              <a:gradFill rotWithShape="0">
                <a:gsLst>
                  <a:gs pos="0">
                    <a:srgbClr val="767676"/>
                  </a:gs>
                  <a:gs pos="50000">
                    <a:srgbClr val="FFFFFF"/>
                  </a:gs>
                  <a:gs pos="100000">
                    <a:srgbClr val="767676"/>
                  </a:gs>
                </a:gsLst>
                <a:lin ang="0" scaled="1"/>
              </a:gradFill>
              <a:ln w="19050">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A</a:t>
                </a:r>
              </a:p>
            </p:txBody>
          </p:sp>
          <p:sp>
            <p:nvSpPr>
              <p:cNvPr id="136222" name="Line 11"/>
              <p:cNvSpPr>
                <a:spLocks noChangeAspect="1" noChangeShapeType="1"/>
              </p:cNvSpPr>
              <p:nvPr/>
            </p:nvSpPr>
            <p:spPr bwMode="auto">
              <a:xfrm>
                <a:off x="3339" y="3868"/>
                <a:ext cx="312" cy="0"/>
              </a:xfrm>
              <a:prstGeom prst="line">
                <a:avLst/>
              </a:prstGeom>
              <a:noFill/>
              <a:ln w="19050">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36223" name="Rectangle 12"/>
              <p:cNvSpPr>
                <a:spLocks noChangeAspect="1" noChangeArrowheads="1"/>
              </p:cNvSpPr>
              <p:nvPr/>
            </p:nvSpPr>
            <p:spPr bwMode="auto">
              <a:xfrm>
                <a:off x="2619" y="3568"/>
                <a:ext cx="138" cy="41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grpSp>
          <p:nvGrpSpPr>
            <p:cNvPr id="136202" name="Group 13"/>
            <p:cNvGrpSpPr>
              <a:grpSpLocks noChangeAspect="1"/>
            </p:cNvGrpSpPr>
            <p:nvPr/>
          </p:nvGrpSpPr>
          <p:grpSpPr bwMode="auto">
            <a:xfrm>
              <a:off x="3414" y="3568"/>
              <a:ext cx="1257" cy="417"/>
              <a:chOff x="3339" y="3568"/>
              <a:chExt cx="1257" cy="417"/>
            </a:xfrm>
          </p:grpSpPr>
          <p:sp>
            <p:nvSpPr>
              <p:cNvPr id="136215" name="Rectangle 14"/>
              <p:cNvSpPr>
                <a:spLocks noChangeAspect="1" noChangeArrowheads="1"/>
              </p:cNvSpPr>
              <p:nvPr/>
            </p:nvSpPr>
            <p:spPr bwMode="auto">
              <a:xfrm>
                <a:off x="4211" y="3568"/>
                <a:ext cx="139" cy="41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36216" name="Text Box 15"/>
              <p:cNvSpPr txBox="1">
                <a:spLocks noChangeAspect="1" noChangeArrowheads="1"/>
              </p:cNvSpPr>
              <p:nvPr/>
            </p:nvSpPr>
            <p:spPr bwMode="auto">
              <a:xfrm>
                <a:off x="3708" y="3571"/>
                <a:ext cx="508" cy="414"/>
              </a:xfrm>
              <a:prstGeom prst="rect">
                <a:avLst/>
              </a:prstGeom>
              <a:gradFill rotWithShape="0">
                <a:gsLst>
                  <a:gs pos="0">
                    <a:srgbClr val="767676"/>
                  </a:gs>
                  <a:gs pos="50000">
                    <a:srgbClr val="FFFFFF"/>
                  </a:gs>
                  <a:gs pos="100000">
                    <a:srgbClr val="767676"/>
                  </a:gs>
                </a:gsLst>
                <a:lin ang="0" scaled="1"/>
              </a:gradFill>
              <a:ln w="19050">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B</a:t>
                </a:r>
              </a:p>
            </p:txBody>
          </p:sp>
          <p:sp>
            <p:nvSpPr>
              <p:cNvPr id="136217" name="Line 16"/>
              <p:cNvSpPr>
                <a:spLocks noChangeAspect="1" noChangeShapeType="1"/>
              </p:cNvSpPr>
              <p:nvPr/>
            </p:nvSpPr>
            <p:spPr bwMode="auto">
              <a:xfrm>
                <a:off x="4284" y="3868"/>
                <a:ext cx="312" cy="0"/>
              </a:xfrm>
              <a:prstGeom prst="line">
                <a:avLst/>
              </a:prstGeom>
              <a:noFill/>
              <a:ln w="19050">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36218" name="Rectangle 17"/>
              <p:cNvSpPr>
                <a:spLocks noChangeAspect="1" noChangeArrowheads="1"/>
              </p:cNvSpPr>
              <p:nvPr/>
            </p:nvSpPr>
            <p:spPr bwMode="auto">
              <a:xfrm>
                <a:off x="3564" y="3568"/>
                <a:ext cx="138" cy="41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36219" name="Line 18"/>
              <p:cNvSpPr>
                <a:spLocks noChangeAspect="1" noChangeShapeType="1"/>
              </p:cNvSpPr>
              <p:nvPr/>
            </p:nvSpPr>
            <p:spPr bwMode="auto">
              <a:xfrm rot="10800000">
                <a:off x="3339" y="3673"/>
                <a:ext cx="312" cy="0"/>
              </a:xfrm>
              <a:prstGeom prst="line">
                <a:avLst/>
              </a:prstGeom>
              <a:noFill/>
              <a:ln w="19050">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grpSp>
          <p:nvGrpSpPr>
            <p:cNvPr id="136203" name="Group 19"/>
            <p:cNvGrpSpPr>
              <a:grpSpLocks noChangeAspect="1"/>
            </p:cNvGrpSpPr>
            <p:nvPr/>
          </p:nvGrpSpPr>
          <p:grpSpPr bwMode="auto">
            <a:xfrm>
              <a:off x="4434" y="3568"/>
              <a:ext cx="1257" cy="417"/>
              <a:chOff x="4299" y="3568"/>
              <a:chExt cx="1257" cy="417"/>
            </a:xfrm>
          </p:grpSpPr>
          <p:sp>
            <p:nvSpPr>
              <p:cNvPr id="136210" name="Rectangle 20"/>
              <p:cNvSpPr>
                <a:spLocks noChangeAspect="1" noChangeArrowheads="1"/>
              </p:cNvSpPr>
              <p:nvPr/>
            </p:nvSpPr>
            <p:spPr bwMode="auto">
              <a:xfrm>
                <a:off x="5171" y="3568"/>
                <a:ext cx="139" cy="41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36211" name="Text Box 21"/>
              <p:cNvSpPr txBox="1">
                <a:spLocks noChangeAspect="1" noChangeArrowheads="1"/>
              </p:cNvSpPr>
              <p:nvPr/>
            </p:nvSpPr>
            <p:spPr bwMode="auto">
              <a:xfrm>
                <a:off x="4668" y="3571"/>
                <a:ext cx="508" cy="414"/>
              </a:xfrm>
              <a:prstGeom prst="rect">
                <a:avLst/>
              </a:prstGeom>
              <a:gradFill rotWithShape="0">
                <a:gsLst>
                  <a:gs pos="0">
                    <a:srgbClr val="767676"/>
                  </a:gs>
                  <a:gs pos="50000">
                    <a:srgbClr val="FFFFFF"/>
                  </a:gs>
                  <a:gs pos="100000">
                    <a:srgbClr val="767676"/>
                  </a:gs>
                </a:gsLst>
                <a:lin ang="0" scaled="1"/>
              </a:gradFill>
              <a:ln w="19050">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C</a:t>
                </a:r>
              </a:p>
            </p:txBody>
          </p:sp>
          <p:sp>
            <p:nvSpPr>
              <p:cNvPr id="136212" name="Line 22"/>
              <p:cNvSpPr>
                <a:spLocks noChangeAspect="1" noChangeShapeType="1"/>
              </p:cNvSpPr>
              <p:nvPr/>
            </p:nvSpPr>
            <p:spPr bwMode="auto">
              <a:xfrm>
                <a:off x="5244" y="3868"/>
                <a:ext cx="312" cy="0"/>
              </a:xfrm>
              <a:prstGeom prst="line">
                <a:avLst/>
              </a:prstGeom>
              <a:noFill/>
              <a:ln w="19050">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36213" name="Rectangle 23"/>
              <p:cNvSpPr>
                <a:spLocks noChangeAspect="1" noChangeArrowheads="1"/>
              </p:cNvSpPr>
              <p:nvPr/>
            </p:nvSpPr>
            <p:spPr bwMode="auto">
              <a:xfrm>
                <a:off x="4524" y="3568"/>
                <a:ext cx="138" cy="41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36214" name="Line 24"/>
              <p:cNvSpPr>
                <a:spLocks noChangeAspect="1" noChangeShapeType="1"/>
              </p:cNvSpPr>
              <p:nvPr/>
            </p:nvSpPr>
            <p:spPr bwMode="auto">
              <a:xfrm rot="10800000">
                <a:off x="4299" y="3673"/>
                <a:ext cx="312" cy="0"/>
              </a:xfrm>
              <a:prstGeom prst="line">
                <a:avLst/>
              </a:prstGeom>
              <a:noFill/>
              <a:ln w="19050">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grpSp>
          <p:nvGrpSpPr>
            <p:cNvPr id="136204" name="Group 25"/>
            <p:cNvGrpSpPr>
              <a:grpSpLocks noChangeAspect="1"/>
            </p:cNvGrpSpPr>
            <p:nvPr/>
          </p:nvGrpSpPr>
          <p:grpSpPr bwMode="auto">
            <a:xfrm>
              <a:off x="5454" y="3568"/>
              <a:ext cx="1257" cy="417"/>
              <a:chOff x="5244" y="3568"/>
              <a:chExt cx="1257" cy="417"/>
            </a:xfrm>
          </p:grpSpPr>
          <p:sp>
            <p:nvSpPr>
              <p:cNvPr id="136205" name="Rectangle 26"/>
              <p:cNvSpPr>
                <a:spLocks noChangeAspect="1" noChangeArrowheads="1"/>
              </p:cNvSpPr>
              <p:nvPr/>
            </p:nvSpPr>
            <p:spPr bwMode="auto">
              <a:xfrm>
                <a:off x="6116" y="3568"/>
                <a:ext cx="139" cy="41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36206" name="Text Box 27"/>
              <p:cNvSpPr txBox="1">
                <a:spLocks noChangeAspect="1" noChangeArrowheads="1"/>
              </p:cNvSpPr>
              <p:nvPr/>
            </p:nvSpPr>
            <p:spPr bwMode="auto">
              <a:xfrm>
                <a:off x="5613" y="3571"/>
                <a:ext cx="508" cy="414"/>
              </a:xfrm>
              <a:prstGeom prst="rect">
                <a:avLst/>
              </a:prstGeom>
              <a:gradFill rotWithShape="0">
                <a:gsLst>
                  <a:gs pos="0">
                    <a:srgbClr val="767676"/>
                  </a:gs>
                  <a:gs pos="50000">
                    <a:srgbClr val="FFFFFF"/>
                  </a:gs>
                  <a:gs pos="100000">
                    <a:srgbClr val="767676"/>
                  </a:gs>
                </a:gsLst>
                <a:lin ang="0" scaled="1"/>
              </a:gradFill>
              <a:ln w="19050">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D</a:t>
                </a:r>
              </a:p>
            </p:txBody>
          </p:sp>
          <p:sp>
            <p:nvSpPr>
              <p:cNvPr id="136207" name="Line 28"/>
              <p:cNvSpPr>
                <a:spLocks noChangeAspect="1" noChangeShapeType="1"/>
              </p:cNvSpPr>
              <p:nvPr/>
            </p:nvSpPr>
            <p:spPr bwMode="auto">
              <a:xfrm>
                <a:off x="6189" y="3775"/>
                <a:ext cx="312" cy="0"/>
              </a:xfrm>
              <a:prstGeom prst="line">
                <a:avLst/>
              </a:prstGeom>
              <a:noFill/>
              <a:ln w="19050">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36208" name="Rectangle 29"/>
              <p:cNvSpPr>
                <a:spLocks noChangeAspect="1" noChangeArrowheads="1"/>
              </p:cNvSpPr>
              <p:nvPr/>
            </p:nvSpPr>
            <p:spPr bwMode="auto">
              <a:xfrm>
                <a:off x="5469" y="3568"/>
                <a:ext cx="138" cy="41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36209" name="Line 30"/>
              <p:cNvSpPr>
                <a:spLocks noChangeAspect="1" noChangeShapeType="1"/>
              </p:cNvSpPr>
              <p:nvPr/>
            </p:nvSpPr>
            <p:spPr bwMode="auto">
              <a:xfrm rot="10800000">
                <a:off x="5244" y="3670"/>
                <a:ext cx="312" cy="0"/>
              </a:xfrm>
              <a:prstGeom prst="line">
                <a:avLst/>
              </a:prstGeom>
              <a:noFill/>
              <a:ln w="19050">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grpSp>
      <p:sp>
        <p:nvSpPr>
          <p:cNvPr id="136197" name="Slide Number Placeholder 3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C99440A-3D95-4ECB-9191-1A2B8005F257}" type="slidenum">
              <a:rPr lang="en-US" sz="1200" smtClean="0">
                <a:solidFill>
                  <a:srgbClr val="FFFFFF"/>
                </a:solidFill>
              </a:rPr>
              <a:pPr>
                <a:lnSpc>
                  <a:spcPct val="80000"/>
                </a:lnSpc>
              </a:pPr>
              <a:t>116</a:t>
            </a:fld>
            <a:endParaRPr lang="en-US" sz="1200" smtClean="0">
              <a:solidFill>
                <a:srgbClr val="FFFFFF"/>
              </a:solidFill>
            </a:endParaRPr>
          </a:p>
        </p:txBody>
      </p:sp>
    </p:spTree>
    <p:extLst>
      <p:ext uri="{BB962C8B-B14F-4D97-AF65-F5344CB8AC3E}">
        <p14:creationId xmlns:p14="http://schemas.microsoft.com/office/powerpoint/2010/main" val="752835128"/>
      </p:ext>
    </p:extLst>
  </p:cSld>
  <p:clrMapOvr>
    <a:masterClrMapping/>
  </p:clrMapOvr>
  <p:transition>
    <p:random/>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612775" y="228600"/>
            <a:ext cx="8153400" cy="990600"/>
          </a:xfrm>
        </p:spPr>
        <p:txBody>
          <a:bodyPr/>
          <a:lstStyle/>
          <a:p>
            <a:pPr eaLnBrk="1" hangingPunct="1"/>
            <a:r>
              <a:rPr lang="en-US" smtClean="0"/>
              <a:t>Danh sách liên kết đôi (DSLK đôi)</a:t>
            </a:r>
            <a:endParaRPr lang="en-US" smtClean="0">
              <a:latin typeface="VNI-Times" pitchFamily="2" charset="0"/>
            </a:endParaRPr>
          </a:p>
        </p:txBody>
      </p:sp>
      <p:sp>
        <p:nvSpPr>
          <p:cNvPr id="136195" name="Rectangle 3"/>
          <p:cNvSpPr>
            <a:spLocks noGrp="1" noChangeArrowheads="1"/>
          </p:cNvSpPr>
          <p:nvPr>
            <p:ph sz="quarter" idx="1"/>
          </p:nvPr>
        </p:nvSpPr>
        <p:spPr>
          <a:xfrm>
            <a:off x="612775" y="1600200"/>
            <a:ext cx="8153400" cy="4495800"/>
          </a:xfrm>
        </p:spPr>
        <p:txBody>
          <a:bodyPr/>
          <a:lstStyle/>
          <a:p>
            <a:pPr algn="just" eaLnBrk="1" hangingPunct="1">
              <a:lnSpc>
                <a:spcPct val="150000"/>
              </a:lnSpc>
            </a:pPr>
            <a:r>
              <a:rPr lang="en-US" sz="2800" smtClean="0">
                <a:latin typeface="Calibri" panose="020F0502020204030204" pitchFamily="34" charset="0"/>
                <a:ea typeface="Calibri" panose="020F0502020204030204" pitchFamily="34" charset="0"/>
                <a:cs typeface="Calibri" panose="020F0502020204030204" pitchFamily="34" charset="0"/>
              </a:rPr>
              <a:t>Là </a:t>
            </a:r>
            <a:r>
              <a:rPr lang="vi-VN" sz="2800" smtClean="0">
                <a:latin typeface="Calibri" panose="020F0502020204030204" pitchFamily="34" charset="0"/>
                <a:ea typeface="Calibri" panose="020F0502020204030204" pitchFamily="34" charset="0"/>
                <a:cs typeface="Calibri" panose="020F0502020204030204" pitchFamily="34" charset="0"/>
              </a:rPr>
              <a:t>danh sách mà mỗi phần tử trong danh sách có kết nối với 1 phần tử đứng trước và 1 phần tử đứng sau nó </a:t>
            </a:r>
          </a:p>
          <a:p>
            <a:pPr eaLnBrk="1" hangingPunct="1"/>
            <a:endParaRPr lang="en-US" smtClean="0">
              <a:latin typeface="VNI-Times" pitchFamily="2" charset="0"/>
              <a:cs typeface="Times New Roman" panose="02020603050405020304" pitchFamily="18" charset="0"/>
            </a:endParaRPr>
          </a:p>
        </p:txBody>
      </p:sp>
      <p:grpSp>
        <p:nvGrpSpPr>
          <p:cNvPr id="2" name="Group 4"/>
          <p:cNvGrpSpPr>
            <a:grpSpLocks noChangeAspect="1"/>
          </p:cNvGrpSpPr>
          <p:nvPr/>
        </p:nvGrpSpPr>
        <p:grpSpPr bwMode="auto">
          <a:xfrm>
            <a:off x="1645443" y="3907689"/>
            <a:ext cx="6088063" cy="530225"/>
            <a:chOff x="2066" y="3568"/>
            <a:chExt cx="4790" cy="417"/>
          </a:xfrm>
        </p:grpSpPr>
        <p:sp>
          <p:nvSpPr>
            <p:cNvPr id="136198" name="Oval 5"/>
            <p:cNvSpPr>
              <a:spLocks noChangeAspect="1" noChangeArrowheads="1"/>
            </p:cNvSpPr>
            <p:nvPr/>
          </p:nvSpPr>
          <p:spPr bwMode="auto">
            <a:xfrm>
              <a:off x="2066" y="3635"/>
              <a:ext cx="332" cy="285"/>
            </a:xfrm>
            <a:prstGeom prst="ellipse">
              <a:avLst/>
            </a:prstGeom>
            <a:gradFill rotWithShape="0">
              <a:gsLst>
                <a:gs pos="0">
                  <a:srgbClr val="000080"/>
                </a:gs>
                <a:gs pos="100000">
                  <a:srgbClr val="3366FF"/>
                </a:gs>
              </a:gsLst>
              <a:path path="shape">
                <a:fillToRect l="50000" t="50000" r="50000" b="50000"/>
              </a:path>
            </a:gradFill>
            <a:ln w="19050">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36199" name="Rectangle 6"/>
            <p:cNvSpPr>
              <a:spLocks noChangeAspect="1" noChangeArrowheads="1"/>
            </p:cNvSpPr>
            <p:nvPr/>
          </p:nvSpPr>
          <p:spPr bwMode="auto">
            <a:xfrm>
              <a:off x="6635" y="3667"/>
              <a:ext cx="221" cy="221"/>
            </a:xfrm>
            <a:prstGeom prst="rect">
              <a:avLst/>
            </a:prstGeom>
            <a:gradFill rotWithShape="0">
              <a:gsLst>
                <a:gs pos="0">
                  <a:srgbClr val="FF0000"/>
                </a:gs>
                <a:gs pos="100000">
                  <a:srgbClr val="760000"/>
                </a:gs>
              </a:gsLst>
              <a:lin ang="2700000" scaled="1"/>
            </a:gradFill>
            <a:ln w="19050">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36200" name="Line 7"/>
            <p:cNvSpPr>
              <a:spLocks noChangeAspect="1" noChangeShapeType="1"/>
            </p:cNvSpPr>
            <p:nvPr/>
          </p:nvSpPr>
          <p:spPr bwMode="auto">
            <a:xfrm>
              <a:off x="2241" y="3778"/>
              <a:ext cx="387" cy="0"/>
            </a:xfrm>
            <a:prstGeom prst="line">
              <a:avLst/>
            </a:prstGeom>
            <a:noFill/>
            <a:ln w="19050">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grpSp>
          <p:nvGrpSpPr>
            <p:cNvPr id="136201" name="Group 8"/>
            <p:cNvGrpSpPr>
              <a:grpSpLocks noChangeAspect="1"/>
            </p:cNvGrpSpPr>
            <p:nvPr/>
          </p:nvGrpSpPr>
          <p:grpSpPr bwMode="auto">
            <a:xfrm>
              <a:off x="2619" y="3568"/>
              <a:ext cx="1032" cy="417"/>
              <a:chOff x="2619" y="3568"/>
              <a:chExt cx="1032" cy="417"/>
            </a:xfrm>
          </p:grpSpPr>
          <p:sp>
            <p:nvSpPr>
              <p:cNvPr id="136220" name="Rectangle 9"/>
              <p:cNvSpPr>
                <a:spLocks noChangeAspect="1" noChangeArrowheads="1"/>
              </p:cNvSpPr>
              <p:nvPr/>
            </p:nvSpPr>
            <p:spPr bwMode="auto">
              <a:xfrm>
                <a:off x="3266" y="3568"/>
                <a:ext cx="139" cy="41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36221" name="Text Box 10"/>
              <p:cNvSpPr txBox="1">
                <a:spLocks noChangeAspect="1" noChangeArrowheads="1"/>
              </p:cNvSpPr>
              <p:nvPr/>
            </p:nvSpPr>
            <p:spPr bwMode="auto">
              <a:xfrm>
                <a:off x="2763" y="3571"/>
                <a:ext cx="508" cy="414"/>
              </a:xfrm>
              <a:prstGeom prst="rect">
                <a:avLst/>
              </a:prstGeom>
              <a:gradFill rotWithShape="0">
                <a:gsLst>
                  <a:gs pos="0">
                    <a:srgbClr val="767676"/>
                  </a:gs>
                  <a:gs pos="50000">
                    <a:srgbClr val="FFFFFF"/>
                  </a:gs>
                  <a:gs pos="100000">
                    <a:srgbClr val="767676"/>
                  </a:gs>
                </a:gsLst>
                <a:lin ang="0" scaled="1"/>
              </a:gradFill>
              <a:ln w="19050">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A</a:t>
                </a:r>
              </a:p>
            </p:txBody>
          </p:sp>
          <p:sp>
            <p:nvSpPr>
              <p:cNvPr id="136222" name="Line 11"/>
              <p:cNvSpPr>
                <a:spLocks noChangeAspect="1" noChangeShapeType="1"/>
              </p:cNvSpPr>
              <p:nvPr/>
            </p:nvSpPr>
            <p:spPr bwMode="auto">
              <a:xfrm>
                <a:off x="3339" y="3868"/>
                <a:ext cx="312" cy="0"/>
              </a:xfrm>
              <a:prstGeom prst="line">
                <a:avLst/>
              </a:prstGeom>
              <a:noFill/>
              <a:ln w="19050">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36223" name="Rectangle 12"/>
              <p:cNvSpPr>
                <a:spLocks noChangeAspect="1" noChangeArrowheads="1"/>
              </p:cNvSpPr>
              <p:nvPr/>
            </p:nvSpPr>
            <p:spPr bwMode="auto">
              <a:xfrm>
                <a:off x="2619" y="3568"/>
                <a:ext cx="138" cy="41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grpSp>
          <p:nvGrpSpPr>
            <p:cNvPr id="136202" name="Group 13"/>
            <p:cNvGrpSpPr>
              <a:grpSpLocks noChangeAspect="1"/>
            </p:cNvGrpSpPr>
            <p:nvPr/>
          </p:nvGrpSpPr>
          <p:grpSpPr bwMode="auto">
            <a:xfrm>
              <a:off x="3414" y="3568"/>
              <a:ext cx="1257" cy="417"/>
              <a:chOff x="3339" y="3568"/>
              <a:chExt cx="1257" cy="417"/>
            </a:xfrm>
          </p:grpSpPr>
          <p:sp>
            <p:nvSpPr>
              <p:cNvPr id="136215" name="Rectangle 14"/>
              <p:cNvSpPr>
                <a:spLocks noChangeAspect="1" noChangeArrowheads="1"/>
              </p:cNvSpPr>
              <p:nvPr/>
            </p:nvSpPr>
            <p:spPr bwMode="auto">
              <a:xfrm>
                <a:off x="4211" y="3568"/>
                <a:ext cx="139" cy="41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36216" name="Text Box 15"/>
              <p:cNvSpPr txBox="1">
                <a:spLocks noChangeAspect="1" noChangeArrowheads="1"/>
              </p:cNvSpPr>
              <p:nvPr/>
            </p:nvSpPr>
            <p:spPr bwMode="auto">
              <a:xfrm>
                <a:off x="3708" y="3571"/>
                <a:ext cx="508" cy="414"/>
              </a:xfrm>
              <a:prstGeom prst="rect">
                <a:avLst/>
              </a:prstGeom>
              <a:gradFill rotWithShape="0">
                <a:gsLst>
                  <a:gs pos="0">
                    <a:srgbClr val="767676"/>
                  </a:gs>
                  <a:gs pos="50000">
                    <a:srgbClr val="FFFFFF"/>
                  </a:gs>
                  <a:gs pos="100000">
                    <a:srgbClr val="767676"/>
                  </a:gs>
                </a:gsLst>
                <a:lin ang="0" scaled="1"/>
              </a:gradFill>
              <a:ln w="19050">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B</a:t>
                </a:r>
              </a:p>
            </p:txBody>
          </p:sp>
          <p:sp>
            <p:nvSpPr>
              <p:cNvPr id="136217" name="Line 16"/>
              <p:cNvSpPr>
                <a:spLocks noChangeAspect="1" noChangeShapeType="1"/>
              </p:cNvSpPr>
              <p:nvPr/>
            </p:nvSpPr>
            <p:spPr bwMode="auto">
              <a:xfrm>
                <a:off x="4284" y="3868"/>
                <a:ext cx="312" cy="0"/>
              </a:xfrm>
              <a:prstGeom prst="line">
                <a:avLst/>
              </a:prstGeom>
              <a:noFill/>
              <a:ln w="19050">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36218" name="Rectangle 17"/>
              <p:cNvSpPr>
                <a:spLocks noChangeAspect="1" noChangeArrowheads="1"/>
              </p:cNvSpPr>
              <p:nvPr/>
            </p:nvSpPr>
            <p:spPr bwMode="auto">
              <a:xfrm>
                <a:off x="3564" y="3568"/>
                <a:ext cx="138" cy="41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36219" name="Line 18"/>
              <p:cNvSpPr>
                <a:spLocks noChangeAspect="1" noChangeShapeType="1"/>
              </p:cNvSpPr>
              <p:nvPr/>
            </p:nvSpPr>
            <p:spPr bwMode="auto">
              <a:xfrm rot="10800000">
                <a:off x="3339" y="3673"/>
                <a:ext cx="312" cy="0"/>
              </a:xfrm>
              <a:prstGeom prst="line">
                <a:avLst/>
              </a:prstGeom>
              <a:noFill/>
              <a:ln w="19050">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grpSp>
          <p:nvGrpSpPr>
            <p:cNvPr id="136203" name="Group 19"/>
            <p:cNvGrpSpPr>
              <a:grpSpLocks noChangeAspect="1"/>
            </p:cNvGrpSpPr>
            <p:nvPr/>
          </p:nvGrpSpPr>
          <p:grpSpPr bwMode="auto">
            <a:xfrm>
              <a:off x="4434" y="3568"/>
              <a:ext cx="1257" cy="417"/>
              <a:chOff x="4299" y="3568"/>
              <a:chExt cx="1257" cy="417"/>
            </a:xfrm>
          </p:grpSpPr>
          <p:sp>
            <p:nvSpPr>
              <p:cNvPr id="136210" name="Rectangle 20"/>
              <p:cNvSpPr>
                <a:spLocks noChangeAspect="1" noChangeArrowheads="1"/>
              </p:cNvSpPr>
              <p:nvPr/>
            </p:nvSpPr>
            <p:spPr bwMode="auto">
              <a:xfrm>
                <a:off x="5171" y="3568"/>
                <a:ext cx="139" cy="41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36211" name="Text Box 21"/>
              <p:cNvSpPr txBox="1">
                <a:spLocks noChangeAspect="1" noChangeArrowheads="1"/>
              </p:cNvSpPr>
              <p:nvPr/>
            </p:nvSpPr>
            <p:spPr bwMode="auto">
              <a:xfrm>
                <a:off x="4668" y="3571"/>
                <a:ext cx="508" cy="414"/>
              </a:xfrm>
              <a:prstGeom prst="rect">
                <a:avLst/>
              </a:prstGeom>
              <a:gradFill rotWithShape="0">
                <a:gsLst>
                  <a:gs pos="0">
                    <a:srgbClr val="767676"/>
                  </a:gs>
                  <a:gs pos="50000">
                    <a:srgbClr val="FFFFFF"/>
                  </a:gs>
                  <a:gs pos="100000">
                    <a:srgbClr val="767676"/>
                  </a:gs>
                </a:gsLst>
                <a:lin ang="0" scaled="1"/>
              </a:gradFill>
              <a:ln w="19050">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C</a:t>
                </a:r>
              </a:p>
            </p:txBody>
          </p:sp>
          <p:sp>
            <p:nvSpPr>
              <p:cNvPr id="136212" name="Line 22"/>
              <p:cNvSpPr>
                <a:spLocks noChangeAspect="1" noChangeShapeType="1"/>
              </p:cNvSpPr>
              <p:nvPr/>
            </p:nvSpPr>
            <p:spPr bwMode="auto">
              <a:xfrm>
                <a:off x="5244" y="3868"/>
                <a:ext cx="312" cy="0"/>
              </a:xfrm>
              <a:prstGeom prst="line">
                <a:avLst/>
              </a:prstGeom>
              <a:noFill/>
              <a:ln w="19050">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36213" name="Rectangle 23"/>
              <p:cNvSpPr>
                <a:spLocks noChangeAspect="1" noChangeArrowheads="1"/>
              </p:cNvSpPr>
              <p:nvPr/>
            </p:nvSpPr>
            <p:spPr bwMode="auto">
              <a:xfrm>
                <a:off x="4524" y="3568"/>
                <a:ext cx="138" cy="41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36214" name="Line 24"/>
              <p:cNvSpPr>
                <a:spLocks noChangeAspect="1" noChangeShapeType="1"/>
              </p:cNvSpPr>
              <p:nvPr/>
            </p:nvSpPr>
            <p:spPr bwMode="auto">
              <a:xfrm rot="10800000">
                <a:off x="4299" y="3673"/>
                <a:ext cx="312" cy="0"/>
              </a:xfrm>
              <a:prstGeom prst="line">
                <a:avLst/>
              </a:prstGeom>
              <a:noFill/>
              <a:ln w="19050">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grpSp>
          <p:nvGrpSpPr>
            <p:cNvPr id="136204" name="Group 25"/>
            <p:cNvGrpSpPr>
              <a:grpSpLocks noChangeAspect="1"/>
            </p:cNvGrpSpPr>
            <p:nvPr/>
          </p:nvGrpSpPr>
          <p:grpSpPr bwMode="auto">
            <a:xfrm>
              <a:off x="5454" y="3568"/>
              <a:ext cx="1257" cy="417"/>
              <a:chOff x="5244" y="3568"/>
              <a:chExt cx="1257" cy="417"/>
            </a:xfrm>
          </p:grpSpPr>
          <p:sp>
            <p:nvSpPr>
              <p:cNvPr id="136205" name="Rectangle 26"/>
              <p:cNvSpPr>
                <a:spLocks noChangeAspect="1" noChangeArrowheads="1"/>
              </p:cNvSpPr>
              <p:nvPr/>
            </p:nvSpPr>
            <p:spPr bwMode="auto">
              <a:xfrm>
                <a:off x="6116" y="3568"/>
                <a:ext cx="139" cy="41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36206" name="Text Box 27"/>
              <p:cNvSpPr txBox="1">
                <a:spLocks noChangeAspect="1" noChangeArrowheads="1"/>
              </p:cNvSpPr>
              <p:nvPr/>
            </p:nvSpPr>
            <p:spPr bwMode="auto">
              <a:xfrm>
                <a:off x="5613" y="3571"/>
                <a:ext cx="508" cy="414"/>
              </a:xfrm>
              <a:prstGeom prst="rect">
                <a:avLst/>
              </a:prstGeom>
              <a:gradFill rotWithShape="0">
                <a:gsLst>
                  <a:gs pos="0">
                    <a:srgbClr val="767676"/>
                  </a:gs>
                  <a:gs pos="50000">
                    <a:srgbClr val="FFFFFF"/>
                  </a:gs>
                  <a:gs pos="100000">
                    <a:srgbClr val="767676"/>
                  </a:gs>
                </a:gsLst>
                <a:lin ang="0" scaled="1"/>
              </a:gradFill>
              <a:ln w="19050">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D</a:t>
                </a:r>
              </a:p>
            </p:txBody>
          </p:sp>
          <p:sp>
            <p:nvSpPr>
              <p:cNvPr id="136207" name="Line 28"/>
              <p:cNvSpPr>
                <a:spLocks noChangeAspect="1" noChangeShapeType="1"/>
              </p:cNvSpPr>
              <p:nvPr/>
            </p:nvSpPr>
            <p:spPr bwMode="auto">
              <a:xfrm>
                <a:off x="6189" y="3775"/>
                <a:ext cx="312" cy="0"/>
              </a:xfrm>
              <a:prstGeom prst="line">
                <a:avLst/>
              </a:prstGeom>
              <a:noFill/>
              <a:ln w="19050">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36208" name="Rectangle 29"/>
              <p:cNvSpPr>
                <a:spLocks noChangeAspect="1" noChangeArrowheads="1"/>
              </p:cNvSpPr>
              <p:nvPr/>
            </p:nvSpPr>
            <p:spPr bwMode="auto">
              <a:xfrm>
                <a:off x="5469" y="3568"/>
                <a:ext cx="138" cy="41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36209" name="Line 30"/>
              <p:cNvSpPr>
                <a:spLocks noChangeAspect="1" noChangeShapeType="1"/>
              </p:cNvSpPr>
              <p:nvPr/>
            </p:nvSpPr>
            <p:spPr bwMode="auto">
              <a:xfrm rot="10800000">
                <a:off x="5244" y="3670"/>
                <a:ext cx="312" cy="0"/>
              </a:xfrm>
              <a:prstGeom prst="line">
                <a:avLst/>
              </a:prstGeom>
              <a:noFill/>
              <a:ln w="19050">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grpSp>
      <p:sp>
        <p:nvSpPr>
          <p:cNvPr id="136197" name="Slide Number Placeholder 3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C99440A-3D95-4ECB-9191-1A2B8005F257}" type="slidenum">
              <a:rPr lang="en-US" sz="1200" smtClean="0">
                <a:solidFill>
                  <a:srgbClr val="FFFFFF"/>
                </a:solidFill>
              </a:rPr>
              <a:pPr>
                <a:lnSpc>
                  <a:spcPct val="80000"/>
                </a:lnSpc>
              </a:pPr>
              <a:t>117</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612775" y="228600"/>
            <a:ext cx="8153400" cy="990600"/>
          </a:xfrm>
        </p:spPr>
        <p:txBody>
          <a:bodyPr/>
          <a:lstStyle/>
          <a:p>
            <a:pPr eaLnBrk="1" hangingPunct="1"/>
            <a:r>
              <a:rPr lang="en-US" smtClean="0"/>
              <a:t>Exercise</a:t>
            </a:r>
            <a:endParaRPr lang="en-US" smtClean="0"/>
          </a:p>
        </p:txBody>
      </p:sp>
      <p:sp>
        <p:nvSpPr>
          <p:cNvPr id="98307" name="Content Placeholder 2"/>
          <p:cNvSpPr>
            <a:spLocks noGrp="1"/>
          </p:cNvSpPr>
          <p:nvPr>
            <p:ph sz="quarter" idx="1"/>
          </p:nvPr>
        </p:nvSpPr>
        <p:spPr>
          <a:xfrm>
            <a:off x="457200" y="1524000"/>
            <a:ext cx="8686800" cy="5334000"/>
          </a:xfrm>
        </p:spPr>
        <p:txBody>
          <a:bodyPr/>
          <a:lstStyle/>
          <a:p>
            <a:pPr eaLnBrk="1" hangingPunct="1">
              <a:lnSpc>
                <a:spcPct val="100000"/>
              </a:lnSpc>
              <a:spcBef>
                <a:spcPct val="0"/>
              </a:spcBef>
            </a:pPr>
            <a:r>
              <a:rPr lang="en-US" smtClean="0"/>
              <a:t>Write a program for buiding </a:t>
            </a:r>
            <a:r>
              <a:rPr lang="en-US" b="1" u="sng" smtClean="0">
                <a:solidFill>
                  <a:srgbClr val="FF0000"/>
                </a:solidFill>
              </a:rPr>
              <a:t>double</a:t>
            </a:r>
            <a:r>
              <a:rPr lang="en-US" smtClean="0"/>
              <a:t> linked list (Display menu)</a:t>
            </a:r>
          </a:p>
          <a:p>
            <a:pPr lvl="1" eaLnBrk="1" hangingPunct="1">
              <a:lnSpc>
                <a:spcPct val="100000"/>
              </a:lnSpc>
              <a:spcBef>
                <a:spcPct val="0"/>
              </a:spcBef>
            </a:pPr>
            <a:r>
              <a:rPr lang="en-US" smtClean="0"/>
              <a:t> Add one node at first</a:t>
            </a:r>
          </a:p>
          <a:p>
            <a:pPr lvl="1" eaLnBrk="1" hangingPunct="1">
              <a:lnSpc>
                <a:spcPct val="100000"/>
              </a:lnSpc>
              <a:spcBef>
                <a:spcPct val="0"/>
              </a:spcBef>
            </a:pPr>
            <a:r>
              <a:rPr lang="en-US" smtClean="0"/>
              <a:t> Add one node at last</a:t>
            </a:r>
          </a:p>
          <a:p>
            <a:pPr lvl="1" eaLnBrk="1" hangingPunct="1">
              <a:lnSpc>
                <a:spcPct val="100000"/>
              </a:lnSpc>
              <a:spcBef>
                <a:spcPct val="0"/>
              </a:spcBef>
            </a:pPr>
            <a:r>
              <a:rPr lang="en-US" smtClean="0"/>
              <a:t> Add many node at first</a:t>
            </a:r>
          </a:p>
          <a:p>
            <a:pPr lvl="1" eaLnBrk="1" hangingPunct="1">
              <a:lnSpc>
                <a:spcPct val="100000"/>
              </a:lnSpc>
              <a:spcBef>
                <a:spcPct val="0"/>
              </a:spcBef>
            </a:pPr>
            <a:r>
              <a:rPr lang="en-US" smtClean="0"/>
              <a:t> Add many node at last</a:t>
            </a:r>
          </a:p>
          <a:p>
            <a:pPr lvl="1" eaLnBrk="1" hangingPunct="1">
              <a:lnSpc>
                <a:spcPct val="100000"/>
              </a:lnSpc>
              <a:spcBef>
                <a:spcPct val="0"/>
              </a:spcBef>
            </a:pPr>
            <a:r>
              <a:rPr lang="en-US" smtClean="0"/>
              <a:t> Add one node after select node</a:t>
            </a:r>
          </a:p>
          <a:p>
            <a:pPr lvl="1" eaLnBrk="1" hangingPunct="1">
              <a:lnSpc>
                <a:spcPct val="100000"/>
              </a:lnSpc>
              <a:spcBef>
                <a:spcPct val="0"/>
              </a:spcBef>
            </a:pPr>
            <a:r>
              <a:rPr lang="en-US" smtClean="0"/>
              <a:t> Display List</a:t>
            </a:r>
          </a:p>
          <a:p>
            <a:pPr lvl="1" eaLnBrk="1" hangingPunct="1">
              <a:lnSpc>
                <a:spcPct val="100000"/>
              </a:lnSpc>
              <a:spcBef>
                <a:spcPct val="0"/>
              </a:spcBef>
            </a:pPr>
            <a:r>
              <a:rPr lang="en-US" smtClean="0"/>
              <a:t> Find one node</a:t>
            </a:r>
          </a:p>
          <a:p>
            <a:pPr lvl="1" eaLnBrk="1" hangingPunct="1">
              <a:lnSpc>
                <a:spcPct val="100000"/>
              </a:lnSpc>
              <a:spcBef>
                <a:spcPct val="0"/>
              </a:spcBef>
            </a:pPr>
            <a:r>
              <a:rPr lang="en-US" smtClean="0"/>
              <a:t> </a:t>
            </a:r>
            <a:r>
              <a:rPr lang="en-US" strike="sngStrike" smtClean="0"/>
              <a:t>Select and display n(th) node</a:t>
            </a:r>
          </a:p>
          <a:p>
            <a:pPr lvl="1" eaLnBrk="1" hangingPunct="1">
              <a:lnSpc>
                <a:spcPct val="100000"/>
              </a:lnSpc>
              <a:spcBef>
                <a:spcPct val="0"/>
              </a:spcBef>
            </a:pPr>
            <a:r>
              <a:rPr lang="en-US" smtClean="0"/>
              <a:t> Display node count</a:t>
            </a:r>
          </a:p>
          <a:p>
            <a:pPr lvl="1" eaLnBrk="1" hangingPunct="1">
              <a:lnSpc>
                <a:spcPct val="100000"/>
              </a:lnSpc>
              <a:spcBef>
                <a:spcPct val="0"/>
              </a:spcBef>
            </a:pPr>
            <a:r>
              <a:rPr lang="en-US" smtClean="0"/>
              <a:t> Remove one node</a:t>
            </a:r>
          </a:p>
          <a:p>
            <a:pPr lvl="1" eaLnBrk="1" hangingPunct="1">
              <a:lnSpc>
                <a:spcPct val="100000"/>
              </a:lnSpc>
              <a:spcBef>
                <a:spcPct val="0"/>
              </a:spcBef>
            </a:pPr>
            <a:r>
              <a:rPr lang="en-US" strike="sngStrike" smtClean="0"/>
              <a:t> Remove List</a:t>
            </a:r>
          </a:p>
          <a:p>
            <a:pPr lvl="1" eaLnBrk="1" hangingPunct="1">
              <a:lnSpc>
                <a:spcPct val="100000"/>
              </a:lnSpc>
              <a:spcBef>
                <a:spcPct val="0"/>
              </a:spcBef>
            </a:pPr>
            <a:r>
              <a:rPr lang="en-US" smtClean="0"/>
              <a:t> Get sum of all nodes</a:t>
            </a:r>
          </a:p>
          <a:p>
            <a:pPr lvl="1" eaLnBrk="1" hangingPunct="1">
              <a:lnSpc>
                <a:spcPct val="100000"/>
              </a:lnSpc>
              <a:spcBef>
                <a:spcPct val="0"/>
              </a:spcBef>
            </a:pPr>
            <a:r>
              <a:rPr lang="en-US" smtClean="0"/>
              <a:t> </a:t>
            </a:r>
            <a:r>
              <a:rPr lang="en-US" strike="sngStrike" smtClean="0"/>
              <a:t>Inserting a new node in a sorted list</a:t>
            </a:r>
          </a:p>
          <a:p>
            <a:pPr lvl="1" eaLnBrk="1" hangingPunct="1">
              <a:lnSpc>
                <a:spcPct val="100000"/>
              </a:lnSpc>
              <a:spcBef>
                <a:spcPct val="0"/>
              </a:spcBef>
            </a:pPr>
            <a:endParaRPr lang="en-US" smtClean="0"/>
          </a:p>
          <a:p>
            <a:pPr eaLnBrk="1" hangingPunct="1">
              <a:lnSpc>
                <a:spcPct val="100000"/>
              </a:lnSpc>
              <a:spcBef>
                <a:spcPct val="0"/>
              </a:spcBef>
            </a:pPr>
            <a:endParaRPr lang="en-US" smtClean="0"/>
          </a:p>
        </p:txBody>
      </p:sp>
      <p:sp>
        <p:nvSpPr>
          <p:cNvPr id="9830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A5ECF58-B585-4FB1-81F3-87C0DEFF8647}" type="slidenum">
              <a:rPr lang="en-US" sz="1200" smtClean="0">
                <a:solidFill>
                  <a:srgbClr val="FFFFFF"/>
                </a:solidFill>
              </a:rPr>
              <a:pPr>
                <a:lnSpc>
                  <a:spcPct val="80000"/>
                </a:lnSpc>
              </a:pPr>
              <a:t>118</a:t>
            </a:fld>
            <a:endParaRPr lang="en-US" sz="1200" smtClean="0">
              <a:solidFill>
                <a:srgbClr val="FFFFFF"/>
              </a:solidFill>
            </a:endParaRPr>
          </a:p>
        </p:txBody>
      </p:sp>
    </p:spTree>
    <p:extLst>
      <p:ext uri="{BB962C8B-B14F-4D97-AF65-F5344CB8AC3E}">
        <p14:creationId xmlns:p14="http://schemas.microsoft.com/office/powerpoint/2010/main" val="4244287913"/>
      </p:ext>
    </p:extLst>
  </p:cSld>
  <p:clrMapOvr>
    <a:masterClrMapping/>
  </p:clrMapOvr>
  <p:transition>
    <p:random/>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612775" y="228600"/>
            <a:ext cx="8153400" cy="990600"/>
          </a:xfrm>
        </p:spPr>
        <p:txBody>
          <a:bodyPr/>
          <a:lstStyle/>
          <a:p>
            <a:pPr eaLnBrk="1" hangingPunct="1"/>
            <a:r>
              <a:rPr lang="en-US" smtClean="0"/>
              <a:t>DSLK đôi – Khai báo cấu trúc</a:t>
            </a:r>
            <a:endParaRPr lang="en-US" smtClean="0">
              <a:latin typeface="VNI-Times" pitchFamily="2" charset="0"/>
            </a:endParaRPr>
          </a:p>
        </p:txBody>
      </p:sp>
      <p:sp>
        <p:nvSpPr>
          <p:cNvPr id="260099" name="Rectangle 3"/>
          <p:cNvSpPr>
            <a:spLocks noGrp="1" noChangeArrowheads="1"/>
          </p:cNvSpPr>
          <p:nvPr>
            <p:ph sz="quarter" idx="1"/>
          </p:nvPr>
        </p:nvSpPr>
        <p:spPr>
          <a:xfrm>
            <a:off x="612775" y="1600200"/>
            <a:ext cx="8153400" cy="5029200"/>
          </a:xfrm>
        </p:spPr>
        <p:txBody>
          <a:bodyPr/>
          <a:lstStyle/>
          <a:p>
            <a:pPr eaLnBrk="1" hangingPunct="1"/>
            <a:r>
              <a:rPr lang="en-US" smtClean="0"/>
              <a:t>Dùng hai con trỏ: </a:t>
            </a:r>
          </a:p>
          <a:p>
            <a:pPr lvl="1" eaLnBrk="1" hangingPunct="1"/>
            <a:r>
              <a:rPr lang="vi-VN" smtClean="0"/>
              <a:t>pPrev liên kết với phần tử đứng trước </a:t>
            </a:r>
          </a:p>
          <a:p>
            <a:pPr lvl="1" eaLnBrk="1" hangingPunct="1"/>
            <a:r>
              <a:rPr lang="vi-VN" smtClean="0"/>
              <a:t>pNext liên kết với phần tử đứng sau</a:t>
            </a:r>
          </a:p>
          <a:p>
            <a:pPr lvl="1" eaLnBrk="1" hangingPunct="1">
              <a:lnSpc>
                <a:spcPct val="100000"/>
              </a:lnSpc>
              <a:spcBef>
                <a:spcPct val="0"/>
              </a:spcBef>
              <a:buFont typeface="Wingdings 2" panose="05020102010507070707" pitchFamily="18" charset="2"/>
              <a:buNone/>
            </a:pPr>
            <a:r>
              <a:rPr lang="en-US" sz="2100" b="1" smtClean="0">
                <a:solidFill>
                  <a:srgbClr val="0000FF"/>
                </a:solidFill>
              </a:rPr>
              <a:t>struct</a:t>
            </a:r>
            <a:r>
              <a:rPr lang="en-US" sz="2100" b="1" smtClean="0"/>
              <a:t> DNode </a:t>
            </a:r>
          </a:p>
          <a:p>
            <a:pPr lvl="1" eaLnBrk="1" hangingPunct="1">
              <a:lnSpc>
                <a:spcPct val="100000"/>
              </a:lnSpc>
              <a:spcBef>
                <a:spcPct val="0"/>
              </a:spcBef>
              <a:buFont typeface="Wingdings 2" panose="05020102010507070707" pitchFamily="18" charset="2"/>
              <a:buNone/>
            </a:pPr>
            <a:r>
              <a:rPr lang="en-US" sz="2100" b="1" smtClean="0"/>
              <a:t>{</a:t>
            </a:r>
          </a:p>
          <a:p>
            <a:pPr lvl="1" eaLnBrk="1" hangingPunct="1">
              <a:lnSpc>
                <a:spcPct val="100000"/>
              </a:lnSpc>
              <a:spcBef>
                <a:spcPct val="0"/>
              </a:spcBef>
              <a:buFont typeface="Wingdings 2" panose="05020102010507070707" pitchFamily="18" charset="2"/>
              <a:buNone/>
            </a:pPr>
            <a:r>
              <a:rPr lang="en-US" sz="2100" b="1" smtClean="0"/>
              <a:t>	</a:t>
            </a:r>
            <a:r>
              <a:rPr lang="en-US" sz="2100" b="1" smtClean="0">
                <a:solidFill>
                  <a:srgbClr val="0000FF"/>
                </a:solidFill>
              </a:rPr>
              <a:t>DataType</a:t>
            </a:r>
            <a:r>
              <a:rPr lang="en-US" sz="2100" b="1" smtClean="0"/>
              <a:t>   data;  	</a:t>
            </a:r>
          </a:p>
          <a:p>
            <a:pPr lvl="1" eaLnBrk="1" hangingPunct="1">
              <a:lnSpc>
                <a:spcPct val="100000"/>
              </a:lnSpc>
              <a:spcBef>
                <a:spcPct val="0"/>
              </a:spcBef>
              <a:buFont typeface="Wingdings 2" panose="05020102010507070707" pitchFamily="18" charset="2"/>
              <a:buNone/>
            </a:pPr>
            <a:r>
              <a:rPr lang="vi-VN" sz="2100" b="1" smtClean="0"/>
              <a:t>	</a:t>
            </a:r>
            <a:r>
              <a:rPr lang="vi-VN" sz="2100" b="1" smtClean="0">
                <a:solidFill>
                  <a:srgbClr val="0000FF"/>
                </a:solidFill>
              </a:rPr>
              <a:t>DNode</a:t>
            </a:r>
            <a:r>
              <a:rPr lang="vi-VN" sz="2100" b="1" smtClean="0"/>
              <a:t>*	     pPre; </a:t>
            </a:r>
            <a:r>
              <a:rPr lang="en-US" sz="2100" b="1" smtClean="0"/>
              <a:t>	</a:t>
            </a:r>
            <a:r>
              <a:rPr lang="vi-VN" sz="1800" i="1" smtClean="0">
                <a:solidFill>
                  <a:srgbClr val="00B050"/>
                </a:solidFill>
              </a:rPr>
              <a:t>// trỏ đến phần tử đứng trước </a:t>
            </a:r>
          </a:p>
          <a:p>
            <a:pPr lvl="1" eaLnBrk="1" hangingPunct="1">
              <a:lnSpc>
                <a:spcPct val="100000"/>
              </a:lnSpc>
              <a:spcBef>
                <a:spcPct val="0"/>
              </a:spcBef>
              <a:buFont typeface="Wingdings 2" panose="05020102010507070707" pitchFamily="18" charset="2"/>
              <a:buNone/>
            </a:pPr>
            <a:r>
              <a:rPr lang="vi-VN" sz="2100" b="1" smtClean="0"/>
              <a:t>	</a:t>
            </a:r>
            <a:r>
              <a:rPr lang="vi-VN" sz="2100" b="1" smtClean="0">
                <a:solidFill>
                  <a:srgbClr val="0000FF"/>
                </a:solidFill>
              </a:rPr>
              <a:t>DNode</a:t>
            </a:r>
            <a:r>
              <a:rPr lang="vi-VN" sz="2100" b="1" smtClean="0"/>
              <a:t>*	     pNext;</a:t>
            </a:r>
            <a:r>
              <a:rPr lang="en-US" sz="2100" b="1" smtClean="0"/>
              <a:t>	</a:t>
            </a:r>
            <a:r>
              <a:rPr lang="vi-VN" sz="1800" i="1" smtClean="0">
                <a:solidFill>
                  <a:srgbClr val="00B050"/>
                </a:solidFill>
              </a:rPr>
              <a:t>// trỏ đến phần tử đứng sau</a:t>
            </a:r>
          </a:p>
          <a:p>
            <a:pPr lvl="1" eaLnBrk="1" hangingPunct="1">
              <a:lnSpc>
                <a:spcPct val="100000"/>
              </a:lnSpc>
              <a:spcBef>
                <a:spcPct val="0"/>
              </a:spcBef>
              <a:buFont typeface="Wingdings 2" panose="05020102010507070707" pitchFamily="18" charset="2"/>
              <a:buNone/>
            </a:pPr>
            <a:r>
              <a:rPr lang="en-US" sz="2100" b="1" smtClean="0"/>
              <a:t>};	</a:t>
            </a:r>
          </a:p>
          <a:p>
            <a:pPr lvl="1" eaLnBrk="1" hangingPunct="1">
              <a:lnSpc>
                <a:spcPct val="100000"/>
              </a:lnSpc>
              <a:spcBef>
                <a:spcPct val="0"/>
              </a:spcBef>
              <a:buFont typeface="Wingdings 2" panose="05020102010507070707" pitchFamily="18" charset="2"/>
              <a:buNone/>
            </a:pPr>
            <a:r>
              <a:rPr lang="en-US" sz="2100" b="1" smtClean="0">
                <a:solidFill>
                  <a:srgbClr val="0000FF"/>
                </a:solidFill>
              </a:rPr>
              <a:t>struct</a:t>
            </a:r>
            <a:r>
              <a:rPr lang="en-US" sz="2100" b="1" smtClean="0"/>
              <a:t> DList </a:t>
            </a:r>
          </a:p>
          <a:p>
            <a:pPr lvl="1" eaLnBrk="1" hangingPunct="1">
              <a:lnSpc>
                <a:spcPct val="100000"/>
              </a:lnSpc>
              <a:spcBef>
                <a:spcPct val="0"/>
              </a:spcBef>
              <a:buFont typeface="Wingdings 2" panose="05020102010507070707" pitchFamily="18" charset="2"/>
              <a:buNone/>
            </a:pPr>
            <a:r>
              <a:rPr lang="en-US" sz="2100" b="1" smtClean="0"/>
              <a:t>{</a:t>
            </a:r>
          </a:p>
          <a:p>
            <a:pPr lvl="1" eaLnBrk="1" hangingPunct="1">
              <a:lnSpc>
                <a:spcPct val="100000"/>
              </a:lnSpc>
              <a:spcBef>
                <a:spcPct val="0"/>
              </a:spcBef>
              <a:buFont typeface="Wingdings 2" panose="05020102010507070707" pitchFamily="18" charset="2"/>
              <a:buNone/>
            </a:pPr>
            <a:r>
              <a:rPr lang="vi-VN" sz="2100" b="1" smtClean="0"/>
              <a:t>	</a:t>
            </a:r>
            <a:r>
              <a:rPr lang="vi-VN" sz="2100" b="1" smtClean="0">
                <a:solidFill>
                  <a:srgbClr val="0000FF"/>
                </a:solidFill>
              </a:rPr>
              <a:t>DNode</a:t>
            </a:r>
            <a:r>
              <a:rPr lang="vi-VN" sz="2100" b="1" smtClean="0"/>
              <a:t>* 	  pHead; 	</a:t>
            </a:r>
            <a:r>
              <a:rPr lang="vi-VN" sz="1800" i="1" smtClean="0">
                <a:solidFill>
                  <a:srgbClr val="00B050"/>
                </a:solidFill>
              </a:rPr>
              <a:t>// trỏ đến phần tử </a:t>
            </a:r>
            <a:r>
              <a:rPr lang="en-US" sz="1800" i="1" smtClean="0">
                <a:solidFill>
                  <a:srgbClr val="00B050"/>
                </a:solidFill>
              </a:rPr>
              <a:t>đầu ds</a:t>
            </a:r>
            <a:endParaRPr lang="vi-VN" sz="1800" i="1" smtClean="0">
              <a:solidFill>
                <a:srgbClr val="00B050"/>
              </a:solidFill>
            </a:endParaRPr>
          </a:p>
          <a:p>
            <a:pPr lvl="1" eaLnBrk="1" hangingPunct="1">
              <a:lnSpc>
                <a:spcPct val="100000"/>
              </a:lnSpc>
              <a:spcBef>
                <a:spcPct val="0"/>
              </a:spcBef>
              <a:buFont typeface="Wingdings 2" panose="05020102010507070707" pitchFamily="18" charset="2"/>
              <a:buNone/>
            </a:pPr>
            <a:r>
              <a:rPr lang="vi-VN" sz="2100" b="1" smtClean="0"/>
              <a:t>	</a:t>
            </a:r>
            <a:r>
              <a:rPr lang="vi-VN" sz="2100" b="1" smtClean="0">
                <a:solidFill>
                  <a:srgbClr val="0000FF"/>
                </a:solidFill>
              </a:rPr>
              <a:t>DNode</a:t>
            </a:r>
            <a:r>
              <a:rPr lang="vi-VN" sz="2100" b="1" smtClean="0"/>
              <a:t>* 	  pTail;	</a:t>
            </a:r>
            <a:r>
              <a:rPr lang="en-US" sz="2100" b="1" smtClean="0"/>
              <a:t>	</a:t>
            </a:r>
            <a:r>
              <a:rPr lang="vi-VN" sz="1800" i="1" smtClean="0">
                <a:solidFill>
                  <a:srgbClr val="00B050"/>
                </a:solidFill>
              </a:rPr>
              <a:t>// trỏ đến phần tử </a:t>
            </a:r>
            <a:r>
              <a:rPr lang="en-US" sz="1800" i="1" smtClean="0">
                <a:solidFill>
                  <a:srgbClr val="00B050"/>
                </a:solidFill>
              </a:rPr>
              <a:t>cuối ds</a:t>
            </a:r>
            <a:endParaRPr lang="vi-VN" sz="1800" i="1" smtClean="0">
              <a:solidFill>
                <a:srgbClr val="00B050"/>
              </a:solidFill>
            </a:endParaRPr>
          </a:p>
          <a:p>
            <a:pPr lvl="1" eaLnBrk="1" hangingPunct="1">
              <a:lnSpc>
                <a:spcPct val="100000"/>
              </a:lnSpc>
              <a:spcBef>
                <a:spcPct val="0"/>
              </a:spcBef>
              <a:buFont typeface="Wingdings 2" panose="05020102010507070707" pitchFamily="18" charset="2"/>
              <a:buNone/>
            </a:pPr>
            <a:r>
              <a:rPr lang="en-US" sz="2100" b="1" smtClean="0"/>
              <a:t>};	</a:t>
            </a:r>
          </a:p>
          <a:p>
            <a:pPr eaLnBrk="1" hangingPunct="1">
              <a:lnSpc>
                <a:spcPct val="80000"/>
              </a:lnSpc>
            </a:pPr>
            <a:endParaRPr lang="en-US" b="1" smtClean="0">
              <a:latin typeface="VNI-Times" pitchFamily="2" charset="0"/>
            </a:endParaRPr>
          </a:p>
        </p:txBody>
      </p:sp>
      <p:sp>
        <p:nvSpPr>
          <p:cNvPr id="13722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5576C803-952C-4F9E-965C-28FAB01BEDD4}" type="slidenum">
              <a:rPr lang="en-US" sz="1200" smtClean="0">
                <a:solidFill>
                  <a:srgbClr val="FFFFFF"/>
                </a:solidFill>
              </a:rPr>
              <a:pPr>
                <a:lnSpc>
                  <a:spcPct val="80000"/>
                </a:lnSpc>
              </a:pPr>
              <a:t>119</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 calcmode="lin" valueType="num">
                                      <p:cBhvr additive="base">
                                        <p:cTn id="7" dur="500" fill="hold"/>
                                        <p:tgtEl>
                                          <p:spTgt spid="260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009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60099">
                                            <p:txEl>
                                              <p:pRg st="1" end="1"/>
                                            </p:txEl>
                                          </p:spTgt>
                                        </p:tgtEl>
                                        <p:attrNameLst>
                                          <p:attrName>style.visibility</p:attrName>
                                        </p:attrNameLst>
                                      </p:cBhvr>
                                      <p:to>
                                        <p:strVal val="visible"/>
                                      </p:to>
                                    </p:set>
                                    <p:anim calcmode="lin" valueType="num">
                                      <p:cBhvr additive="base">
                                        <p:cTn id="11" dur="500" fill="hold"/>
                                        <p:tgtEl>
                                          <p:spTgt spid="26009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6009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60099">
                                            <p:txEl>
                                              <p:pRg st="2" end="2"/>
                                            </p:txEl>
                                          </p:spTgt>
                                        </p:tgtEl>
                                        <p:attrNameLst>
                                          <p:attrName>style.visibility</p:attrName>
                                        </p:attrNameLst>
                                      </p:cBhvr>
                                      <p:to>
                                        <p:strVal val="visible"/>
                                      </p:to>
                                    </p:set>
                                    <p:anim calcmode="lin" valueType="num">
                                      <p:cBhvr additive="base">
                                        <p:cTn id="15" dur="500" fill="hold"/>
                                        <p:tgtEl>
                                          <p:spTgt spid="26009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6009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60099">
                                            <p:txEl>
                                              <p:pRg st="3" end="3"/>
                                            </p:txEl>
                                          </p:spTgt>
                                        </p:tgtEl>
                                        <p:attrNameLst>
                                          <p:attrName>style.visibility</p:attrName>
                                        </p:attrNameLst>
                                      </p:cBhvr>
                                      <p:to>
                                        <p:strVal val="visible"/>
                                      </p:to>
                                    </p:set>
                                    <p:anim calcmode="lin" valueType="num">
                                      <p:cBhvr additive="base">
                                        <p:cTn id="19" dur="500" fill="hold"/>
                                        <p:tgtEl>
                                          <p:spTgt spid="26009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009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60099">
                                            <p:txEl>
                                              <p:pRg st="4" end="4"/>
                                            </p:txEl>
                                          </p:spTgt>
                                        </p:tgtEl>
                                        <p:attrNameLst>
                                          <p:attrName>style.visibility</p:attrName>
                                        </p:attrNameLst>
                                      </p:cBhvr>
                                      <p:to>
                                        <p:strVal val="visible"/>
                                      </p:to>
                                    </p:set>
                                    <p:anim calcmode="lin" valueType="num">
                                      <p:cBhvr additive="base">
                                        <p:cTn id="23" dur="500" fill="hold"/>
                                        <p:tgtEl>
                                          <p:spTgt spid="26009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6009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60099">
                                            <p:txEl>
                                              <p:pRg st="5" end="5"/>
                                            </p:txEl>
                                          </p:spTgt>
                                        </p:tgtEl>
                                        <p:attrNameLst>
                                          <p:attrName>style.visibility</p:attrName>
                                        </p:attrNameLst>
                                      </p:cBhvr>
                                      <p:to>
                                        <p:strVal val="visible"/>
                                      </p:to>
                                    </p:set>
                                    <p:anim calcmode="lin" valueType="num">
                                      <p:cBhvr additive="base">
                                        <p:cTn id="27" dur="500" fill="hold"/>
                                        <p:tgtEl>
                                          <p:spTgt spid="260099">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60099">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60099">
                                            <p:txEl>
                                              <p:pRg st="6" end="6"/>
                                            </p:txEl>
                                          </p:spTgt>
                                        </p:tgtEl>
                                        <p:attrNameLst>
                                          <p:attrName>style.visibility</p:attrName>
                                        </p:attrNameLst>
                                      </p:cBhvr>
                                      <p:to>
                                        <p:strVal val="visible"/>
                                      </p:to>
                                    </p:set>
                                    <p:anim calcmode="lin" valueType="num">
                                      <p:cBhvr additive="base">
                                        <p:cTn id="31" dur="500" fill="hold"/>
                                        <p:tgtEl>
                                          <p:spTgt spid="260099">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0099">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60099">
                                            <p:txEl>
                                              <p:pRg st="7" end="7"/>
                                            </p:txEl>
                                          </p:spTgt>
                                        </p:tgtEl>
                                        <p:attrNameLst>
                                          <p:attrName>style.visibility</p:attrName>
                                        </p:attrNameLst>
                                      </p:cBhvr>
                                      <p:to>
                                        <p:strVal val="visible"/>
                                      </p:to>
                                    </p:set>
                                    <p:anim calcmode="lin" valueType="num">
                                      <p:cBhvr additive="base">
                                        <p:cTn id="35" dur="500" fill="hold"/>
                                        <p:tgtEl>
                                          <p:spTgt spid="260099">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60099">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60099">
                                            <p:txEl>
                                              <p:pRg st="8" end="8"/>
                                            </p:txEl>
                                          </p:spTgt>
                                        </p:tgtEl>
                                        <p:attrNameLst>
                                          <p:attrName>style.visibility</p:attrName>
                                        </p:attrNameLst>
                                      </p:cBhvr>
                                      <p:to>
                                        <p:strVal val="visible"/>
                                      </p:to>
                                    </p:set>
                                    <p:anim calcmode="lin" valueType="num">
                                      <p:cBhvr additive="base">
                                        <p:cTn id="39" dur="500" fill="hold"/>
                                        <p:tgtEl>
                                          <p:spTgt spid="260099">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60099">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60099">
                                            <p:txEl>
                                              <p:pRg st="9" end="9"/>
                                            </p:txEl>
                                          </p:spTgt>
                                        </p:tgtEl>
                                        <p:attrNameLst>
                                          <p:attrName>style.visibility</p:attrName>
                                        </p:attrNameLst>
                                      </p:cBhvr>
                                      <p:to>
                                        <p:strVal val="visible"/>
                                      </p:to>
                                    </p:set>
                                    <p:anim calcmode="lin" valueType="num">
                                      <p:cBhvr additive="base">
                                        <p:cTn id="43" dur="500" fill="hold"/>
                                        <p:tgtEl>
                                          <p:spTgt spid="260099">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60099">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60099">
                                            <p:txEl>
                                              <p:pRg st="10" end="10"/>
                                            </p:txEl>
                                          </p:spTgt>
                                        </p:tgtEl>
                                        <p:attrNameLst>
                                          <p:attrName>style.visibility</p:attrName>
                                        </p:attrNameLst>
                                      </p:cBhvr>
                                      <p:to>
                                        <p:strVal val="visible"/>
                                      </p:to>
                                    </p:set>
                                    <p:anim calcmode="lin" valueType="num">
                                      <p:cBhvr additive="base">
                                        <p:cTn id="47" dur="500" fill="hold"/>
                                        <p:tgtEl>
                                          <p:spTgt spid="260099">
                                            <p:txEl>
                                              <p:pRg st="10" end="1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60099">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60099">
                                            <p:txEl>
                                              <p:pRg st="11" end="11"/>
                                            </p:txEl>
                                          </p:spTgt>
                                        </p:tgtEl>
                                        <p:attrNameLst>
                                          <p:attrName>style.visibility</p:attrName>
                                        </p:attrNameLst>
                                      </p:cBhvr>
                                      <p:to>
                                        <p:strVal val="visible"/>
                                      </p:to>
                                    </p:set>
                                    <p:anim calcmode="lin" valueType="num">
                                      <p:cBhvr additive="base">
                                        <p:cTn id="51" dur="500" fill="hold"/>
                                        <p:tgtEl>
                                          <p:spTgt spid="260099">
                                            <p:txEl>
                                              <p:pRg st="11" end="11"/>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60099">
                                            <p:txEl>
                                              <p:pRg st="11" end="11"/>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60099">
                                            <p:txEl>
                                              <p:pRg st="12" end="12"/>
                                            </p:txEl>
                                          </p:spTgt>
                                        </p:tgtEl>
                                        <p:attrNameLst>
                                          <p:attrName>style.visibility</p:attrName>
                                        </p:attrNameLst>
                                      </p:cBhvr>
                                      <p:to>
                                        <p:strVal val="visible"/>
                                      </p:to>
                                    </p:set>
                                    <p:anim calcmode="lin" valueType="num">
                                      <p:cBhvr additive="base">
                                        <p:cTn id="55" dur="500" fill="hold"/>
                                        <p:tgtEl>
                                          <p:spTgt spid="260099">
                                            <p:txEl>
                                              <p:pRg st="12" end="1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60099">
                                            <p:txEl>
                                              <p:pRg st="12" end="12"/>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60099">
                                            <p:txEl>
                                              <p:pRg st="13" end="13"/>
                                            </p:txEl>
                                          </p:spTgt>
                                        </p:tgtEl>
                                        <p:attrNameLst>
                                          <p:attrName>style.visibility</p:attrName>
                                        </p:attrNameLst>
                                      </p:cBhvr>
                                      <p:to>
                                        <p:strVal val="visible"/>
                                      </p:to>
                                    </p:set>
                                    <p:anim calcmode="lin" valueType="num">
                                      <p:cBhvr additive="base">
                                        <p:cTn id="59" dur="500" fill="hold"/>
                                        <p:tgtEl>
                                          <p:spTgt spid="260099">
                                            <p:txEl>
                                              <p:pRg st="13" end="13"/>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60099">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914400"/>
          </a:xfrm>
        </p:spPr>
        <p:txBody>
          <a:bodyPr/>
          <a:lstStyle/>
          <a:p>
            <a:pPr eaLnBrk="1" hangingPunct="1"/>
            <a:r>
              <a:rPr lang="en-US" smtClean="0">
                <a:latin typeface="Times New Roman" panose="02020603050405020304" pitchFamily="18" charset="0"/>
              </a:rPr>
              <a:t>Biến</a:t>
            </a:r>
            <a:r>
              <a:rPr lang="en-US" smtClean="0"/>
              <a:t> </a:t>
            </a:r>
            <a:r>
              <a:rPr lang="en-US" smtClean="0">
                <a:latin typeface="Times New Roman" panose="02020603050405020304" pitchFamily="18" charset="0"/>
              </a:rPr>
              <a:t>không</a:t>
            </a:r>
            <a:r>
              <a:rPr lang="en-US" smtClean="0"/>
              <a:t> </a:t>
            </a:r>
            <a:r>
              <a:rPr lang="en-US" smtClean="0">
                <a:latin typeface="Times New Roman" panose="02020603050405020304" pitchFamily="18" charset="0"/>
              </a:rPr>
              <a:t>động</a:t>
            </a:r>
            <a:r>
              <a:rPr lang="en-US" smtClean="0"/>
              <a:t> </a:t>
            </a:r>
          </a:p>
        </p:txBody>
      </p:sp>
      <p:sp>
        <p:nvSpPr>
          <p:cNvPr id="2867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0A99FF4C-D6B0-4BCD-B1EB-1F733012D297}" type="slidenum">
              <a:rPr lang="en-US" sz="1200" smtClean="0">
                <a:solidFill>
                  <a:srgbClr val="FFFFFF"/>
                </a:solidFill>
              </a:rPr>
              <a:pPr>
                <a:lnSpc>
                  <a:spcPct val="80000"/>
                </a:lnSpc>
              </a:pPr>
              <a:t>12</a:t>
            </a:fld>
            <a:endParaRPr lang="en-US" sz="1200" smtClean="0">
              <a:solidFill>
                <a:srgbClr val="FFFFFF"/>
              </a:solidFill>
            </a:endParaRPr>
          </a:p>
        </p:txBody>
      </p:sp>
      <p:sp>
        <p:nvSpPr>
          <p:cNvPr id="28676" name="Rectangle 3"/>
          <p:cNvSpPr>
            <a:spLocks noGrp="1" noChangeArrowheads="1"/>
          </p:cNvSpPr>
          <p:nvPr>
            <p:ph sz="quarter" idx="1"/>
          </p:nvPr>
        </p:nvSpPr>
        <p:spPr>
          <a:xfrm>
            <a:off x="609600" y="1600200"/>
            <a:ext cx="8305800" cy="5257800"/>
          </a:xfrm>
        </p:spPr>
        <p:txBody>
          <a:bodyPr/>
          <a:lstStyle/>
          <a:p>
            <a:pPr eaLnBrk="1" hangingPunct="1">
              <a:lnSpc>
                <a:spcPct val="90000"/>
              </a:lnSpc>
              <a:buFont typeface="Wingdings" panose="05000000000000000000" pitchFamily="2" charset="2"/>
              <a:buNone/>
            </a:pP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không</a:t>
            </a:r>
            <a:r>
              <a:rPr lang="en-US" smtClean="0">
                <a:latin typeface="VNI-Helve" pitchFamily="2" charset="0"/>
              </a:rPr>
              <a:t> </a:t>
            </a:r>
            <a:r>
              <a:rPr lang="en-US" smtClean="0">
                <a:latin typeface="Times New Roman" panose="02020603050405020304" pitchFamily="18" charset="0"/>
              </a:rPr>
              <a:t>động</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tĩnh</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nửa</a:t>
            </a:r>
            <a:r>
              <a:rPr lang="en-US" smtClean="0">
                <a:latin typeface="VNI-Helve" pitchFamily="2" charset="0"/>
              </a:rPr>
              <a:t> </a:t>
            </a:r>
            <a:r>
              <a:rPr lang="en-US" smtClean="0">
                <a:latin typeface="Times New Roman" panose="02020603050405020304" pitchFamily="18" charset="0"/>
              </a:rPr>
              <a:t>tĩnh</a:t>
            </a:r>
            <a:r>
              <a:rPr lang="en-US" smtClean="0">
                <a:latin typeface="VNI-Helve" pitchFamily="2" charset="0"/>
              </a:rPr>
              <a:t>) </a:t>
            </a:r>
            <a:r>
              <a:rPr lang="en-US" smtClean="0">
                <a:latin typeface="Times New Roman" panose="02020603050405020304" pitchFamily="18" charset="0"/>
              </a:rPr>
              <a:t>là</a:t>
            </a:r>
            <a:r>
              <a:rPr lang="en-US" smtClean="0">
                <a:latin typeface="VNI-Helve" pitchFamily="2" charset="0"/>
              </a:rPr>
              <a:t> </a:t>
            </a:r>
            <a:r>
              <a:rPr lang="en-US" smtClean="0">
                <a:latin typeface="Times New Roman" panose="02020603050405020304" pitchFamily="18" charset="0"/>
              </a:rPr>
              <a:t>những</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thỏa</a:t>
            </a:r>
            <a:r>
              <a:rPr lang="en-US" smtClean="0">
                <a:latin typeface="VNI-Helve" pitchFamily="2" charset="0"/>
              </a:rPr>
              <a:t>: </a:t>
            </a:r>
          </a:p>
          <a:p>
            <a:pPr eaLnBrk="1" hangingPunct="1">
              <a:lnSpc>
                <a:spcPct val="90000"/>
              </a:lnSpc>
            </a:pPr>
            <a:r>
              <a:rPr lang="en-US" smtClean="0">
                <a:latin typeface="Times New Roman" panose="02020603050405020304" pitchFamily="18" charset="0"/>
              </a:rPr>
              <a:t>Được</a:t>
            </a:r>
            <a:r>
              <a:rPr lang="en-US" smtClean="0">
                <a:latin typeface="VNI-Helve" pitchFamily="2" charset="0"/>
              </a:rPr>
              <a:t> </a:t>
            </a:r>
            <a:r>
              <a:rPr lang="en-US" smtClean="0">
                <a:latin typeface="Times New Roman" panose="02020603050405020304" pitchFamily="18" charset="0"/>
              </a:rPr>
              <a:t>khai</a:t>
            </a:r>
            <a:r>
              <a:rPr lang="en-US" smtClean="0">
                <a:latin typeface="VNI-Helve" pitchFamily="2" charset="0"/>
              </a:rPr>
              <a:t> </a:t>
            </a:r>
            <a:r>
              <a:rPr lang="en-US" smtClean="0">
                <a:latin typeface="Times New Roman" panose="02020603050405020304" pitchFamily="18" charset="0"/>
              </a:rPr>
              <a:t>báo</a:t>
            </a:r>
            <a:r>
              <a:rPr lang="en-US" smtClean="0">
                <a:latin typeface="VNI-Helve" pitchFamily="2" charset="0"/>
              </a:rPr>
              <a:t> </a:t>
            </a:r>
            <a:r>
              <a:rPr lang="en-US" smtClean="0">
                <a:latin typeface="Times New Roman" panose="02020603050405020304" pitchFamily="18" charset="0"/>
              </a:rPr>
              <a:t>tường</a:t>
            </a:r>
            <a:r>
              <a:rPr lang="en-US" smtClean="0">
                <a:latin typeface="VNI-Helve" pitchFamily="2" charset="0"/>
              </a:rPr>
              <a:t> </a:t>
            </a:r>
            <a:r>
              <a:rPr lang="en-US" smtClean="0">
                <a:latin typeface="Times New Roman" panose="02020603050405020304" pitchFamily="18" charset="0"/>
              </a:rPr>
              <a:t>minh</a:t>
            </a:r>
            <a:r>
              <a:rPr lang="en-US" smtClean="0">
                <a:latin typeface="VNI-Helve" pitchFamily="2" charset="0"/>
              </a:rPr>
              <a:t>,</a:t>
            </a:r>
          </a:p>
          <a:p>
            <a:pPr eaLnBrk="1" hangingPunct="1">
              <a:lnSpc>
                <a:spcPct val="90000"/>
              </a:lnSpc>
            </a:pPr>
            <a:r>
              <a:rPr lang="en-US" smtClean="0">
                <a:latin typeface="Times New Roman" panose="02020603050405020304" pitchFamily="18" charset="0"/>
              </a:rPr>
              <a:t>Tồn</a:t>
            </a:r>
            <a:r>
              <a:rPr lang="en-US" smtClean="0">
                <a:latin typeface="VNI-Helve" pitchFamily="2" charset="0"/>
              </a:rPr>
              <a:t> </a:t>
            </a:r>
            <a:r>
              <a:rPr lang="en-US" smtClean="0">
                <a:latin typeface="Times New Roman" panose="02020603050405020304" pitchFamily="18" charset="0"/>
              </a:rPr>
              <a:t>tại</a:t>
            </a:r>
            <a:r>
              <a:rPr lang="en-US" smtClean="0">
                <a:latin typeface="VNI-Helve" pitchFamily="2" charset="0"/>
              </a:rPr>
              <a:t> </a:t>
            </a:r>
            <a:r>
              <a:rPr lang="en-US" smtClean="0">
                <a:latin typeface="Times New Roman" panose="02020603050405020304" pitchFamily="18" charset="0"/>
              </a:rPr>
              <a:t>khi</a:t>
            </a:r>
            <a:r>
              <a:rPr lang="en-US" smtClean="0">
                <a:latin typeface="VNI-Helve" pitchFamily="2" charset="0"/>
              </a:rPr>
              <a:t> </a:t>
            </a:r>
            <a:r>
              <a:rPr lang="en-US" smtClean="0">
                <a:latin typeface="Times New Roman" panose="02020603050405020304" pitchFamily="18" charset="0"/>
              </a:rPr>
              <a:t>vào</a:t>
            </a:r>
            <a:r>
              <a:rPr lang="en-US" smtClean="0">
                <a:latin typeface="VNI-Helve" pitchFamily="2" charset="0"/>
              </a:rPr>
              <a:t> </a:t>
            </a:r>
            <a:r>
              <a:rPr lang="en-US" smtClean="0">
                <a:latin typeface="Times New Roman" panose="02020603050405020304" pitchFamily="18" charset="0"/>
              </a:rPr>
              <a:t>phạm</a:t>
            </a:r>
            <a:r>
              <a:rPr lang="en-US" smtClean="0">
                <a:latin typeface="VNI-Helve" pitchFamily="2" charset="0"/>
              </a:rPr>
              <a:t> </a:t>
            </a:r>
            <a:r>
              <a:rPr lang="en-US" smtClean="0">
                <a:latin typeface="Times New Roman" panose="02020603050405020304" pitchFamily="18" charset="0"/>
              </a:rPr>
              <a:t>vi</a:t>
            </a:r>
            <a:r>
              <a:rPr lang="en-US" smtClean="0">
                <a:latin typeface="VNI-Helve" pitchFamily="2" charset="0"/>
              </a:rPr>
              <a:t> </a:t>
            </a:r>
            <a:r>
              <a:rPr lang="en-US" smtClean="0">
                <a:latin typeface="Times New Roman" panose="02020603050405020304" pitchFamily="18" charset="0"/>
              </a:rPr>
              <a:t>khai</a:t>
            </a:r>
            <a:r>
              <a:rPr lang="en-US" smtClean="0">
                <a:latin typeface="VNI-Helve" pitchFamily="2" charset="0"/>
              </a:rPr>
              <a:t> </a:t>
            </a:r>
            <a:r>
              <a:rPr lang="en-US" smtClean="0">
                <a:latin typeface="Times New Roman" panose="02020603050405020304" pitchFamily="18" charset="0"/>
              </a:rPr>
              <a:t>báo</a:t>
            </a:r>
            <a:r>
              <a:rPr lang="en-US" smtClean="0">
                <a:latin typeface="VNI-Helve" pitchFamily="2" charset="0"/>
              </a:rPr>
              <a:t> </a:t>
            </a:r>
            <a:r>
              <a:rPr lang="en-US" smtClean="0">
                <a:latin typeface="Times New Roman" panose="02020603050405020304" pitchFamily="18" charset="0"/>
              </a:rPr>
              <a:t>và</a:t>
            </a:r>
            <a:r>
              <a:rPr lang="en-US" smtClean="0">
                <a:latin typeface="VNI-Helve" pitchFamily="2" charset="0"/>
              </a:rPr>
              <a:t> </a:t>
            </a:r>
            <a:r>
              <a:rPr lang="en-US" smtClean="0">
                <a:latin typeface="Times New Roman" panose="02020603050405020304" pitchFamily="18" charset="0"/>
              </a:rPr>
              <a:t>chỉ</a:t>
            </a:r>
            <a:r>
              <a:rPr lang="en-US" smtClean="0">
                <a:latin typeface="VNI-Helve" pitchFamily="2" charset="0"/>
              </a:rPr>
              <a:t> </a:t>
            </a:r>
            <a:r>
              <a:rPr lang="en-US" smtClean="0">
                <a:latin typeface="Times New Roman" panose="02020603050405020304" pitchFamily="18" charset="0"/>
              </a:rPr>
              <a:t>mất</a:t>
            </a:r>
            <a:r>
              <a:rPr lang="en-US" smtClean="0">
                <a:latin typeface="VNI-Helve" pitchFamily="2" charset="0"/>
              </a:rPr>
              <a:t> </a:t>
            </a:r>
            <a:r>
              <a:rPr lang="en-US" smtClean="0">
                <a:latin typeface="Times New Roman" panose="02020603050405020304" pitchFamily="18" charset="0"/>
              </a:rPr>
              <a:t>khi</a:t>
            </a:r>
            <a:r>
              <a:rPr lang="en-US" smtClean="0">
                <a:latin typeface="VNI-Helve" pitchFamily="2" charset="0"/>
              </a:rPr>
              <a:t> </a:t>
            </a:r>
            <a:r>
              <a:rPr lang="en-US" smtClean="0">
                <a:latin typeface="Times New Roman" panose="02020603050405020304" pitchFamily="18" charset="0"/>
              </a:rPr>
              <a:t>ra</a:t>
            </a:r>
            <a:r>
              <a:rPr lang="en-US" smtClean="0">
                <a:latin typeface="VNI-Helve" pitchFamily="2" charset="0"/>
              </a:rPr>
              <a:t> </a:t>
            </a:r>
            <a:r>
              <a:rPr lang="en-US" smtClean="0">
                <a:latin typeface="Times New Roman" panose="02020603050405020304" pitchFamily="18" charset="0"/>
              </a:rPr>
              <a:t>khỏi</a:t>
            </a:r>
            <a:r>
              <a:rPr lang="en-US" smtClean="0">
                <a:latin typeface="VNI-Helve" pitchFamily="2" charset="0"/>
              </a:rPr>
              <a:t> </a:t>
            </a:r>
            <a:r>
              <a:rPr lang="en-US" smtClean="0">
                <a:latin typeface="Times New Roman" panose="02020603050405020304" pitchFamily="18" charset="0"/>
              </a:rPr>
              <a:t>phạm</a:t>
            </a:r>
            <a:r>
              <a:rPr lang="en-US" smtClean="0">
                <a:latin typeface="VNI-Helve" pitchFamily="2" charset="0"/>
              </a:rPr>
              <a:t> </a:t>
            </a:r>
            <a:r>
              <a:rPr lang="en-US" smtClean="0">
                <a:latin typeface="Times New Roman" panose="02020603050405020304" pitchFamily="18" charset="0"/>
              </a:rPr>
              <a:t>vi</a:t>
            </a:r>
            <a:r>
              <a:rPr lang="en-US" smtClean="0">
                <a:latin typeface="VNI-Helve" pitchFamily="2" charset="0"/>
              </a:rPr>
              <a:t> </a:t>
            </a:r>
            <a:r>
              <a:rPr lang="en-US" smtClean="0">
                <a:latin typeface="Times New Roman" panose="02020603050405020304" pitchFamily="18" charset="0"/>
              </a:rPr>
              <a:t>này</a:t>
            </a:r>
            <a:r>
              <a:rPr lang="en-US" smtClean="0">
                <a:latin typeface="VNI-Helve" pitchFamily="2" charset="0"/>
              </a:rPr>
              <a:t>,</a:t>
            </a:r>
          </a:p>
          <a:p>
            <a:pPr eaLnBrk="1" hangingPunct="1">
              <a:lnSpc>
                <a:spcPct val="90000"/>
              </a:lnSpc>
            </a:pPr>
            <a:r>
              <a:rPr lang="en-US" smtClean="0">
                <a:latin typeface="Times New Roman" panose="02020603050405020304" pitchFamily="18" charset="0"/>
              </a:rPr>
              <a:t>Được</a:t>
            </a:r>
            <a:r>
              <a:rPr lang="en-US" smtClean="0">
                <a:latin typeface="VNI-Helve" pitchFamily="2" charset="0"/>
              </a:rPr>
              <a:t> </a:t>
            </a:r>
            <a:r>
              <a:rPr lang="en-US" smtClean="0">
                <a:latin typeface="Times New Roman" panose="02020603050405020304" pitchFamily="18" charset="0"/>
              </a:rPr>
              <a:t>cấp</a:t>
            </a:r>
            <a:r>
              <a:rPr lang="en-US" smtClean="0">
                <a:latin typeface="VNI-Helve" pitchFamily="2" charset="0"/>
              </a:rPr>
              <a:t> </a:t>
            </a:r>
            <a:r>
              <a:rPr lang="en-US" smtClean="0">
                <a:latin typeface="Times New Roman" panose="02020603050405020304" pitchFamily="18" charset="0"/>
              </a:rPr>
              <a:t>phát</a:t>
            </a:r>
            <a:r>
              <a:rPr lang="en-US" smtClean="0">
                <a:latin typeface="VNI-Helve" pitchFamily="2" charset="0"/>
              </a:rPr>
              <a:t> </a:t>
            </a:r>
            <a:r>
              <a:rPr lang="en-US" smtClean="0">
                <a:latin typeface="Times New Roman" panose="02020603050405020304" pitchFamily="18" charset="0"/>
              </a:rPr>
              <a:t>vùng</a:t>
            </a:r>
            <a:r>
              <a:rPr lang="en-US" smtClean="0">
                <a:latin typeface="VNI-Helve" pitchFamily="2" charset="0"/>
              </a:rPr>
              <a:t> </a:t>
            </a:r>
            <a:r>
              <a:rPr lang="en-US" smtClean="0">
                <a:latin typeface="Times New Roman" panose="02020603050405020304" pitchFamily="18" charset="0"/>
              </a:rPr>
              <a:t>nhớ</a:t>
            </a:r>
            <a:r>
              <a:rPr lang="en-US" smtClean="0">
                <a:latin typeface="VNI-Helve" pitchFamily="2" charset="0"/>
              </a:rPr>
              <a:t> </a:t>
            </a:r>
            <a:r>
              <a:rPr lang="en-US" smtClean="0">
                <a:latin typeface="Times New Roman" panose="02020603050405020304" pitchFamily="18" charset="0"/>
              </a:rPr>
              <a:t>trong</a:t>
            </a:r>
            <a:r>
              <a:rPr lang="en-US" smtClean="0">
                <a:latin typeface="VNI-Helve" pitchFamily="2" charset="0"/>
              </a:rPr>
              <a:t> </a:t>
            </a:r>
            <a:r>
              <a:rPr lang="en-US" smtClean="0">
                <a:latin typeface="Times New Roman" panose="02020603050405020304" pitchFamily="18" charset="0"/>
              </a:rPr>
              <a:t>vùng</a:t>
            </a:r>
            <a:r>
              <a:rPr lang="en-US" smtClean="0">
                <a:latin typeface="VNI-Helve" pitchFamily="2" charset="0"/>
              </a:rPr>
              <a:t> </a:t>
            </a:r>
            <a:r>
              <a:rPr lang="en-US" smtClean="0">
                <a:latin typeface="Times New Roman" panose="02020603050405020304" pitchFamily="18" charset="0"/>
              </a:rPr>
              <a:t>dữ</a:t>
            </a:r>
            <a:r>
              <a:rPr lang="en-US" smtClean="0">
                <a:latin typeface="VNI-Helve" pitchFamily="2" charset="0"/>
              </a:rPr>
              <a:t> </a:t>
            </a:r>
            <a:r>
              <a:rPr lang="en-US" smtClean="0">
                <a:latin typeface="Times New Roman" panose="02020603050405020304" pitchFamily="18" charset="0"/>
              </a:rPr>
              <a:t>liệu</a:t>
            </a:r>
            <a:r>
              <a:rPr lang="en-US" smtClean="0">
                <a:latin typeface="VNI-Helve" pitchFamily="2" charset="0"/>
              </a:rPr>
              <a:t> (</a:t>
            </a:r>
            <a:r>
              <a:rPr lang="en-US" smtClean="0">
                <a:latin typeface="Times New Roman" panose="02020603050405020304" pitchFamily="18" charset="0"/>
              </a:rPr>
              <a:t>Data</a:t>
            </a:r>
            <a:r>
              <a:rPr lang="en-US" smtClean="0">
                <a:latin typeface="VNI-Helve" pitchFamily="2" charset="0"/>
              </a:rPr>
              <a:t> </a:t>
            </a:r>
            <a:r>
              <a:rPr lang="en-US" smtClean="0">
                <a:latin typeface="Times New Roman" panose="02020603050405020304" pitchFamily="18" charset="0"/>
              </a:rPr>
              <a:t>segment</a:t>
            </a:r>
            <a:r>
              <a:rPr lang="en-US" smtClean="0">
                <a:latin typeface="VNI-Helve" pitchFamily="2" charset="0"/>
              </a:rPr>
              <a:t>) </a:t>
            </a:r>
            <a:r>
              <a:rPr lang="en-US" smtClean="0">
                <a:latin typeface="Times New Roman" panose="02020603050405020304" pitchFamily="18" charset="0"/>
              </a:rPr>
              <a:t>hoặc</a:t>
            </a:r>
            <a:r>
              <a:rPr lang="en-US" smtClean="0">
                <a:latin typeface="VNI-Helve" pitchFamily="2" charset="0"/>
              </a:rPr>
              <a:t> </a:t>
            </a:r>
            <a:r>
              <a:rPr lang="en-US" smtClean="0">
                <a:latin typeface="Times New Roman" panose="02020603050405020304" pitchFamily="18" charset="0"/>
              </a:rPr>
              <a:t>là</a:t>
            </a:r>
            <a:r>
              <a:rPr lang="en-US" smtClean="0">
                <a:latin typeface="VNI-Helve" pitchFamily="2" charset="0"/>
              </a:rPr>
              <a:t>  </a:t>
            </a:r>
            <a:r>
              <a:rPr lang="en-US" smtClean="0">
                <a:latin typeface="Times New Roman" panose="02020603050405020304" pitchFamily="18" charset="0"/>
              </a:rPr>
              <a:t>Stack</a:t>
            </a:r>
            <a:r>
              <a:rPr lang="en-US" smtClean="0">
                <a:latin typeface="VNI-Helve" pitchFamily="2" charset="0"/>
              </a:rPr>
              <a:t> (</a:t>
            </a:r>
            <a:r>
              <a:rPr lang="en-US" smtClean="0">
                <a:latin typeface="Times New Roman" panose="02020603050405020304" pitchFamily="18" charset="0"/>
              </a:rPr>
              <a:t>đối</a:t>
            </a:r>
            <a:r>
              <a:rPr lang="en-US" smtClean="0">
                <a:latin typeface="VNI-Helve" pitchFamily="2" charset="0"/>
              </a:rPr>
              <a:t> </a:t>
            </a:r>
            <a:r>
              <a:rPr lang="en-US" smtClean="0">
                <a:latin typeface="Times New Roman" panose="02020603050405020304" pitchFamily="18" charset="0"/>
              </a:rPr>
              <a:t>với</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nửa</a:t>
            </a:r>
            <a:r>
              <a:rPr lang="en-US" smtClean="0">
                <a:latin typeface="VNI-Helve" pitchFamily="2" charset="0"/>
              </a:rPr>
              <a:t> </a:t>
            </a:r>
            <a:r>
              <a:rPr lang="en-US" smtClean="0">
                <a:latin typeface="Times New Roman" panose="02020603050405020304" pitchFamily="18" charset="0"/>
              </a:rPr>
              <a:t>tĩnh</a:t>
            </a:r>
            <a:r>
              <a:rPr lang="en-US" smtClean="0">
                <a:latin typeface="VNI-Helve" pitchFamily="2" charset="0"/>
              </a:rPr>
              <a:t> - </a:t>
            </a:r>
            <a:r>
              <a:rPr lang="en-US" smtClean="0">
                <a:latin typeface="Times New Roman" panose="02020603050405020304" pitchFamily="18" charset="0"/>
              </a:rPr>
              <a:t>các</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cục</a:t>
            </a:r>
            <a:r>
              <a:rPr lang="en-US" smtClean="0">
                <a:latin typeface="VNI-Helve" pitchFamily="2" charset="0"/>
              </a:rPr>
              <a:t> </a:t>
            </a:r>
            <a:r>
              <a:rPr lang="en-US" smtClean="0">
                <a:latin typeface="Times New Roman" panose="02020603050405020304" pitchFamily="18" charset="0"/>
              </a:rPr>
              <a:t>bộ</a:t>
            </a:r>
            <a:r>
              <a:rPr lang="en-US" smtClean="0">
                <a:latin typeface="VNI-Helve" pitchFamily="2" charset="0"/>
              </a:rPr>
              <a:t>).</a:t>
            </a:r>
          </a:p>
          <a:p>
            <a:pPr eaLnBrk="1" hangingPunct="1">
              <a:lnSpc>
                <a:spcPct val="90000"/>
              </a:lnSpc>
            </a:pPr>
            <a:r>
              <a:rPr lang="en-US" smtClean="0">
                <a:latin typeface="Times New Roman" panose="02020603050405020304" pitchFamily="18" charset="0"/>
              </a:rPr>
              <a:t>Kích</a:t>
            </a:r>
            <a:r>
              <a:rPr lang="en-US" smtClean="0">
                <a:latin typeface="VNI-Helve" pitchFamily="2" charset="0"/>
              </a:rPr>
              <a:t> </a:t>
            </a:r>
            <a:r>
              <a:rPr lang="en-US" smtClean="0">
                <a:latin typeface="Times New Roman" panose="02020603050405020304" pitchFamily="18" charset="0"/>
              </a:rPr>
              <a:t>thước</a:t>
            </a:r>
            <a:r>
              <a:rPr lang="en-US" smtClean="0">
                <a:latin typeface="VNI-Helve" pitchFamily="2" charset="0"/>
              </a:rPr>
              <a:t> </a:t>
            </a:r>
            <a:r>
              <a:rPr lang="en-US" smtClean="0">
                <a:latin typeface="Times New Roman" panose="02020603050405020304" pitchFamily="18" charset="0"/>
              </a:rPr>
              <a:t>không</a:t>
            </a:r>
            <a:r>
              <a:rPr lang="en-US" smtClean="0">
                <a:latin typeface="VNI-Helve" pitchFamily="2" charset="0"/>
              </a:rPr>
              <a:t> </a:t>
            </a:r>
            <a:r>
              <a:rPr lang="en-US" smtClean="0">
                <a:latin typeface="Times New Roman" panose="02020603050405020304" pitchFamily="18" charset="0"/>
              </a:rPr>
              <a:t>thay</a:t>
            </a:r>
            <a:r>
              <a:rPr lang="en-US" smtClean="0">
                <a:latin typeface="VNI-Helve" pitchFamily="2" charset="0"/>
              </a:rPr>
              <a:t> </a:t>
            </a:r>
            <a:r>
              <a:rPr lang="en-US" smtClean="0">
                <a:latin typeface="Times New Roman" panose="02020603050405020304" pitchFamily="18" charset="0"/>
              </a:rPr>
              <a:t>đổi</a:t>
            </a:r>
            <a:r>
              <a:rPr lang="en-US" smtClean="0">
                <a:latin typeface="VNI-Helve" pitchFamily="2" charset="0"/>
              </a:rPr>
              <a:t> </a:t>
            </a:r>
            <a:r>
              <a:rPr lang="en-US" smtClean="0">
                <a:latin typeface="Times New Roman" panose="02020603050405020304" pitchFamily="18" charset="0"/>
              </a:rPr>
              <a:t>trong</a:t>
            </a:r>
            <a:r>
              <a:rPr lang="en-US" smtClean="0">
                <a:latin typeface="VNI-Helve" pitchFamily="2" charset="0"/>
              </a:rPr>
              <a:t> </a:t>
            </a:r>
            <a:r>
              <a:rPr lang="en-US" smtClean="0">
                <a:latin typeface="Times New Roman" panose="02020603050405020304" pitchFamily="18" charset="0"/>
              </a:rPr>
              <a:t>suốt</a:t>
            </a:r>
            <a:r>
              <a:rPr lang="en-US" smtClean="0">
                <a:latin typeface="VNI-Helve" pitchFamily="2" charset="0"/>
              </a:rPr>
              <a:t> </a:t>
            </a:r>
            <a:r>
              <a:rPr lang="en-US" smtClean="0">
                <a:latin typeface="Times New Roman" panose="02020603050405020304" pitchFamily="18" charset="0"/>
              </a:rPr>
              <a:t>quá</a:t>
            </a:r>
            <a:r>
              <a:rPr lang="en-US" smtClean="0">
                <a:latin typeface="VNI-Helve" pitchFamily="2" charset="0"/>
              </a:rPr>
              <a:t> </a:t>
            </a:r>
            <a:r>
              <a:rPr lang="en-US" smtClean="0">
                <a:latin typeface="Times New Roman" panose="02020603050405020304" pitchFamily="18" charset="0"/>
              </a:rPr>
              <a:t>trình</a:t>
            </a:r>
            <a:r>
              <a:rPr lang="en-US" smtClean="0">
                <a:latin typeface="VNI-Helve" pitchFamily="2" charset="0"/>
              </a:rPr>
              <a:t> </a:t>
            </a:r>
            <a:r>
              <a:rPr lang="en-US" smtClean="0">
                <a:latin typeface="Times New Roman" panose="02020603050405020304" pitchFamily="18" charset="0"/>
              </a:rPr>
              <a:t>sống</a:t>
            </a:r>
            <a:r>
              <a:rPr lang="en-US" smtClean="0">
                <a:latin typeface="VNI-Helve" pitchFamily="2" charset="0"/>
              </a:rPr>
              <a:t>.</a:t>
            </a:r>
          </a:p>
          <a:p>
            <a:pPr eaLnBrk="1" hangingPunct="1">
              <a:lnSpc>
                <a:spcPct val="90000"/>
              </a:lnSpc>
            </a:pPr>
            <a:r>
              <a:rPr lang="en-US" smtClean="0">
                <a:latin typeface="Times New Roman" panose="02020603050405020304" pitchFamily="18" charset="0"/>
              </a:rPr>
              <a:t>Do</a:t>
            </a:r>
            <a:r>
              <a:rPr lang="en-US" smtClean="0">
                <a:latin typeface="VNI-Helve" pitchFamily="2" charset="0"/>
              </a:rPr>
              <a:t> </a:t>
            </a:r>
            <a:r>
              <a:rPr lang="en-US" smtClean="0">
                <a:latin typeface="Times New Roman" panose="02020603050405020304" pitchFamily="18" charset="0"/>
              </a:rPr>
              <a:t>được</a:t>
            </a:r>
            <a:r>
              <a:rPr lang="en-US" smtClean="0">
                <a:latin typeface="VNI-Helve" pitchFamily="2" charset="0"/>
              </a:rPr>
              <a:t> </a:t>
            </a:r>
            <a:r>
              <a:rPr lang="en-US" smtClean="0">
                <a:latin typeface="Times New Roman" panose="02020603050405020304" pitchFamily="18" charset="0"/>
              </a:rPr>
              <a:t>khai</a:t>
            </a:r>
            <a:r>
              <a:rPr lang="en-US" smtClean="0">
                <a:latin typeface="VNI-Helve" pitchFamily="2" charset="0"/>
              </a:rPr>
              <a:t> </a:t>
            </a:r>
            <a:r>
              <a:rPr lang="en-US" smtClean="0">
                <a:latin typeface="Times New Roman" panose="02020603050405020304" pitchFamily="18" charset="0"/>
              </a:rPr>
              <a:t>báo</a:t>
            </a:r>
            <a:r>
              <a:rPr lang="en-US" smtClean="0">
                <a:latin typeface="VNI-Helve" pitchFamily="2" charset="0"/>
              </a:rPr>
              <a:t> </a:t>
            </a:r>
            <a:r>
              <a:rPr lang="en-US" smtClean="0">
                <a:latin typeface="Times New Roman" panose="02020603050405020304" pitchFamily="18" charset="0"/>
              </a:rPr>
              <a:t>tường</a:t>
            </a:r>
            <a:r>
              <a:rPr lang="en-US" smtClean="0">
                <a:latin typeface="VNI-Helve" pitchFamily="2" charset="0"/>
              </a:rPr>
              <a:t> </a:t>
            </a:r>
            <a:r>
              <a:rPr lang="en-US" smtClean="0">
                <a:latin typeface="Times New Roman" panose="02020603050405020304" pitchFamily="18" charset="0"/>
              </a:rPr>
              <a:t>minh</a:t>
            </a:r>
            <a:r>
              <a:rPr lang="en-US" smtClean="0">
                <a:latin typeface="VNI-Helve" pitchFamily="2" charset="0"/>
              </a:rPr>
              <a:t>, </a:t>
            </a:r>
            <a:r>
              <a:rPr lang="en-US" smtClean="0">
                <a:latin typeface="Times New Roman" panose="02020603050405020304" pitchFamily="18" charset="0"/>
              </a:rPr>
              <a:t>các</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không</a:t>
            </a:r>
            <a:r>
              <a:rPr lang="en-US" smtClean="0">
                <a:latin typeface="VNI-Helve" pitchFamily="2" charset="0"/>
              </a:rPr>
              <a:t> </a:t>
            </a:r>
            <a:r>
              <a:rPr lang="en-US" smtClean="0">
                <a:latin typeface="Times New Roman" panose="02020603050405020304" pitchFamily="18" charset="0"/>
              </a:rPr>
              <a:t>động</a:t>
            </a:r>
            <a:r>
              <a:rPr lang="en-US" smtClean="0">
                <a:latin typeface="VNI-Helve" pitchFamily="2" charset="0"/>
              </a:rPr>
              <a:t> </a:t>
            </a:r>
            <a:r>
              <a:rPr lang="en-US" smtClean="0">
                <a:latin typeface="Times New Roman" panose="02020603050405020304" pitchFamily="18" charset="0"/>
              </a:rPr>
              <a:t>có</a:t>
            </a:r>
            <a:r>
              <a:rPr lang="en-US" smtClean="0">
                <a:latin typeface="VNI-Helve" pitchFamily="2" charset="0"/>
              </a:rPr>
              <a:t> </a:t>
            </a:r>
            <a:r>
              <a:rPr lang="en-US" smtClean="0">
                <a:latin typeface="Times New Roman" panose="02020603050405020304" pitchFamily="18" charset="0"/>
              </a:rPr>
              <a:t>một</a:t>
            </a:r>
            <a:r>
              <a:rPr lang="en-US" smtClean="0">
                <a:latin typeface="VNI-Helve" pitchFamily="2" charset="0"/>
              </a:rPr>
              <a:t> </a:t>
            </a:r>
            <a:r>
              <a:rPr lang="en-US" smtClean="0">
                <a:latin typeface="Times New Roman" panose="02020603050405020304" pitchFamily="18" charset="0"/>
              </a:rPr>
              <a:t>định</a:t>
            </a:r>
            <a:r>
              <a:rPr lang="en-US" smtClean="0">
                <a:latin typeface="VNI-Helve" pitchFamily="2" charset="0"/>
              </a:rPr>
              <a:t> </a:t>
            </a:r>
            <a:r>
              <a:rPr lang="en-US" smtClean="0">
                <a:latin typeface="Times New Roman" panose="02020603050405020304" pitchFamily="18" charset="0"/>
              </a:rPr>
              <a:t>danh</a:t>
            </a:r>
            <a:r>
              <a:rPr lang="en-US" smtClean="0">
                <a:latin typeface="VNI-Helve" pitchFamily="2" charset="0"/>
              </a:rPr>
              <a:t> </a:t>
            </a:r>
            <a:r>
              <a:rPr lang="en-US" smtClean="0">
                <a:latin typeface="Times New Roman" panose="02020603050405020304" pitchFamily="18" charset="0"/>
              </a:rPr>
              <a:t>đã</a:t>
            </a:r>
            <a:r>
              <a:rPr lang="en-US" smtClean="0">
                <a:latin typeface="VNI-Helve" pitchFamily="2" charset="0"/>
              </a:rPr>
              <a:t> </a:t>
            </a:r>
            <a:r>
              <a:rPr lang="en-US" smtClean="0">
                <a:latin typeface="Times New Roman" panose="02020603050405020304" pitchFamily="18" charset="0"/>
              </a:rPr>
              <a:t>được</a:t>
            </a:r>
            <a:r>
              <a:rPr lang="en-US" smtClean="0">
                <a:latin typeface="VNI-Helve" pitchFamily="2" charset="0"/>
              </a:rPr>
              <a:t> </a:t>
            </a:r>
            <a:r>
              <a:rPr lang="en-US" smtClean="0">
                <a:latin typeface="Times New Roman" panose="02020603050405020304" pitchFamily="18" charset="0"/>
              </a:rPr>
              <a:t>kết</a:t>
            </a:r>
            <a:r>
              <a:rPr lang="en-US" smtClean="0">
                <a:latin typeface="VNI-Helve" pitchFamily="2" charset="0"/>
              </a:rPr>
              <a:t> </a:t>
            </a:r>
            <a:r>
              <a:rPr lang="en-US" smtClean="0">
                <a:latin typeface="Times New Roman" panose="02020603050405020304" pitchFamily="18" charset="0"/>
              </a:rPr>
              <a:t>nối</a:t>
            </a:r>
            <a:r>
              <a:rPr lang="en-US" smtClean="0">
                <a:latin typeface="VNI-Helve" pitchFamily="2" charset="0"/>
              </a:rPr>
              <a:t> </a:t>
            </a:r>
            <a:r>
              <a:rPr lang="en-US" smtClean="0">
                <a:latin typeface="Times New Roman" panose="02020603050405020304" pitchFamily="18" charset="0"/>
              </a:rPr>
              <a:t>với</a:t>
            </a:r>
            <a:r>
              <a:rPr lang="en-US" smtClean="0">
                <a:latin typeface="VNI-Helve" pitchFamily="2" charset="0"/>
              </a:rPr>
              <a:t> </a:t>
            </a:r>
            <a:r>
              <a:rPr lang="en-US" smtClean="0">
                <a:latin typeface="Times New Roman" panose="02020603050405020304" pitchFamily="18" charset="0"/>
              </a:rPr>
              <a:t>địa</a:t>
            </a:r>
            <a:r>
              <a:rPr lang="en-US" smtClean="0">
                <a:latin typeface="VNI-Helve" pitchFamily="2" charset="0"/>
              </a:rPr>
              <a:t> </a:t>
            </a:r>
            <a:r>
              <a:rPr lang="en-US" smtClean="0">
                <a:latin typeface="Times New Roman" panose="02020603050405020304" pitchFamily="18" charset="0"/>
              </a:rPr>
              <a:t>chỉ</a:t>
            </a:r>
            <a:r>
              <a:rPr lang="en-US" smtClean="0">
                <a:latin typeface="VNI-Helve" pitchFamily="2" charset="0"/>
              </a:rPr>
              <a:t> </a:t>
            </a:r>
            <a:r>
              <a:rPr lang="en-US" smtClean="0">
                <a:latin typeface="Times New Roman" panose="02020603050405020304" pitchFamily="18" charset="0"/>
              </a:rPr>
              <a:t>vùng</a:t>
            </a:r>
            <a:r>
              <a:rPr lang="en-US" smtClean="0">
                <a:latin typeface="VNI-Helve" pitchFamily="2" charset="0"/>
              </a:rPr>
              <a:t> </a:t>
            </a:r>
            <a:r>
              <a:rPr lang="en-US" smtClean="0">
                <a:latin typeface="Times New Roman" panose="02020603050405020304" pitchFamily="18" charset="0"/>
              </a:rPr>
              <a:t>nhớ</a:t>
            </a:r>
            <a:r>
              <a:rPr lang="en-US" smtClean="0">
                <a:latin typeface="VNI-Helve" pitchFamily="2" charset="0"/>
              </a:rPr>
              <a:t> </a:t>
            </a:r>
            <a:r>
              <a:rPr lang="en-US" smtClean="0">
                <a:latin typeface="Times New Roman" panose="02020603050405020304" pitchFamily="18" charset="0"/>
              </a:rPr>
              <a:t>lưu</a:t>
            </a:r>
            <a:r>
              <a:rPr lang="en-US" smtClean="0">
                <a:latin typeface="VNI-Helve" pitchFamily="2" charset="0"/>
              </a:rPr>
              <a:t> </a:t>
            </a:r>
            <a:r>
              <a:rPr lang="en-US" smtClean="0">
                <a:latin typeface="Times New Roman" panose="02020603050405020304" pitchFamily="18" charset="0"/>
              </a:rPr>
              <a:t>trữ</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và</a:t>
            </a:r>
            <a:r>
              <a:rPr lang="en-US" smtClean="0">
                <a:latin typeface="VNI-Helve" pitchFamily="2" charset="0"/>
              </a:rPr>
              <a:t> </a:t>
            </a:r>
            <a:r>
              <a:rPr lang="en-US" smtClean="0">
                <a:latin typeface="Times New Roman" panose="02020603050405020304" pitchFamily="18" charset="0"/>
              </a:rPr>
              <a:t>được</a:t>
            </a:r>
            <a:r>
              <a:rPr lang="en-US" smtClean="0">
                <a:latin typeface="VNI-Helve" pitchFamily="2" charset="0"/>
              </a:rPr>
              <a:t> </a:t>
            </a:r>
            <a:r>
              <a:rPr lang="en-US" smtClean="0">
                <a:latin typeface="Times New Roman" panose="02020603050405020304" pitchFamily="18" charset="0"/>
              </a:rPr>
              <a:t>truy</a:t>
            </a:r>
            <a:r>
              <a:rPr lang="en-US" smtClean="0">
                <a:latin typeface="VNI-Helve" pitchFamily="2" charset="0"/>
              </a:rPr>
              <a:t> </a:t>
            </a:r>
            <a:r>
              <a:rPr lang="en-US" smtClean="0">
                <a:latin typeface="Times New Roman" panose="02020603050405020304" pitchFamily="18" charset="0"/>
              </a:rPr>
              <a:t>xuất</a:t>
            </a:r>
            <a:r>
              <a:rPr lang="en-US" smtClean="0">
                <a:latin typeface="VNI-Helve" pitchFamily="2" charset="0"/>
              </a:rPr>
              <a:t> </a:t>
            </a:r>
            <a:r>
              <a:rPr lang="en-US" smtClean="0">
                <a:latin typeface="Times New Roman" panose="02020603050405020304" pitchFamily="18" charset="0"/>
              </a:rPr>
              <a:t>trực</a:t>
            </a:r>
            <a:r>
              <a:rPr lang="en-US" smtClean="0">
                <a:latin typeface="VNI-Helve" pitchFamily="2" charset="0"/>
              </a:rPr>
              <a:t> </a:t>
            </a:r>
            <a:r>
              <a:rPr lang="en-US" smtClean="0">
                <a:latin typeface="Times New Roman" panose="02020603050405020304" pitchFamily="18" charset="0"/>
              </a:rPr>
              <a:t>tiếp</a:t>
            </a:r>
            <a:r>
              <a:rPr lang="en-US" smtClean="0">
                <a:latin typeface="VNI-Helve" pitchFamily="2" charset="0"/>
              </a:rPr>
              <a:t> </a:t>
            </a:r>
            <a:r>
              <a:rPr lang="en-US" smtClean="0">
                <a:latin typeface="Times New Roman" panose="02020603050405020304" pitchFamily="18" charset="0"/>
              </a:rPr>
              <a:t>thông</a:t>
            </a:r>
            <a:r>
              <a:rPr lang="en-US" smtClean="0">
                <a:latin typeface="VNI-Helve" pitchFamily="2" charset="0"/>
              </a:rPr>
              <a:t> </a:t>
            </a:r>
            <a:r>
              <a:rPr lang="en-US" smtClean="0">
                <a:latin typeface="Times New Roman" panose="02020603050405020304" pitchFamily="18" charset="0"/>
              </a:rPr>
              <a:t>qua</a:t>
            </a:r>
            <a:r>
              <a:rPr lang="en-US" smtClean="0">
                <a:latin typeface="VNI-Helve" pitchFamily="2" charset="0"/>
              </a:rPr>
              <a:t> </a:t>
            </a:r>
            <a:r>
              <a:rPr lang="en-US" smtClean="0">
                <a:latin typeface="Times New Roman" panose="02020603050405020304" pitchFamily="18" charset="0"/>
              </a:rPr>
              <a:t>định</a:t>
            </a:r>
            <a:r>
              <a:rPr lang="en-US" smtClean="0">
                <a:latin typeface="VNI-Helve" pitchFamily="2" charset="0"/>
              </a:rPr>
              <a:t> </a:t>
            </a:r>
            <a:r>
              <a:rPr lang="en-US" smtClean="0">
                <a:latin typeface="Times New Roman" panose="02020603050405020304" pitchFamily="18" charset="0"/>
              </a:rPr>
              <a:t>danh</a:t>
            </a:r>
            <a:r>
              <a:rPr lang="en-US" smtClean="0">
                <a:latin typeface="VNI-Helve" pitchFamily="2" charset="0"/>
              </a:rPr>
              <a:t> </a:t>
            </a:r>
            <a:r>
              <a:rPr lang="en-US" smtClean="0">
                <a:latin typeface="Times New Roman" panose="02020603050405020304" pitchFamily="18" charset="0"/>
              </a:rPr>
              <a:t>đó</a:t>
            </a:r>
            <a:r>
              <a:rPr lang="en-US" smtClean="0">
                <a:latin typeface="VNI-Helve" pitchFamily="2" charset="0"/>
              </a:rPr>
              <a:t>.</a:t>
            </a:r>
          </a:p>
          <a:p>
            <a:pPr eaLnBrk="1" hangingPunct="1">
              <a:lnSpc>
                <a:spcPct val="90000"/>
              </a:lnSpc>
            </a:pPr>
            <a:r>
              <a:rPr lang="en-US" smtClean="0">
                <a:latin typeface="Times New Roman" panose="02020603050405020304" pitchFamily="18" charset="0"/>
              </a:rPr>
              <a:t>Ví</a:t>
            </a:r>
            <a:r>
              <a:rPr lang="en-US" smtClean="0">
                <a:latin typeface="VNI-Helve" pitchFamily="2" charset="0"/>
              </a:rPr>
              <a:t> </a:t>
            </a:r>
            <a:r>
              <a:rPr lang="en-US" smtClean="0">
                <a:latin typeface="Times New Roman" panose="02020603050405020304" pitchFamily="18" charset="0"/>
              </a:rPr>
              <a:t>dụ</a:t>
            </a:r>
            <a:r>
              <a:rPr lang="en-US" smtClean="0">
                <a:latin typeface="VNI-Helve" pitchFamily="2" charset="0"/>
              </a:rPr>
              <a:t> : </a:t>
            </a:r>
          </a:p>
          <a:p>
            <a:pPr eaLnBrk="1" hangingPunct="1">
              <a:lnSpc>
                <a:spcPct val="90000"/>
              </a:lnSpc>
              <a:buFont typeface="Wingdings" panose="05000000000000000000" pitchFamily="2" charset="2"/>
              <a:buNone/>
            </a:pPr>
            <a:r>
              <a:rPr lang="en-US" b="1" smtClean="0">
                <a:solidFill>
                  <a:srgbClr val="0000FF"/>
                </a:solidFill>
                <a:latin typeface="VNI-Helve" pitchFamily="2" charset="0"/>
              </a:rPr>
              <a:t>		</a:t>
            </a:r>
            <a:r>
              <a:rPr lang="en-US" b="1" smtClean="0">
                <a:solidFill>
                  <a:srgbClr val="0000FF"/>
                </a:solidFill>
                <a:latin typeface="Times New Roman" panose="02020603050405020304" pitchFamily="18" charset="0"/>
              </a:rPr>
              <a:t>int</a:t>
            </a:r>
            <a:r>
              <a:rPr lang="en-US" b="1" smtClean="0">
                <a:solidFill>
                  <a:srgbClr val="000000"/>
                </a:solidFill>
                <a:latin typeface="VNI-Helve" pitchFamily="2" charset="0"/>
              </a:rPr>
              <a:t>	</a:t>
            </a:r>
            <a:r>
              <a:rPr lang="en-US" b="1" smtClean="0">
                <a:solidFill>
                  <a:srgbClr val="000000"/>
                </a:solidFill>
                <a:latin typeface="Times New Roman" panose="02020603050405020304" pitchFamily="18" charset="0"/>
              </a:rPr>
              <a:t>a</a:t>
            </a:r>
            <a:r>
              <a:rPr lang="en-US" b="1" smtClean="0">
                <a:solidFill>
                  <a:srgbClr val="000000"/>
                </a:solidFill>
                <a:latin typeface="VNI-Helve" pitchFamily="2" charset="0"/>
              </a:rPr>
              <a:t>;	</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a</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b</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là</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các</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biến</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không</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động</a:t>
            </a:r>
          </a:p>
          <a:p>
            <a:pPr eaLnBrk="1" hangingPunct="1">
              <a:lnSpc>
                <a:spcPct val="90000"/>
              </a:lnSpc>
              <a:buFont typeface="Wingdings" panose="05000000000000000000" pitchFamily="2" charset="2"/>
              <a:buNone/>
            </a:pPr>
            <a:r>
              <a:rPr lang="en-US" b="1" smtClean="0">
                <a:solidFill>
                  <a:srgbClr val="0000FF"/>
                </a:solidFill>
                <a:latin typeface="VNI-Helve" pitchFamily="2" charset="0"/>
              </a:rPr>
              <a:t>		</a:t>
            </a:r>
            <a:r>
              <a:rPr lang="en-US" b="1" smtClean="0">
                <a:solidFill>
                  <a:srgbClr val="0000FF"/>
                </a:solidFill>
                <a:latin typeface="Times New Roman" panose="02020603050405020304" pitchFamily="18" charset="0"/>
              </a:rPr>
              <a:t>char</a:t>
            </a:r>
            <a:r>
              <a:rPr lang="en-US" b="1" smtClean="0">
                <a:solidFill>
                  <a:srgbClr val="0000FF"/>
                </a:solidFill>
                <a:latin typeface="VNI-Helve" pitchFamily="2" charset="0"/>
              </a:rPr>
              <a:t> </a:t>
            </a:r>
            <a:r>
              <a:rPr lang="en-US" b="1" smtClean="0">
                <a:solidFill>
                  <a:srgbClr val="000000"/>
                </a:solidFill>
                <a:latin typeface="VNI-Helve" pitchFamily="2" charset="0"/>
              </a:rPr>
              <a:t>	</a:t>
            </a:r>
            <a:r>
              <a:rPr lang="en-US" b="1" smtClean="0">
                <a:solidFill>
                  <a:srgbClr val="000000"/>
                </a:solidFill>
                <a:latin typeface="Times New Roman" panose="02020603050405020304" pitchFamily="18" charset="0"/>
              </a:rPr>
              <a:t>b</a:t>
            </a:r>
            <a:r>
              <a:rPr lang="en-US" b="1" smtClean="0">
                <a:solidFill>
                  <a:srgbClr val="000000"/>
                </a:solidFill>
                <a:latin typeface="VNI-Helve" pitchFamily="2" charset="0"/>
              </a:rPr>
              <a:t>[10];</a:t>
            </a:r>
          </a:p>
        </p:txBody>
      </p:sp>
    </p:spTree>
  </p:cSld>
  <p:clrMapOvr>
    <a:masterClrMapping/>
  </p:clrMapOvr>
  <p:transition>
    <p:random/>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76600" y="2133600"/>
            <a:ext cx="1219200"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8243" name="Rectangle 2"/>
          <p:cNvSpPr>
            <a:spLocks noGrp="1" noChangeArrowheads="1"/>
          </p:cNvSpPr>
          <p:nvPr>
            <p:ph type="title"/>
          </p:nvPr>
        </p:nvSpPr>
        <p:spPr>
          <a:xfrm>
            <a:off x="612775" y="228600"/>
            <a:ext cx="8153400" cy="990600"/>
          </a:xfrm>
        </p:spPr>
        <p:txBody>
          <a:bodyPr/>
          <a:lstStyle/>
          <a:p>
            <a:pPr eaLnBrk="1" hangingPunct="1"/>
            <a:r>
              <a:rPr lang="en-US" smtClean="0"/>
              <a:t>DSLK đôi – Tạo nút mới</a:t>
            </a:r>
            <a:endParaRPr lang="en-US" smtClean="0">
              <a:latin typeface="VNI-Times" pitchFamily="2" charset="0"/>
            </a:endParaRPr>
          </a:p>
        </p:txBody>
      </p:sp>
      <p:sp>
        <p:nvSpPr>
          <p:cNvPr id="138244" name="Rectangle 3"/>
          <p:cNvSpPr>
            <a:spLocks noGrp="1" noChangeArrowheads="1"/>
          </p:cNvSpPr>
          <p:nvPr>
            <p:ph sz="quarter" idx="1"/>
          </p:nvPr>
        </p:nvSpPr>
        <p:spPr>
          <a:xfrm>
            <a:off x="612775" y="1600200"/>
            <a:ext cx="8153400" cy="4495800"/>
          </a:xfrm>
        </p:spPr>
        <p:txBody>
          <a:bodyPr/>
          <a:lstStyle/>
          <a:p>
            <a:pPr>
              <a:lnSpc>
                <a:spcPct val="100000"/>
              </a:lnSpc>
              <a:spcBef>
                <a:spcPts val="400"/>
              </a:spcBef>
            </a:pPr>
            <a:r>
              <a:rPr lang="vi-VN" smtClean="0">
                <a:latin typeface="Times New Roman" panose="02020603050405020304" pitchFamily="18" charset="0"/>
                <a:cs typeface="Times New Roman" panose="02020603050405020304" pitchFamily="18" charset="0"/>
              </a:rPr>
              <a:t>H</a:t>
            </a:r>
            <a:r>
              <a:rPr lang="en-US" smtClean="0">
                <a:latin typeface="Times New Roman" panose="02020603050405020304" pitchFamily="18" charset="0"/>
                <a:cs typeface="Times New Roman" panose="02020603050405020304" pitchFamily="18" charset="0"/>
              </a:rPr>
              <a:t>àm </a:t>
            </a:r>
            <a:r>
              <a:rPr lang="vi-VN" smtClean="0">
                <a:latin typeface="Times New Roman" panose="02020603050405020304" pitchFamily="18" charset="0"/>
                <a:cs typeface="Times New Roman" panose="02020603050405020304" pitchFamily="18" charset="0"/>
              </a:rPr>
              <a:t>tạo </a:t>
            </a:r>
            <a:r>
              <a:rPr lang="en-US" smtClean="0">
                <a:latin typeface="Times New Roman" panose="02020603050405020304" pitchFamily="18" charset="0"/>
                <a:cs typeface="Times New Roman" panose="02020603050405020304" pitchFamily="18" charset="0"/>
              </a:rPr>
              <a:t>nút</a:t>
            </a:r>
            <a:r>
              <a:rPr lang="vi-VN" smtClean="0">
                <a:latin typeface="Times New Roman" panose="02020603050405020304" pitchFamily="18" charset="0"/>
                <a:cs typeface="Times New Roman" panose="02020603050405020304" pitchFamily="18" charset="0"/>
              </a:rPr>
              <a:t>: </a:t>
            </a:r>
          </a:p>
          <a:p>
            <a:pPr lvl="1" eaLnBrk="1" hangingPunct="1">
              <a:lnSpc>
                <a:spcPct val="100000"/>
              </a:lnSpc>
              <a:spcBef>
                <a:spcPts val="400"/>
              </a:spcBef>
              <a:buFontTx/>
              <a:buNone/>
            </a:pPr>
            <a:r>
              <a:rPr lang="en-US" b="1" smtClean="0">
                <a:solidFill>
                  <a:srgbClr val="0000FF"/>
                </a:solidFill>
                <a:latin typeface="Times New Roman" panose="02020603050405020304" pitchFamily="18" charset="0"/>
                <a:cs typeface="Times New Roman" panose="02020603050405020304" pitchFamily="18" charset="0"/>
              </a:rPr>
              <a:t>DNode</a:t>
            </a: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FF0000"/>
                </a:solidFill>
                <a:latin typeface="Times New Roman" panose="02020603050405020304" pitchFamily="18" charset="0"/>
                <a:cs typeface="Times New Roman" panose="02020603050405020304" pitchFamily="18" charset="0"/>
              </a:rPr>
              <a:t>getNode </a:t>
            </a: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DataType</a:t>
            </a:r>
            <a:r>
              <a:rPr lang="en-US" b="1" smtClean="0">
                <a:solidFill>
                  <a:srgbClr val="000000"/>
                </a:solidFill>
                <a:latin typeface="Times New Roman" panose="02020603050405020304" pitchFamily="18" charset="0"/>
                <a:cs typeface="Times New Roman" panose="02020603050405020304" pitchFamily="18" charset="0"/>
              </a:rPr>
              <a:t> x) </a:t>
            </a:r>
          </a:p>
          <a:p>
            <a:pPr lvl="1" eaLnBrk="1" hangingPunct="1">
              <a:lnSpc>
                <a:spcPct val="100000"/>
              </a:lnSpc>
              <a:spcBef>
                <a:spcPts val="400"/>
              </a:spcBef>
              <a:buFontTx/>
              <a:buNone/>
            </a:pPr>
            <a:r>
              <a:rPr lang="en-US" b="1" smtClean="0">
                <a:solidFill>
                  <a:srgbClr val="000000"/>
                </a:solidFill>
                <a:latin typeface="Times New Roman" panose="02020603050405020304" pitchFamily="18" charset="0"/>
                <a:cs typeface="Times New Roman" panose="02020603050405020304" pitchFamily="18" charset="0"/>
              </a:rPr>
              <a:t>{	</a:t>
            </a:r>
          </a:p>
          <a:p>
            <a:pPr lvl="1" eaLnBrk="1" hangingPunct="1">
              <a:lnSpc>
                <a:spcPct val="100000"/>
              </a:lnSpc>
              <a:spcBef>
                <a:spcPts val="400"/>
              </a:spcBef>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DNode</a:t>
            </a:r>
            <a:r>
              <a:rPr lang="en-US" b="1" smtClean="0">
                <a:solidFill>
                  <a:srgbClr val="000000"/>
                </a:solidFill>
                <a:latin typeface="Times New Roman" panose="02020603050405020304" pitchFamily="18" charset="0"/>
                <a:cs typeface="Times New Roman" panose="02020603050405020304" pitchFamily="18" charset="0"/>
              </a:rPr>
              <a:t> *p;</a:t>
            </a:r>
            <a:endParaRPr lang="en-US" sz="1800" i="1" smtClean="0">
              <a:solidFill>
                <a:srgbClr val="000000"/>
              </a:solidFill>
              <a:latin typeface="Times New Roman" panose="02020603050405020304" pitchFamily="18" charset="0"/>
              <a:cs typeface="Times New Roman" panose="02020603050405020304" pitchFamily="18" charset="0"/>
            </a:endParaRPr>
          </a:p>
          <a:p>
            <a:pPr lvl="1" eaLnBrk="1" hangingPunct="1">
              <a:lnSpc>
                <a:spcPct val="100000"/>
              </a:lnSpc>
              <a:spcBef>
                <a:spcPts val="400"/>
              </a:spcBef>
              <a:buFontTx/>
              <a:buNone/>
            </a:pPr>
            <a:r>
              <a:rPr lang="en-US" b="1" smtClean="0">
                <a:solidFill>
                  <a:srgbClr val="000000"/>
                </a:solidFill>
                <a:latin typeface="Times New Roman" panose="02020603050405020304" pitchFamily="18" charset="0"/>
                <a:cs typeface="Times New Roman" panose="02020603050405020304" pitchFamily="18" charset="0"/>
              </a:rPr>
              <a:t>	p = </a:t>
            </a:r>
            <a:r>
              <a:rPr lang="en-US" b="1" smtClean="0">
                <a:solidFill>
                  <a:srgbClr val="A000A0"/>
                </a:solidFill>
                <a:latin typeface="Times New Roman" panose="02020603050405020304" pitchFamily="18" charset="0"/>
                <a:cs typeface="Times New Roman" panose="02020603050405020304" pitchFamily="18" charset="0"/>
              </a:rPr>
              <a:t>new</a:t>
            </a: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DNode</a:t>
            </a:r>
            <a:r>
              <a:rPr lang="en-US" b="1" smtClean="0">
                <a:solidFill>
                  <a:srgbClr val="000000"/>
                </a:solidFill>
                <a:latin typeface="Times New Roman" panose="02020603050405020304" pitchFamily="18" charset="0"/>
                <a:cs typeface="Times New Roman" panose="02020603050405020304" pitchFamily="18" charset="0"/>
              </a:rPr>
              <a:t>; 	</a:t>
            </a:r>
            <a:r>
              <a:rPr lang="en-US" i="1" smtClean="0">
                <a:solidFill>
                  <a:srgbClr val="00B050"/>
                </a:solidFill>
                <a:latin typeface="Times New Roman" panose="02020603050405020304" pitchFamily="18" charset="0"/>
                <a:cs typeface="Times New Roman" panose="02020603050405020304" pitchFamily="18" charset="0"/>
              </a:rPr>
              <a:t>// Cấp phát vùng nhớ cho phần tử</a:t>
            </a:r>
            <a:endParaRPr lang="en-US" b="1" smtClean="0">
              <a:solidFill>
                <a:srgbClr val="00B050"/>
              </a:solidFill>
              <a:latin typeface="Times New Roman" panose="02020603050405020304" pitchFamily="18" charset="0"/>
              <a:cs typeface="Times New Roman" panose="02020603050405020304" pitchFamily="18" charset="0"/>
            </a:endParaRPr>
          </a:p>
          <a:p>
            <a:pPr lvl="1" eaLnBrk="1" hangingPunct="1">
              <a:lnSpc>
                <a:spcPct val="100000"/>
              </a:lnSpc>
              <a:spcBef>
                <a:spcPts val="400"/>
              </a:spcBef>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if</a:t>
            </a:r>
            <a:r>
              <a:rPr lang="en-US" b="1" smtClean="0">
                <a:solidFill>
                  <a:srgbClr val="000000"/>
                </a:solidFill>
                <a:latin typeface="Times New Roman" panose="02020603050405020304" pitchFamily="18" charset="0"/>
                <a:cs typeface="Times New Roman" panose="02020603050405020304" pitchFamily="18" charset="0"/>
              </a:rPr>
              <a:t>  (p==</a:t>
            </a:r>
            <a:r>
              <a:rPr lang="en-US" b="1" smtClean="0">
                <a:solidFill>
                  <a:srgbClr val="A000A0"/>
                </a:solidFill>
                <a:latin typeface="Times New Roman" panose="02020603050405020304" pitchFamily="18" charset="0"/>
                <a:cs typeface="Times New Roman" panose="02020603050405020304" pitchFamily="18" charset="0"/>
              </a:rPr>
              <a:t>NULL</a:t>
            </a:r>
            <a:r>
              <a:rPr lang="en-US" b="1" smtClean="0">
                <a:solidFill>
                  <a:srgbClr val="000000"/>
                </a:solidFill>
                <a:latin typeface="Times New Roman" panose="02020603050405020304" pitchFamily="18" charset="0"/>
                <a:cs typeface="Times New Roman" panose="02020603050405020304" pitchFamily="18" charset="0"/>
              </a:rPr>
              <a:t>) {</a:t>
            </a:r>
          </a:p>
          <a:p>
            <a:pPr lvl="1" eaLnBrk="1" hangingPunct="1">
              <a:lnSpc>
                <a:spcPct val="100000"/>
              </a:lnSpc>
              <a:spcBef>
                <a:spcPts val="400"/>
              </a:spcBef>
              <a:buFontTx/>
              <a:buNone/>
            </a:pPr>
            <a:r>
              <a:rPr lang="en-US" b="1" smtClean="0">
                <a:solidFill>
                  <a:srgbClr val="000000"/>
                </a:solidFill>
                <a:latin typeface="Times New Roman" panose="02020603050405020304" pitchFamily="18" charset="0"/>
                <a:cs typeface="Times New Roman" panose="02020603050405020304" pitchFamily="18" charset="0"/>
              </a:rPr>
              <a:t>		cout&lt;&lt;“</a:t>
            </a:r>
            <a:r>
              <a:rPr lang="en-US" b="1" smtClean="0">
                <a:solidFill>
                  <a:srgbClr val="C00000"/>
                </a:solidFill>
                <a:latin typeface="Times New Roman" panose="02020603050405020304" pitchFamily="18" charset="0"/>
                <a:cs typeface="Times New Roman" panose="02020603050405020304" pitchFamily="18" charset="0"/>
              </a:rPr>
              <a:t>Khong du bo nho</a:t>
            </a: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3366FF"/>
                </a:solidFill>
                <a:latin typeface="Times New Roman" panose="02020603050405020304" pitchFamily="18" charset="0"/>
                <a:cs typeface="Times New Roman" panose="02020603050405020304" pitchFamily="18" charset="0"/>
              </a:rPr>
              <a:t>return</a:t>
            </a: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CC00CC"/>
                </a:solidFill>
                <a:latin typeface="Times New Roman" panose="02020603050405020304" pitchFamily="18" charset="0"/>
                <a:cs typeface="Times New Roman" panose="02020603050405020304" pitchFamily="18" charset="0"/>
              </a:rPr>
              <a:t>NULL</a:t>
            </a:r>
            <a:r>
              <a:rPr lang="en-US" b="1" smtClean="0">
                <a:solidFill>
                  <a:srgbClr val="000000"/>
                </a:solidFill>
                <a:latin typeface="Times New Roman" panose="02020603050405020304" pitchFamily="18" charset="0"/>
                <a:cs typeface="Times New Roman" panose="02020603050405020304" pitchFamily="18" charset="0"/>
              </a:rPr>
              <a:t>;</a:t>
            </a:r>
          </a:p>
          <a:p>
            <a:pPr lvl="1" eaLnBrk="1" hangingPunct="1">
              <a:lnSpc>
                <a:spcPct val="100000"/>
              </a:lnSpc>
              <a:spcBef>
                <a:spcPts val="400"/>
              </a:spcBef>
              <a:buFontTx/>
              <a:buNone/>
            </a:pPr>
            <a:r>
              <a:rPr lang="en-US" sz="1800" b="1" smtClean="0">
                <a:solidFill>
                  <a:srgbClr val="000000"/>
                </a:solidFill>
                <a:latin typeface="Times New Roman" panose="02020603050405020304" pitchFamily="18" charset="0"/>
                <a:cs typeface="Times New Roman" panose="02020603050405020304" pitchFamily="18" charset="0"/>
              </a:rPr>
              <a:t>	}</a:t>
            </a:r>
            <a:endParaRPr lang="en-US" sz="1800" smtClean="0">
              <a:solidFill>
                <a:srgbClr val="000000"/>
              </a:solidFill>
              <a:latin typeface="Times New Roman" panose="02020603050405020304" pitchFamily="18" charset="0"/>
              <a:cs typeface="Times New Roman" panose="02020603050405020304" pitchFamily="18" charset="0"/>
            </a:endParaRPr>
          </a:p>
          <a:p>
            <a:pPr lvl="1" eaLnBrk="1" hangingPunct="1">
              <a:lnSpc>
                <a:spcPct val="100000"/>
              </a:lnSpc>
              <a:spcBef>
                <a:spcPts val="400"/>
              </a:spcBef>
              <a:buFontTx/>
              <a:buNone/>
            </a:pPr>
            <a:r>
              <a:rPr lang="en-US" b="1" smtClean="0">
                <a:solidFill>
                  <a:srgbClr val="000000"/>
                </a:solidFill>
                <a:latin typeface="Times New Roman" panose="02020603050405020304" pitchFamily="18" charset="0"/>
                <a:cs typeface="Times New Roman" panose="02020603050405020304" pitchFamily="18" charset="0"/>
              </a:rPr>
              <a:t>	p-&gt;data = x; 	</a:t>
            </a:r>
            <a:r>
              <a:rPr lang="en-US" i="1" smtClean="0">
                <a:latin typeface="Times New Roman" panose="02020603050405020304" pitchFamily="18" charset="0"/>
                <a:cs typeface="Times New Roman" panose="02020603050405020304" pitchFamily="18" charset="0"/>
              </a:rPr>
              <a:t> </a:t>
            </a:r>
            <a:r>
              <a:rPr lang="en-US" i="1" smtClean="0">
                <a:solidFill>
                  <a:srgbClr val="00B050"/>
                </a:solidFill>
                <a:latin typeface="Times New Roman" panose="02020603050405020304" pitchFamily="18" charset="0"/>
                <a:cs typeface="Times New Roman" panose="02020603050405020304" pitchFamily="18" charset="0"/>
              </a:rPr>
              <a:t>// Gán thông tin cho phần tử p</a:t>
            </a:r>
            <a:endParaRPr lang="en-US" b="1" smtClean="0">
              <a:solidFill>
                <a:srgbClr val="00B050"/>
              </a:solidFill>
              <a:latin typeface="Times New Roman" panose="02020603050405020304" pitchFamily="18" charset="0"/>
              <a:cs typeface="Times New Roman" panose="02020603050405020304" pitchFamily="18" charset="0"/>
            </a:endParaRPr>
          </a:p>
          <a:p>
            <a:pPr lvl="1" eaLnBrk="1" hangingPunct="1">
              <a:lnSpc>
                <a:spcPct val="100000"/>
              </a:lnSpc>
              <a:spcBef>
                <a:spcPts val="400"/>
              </a:spcBef>
              <a:buFontTx/>
              <a:buNone/>
            </a:pPr>
            <a:r>
              <a:rPr lang="en-US" b="1" smtClean="0">
                <a:solidFill>
                  <a:srgbClr val="000000"/>
                </a:solidFill>
                <a:latin typeface="Times New Roman" panose="02020603050405020304" pitchFamily="18" charset="0"/>
                <a:cs typeface="Times New Roman" panose="02020603050405020304" pitchFamily="18" charset="0"/>
              </a:rPr>
              <a:t>	p-&gt;pPrev = p-&gt;pNext = </a:t>
            </a:r>
            <a:r>
              <a:rPr lang="en-US" b="1" smtClean="0">
                <a:solidFill>
                  <a:srgbClr val="A000A0"/>
                </a:solidFill>
                <a:latin typeface="Times New Roman" panose="02020603050405020304" pitchFamily="18" charset="0"/>
                <a:cs typeface="Times New Roman" panose="02020603050405020304" pitchFamily="18" charset="0"/>
              </a:rPr>
              <a:t>NULL</a:t>
            </a:r>
            <a:r>
              <a:rPr lang="en-US" b="1" smtClean="0">
                <a:solidFill>
                  <a:srgbClr val="000000"/>
                </a:solidFill>
                <a:latin typeface="Times New Roman" panose="02020603050405020304" pitchFamily="18" charset="0"/>
                <a:cs typeface="Times New Roman" panose="02020603050405020304" pitchFamily="18" charset="0"/>
              </a:rPr>
              <a:t>;</a:t>
            </a:r>
          </a:p>
          <a:p>
            <a:pPr lvl="1" eaLnBrk="1" hangingPunct="1">
              <a:lnSpc>
                <a:spcPct val="100000"/>
              </a:lnSpc>
              <a:spcBef>
                <a:spcPts val="400"/>
              </a:spcBef>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return</a:t>
            </a:r>
            <a:r>
              <a:rPr lang="en-US" b="1" smtClean="0">
                <a:solidFill>
                  <a:srgbClr val="000000"/>
                </a:solidFill>
                <a:latin typeface="Times New Roman" panose="02020603050405020304" pitchFamily="18" charset="0"/>
                <a:cs typeface="Times New Roman" panose="02020603050405020304" pitchFamily="18" charset="0"/>
              </a:rPr>
              <a:t> p; </a:t>
            </a:r>
          </a:p>
          <a:p>
            <a:pPr lvl="1" eaLnBrk="1" hangingPunct="1">
              <a:lnSpc>
                <a:spcPct val="100000"/>
              </a:lnSpc>
              <a:spcBef>
                <a:spcPts val="400"/>
              </a:spcBef>
              <a:buFontTx/>
              <a:buNone/>
            </a:pPr>
            <a:r>
              <a:rPr lang="en-US" b="1" smtClean="0">
                <a:solidFill>
                  <a:srgbClr val="000000"/>
                </a:solidFill>
                <a:latin typeface="Times New Roman" panose="02020603050405020304" pitchFamily="18" charset="0"/>
                <a:cs typeface="Times New Roman" panose="02020603050405020304" pitchFamily="18" charset="0"/>
              </a:rPr>
              <a:t>}</a:t>
            </a:r>
          </a:p>
          <a:p>
            <a:pPr lvl="1" eaLnBrk="1" hangingPunct="1">
              <a:lnSpc>
                <a:spcPct val="100000"/>
              </a:lnSpc>
              <a:spcBef>
                <a:spcPts val="400"/>
              </a:spcBef>
              <a:buFontTx/>
              <a:buNone/>
            </a:pPr>
            <a:endParaRPr lang="en-US" b="1" smtClean="0">
              <a:latin typeface="Times New Roman" panose="02020603050405020304" pitchFamily="18" charset="0"/>
              <a:cs typeface="Times New Roman" panose="02020603050405020304" pitchFamily="18" charset="0"/>
            </a:endParaRPr>
          </a:p>
        </p:txBody>
      </p:sp>
      <p:sp>
        <p:nvSpPr>
          <p:cNvPr id="138245"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880B87BE-FE72-4082-857F-93EF478994BE}" type="slidenum">
              <a:rPr lang="en-US" sz="1200" smtClean="0">
                <a:solidFill>
                  <a:srgbClr val="FFFFFF"/>
                </a:solidFill>
              </a:rPr>
              <a:pPr>
                <a:lnSpc>
                  <a:spcPct val="80000"/>
                </a:lnSpc>
              </a:pPr>
              <a:t>120</a:t>
            </a:fld>
            <a:endParaRPr lang="en-US" sz="1200" smtClean="0">
              <a:solidFill>
                <a:srgbClr val="FFFFFF"/>
              </a:solidFill>
            </a:endParaRPr>
          </a:p>
        </p:txBody>
      </p:sp>
      <p:sp>
        <p:nvSpPr>
          <p:cNvPr id="6" name="Explosion 1 5"/>
          <p:cNvSpPr/>
          <p:nvPr/>
        </p:nvSpPr>
        <p:spPr>
          <a:xfrm>
            <a:off x="6096000" y="1752600"/>
            <a:ext cx="2819400" cy="1143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solidFill>
                  <a:srgbClr val="C00000"/>
                </a:solidFill>
              </a:rPr>
              <a:t>Gọi hàm??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mph" presetSubtype="0" fill="hold" grpId="1"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12775" y="228600"/>
            <a:ext cx="8153400" cy="990600"/>
          </a:xfrm>
        </p:spPr>
        <p:txBody>
          <a:bodyPr/>
          <a:lstStyle/>
          <a:p>
            <a:pPr eaLnBrk="1" hangingPunct="1"/>
            <a:r>
              <a:rPr lang="en-US" smtClean="0"/>
              <a:t>DSLK đôi – Thêm 1 nút vào ds</a:t>
            </a:r>
            <a:endParaRPr lang="en-US" smtClean="0">
              <a:latin typeface="VNI-Times" pitchFamily="2" charset="0"/>
            </a:endParaRPr>
          </a:p>
        </p:txBody>
      </p:sp>
      <p:sp>
        <p:nvSpPr>
          <p:cNvPr id="262147" name="Rectangle 3"/>
          <p:cNvSpPr>
            <a:spLocks noGrp="1" noChangeArrowheads="1"/>
          </p:cNvSpPr>
          <p:nvPr>
            <p:ph type="body" idx="1"/>
          </p:nvPr>
        </p:nvSpPr>
        <p:spPr>
          <a:xfrm>
            <a:off x="612775" y="1600200"/>
            <a:ext cx="8153400" cy="4495800"/>
          </a:xfrm>
        </p:spPr>
        <p:txBody>
          <a:bodyPr/>
          <a:lstStyle/>
          <a:p>
            <a:r>
              <a:rPr lang="en-US" smtClean="0"/>
              <a:t>Có 4 loại thao tác chèn new_node vào danh sách: </a:t>
            </a:r>
          </a:p>
          <a:p>
            <a:pPr lvl="1"/>
            <a:r>
              <a:rPr lang="vi-VN" smtClean="0"/>
              <a:t>Cách 1: Chèn vào </a:t>
            </a:r>
            <a:r>
              <a:rPr lang="vi-VN" u="sng" smtClean="0"/>
              <a:t>đầu</a:t>
            </a:r>
            <a:r>
              <a:rPr lang="vi-VN" smtClean="0"/>
              <a:t> danh sách </a:t>
            </a:r>
          </a:p>
          <a:p>
            <a:pPr lvl="1"/>
            <a:r>
              <a:rPr lang="en-US" smtClean="0"/>
              <a:t>Cách 2: Chèn vào </a:t>
            </a:r>
            <a:r>
              <a:rPr lang="en-US" u="sng" smtClean="0"/>
              <a:t>cuối</a:t>
            </a:r>
            <a:r>
              <a:rPr lang="en-US" smtClean="0"/>
              <a:t> danh sách </a:t>
            </a:r>
          </a:p>
          <a:p>
            <a:pPr lvl="1"/>
            <a:r>
              <a:rPr lang="en-US" smtClean="0"/>
              <a:t>Cách 3 : Chèn vào danh sách </a:t>
            </a:r>
            <a:r>
              <a:rPr lang="en-US" u="sng" smtClean="0"/>
              <a:t>sau</a:t>
            </a:r>
            <a:r>
              <a:rPr lang="en-US" smtClean="0"/>
              <a:t> một phần tử q </a:t>
            </a:r>
          </a:p>
          <a:p>
            <a:pPr lvl="1"/>
            <a:r>
              <a:rPr lang="vi-VN" smtClean="0"/>
              <a:t>Cách 4 : Chèn vào danh sách </a:t>
            </a:r>
            <a:r>
              <a:rPr lang="vi-VN" u="sng" smtClean="0"/>
              <a:t>trước</a:t>
            </a:r>
            <a:r>
              <a:rPr lang="vi-VN" smtClean="0"/>
              <a:t> một phần tử q </a:t>
            </a:r>
          </a:p>
        </p:txBody>
      </p:sp>
      <p:sp>
        <p:nvSpPr>
          <p:cNvPr id="139268"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37D8DEC-F3F4-474A-84FE-AEAFAF4BB16B}" type="slidenum">
              <a:rPr lang="en-US" sz="1200" smtClean="0">
                <a:solidFill>
                  <a:srgbClr val="FFFFFF"/>
                </a:solidFill>
              </a:rPr>
              <a:pPr>
                <a:lnSpc>
                  <a:spcPct val="80000"/>
                </a:lnSpc>
              </a:pPr>
              <a:t>121</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 calcmode="lin" valueType="num">
                                      <p:cBhvr additive="base">
                                        <p:cTn id="7" dur="2000" fill="hold"/>
                                        <p:tgtEl>
                                          <p:spTgt spid="262147">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2621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62147">
                                            <p:txEl>
                                              <p:pRg st="1" end="1"/>
                                            </p:txEl>
                                          </p:spTgt>
                                        </p:tgtEl>
                                        <p:attrNameLst>
                                          <p:attrName>style.visibility</p:attrName>
                                        </p:attrNameLst>
                                      </p:cBhvr>
                                      <p:to>
                                        <p:strVal val="visible"/>
                                      </p:to>
                                    </p:set>
                                    <p:anim calcmode="lin" valueType="num">
                                      <p:cBhvr additive="base">
                                        <p:cTn id="11" dur="2000" fill="hold"/>
                                        <p:tgtEl>
                                          <p:spTgt spid="262147">
                                            <p:txEl>
                                              <p:pRg st="1" end="1"/>
                                            </p:txEl>
                                          </p:spTgt>
                                        </p:tgtEl>
                                        <p:attrNameLst>
                                          <p:attrName>ppt_x</p:attrName>
                                        </p:attrNameLst>
                                      </p:cBhvr>
                                      <p:tavLst>
                                        <p:tav tm="0">
                                          <p:val>
                                            <p:strVal val="0-#ppt_w/2"/>
                                          </p:val>
                                        </p:tav>
                                        <p:tav tm="100000">
                                          <p:val>
                                            <p:strVal val="#ppt_x"/>
                                          </p:val>
                                        </p:tav>
                                      </p:tavLst>
                                    </p:anim>
                                    <p:anim calcmode="lin" valueType="num">
                                      <p:cBhvr additive="base">
                                        <p:cTn id="12" dur="2000" fill="hold"/>
                                        <p:tgtEl>
                                          <p:spTgt spid="26214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62147">
                                            <p:txEl>
                                              <p:pRg st="2" end="2"/>
                                            </p:txEl>
                                          </p:spTgt>
                                        </p:tgtEl>
                                        <p:attrNameLst>
                                          <p:attrName>style.visibility</p:attrName>
                                        </p:attrNameLst>
                                      </p:cBhvr>
                                      <p:to>
                                        <p:strVal val="visible"/>
                                      </p:to>
                                    </p:set>
                                    <p:anim calcmode="lin" valueType="num">
                                      <p:cBhvr additive="base">
                                        <p:cTn id="15" dur="2000" fill="hold"/>
                                        <p:tgtEl>
                                          <p:spTgt spid="262147">
                                            <p:txEl>
                                              <p:pRg st="2" end="2"/>
                                            </p:txEl>
                                          </p:spTgt>
                                        </p:tgtEl>
                                        <p:attrNameLst>
                                          <p:attrName>ppt_x</p:attrName>
                                        </p:attrNameLst>
                                      </p:cBhvr>
                                      <p:tavLst>
                                        <p:tav tm="0">
                                          <p:val>
                                            <p:strVal val="0-#ppt_w/2"/>
                                          </p:val>
                                        </p:tav>
                                        <p:tav tm="100000">
                                          <p:val>
                                            <p:strVal val="#ppt_x"/>
                                          </p:val>
                                        </p:tav>
                                      </p:tavLst>
                                    </p:anim>
                                    <p:anim calcmode="lin" valueType="num">
                                      <p:cBhvr additive="base">
                                        <p:cTn id="16" dur="2000" fill="hold"/>
                                        <p:tgtEl>
                                          <p:spTgt spid="26214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62147">
                                            <p:txEl>
                                              <p:pRg st="3" end="3"/>
                                            </p:txEl>
                                          </p:spTgt>
                                        </p:tgtEl>
                                        <p:attrNameLst>
                                          <p:attrName>style.visibility</p:attrName>
                                        </p:attrNameLst>
                                      </p:cBhvr>
                                      <p:to>
                                        <p:strVal val="visible"/>
                                      </p:to>
                                    </p:set>
                                    <p:anim calcmode="lin" valueType="num">
                                      <p:cBhvr additive="base">
                                        <p:cTn id="19" dur="2000" fill="hold"/>
                                        <p:tgtEl>
                                          <p:spTgt spid="262147">
                                            <p:txEl>
                                              <p:pRg st="3" end="3"/>
                                            </p:txEl>
                                          </p:spTgt>
                                        </p:tgtEl>
                                        <p:attrNameLst>
                                          <p:attrName>ppt_x</p:attrName>
                                        </p:attrNameLst>
                                      </p:cBhvr>
                                      <p:tavLst>
                                        <p:tav tm="0">
                                          <p:val>
                                            <p:strVal val="0-#ppt_w/2"/>
                                          </p:val>
                                        </p:tav>
                                        <p:tav tm="100000">
                                          <p:val>
                                            <p:strVal val="#ppt_x"/>
                                          </p:val>
                                        </p:tav>
                                      </p:tavLst>
                                    </p:anim>
                                    <p:anim calcmode="lin" valueType="num">
                                      <p:cBhvr additive="base">
                                        <p:cTn id="20" dur="2000" fill="hold"/>
                                        <p:tgtEl>
                                          <p:spTgt spid="26214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62147">
                                            <p:txEl>
                                              <p:pRg st="4" end="4"/>
                                            </p:txEl>
                                          </p:spTgt>
                                        </p:tgtEl>
                                        <p:attrNameLst>
                                          <p:attrName>style.visibility</p:attrName>
                                        </p:attrNameLst>
                                      </p:cBhvr>
                                      <p:to>
                                        <p:strVal val="visible"/>
                                      </p:to>
                                    </p:set>
                                    <p:anim calcmode="lin" valueType="num">
                                      <p:cBhvr additive="base">
                                        <p:cTn id="23" dur="2000" fill="hold"/>
                                        <p:tgtEl>
                                          <p:spTgt spid="262147">
                                            <p:txEl>
                                              <p:pRg st="4" end="4"/>
                                            </p:txEl>
                                          </p:spTgt>
                                        </p:tgtEl>
                                        <p:attrNameLst>
                                          <p:attrName>ppt_x</p:attrName>
                                        </p:attrNameLst>
                                      </p:cBhvr>
                                      <p:tavLst>
                                        <p:tav tm="0">
                                          <p:val>
                                            <p:strVal val="0-#ppt_w/2"/>
                                          </p:val>
                                        </p:tav>
                                        <p:tav tm="100000">
                                          <p:val>
                                            <p:strVal val="#ppt_x"/>
                                          </p:val>
                                        </p:tav>
                                      </p:tavLst>
                                    </p:anim>
                                    <p:anim calcmode="lin" valueType="num">
                                      <p:cBhvr additive="base">
                                        <p:cTn id="24" dur="2000" fill="hold"/>
                                        <p:tgtEl>
                                          <p:spTgt spid="2621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en-US" sz="3200" b="1" smtClean="0">
                <a:latin typeface="Tahoma" panose="020B0604030504040204" pitchFamily="34" charset="0"/>
                <a:cs typeface="Tahoma" panose="020B0604030504040204" pitchFamily="34" charset="0"/>
              </a:rPr>
              <a:t>DSLK đôi – Thêm vào đầu ds</a:t>
            </a:r>
          </a:p>
        </p:txBody>
      </p:sp>
      <p:grpSp>
        <p:nvGrpSpPr>
          <p:cNvPr id="140291" name="Group 4"/>
          <p:cNvGrpSpPr>
            <a:grpSpLocks noChangeAspect="1"/>
          </p:cNvGrpSpPr>
          <p:nvPr/>
        </p:nvGrpSpPr>
        <p:grpSpPr bwMode="auto">
          <a:xfrm>
            <a:off x="1465263" y="4211638"/>
            <a:ext cx="993775" cy="527050"/>
            <a:chOff x="1785" y="4448"/>
            <a:chExt cx="783" cy="415"/>
          </a:xfrm>
        </p:grpSpPr>
        <p:sp>
          <p:nvSpPr>
            <p:cNvPr id="140336" name="Rectangle 5"/>
            <p:cNvSpPr>
              <a:spLocks noChangeAspect="1" noChangeArrowheads="1"/>
            </p:cNvSpPr>
            <p:nvPr/>
          </p:nvSpPr>
          <p:spPr bwMode="auto">
            <a:xfrm>
              <a:off x="2430" y="4448"/>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0337" name="Text Box 6"/>
            <p:cNvSpPr txBox="1">
              <a:spLocks noChangeAspect="1" noChangeArrowheads="1"/>
            </p:cNvSpPr>
            <p:nvPr/>
          </p:nvSpPr>
          <p:spPr bwMode="auto">
            <a:xfrm>
              <a:off x="1920" y="4449"/>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X</a:t>
              </a:r>
            </a:p>
          </p:txBody>
        </p:sp>
        <p:sp>
          <p:nvSpPr>
            <p:cNvPr id="140338" name="Rectangle 7"/>
            <p:cNvSpPr>
              <a:spLocks noChangeAspect="1" noChangeArrowheads="1"/>
            </p:cNvSpPr>
            <p:nvPr/>
          </p:nvSpPr>
          <p:spPr bwMode="auto">
            <a:xfrm>
              <a:off x="1785" y="4448"/>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sp>
        <p:nvSpPr>
          <p:cNvPr id="140292" name="Text Box 8"/>
          <p:cNvSpPr txBox="1">
            <a:spLocks noChangeAspect="1" noChangeArrowheads="1"/>
          </p:cNvSpPr>
          <p:nvPr/>
        </p:nvSpPr>
        <p:spPr bwMode="auto">
          <a:xfrm>
            <a:off x="1847850" y="2209800"/>
            <a:ext cx="81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0000FF"/>
                </a:solidFill>
              </a:rPr>
              <a:t>pHead</a:t>
            </a:r>
          </a:p>
        </p:txBody>
      </p:sp>
      <p:sp>
        <p:nvSpPr>
          <p:cNvPr id="140293" name="Text Box 9"/>
          <p:cNvSpPr txBox="1">
            <a:spLocks noChangeAspect="1" noChangeArrowheads="1"/>
          </p:cNvSpPr>
          <p:nvPr/>
        </p:nvSpPr>
        <p:spPr bwMode="auto">
          <a:xfrm>
            <a:off x="6267450" y="2286000"/>
            <a:ext cx="81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0000FF"/>
                </a:solidFill>
              </a:rPr>
              <a:t>pTail</a:t>
            </a:r>
          </a:p>
        </p:txBody>
      </p:sp>
      <p:sp>
        <p:nvSpPr>
          <p:cNvPr id="140294" name="Freeform 10"/>
          <p:cNvSpPr>
            <a:spLocks noChangeAspect="1"/>
          </p:cNvSpPr>
          <p:nvPr/>
        </p:nvSpPr>
        <p:spPr bwMode="auto">
          <a:xfrm>
            <a:off x="7159625" y="2819400"/>
            <a:ext cx="406400" cy="647700"/>
          </a:xfrm>
          <a:custGeom>
            <a:avLst/>
            <a:gdLst>
              <a:gd name="T0" fmla="*/ 0 w 198"/>
              <a:gd name="T1" fmla="*/ 0 h 315"/>
              <a:gd name="T2" fmla="*/ 2147483646 w 198"/>
              <a:gd name="T3" fmla="*/ 2147483646 h 315"/>
              <a:gd name="T4" fmla="*/ 2147483646 w 198"/>
              <a:gd name="T5" fmla="*/ 2147483646 h 315"/>
              <a:gd name="T6" fmla="*/ 0 60000 65536"/>
              <a:gd name="T7" fmla="*/ 0 60000 65536"/>
              <a:gd name="T8" fmla="*/ 0 60000 65536"/>
              <a:gd name="T9" fmla="*/ 0 w 198"/>
              <a:gd name="T10" fmla="*/ 0 h 315"/>
              <a:gd name="T11" fmla="*/ 198 w 198"/>
              <a:gd name="T12" fmla="*/ 315 h 315"/>
            </a:gdLst>
            <a:ahLst/>
            <a:cxnLst>
              <a:cxn ang="T6">
                <a:pos x="T0" y="T1"/>
              </a:cxn>
              <a:cxn ang="T7">
                <a:pos x="T2" y="T3"/>
              </a:cxn>
              <a:cxn ang="T8">
                <a:pos x="T4" y="T5"/>
              </a:cxn>
            </a:cxnLst>
            <a:rect l="T9" t="T10" r="T11" b="T12"/>
            <a:pathLst>
              <a:path w="198" h="315">
                <a:moveTo>
                  <a:pt x="0" y="0"/>
                </a:moveTo>
                <a:cubicBezTo>
                  <a:pt x="66" y="26"/>
                  <a:pt x="132" y="53"/>
                  <a:pt x="165" y="105"/>
                </a:cubicBezTo>
                <a:cubicBezTo>
                  <a:pt x="198" y="157"/>
                  <a:pt x="196" y="236"/>
                  <a:pt x="195" y="315"/>
                </a:cubicBezTo>
              </a:path>
            </a:pathLst>
          </a:custGeom>
          <a:noFill/>
          <a:ln w="1587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0295" name="Oval 14"/>
          <p:cNvSpPr>
            <a:spLocks noChangeAspect="1" noChangeArrowheads="1"/>
          </p:cNvSpPr>
          <p:nvPr/>
        </p:nvSpPr>
        <p:spPr bwMode="auto">
          <a:xfrm>
            <a:off x="2590800" y="2438400"/>
            <a:ext cx="420688" cy="361950"/>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0296" name="Rectangle 15"/>
          <p:cNvSpPr>
            <a:spLocks noChangeAspect="1" noChangeArrowheads="1"/>
          </p:cNvSpPr>
          <p:nvPr/>
        </p:nvSpPr>
        <p:spPr bwMode="auto">
          <a:xfrm>
            <a:off x="8253413" y="3681413"/>
            <a:ext cx="280987" cy="28098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nvGrpSpPr>
          <p:cNvPr id="140297" name="Group 17"/>
          <p:cNvGrpSpPr>
            <a:grpSpLocks noChangeAspect="1"/>
          </p:cNvGrpSpPr>
          <p:nvPr/>
        </p:nvGrpSpPr>
        <p:grpSpPr bwMode="auto">
          <a:xfrm>
            <a:off x="3157538" y="3436938"/>
            <a:ext cx="1309687" cy="530225"/>
            <a:chOff x="2619" y="3568"/>
            <a:chExt cx="1032" cy="417"/>
          </a:xfrm>
        </p:grpSpPr>
        <p:sp>
          <p:nvSpPr>
            <p:cNvPr id="140332" name="Rectangle 18"/>
            <p:cNvSpPr>
              <a:spLocks noChangeAspect="1" noChangeArrowheads="1"/>
            </p:cNvSpPr>
            <p:nvPr/>
          </p:nvSpPr>
          <p:spPr bwMode="auto">
            <a:xfrm>
              <a:off x="3266"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0333" name="Text Box 19"/>
            <p:cNvSpPr txBox="1">
              <a:spLocks noChangeAspect="1" noChangeArrowheads="1"/>
            </p:cNvSpPr>
            <p:nvPr/>
          </p:nvSpPr>
          <p:spPr bwMode="auto">
            <a:xfrm>
              <a:off x="2763"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A</a:t>
              </a:r>
            </a:p>
          </p:txBody>
        </p:sp>
        <p:sp>
          <p:nvSpPr>
            <p:cNvPr id="140334" name="Line 20"/>
            <p:cNvSpPr>
              <a:spLocks noChangeAspect="1" noChangeShapeType="1"/>
            </p:cNvSpPr>
            <p:nvPr/>
          </p:nvSpPr>
          <p:spPr bwMode="auto">
            <a:xfrm>
              <a:off x="3339"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0335" name="Rectangle 21"/>
            <p:cNvSpPr>
              <a:spLocks noChangeAspect="1" noChangeArrowheads="1"/>
            </p:cNvSpPr>
            <p:nvPr/>
          </p:nvSpPr>
          <p:spPr bwMode="auto">
            <a:xfrm>
              <a:off x="2619"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grpSp>
        <p:nvGrpSpPr>
          <p:cNvPr id="140298" name="Group 22"/>
          <p:cNvGrpSpPr>
            <a:grpSpLocks noChangeAspect="1"/>
          </p:cNvGrpSpPr>
          <p:nvPr/>
        </p:nvGrpSpPr>
        <p:grpSpPr bwMode="auto">
          <a:xfrm>
            <a:off x="4165600" y="3436938"/>
            <a:ext cx="1595438" cy="530225"/>
            <a:chOff x="3339" y="3568"/>
            <a:chExt cx="1257" cy="417"/>
          </a:xfrm>
        </p:grpSpPr>
        <p:sp>
          <p:nvSpPr>
            <p:cNvPr id="140327" name="Rectangle 23"/>
            <p:cNvSpPr>
              <a:spLocks noChangeAspect="1" noChangeArrowheads="1"/>
            </p:cNvSpPr>
            <p:nvPr/>
          </p:nvSpPr>
          <p:spPr bwMode="auto">
            <a:xfrm>
              <a:off x="4211"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0328" name="Text Box 24"/>
            <p:cNvSpPr txBox="1">
              <a:spLocks noChangeAspect="1" noChangeArrowheads="1"/>
            </p:cNvSpPr>
            <p:nvPr/>
          </p:nvSpPr>
          <p:spPr bwMode="auto">
            <a:xfrm>
              <a:off x="3708"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B</a:t>
              </a:r>
            </a:p>
          </p:txBody>
        </p:sp>
        <p:sp>
          <p:nvSpPr>
            <p:cNvPr id="140329" name="Line 25"/>
            <p:cNvSpPr>
              <a:spLocks noChangeAspect="1" noChangeShapeType="1"/>
            </p:cNvSpPr>
            <p:nvPr/>
          </p:nvSpPr>
          <p:spPr bwMode="auto">
            <a:xfrm>
              <a:off x="4284"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0330" name="Rectangle 26"/>
            <p:cNvSpPr>
              <a:spLocks noChangeAspect="1" noChangeArrowheads="1"/>
            </p:cNvSpPr>
            <p:nvPr/>
          </p:nvSpPr>
          <p:spPr bwMode="auto">
            <a:xfrm>
              <a:off x="3564"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0331" name="Line 27"/>
            <p:cNvSpPr>
              <a:spLocks noChangeAspect="1" noChangeShapeType="1"/>
            </p:cNvSpPr>
            <p:nvPr/>
          </p:nvSpPr>
          <p:spPr bwMode="auto">
            <a:xfrm rot="10800000">
              <a:off x="3339" y="3673"/>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grpSp>
        <p:nvGrpSpPr>
          <p:cNvPr id="140299" name="Group 28"/>
          <p:cNvGrpSpPr>
            <a:grpSpLocks noChangeAspect="1"/>
          </p:cNvGrpSpPr>
          <p:nvPr/>
        </p:nvGrpSpPr>
        <p:grpSpPr bwMode="auto">
          <a:xfrm>
            <a:off x="5461000" y="3436938"/>
            <a:ext cx="1595438" cy="530225"/>
            <a:chOff x="4299" y="3568"/>
            <a:chExt cx="1257" cy="417"/>
          </a:xfrm>
        </p:grpSpPr>
        <p:sp>
          <p:nvSpPr>
            <p:cNvPr id="140322" name="Rectangle 29"/>
            <p:cNvSpPr>
              <a:spLocks noChangeAspect="1" noChangeArrowheads="1"/>
            </p:cNvSpPr>
            <p:nvPr/>
          </p:nvSpPr>
          <p:spPr bwMode="auto">
            <a:xfrm>
              <a:off x="5171"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0323" name="Text Box 30"/>
            <p:cNvSpPr txBox="1">
              <a:spLocks noChangeAspect="1" noChangeArrowheads="1"/>
            </p:cNvSpPr>
            <p:nvPr/>
          </p:nvSpPr>
          <p:spPr bwMode="auto">
            <a:xfrm>
              <a:off x="4668"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C</a:t>
              </a:r>
            </a:p>
          </p:txBody>
        </p:sp>
        <p:sp>
          <p:nvSpPr>
            <p:cNvPr id="140324" name="Line 31"/>
            <p:cNvSpPr>
              <a:spLocks noChangeAspect="1" noChangeShapeType="1"/>
            </p:cNvSpPr>
            <p:nvPr/>
          </p:nvSpPr>
          <p:spPr bwMode="auto">
            <a:xfrm>
              <a:off x="5244"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0325" name="Rectangle 32"/>
            <p:cNvSpPr>
              <a:spLocks noChangeAspect="1" noChangeArrowheads="1"/>
            </p:cNvSpPr>
            <p:nvPr/>
          </p:nvSpPr>
          <p:spPr bwMode="auto">
            <a:xfrm>
              <a:off x="4524"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0326" name="Line 33"/>
            <p:cNvSpPr>
              <a:spLocks noChangeAspect="1" noChangeShapeType="1"/>
            </p:cNvSpPr>
            <p:nvPr/>
          </p:nvSpPr>
          <p:spPr bwMode="auto">
            <a:xfrm rot="10800000">
              <a:off x="4299" y="3673"/>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sp>
        <p:nvSpPr>
          <p:cNvPr id="140300" name="Rectangle 35"/>
          <p:cNvSpPr>
            <a:spLocks noChangeAspect="1" noChangeArrowheads="1"/>
          </p:cNvSpPr>
          <p:nvPr/>
        </p:nvSpPr>
        <p:spPr bwMode="auto">
          <a:xfrm>
            <a:off x="7861300" y="3436938"/>
            <a:ext cx="176213" cy="527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0301" name="Text Box 36"/>
          <p:cNvSpPr txBox="1">
            <a:spLocks noChangeAspect="1" noChangeArrowheads="1"/>
          </p:cNvSpPr>
          <p:nvPr/>
        </p:nvSpPr>
        <p:spPr bwMode="auto">
          <a:xfrm>
            <a:off x="7223125" y="3440113"/>
            <a:ext cx="644525" cy="527050"/>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D</a:t>
            </a:r>
          </a:p>
        </p:txBody>
      </p:sp>
      <p:sp>
        <p:nvSpPr>
          <p:cNvPr id="140302" name="Line 37"/>
          <p:cNvSpPr>
            <a:spLocks noChangeAspect="1" noChangeShapeType="1"/>
          </p:cNvSpPr>
          <p:nvPr/>
        </p:nvSpPr>
        <p:spPr bwMode="auto">
          <a:xfrm>
            <a:off x="7954963" y="3819525"/>
            <a:ext cx="395287"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0303" name="Rectangle 38"/>
          <p:cNvSpPr>
            <a:spLocks noChangeAspect="1" noChangeArrowheads="1"/>
          </p:cNvSpPr>
          <p:nvPr/>
        </p:nvSpPr>
        <p:spPr bwMode="auto">
          <a:xfrm>
            <a:off x="7040563" y="3436938"/>
            <a:ext cx="174625" cy="527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0304" name="Line 39"/>
          <p:cNvSpPr>
            <a:spLocks noChangeAspect="1" noChangeShapeType="1"/>
          </p:cNvSpPr>
          <p:nvPr/>
        </p:nvSpPr>
        <p:spPr bwMode="auto">
          <a:xfrm rot="10800000">
            <a:off x="6754813" y="3567113"/>
            <a:ext cx="395287"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263209" name="Text Box 41"/>
          <p:cNvSpPr txBox="1">
            <a:spLocks noChangeAspect="1" noChangeArrowheads="1"/>
          </p:cNvSpPr>
          <p:nvPr/>
        </p:nvSpPr>
        <p:spPr bwMode="auto">
          <a:xfrm>
            <a:off x="2895600" y="4114800"/>
            <a:ext cx="4762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(1)</a:t>
            </a:r>
          </a:p>
        </p:txBody>
      </p:sp>
      <p:sp>
        <p:nvSpPr>
          <p:cNvPr id="263210" name="Text Box 42"/>
          <p:cNvSpPr txBox="1">
            <a:spLocks noChangeAspect="1" noChangeArrowheads="1"/>
          </p:cNvSpPr>
          <p:nvPr/>
        </p:nvSpPr>
        <p:spPr bwMode="auto">
          <a:xfrm>
            <a:off x="2266950" y="3581400"/>
            <a:ext cx="476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(2)</a:t>
            </a:r>
          </a:p>
        </p:txBody>
      </p:sp>
      <p:sp>
        <p:nvSpPr>
          <p:cNvPr id="263211" name="Text Box 43"/>
          <p:cNvSpPr txBox="1">
            <a:spLocks noChangeAspect="1" noChangeArrowheads="1"/>
          </p:cNvSpPr>
          <p:nvPr/>
        </p:nvSpPr>
        <p:spPr bwMode="auto">
          <a:xfrm>
            <a:off x="2057400" y="3162300"/>
            <a:ext cx="476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(3)</a:t>
            </a:r>
          </a:p>
        </p:txBody>
      </p:sp>
      <p:sp>
        <p:nvSpPr>
          <p:cNvPr id="140308" name="Rectangle 44"/>
          <p:cNvSpPr>
            <a:spLocks noChangeAspect="1" noChangeArrowheads="1"/>
          </p:cNvSpPr>
          <p:nvPr/>
        </p:nvSpPr>
        <p:spPr bwMode="auto">
          <a:xfrm>
            <a:off x="838200" y="41910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63213" name="Line 45"/>
          <p:cNvSpPr>
            <a:spLocks noChangeAspect="1" noChangeShapeType="1"/>
          </p:cNvSpPr>
          <p:nvPr/>
        </p:nvSpPr>
        <p:spPr bwMode="auto">
          <a:xfrm>
            <a:off x="2371725" y="4589463"/>
            <a:ext cx="395288"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263215" name="Rectangle 47"/>
          <p:cNvSpPr>
            <a:spLocks noChangeAspect="1" noChangeArrowheads="1"/>
          </p:cNvSpPr>
          <p:nvPr/>
        </p:nvSpPr>
        <p:spPr bwMode="auto">
          <a:xfrm>
            <a:off x="2730500" y="4443413"/>
            <a:ext cx="280988" cy="28098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0311" name="Slide Number Placeholder 4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AC7A3341-6157-45D9-A52B-471BD83460BA}" type="slidenum">
              <a:rPr lang="en-US" sz="1200" smtClean="0">
                <a:solidFill>
                  <a:srgbClr val="FFFFFF"/>
                </a:solidFill>
              </a:rPr>
              <a:pPr>
                <a:lnSpc>
                  <a:spcPct val="80000"/>
                </a:lnSpc>
              </a:pPr>
              <a:t>122</a:t>
            </a:fld>
            <a:endParaRPr lang="en-US" sz="1200" smtClean="0">
              <a:solidFill>
                <a:srgbClr val="FFFFFF"/>
              </a:solidFill>
            </a:endParaRPr>
          </a:p>
        </p:txBody>
      </p:sp>
      <p:sp>
        <p:nvSpPr>
          <p:cNvPr id="140312" name="Line 27"/>
          <p:cNvSpPr>
            <a:spLocks noChangeAspect="1" noChangeShapeType="1"/>
          </p:cNvSpPr>
          <p:nvPr/>
        </p:nvSpPr>
        <p:spPr bwMode="auto">
          <a:xfrm rot="10800000">
            <a:off x="1104900" y="4343400"/>
            <a:ext cx="395288"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cxnSp>
        <p:nvCxnSpPr>
          <p:cNvPr id="60" name="Curved Connector 59"/>
          <p:cNvCxnSpPr>
            <a:stCxn id="140295" idx="5"/>
            <a:endCxn id="140333" idx="0"/>
          </p:cNvCxnSpPr>
          <p:nvPr/>
        </p:nvCxnSpPr>
        <p:spPr>
          <a:xfrm rot="16200000" flipH="1">
            <a:off x="2959894" y="2737644"/>
            <a:ext cx="692150" cy="712788"/>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44"/>
          <p:cNvSpPr>
            <a:spLocks noChangeAspect="1" noChangeArrowheads="1"/>
          </p:cNvSpPr>
          <p:nvPr/>
        </p:nvSpPr>
        <p:spPr bwMode="auto">
          <a:xfrm>
            <a:off x="2590800" y="34290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63" name="Line 27"/>
          <p:cNvSpPr>
            <a:spLocks noChangeAspect="1" noChangeShapeType="1"/>
          </p:cNvSpPr>
          <p:nvPr/>
        </p:nvSpPr>
        <p:spPr bwMode="auto">
          <a:xfrm rot="10800000">
            <a:off x="2819400" y="3581400"/>
            <a:ext cx="395288"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cxnSp>
        <p:nvCxnSpPr>
          <p:cNvPr id="65" name="Curved Connector 64"/>
          <p:cNvCxnSpPr>
            <a:stCxn id="140295" idx="3"/>
          </p:cNvCxnSpPr>
          <p:nvPr/>
        </p:nvCxnSpPr>
        <p:spPr>
          <a:xfrm rot="5400000">
            <a:off x="1671638" y="3209925"/>
            <a:ext cx="1443037" cy="519113"/>
          </a:xfrm>
          <a:prstGeom prst="curvedConnector3">
            <a:avLst>
              <a:gd name="adj1" fmla="val 50000"/>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7" name="Shape 66"/>
          <p:cNvCxnSpPr>
            <a:stCxn id="63" idx="0"/>
          </p:cNvCxnSpPr>
          <p:nvPr/>
        </p:nvCxnSpPr>
        <p:spPr>
          <a:xfrm rot="16200000" flipH="1" flipV="1">
            <a:off x="2445544" y="3574256"/>
            <a:ext cx="762000" cy="776288"/>
          </a:xfrm>
          <a:prstGeom prst="curvedConnector4">
            <a:avLst>
              <a:gd name="adj1" fmla="val -30000"/>
              <a:gd name="adj2" fmla="val 75483"/>
            </a:avLst>
          </a:prstGeom>
          <a:ln w="19050">
            <a:solidFill>
              <a:srgbClr val="0000F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hape 77"/>
          <p:cNvCxnSpPr>
            <a:stCxn id="263213" idx="0"/>
          </p:cNvCxnSpPr>
          <p:nvPr/>
        </p:nvCxnSpPr>
        <p:spPr>
          <a:xfrm rot="5400000" flipH="1" flipV="1">
            <a:off x="2396331" y="3785394"/>
            <a:ext cx="779463" cy="828675"/>
          </a:xfrm>
          <a:prstGeom prst="curvedConnector4">
            <a:avLst>
              <a:gd name="adj1" fmla="val 26701"/>
              <a:gd name="adj2" fmla="val 73850"/>
            </a:avLst>
          </a:prstGeom>
          <a:ln w="19050">
            <a:solidFill>
              <a:srgbClr val="0000F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0319" name="Oval 14"/>
          <p:cNvSpPr>
            <a:spLocks noChangeAspect="1" noChangeArrowheads="1"/>
          </p:cNvSpPr>
          <p:nvPr/>
        </p:nvSpPr>
        <p:spPr bwMode="auto">
          <a:xfrm>
            <a:off x="6934200" y="2514600"/>
            <a:ext cx="420688" cy="361950"/>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86" name="Rectangle 85"/>
          <p:cNvSpPr>
            <a:spLocks noChangeArrowheads="1"/>
          </p:cNvSpPr>
          <p:nvPr/>
        </p:nvSpPr>
        <p:spPr bwMode="auto">
          <a:xfrm>
            <a:off x="3352800" y="4868863"/>
            <a:ext cx="5486400"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Times New Roman" panose="02020603050405020304" pitchFamily="18" charset="0"/>
              </a:defRPr>
            </a:lvl1pPr>
            <a:lvl2pPr marL="109538">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lvl="1" eaLnBrk="1" hangingPunct="1">
              <a:spcBef>
                <a:spcPts val="400"/>
              </a:spcBef>
            </a:pPr>
            <a:r>
              <a:rPr lang="en-US" sz="2400">
                <a:solidFill>
                  <a:srgbClr val="0000FF"/>
                </a:solidFill>
                <a:cs typeface="Times New Roman" panose="02020603050405020304" pitchFamily="18" charset="0"/>
              </a:rPr>
              <a:t>new_node-&gt;pNext = l.pHead;	</a:t>
            </a:r>
            <a:r>
              <a:rPr lang="en-US" sz="2400" i="1">
                <a:solidFill>
                  <a:srgbClr val="00B050"/>
                </a:solidFill>
                <a:cs typeface="Times New Roman" panose="02020603050405020304" pitchFamily="18" charset="0"/>
              </a:rPr>
              <a:t>// (1)</a:t>
            </a:r>
          </a:p>
          <a:p>
            <a:pPr lvl="1" eaLnBrk="1" hangingPunct="1">
              <a:spcBef>
                <a:spcPts val="400"/>
              </a:spcBef>
            </a:pPr>
            <a:r>
              <a:rPr lang="en-US" sz="2400">
                <a:solidFill>
                  <a:srgbClr val="0000FF"/>
                </a:solidFill>
                <a:cs typeface="Times New Roman" panose="02020603050405020304" pitchFamily="18" charset="0"/>
              </a:rPr>
              <a:t>l.pHead-&gt;pPrev = new_node;	</a:t>
            </a:r>
            <a:r>
              <a:rPr lang="en-US" sz="2400" i="1">
                <a:solidFill>
                  <a:srgbClr val="00B050"/>
                </a:solidFill>
                <a:cs typeface="Times New Roman" panose="02020603050405020304" pitchFamily="18" charset="0"/>
              </a:rPr>
              <a:t>// (2)</a:t>
            </a:r>
          </a:p>
          <a:p>
            <a:pPr lvl="1" eaLnBrk="1" hangingPunct="1">
              <a:spcBef>
                <a:spcPts val="400"/>
              </a:spcBef>
            </a:pPr>
            <a:r>
              <a:rPr lang="en-US" sz="2400">
                <a:solidFill>
                  <a:srgbClr val="0000FF"/>
                </a:solidFill>
                <a:cs typeface="Times New Roman" panose="02020603050405020304" pitchFamily="18" charset="0"/>
              </a:rPr>
              <a:t>l.pHead = new_node; 		</a:t>
            </a:r>
            <a:r>
              <a:rPr lang="en-US" sz="2400" i="1">
                <a:solidFill>
                  <a:srgbClr val="00B050"/>
                </a:solidFill>
                <a:cs typeface="Times New Roman" panose="02020603050405020304" pitchFamily="18" charset="0"/>
              </a:rPr>
              <a:t>// (3)</a:t>
            </a:r>
            <a:endParaRPr lang="en-US" sz="2400">
              <a:solidFill>
                <a:srgbClr val="00B050"/>
              </a:solidFill>
              <a:cs typeface="Times New Roman" panose="02020603050405020304" pitchFamily="18" charset="0"/>
            </a:endParaRPr>
          </a:p>
        </p:txBody>
      </p:sp>
      <p:sp>
        <p:nvSpPr>
          <p:cNvPr id="140321" name="Rectangle 86"/>
          <p:cNvSpPr>
            <a:spLocks noChangeArrowheads="1"/>
          </p:cNvSpPr>
          <p:nvPr/>
        </p:nvSpPr>
        <p:spPr bwMode="auto">
          <a:xfrm>
            <a:off x="1371600" y="4800600"/>
            <a:ext cx="1171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r>
              <a:rPr lang="en-US">
                <a:solidFill>
                  <a:srgbClr val="000000"/>
                </a:solidFill>
                <a:cs typeface="Times New Roman" panose="02020603050405020304" pitchFamily="18" charset="0"/>
              </a:rPr>
              <a:t>new_node</a:t>
            </a:r>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3209"/>
                                        </p:tgtEl>
                                        <p:attrNameLst>
                                          <p:attrName>style.visibility</p:attrName>
                                        </p:attrNameLst>
                                      </p:cBhvr>
                                      <p:to>
                                        <p:strVal val="visible"/>
                                      </p:to>
                                    </p:set>
                                    <p:animEffect transition="in" filter="blinds(horizontal)">
                                      <p:cBhvr>
                                        <p:cTn id="7" dur="500"/>
                                        <p:tgtEl>
                                          <p:spTgt spid="263209"/>
                                        </p:tgtEl>
                                      </p:cBhvr>
                                    </p:animEffect>
                                  </p:childTnLst>
                                </p:cTn>
                              </p:par>
                            </p:childTnLst>
                          </p:cTn>
                        </p:par>
                        <p:par>
                          <p:cTn id="8" fill="hold" nodeType="afterGroup">
                            <p:stCondLst>
                              <p:cond delay="500"/>
                            </p:stCondLst>
                            <p:childTnLst>
                              <p:par>
                                <p:cTn id="9" presetID="2" presetClass="exit" presetSubtype="4" fill="hold" grpId="0" nodeType="afterEffect">
                                  <p:stCondLst>
                                    <p:cond delay="0"/>
                                  </p:stCondLst>
                                  <p:childTnLst>
                                    <p:anim calcmode="lin" valueType="num">
                                      <p:cBhvr additive="base">
                                        <p:cTn id="10" dur="1000"/>
                                        <p:tgtEl>
                                          <p:spTgt spid="263215"/>
                                        </p:tgtEl>
                                        <p:attrNameLst>
                                          <p:attrName>ppt_x</p:attrName>
                                        </p:attrNameLst>
                                      </p:cBhvr>
                                      <p:tavLst>
                                        <p:tav tm="0">
                                          <p:val>
                                            <p:strVal val="ppt_x"/>
                                          </p:val>
                                        </p:tav>
                                        <p:tav tm="100000">
                                          <p:val>
                                            <p:strVal val="ppt_x"/>
                                          </p:val>
                                        </p:tav>
                                      </p:tavLst>
                                    </p:anim>
                                    <p:anim calcmode="lin" valueType="num">
                                      <p:cBhvr additive="base">
                                        <p:cTn id="11" dur="1000"/>
                                        <p:tgtEl>
                                          <p:spTgt spid="263215"/>
                                        </p:tgtEl>
                                        <p:attrNameLst>
                                          <p:attrName>ppt_y</p:attrName>
                                        </p:attrNameLst>
                                      </p:cBhvr>
                                      <p:tavLst>
                                        <p:tav tm="0">
                                          <p:val>
                                            <p:strVal val="ppt_y"/>
                                          </p:val>
                                        </p:tav>
                                        <p:tav tm="100000">
                                          <p:val>
                                            <p:strVal val="1+ppt_h/2"/>
                                          </p:val>
                                        </p:tav>
                                      </p:tavLst>
                                    </p:anim>
                                    <p:set>
                                      <p:cBhvr>
                                        <p:cTn id="12" dur="1" fill="hold">
                                          <p:stCondLst>
                                            <p:cond delay="999"/>
                                          </p:stCondLst>
                                        </p:cTn>
                                        <p:tgtEl>
                                          <p:spTgt spid="263215"/>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1000"/>
                                        <p:tgtEl>
                                          <p:spTgt spid="263213"/>
                                        </p:tgtEl>
                                        <p:attrNameLst>
                                          <p:attrName>ppt_x</p:attrName>
                                        </p:attrNameLst>
                                      </p:cBhvr>
                                      <p:tavLst>
                                        <p:tav tm="0">
                                          <p:val>
                                            <p:strVal val="ppt_x"/>
                                          </p:val>
                                        </p:tav>
                                        <p:tav tm="100000">
                                          <p:val>
                                            <p:strVal val="ppt_x"/>
                                          </p:val>
                                        </p:tav>
                                      </p:tavLst>
                                    </p:anim>
                                    <p:anim calcmode="lin" valueType="num">
                                      <p:cBhvr additive="base">
                                        <p:cTn id="15" dur="1000"/>
                                        <p:tgtEl>
                                          <p:spTgt spid="263213"/>
                                        </p:tgtEl>
                                        <p:attrNameLst>
                                          <p:attrName>ppt_y</p:attrName>
                                        </p:attrNameLst>
                                      </p:cBhvr>
                                      <p:tavLst>
                                        <p:tav tm="0">
                                          <p:val>
                                            <p:strVal val="ppt_y"/>
                                          </p:val>
                                        </p:tav>
                                        <p:tav tm="100000">
                                          <p:val>
                                            <p:strVal val="1+ppt_h/2"/>
                                          </p:val>
                                        </p:tav>
                                      </p:tavLst>
                                    </p:anim>
                                    <p:set>
                                      <p:cBhvr>
                                        <p:cTn id="16" dur="1" fill="hold">
                                          <p:stCondLst>
                                            <p:cond delay="999"/>
                                          </p:stCondLst>
                                        </p:cTn>
                                        <p:tgtEl>
                                          <p:spTgt spid="263213"/>
                                        </p:tgtEl>
                                        <p:attrNameLst>
                                          <p:attrName>style.visibility</p:attrName>
                                        </p:attrNameLst>
                                      </p:cBhvr>
                                      <p:to>
                                        <p:strVal val="hidden"/>
                                      </p:to>
                                    </p:set>
                                  </p:childTnLst>
                                </p:cTn>
                              </p:par>
                              <p:par>
                                <p:cTn id="17" presetID="22" presetClass="entr" presetSubtype="4"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wipe(down)">
                                      <p:cBhvr>
                                        <p:cTn id="19" dur="1000"/>
                                        <p:tgtEl>
                                          <p:spTgt spid="78"/>
                                        </p:tgtEl>
                                      </p:cBhvr>
                                    </p:animEffect>
                                  </p:childTnLst>
                                </p:cTn>
                              </p:par>
                              <p:par>
                                <p:cTn id="20" presetID="3" presetClass="entr" presetSubtype="10" fill="hold" nodeType="withEffect">
                                  <p:stCondLst>
                                    <p:cond delay="0"/>
                                  </p:stCondLst>
                                  <p:childTnLst>
                                    <p:set>
                                      <p:cBhvr>
                                        <p:cTn id="21" dur="1" fill="hold">
                                          <p:stCondLst>
                                            <p:cond delay="0"/>
                                          </p:stCondLst>
                                        </p:cTn>
                                        <p:tgtEl>
                                          <p:spTgt spid="86">
                                            <p:txEl>
                                              <p:pRg st="0" end="0"/>
                                            </p:txEl>
                                          </p:spTgt>
                                        </p:tgtEl>
                                        <p:attrNameLst>
                                          <p:attrName>style.visibility</p:attrName>
                                        </p:attrNameLst>
                                      </p:cBhvr>
                                      <p:to>
                                        <p:strVal val="visible"/>
                                      </p:to>
                                    </p:set>
                                    <p:animEffect transition="in" filter="blinds(horizontal)">
                                      <p:cBhvr>
                                        <p:cTn id="22" dur="1000"/>
                                        <p:tgtEl>
                                          <p:spTgt spid="86">
                                            <p:txEl>
                                              <p:pRg st="0" end="0"/>
                                            </p:txEl>
                                          </p:spTgt>
                                        </p:tgtEl>
                                      </p:cBhvr>
                                    </p:animEffect>
                                  </p:childTnLst>
                                </p:cTn>
                              </p:par>
                            </p:childTnLst>
                          </p:cTn>
                        </p:par>
                        <p:par>
                          <p:cTn id="23" fill="hold" nodeType="afterGroup">
                            <p:stCondLst>
                              <p:cond delay="1500"/>
                            </p:stCondLst>
                            <p:childTnLst>
                              <p:par>
                                <p:cTn id="24" presetID="7" presetClass="emph" presetSubtype="2" fill="hold" nodeType="afterEffect">
                                  <p:stCondLst>
                                    <p:cond delay="0"/>
                                  </p:stCondLst>
                                  <p:childTnLst>
                                    <p:animClr clrSpc="rgb" dir="cw">
                                      <p:cBhvr>
                                        <p:cTn id="25" dur="2000" fill="hold"/>
                                        <p:tgtEl>
                                          <p:spTgt spid="78"/>
                                        </p:tgtEl>
                                        <p:attrNameLst>
                                          <p:attrName>stroke.color</p:attrName>
                                        </p:attrNameLst>
                                      </p:cBhvr>
                                      <p:to>
                                        <a:schemeClr val="tx1"/>
                                      </p:to>
                                    </p:animClr>
                                    <p:set>
                                      <p:cBhvr>
                                        <p:cTn id="26" dur="2000" fill="hold"/>
                                        <p:tgtEl>
                                          <p:spTgt spid="78"/>
                                        </p:tgtEl>
                                        <p:attrNameLst>
                                          <p:attrName>stroke.on</p:attrName>
                                        </p:attrNameLst>
                                      </p:cBhvr>
                                      <p:to>
                                        <p:strVal val="tru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63210"/>
                                        </p:tgtEl>
                                        <p:attrNameLst>
                                          <p:attrName>style.visibility</p:attrName>
                                        </p:attrNameLst>
                                      </p:cBhvr>
                                      <p:to>
                                        <p:strVal val="visible"/>
                                      </p:to>
                                    </p:set>
                                    <p:animEffect transition="in" filter="blinds(horizontal)">
                                      <p:cBhvr>
                                        <p:cTn id="31" dur="500"/>
                                        <p:tgtEl>
                                          <p:spTgt spid="263210"/>
                                        </p:tgtEl>
                                      </p:cBhvr>
                                    </p:animEffect>
                                  </p:childTnLst>
                                </p:cTn>
                              </p:par>
                            </p:childTnLst>
                          </p:cTn>
                        </p:par>
                        <p:par>
                          <p:cTn id="32" fill="hold" nodeType="afterGroup">
                            <p:stCondLst>
                              <p:cond delay="500"/>
                            </p:stCondLst>
                            <p:childTnLst>
                              <p:par>
                                <p:cTn id="33" presetID="2" presetClass="exit" presetSubtype="4" fill="hold" grpId="0" nodeType="afterEffect">
                                  <p:stCondLst>
                                    <p:cond delay="0"/>
                                  </p:stCondLst>
                                  <p:childTnLst>
                                    <p:anim calcmode="lin" valueType="num">
                                      <p:cBhvr additive="base">
                                        <p:cTn id="34" dur="1000"/>
                                        <p:tgtEl>
                                          <p:spTgt spid="62"/>
                                        </p:tgtEl>
                                        <p:attrNameLst>
                                          <p:attrName>ppt_x</p:attrName>
                                        </p:attrNameLst>
                                      </p:cBhvr>
                                      <p:tavLst>
                                        <p:tav tm="0">
                                          <p:val>
                                            <p:strVal val="ppt_x"/>
                                          </p:val>
                                        </p:tav>
                                        <p:tav tm="100000">
                                          <p:val>
                                            <p:strVal val="ppt_x"/>
                                          </p:val>
                                        </p:tav>
                                      </p:tavLst>
                                    </p:anim>
                                    <p:anim calcmode="lin" valueType="num">
                                      <p:cBhvr additive="base">
                                        <p:cTn id="35" dur="1000"/>
                                        <p:tgtEl>
                                          <p:spTgt spid="62"/>
                                        </p:tgtEl>
                                        <p:attrNameLst>
                                          <p:attrName>ppt_y</p:attrName>
                                        </p:attrNameLst>
                                      </p:cBhvr>
                                      <p:tavLst>
                                        <p:tav tm="0">
                                          <p:val>
                                            <p:strVal val="ppt_y"/>
                                          </p:val>
                                        </p:tav>
                                        <p:tav tm="100000">
                                          <p:val>
                                            <p:strVal val="1+ppt_h/2"/>
                                          </p:val>
                                        </p:tav>
                                      </p:tavLst>
                                    </p:anim>
                                    <p:set>
                                      <p:cBhvr>
                                        <p:cTn id="36" dur="1" fill="hold">
                                          <p:stCondLst>
                                            <p:cond delay="999"/>
                                          </p:stCondLst>
                                        </p:cTn>
                                        <p:tgtEl>
                                          <p:spTgt spid="62"/>
                                        </p:tgtEl>
                                        <p:attrNameLst>
                                          <p:attrName>style.visibility</p:attrName>
                                        </p:attrNameLst>
                                      </p:cBhvr>
                                      <p:to>
                                        <p:strVal val="hidden"/>
                                      </p:to>
                                    </p:set>
                                  </p:childTnLst>
                                </p:cTn>
                              </p:par>
                              <p:par>
                                <p:cTn id="37" presetID="2" presetClass="exit" presetSubtype="4" fill="hold" grpId="0" nodeType="withEffect">
                                  <p:stCondLst>
                                    <p:cond delay="0"/>
                                  </p:stCondLst>
                                  <p:childTnLst>
                                    <p:anim calcmode="lin" valueType="num">
                                      <p:cBhvr additive="base">
                                        <p:cTn id="38" dur="1000"/>
                                        <p:tgtEl>
                                          <p:spTgt spid="63"/>
                                        </p:tgtEl>
                                        <p:attrNameLst>
                                          <p:attrName>ppt_x</p:attrName>
                                        </p:attrNameLst>
                                      </p:cBhvr>
                                      <p:tavLst>
                                        <p:tav tm="0">
                                          <p:val>
                                            <p:strVal val="ppt_x"/>
                                          </p:val>
                                        </p:tav>
                                        <p:tav tm="100000">
                                          <p:val>
                                            <p:strVal val="ppt_x"/>
                                          </p:val>
                                        </p:tav>
                                      </p:tavLst>
                                    </p:anim>
                                    <p:anim calcmode="lin" valueType="num">
                                      <p:cBhvr additive="base">
                                        <p:cTn id="39" dur="1000"/>
                                        <p:tgtEl>
                                          <p:spTgt spid="63"/>
                                        </p:tgtEl>
                                        <p:attrNameLst>
                                          <p:attrName>ppt_y</p:attrName>
                                        </p:attrNameLst>
                                      </p:cBhvr>
                                      <p:tavLst>
                                        <p:tav tm="0">
                                          <p:val>
                                            <p:strVal val="ppt_y"/>
                                          </p:val>
                                        </p:tav>
                                        <p:tav tm="100000">
                                          <p:val>
                                            <p:strVal val="1+ppt_h/2"/>
                                          </p:val>
                                        </p:tav>
                                      </p:tavLst>
                                    </p:anim>
                                    <p:set>
                                      <p:cBhvr>
                                        <p:cTn id="40" dur="1" fill="hold">
                                          <p:stCondLst>
                                            <p:cond delay="999"/>
                                          </p:stCondLst>
                                        </p:cTn>
                                        <p:tgtEl>
                                          <p:spTgt spid="63"/>
                                        </p:tgtEl>
                                        <p:attrNameLst>
                                          <p:attrName>style.visibility</p:attrName>
                                        </p:attrNameLst>
                                      </p:cBhvr>
                                      <p:to>
                                        <p:strVal val="hidden"/>
                                      </p:to>
                                    </p:set>
                                  </p:childTnLst>
                                </p:cTn>
                              </p:par>
                              <p:par>
                                <p:cTn id="41" presetID="18" presetClass="entr" presetSubtype="12" fill="hold" nodeType="with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strips(downLeft)">
                                      <p:cBhvr>
                                        <p:cTn id="43" dur="1000"/>
                                        <p:tgtEl>
                                          <p:spTgt spid="67"/>
                                        </p:tgtEl>
                                      </p:cBhvr>
                                    </p:animEffect>
                                  </p:childTnLst>
                                </p:cTn>
                              </p:par>
                              <p:par>
                                <p:cTn id="44" presetID="3" presetClass="entr" presetSubtype="10" fill="hold" nodeType="withEffect">
                                  <p:stCondLst>
                                    <p:cond delay="0"/>
                                  </p:stCondLst>
                                  <p:childTnLst>
                                    <p:set>
                                      <p:cBhvr>
                                        <p:cTn id="45" dur="1" fill="hold">
                                          <p:stCondLst>
                                            <p:cond delay="0"/>
                                          </p:stCondLst>
                                        </p:cTn>
                                        <p:tgtEl>
                                          <p:spTgt spid="86">
                                            <p:txEl>
                                              <p:pRg st="1" end="1"/>
                                            </p:txEl>
                                          </p:spTgt>
                                        </p:tgtEl>
                                        <p:attrNameLst>
                                          <p:attrName>style.visibility</p:attrName>
                                        </p:attrNameLst>
                                      </p:cBhvr>
                                      <p:to>
                                        <p:strVal val="visible"/>
                                      </p:to>
                                    </p:set>
                                    <p:animEffect transition="in" filter="blinds(horizontal)">
                                      <p:cBhvr>
                                        <p:cTn id="46" dur="1000"/>
                                        <p:tgtEl>
                                          <p:spTgt spid="86">
                                            <p:txEl>
                                              <p:pRg st="1" end="1"/>
                                            </p:txEl>
                                          </p:spTgt>
                                        </p:tgtEl>
                                      </p:cBhvr>
                                    </p:animEffect>
                                  </p:childTnLst>
                                </p:cTn>
                              </p:par>
                            </p:childTnLst>
                          </p:cTn>
                        </p:par>
                        <p:par>
                          <p:cTn id="47" fill="hold" nodeType="afterGroup">
                            <p:stCondLst>
                              <p:cond delay="1500"/>
                            </p:stCondLst>
                            <p:childTnLst>
                              <p:par>
                                <p:cTn id="48" presetID="7" presetClass="emph" presetSubtype="2" fill="hold" nodeType="afterEffect">
                                  <p:stCondLst>
                                    <p:cond delay="0"/>
                                  </p:stCondLst>
                                  <p:childTnLst>
                                    <p:animClr clrSpc="rgb" dir="cw">
                                      <p:cBhvr>
                                        <p:cTn id="49" dur="2000" fill="hold"/>
                                        <p:tgtEl>
                                          <p:spTgt spid="67"/>
                                        </p:tgtEl>
                                        <p:attrNameLst>
                                          <p:attrName>stroke.color</p:attrName>
                                        </p:attrNameLst>
                                      </p:cBhvr>
                                      <p:to>
                                        <a:schemeClr val="tx1"/>
                                      </p:to>
                                    </p:animClr>
                                    <p:set>
                                      <p:cBhvr>
                                        <p:cTn id="50" dur="2000" fill="hold"/>
                                        <p:tgtEl>
                                          <p:spTgt spid="67"/>
                                        </p:tgtEl>
                                        <p:attrNameLst>
                                          <p:attrName>stroke.on</p:attrName>
                                        </p:attrNameLst>
                                      </p:cBhvr>
                                      <p:to>
                                        <p:strVal val="tru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63211"/>
                                        </p:tgtEl>
                                        <p:attrNameLst>
                                          <p:attrName>style.visibility</p:attrName>
                                        </p:attrNameLst>
                                      </p:cBhvr>
                                      <p:to>
                                        <p:strVal val="visible"/>
                                      </p:to>
                                    </p:set>
                                    <p:animEffect transition="in" filter="blinds(horizontal)">
                                      <p:cBhvr>
                                        <p:cTn id="55" dur="500"/>
                                        <p:tgtEl>
                                          <p:spTgt spid="263211"/>
                                        </p:tgtEl>
                                      </p:cBhvr>
                                    </p:animEffect>
                                  </p:childTnLst>
                                </p:cTn>
                              </p:par>
                            </p:childTnLst>
                          </p:cTn>
                        </p:par>
                        <p:par>
                          <p:cTn id="56" fill="hold" nodeType="afterGroup">
                            <p:stCondLst>
                              <p:cond delay="500"/>
                            </p:stCondLst>
                            <p:childTnLst>
                              <p:par>
                                <p:cTn id="57" presetID="2" presetClass="exit" presetSubtype="4" fill="hold" nodeType="afterEffect">
                                  <p:stCondLst>
                                    <p:cond delay="0"/>
                                  </p:stCondLst>
                                  <p:childTnLst>
                                    <p:anim calcmode="lin" valueType="num">
                                      <p:cBhvr additive="base">
                                        <p:cTn id="58" dur="1000"/>
                                        <p:tgtEl>
                                          <p:spTgt spid="60"/>
                                        </p:tgtEl>
                                        <p:attrNameLst>
                                          <p:attrName>ppt_x</p:attrName>
                                        </p:attrNameLst>
                                      </p:cBhvr>
                                      <p:tavLst>
                                        <p:tav tm="0">
                                          <p:val>
                                            <p:strVal val="ppt_x"/>
                                          </p:val>
                                        </p:tav>
                                        <p:tav tm="100000">
                                          <p:val>
                                            <p:strVal val="ppt_x"/>
                                          </p:val>
                                        </p:tav>
                                      </p:tavLst>
                                    </p:anim>
                                    <p:anim calcmode="lin" valueType="num">
                                      <p:cBhvr additive="base">
                                        <p:cTn id="59" dur="1000"/>
                                        <p:tgtEl>
                                          <p:spTgt spid="60"/>
                                        </p:tgtEl>
                                        <p:attrNameLst>
                                          <p:attrName>ppt_y</p:attrName>
                                        </p:attrNameLst>
                                      </p:cBhvr>
                                      <p:tavLst>
                                        <p:tav tm="0">
                                          <p:val>
                                            <p:strVal val="ppt_y"/>
                                          </p:val>
                                        </p:tav>
                                        <p:tav tm="100000">
                                          <p:val>
                                            <p:strVal val="1+ppt_h/2"/>
                                          </p:val>
                                        </p:tav>
                                      </p:tavLst>
                                    </p:anim>
                                    <p:set>
                                      <p:cBhvr>
                                        <p:cTn id="60" dur="1" fill="hold">
                                          <p:stCondLst>
                                            <p:cond delay="999"/>
                                          </p:stCondLst>
                                        </p:cTn>
                                        <p:tgtEl>
                                          <p:spTgt spid="60"/>
                                        </p:tgtEl>
                                        <p:attrNameLst>
                                          <p:attrName>style.visibility</p:attrName>
                                        </p:attrNameLst>
                                      </p:cBhvr>
                                      <p:to>
                                        <p:strVal val="hidden"/>
                                      </p:to>
                                    </p:set>
                                  </p:childTnLst>
                                </p:cTn>
                              </p:par>
                              <p:par>
                                <p:cTn id="61" presetID="18" presetClass="entr" presetSubtype="12" fill="hold" nodeType="with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strips(downLeft)">
                                      <p:cBhvr>
                                        <p:cTn id="63" dur="1000"/>
                                        <p:tgtEl>
                                          <p:spTgt spid="65"/>
                                        </p:tgtEl>
                                      </p:cBhvr>
                                    </p:animEffect>
                                  </p:childTnLst>
                                </p:cTn>
                              </p:par>
                              <p:par>
                                <p:cTn id="64" presetID="3" presetClass="entr" presetSubtype="10" fill="hold" nodeType="withEffect">
                                  <p:stCondLst>
                                    <p:cond delay="0"/>
                                  </p:stCondLst>
                                  <p:childTnLst>
                                    <p:set>
                                      <p:cBhvr>
                                        <p:cTn id="65" dur="1" fill="hold">
                                          <p:stCondLst>
                                            <p:cond delay="0"/>
                                          </p:stCondLst>
                                        </p:cTn>
                                        <p:tgtEl>
                                          <p:spTgt spid="86">
                                            <p:txEl>
                                              <p:pRg st="2" end="2"/>
                                            </p:txEl>
                                          </p:spTgt>
                                        </p:tgtEl>
                                        <p:attrNameLst>
                                          <p:attrName>style.visibility</p:attrName>
                                        </p:attrNameLst>
                                      </p:cBhvr>
                                      <p:to>
                                        <p:strVal val="visible"/>
                                      </p:to>
                                    </p:set>
                                    <p:animEffect transition="in" filter="blinds(horizontal)">
                                      <p:cBhvr>
                                        <p:cTn id="66" dur="500"/>
                                        <p:tgtEl>
                                          <p:spTgt spid="86">
                                            <p:txEl>
                                              <p:pRg st="2" end="2"/>
                                            </p:txEl>
                                          </p:spTgt>
                                        </p:tgtEl>
                                      </p:cBhvr>
                                    </p:animEffect>
                                  </p:childTnLst>
                                </p:cTn>
                              </p:par>
                            </p:childTnLst>
                          </p:cTn>
                        </p:par>
                        <p:par>
                          <p:cTn id="67" fill="hold" nodeType="afterGroup">
                            <p:stCondLst>
                              <p:cond delay="1500"/>
                            </p:stCondLst>
                            <p:childTnLst>
                              <p:par>
                                <p:cTn id="68" presetID="7" presetClass="emph" presetSubtype="2" fill="hold" nodeType="afterEffect">
                                  <p:stCondLst>
                                    <p:cond delay="0"/>
                                  </p:stCondLst>
                                  <p:childTnLst>
                                    <p:animClr clrSpc="rgb" dir="cw">
                                      <p:cBhvr>
                                        <p:cTn id="69" dur="2000" fill="hold"/>
                                        <p:tgtEl>
                                          <p:spTgt spid="65"/>
                                        </p:tgtEl>
                                        <p:attrNameLst>
                                          <p:attrName>stroke.color</p:attrName>
                                        </p:attrNameLst>
                                      </p:cBhvr>
                                      <p:to>
                                        <a:schemeClr val="tx1"/>
                                      </p:to>
                                    </p:animClr>
                                    <p:set>
                                      <p:cBhvr>
                                        <p:cTn id="70" dur="2000" fill="hold"/>
                                        <p:tgtEl>
                                          <p:spTgt spid="6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209" grpId="0"/>
      <p:bldP spid="263210" grpId="0"/>
      <p:bldP spid="263211" grpId="0"/>
      <p:bldP spid="263213" grpId="0" animBg="1"/>
      <p:bldP spid="263215" grpId="0" animBg="1"/>
      <p:bldP spid="62" grpId="0" animBg="1"/>
      <p:bldP spid="63"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612775" y="228600"/>
            <a:ext cx="8153400" cy="990600"/>
          </a:xfrm>
        </p:spPr>
        <p:txBody>
          <a:bodyPr/>
          <a:lstStyle/>
          <a:p>
            <a:pPr eaLnBrk="1" hangingPunct="1"/>
            <a:r>
              <a:rPr lang="en-US" smtClean="0"/>
              <a:t>DSLK đôi – Thêm vào đầu ds</a:t>
            </a:r>
            <a:endParaRPr lang="en-US" smtClean="0">
              <a:latin typeface="VNI-Times" pitchFamily="2" charset="0"/>
            </a:endParaRPr>
          </a:p>
        </p:txBody>
      </p:sp>
      <p:sp>
        <p:nvSpPr>
          <p:cNvPr id="141315" name="Rectangle 3"/>
          <p:cNvSpPr>
            <a:spLocks noGrp="1" noChangeArrowheads="1"/>
          </p:cNvSpPr>
          <p:nvPr>
            <p:ph sz="quarter" idx="1"/>
          </p:nvPr>
        </p:nvSpPr>
        <p:spPr>
          <a:xfrm>
            <a:off x="612775" y="1600200"/>
            <a:ext cx="8153400" cy="4495800"/>
          </a:xfrm>
        </p:spPr>
        <p:txBody>
          <a:bodyPr lIns="0"/>
          <a:lstStyle/>
          <a:p>
            <a:pPr marL="109538" lvl="1" indent="0" eaLnBrk="1" hangingPunct="1">
              <a:lnSpc>
                <a:spcPct val="100000"/>
              </a:lnSpc>
              <a:spcBef>
                <a:spcPts val="400"/>
              </a:spcBef>
              <a:buFontTx/>
              <a:buNone/>
            </a:pPr>
            <a:r>
              <a:rPr lang="en-US" b="1" smtClean="0">
                <a:solidFill>
                  <a:srgbClr val="0000FF"/>
                </a:solidFill>
                <a:latin typeface="Times New Roman" panose="02020603050405020304" pitchFamily="18" charset="0"/>
                <a:cs typeface="Times New Roman" panose="02020603050405020304" pitchFamily="18" charset="0"/>
              </a:rPr>
              <a:t>void</a:t>
            </a: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FF0000"/>
                </a:solidFill>
                <a:latin typeface="Times New Roman" panose="02020603050405020304" pitchFamily="18" charset="0"/>
                <a:cs typeface="Times New Roman" panose="02020603050405020304" pitchFamily="18" charset="0"/>
              </a:rPr>
              <a:t>addHead </a:t>
            </a:r>
            <a:r>
              <a:rPr lang="en-US" b="1" smtClean="0">
                <a:solidFill>
                  <a:srgbClr val="000000"/>
                </a:solidFill>
                <a:latin typeface="Times New Roman" panose="02020603050405020304" pitchFamily="18" charset="0"/>
                <a:cs typeface="Times New Roman" panose="02020603050405020304" pitchFamily="18" charset="0"/>
              </a:rPr>
              <a:t>(</a:t>
            </a:r>
            <a:r>
              <a:rPr lang="en-US" b="1" smtClean="0">
                <a:solidFill>
                  <a:srgbClr val="0000FF"/>
                </a:solidFill>
                <a:latin typeface="Times New Roman" panose="02020603050405020304" pitchFamily="18" charset="0"/>
                <a:cs typeface="Times New Roman" panose="02020603050405020304" pitchFamily="18" charset="0"/>
              </a:rPr>
              <a:t>DList</a:t>
            </a:r>
            <a:r>
              <a:rPr lang="en-US" b="1" smtClean="0">
                <a:solidFill>
                  <a:srgbClr val="000000"/>
                </a:solidFill>
                <a:latin typeface="Times New Roman" panose="02020603050405020304" pitchFamily="18" charset="0"/>
                <a:cs typeface="Times New Roman" panose="02020603050405020304" pitchFamily="18" charset="0"/>
              </a:rPr>
              <a:t> &amp;l, </a:t>
            </a:r>
            <a:r>
              <a:rPr lang="en-US" b="1" smtClean="0">
                <a:solidFill>
                  <a:srgbClr val="0000FF"/>
                </a:solidFill>
                <a:latin typeface="Times New Roman" panose="02020603050405020304" pitchFamily="18" charset="0"/>
                <a:cs typeface="Times New Roman" panose="02020603050405020304" pitchFamily="18" charset="0"/>
              </a:rPr>
              <a:t>DNode</a:t>
            </a:r>
            <a:r>
              <a:rPr lang="en-US" b="1" smtClean="0">
                <a:solidFill>
                  <a:srgbClr val="000000"/>
                </a:solidFill>
                <a:latin typeface="Times New Roman" panose="02020603050405020304" pitchFamily="18" charset="0"/>
                <a:cs typeface="Times New Roman" panose="02020603050405020304" pitchFamily="18" charset="0"/>
              </a:rPr>
              <a:t>* new_node)</a:t>
            </a:r>
          </a:p>
          <a:p>
            <a:pPr marL="109538" lvl="1" indent="0" eaLnBrk="1" hangingPunct="1">
              <a:lnSpc>
                <a:spcPct val="100000"/>
              </a:lnSpc>
              <a:spcBef>
                <a:spcPts val="400"/>
              </a:spcBef>
              <a:buFontTx/>
              <a:buNone/>
            </a:pPr>
            <a:r>
              <a:rPr lang="en-US" b="1" smtClean="0">
                <a:solidFill>
                  <a:srgbClr val="000000"/>
                </a:solidFill>
                <a:latin typeface="Times New Roman" panose="02020603050405020304" pitchFamily="18" charset="0"/>
                <a:cs typeface="Times New Roman" panose="02020603050405020304" pitchFamily="18" charset="0"/>
              </a:rPr>
              <a:t>{	</a:t>
            </a:r>
          </a:p>
          <a:p>
            <a:pPr marL="109538" lvl="1" indent="0" eaLnBrk="1" hangingPunct="1">
              <a:lnSpc>
                <a:spcPct val="100000"/>
              </a:lnSpc>
              <a:spcBef>
                <a:spcPts val="400"/>
              </a:spcBef>
              <a:buFontTx/>
              <a:buNone/>
            </a:pPr>
            <a:r>
              <a:rPr lang="en-US" b="1" smtClean="0">
                <a:solidFill>
                  <a:srgbClr val="0000FF"/>
                </a:solidFill>
                <a:latin typeface="Times New Roman" panose="02020603050405020304" pitchFamily="18" charset="0"/>
                <a:cs typeface="Times New Roman" panose="02020603050405020304" pitchFamily="18" charset="0"/>
              </a:rPr>
              <a:t>     if</a:t>
            </a:r>
            <a:r>
              <a:rPr lang="en-US" b="1" smtClean="0">
                <a:solidFill>
                  <a:srgbClr val="000000"/>
                </a:solidFill>
                <a:latin typeface="Times New Roman" panose="02020603050405020304" pitchFamily="18" charset="0"/>
                <a:cs typeface="Times New Roman" panose="02020603050405020304" pitchFamily="18" charset="0"/>
              </a:rPr>
              <a:t> (l.pHead==</a:t>
            </a:r>
            <a:r>
              <a:rPr lang="en-US" b="1" smtClean="0">
                <a:solidFill>
                  <a:srgbClr val="A000A0"/>
                </a:solidFill>
                <a:latin typeface="Times New Roman" panose="02020603050405020304" pitchFamily="18" charset="0"/>
                <a:cs typeface="Times New Roman" panose="02020603050405020304" pitchFamily="18" charset="0"/>
              </a:rPr>
              <a:t>NULL</a:t>
            </a:r>
            <a:r>
              <a:rPr lang="en-US" b="1" smtClean="0">
                <a:latin typeface="Times New Roman" panose="02020603050405020304" pitchFamily="18" charset="0"/>
                <a:cs typeface="Times New Roman" panose="02020603050405020304" pitchFamily="18" charset="0"/>
              </a:rPr>
              <a:t>)</a:t>
            </a:r>
            <a:endParaRPr lang="en-US" i="1" smtClean="0">
              <a:latin typeface="Times New Roman" panose="02020603050405020304" pitchFamily="18" charset="0"/>
              <a:cs typeface="Times New Roman" panose="02020603050405020304" pitchFamily="18" charset="0"/>
            </a:endParaRPr>
          </a:p>
          <a:p>
            <a:pPr marL="109538" lvl="1" indent="0" eaLnBrk="1" hangingPunct="1">
              <a:lnSpc>
                <a:spcPct val="100000"/>
              </a:lnSpc>
              <a:spcBef>
                <a:spcPts val="400"/>
              </a:spcBef>
              <a:buFontTx/>
              <a:buNone/>
            </a:pPr>
            <a:r>
              <a:rPr lang="en-US" b="1" smtClean="0">
                <a:solidFill>
                  <a:srgbClr val="000000"/>
                </a:solidFill>
                <a:latin typeface="Times New Roman" panose="02020603050405020304" pitchFamily="18" charset="0"/>
                <a:cs typeface="Times New Roman" panose="02020603050405020304" pitchFamily="18" charset="0"/>
              </a:rPr>
              <a:t>	     l.pHead = l.pTail = new_node;</a:t>
            </a:r>
          </a:p>
          <a:p>
            <a:pPr marL="109538" lvl="1" indent="0" eaLnBrk="1" hangingPunct="1">
              <a:lnSpc>
                <a:spcPct val="100000"/>
              </a:lnSpc>
              <a:spcBef>
                <a:spcPts val="400"/>
              </a:spcBef>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else</a:t>
            </a:r>
            <a:endParaRPr lang="en-US" b="1" smtClean="0">
              <a:solidFill>
                <a:srgbClr val="000000"/>
              </a:solidFill>
              <a:latin typeface="Times New Roman" panose="02020603050405020304" pitchFamily="18" charset="0"/>
              <a:cs typeface="Times New Roman" panose="02020603050405020304" pitchFamily="18" charset="0"/>
            </a:endParaRPr>
          </a:p>
          <a:p>
            <a:pPr marL="109538" lvl="1" indent="0" eaLnBrk="1" hangingPunct="1">
              <a:lnSpc>
                <a:spcPct val="100000"/>
              </a:lnSpc>
              <a:spcBef>
                <a:spcPts val="400"/>
              </a:spcBef>
              <a:buFontTx/>
              <a:buNone/>
            </a:pPr>
            <a:r>
              <a:rPr lang="en-US" b="1" smtClean="0">
                <a:solidFill>
                  <a:srgbClr val="000000"/>
                </a:solidFill>
                <a:latin typeface="Times New Roman" panose="02020603050405020304" pitchFamily="18" charset="0"/>
                <a:cs typeface="Times New Roman" panose="02020603050405020304" pitchFamily="18" charset="0"/>
              </a:rPr>
              <a:t>	{   new_node-&gt;pNext = l.pHead;	</a:t>
            </a:r>
            <a:r>
              <a:rPr lang="en-US" i="1" smtClean="0">
                <a:solidFill>
                  <a:srgbClr val="00B050"/>
                </a:solidFill>
                <a:latin typeface="Times New Roman" panose="02020603050405020304" pitchFamily="18" charset="0"/>
                <a:cs typeface="Times New Roman" panose="02020603050405020304" pitchFamily="18" charset="0"/>
              </a:rPr>
              <a:t>// (1)</a:t>
            </a:r>
          </a:p>
          <a:p>
            <a:pPr marL="109538" lvl="1" indent="0" eaLnBrk="1" hangingPunct="1">
              <a:lnSpc>
                <a:spcPct val="100000"/>
              </a:lnSpc>
              <a:spcBef>
                <a:spcPts val="400"/>
              </a:spcBef>
              <a:buFontTx/>
              <a:buNone/>
            </a:pPr>
            <a:r>
              <a:rPr lang="en-US" b="1" smtClean="0">
                <a:solidFill>
                  <a:srgbClr val="000000"/>
                </a:solidFill>
                <a:latin typeface="Times New Roman" panose="02020603050405020304" pitchFamily="18" charset="0"/>
                <a:cs typeface="Times New Roman" panose="02020603050405020304" pitchFamily="18" charset="0"/>
              </a:rPr>
              <a:t>	    l.pHead-&gt;pPrev = new_node;	</a:t>
            </a:r>
            <a:r>
              <a:rPr lang="en-US" i="1" smtClean="0">
                <a:solidFill>
                  <a:srgbClr val="00B050"/>
                </a:solidFill>
                <a:latin typeface="Times New Roman" panose="02020603050405020304" pitchFamily="18" charset="0"/>
                <a:cs typeface="Times New Roman" panose="02020603050405020304" pitchFamily="18" charset="0"/>
              </a:rPr>
              <a:t>// (2)</a:t>
            </a:r>
            <a:endParaRPr lang="en-US" b="1" smtClean="0">
              <a:solidFill>
                <a:srgbClr val="00B050"/>
              </a:solidFill>
              <a:latin typeface="Times New Roman" panose="02020603050405020304" pitchFamily="18" charset="0"/>
              <a:cs typeface="Times New Roman" panose="02020603050405020304" pitchFamily="18" charset="0"/>
            </a:endParaRPr>
          </a:p>
          <a:p>
            <a:pPr marL="109538" lvl="1" indent="0" eaLnBrk="1" hangingPunct="1">
              <a:lnSpc>
                <a:spcPct val="100000"/>
              </a:lnSpc>
              <a:spcBef>
                <a:spcPts val="400"/>
              </a:spcBef>
              <a:buFontTx/>
              <a:buNone/>
            </a:pPr>
            <a:r>
              <a:rPr lang="en-US" b="1" smtClean="0">
                <a:solidFill>
                  <a:srgbClr val="000000"/>
                </a:solidFill>
                <a:latin typeface="Times New Roman" panose="02020603050405020304" pitchFamily="18" charset="0"/>
                <a:cs typeface="Times New Roman" panose="02020603050405020304" pitchFamily="18" charset="0"/>
              </a:rPr>
              <a:t>	    l.pHead = new_node; 		</a:t>
            </a:r>
            <a:r>
              <a:rPr lang="en-US" i="1" smtClean="0">
                <a:solidFill>
                  <a:srgbClr val="00B050"/>
                </a:solidFill>
                <a:latin typeface="Times New Roman" panose="02020603050405020304" pitchFamily="18" charset="0"/>
                <a:cs typeface="Times New Roman" panose="02020603050405020304" pitchFamily="18" charset="0"/>
              </a:rPr>
              <a:t>// (3)</a:t>
            </a:r>
            <a:endParaRPr lang="en-US" b="1" smtClean="0">
              <a:solidFill>
                <a:srgbClr val="00B050"/>
              </a:solidFill>
              <a:latin typeface="Times New Roman" panose="02020603050405020304" pitchFamily="18" charset="0"/>
              <a:cs typeface="Times New Roman" panose="02020603050405020304" pitchFamily="18" charset="0"/>
            </a:endParaRPr>
          </a:p>
          <a:p>
            <a:pPr marL="109538" lvl="1" indent="0" eaLnBrk="1" hangingPunct="1">
              <a:lnSpc>
                <a:spcPct val="100000"/>
              </a:lnSpc>
              <a:spcBef>
                <a:spcPts val="400"/>
              </a:spcBef>
              <a:buFontTx/>
              <a:buNone/>
            </a:pPr>
            <a:r>
              <a:rPr lang="en-US" b="1" smtClean="0">
                <a:solidFill>
                  <a:srgbClr val="000000"/>
                </a:solidFill>
                <a:latin typeface="Times New Roman" panose="02020603050405020304" pitchFamily="18" charset="0"/>
                <a:cs typeface="Times New Roman" panose="02020603050405020304" pitchFamily="18" charset="0"/>
              </a:rPr>
              <a:t>	}</a:t>
            </a:r>
          </a:p>
          <a:p>
            <a:pPr marL="109538" lvl="1" indent="0" eaLnBrk="1" hangingPunct="1">
              <a:lnSpc>
                <a:spcPct val="100000"/>
              </a:lnSpc>
              <a:spcBef>
                <a:spcPts val="400"/>
              </a:spcBef>
              <a:buFontTx/>
              <a:buNone/>
            </a:pPr>
            <a:r>
              <a:rPr lang="en-US" b="1" smtClean="0">
                <a:solidFill>
                  <a:srgbClr val="000000"/>
                </a:solidFill>
                <a:latin typeface="Times New Roman" panose="02020603050405020304" pitchFamily="18" charset="0"/>
                <a:cs typeface="Times New Roman" panose="02020603050405020304" pitchFamily="18" charset="0"/>
              </a:rPr>
              <a:t>}</a:t>
            </a:r>
          </a:p>
        </p:txBody>
      </p:sp>
      <p:grpSp>
        <p:nvGrpSpPr>
          <p:cNvPr id="141316" name="Group 4"/>
          <p:cNvGrpSpPr>
            <a:grpSpLocks noChangeAspect="1"/>
          </p:cNvGrpSpPr>
          <p:nvPr/>
        </p:nvGrpSpPr>
        <p:grpSpPr bwMode="auto">
          <a:xfrm>
            <a:off x="1704975" y="4343400"/>
            <a:ext cx="7331075" cy="1995488"/>
            <a:chOff x="1320" y="6751"/>
            <a:chExt cx="5776" cy="1572"/>
          </a:xfrm>
        </p:grpSpPr>
        <p:grpSp>
          <p:nvGrpSpPr>
            <p:cNvPr id="141321" name="Group 5"/>
            <p:cNvGrpSpPr>
              <a:grpSpLocks noChangeAspect="1"/>
            </p:cNvGrpSpPr>
            <p:nvPr/>
          </p:nvGrpSpPr>
          <p:grpSpPr bwMode="auto">
            <a:xfrm>
              <a:off x="1785" y="7908"/>
              <a:ext cx="783" cy="415"/>
              <a:chOff x="1785" y="4448"/>
              <a:chExt cx="783" cy="415"/>
            </a:xfrm>
          </p:grpSpPr>
          <p:sp>
            <p:nvSpPr>
              <p:cNvPr id="141358" name="Rectangle 6"/>
              <p:cNvSpPr>
                <a:spLocks noChangeAspect="1" noChangeArrowheads="1"/>
              </p:cNvSpPr>
              <p:nvPr/>
            </p:nvSpPr>
            <p:spPr bwMode="auto">
              <a:xfrm>
                <a:off x="2430" y="4448"/>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1359" name="Text Box 7"/>
              <p:cNvSpPr txBox="1">
                <a:spLocks noChangeAspect="1" noChangeArrowheads="1"/>
              </p:cNvSpPr>
              <p:nvPr/>
            </p:nvSpPr>
            <p:spPr bwMode="auto">
              <a:xfrm>
                <a:off x="1920" y="4449"/>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X</a:t>
                </a:r>
              </a:p>
            </p:txBody>
          </p:sp>
          <p:sp>
            <p:nvSpPr>
              <p:cNvPr id="141360" name="Rectangle 8"/>
              <p:cNvSpPr>
                <a:spLocks noChangeAspect="1" noChangeArrowheads="1"/>
              </p:cNvSpPr>
              <p:nvPr/>
            </p:nvSpPr>
            <p:spPr bwMode="auto">
              <a:xfrm>
                <a:off x="1785" y="4448"/>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sp>
          <p:nvSpPr>
            <p:cNvPr id="141322" name="Text Box 9"/>
            <p:cNvSpPr txBox="1">
              <a:spLocks noChangeAspect="1" noChangeArrowheads="1"/>
            </p:cNvSpPr>
            <p:nvPr/>
          </p:nvSpPr>
          <p:spPr bwMode="auto">
            <a:xfrm>
              <a:off x="1898" y="7211"/>
              <a:ext cx="645"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pHead</a:t>
              </a:r>
            </a:p>
          </p:txBody>
        </p:sp>
        <p:sp>
          <p:nvSpPr>
            <p:cNvPr id="141323" name="Text Box 10"/>
            <p:cNvSpPr txBox="1">
              <a:spLocks noChangeAspect="1" noChangeArrowheads="1"/>
            </p:cNvSpPr>
            <p:nvPr/>
          </p:nvSpPr>
          <p:spPr bwMode="auto">
            <a:xfrm>
              <a:off x="5380" y="6751"/>
              <a:ext cx="645"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pTail</a:t>
              </a:r>
            </a:p>
          </p:txBody>
        </p:sp>
        <p:sp>
          <p:nvSpPr>
            <p:cNvPr id="141324" name="Freeform 11"/>
            <p:cNvSpPr>
              <a:spLocks noChangeAspect="1"/>
            </p:cNvSpPr>
            <p:nvPr/>
          </p:nvSpPr>
          <p:spPr bwMode="auto">
            <a:xfrm>
              <a:off x="6135" y="7006"/>
              <a:ext cx="198" cy="315"/>
            </a:xfrm>
            <a:custGeom>
              <a:avLst/>
              <a:gdLst>
                <a:gd name="T0" fmla="*/ 0 w 198"/>
                <a:gd name="T1" fmla="*/ 0 h 315"/>
                <a:gd name="T2" fmla="*/ 165 w 198"/>
                <a:gd name="T3" fmla="*/ 105 h 315"/>
                <a:gd name="T4" fmla="*/ 195 w 198"/>
                <a:gd name="T5" fmla="*/ 315 h 315"/>
                <a:gd name="T6" fmla="*/ 0 60000 65536"/>
                <a:gd name="T7" fmla="*/ 0 60000 65536"/>
                <a:gd name="T8" fmla="*/ 0 60000 65536"/>
                <a:gd name="T9" fmla="*/ 0 w 198"/>
                <a:gd name="T10" fmla="*/ 0 h 315"/>
                <a:gd name="T11" fmla="*/ 198 w 198"/>
                <a:gd name="T12" fmla="*/ 315 h 315"/>
              </a:gdLst>
              <a:ahLst/>
              <a:cxnLst>
                <a:cxn ang="T6">
                  <a:pos x="T0" y="T1"/>
                </a:cxn>
                <a:cxn ang="T7">
                  <a:pos x="T2" y="T3"/>
                </a:cxn>
                <a:cxn ang="T8">
                  <a:pos x="T4" y="T5"/>
                </a:cxn>
              </a:cxnLst>
              <a:rect l="T9" t="T10" r="T11" b="T12"/>
              <a:pathLst>
                <a:path w="198" h="315">
                  <a:moveTo>
                    <a:pt x="0" y="0"/>
                  </a:moveTo>
                  <a:cubicBezTo>
                    <a:pt x="66" y="26"/>
                    <a:pt x="132" y="53"/>
                    <a:pt x="165" y="105"/>
                  </a:cubicBezTo>
                  <a:cubicBezTo>
                    <a:pt x="198" y="157"/>
                    <a:pt x="196" y="236"/>
                    <a:pt x="195" y="315"/>
                  </a:cubicBezTo>
                </a:path>
              </a:pathLst>
            </a:custGeom>
            <a:noFill/>
            <a:ln w="1587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1325" name="Freeform 12"/>
            <p:cNvSpPr>
              <a:spLocks noChangeAspect="1"/>
            </p:cNvSpPr>
            <p:nvPr/>
          </p:nvSpPr>
          <p:spPr bwMode="auto">
            <a:xfrm>
              <a:off x="1574" y="7531"/>
              <a:ext cx="271" cy="593"/>
            </a:xfrm>
            <a:custGeom>
              <a:avLst/>
              <a:gdLst>
                <a:gd name="T0" fmla="*/ 271 w 271"/>
                <a:gd name="T1" fmla="*/ 0 h 593"/>
                <a:gd name="T2" fmla="*/ 39 w 271"/>
                <a:gd name="T3" fmla="*/ 279 h 593"/>
                <a:gd name="T4" fmla="*/ 39 w 271"/>
                <a:gd name="T5" fmla="*/ 542 h 593"/>
                <a:gd name="T6" fmla="*/ 249 w 271"/>
                <a:gd name="T7" fmla="*/ 587 h 593"/>
                <a:gd name="T8" fmla="*/ 0 60000 65536"/>
                <a:gd name="T9" fmla="*/ 0 60000 65536"/>
                <a:gd name="T10" fmla="*/ 0 60000 65536"/>
                <a:gd name="T11" fmla="*/ 0 60000 65536"/>
                <a:gd name="T12" fmla="*/ 0 w 271"/>
                <a:gd name="T13" fmla="*/ 0 h 593"/>
                <a:gd name="T14" fmla="*/ 271 w 271"/>
                <a:gd name="T15" fmla="*/ 593 h 593"/>
              </a:gdLst>
              <a:ahLst/>
              <a:cxnLst>
                <a:cxn ang="T8">
                  <a:pos x="T0" y="T1"/>
                </a:cxn>
                <a:cxn ang="T9">
                  <a:pos x="T2" y="T3"/>
                </a:cxn>
                <a:cxn ang="T10">
                  <a:pos x="T4" y="T5"/>
                </a:cxn>
                <a:cxn ang="T11">
                  <a:pos x="T6" y="T7"/>
                </a:cxn>
              </a:cxnLst>
              <a:rect l="T12" t="T13" r="T14" b="T15"/>
              <a:pathLst>
                <a:path w="271" h="593">
                  <a:moveTo>
                    <a:pt x="271" y="0"/>
                  </a:moveTo>
                  <a:cubicBezTo>
                    <a:pt x="232" y="47"/>
                    <a:pt x="78" y="189"/>
                    <a:pt x="39" y="279"/>
                  </a:cubicBezTo>
                  <a:cubicBezTo>
                    <a:pt x="0" y="369"/>
                    <a:pt x="4" y="491"/>
                    <a:pt x="39" y="542"/>
                  </a:cubicBezTo>
                  <a:cubicBezTo>
                    <a:pt x="74" y="593"/>
                    <a:pt x="205" y="578"/>
                    <a:pt x="249" y="587"/>
                  </a:cubicBezTo>
                </a:path>
              </a:pathLst>
            </a:custGeom>
            <a:noFill/>
            <a:ln w="1587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1326" name="Freeform 13"/>
            <p:cNvSpPr>
              <a:spLocks noChangeAspect="1"/>
            </p:cNvSpPr>
            <p:nvPr/>
          </p:nvSpPr>
          <p:spPr bwMode="auto">
            <a:xfrm>
              <a:off x="2505" y="7715"/>
              <a:ext cx="615" cy="407"/>
            </a:xfrm>
            <a:custGeom>
              <a:avLst/>
              <a:gdLst>
                <a:gd name="T0" fmla="*/ 0 w 615"/>
                <a:gd name="T1" fmla="*/ 390 h 407"/>
                <a:gd name="T2" fmla="*/ 360 w 615"/>
                <a:gd name="T3" fmla="*/ 390 h 407"/>
                <a:gd name="T4" fmla="*/ 555 w 615"/>
                <a:gd name="T5" fmla="*/ 285 h 407"/>
                <a:gd name="T6" fmla="*/ 615 w 615"/>
                <a:gd name="T7" fmla="*/ 0 h 407"/>
                <a:gd name="T8" fmla="*/ 0 60000 65536"/>
                <a:gd name="T9" fmla="*/ 0 60000 65536"/>
                <a:gd name="T10" fmla="*/ 0 60000 65536"/>
                <a:gd name="T11" fmla="*/ 0 60000 65536"/>
                <a:gd name="T12" fmla="*/ 0 w 615"/>
                <a:gd name="T13" fmla="*/ 0 h 407"/>
                <a:gd name="T14" fmla="*/ 615 w 615"/>
                <a:gd name="T15" fmla="*/ 407 h 407"/>
              </a:gdLst>
              <a:ahLst/>
              <a:cxnLst>
                <a:cxn ang="T8">
                  <a:pos x="T0" y="T1"/>
                </a:cxn>
                <a:cxn ang="T9">
                  <a:pos x="T2" y="T3"/>
                </a:cxn>
                <a:cxn ang="T10">
                  <a:pos x="T4" y="T5"/>
                </a:cxn>
                <a:cxn ang="T11">
                  <a:pos x="T6" y="T7"/>
                </a:cxn>
              </a:cxnLst>
              <a:rect l="T12" t="T13" r="T14" b="T15"/>
              <a:pathLst>
                <a:path w="615" h="407">
                  <a:moveTo>
                    <a:pt x="0" y="390"/>
                  </a:moveTo>
                  <a:cubicBezTo>
                    <a:pt x="134" y="398"/>
                    <a:pt x="268" y="407"/>
                    <a:pt x="360" y="390"/>
                  </a:cubicBezTo>
                  <a:cubicBezTo>
                    <a:pt x="452" y="373"/>
                    <a:pt x="513" y="350"/>
                    <a:pt x="555" y="285"/>
                  </a:cubicBezTo>
                  <a:cubicBezTo>
                    <a:pt x="597" y="220"/>
                    <a:pt x="606" y="110"/>
                    <a:pt x="615" y="0"/>
                  </a:cubicBezTo>
                </a:path>
              </a:pathLst>
            </a:custGeom>
            <a:noFill/>
            <a:ln w="15875">
              <a:solidFill>
                <a:srgbClr val="000000"/>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nvGrpSpPr>
            <p:cNvPr id="141327" name="Group 14"/>
            <p:cNvGrpSpPr>
              <a:grpSpLocks noChangeAspect="1"/>
            </p:cNvGrpSpPr>
            <p:nvPr/>
          </p:nvGrpSpPr>
          <p:grpSpPr bwMode="auto">
            <a:xfrm>
              <a:off x="1661" y="7298"/>
              <a:ext cx="5435" cy="417"/>
              <a:chOff x="1661" y="3808"/>
              <a:chExt cx="5435" cy="417"/>
            </a:xfrm>
          </p:grpSpPr>
          <p:sp>
            <p:nvSpPr>
              <p:cNvPr id="141332" name="Oval 15"/>
              <p:cNvSpPr>
                <a:spLocks noChangeAspect="1" noChangeArrowheads="1"/>
              </p:cNvSpPr>
              <p:nvPr/>
            </p:nvSpPr>
            <p:spPr bwMode="auto">
              <a:xfrm>
                <a:off x="1661" y="3875"/>
                <a:ext cx="332" cy="285"/>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1333" name="Rectangle 16"/>
              <p:cNvSpPr>
                <a:spLocks noChangeAspect="1" noChangeArrowheads="1"/>
              </p:cNvSpPr>
              <p:nvPr/>
            </p:nvSpPr>
            <p:spPr bwMode="auto">
              <a:xfrm>
                <a:off x="6875" y="3907"/>
                <a:ext cx="221" cy="221"/>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1334" name="Line 17"/>
              <p:cNvSpPr>
                <a:spLocks noChangeAspect="1" noChangeShapeType="1"/>
              </p:cNvSpPr>
              <p:nvPr/>
            </p:nvSpPr>
            <p:spPr bwMode="auto">
              <a:xfrm>
                <a:off x="1878" y="4018"/>
                <a:ext cx="987" cy="0"/>
              </a:xfrm>
              <a:prstGeom prst="line">
                <a:avLst/>
              </a:prstGeom>
              <a:noFill/>
              <a:ln w="15875">
                <a:solidFill>
                  <a:srgbClr val="000000"/>
                </a:solidFill>
                <a:prstDash val="sysDot"/>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grpSp>
            <p:nvGrpSpPr>
              <p:cNvPr id="141335" name="Group 18"/>
              <p:cNvGrpSpPr>
                <a:grpSpLocks noChangeAspect="1"/>
              </p:cNvGrpSpPr>
              <p:nvPr/>
            </p:nvGrpSpPr>
            <p:grpSpPr bwMode="auto">
              <a:xfrm>
                <a:off x="2859" y="3808"/>
                <a:ext cx="1032" cy="417"/>
                <a:chOff x="2619" y="3568"/>
                <a:chExt cx="1032" cy="417"/>
              </a:xfrm>
            </p:grpSpPr>
            <p:sp>
              <p:nvSpPr>
                <p:cNvPr id="141354" name="Rectangle 19"/>
                <p:cNvSpPr>
                  <a:spLocks noChangeAspect="1" noChangeArrowheads="1"/>
                </p:cNvSpPr>
                <p:nvPr/>
              </p:nvSpPr>
              <p:spPr bwMode="auto">
                <a:xfrm>
                  <a:off x="3266"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1355" name="Text Box 20"/>
                <p:cNvSpPr txBox="1">
                  <a:spLocks noChangeAspect="1" noChangeArrowheads="1"/>
                </p:cNvSpPr>
                <p:nvPr/>
              </p:nvSpPr>
              <p:spPr bwMode="auto">
                <a:xfrm>
                  <a:off x="2763"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A</a:t>
                  </a:r>
                </a:p>
              </p:txBody>
            </p:sp>
            <p:sp>
              <p:nvSpPr>
                <p:cNvPr id="141356" name="Line 21"/>
                <p:cNvSpPr>
                  <a:spLocks noChangeAspect="1" noChangeShapeType="1"/>
                </p:cNvSpPr>
                <p:nvPr/>
              </p:nvSpPr>
              <p:spPr bwMode="auto">
                <a:xfrm>
                  <a:off x="3339"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1357" name="Rectangle 22"/>
                <p:cNvSpPr>
                  <a:spLocks noChangeAspect="1" noChangeArrowheads="1"/>
                </p:cNvSpPr>
                <p:nvPr/>
              </p:nvSpPr>
              <p:spPr bwMode="auto">
                <a:xfrm>
                  <a:off x="2619"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grpSp>
            <p:nvGrpSpPr>
              <p:cNvPr id="141336" name="Group 23"/>
              <p:cNvGrpSpPr>
                <a:grpSpLocks noChangeAspect="1"/>
              </p:cNvGrpSpPr>
              <p:nvPr/>
            </p:nvGrpSpPr>
            <p:grpSpPr bwMode="auto">
              <a:xfrm>
                <a:off x="3654" y="3808"/>
                <a:ext cx="1257" cy="417"/>
                <a:chOff x="3339" y="3568"/>
                <a:chExt cx="1257" cy="417"/>
              </a:xfrm>
            </p:grpSpPr>
            <p:sp>
              <p:nvSpPr>
                <p:cNvPr id="141349" name="Rectangle 24"/>
                <p:cNvSpPr>
                  <a:spLocks noChangeAspect="1" noChangeArrowheads="1"/>
                </p:cNvSpPr>
                <p:nvPr/>
              </p:nvSpPr>
              <p:spPr bwMode="auto">
                <a:xfrm>
                  <a:off x="4211"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1350" name="Text Box 25"/>
                <p:cNvSpPr txBox="1">
                  <a:spLocks noChangeAspect="1" noChangeArrowheads="1"/>
                </p:cNvSpPr>
                <p:nvPr/>
              </p:nvSpPr>
              <p:spPr bwMode="auto">
                <a:xfrm>
                  <a:off x="3708"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B</a:t>
                  </a:r>
                </a:p>
              </p:txBody>
            </p:sp>
            <p:sp>
              <p:nvSpPr>
                <p:cNvPr id="141351" name="Line 26"/>
                <p:cNvSpPr>
                  <a:spLocks noChangeAspect="1" noChangeShapeType="1"/>
                </p:cNvSpPr>
                <p:nvPr/>
              </p:nvSpPr>
              <p:spPr bwMode="auto">
                <a:xfrm>
                  <a:off x="4284"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1352" name="Rectangle 27"/>
                <p:cNvSpPr>
                  <a:spLocks noChangeAspect="1" noChangeArrowheads="1"/>
                </p:cNvSpPr>
                <p:nvPr/>
              </p:nvSpPr>
              <p:spPr bwMode="auto">
                <a:xfrm>
                  <a:off x="3564"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1353" name="Line 28"/>
                <p:cNvSpPr>
                  <a:spLocks noChangeAspect="1" noChangeShapeType="1"/>
                </p:cNvSpPr>
                <p:nvPr/>
              </p:nvSpPr>
              <p:spPr bwMode="auto">
                <a:xfrm rot="10800000">
                  <a:off x="3339" y="3673"/>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grpSp>
            <p:nvGrpSpPr>
              <p:cNvPr id="141337" name="Group 29"/>
              <p:cNvGrpSpPr>
                <a:grpSpLocks noChangeAspect="1"/>
              </p:cNvGrpSpPr>
              <p:nvPr/>
            </p:nvGrpSpPr>
            <p:grpSpPr bwMode="auto">
              <a:xfrm>
                <a:off x="4674" y="3808"/>
                <a:ext cx="1257" cy="417"/>
                <a:chOff x="4299" y="3568"/>
                <a:chExt cx="1257" cy="417"/>
              </a:xfrm>
            </p:grpSpPr>
            <p:sp>
              <p:nvSpPr>
                <p:cNvPr id="141344" name="Rectangle 30"/>
                <p:cNvSpPr>
                  <a:spLocks noChangeAspect="1" noChangeArrowheads="1"/>
                </p:cNvSpPr>
                <p:nvPr/>
              </p:nvSpPr>
              <p:spPr bwMode="auto">
                <a:xfrm>
                  <a:off x="5171"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1345" name="Text Box 31"/>
                <p:cNvSpPr txBox="1">
                  <a:spLocks noChangeAspect="1" noChangeArrowheads="1"/>
                </p:cNvSpPr>
                <p:nvPr/>
              </p:nvSpPr>
              <p:spPr bwMode="auto">
                <a:xfrm>
                  <a:off x="4668"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C</a:t>
                  </a:r>
                </a:p>
              </p:txBody>
            </p:sp>
            <p:sp>
              <p:nvSpPr>
                <p:cNvPr id="141346" name="Line 32"/>
                <p:cNvSpPr>
                  <a:spLocks noChangeAspect="1" noChangeShapeType="1"/>
                </p:cNvSpPr>
                <p:nvPr/>
              </p:nvSpPr>
              <p:spPr bwMode="auto">
                <a:xfrm>
                  <a:off x="5244"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1347" name="Rectangle 33"/>
                <p:cNvSpPr>
                  <a:spLocks noChangeAspect="1" noChangeArrowheads="1"/>
                </p:cNvSpPr>
                <p:nvPr/>
              </p:nvSpPr>
              <p:spPr bwMode="auto">
                <a:xfrm>
                  <a:off x="4524"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1348" name="Line 34"/>
                <p:cNvSpPr>
                  <a:spLocks noChangeAspect="1" noChangeShapeType="1"/>
                </p:cNvSpPr>
                <p:nvPr/>
              </p:nvSpPr>
              <p:spPr bwMode="auto">
                <a:xfrm rot="10800000">
                  <a:off x="4299" y="3673"/>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grpSp>
            <p:nvGrpSpPr>
              <p:cNvPr id="141338" name="Group 35"/>
              <p:cNvGrpSpPr>
                <a:grpSpLocks noChangeAspect="1"/>
              </p:cNvGrpSpPr>
              <p:nvPr/>
            </p:nvGrpSpPr>
            <p:grpSpPr bwMode="auto">
              <a:xfrm>
                <a:off x="5694" y="3808"/>
                <a:ext cx="1257" cy="417"/>
                <a:chOff x="5244" y="3568"/>
                <a:chExt cx="1257" cy="417"/>
              </a:xfrm>
            </p:grpSpPr>
            <p:sp>
              <p:nvSpPr>
                <p:cNvPr id="141339" name="Rectangle 36"/>
                <p:cNvSpPr>
                  <a:spLocks noChangeAspect="1" noChangeArrowheads="1"/>
                </p:cNvSpPr>
                <p:nvPr/>
              </p:nvSpPr>
              <p:spPr bwMode="auto">
                <a:xfrm>
                  <a:off x="6116"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1340" name="Text Box 37"/>
                <p:cNvSpPr txBox="1">
                  <a:spLocks noChangeAspect="1" noChangeArrowheads="1"/>
                </p:cNvSpPr>
                <p:nvPr/>
              </p:nvSpPr>
              <p:spPr bwMode="auto">
                <a:xfrm>
                  <a:off x="5613"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D</a:t>
                  </a:r>
                </a:p>
              </p:txBody>
            </p:sp>
            <p:sp>
              <p:nvSpPr>
                <p:cNvPr id="141341" name="Line 38"/>
                <p:cNvSpPr>
                  <a:spLocks noChangeAspect="1" noChangeShapeType="1"/>
                </p:cNvSpPr>
                <p:nvPr/>
              </p:nvSpPr>
              <p:spPr bwMode="auto">
                <a:xfrm>
                  <a:off x="6189" y="3775"/>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1342" name="Rectangle 39"/>
                <p:cNvSpPr>
                  <a:spLocks noChangeAspect="1" noChangeArrowheads="1"/>
                </p:cNvSpPr>
                <p:nvPr/>
              </p:nvSpPr>
              <p:spPr bwMode="auto">
                <a:xfrm>
                  <a:off x="5469"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1343" name="Line 40"/>
                <p:cNvSpPr>
                  <a:spLocks noChangeAspect="1" noChangeShapeType="1"/>
                </p:cNvSpPr>
                <p:nvPr/>
              </p:nvSpPr>
              <p:spPr bwMode="auto">
                <a:xfrm rot="10800000">
                  <a:off x="5244" y="3670"/>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grpSp>
        <p:sp>
          <p:nvSpPr>
            <p:cNvPr id="141328" name="Freeform 41"/>
            <p:cNvSpPr>
              <a:spLocks noChangeAspect="1"/>
            </p:cNvSpPr>
            <p:nvPr/>
          </p:nvSpPr>
          <p:spPr bwMode="auto">
            <a:xfrm>
              <a:off x="2190" y="7510"/>
              <a:ext cx="735" cy="390"/>
            </a:xfrm>
            <a:custGeom>
              <a:avLst/>
              <a:gdLst>
                <a:gd name="T0" fmla="*/ 735 w 735"/>
                <a:gd name="T1" fmla="*/ 0 h 390"/>
                <a:gd name="T2" fmla="*/ 518 w 735"/>
                <a:gd name="T3" fmla="*/ 188 h 390"/>
                <a:gd name="T4" fmla="*/ 98 w 735"/>
                <a:gd name="T5" fmla="*/ 113 h 390"/>
                <a:gd name="T6" fmla="*/ 0 w 735"/>
                <a:gd name="T7" fmla="*/ 390 h 390"/>
                <a:gd name="T8" fmla="*/ 0 60000 65536"/>
                <a:gd name="T9" fmla="*/ 0 60000 65536"/>
                <a:gd name="T10" fmla="*/ 0 60000 65536"/>
                <a:gd name="T11" fmla="*/ 0 60000 65536"/>
                <a:gd name="T12" fmla="*/ 0 w 735"/>
                <a:gd name="T13" fmla="*/ 0 h 390"/>
                <a:gd name="T14" fmla="*/ 735 w 735"/>
                <a:gd name="T15" fmla="*/ 390 h 390"/>
              </a:gdLst>
              <a:ahLst/>
              <a:cxnLst>
                <a:cxn ang="T8">
                  <a:pos x="T0" y="T1"/>
                </a:cxn>
                <a:cxn ang="T9">
                  <a:pos x="T2" y="T3"/>
                </a:cxn>
                <a:cxn ang="T10">
                  <a:pos x="T4" y="T5"/>
                </a:cxn>
                <a:cxn ang="T11">
                  <a:pos x="T6" y="T7"/>
                </a:cxn>
              </a:cxnLst>
              <a:rect l="T12" t="T13" r="T14" b="T15"/>
              <a:pathLst>
                <a:path w="735" h="390">
                  <a:moveTo>
                    <a:pt x="735" y="0"/>
                  </a:moveTo>
                  <a:cubicBezTo>
                    <a:pt x="699" y="31"/>
                    <a:pt x="624" y="169"/>
                    <a:pt x="518" y="188"/>
                  </a:cubicBezTo>
                  <a:cubicBezTo>
                    <a:pt x="412" y="207"/>
                    <a:pt x="184" y="79"/>
                    <a:pt x="98" y="113"/>
                  </a:cubicBezTo>
                  <a:cubicBezTo>
                    <a:pt x="12" y="147"/>
                    <a:pt x="20" y="332"/>
                    <a:pt x="0" y="390"/>
                  </a:cubicBezTo>
                </a:path>
              </a:pathLst>
            </a:custGeom>
            <a:noFill/>
            <a:ln w="15875">
              <a:solidFill>
                <a:srgbClr val="000000"/>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1329" name="Text Box 42"/>
            <p:cNvSpPr txBox="1">
              <a:spLocks noChangeAspect="1" noChangeArrowheads="1"/>
            </p:cNvSpPr>
            <p:nvPr/>
          </p:nvSpPr>
          <p:spPr bwMode="auto">
            <a:xfrm>
              <a:off x="3045" y="7906"/>
              <a:ext cx="3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(1)</a:t>
              </a:r>
            </a:p>
          </p:txBody>
        </p:sp>
        <p:sp>
          <p:nvSpPr>
            <p:cNvPr id="141330" name="Text Box 43"/>
            <p:cNvSpPr txBox="1">
              <a:spLocks noChangeAspect="1" noChangeArrowheads="1"/>
            </p:cNvSpPr>
            <p:nvPr/>
          </p:nvSpPr>
          <p:spPr bwMode="auto">
            <a:xfrm>
              <a:off x="2475" y="7651"/>
              <a:ext cx="3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(2)</a:t>
              </a:r>
            </a:p>
          </p:txBody>
        </p:sp>
        <p:sp>
          <p:nvSpPr>
            <p:cNvPr id="141331" name="Text Box 44"/>
            <p:cNvSpPr txBox="1">
              <a:spLocks noChangeAspect="1" noChangeArrowheads="1"/>
            </p:cNvSpPr>
            <p:nvPr/>
          </p:nvSpPr>
          <p:spPr bwMode="auto">
            <a:xfrm>
              <a:off x="1320" y="7621"/>
              <a:ext cx="3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(3)</a:t>
              </a:r>
            </a:p>
          </p:txBody>
        </p:sp>
      </p:grpSp>
      <p:sp>
        <p:nvSpPr>
          <p:cNvPr id="141317" name="Slide Number Placeholder 47"/>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AF95E29-F480-4880-BE95-0DDF1BEA91EA}" type="slidenum">
              <a:rPr lang="en-US" sz="1200" smtClean="0">
                <a:solidFill>
                  <a:srgbClr val="FFFFFF"/>
                </a:solidFill>
              </a:rPr>
              <a:pPr>
                <a:lnSpc>
                  <a:spcPct val="80000"/>
                </a:lnSpc>
              </a:pPr>
              <a:t>123</a:t>
            </a:fld>
            <a:endParaRPr lang="en-US" sz="1200" smtClean="0">
              <a:solidFill>
                <a:srgbClr val="FFFFFF"/>
              </a:solidFill>
            </a:endParaRPr>
          </a:p>
        </p:txBody>
      </p:sp>
      <p:sp>
        <p:nvSpPr>
          <p:cNvPr id="141318" name="Oval 15"/>
          <p:cNvSpPr>
            <a:spLocks noChangeAspect="1" noChangeArrowheads="1"/>
          </p:cNvSpPr>
          <p:nvPr/>
        </p:nvSpPr>
        <p:spPr bwMode="auto">
          <a:xfrm>
            <a:off x="7467600" y="4419600"/>
            <a:ext cx="420688" cy="361950"/>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1319" name="Rectangle 49"/>
          <p:cNvSpPr>
            <a:spLocks noChangeArrowheads="1"/>
          </p:cNvSpPr>
          <p:nvPr/>
        </p:nvSpPr>
        <p:spPr bwMode="auto">
          <a:xfrm>
            <a:off x="2286000" y="6248400"/>
            <a:ext cx="1171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r>
              <a:rPr lang="en-US">
                <a:solidFill>
                  <a:srgbClr val="000000"/>
                </a:solidFill>
                <a:cs typeface="Times New Roman" panose="02020603050405020304" pitchFamily="18" charset="0"/>
              </a:rPr>
              <a:t>new_node</a:t>
            </a:r>
            <a:endParaRPr lang="en-US"/>
          </a:p>
        </p:txBody>
      </p:sp>
      <p:sp>
        <p:nvSpPr>
          <p:cNvPr id="51" name="Explosion 1 50"/>
          <p:cNvSpPr/>
          <p:nvPr/>
        </p:nvSpPr>
        <p:spPr>
          <a:xfrm>
            <a:off x="6019800" y="1981200"/>
            <a:ext cx="2819400" cy="1143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solidFill>
                  <a:srgbClr val="C00000"/>
                </a:solidFill>
              </a:rPr>
              <a:t>Gọi hàm??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linds(horizontal)">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612775" y="228600"/>
            <a:ext cx="8153400" cy="990600"/>
          </a:xfrm>
        </p:spPr>
        <p:txBody>
          <a:bodyPr/>
          <a:lstStyle/>
          <a:p>
            <a:pPr eaLnBrk="1" hangingPunct="1"/>
            <a:r>
              <a:rPr lang="en-US" smtClean="0"/>
              <a:t>DSLK đôi – Thêm vào đầu ds</a:t>
            </a:r>
            <a:endParaRPr lang="en-US" smtClean="0">
              <a:latin typeface="VNI-Times" pitchFamily="2" charset="0"/>
            </a:endParaRPr>
          </a:p>
        </p:txBody>
      </p:sp>
      <p:sp>
        <p:nvSpPr>
          <p:cNvPr id="142339" name="Rectangle 3"/>
          <p:cNvSpPr>
            <a:spLocks noGrp="1" noChangeArrowheads="1"/>
          </p:cNvSpPr>
          <p:nvPr>
            <p:ph sz="quarter" idx="1"/>
          </p:nvPr>
        </p:nvSpPr>
        <p:spPr>
          <a:xfrm>
            <a:off x="612775" y="1600200"/>
            <a:ext cx="8153400" cy="4495800"/>
          </a:xfrm>
        </p:spPr>
        <p:txBody>
          <a:bodyPr/>
          <a:lstStyle/>
          <a:p>
            <a:pPr lvl="1" eaLnBrk="1" hangingPunct="1">
              <a:buFontTx/>
              <a:buNone/>
            </a:pPr>
            <a:r>
              <a:rPr lang="en-US" b="1" smtClean="0">
                <a:solidFill>
                  <a:srgbClr val="0000FF"/>
                </a:solidFill>
                <a:latin typeface="VNI-Times" pitchFamily="2" charset="0"/>
              </a:rPr>
              <a:t>NODE</a:t>
            </a:r>
            <a:r>
              <a:rPr lang="en-US" b="1" smtClean="0">
                <a:solidFill>
                  <a:srgbClr val="000000"/>
                </a:solidFill>
                <a:latin typeface="VNI-Times" pitchFamily="2" charset="0"/>
              </a:rPr>
              <a:t>* </a:t>
            </a:r>
            <a:r>
              <a:rPr lang="en-US" b="1" smtClean="0">
                <a:solidFill>
                  <a:srgbClr val="FF0000"/>
                </a:solidFill>
                <a:latin typeface="VNI-Times" pitchFamily="2" charset="0"/>
              </a:rPr>
              <a:t>InsertHead</a:t>
            </a:r>
            <a:r>
              <a:rPr lang="en-US" b="1" smtClean="0">
                <a:solidFill>
                  <a:srgbClr val="000000"/>
                </a:solidFill>
                <a:latin typeface="VNI-Times" pitchFamily="2" charset="0"/>
              </a:rPr>
              <a:t>(</a:t>
            </a:r>
            <a:r>
              <a:rPr lang="en-US" b="1" smtClean="0">
                <a:solidFill>
                  <a:srgbClr val="0000FF"/>
                </a:solidFill>
                <a:latin typeface="VNI-Times" pitchFamily="2" charset="0"/>
              </a:rPr>
              <a:t>DLIST</a:t>
            </a:r>
            <a:r>
              <a:rPr lang="en-US" b="1" smtClean="0">
                <a:solidFill>
                  <a:srgbClr val="000000"/>
                </a:solidFill>
                <a:latin typeface="VNI-Times" pitchFamily="2" charset="0"/>
              </a:rPr>
              <a:t> &amp;l, </a:t>
            </a:r>
            <a:r>
              <a:rPr lang="en-US" b="1" smtClean="0">
                <a:solidFill>
                  <a:srgbClr val="0000FF"/>
                </a:solidFill>
                <a:latin typeface="VNI-Times" pitchFamily="2" charset="0"/>
              </a:rPr>
              <a:t>Data</a:t>
            </a:r>
            <a:r>
              <a:rPr lang="en-US" b="1" smtClean="0">
                <a:solidFill>
                  <a:srgbClr val="000000"/>
                </a:solidFill>
                <a:latin typeface="VNI-Times" pitchFamily="2" charset="0"/>
              </a:rPr>
              <a:t> x)</a:t>
            </a:r>
          </a:p>
          <a:p>
            <a:pPr lvl="1" eaLnBrk="1" hangingPunct="1">
              <a:buFontTx/>
              <a:buNone/>
            </a:pPr>
            <a:r>
              <a:rPr lang="en-US" b="1" smtClean="0">
                <a:solidFill>
                  <a:srgbClr val="000000"/>
                </a:solidFill>
                <a:latin typeface="VNI-Times" pitchFamily="2" charset="0"/>
              </a:rPr>
              <a:t>{	</a:t>
            </a:r>
          </a:p>
          <a:p>
            <a:pPr lvl="1" eaLnBrk="1" hangingPunct="1">
              <a:buFontTx/>
              <a:buNone/>
            </a:pPr>
            <a:r>
              <a:rPr lang="en-US" b="1" smtClean="0">
                <a:solidFill>
                  <a:srgbClr val="000000"/>
                </a:solidFill>
                <a:latin typeface="VNI-Times" pitchFamily="2" charset="0"/>
              </a:rPr>
              <a:t>	</a:t>
            </a:r>
            <a:r>
              <a:rPr lang="en-US" b="1" smtClean="0">
                <a:solidFill>
                  <a:srgbClr val="0000FF"/>
                </a:solidFill>
                <a:latin typeface="VNI-Times" pitchFamily="2" charset="0"/>
              </a:rPr>
              <a:t>NODE</a:t>
            </a:r>
            <a:r>
              <a:rPr lang="en-US" b="1" smtClean="0">
                <a:solidFill>
                  <a:srgbClr val="000000"/>
                </a:solidFill>
                <a:latin typeface="VNI-Times" pitchFamily="2" charset="0"/>
              </a:rPr>
              <a:t>* new_ele = </a:t>
            </a:r>
            <a:r>
              <a:rPr lang="en-US" b="1" smtClean="0">
                <a:solidFill>
                  <a:srgbClr val="FF0000"/>
                </a:solidFill>
                <a:latin typeface="VNI-Times" pitchFamily="2" charset="0"/>
              </a:rPr>
              <a:t>GetNode</a:t>
            </a:r>
            <a:r>
              <a:rPr lang="en-US" b="1" smtClean="0">
                <a:solidFill>
                  <a:srgbClr val="000000"/>
                </a:solidFill>
                <a:latin typeface="VNI-Times" pitchFamily="2" charset="0"/>
              </a:rPr>
              <a:t>(x);</a:t>
            </a:r>
          </a:p>
          <a:p>
            <a:pPr lvl="1" eaLnBrk="1" hangingPunct="1">
              <a:buFontTx/>
              <a:buNone/>
            </a:pPr>
            <a:r>
              <a:rPr lang="en-US" b="1" smtClean="0">
                <a:solidFill>
                  <a:srgbClr val="000000"/>
                </a:solidFill>
                <a:latin typeface="VNI-Times" pitchFamily="2" charset="0"/>
              </a:rPr>
              <a:t>	</a:t>
            </a:r>
            <a:r>
              <a:rPr lang="en-US" b="1" smtClean="0">
                <a:solidFill>
                  <a:srgbClr val="0000FF"/>
                </a:solidFill>
                <a:latin typeface="VNI-Times" pitchFamily="2" charset="0"/>
              </a:rPr>
              <a:t>if</a:t>
            </a:r>
            <a:r>
              <a:rPr lang="en-US" b="1" smtClean="0">
                <a:solidFill>
                  <a:srgbClr val="000000"/>
                </a:solidFill>
                <a:latin typeface="VNI-Times" pitchFamily="2" charset="0"/>
              </a:rPr>
              <a:t> (new_ele ==</a:t>
            </a:r>
            <a:r>
              <a:rPr lang="en-US" b="1" smtClean="0">
                <a:solidFill>
                  <a:srgbClr val="A000A0"/>
                </a:solidFill>
                <a:latin typeface="VNI-Times" pitchFamily="2" charset="0"/>
              </a:rPr>
              <a:t>NULL</a:t>
            </a:r>
            <a:r>
              <a:rPr lang="en-US" b="1" smtClean="0">
                <a:solidFill>
                  <a:srgbClr val="000000"/>
                </a:solidFill>
                <a:latin typeface="VNI-Times" pitchFamily="2" charset="0"/>
              </a:rPr>
              <a:t>)  </a:t>
            </a:r>
            <a:r>
              <a:rPr lang="en-US" b="1" smtClean="0">
                <a:solidFill>
                  <a:srgbClr val="0000FF"/>
                </a:solidFill>
                <a:latin typeface="VNI-Times" pitchFamily="2" charset="0"/>
              </a:rPr>
              <a:t>return</a:t>
            </a:r>
            <a:r>
              <a:rPr lang="en-US" b="1" smtClean="0">
                <a:solidFill>
                  <a:srgbClr val="000000"/>
                </a:solidFill>
                <a:latin typeface="VNI-Times" pitchFamily="2" charset="0"/>
              </a:rPr>
              <a:t> </a:t>
            </a:r>
            <a:r>
              <a:rPr lang="en-US" b="1" smtClean="0">
                <a:solidFill>
                  <a:srgbClr val="A000A0"/>
                </a:solidFill>
                <a:latin typeface="VNI-Times" pitchFamily="2" charset="0"/>
              </a:rPr>
              <a:t>NULL</a:t>
            </a:r>
            <a:r>
              <a:rPr lang="en-US" b="1" smtClean="0">
                <a:solidFill>
                  <a:srgbClr val="000000"/>
                </a:solidFill>
                <a:latin typeface="VNI-Times" pitchFamily="2" charset="0"/>
              </a:rPr>
              <a:t>;</a:t>
            </a:r>
          </a:p>
          <a:p>
            <a:pPr lvl="1" eaLnBrk="1" hangingPunct="1">
              <a:buFontTx/>
              <a:buNone/>
            </a:pPr>
            <a:r>
              <a:rPr lang="en-US" b="1" smtClean="0">
                <a:solidFill>
                  <a:srgbClr val="000000"/>
                </a:solidFill>
                <a:latin typeface="VNI-Times" pitchFamily="2" charset="0"/>
              </a:rPr>
              <a:t>	</a:t>
            </a:r>
            <a:r>
              <a:rPr lang="en-US" b="1" smtClean="0">
                <a:solidFill>
                  <a:srgbClr val="FF0000"/>
                </a:solidFill>
                <a:latin typeface="VNI-Times" pitchFamily="2" charset="0"/>
              </a:rPr>
              <a:t>AddFirst</a:t>
            </a:r>
            <a:r>
              <a:rPr lang="en-US" b="1" smtClean="0">
                <a:solidFill>
                  <a:srgbClr val="000000"/>
                </a:solidFill>
                <a:latin typeface="VNI-Times" pitchFamily="2" charset="0"/>
              </a:rPr>
              <a:t>(l, new_ele)</a:t>
            </a:r>
          </a:p>
          <a:p>
            <a:pPr lvl="1" eaLnBrk="1" hangingPunct="1">
              <a:buFontTx/>
              <a:buNone/>
            </a:pPr>
            <a:r>
              <a:rPr lang="en-US" b="1" smtClean="0">
                <a:solidFill>
                  <a:srgbClr val="000000"/>
                </a:solidFill>
                <a:latin typeface="VNI-Times" pitchFamily="2" charset="0"/>
              </a:rPr>
              <a:t>	</a:t>
            </a:r>
            <a:r>
              <a:rPr lang="en-US" b="1" smtClean="0">
                <a:solidFill>
                  <a:srgbClr val="0000FF"/>
                </a:solidFill>
                <a:latin typeface="VNI-Times" pitchFamily="2" charset="0"/>
              </a:rPr>
              <a:t>return</a:t>
            </a:r>
            <a:r>
              <a:rPr lang="en-US" b="1" smtClean="0">
                <a:solidFill>
                  <a:srgbClr val="000000"/>
                </a:solidFill>
                <a:latin typeface="VNI-Times" pitchFamily="2" charset="0"/>
              </a:rPr>
              <a:t> new_ele;</a:t>
            </a:r>
          </a:p>
          <a:p>
            <a:pPr lvl="1" eaLnBrk="1" hangingPunct="1">
              <a:buFontTx/>
              <a:buNone/>
            </a:pPr>
            <a:r>
              <a:rPr lang="en-US" b="1" smtClean="0">
                <a:solidFill>
                  <a:srgbClr val="000000"/>
                </a:solidFill>
                <a:latin typeface="VNI-Times" pitchFamily="2" charset="0"/>
              </a:rPr>
              <a:t>}</a:t>
            </a:r>
          </a:p>
        </p:txBody>
      </p:sp>
      <p:grpSp>
        <p:nvGrpSpPr>
          <p:cNvPr id="142340" name="Group 4"/>
          <p:cNvGrpSpPr>
            <a:grpSpLocks noChangeAspect="1"/>
          </p:cNvGrpSpPr>
          <p:nvPr/>
        </p:nvGrpSpPr>
        <p:grpSpPr bwMode="auto">
          <a:xfrm>
            <a:off x="2300288" y="4779963"/>
            <a:ext cx="5511800" cy="1385887"/>
            <a:chOff x="1320" y="6871"/>
            <a:chExt cx="5776" cy="1452"/>
          </a:xfrm>
        </p:grpSpPr>
        <p:grpSp>
          <p:nvGrpSpPr>
            <p:cNvPr id="142342" name="Group 5"/>
            <p:cNvGrpSpPr>
              <a:grpSpLocks noChangeAspect="1"/>
            </p:cNvGrpSpPr>
            <p:nvPr/>
          </p:nvGrpSpPr>
          <p:grpSpPr bwMode="auto">
            <a:xfrm>
              <a:off x="1785" y="7908"/>
              <a:ext cx="783" cy="415"/>
              <a:chOff x="1785" y="4448"/>
              <a:chExt cx="783" cy="415"/>
            </a:xfrm>
          </p:grpSpPr>
          <p:sp>
            <p:nvSpPr>
              <p:cNvPr id="142379" name="Rectangle 6"/>
              <p:cNvSpPr>
                <a:spLocks noChangeAspect="1" noChangeArrowheads="1"/>
              </p:cNvSpPr>
              <p:nvPr/>
            </p:nvSpPr>
            <p:spPr bwMode="auto">
              <a:xfrm>
                <a:off x="2430" y="4448"/>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2380" name="Text Box 7"/>
              <p:cNvSpPr txBox="1">
                <a:spLocks noChangeAspect="1" noChangeArrowheads="1"/>
              </p:cNvSpPr>
              <p:nvPr/>
            </p:nvSpPr>
            <p:spPr bwMode="auto">
              <a:xfrm>
                <a:off x="1920" y="4449"/>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1400"/>
                  <a:t>X</a:t>
                </a:r>
              </a:p>
            </p:txBody>
          </p:sp>
          <p:sp>
            <p:nvSpPr>
              <p:cNvPr id="142381" name="Rectangle 8"/>
              <p:cNvSpPr>
                <a:spLocks noChangeAspect="1" noChangeArrowheads="1"/>
              </p:cNvSpPr>
              <p:nvPr/>
            </p:nvSpPr>
            <p:spPr bwMode="auto">
              <a:xfrm>
                <a:off x="1785" y="4448"/>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sp>
          <p:nvSpPr>
            <p:cNvPr id="142343" name="Text Box 9"/>
            <p:cNvSpPr txBox="1">
              <a:spLocks noChangeAspect="1" noChangeArrowheads="1"/>
            </p:cNvSpPr>
            <p:nvPr/>
          </p:nvSpPr>
          <p:spPr bwMode="auto">
            <a:xfrm>
              <a:off x="1500" y="7036"/>
              <a:ext cx="645"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1400"/>
                <a:t>pHead</a:t>
              </a:r>
            </a:p>
          </p:txBody>
        </p:sp>
        <p:sp>
          <p:nvSpPr>
            <p:cNvPr id="142344" name="Text Box 10"/>
            <p:cNvSpPr txBox="1">
              <a:spLocks noChangeAspect="1" noChangeArrowheads="1"/>
            </p:cNvSpPr>
            <p:nvPr/>
          </p:nvSpPr>
          <p:spPr bwMode="auto">
            <a:xfrm>
              <a:off x="5580" y="6871"/>
              <a:ext cx="645"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1400"/>
                <a:t>pTail</a:t>
              </a:r>
            </a:p>
          </p:txBody>
        </p:sp>
        <p:sp>
          <p:nvSpPr>
            <p:cNvPr id="142345" name="Freeform 11"/>
            <p:cNvSpPr>
              <a:spLocks noChangeAspect="1"/>
            </p:cNvSpPr>
            <p:nvPr/>
          </p:nvSpPr>
          <p:spPr bwMode="auto">
            <a:xfrm>
              <a:off x="6135" y="7006"/>
              <a:ext cx="198" cy="315"/>
            </a:xfrm>
            <a:custGeom>
              <a:avLst/>
              <a:gdLst>
                <a:gd name="T0" fmla="*/ 0 w 198"/>
                <a:gd name="T1" fmla="*/ 0 h 315"/>
                <a:gd name="T2" fmla="*/ 165 w 198"/>
                <a:gd name="T3" fmla="*/ 105 h 315"/>
                <a:gd name="T4" fmla="*/ 195 w 198"/>
                <a:gd name="T5" fmla="*/ 315 h 315"/>
                <a:gd name="T6" fmla="*/ 0 60000 65536"/>
                <a:gd name="T7" fmla="*/ 0 60000 65536"/>
                <a:gd name="T8" fmla="*/ 0 60000 65536"/>
                <a:gd name="T9" fmla="*/ 0 w 198"/>
                <a:gd name="T10" fmla="*/ 0 h 315"/>
                <a:gd name="T11" fmla="*/ 198 w 198"/>
                <a:gd name="T12" fmla="*/ 315 h 315"/>
              </a:gdLst>
              <a:ahLst/>
              <a:cxnLst>
                <a:cxn ang="T6">
                  <a:pos x="T0" y="T1"/>
                </a:cxn>
                <a:cxn ang="T7">
                  <a:pos x="T2" y="T3"/>
                </a:cxn>
                <a:cxn ang="T8">
                  <a:pos x="T4" y="T5"/>
                </a:cxn>
              </a:cxnLst>
              <a:rect l="T9" t="T10" r="T11" b="T12"/>
              <a:pathLst>
                <a:path w="198" h="315">
                  <a:moveTo>
                    <a:pt x="0" y="0"/>
                  </a:moveTo>
                  <a:cubicBezTo>
                    <a:pt x="66" y="26"/>
                    <a:pt x="132" y="53"/>
                    <a:pt x="165" y="105"/>
                  </a:cubicBezTo>
                  <a:cubicBezTo>
                    <a:pt x="198" y="157"/>
                    <a:pt x="196" y="236"/>
                    <a:pt x="195" y="315"/>
                  </a:cubicBezTo>
                </a:path>
              </a:pathLst>
            </a:custGeom>
            <a:noFill/>
            <a:ln w="1587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2346" name="Freeform 12"/>
            <p:cNvSpPr>
              <a:spLocks noChangeAspect="1"/>
            </p:cNvSpPr>
            <p:nvPr/>
          </p:nvSpPr>
          <p:spPr bwMode="auto">
            <a:xfrm>
              <a:off x="1574" y="7531"/>
              <a:ext cx="271" cy="593"/>
            </a:xfrm>
            <a:custGeom>
              <a:avLst/>
              <a:gdLst>
                <a:gd name="T0" fmla="*/ 271 w 271"/>
                <a:gd name="T1" fmla="*/ 0 h 593"/>
                <a:gd name="T2" fmla="*/ 39 w 271"/>
                <a:gd name="T3" fmla="*/ 279 h 593"/>
                <a:gd name="T4" fmla="*/ 39 w 271"/>
                <a:gd name="T5" fmla="*/ 542 h 593"/>
                <a:gd name="T6" fmla="*/ 249 w 271"/>
                <a:gd name="T7" fmla="*/ 587 h 593"/>
                <a:gd name="T8" fmla="*/ 0 60000 65536"/>
                <a:gd name="T9" fmla="*/ 0 60000 65536"/>
                <a:gd name="T10" fmla="*/ 0 60000 65536"/>
                <a:gd name="T11" fmla="*/ 0 60000 65536"/>
                <a:gd name="T12" fmla="*/ 0 w 271"/>
                <a:gd name="T13" fmla="*/ 0 h 593"/>
                <a:gd name="T14" fmla="*/ 271 w 271"/>
                <a:gd name="T15" fmla="*/ 593 h 593"/>
              </a:gdLst>
              <a:ahLst/>
              <a:cxnLst>
                <a:cxn ang="T8">
                  <a:pos x="T0" y="T1"/>
                </a:cxn>
                <a:cxn ang="T9">
                  <a:pos x="T2" y="T3"/>
                </a:cxn>
                <a:cxn ang="T10">
                  <a:pos x="T4" y="T5"/>
                </a:cxn>
                <a:cxn ang="T11">
                  <a:pos x="T6" y="T7"/>
                </a:cxn>
              </a:cxnLst>
              <a:rect l="T12" t="T13" r="T14" b="T15"/>
              <a:pathLst>
                <a:path w="271" h="593">
                  <a:moveTo>
                    <a:pt x="271" y="0"/>
                  </a:moveTo>
                  <a:cubicBezTo>
                    <a:pt x="232" y="47"/>
                    <a:pt x="78" y="189"/>
                    <a:pt x="39" y="279"/>
                  </a:cubicBezTo>
                  <a:cubicBezTo>
                    <a:pt x="0" y="369"/>
                    <a:pt x="4" y="491"/>
                    <a:pt x="39" y="542"/>
                  </a:cubicBezTo>
                  <a:cubicBezTo>
                    <a:pt x="74" y="593"/>
                    <a:pt x="205" y="578"/>
                    <a:pt x="249" y="587"/>
                  </a:cubicBezTo>
                </a:path>
              </a:pathLst>
            </a:custGeom>
            <a:noFill/>
            <a:ln w="1587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2347" name="Freeform 13"/>
            <p:cNvSpPr>
              <a:spLocks noChangeAspect="1"/>
            </p:cNvSpPr>
            <p:nvPr/>
          </p:nvSpPr>
          <p:spPr bwMode="auto">
            <a:xfrm>
              <a:off x="2505" y="7715"/>
              <a:ext cx="615" cy="407"/>
            </a:xfrm>
            <a:custGeom>
              <a:avLst/>
              <a:gdLst>
                <a:gd name="T0" fmla="*/ 0 w 615"/>
                <a:gd name="T1" fmla="*/ 390 h 407"/>
                <a:gd name="T2" fmla="*/ 360 w 615"/>
                <a:gd name="T3" fmla="*/ 390 h 407"/>
                <a:gd name="T4" fmla="*/ 555 w 615"/>
                <a:gd name="T5" fmla="*/ 285 h 407"/>
                <a:gd name="T6" fmla="*/ 615 w 615"/>
                <a:gd name="T7" fmla="*/ 0 h 407"/>
                <a:gd name="T8" fmla="*/ 0 60000 65536"/>
                <a:gd name="T9" fmla="*/ 0 60000 65536"/>
                <a:gd name="T10" fmla="*/ 0 60000 65536"/>
                <a:gd name="T11" fmla="*/ 0 60000 65536"/>
                <a:gd name="T12" fmla="*/ 0 w 615"/>
                <a:gd name="T13" fmla="*/ 0 h 407"/>
                <a:gd name="T14" fmla="*/ 615 w 615"/>
                <a:gd name="T15" fmla="*/ 407 h 407"/>
              </a:gdLst>
              <a:ahLst/>
              <a:cxnLst>
                <a:cxn ang="T8">
                  <a:pos x="T0" y="T1"/>
                </a:cxn>
                <a:cxn ang="T9">
                  <a:pos x="T2" y="T3"/>
                </a:cxn>
                <a:cxn ang="T10">
                  <a:pos x="T4" y="T5"/>
                </a:cxn>
                <a:cxn ang="T11">
                  <a:pos x="T6" y="T7"/>
                </a:cxn>
              </a:cxnLst>
              <a:rect l="T12" t="T13" r="T14" b="T15"/>
              <a:pathLst>
                <a:path w="615" h="407">
                  <a:moveTo>
                    <a:pt x="0" y="390"/>
                  </a:moveTo>
                  <a:cubicBezTo>
                    <a:pt x="134" y="398"/>
                    <a:pt x="268" y="407"/>
                    <a:pt x="360" y="390"/>
                  </a:cubicBezTo>
                  <a:cubicBezTo>
                    <a:pt x="452" y="373"/>
                    <a:pt x="513" y="350"/>
                    <a:pt x="555" y="285"/>
                  </a:cubicBezTo>
                  <a:cubicBezTo>
                    <a:pt x="597" y="220"/>
                    <a:pt x="606" y="110"/>
                    <a:pt x="615" y="0"/>
                  </a:cubicBezTo>
                </a:path>
              </a:pathLst>
            </a:custGeom>
            <a:noFill/>
            <a:ln w="15875">
              <a:solidFill>
                <a:srgbClr val="000000"/>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nvGrpSpPr>
            <p:cNvPr id="142348" name="Group 14"/>
            <p:cNvGrpSpPr>
              <a:grpSpLocks noChangeAspect="1"/>
            </p:cNvGrpSpPr>
            <p:nvPr/>
          </p:nvGrpSpPr>
          <p:grpSpPr bwMode="auto">
            <a:xfrm>
              <a:off x="1661" y="7298"/>
              <a:ext cx="5435" cy="417"/>
              <a:chOff x="1661" y="3808"/>
              <a:chExt cx="5435" cy="417"/>
            </a:xfrm>
          </p:grpSpPr>
          <p:sp>
            <p:nvSpPr>
              <p:cNvPr id="142353" name="Oval 15"/>
              <p:cNvSpPr>
                <a:spLocks noChangeAspect="1" noChangeArrowheads="1"/>
              </p:cNvSpPr>
              <p:nvPr/>
            </p:nvSpPr>
            <p:spPr bwMode="auto">
              <a:xfrm>
                <a:off x="1661" y="3875"/>
                <a:ext cx="332" cy="285"/>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2354" name="Rectangle 16"/>
              <p:cNvSpPr>
                <a:spLocks noChangeAspect="1" noChangeArrowheads="1"/>
              </p:cNvSpPr>
              <p:nvPr/>
            </p:nvSpPr>
            <p:spPr bwMode="auto">
              <a:xfrm>
                <a:off x="6875" y="3907"/>
                <a:ext cx="221" cy="221"/>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2355" name="Line 17"/>
              <p:cNvSpPr>
                <a:spLocks noChangeAspect="1" noChangeShapeType="1"/>
              </p:cNvSpPr>
              <p:nvPr/>
            </p:nvSpPr>
            <p:spPr bwMode="auto">
              <a:xfrm>
                <a:off x="1878" y="4018"/>
                <a:ext cx="987" cy="0"/>
              </a:xfrm>
              <a:prstGeom prst="line">
                <a:avLst/>
              </a:prstGeom>
              <a:noFill/>
              <a:ln w="15875">
                <a:solidFill>
                  <a:srgbClr val="000000"/>
                </a:solidFill>
                <a:prstDash val="sysDot"/>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grpSp>
            <p:nvGrpSpPr>
              <p:cNvPr id="142356" name="Group 18"/>
              <p:cNvGrpSpPr>
                <a:grpSpLocks noChangeAspect="1"/>
              </p:cNvGrpSpPr>
              <p:nvPr/>
            </p:nvGrpSpPr>
            <p:grpSpPr bwMode="auto">
              <a:xfrm>
                <a:off x="2859" y="3808"/>
                <a:ext cx="1032" cy="417"/>
                <a:chOff x="2619" y="3568"/>
                <a:chExt cx="1032" cy="417"/>
              </a:xfrm>
            </p:grpSpPr>
            <p:sp>
              <p:nvSpPr>
                <p:cNvPr id="142375" name="Rectangle 19"/>
                <p:cNvSpPr>
                  <a:spLocks noChangeAspect="1" noChangeArrowheads="1"/>
                </p:cNvSpPr>
                <p:nvPr/>
              </p:nvSpPr>
              <p:spPr bwMode="auto">
                <a:xfrm>
                  <a:off x="3266"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2376" name="Text Box 20"/>
                <p:cNvSpPr txBox="1">
                  <a:spLocks noChangeAspect="1" noChangeArrowheads="1"/>
                </p:cNvSpPr>
                <p:nvPr/>
              </p:nvSpPr>
              <p:spPr bwMode="auto">
                <a:xfrm>
                  <a:off x="2763"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1400"/>
                    <a:t>A</a:t>
                  </a:r>
                </a:p>
              </p:txBody>
            </p:sp>
            <p:sp>
              <p:nvSpPr>
                <p:cNvPr id="142377" name="Line 21"/>
                <p:cNvSpPr>
                  <a:spLocks noChangeAspect="1" noChangeShapeType="1"/>
                </p:cNvSpPr>
                <p:nvPr/>
              </p:nvSpPr>
              <p:spPr bwMode="auto">
                <a:xfrm>
                  <a:off x="3339"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2378" name="Rectangle 22"/>
                <p:cNvSpPr>
                  <a:spLocks noChangeAspect="1" noChangeArrowheads="1"/>
                </p:cNvSpPr>
                <p:nvPr/>
              </p:nvSpPr>
              <p:spPr bwMode="auto">
                <a:xfrm>
                  <a:off x="2619"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grpSp>
            <p:nvGrpSpPr>
              <p:cNvPr id="142357" name="Group 23"/>
              <p:cNvGrpSpPr>
                <a:grpSpLocks noChangeAspect="1"/>
              </p:cNvGrpSpPr>
              <p:nvPr/>
            </p:nvGrpSpPr>
            <p:grpSpPr bwMode="auto">
              <a:xfrm>
                <a:off x="3654" y="3808"/>
                <a:ext cx="1257" cy="417"/>
                <a:chOff x="3339" y="3568"/>
                <a:chExt cx="1257" cy="417"/>
              </a:xfrm>
            </p:grpSpPr>
            <p:sp>
              <p:nvSpPr>
                <p:cNvPr id="142370" name="Rectangle 24"/>
                <p:cNvSpPr>
                  <a:spLocks noChangeAspect="1" noChangeArrowheads="1"/>
                </p:cNvSpPr>
                <p:nvPr/>
              </p:nvSpPr>
              <p:spPr bwMode="auto">
                <a:xfrm>
                  <a:off x="4211"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2371" name="Text Box 25"/>
                <p:cNvSpPr txBox="1">
                  <a:spLocks noChangeAspect="1" noChangeArrowheads="1"/>
                </p:cNvSpPr>
                <p:nvPr/>
              </p:nvSpPr>
              <p:spPr bwMode="auto">
                <a:xfrm>
                  <a:off x="3708"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1400"/>
                    <a:t>B</a:t>
                  </a:r>
                </a:p>
              </p:txBody>
            </p:sp>
            <p:sp>
              <p:nvSpPr>
                <p:cNvPr id="142372" name="Line 26"/>
                <p:cNvSpPr>
                  <a:spLocks noChangeAspect="1" noChangeShapeType="1"/>
                </p:cNvSpPr>
                <p:nvPr/>
              </p:nvSpPr>
              <p:spPr bwMode="auto">
                <a:xfrm>
                  <a:off x="4284"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2373" name="Rectangle 27"/>
                <p:cNvSpPr>
                  <a:spLocks noChangeAspect="1" noChangeArrowheads="1"/>
                </p:cNvSpPr>
                <p:nvPr/>
              </p:nvSpPr>
              <p:spPr bwMode="auto">
                <a:xfrm>
                  <a:off x="3564"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2374" name="Line 28"/>
                <p:cNvSpPr>
                  <a:spLocks noChangeAspect="1" noChangeShapeType="1"/>
                </p:cNvSpPr>
                <p:nvPr/>
              </p:nvSpPr>
              <p:spPr bwMode="auto">
                <a:xfrm rot="10800000">
                  <a:off x="3339" y="3673"/>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grpSp>
            <p:nvGrpSpPr>
              <p:cNvPr id="142358" name="Group 29"/>
              <p:cNvGrpSpPr>
                <a:grpSpLocks noChangeAspect="1"/>
              </p:cNvGrpSpPr>
              <p:nvPr/>
            </p:nvGrpSpPr>
            <p:grpSpPr bwMode="auto">
              <a:xfrm>
                <a:off x="4674" y="3808"/>
                <a:ext cx="1257" cy="417"/>
                <a:chOff x="4299" y="3568"/>
                <a:chExt cx="1257" cy="417"/>
              </a:xfrm>
            </p:grpSpPr>
            <p:sp>
              <p:nvSpPr>
                <p:cNvPr id="142365" name="Rectangle 30"/>
                <p:cNvSpPr>
                  <a:spLocks noChangeAspect="1" noChangeArrowheads="1"/>
                </p:cNvSpPr>
                <p:nvPr/>
              </p:nvSpPr>
              <p:spPr bwMode="auto">
                <a:xfrm>
                  <a:off x="5171"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2366" name="Text Box 31"/>
                <p:cNvSpPr txBox="1">
                  <a:spLocks noChangeAspect="1" noChangeArrowheads="1"/>
                </p:cNvSpPr>
                <p:nvPr/>
              </p:nvSpPr>
              <p:spPr bwMode="auto">
                <a:xfrm>
                  <a:off x="4668"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1400"/>
                    <a:t>C</a:t>
                  </a:r>
                </a:p>
              </p:txBody>
            </p:sp>
            <p:sp>
              <p:nvSpPr>
                <p:cNvPr id="142367" name="Line 32"/>
                <p:cNvSpPr>
                  <a:spLocks noChangeAspect="1" noChangeShapeType="1"/>
                </p:cNvSpPr>
                <p:nvPr/>
              </p:nvSpPr>
              <p:spPr bwMode="auto">
                <a:xfrm>
                  <a:off x="5244"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2368" name="Rectangle 33"/>
                <p:cNvSpPr>
                  <a:spLocks noChangeAspect="1" noChangeArrowheads="1"/>
                </p:cNvSpPr>
                <p:nvPr/>
              </p:nvSpPr>
              <p:spPr bwMode="auto">
                <a:xfrm>
                  <a:off x="4524"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2369" name="Line 34"/>
                <p:cNvSpPr>
                  <a:spLocks noChangeAspect="1" noChangeShapeType="1"/>
                </p:cNvSpPr>
                <p:nvPr/>
              </p:nvSpPr>
              <p:spPr bwMode="auto">
                <a:xfrm rot="10800000">
                  <a:off x="4299" y="3673"/>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grpSp>
            <p:nvGrpSpPr>
              <p:cNvPr id="142359" name="Group 35"/>
              <p:cNvGrpSpPr>
                <a:grpSpLocks noChangeAspect="1"/>
              </p:cNvGrpSpPr>
              <p:nvPr/>
            </p:nvGrpSpPr>
            <p:grpSpPr bwMode="auto">
              <a:xfrm>
                <a:off x="5694" y="3808"/>
                <a:ext cx="1257" cy="417"/>
                <a:chOff x="5244" y="3568"/>
                <a:chExt cx="1257" cy="417"/>
              </a:xfrm>
            </p:grpSpPr>
            <p:sp>
              <p:nvSpPr>
                <p:cNvPr id="142360" name="Rectangle 36"/>
                <p:cNvSpPr>
                  <a:spLocks noChangeAspect="1" noChangeArrowheads="1"/>
                </p:cNvSpPr>
                <p:nvPr/>
              </p:nvSpPr>
              <p:spPr bwMode="auto">
                <a:xfrm>
                  <a:off x="6116"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2361" name="Text Box 37"/>
                <p:cNvSpPr txBox="1">
                  <a:spLocks noChangeAspect="1" noChangeArrowheads="1"/>
                </p:cNvSpPr>
                <p:nvPr/>
              </p:nvSpPr>
              <p:spPr bwMode="auto">
                <a:xfrm>
                  <a:off x="5613"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1400"/>
                    <a:t>D</a:t>
                  </a:r>
                </a:p>
              </p:txBody>
            </p:sp>
            <p:sp>
              <p:nvSpPr>
                <p:cNvPr id="142362" name="Line 38"/>
                <p:cNvSpPr>
                  <a:spLocks noChangeAspect="1" noChangeShapeType="1"/>
                </p:cNvSpPr>
                <p:nvPr/>
              </p:nvSpPr>
              <p:spPr bwMode="auto">
                <a:xfrm>
                  <a:off x="6189" y="3775"/>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2363" name="Rectangle 39"/>
                <p:cNvSpPr>
                  <a:spLocks noChangeAspect="1" noChangeArrowheads="1"/>
                </p:cNvSpPr>
                <p:nvPr/>
              </p:nvSpPr>
              <p:spPr bwMode="auto">
                <a:xfrm>
                  <a:off x="5469"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2364" name="Line 40"/>
                <p:cNvSpPr>
                  <a:spLocks noChangeAspect="1" noChangeShapeType="1"/>
                </p:cNvSpPr>
                <p:nvPr/>
              </p:nvSpPr>
              <p:spPr bwMode="auto">
                <a:xfrm rot="10800000">
                  <a:off x="5244" y="3670"/>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grpSp>
        <p:sp>
          <p:nvSpPr>
            <p:cNvPr id="142349" name="Freeform 41"/>
            <p:cNvSpPr>
              <a:spLocks noChangeAspect="1"/>
            </p:cNvSpPr>
            <p:nvPr/>
          </p:nvSpPr>
          <p:spPr bwMode="auto">
            <a:xfrm>
              <a:off x="2190" y="7510"/>
              <a:ext cx="735" cy="390"/>
            </a:xfrm>
            <a:custGeom>
              <a:avLst/>
              <a:gdLst>
                <a:gd name="T0" fmla="*/ 735 w 735"/>
                <a:gd name="T1" fmla="*/ 0 h 390"/>
                <a:gd name="T2" fmla="*/ 518 w 735"/>
                <a:gd name="T3" fmla="*/ 188 h 390"/>
                <a:gd name="T4" fmla="*/ 98 w 735"/>
                <a:gd name="T5" fmla="*/ 113 h 390"/>
                <a:gd name="T6" fmla="*/ 0 w 735"/>
                <a:gd name="T7" fmla="*/ 390 h 390"/>
                <a:gd name="T8" fmla="*/ 0 60000 65536"/>
                <a:gd name="T9" fmla="*/ 0 60000 65536"/>
                <a:gd name="T10" fmla="*/ 0 60000 65536"/>
                <a:gd name="T11" fmla="*/ 0 60000 65536"/>
                <a:gd name="T12" fmla="*/ 0 w 735"/>
                <a:gd name="T13" fmla="*/ 0 h 390"/>
                <a:gd name="T14" fmla="*/ 735 w 735"/>
                <a:gd name="T15" fmla="*/ 390 h 390"/>
              </a:gdLst>
              <a:ahLst/>
              <a:cxnLst>
                <a:cxn ang="T8">
                  <a:pos x="T0" y="T1"/>
                </a:cxn>
                <a:cxn ang="T9">
                  <a:pos x="T2" y="T3"/>
                </a:cxn>
                <a:cxn ang="T10">
                  <a:pos x="T4" y="T5"/>
                </a:cxn>
                <a:cxn ang="T11">
                  <a:pos x="T6" y="T7"/>
                </a:cxn>
              </a:cxnLst>
              <a:rect l="T12" t="T13" r="T14" b="T15"/>
              <a:pathLst>
                <a:path w="735" h="390">
                  <a:moveTo>
                    <a:pt x="735" y="0"/>
                  </a:moveTo>
                  <a:cubicBezTo>
                    <a:pt x="699" y="31"/>
                    <a:pt x="624" y="169"/>
                    <a:pt x="518" y="188"/>
                  </a:cubicBezTo>
                  <a:cubicBezTo>
                    <a:pt x="412" y="207"/>
                    <a:pt x="184" y="79"/>
                    <a:pt x="98" y="113"/>
                  </a:cubicBezTo>
                  <a:cubicBezTo>
                    <a:pt x="12" y="147"/>
                    <a:pt x="20" y="332"/>
                    <a:pt x="0" y="390"/>
                  </a:cubicBezTo>
                </a:path>
              </a:pathLst>
            </a:custGeom>
            <a:noFill/>
            <a:ln w="15875">
              <a:solidFill>
                <a:srgbClr val="000000"/>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2350" name="Text Box 42"/>
            <p:cNvSpPr txBox="1">
              <a:spLocks noChangeAspect="1" noChangeArrowheads="1"/>
            </p:cNvSpPr>
            <p:nvPr/>
          </p:nvSpPr>
          <p:spPr bwMode="auto">
            <a:xfrm>
              <a:off x="3045" y="7906"/>
              <a:ext cx="3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1400"/>
                <a:t>(1)</a:t>
              </a:r>
            </a:p>
          </p:txBody>
        </p:sp>
        <p:sp>
          <p:nvSpPr>
            <p:cNvPr id="142351" name="Text Box 43"/>
            <p:cNvSpPr txBox="1">
              <a:spLocks noChangeAspect="1" noChangeArrowheads="1"/>
            </p:cNvSpPr>
            <p:nvPr/>
          </p:nvSpPr>
          <p:spPr bwMode="auto">
            <a:xfrm>
              <a:off x="2475" y="7651"/>
              <a:ext cx="3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1400"/>
                <a:t>(2)</a:t>
              </a:r>
            </a:p>
          </p:txBody>
        </p:sp>
        <p:sp>
          <p:nvSpPr>
            <p:cNvPr id="142352" name="Text Box 44"/>
            <p:cNvSpPr txBox="1">
              <a:spLocks noChangeAspect="1" noChangeArrowheads="1"/>
            </p:cNvSpPr>
            <p:nvPr/>
          </p:nvSpPr>
          <p:spPr bwMode="auto">
            <a:xfrm>
              <a:off x="1320" y="7621"/>
              <a:ext cx="3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1400"/>
                <a:t>(3)</a:t>
              </a:r>
            </a:p>
          </p:txBody>
        </p:sp>
      </p:grpSp>
      <p:sp>
        <p:nvSpPr>
          <p:cNvPr id="142341" name="Slide Number Placeholder 47"/>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DE9EE541-29BE-44E5-A4A8-EE2333E349C7}" type="slidenum">
              <a:rPr lang="en-US" sz="1200" smtClean="0">
                <a:solidFill>
                  <a:srgbClr val="FFFFFF"/>
                </a:solidFill>
              </a:rPr>
              <a:pPr>
                <a:lnSpc>
                  <a:spcPct val="80000"/>
                </a:lnSpc>
              </a:pPr>
              <a:t>124</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12775" y="228600"/>
            <a:ext cx="8153400" cy="990600"/>
          </a:xfrm>
        </p:spPr>
        <p:txBody>
          <a:bodyPr/>
          <a:lstStyle/>
          <a:p>
            <a:pPr eaLnBrk="1" hangingPunct="1"/>
            <a:r>
              <a:rPr lang="en-US" smtClean="0"/>
              <a:t>DSLK đôi – Thêm vào cuối ds</a:t>
            </a:r>
            <a:endParaRPr lang="en-US" smtClean="0">
              <a:latin typeface="VNI-Times" pitchFamily="2" charset="0"/>
            </a:endParaRPr>
          </a:p>
        </p:txBody>
      </p:sp>
      <p:grpSp>
        <p:nvGrpSpPr>
          <p:cNvPr id="143363" name="Group 4"/>
          <p:cNvGrpSpPr>
            <a:grpSpLocks noChangeAspect="1"/>
          </p:cNvGrpSpPr>
          <p:nvPr/>
        </p:nvGrpSpPr>
        <p:grpSpPr bwMode="auto">
          <a:xfrm>
            <a:off x="7178675" y="4789488"/>
            <a:ext cx="993775" cy="527050"/>
            <a:chOff x="1785" y="4448"/>
            <a:chExt cx="783" cy="415"/>
          </a:xfrm>
        </p:grpSpPr>
        <p:sp>
          <p:nvSpPr>
            <p:cNvPr id="143412" name="Rectangle 5"/>
            <p:cNvSpPr>
              <a:spLocks noChangeAspect="1" noChangeArrowheads="1"/>
            </p:cNvSpPr>
            <p:nvPr/>
          </p:nvSpPr>
          <p:spPr bwMode="auto">
            <a:xfrm>
              <a:off x="2430" y="4448"/>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3413" name="Text Box 6"/>
            <p:cNvSpPr txBox="1">
              <a:spLocks noChangeAspect="1" noChangeArrowheads="1"/>
            </p:cNvSpPr>
            <p:nvPr/>
          </p:nvSpPr>
          <p:spPr bwMode="auto">
            <a:xfrm>
              <a:off x="1920" y="4449"/>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X</a:t>
              </a:r>
            </a:p>
          </p:txBody>
        </p:sp>
        <p:sp>
          <p:nvSpPr>
            <p:cNvPr id="143414" name="Rectangle 7"/>
            <p:cNvSpPr>
              <a:spLocks noChangeAspect="1" noChangeArrowheads="1"/>
            </p:cNvSpPr>
            <p:nvPr/>
          </p:nvSpPr>
          <p:spPr bwMode="auto">
            <a:xfrm>
              <a:off x="1785" y="4448"/>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sp>
        <p:nvSpPr>
          <p:cNvPr id="143364" name="Text Box 8"/>
          <p:cNvSpPr txBox="1">
            <a:spLocks noChangeAspect="1" noChangeArrowheads="1"/>
          </p:cNvSpPr>
          <p:nvPr/>
        </p:nvSpPr>
        <p:spPr bwMode="auto">
          <a:xfrm>
            <a:off x="533400" y="2286000"/>
            <a:ext cx="81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pHead</a:t>
            </a:r>
          </a:p>
        </p:txBody>
      </p:sp>
      <p:sp>
        <p:nvSpPr>
          <p:cNvPr id="143365" name="Text Box 9"/>
          <p:cNvSpPr txBox="1">
            <a:spLocks noChangeAspect="1" noChangeArrowheads="1"/>
          </p:cNvSpPr>
          <p:nvPr/>
        </p:nvSpPr>
        <p:spPr bwMode="auto">
          <a:xfrm>
            <a:off x="4495800" y="2438400"/>
            <a:ext cx="8175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pTail</a:t>
            </a:r>
          </a:p>
        </p:txBody>
      </p:sp>
      <p:sp>
        <p:nvSpPr>
          <p:cNvPr id="143366" name="Oval 12"/>
          <p:cNvSpPr>
            <a:spLocks noChangeAspect="1" noChangeArrowheads="1"/>
          </p:cNvSpPr>
          <p:nvPr/>
        </p:nvSpPr>
        <p:spPr bwMode="auto">
          <a:xfrm>
            <a:off x="736600" y="2703513"/>
            <a:ext cx="422275" cy="361950"/>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nvGrpSpPr>
          <p:cNvPr id="143367" name="Group 15"/>
          <p:cNvGrpSpPr>
            <a:grpSpLocks noChangeAspect="1"/>
          </p:cNvGrpSpPr>
          <p:nvPr/>
        </p:nvGrpSpPr>
        <p:grpSpPr bwMode="auto">
          <a:xfrm>
            <a:off x="1135063" y="3533775"/>
            <a:ext cx="1309687" cy="528638"/>
            <a:chOff x="2619" y="3568"/>
            <a:chExt cx="1032" cy="417"/>
          </a:xfrm>
        </p:grpSpPr>
        <p:sp>
          <p:nvSpPr>
            <p:cNvPr id="143408" name="Rectangle 16"/>
            <p:cNvSpPr>
              <a:spLocks noChangeAspect="1" noChangeArrowheads="1"/>
            </p:cNvSpPr>
            <p:nvPr/>
          </p:nvSpPr>
          <p:spPr bwMode="auto">
            <a:xfrm>
              <a:off x="3266"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3409" name="Text Box 17"/>
            <p:cNvSpPr txBox="1">
              <a:spLocks noChangeAspect="1" noChangeArrowheads="1"/>
            </p:cNvSpPr>
            <p:nvPr/>
          </p:nvSpPr>
          <p:spPr bwMode="auto">
            <a:xfrm>
              <a:off x="2763"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A</a:t>
              </a:r>
            </a:p>
          </p:txBody>
        </p:sp>
        <p:sp>
          <p:nvSpPr>
            <p:cNvPr id="143410" name="Line 18"/>
            <p:cNvSpPr>
              <a:spLocks noChangeAspect="1" noChangeShapeType="1"/>
            </p:cNvSpPr>
            <p:nvPr/>
          </p:nvSpPr>
          <p:spPr bwMode="auto">
            <a:xfrm>
              <a:off x="3339"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3411" name="Rectangle 19"/>
            <p:cNvSpPr>
              <a:spLocks noChangeAspect="1" noChangeArrowheads="1"/>
            </p:cNvSpPr>
            <p:nvPr/>
          </p:nvSpPr>
          <p:spPr bwMode="auto">
            <a:xfrm>
              <a:off x="2619"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grpSp>
        <p:nvGrpSpPr>
          <p:cNvPr id="143368" name="Group 20"/>
          <p:cNvGrpSpPr>
            <a:grpSpLocks noChangeAspect="1"/>
          </p:cNvGrpSpPr>
          <p:nvPr/>
        </p:nvGrpSpPr>
        <p:grpSpPr bwMode="auto">
          <a:xfrm>
            <a:off x="2144713" y="3533775"/>
            <a:ext cx="1595437" cy="528638"/>
            <a:chOff x="3339" y="3568"/>
            <a:chExt cx="1257" cy="417"/>
          </a:xfrm>
        </p:grpSpPr>
        <p:sp>
          <p:nvSpPr>
            <p:cNvPr id="143403" name="Rectangle 21"/>
            <p:cNvSpPr>
              <a:spLocks noChangeAspect="1" noChangeArrowheads="1"/>
            </p:cNvSpPr>
            <p:nvPr/>
          </p:nvSpPr>
          <p:spPr bwMode="auto">
            <a:xfrm>
              <a:off x="4211"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3404" name="Text Box 22"/>
            <p:cNvSpPr txBox="1">
              <a:spLocks noChangeAspect="1" noChangeArrowheads="1"/>
            </p:cNvSpPr>
            <p:nvPr/>
          </p:nvSpPr>
          <p:spPr bwMode="auto">
            <a:xfrm>
              <a:off x="3708"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B</a:t>
              </a:r>
            </a:p>
          </p:txBody>
        </p:sp>
        <p:sp>
          <p:nvSpPr>
            <p:cNvPr id="143405" name="Line 23"/>
            <p:cNvSpPr>
              <a:spLocks noChangeAspect="1" noChangeShapeType="1"/>
            </p:cNvSpPr>
            <p:nvPr/>
          </p:nvSpPr>
          <p:spPr bwMode="auto">
            <a:xfrm>
              <a:off x="4284"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3406" name="Rectangle 24"/>
            <p:cNvSpPr>
              <a:spLocks noChangeAspect="1" noChangeArrowheads="1"/>
            </p:cNvSpPr>
            <p:nvPr/>
          </p:nvSpPr>
          <p:spPr bwMode="auto">
            <a:xfrm>
              <a:off x="3564"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3407" name="Line 25"/>
            <p:cNvSpPr>
              <a:spLocks noChangeAspect="1" noChangeShapeType="1"/>
            </p:cNvSpPr>
            <p:nvPr/>
          </p:nvSpPr>
          <p:spPr bwMode="auto">
            <a:xfrm rot="10800000">
              <a:off x="3339" y="3673"/>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grpSp>
        <p:nvGrpSpPr>
          <p:cNvPr id="143369" name="Group 26"/>
          <p:cNvGrpSpPr>
            <a:grpSpLocks noChangeAspect="1"/>
          </p:cNvGrpSpPr>
          <p:nvPr/>
        </p:nvGrpSpPr>
        <p:grpSpPr bwMode="auto">
          <a:xfrm>
            <a:off x="3440113" y="3533775"/>
            <a:ext cx="1595437" cy="528638"/>
            <a:chOff x="4299" y="3568"/>
            <a:chExt cx="1257" cy="417"/>
          </a:xfrm>
        </p:grpSpPr>
        <p:sp>
          <p:nvSpPr>
            <p:cNvPr id="143398" name="Rectangle 27"/>
            <p:cNvSpPr>
              <a:spLocks noChangeAspect="1" noChangeArrowheads="1"/>
            </p:cNvSpPr>
            <p:nvPr/>
          </p:nvSpPr>
          <p:spPr bwMode="auto">
            <a:xfrm>
              <a:off x="5171"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3399" name="Text Box 28"/>
            <p:cNvSpPr txBox="1">
              <a:spLocks noChangeAspect="1" noChangeArrowheads="1"/>
            </p:cNvSpPr>
            <p:nvPr/>
          </p:nvSpPr>
          <p:spPr bwMode="auto">
            <a:xfrm>
              <a:off x="4668"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C</a:t>
              </a:r>
            </a:p>
          </p:txBody>
        </p:sp>
        <p:sp>
          <p:nvSpPr>
            <p:cNvPr id="143400" name="Line 29"/>
            <p:cNvSpPr>
              <a:spLocks noChangeAspect="1" noChangeShapeType="1"/>
            </p:cNvSpPr>
            <p:nvPr/>
          </p:nvSpPr>
          <p:spPr bwMode="auto">
            <a:xfrm>
              <a:off x="5244"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3401" name="Rectangle 30"/>
            <p:cNvSpPr>
              <a:spLocks noChangeAspect="1" noChangeArrowheads="1"/>
            </p:cNvSpPr>
            <p:nvPr/>
          </p:nvSpPr>
          <p:spPr bwMode="auto">
            <a:xfrm>
              <a:off x="4524"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3402" name="Line 31"/>
            <p:cNvSpPr>
              <a:spLocks noChangeAspect="1" noChangeShapeType="1"/>
            </p:cNvSpPr>
            <p:nvPr/>
          </p:nvSpPr>
          <p:spPr bwMode="auto">
            <a:xfrm rot="10800000">
              <a:off x="4299" y="3673"/>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sp>
        <p:nvSpPr>
          <p:cNvPr id="143370" name="Rectangle 32"/>
          <p:cNvSpPr>
            <a:spLocks noChangeAspect="1" noChangeArrowheads="1"/>
          </p:cNvSpPr>
          <p:nvPr/>
        </p:nvSpPr>
        <p:spPr bwMode="auto">
          <a:xfrm>
            <a:off x="5842000" y="3533775"/>
            <a:ext cx="174625" cy="525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3371" name="Text Box 33"/>
          <p:cNvSpPr txBox="1">
            <a:spLocks noChangeAspect="1" noChangeArrowheads="1"/>
          </p:cNvSpPr>
          <p:nvPr/>
        </p:nvSpPr>
        <p:spPr bwMode="auto">
          <a:xfrm>
            <a:off x="5202238" y="3536950"/>
            <a:ext cx="644525"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D</a:t>
            </a:r>
          </a:p>
        </p:txBody>
      </p:sp>
      <p:sp>
        <p:nvSpPr>
          <p:cNvPr id="143372" name="Rectangle 35"/>
          <p:cNvSpPr>
            <a:spLocks noChangeAspect="1" noChangeArrowheads="1"/>
          </p:cNvSpPr>
          <p:nvPr/>
        </p:nvSpPr>
        <p:spPr bwMode="auto">
          <a:xfrm>
            <a:off x="5019675" y="3533775"/>
            <a:ext cx="174625" cy="525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3373" name="Line 36"/>
          <p:cNvSpPr>
            <a:spLocks noChangeAspect="1" noChangeShapeType="1"/>
          </p:cNvSpPr>
          <p:nvPr/>
        </p:nvSpPr>
        <p:spPr bwMode="auto">
          <a:xfrm rot="10800000">
            <a:off x="4733925" y="3662363"/>
            <a:ext cx="396875"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266278" name="Text Box 38"/>
          <p:cNvSpPr txBox="1">
            <a:spLocks noChangeAspect="1" noChangeArrowheads="1"/>
          </p:cNvSpPr>
          <p:nvPr/>
        </p:nvSpPr>
        <p:spPr bwMode="auto">
          <a:xfrm>
            <a:off x="5715000" y="4876800"/>
            <a:ext cx="476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(1)</a:t>
            </a:r>
          </a:p>
        </p:txBody>
      </p:sp>
      <p:sp>
        <p:nvSpPr>
          <p:cNvPr id="266279" name="Text Box 39"/>
          <p:cNvSpPr txBox="1">
            <a:spLocks noChangeAspect="1" noChangeArrowheads="1"/>
          </p:cNvSpPr>
          <p:nvPr/>
        </p:nvSpPr>
        <p:spPr bwMode="auto">
          <a:xfrm>
            <a:off x="6858000" y="3962400"/>
            <a:ext cx="476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(2)</a:t>
            </a:r>
          </a:p>
        </p:txBody>
      </p:sp>
      <p:sp>
        <p:nvSpPr>
          <p:cNvPr id="136218" name="Text Box 40"/>
          <p:cNvSpPr txBox="1">
            <a:spLocks noChangeAspect="1" noChangeArrowheads="1"/>
          </p:cNvSpPr>
          <p:nvPr/>
        </p:nvSpPr>
        <p:spPr bwMode="auto">
          <a:xfrm>
            <a:off x="6477000" y="2971800"/>
            <a:ext cx="476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(3)</a:t>
            </a:r>
          </a:p>
        </p:txBody>
      </p:sp>
      <p:sp>
        <p:nvSpPr>
          <p:cNvPr id="143377" name="Slide Number Placeholder 4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095381BE-F4B8-46B5-83F6-1CEE535C43A0}" type="slidenum">
              <a:rPr lang="en-US" sz="1200" smtClean="0">
                <a:solidFill>
                  <a:srgbClr val="FFFFFF"/>
                </a:solidFill>
              </a:rPr>
              <a:pPr>
                <a:lnSpc>
                  <a:spcPct val="80000"/>
                </a:lnSpc>
              </a:pPr>
              <a:t>125</a:t>
            </a:fld>
            <a:endParaRPr lang="en-US" sz="1200" smtClean="0">
              <a:solidFill>
                <a:srgbClr val="FFFFFF"/>
              </a:solidFill>
            </a:endParaRPr>
          </a:p>
        </p:txBody>
      </p:sp>
      <p:cxnSp>
        <p:nvCxnSpPr>
          <p:cNvPr id="50" name="Shape 49"/>
          <p:cNvCxnSpPr>
            <a:stCxn id="143366" idx="6"/>
          </p:cNvCxnSpPr>
          <p:nvPr/>
        </p:nvCxnSpPr>
        <p:spPr>
          <a:xfrm>
            <a:off x="1158875" y="2884488"/>
            <a:ext cx="481013" cy="652462"/>
          </a:xfrm>
          <a:prstGeom prst="curvedConnector2">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143379" name="Group 56"/>
          <p:cNvGrpSpPr>
            <a:grpSpLocks/>
          </p:cNvGrpSpPr>
          <p:nvPr/>
        </p:nvGrpSpPr>
        <p:grpSpPr bwMode="auto">
          <a:xfrm>
            <a:off x="538163" y="3505200"/>
            <a:ext cx="661987" cy="280988"/>
            <a:chOff x="842962" y="3505200"/>
            <a:chExt cx="661988" cy="280987"/>
          </a:xfrm>
        </p:grpSpPr>
        <p:sp>
          <p:nvSpPr>
            <p:cNvPr id="143396" name="Line 25"/>
            <p:cNvSpPr>
              <a:spLocks noChangeAspect="1" noChangeShapeType="1"/>
            </p:cNvSpPr>
            <p:nvPr/>
          </p:nvSpPr>
          <p:spPr bwMode="auto">
            <a:xfrm rot="10800000">
              <a:off x="1108947" y="3657600"/>
              <a:ext cx="396003"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3397" name="Rectangle 13"/>
            <p:cNvSpPr>
              <a:spLocks noChangeAspect="1" noChangeArrowheads="1"/>
            </p:cNvSpPr>
            <p:nvPr/>
          </p:nvSpPr>
          <p:spPr bwMode="auto">
            <a:xfrm>
              <a:off x="842962" y="3505200"/>
              <a:ext cx="280988" cy="28098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sp>
        <p:nvSpPr>
          <p:cNvPr id="143380" name="Oval 12"/>
          <p:cNvSpPr>
            <a:spLocks noChangeAspect="1" noChangeArrowheads="1"/>
          </p:cNvSpPr>
          <p:nvPr/>
        </p:nvSpPr>
        <p:spPr bwMode="auto">
          <a:xfrm>
            <a:off x="5292725" y="2667000"/>
            <a:ext cx="422275" cy="361950"/>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nvGrpSpPr>
          <p:cNvPr id="143381" name="Group 61"/>
          <p:cNvGrpSpPr>
            <a:grpSpLocks/>
          </p:cNvGrpSpPr>
          <p:nvPr/>
        </p:nvGrpSpPr>
        <p:grpSpPr bwMode="auto">
          <a:xfrm>
            <a:off x="8139113" y="5053013"/>
            <a:ext cx="700087" cy="280987"/>
            <a:chOff x="7071597" y="4572000"/>
            <a:chExt cx="700803" cy="280987"/>
          </a:xfrm>
        </p:grpSpPr>
        <p:sp>
          <p:nvSpPr>
            <p:cNvPr id="143394" name="Rectangle 13"/>
            <p:cNvSpPr>
              <a:spLocks noChangeAspect="1" noChangeArrowheads="1"/>
            </p:cNvSpPr>
            <p:nvPr/>
          </p:nvSpPr>
          <p:spPr bwMode="auto">
            <a:xfrm>
              <a:off x="7491412" y="4572000"/>
              <a:ext cx="280988" cy="28098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3395" name="Line 29"/>
            <p:cNvSpPr>
              <a:spLocks noChangeAspect="1" noChangeShapeType="1"/>
            </p:cNvSpPr>
            <p:nvPr/>
          </p:nvSpPr>
          <p:spPr bwMode="auto">
            <a:xfrm>
              <a:off x="7071597" y="4724400"/>
              <a:ext cx="396003"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grpSp>
        <p:nvGrpSpPr>
          <p:cNvPr id="8" name="Group 60"/>
          <p:cNvGrpSpPr>
            <a:grpSpLocks/>
          </p:cNvGrpSpPr>
          <p:nvPr/>
        </p:nvGrpSpPr>
        <p:grpSpPr bwMode="auto">
          <a:xfrm>
            <a:off x="5943600" y="3833813"/>
            <a:ext cx="661988" cy="280987"/>
            <a:chOff x="6248400" y="3833813"/>
            <a:chExt cx="661988" cy="280987"/>
          </a:xfrm>
        </p:grpSpPr>
        <p:sp>
          <p:nvSpPr>
            <p:cNvPr id="143392" name="Rectangle 13"/>
            <p:cNvSpPr>
              <a:spLocks noChangeAspect="1" noChangeArrowheads="1"/>
            </p:cNvSpPr>
            <p:nvPr/>
          </p:nvSpPr>
          <p:spPr bwMode="auto">
            <a:xfrm>
              <a:off x="6629400" y="3833813"/>
              <a:ext cx="280988" cy="28098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3393" name="Line 29"/>
            <p:cNvSpPr>
              <a:spLocks noChangeAspect="1" noChangeShapeType="1"/>
            </p:cNvSpPr>
            <p:nvPr/>
          </p:nvSpPr>
          <p:spPr bwMode="auto">
            <a:xfrm>
              <a:off x="6248400" y="3962400"/>
              <a:ext cx="396003"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grpSp>
        <p:nvGrpSpPr>
          <p:cNvPr id="9" name="Group 57"/>
          <p:cNvGrpSpPr>
            <a:grpSpLocks/>
          </p:cNvGrpSpPr>
          <p:nvPr/>
        </p:nvGrpSpPr>
        <p:grpSpPr bwMode="auto">
          <a:xfrm>
            <a:off x="6577013" y="4772025"/>
            <a:ext cx="661987" cy="280988"/>
            <a:chOff x="842962" y="3505200"/>
            <a:chExt cx="661988" cy="280987"/>
          </a:xfrm>
        </p:grpSpPr>
        <p:sp>
          <p:nvSpPr>
            <p:cNvPr id="143390" name="Line 25"/>
            <p:cNvSpPr>
              <a:spLocks noChangeAspect="1" noChangeShapeType="1"/>
            </p:cNvSpPr>
            <p:nvPr/>
          </p:nvSpPr>
          <p:spPr bwMode="auto">
            <a:xfrm rot="10800000">
              <a:off x="1108947" y="3657600"/>
              <a:ext cx="396003"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3391" name="Rectangle 13"/>
            <p:cNvSpPr>
              <a:spLocks noChangeAspect="1" noChangeArrowheads="1"/>
            </p:cNvSpPr>
            <p:nvPr/>
          </p:nvSpPr>
          <p:spPr bwMode="auto">
            <a:xfrm>
              <a:off x="842962" y="3505200"/>
              <a:ext cx="280988" cy="28098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cxnSp>
        <p:nvCxnSpPr>
          <p:cNvPr id="64" name="Curved Connector 63"/>
          <p:cNvCxnSpPr>
            <a:stCxn id="143380" idx="4"/>
          </p:cNvCxnSpPr>
          <p:nvPr/>
        </p:nvCxnSpPr>
        <p:spPr>
          <a:xfrm rot="16200000" flipH="1">
            <a:off x="5323682" y="3209131"/>
            <a:ext cx="495300" cy="134937"/>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hape 75"/>
          <p:cNvCxnSpPr>
            <a:stCxn id="143390" idx="0"/>
            <a:endCxn id="143370" idx="3"/>
          </p:cNvCxnSpPr>
          <p:nvPr/>
        </p:nvCxnSpPr>
        <p:spPr>
          <a:xfrm rot="16200000" flipV="1">
            <a:off x="6064250" y="3749675"/>
            <a:ext cx="1127125" cy="1222375"/>
          </a:xfrm>
          <a:prstGeom prst="curvedConnector2">
            <a:avLst/>
          </a:prstGeom>
          <a:ln w="19050">
            <a:solidFill>
              <a:srgbClr val="0000F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Curved Connector 77"/>
          <p:cNvCxnSpPr/>
          <p:nvPr/>
        </p:nvCxnSpPr>
        <p:spPr>
          <a:xfrm rot="16200000" flipH="1">
            <a:off x="5943600" y="3962400"/>
            <a:ext cx="1219200" cy="1219200"/>
          </a:xfrm>
          <a:prstGeom prst="curvedConnector3">
            <a:avLst>
              <a:gd name="adj1" fmla="val 102612"/>
            </a:avLst>
          </a:prstGeom>
          <a:ln w="19050">
            <a:solidFill>
              <a:srgbClr val="0000F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143380" idx="4"/>
            <a:endCxn id="143413" idx="0"/>
          </p:cNvCxnSpPr>
          <p:nvPr/>
        </p:nvCxnSpPr>
        <p:spPr>
          <a:xfrm rot="16200000" flipH="1">
            <a:off x="5707063" y="2825750"/>
            <a:ext cx="1762125" cy="2168525"/>
          </a:xfrm>
          <a:prstGeom prst="curvedConnector3">
            <a:avLst>
              <a:gd name="adj1" fmla="val 12817"/>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86" name="Rectangle 85"/>
          <p:cNvSpPr>
            <a:spLocks noChangeArrowheads="1"/>
          </p:cNvSpPr>
          <p:nvPr/>
        </p:nvSpPr>
        <p:spPr bwMode="auto">
          <a:xfrm>
            <a:off x="533400" y="4708525"/>
            <a:ext cx="45720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Times New Roman" panose="02020603050405020304" pitchFamily="18" charset="0"/>
              </a:defRPr>
            </a:lvl1pPr>
            <a:lvl2pPr marL="53975">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lvl="1" eaLnBrk="1" hangingPunct="1">
              <a:spcBef>
                <a:spcPts val="200"/>
              </a:spcBef>
            </a:pPr>
            <a:r>
              <a:rPr lang="en-US" sz="2200">
                <a:solidFill>
                  <a:srgbClr val="0000FF"/>
                </a:solidFill>
                <a:cs typeface="Times New Roman" panose="02020603050405020304" pitchFamily="18" charset="0"/>
              </a:rPr>
              <a:t>l.pTail-&gt;pNext = new_node;	</a:t>
            </a:r>
            <a:r>
              <a:rPr lang="en-US" sz="2200" i="1">
                <a:solidFill>
                  <a:srgbClr val="0000FF"/>
                </a:solidFill>
                <a:cs typeface="Times New Roman" panose="02020603050405020304" pitchFamily="18" charset="0"/>
              </a:rPr>
              <a:t>// (1)</a:t>
            </a:r>
          </a:p>
          <a:p>
            <a:pPr lvl="1" eaLnBrk="1" hangingPunct="1">
              <a:spcBef>
                <a:spcPts val="200"/>
              </a:spcBef>
            </a:pPr>
            <a:r>
              <a:rPr lang="en-US" sz="2200">
                <a:solidFill>
                  <a:srgbClr val="0000FF"/>
                </a:solidFill>
                <a:cs typeface="Times New Roman" panose="02020603050405020304" pitchFamily="18" charset="0"/>
              </a:rPr>
              <a:t>new_node-&gt;pPrev = l.pTail;	</a:t>
            </a:r>
            <a:r>
              <a:rPr lang="en-US" sz="2200" i="1">
                <a:solidFill>
                  <a:srgbClr val="0000FF"/>
                </a:solidFill>
                <a:cs typeface="Times New Roman" panose="02020603050405020304" pitchFamily="18" charset="0"/>
              </a:rPr>
              <a:t>// (2)</a:t>
            </a:r>
            <a:endParaRPr lang="en-US" sz="2200">
              <a:solidFill>
                <a:srgbClr val="0000FF"/>
              </a:solidFill>
              <a:cs typeface="Times New Roman" panose="02020603050405020304" pitchFamily="18" charset="0"/>
            </a:endParaRPr>
          </a:p>
          <a:p>
            <a:pPr lvl="1" eaLnBrk="1" hangingPunct="1">
              <a:spcBef>
                <a:spcPts val="200"/>
              </a:spcBef>
            </a:pPr>
            <a:r>
              <a:rPr lang="en-US" sz="2200">
                <a:solidFill>
                  <a:srgbClr val="0000FF"/>
                </a:solidFill>
                <a:cs typeface="Times New Roman" panose="02020603050405020304" pitchFamily="18" charset="0"/>
              </a:rPr>
              <a:t>l.pTail = new_node;		</a:t>
            </a:r>
            <a:r>
              <a:rPr lang="en-US" sz="2200" i="1">
                <a:solidFill>
                  <a:srgbClr val="0000FF"/>
                </a:solidFill>
                <a:cs typeface="Times New Roman" panose="02020603050405020304" pitchFamily="18" charset="0"/>
              </a:rPr>
              <a:t>// (3)</a:t>
            </a:r>
            <a:endParaRPr lang="en-US" sz="2200" i="1">
              <a:solidFill>
                <a:srgbClr val="0000FF"/>
              </a:solidFill>
            </a:endParaRPr>
          </a:p>
        </p:txBody>
      </p:sp>
      <p:sp>
        <p:nvSpPr>
          <p:cNvPr id="143389" name="Rectangle 86"/>
          <p:cNvSpPr>
            <a:spLocks noChangeArrowheads="1"/>
          </p:cNvSpPr>
          <p:nvPr/>
        </p:nvSpPr>
        <p:spPr bwMode="auto">
          <a:xfrm>
            <a:off x="7086600" y="5410200"/>
            <a:ext cx="1171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r>
              <a:rPr lang="en-US">
                <a:solidFill>
                  <a:srgbClr val="000000"/>
                </a:solidFill>
                <a:cs typeface="Times New Roman" panose="02020603050405020304" pitchFamily="18" charset="0"/>
              </a:rPr>
              <a:t>new_node</a:t>
            </a:r>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8"/>
                                        </p:tgtEl>
                                        <p:attrNameLst>
                                          <p:attrName>style.visibility</p:attrName>
                                        </p:attrNameLst>
                                      </p:cBhvr>
                                      <p:to>
                                        <p:strVal val="visible"/>
                                      </p:to>
                                    </p:set>
                                  </p:childTnLst>
                                </p:cTn>
                              </p:par>
                            </p:childTnLst>
                          </p:cTn>
                        </p:par>
                        <p:par>
                          <p:cTn id="7" fill="hold" nodeType="afterGroup">
                            <p:stCondLst>
                              <p:cond delay="0"/>
                            </p:stCondLst>
                            <p:childTnLst>
                              <p:par>
                                <p:cTn id="8" presetID="2" presetClass="exit" presetSubtype="4" fill="hold" nodeType="afterEffect">
                                  <p:stCondLst>
                                    <p:cond delay="0"/>
                                  </p:stCondLst>
                                  <p:childTnLst>
                                    <p:anim calcmode="lin" valueType="num">
                                      <p:cBhvr additive="base">
                                        <p:cTn id="9" dur="2000"/>
                                        <p:tgtEl>
                                          <p:spTgt spid="8"/>
                                        </p:tgtEl>
                                        <p:attrNameLst>
                                          <p:attrName>ppt_x</p:attrName>
                                        </p:attrNameLst>
                                      </p:cBhvr>
                                      <p:tavLst>
                                        <p:tav tm="0">
                                          <p:val>
                                            <p:strVal val="ppt_x"/>
                                          </p:val>
                                        </p:tav>
                                        <p:tav tm="100000">
                                          <p:val>
                                            <p:strVal val="ppt_x"/>
                                          </p:val>
                                        </p:tav>
                                      </p:tavLst>
                                    </p:anim>
                                    <p:anim calcmode="lin" valueType="num">
                                      <p:cBhvr additive="base">
                                        <p:cTn id="10" dur="2000"/>
                                        <p:tgtEl>
                                          <p:spTgt spid="8"/>
                                        </p:tgtEl>
                                        <p:attrNameLst>
                                          <p:attrName>ppt_y</p:attrName>
                                        </p:attrNameLst>
                                      </p:cBhvr>
                                      <p:tavLst>
                                        <p:tav tm="0">
                                          <p:val>
                                            <p:strVal val="ppt_y"/>
                                          </p:val>
                                        </p:tav>
                                        <p:tav tm="100000">
                                          <p:val>
                                            <p:strVal val="1+ppt_h/2"/>
                                          </p:val>
                                        </p:tav>
                                      </p:tavLst>
                                    </p:anim>
                                    <p:set>
                                      <p:cBhvr>
                                        <p:cTn id="11" dur="1" fill="hold">
                                          <p:stCondLst>
                                            <p:cond delay="1999"/>
                                          </p:stCondLst>
                                        </p:cTn>
                                        <p:tgtEl>
                                          <p:spTgt spid="8"/>
                                        </p:tgtEl>
                                        <p:attrNameLst>
                                          <p:attrName>style.visibility</p:attrName>
                                        </p:attrNameLst>
                                      </p:cBhvr>
                                      <p:to>
                                        <p:strVal val="hidden"/>
                                      </p:to>
                                    </p:set>
                                  </p:childTnLst>
                                </p:cTn>
                              </p:par>
                              <p:par>
                                <p:cTn id="12" presetID="20" presetClass="entr" presetSubtype="0" fill="hold" nodeType="withEffect">
                                  <p:stCondLst>
                                    <p:cond delay="0"/>
                                  </p:stCondLst>
                                  <p:childTnLst>
                                    <p:set>
                                      <p:cBhvr>
                                        <p:cTn id="13" dur="1" fill="hold">
                                          <p:stCondLst>
                                            <p:cond delay="0"/>
                                          </p:stCondLst>
                                        </p:cTn>
                                        <p:tgtEl>
                                          <p:spTgt spid="78"/>
                                        </p:tgtEl>
                                        <p:attrNameLst>
                                          <p:attrName>style.visibility</p:attrName>
                                        </p:attrNameLst>
                                      </p:cBhvr>
                                      <p:to>
                                        <p:strVal val="visible"/>
                                      </p:to>
                                    </p:set>
                                    <p:animEffect transition="in" filter="wedge">
                                      <p:cBhvr>
                                        <p:cTn id="14" dur="2000"/>
                                        <p:tgtEl>
                                          <p:spTgt spid="78"/>
                                        </p:tgtEl>
                                      </p:cBhvr>
                                    </p:animEffect>
                                  </p:childTnLst>
                                </p:cTn>
                              </p:par>
                              <p:par>
                                <p:cTn id="15" presetID="3" presetClass="entr" presetSubtype="10" fill="hold" nodeType="withEffect">
                                  <p:stCondLst>
                                    <p:cond delay="0"/>
                                  </p:stCondLst>
                                  <p:childTnLst>
                                    <p:set>
                                      <p:cBhvr>
                                        <p:cTn id="16" dur="1" fill="hold">
                                          <p:stCondLst>
                                            <p:cond delay="0"/>
                                          </p:stCondLst>
                                        </p:cTn>
                                        <p:tgtEl>
                                          <p:spTgt spid="86">
                                            <p:txEl>
                                              <p:pRg st="0" end="0"/>
                                            </p:txEl>
                                          </p:spTgt>
                                        </p:tgtEl>
                                        <p:attrNameLst>
                                          <p:attrName>style.visibility</p:attrName>
                                        </p:attrNameLst>
                                      </p:cBhvr>
                                      <p:to>
                                        <p:strVal val="visible"/>
                                      </p:to>
                                    </p:set>
                                    <p:animEffect transition="in" filter="blinds(horizontal)">
                                      <p:cBhvr>
                                        <p:cTn id="17" dur="1000"/>
                                        <p:tgtEl>
                                          <p:spTgt spid="86">
                                            <p:txEl>
                                              <p:pRg st="0" end="0"/>
                                            </p:txEl>
                                          </p:spTgt>
                                        </p:tgtEl>
                                      </p:cBhvr>
                                    </p:animEffect>
                                  </p:childTnLst>
                                </p:cTn>
                              </p:par>
                            </p:childTnLst>
                          </p:cTn>
                        </p:par>
                        <p:par>
                          <p:cTn id="18" fill="hold" nodeType="afterGroup">
                            <p:stCondLst>
                              <p:cond delay="2000"/>
                            </p:stCondLst>
                            <p:childTnLst>
                              <p:par>
                                <p:cTn id="19" presetID="7" presetClass="emph" presetSubtype="2" fill="hold" nodeType="afterEffect">
                                  <p:stCondLst>
                                    <p:cond delay="0"/>
                                  </p:stCondLst>
                                  <p:childTnLst>
                                    <p:animClr clrSpc="rgb" dir="cw">
                                      <p:cBhvr>
                                        <p:cTn id="20" dur="2000" fill="hold"/>
                                        <p:tgtEl>
                                          <p:spTgt spid="78"/>
                                        </p:tgtEl>
                                        <p:attrNameLst>
                                          <p:attrName>stroke.color</p:attrName>
                                        </p:attrNameLst>
                                      </p:cBhvr>
                                      <p:to>
                                        <a:schemeClr val="tx1"/>
                                      </p:to>
                                    </p:animClr>
                                    <p:set>
                                      <p:cBhvr>
                                        <p:cTn id="21" dur="2000" fill="hold"/>
                                        <p:tgtEl>
                                          <p:spTgt spid="78"/>
                                        </p:tgtEl>
                                        <p:attrNameLst>
                                          <p:attrName>stroke.on</p:attrName>
                                        </p:attrNameLst>
                                      </p:cBhvr>
                                      <p:to>
                                        <p:strVal val="tru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66279"/>
                                        </p:tgtEl>
                                        <p:attrNameLst>
                                          <p:attrName>style.visibility</p:attrName>
                                        </p:attrNameLst>
                                      </p:cBhvr>
                                      <p:to>
                                        <p:strVal val="visible"/>
                                      </p:to>
                                    </p:set>
                                  </p:childTnLst>
                                </p:cTn>
                              </p:par>
                            </p:childTnLst>
                          </p:cTn>
                        </p:par>
                        <p:par>
                          <p:cTn id="26" fill="hold" nodeType="afterGroup">
                            <p:stCondLst>
                              <p:cond delay="0"/>
                            </p:stCondLst>
                            <p:childTnLst>
                              <p:par>
                                <p:cTn id="27" presetID="2" presetClass="exit" presetSubtype="4" fill="hold" nodeType="afterEffect">
                                  <p:stCondLst>
                                    <p:cond delay="0"/>
                                  </p:stCondLst>
                                  <p:childTnLst>
                                    <p:anim calcmode="lin" valueType="num">
                                      <p:cBhvr additive="base">
                                        <p:cTn id="28" dur="2000"/>
                                        <p:tgtEl>
                                          <p:spTgt spid="9"/>
                                        </p:tgtEl>
                                        <p:attrNameLst>
                                          <p:attrName>ppt_x</p:attrName>
                                        </p:attrNameLst>
                                      </p:cBhvr>
                                      <p:tavLst>
                                        <p:tav tm="0">
                                          <p:val>
                                            <p:strVal val="ppt_x"/>
                                          </p:val>
                                        </p:tav>
                                        <p:tav tm="100000">
                                          <p:val>
                                            <p:strVal val="ppt_x"/>
                                          </p:val>
                                        </p:tav>
                                      </p:tavLst>
                                    </p:anim>
                                    <p:anim calcmode="lin" valueType="num">
                                      <p:cBhvr additive="base">
                                        <p:cTn id="29" dur="2000"/>
                                        <p:tgtEl>
                                          <p:spTgt spid="9"/>
                                        </p:tgtEl>
                                        <p:attrNameLst>
                                          <p:attrName>ppt_y</p:attrName>
                                        </p:attrNameLst>
                                      </p:cBhvr>
                                      <p:tavLst>
                                        <p:tav tm="0">
                                          <p:val>
                                            <p:strVal val="ppt_y"/>
                                          </p:val>
                                        </p:tav>
                                        <p:tav tm="100000">
                                          <p:val>
                                            <p:strVal val="1+ppt_h/2"/>
                                          </p:val>
                                        </p:tav>
                                      </p:tavLst>
                                    </p:anim>
                                    <p:set>
                                      <p:cBhvr>
                                        <p:cTn id="30" dur="1" fill="hold">
                                          <p:stCondLst>
                                            <p:cond delay="1999"/>
                                          </p:stCondLst>
                                        </p:cTn>
                                        <p:tgtEl>
                                          <p:spTgt spid="9"/>
                                        </p:tgtEl>
                                        <p:attrNameLst>
                                          <p:attrName>style.visibility</p:attrName>
                                        </p:attrNameLst>
                                      </p:cBhvr>
                                      <p:to>
                                        <p:strVal val="hidden"/>
                                      </p:to>
                                    </p:set>
                                  </p:childTnLst>
                                </p:cTn>
                              </p:par>
                              <p:par>
                                <p:cTn id="31" presetID="22" presetClass="entr" presetSubtype="4" fill="hold" nodeType="with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wipe(down)">
                                      <p:cBhvr>
                                        <p:cTn id="33" dur="2000"/>
                                        <p:tgtEl>
                                          <p:spTgt spid="76"/>
                                        </p:tgtEl>
                                      </p:cBhvr>
                                    </p:animEffect>
                                  </p:childTnLst>
                                </p:cTn>
                              </p:par>
                              <p:par>
                                <p:cTn id="34" presetID="3" presetClass="entr" presetSubtype="10" fill="hold" nodeType="withEffect">
                                  <p:stCondLst>
                                    <p:cond delay="0"/>
                                  </p:stCondLst>
                                  <p:childTnLst>
                                    <p:set>
                                      <p:cBhvr>
                                        <p:cTn id="35" dur="1" fill="hold">
                                          <p:stCondLst>
                                            <p:cond delay="0"/>
                                          </p:stCondLst>
                                        </p:cTn>
                                        <p:tgtEl>
                                          <p:spTgt spid="86">
                                            <p:txEl>
                                              <p:pRg st="1" end="1"/>
                                            </p:txEl>
                                          </p:spTgt>
                                        </p:tgtEl>
                                        <p:attrNameLst>
                                          <p:attrName>style.visibility</p:attrName>
                                        </p:attrNameLst>
                                      </p:cBhvr>
                                      <p:to>
                                        <p:strVal val="visible"/>
                                      </p:to>
                                    </p:set>
                                    <p:animEffect transition="in" filter="blinds(horizontal)">
                                      <p:cBhvr>
                                        <p:cTn id="36" dur="1000"/>
                                        <p:tgtEl>
                                          <p:spTgt spid="86">
                                            <p:txEl>
                                              <p:pRg st="1" end="1"/>
                                            </p:txEl>
                                          </p:spTgt>
                                        </p:tgtEl>
                                      </p:cBhvr>
                                    </p:animEffect>
                                  </p:childTnLst>
                                </p:cTn>
                              </p:par>
                            </p:childTnLst>
                          </p:cTn>
                        </p:par>
                        <p:par>
                          <p:cTn id="37" fill="hold" nodeType="afterGroup">
                            <p:stCondLst>
                              <p:cond delay="2000"/>
                            </p:stCondLst>
                            <p:childTnLst>
                              <p:par>
                                <p:cTn id="38" presetID="7" presetClass="emph" presetSubtype="2" fill="hold" nodeType="afterEffect">
                                  <p:stCondLst>
                                    <p:cond delay="0"/>
                                  </p:stCondLst>
                                  <p:childTnLst>
                                    <p:animClr clrSpc="rgb" dir="cw">
                                      <p:cBhvr>
                                        <p:cTn id="39" dur="2000" fill="hold"/>
                                        <p:tgtEl>
                                          <p:spTgt spid="76"/>
                                        </p:tgtEl>
                                        <p:attrNameLst>
                                          <p:attrName>stroke.color</p:attrName>
                                        </p:attrNameLst>
                                      </p:cBhvr>
                                      <p:to>
                                        <a:schemeClr val="tx1"/>
                                      </p:to>
                                    </p:animClr>
                                    <p:set>
                                      <p:cBhvr>
                                        <p:cTn id="40" dur="2000" fill="hold"/>
                                        <p:tgtEl>
                                          <p:spTgt spid="76"/>
                                        </p:tgtEl>
                                        <p:attrNameLst>
                                          <p:attrName>stroke.on</p:attrName>
                                        </p:attrNameLst>
                                      </p:cBhvr>
                                      <p:to>
                                        <p:strVal val="tru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36218"/>
                                        </p:tgtEl>
                                        <p:attrNameLst>
                                          <p:attrName>style.visibility</p:attrName>
                                        </p:attrNameLst>
                                      </p:cBhvr>
                                      <p:to>
                                        <p:strVal val="visible"/>
                                      </p:to>
                                    </p:set>
                                    <p:animEffect transition="in" filter="blinds(horizontal)">
                                      <p:cBhvr>
                                        <p:cTn id="45" dur="500"/>
                                        <p:tgtEl>
                                          <p:spTgt spid="136218"/>
                                        </p:tgtEl>
                                      </p:cBhvr>
                                    </p:animEffect>
                                  </p:childTnLst>
                                </p:cTn>
                              </p:par>
                            </p:childTnLst>
                          </p:cTn>
                        </p:par>
                        <p:par>
                          <p:cTn id="46" fill="hold" nodeType="afterGroup">
                            <p:stCondLst>
                              <p:cond delay="500"/>
                            </p:stCondLst>
                            <p:childTnLst>
                              <p:par>
                                <p:cTn id="47" presetID="2" presetClass="exit" presetSubtype="4" fill="hold" nodeType="afterEffect">
                                  <p:stCondLst>
                                    <p:cond delay="0"/>
                                  </p:stCondLst>
                                  <p:childTnLst>
                                    <p:anim calcmode="lin" valueType="num">
                                      <p:cBhvr additive="base">
                                        <p:cTn id="48" dur="2000"/>
                                        <p:tgtEl>
                                          <p:spTgt spid="64"/>
                                        </p:tgtEl>
                                        <p:attrNameLst>
                                          <p:attrName>ppt_x</p:attrName>
                                        </p:attrNameLst>
                                      </p:cBhvr>
                                      <p:tavLst>
                                        <p:tav tm="0">
                                          <p:val>
                                            <p:strVal val="ppt_x"/>
                                          </p:val>
                                        </p:tav>
                                        <p:tav tm="100000">
                                          <p:val>
                                            <p:strVal val="ppt_x"/>
                                          </p:val>
                                        </p:tav>
                                      </p:tavLst>
                                    </p:anim>
                                    <p:anim calcmode="lin" valueType="num">
                                      <p:cBhvr additive="base">
                                        <p:cTn id="49" dur="2000"/>
                                        <p:tgtEl>
                                          <p:spTgt spid="64"/>
                                        </p:tgtEl>
                                        <p:attrNameLst>
                                          <p:attrName>ppt_y</p:attrName>
                                        </p:attrNameLst>
                                      </p:cBhvr>
                                      <p:tavLst>
                                        <p:tav tm="0">
                                          <p:val>
                                            <p:strVal val="ppt_y"/>
                                          </p:val>
                                        </p:tav>
                                        <p:tav tm="100000">
                                          <p:val>
                                            <p:strVal val="1+ppt_h/2"/>
                                          </p:val>
                                        </p:tav>
                                      </p:tavLst>
                                    </p:anim>
                                    <p:set>
                                      <p:cBhvr>
                                        <p:cTn id="50" dur="1" fill="hold">
                                          <p:stCondLst>
                                            <p:cond delay="1999"/>
                                          </p:stCondLst>
                                        </p:cTn>
                                        <p:tgtEl>
                                          <p:spTgt spid="64"/>
                                        </p:tgtEl>
                                        <p:attrNameLst>
                                          <p:attrName>style.visibility</p:attrName>
                                        </p:attrNameLst>
                                      </p:cBhvr>
                                      <p:to>
                                        <p:strVal val="hidden"/>
                                      </p:to>
                                    </p:set>
                                  </p:childTnLst>
                                </p:cTn>
                              </p:par>
                              <p:par>
                                <p:cTn id="51" presetID="2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wedge">
                                      <p:cBhvr>
                                        <p:cTn id="53" dur="2000"/>
                                        <p:tgtEl>
                                          <p:spTgt spid="81"/>
                                        </p:tgtEl>
                                      </p:cBhvr>
                                    </p:animEffect>
                                  </p:childTnLst>
                                </p:cTn>
                              </p:par>
                              <p:par>
                                <p:cTn id="54" presetID="3" presetClass="entr" presetSubtype="10" fill="hold" nodeType="withEffect">
                                  <p:stCondLst>
                                    <p:cond delay="0"/>
                                  </p:stCondLst>
                                  <p:childTnLst>
                                    <p:set>
                                      <p:cBhvr>
                                        <p:cTn id="55" dur="1" fill="hold">
                                          <p:stCondLst>
                                            <p:cond delay="0"/>
                                          </p:stCondLst>
                                        </p:cTn>
                                        <p:tgtEl>
                                          <p:spTgt spid="86">
                                            <p:txEl>
                                              <p:pRg st="2" end="2"/>
                                            </p:txEl>
                                          </p:spTgt>
                                        </p:tgtEl>
                                        <p:attrNameLst>
                                          <p:attrName>style.visibility</p:attrName>
                                        </p:attrNameLst>
                                      </p:cBhvr>
                                      <p:to>
                                        <p:strVal val="visible"/>
                                      </p:to>
                                    </p:set>
                                    <p:animEffect transition="in" filter="blinds(horizontal)">
                                      <p:cBhvr>
                                        <p:cTn id="56" dur="1000"/>
                                        <p:tgtEl>
                                          <p:spTgt spid="86">
                                            <p:txEl>
                                              <p:pRg st="2" end="2"/>
                                            </p:txEl>
                                          </p:spTgt>
                                        </p:tgtEl>
                                      </p:cBhvr>
                                    </p:animEffect>
                                  </p:childTnLst>
                                </p:cTn>
                              </p:par>
                            </p:childTnLst>
                          </p:cTn>
                        </p:par>
                        <p:par>
                          <p:cTn id="57" fill="hold" nodeType="afterGroup">
                            <p:stCondLst>
                              <p:cond delay="2500"/>
                            </p:stCondLst>
                            <p:childTnLst>
                              <p:par>
                                <p:cTn id="58" presetID="7" presetClass="emph" presetSubtype="2" fill="hold" nodeType="afterEffect">
                                  <p:stCondLst>
                                    <p:cond delay="0"/>
                                  </p:stCondLst>
                                  <p:childTnLst>
                                    <p:animClr clrSpc="rgb" dir="cw">
                                      <p:cBhvr>
                                        <p:cTn id="59" dur="2000" fill="hold"/>
                                        <p:tgtEl>
                                          <p:spTgt spid="81"/>
                                        </p:tgtEl>
                                        <p:attrNameLst>
                                          <p:attrName>stroke.color</p:attrName>
                                        </p:attrNameLst>
                                      </p:cBhvr>
                                      <p:to>
                                        <a:schemeClr val="tx1"/>
                                      </p:to>
                                    </p:animClr>
                                    <p:set>
                                      <p:cBhvr>
                                        <p:cTn id="60" dur="2000" fill="hold"/>
                                        <p:tgtEl>
                                          <p:spTgt spid="8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8" grpId="0"/>
      <p:bldP spid="266279" grpId="0"/>
      <p:bldP spid="136218"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612775" y="228600"/>
            <a:ext cx="8153400" cy="990600"/>
          </a:xfrm>
        </p:spPr>
        <p:txBody>
          <a:bodyPr/>
          <a:lstStyle/>
          <a:p>
            <a:pPr eaLnBrk="1" hangingPunct="1"/>
            <a:r>
              <a:rPr lang="en-US" smtClean="0"/>
              <a:t>DSLK đôi – Thêm vào cuối ds</a:t>
            </a:r>
            <a:endParaRPr lang="en-US" smtClean="0">
              <a:latin typeface="VNI-Times" pitchFamily="2" charset="0"/>
            </a:endParaRPr>
          </a:p>
        </p:txBody>
      </p:sp>
      <p:sp>
        <p:nvSpPr>
          <p:cNvPr id="144387" name="Rectangle 3"/>
          <p:cNvSpPr>
            <a:spLocks noGrp="1" noChangeArrowheads="1"/>
          </p:cNvSpPr>
          <p:nvPr>
            <p:ph sz="quarter" idx="1"/>
          </p:nvPr>
        </p:nvSpPr>
        <p:spPr>
          <a:xfrm>
            <a:off x="612775" y="1600200"/>
            <a:ext cx="8153400" cy="4495800"/>
          </a:xfrm>
        </p:spPr>
        <p:txBody>
          <a:bodyPr/>
          <a:lstStyle/>
          <a:p>
            <a:pPr marL="53975" lvl="1" indent="0" eaLnBrk="1" hangingPunct="1">
              <a:lnSpc>
                <a:spcPct val="100000"/>
              </a:lnSpc>
              <a:spcBef>
                <a:spcPts val="200"/>
              </a:spcBef>
              <a:buFontTx/>
              <a:buNone/>
            </a:pPr>
            <a:r>
              <a:rPr lang="en-US" b="1" smtClean="0">
                <a:solidFill>
                  <a:srgbClr val="0000FF"/>
                </a:solidFill>
                <a:latin typeface="Times New Roman" panose="02020603050405020304" pitchFamily="18" charset="0"/>
                <a:cs typeface="Times New Roman" panose="02020603050405020304" pitchFamily="18" charset="0"/>
              </a:rPr>
              <a:t>void</a:t>
            </a: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FF0000"/>
                </a:solidFill>
                <a:latin typeface="Times New Roman" panose="02020603050405020304" pitchFamily="18" charset="0"/>
                <a:cs typeface="Times New Roman" panose="02020603050405020304" pitchFamily="18" charset="0"/>
              </a:rPr>
              <a:t>addTail </a:t>
            </a:r>
            <a:r>
              <a:rPr lang="en-US" b="1" smtClean="0">
                <a:solidFill>
                  <a:srgbClr val="000000"/>
                </a:solidFill>
                <a:latin typeface="Times New Roman" panose="02020603050405020304" pitchFamily="18" charset="0"/>
                <a:cs typeface="Times New Roman" panose="02020603050405020304" pitchFamily="18" charset="0"/>
              </a:rPr>
              <a:t>(</a:t>
            </a:r>
            <a:r>
              <a:rPr lang="en-US" b="1" smtClean="0">
                <a:solidFill>
                  <a:srgbClr val="0000FF"/>
                </a:solidFill>
                <a:latin typeface="Times New Roman" panose="02020603050405020304" pitchFamily="18" charset="0"/>
                <a:cs typeface="Times New Roman" panose="02020603050405020304" pitchFamily="18" charset="0"/>
              </a:rPr>
              <a:t>DList</a:t>
            </a:r>
            <a:r>
              <a:rPr lang="en-US" b="1" smtClean="0">
                <a:solidFill>
                  <a:srgbClr val="000000"/>
                </a:solidFill>
                <a:latin typeface="Times New Roman" panose="02020603050405020304" pitchFamily="18" charset="0"/>
                <a:cs typeface="Times New Roman" panose="02020603050405020304" pitchFamily="18" charset="0"/>
              </a:rPr>
              <a:t> &amp;l, </a:t>
            </a:r>
            <a:r>
              <a:rPr lang="en-US" b="1" smtClean="0">
                <a:solidFill>
                  <a:srgbClr val="0000FF"/>
                </a:solidFill>
                <a:latin typeface="Times New Roman" panose="02020603050405020304" pitchFamily="18" charset="0"/>
                <a:cs typeface="Times New Roman" panose="02020603050405020304" pitchFamily="18" charset="0"/>
              </a:rPr>
              <a:t>DNode</a:t>
            </a:r>
            <a:r>
              <a:rPr lang="en-US" b="1" smtClean="0">
                <a:solidFill>
                  <a:srgbClr val="000000"/>
                </a:solidFill>
                <a:latin typeface="Times New Roman" panose="02020603050405020304" pitchFamily="18" charset="0"/>
                <a:cs typeface="Times New Roman" panose="02020603050405020304" pitchFamily="18" charset="0"/>
              </a:rPr>
              <a:t> *new_node)</a:t>
            </a:r>
          </a:p>
          <a:p>
            <a:pPr marL="53975" lvl="1" indent="0" eaLnBrk="1" hangingPunct="1">
              <a:lnSpc>
                <a:spcPct val="100000"/>
              </a:lnSpc>
              <a:spcBef>
                <a:spcPts val="200"/>
              </a:spcBef>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if</a:t>
            </a:r>
            <a:r>
              <a:rPr lang="en-US" b="1" smtClean="0">
                <a:solidFill>
                  <a:srgbClr val="000000"/>
                </a:solidFill>
                <a:latin typeface="Times New Roman" panose="02020603050405020304" pitchFamily="18" charset="0"/>
                <a:cs typeface="Times New Roman" panose="02020603050405020304" pitchFamily="18" charset="0"/>
              </a:rPr>
              <a:t>  (l.pHead==</a:t>
            </a:r>
            <a:r>
              <a:rPr lang="en-US" b="1" smtClean="0">
                <a:solidFill>
                  <a:srgbClr val="A000A0"/>
                </a:solidFill>
                <a:latin typeface="Times New Roman" panose="02020603050405020304" pitchFamily="18" charset="0"/>
                <a:cs typeface="Times New Roman" panose="02020603050405020304" pitchFamily="18" charset="0"/>
              </a:rPr>
              <a:t>NULL</a:t>
            </a:r>
            <a:r>
              <a:rPr lang="en-US" b="1" smtClean="0">
                <a:solidFill>
                  <a:srgbClr val="000000"/>
                </a:solidFill>
                <a:latin typeface="Times New Roman" panose="02020603050405020304" pitchFamily="18" charset="0"/>
                <a:cs typeface="Times New Roman" panose="02020603050405020304" pitchFamily="18" charset="0"/>
              </a:rPr>
              <a:t>)  </a:t>
            </a:r>
          </a:p>
          <a:p>
            <a:pPr marL="53975" lvl="1" indent="0" eaLnBrk="1" hangingPunct="1">
              <a:lnSpc>
                <a:spcPct val="100000"/>
              </a:lnSpc>
              <a:spcBef>
                <a:spcPts val="200"/>
              </a:spcBef>
              <a:buFontTx/>
              <a:buNone/>
            </a:pPr>
            <a:r>
              <a:rPr lang="en-US" b="1" smtClean="0">
                <a:solidFill>
                  <a:srgbClr val="000000"/>
                </a:solidFill>
                <a:latin typeface="Times New Roman" panose="02020603050405020304" pitchFamily="18" charset="0"/>
                <a:cs typeface="Times New Roman" panose="02020603050405020304" pitchFamily="18" charset="0"/>
              </a:rPr>
              <a:t>		l.pHead = l.pTail = new_node;</a:t>
            </a:r>
          </a:p>
          <a:p>
            <a:pPr marL="53975" lvl="1" indent="0" eaLnBrk="1" hangingPunct="1">
              <a:lnSpc>
                <a:spcPct val="100000"/>
              </a:lnSpc>
              <a:spcBef>
                <a:spcPts val="200"/>
              </a:spcBef>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else</a:t>
            </a:r>
            <a:endParaRPr lang="en-US" b="1" smtClean="0">
              <a:solidFill>
                <a:srgbClr val="000000"/>
              </a:solidFill>
              <a:latin typeface="Times New Roman" panose="02020603050405020304" pitchFamily="18" charset="0"/>
              <a:cs typeface="Times New Roman" panose="02020603050405020304" pitchFamily="18" charset="0"/>
            </a:endParaRPr>
          </a:p>
          <a:p>
            <a:pPr marL="53975" lvl="1" indent="0" eaLnBrk="1" hangingPunct="1">
              <a:lnSpc>
                <a:spcPct val="100000"/>
              </a:lnSpc>
              <a:spcBef>
                <a:spcPts val="200"/>
              </a:spcBef>
              <a:buFontTx/>
              <a:buNone/>
            </a:pPr>
            <a:r>
              <a:rPr lang="en-US" b="1" smtClean="0">
                <a:solidFill>
                  <a:srgbClr val="000000"/>
                </a:solidFill>
                <a:latin typeface="Times New Roman" panose="02020603050405020304" pitchFamily="18" charset="0"/>
                <a:cs typeface="Times New Roman" panose="02020603050405020304" pitchFamily="18" charset="0"/>
              </a:rPr>
              <a:t>	{  	l.pTail-&gt;pNext = new_node;		</a:t>
            </a:r>
            <a:r>
              <a:rPr lang="en-US" b="1" i="1" smtClean="0">
                <a:solidFill>
                  <a:srgbClr val="00B050"/>
                </a:solidFill>
                <a:latin typeface="Times New Roman" panose="02020603050405020304" pitchFamily="18" charset="0"/>
                <a:cs typeface="Times New Roman" panose="02020603050405020304" pitchFamily="18" charset="0"/>
              </a:rPr>
              <a:t>// (1)</a:t>
            </a:r>
          </a:p>
          <a:p>
            <a:pPr marL="53975" lvl="1" indent="0" eaLnBrk="1" hangingPunct="1">
              <a:lnSpc>
                <a:spcPct val="100000"/>
              </a:lnSpc>
              <a:spcBef>
                <a:spcPts val="200"/>
              </a:spcBef>
              <a:buFontTx/>
              <a:buNone/>
            </a:pPr>
            <a:r>
              <a:rPr lang="en-US" b="1" smtClean="0">
                <a:solidFill>
                  <a:srgbClr val="000000"/>
                </a:solidFill>
                <a:latin typeface="Times New Roman" panose="02020603050405020304" pitchFamily="18" charset="0"/>
                <a:cs typeface="Times New Roman" panose="02020603050405020304" pitchFamily="18" charset="0"/>
              </a:rPr>
              <a:t>	   	new_node-&gt;pPrev = l.pTail;		</a:t>
            </a:r>
            <a:r>
              <a:rPr lang="en-US" b="1" i="1" smtClean="0">
                <a:solidFill>
                  <a:srgbClr val="00B050"/>
                </a:solidFill>
                <a:latin typeface="Times New Roman" panose="02020603050405020304" pitchFamily="18" charset="0"/>
                <a:cs typeface="Times New Roman" panose="02020603050405020304" pitchFamily="18" charset="0"/>
              </a:rPr>
              <a:t>// (2)</a:t>
            </a:r>
            <a:endParaRPr lang="en-US" b="1" smtClean="0">
              <a:solidFill>
                <a:srgbClr val="00B050"/>
              </a:solidFill>
              <a:latin typeface="Times New Roman" panose="02020603050405020304" pitchFamily="18" charset="0"/>
              <a:cs typeface="Times New Roman" panose="02020603050405020304" pitchFamily="18" charset="0"/>
            </a:endParaRPr>
          </a:p>
          <a:p>
            <a:pPr marL="53975" lvl="1" indent="0" eaLnBrk="1" hangingPunct="1">
              <a:lnSpc>
                <a:spcPct val="100000"/>
              </a:lnSpc>
              <a:spcBef>
                <a:spcPts val="200"/>
              </a:spcBef>
              <a:buFontTx/>
              <a:buNone/>
            </a:pPr>
            <a:r>
              <a:rPr lang="en-US" b="1" smtClean="0">
                <a:solidFill>
                  <a:srgbClr val="000000"/>
                </a:solidFill>
                <a:latin typeface="Times New Roman" panose="02020603050405020304" pitchFamily="18" charset="0"/>
                <a:cs typeface="Times New Roman" panose="02020603050405020304" pitchFamily="18" charset="0"/>
              </a:rPr>
              <a:t>	   	l.pTail = new_node; 			</a:t>
            </a:r>
            <a:r>
              <a:rPr lang="en-US" b="1" i="1" smtClean="0">
                <a:solidFill>
                  <a:srgbClr val="00B050"/>
                </a:solidFill>
                <a:latin typeface="Times New Roman" panose="02020603050405020304" pitchFamily="18" charset="0"/>
                <a:cs typeface="Times New Roman" panose="02020603050405020304" pitchFamily="18" charset="0"/>
              </a:rPr>
              <a:t>// (3)</a:t>
            </a:r>
            <a:endParaRPr lang="en-US" b="1" smtClean="0">
              <a:solidFill>
                <a:srgbClr val="00B050"/>
              </a:solidFill>
              <a:latin typeface="Times New Roman" panose="02020603050405020304" pitchFamily="18" charset="0"/>
              <a:cs typeface="Times New Roman" panose="02020603050405020304" pitchFamily="18" charset="0"/>
            </a:endParaRPr>
          </a:p>
          <a:p>
            <a:pPr marL="53975" lvl="1" indent="0" eaLnBrk="1" hangingPunct="1">
              <a:lnSpc>
                <a:spcPct val="100000"/>
              </a:lnSpc>
              <a:spcBef>
                <a:spcPts val="200"/>
              </a:spcBef>
              <a:buFontTx/>
              <a:buNone/>
            </a:pPr>
            <a:r>
              <a:rPr lang="en-US" b="1" smtClean="0">
                <a:solidFill>
                  <a:srgbClr val="000000"/>
                </a:solidFill>
                <a:latin typeface="Times New Roman" panose="02020603050405020304" pitchFamily="18" charset="0"/>
                <a:cs typeface="Times New Roman" panose="02020603050405020304" pitchFamily="18" charset="0"/>
              </a:rPr>
              <a:t>	}</a:t>
            </a:r>
          </a:p>
          <a:p>
            <a:pPr marL="53975" lvl="1" indent="0" eaLnBrk="1" hangingPunct="1">
              <a:lnSpc>
                <a:spcPct val="100000"/>
              </a:lnSpc>
              <a:spcBef>
                <a:spcPts val="200"/>
              </a:spcBef>
              <a:buFontTx/>
              <a:buNone/>
            </a:pPr>
            <a:r>
              <a:rPr lang="en-US" b="1" smtClean="0">
                <a:solidFill>
                  <a:srgbClr val="000000"/>
                </a:solidFill>
                <a:latin typeface="Times New Roman" panose="02020603050405020304" pitchFamily="18" charset="0"/>
                <a:cs typeface="Times New Roman" panose="02020603050405020304" pitchFamily="18" charset="0"/>
              </a:rPr>
              <a:t>}</a:t>
            </a:r>
          </a:p>
        </p:txBody>
      </p:sp>
      <p:grpSp>
        <p:nvGrpSpPr>
          <p:cNvPr id="144388" name="Group 4"/>
          <p:cNvGrpSpPr>
            <a:grpSpLocks noChangeAspect="1"/>
          </p:cNvGrpSpPr>
          <p:nvPr/>
        </p:nvGrpSpPr>
        <p:grpSpPr bwMode="auto">
          <a:xfrm>
            <a:off x="1143000" y="4648200"/>
            <a:ext cx="7185025" cy="1885950"/>
            <a:chOff x="1500" y="6706"/>
            <a:chExt cx="5660" cy="1485"/>
          </a:xfrm>
        </p:grpSpPr>
        <p:grpSp>
          <p:nvGrpSpPr>
            <p:cNvPr id="144392" name="Group 5"/>
            <p:cNvGrpSpPr>
              <a:grpSpLocks noChangeAspect="1"/>
            </p:cNvGrpSpPr>
            <p:nvPr/>
          </p:nvGrpSpPr>
          <p:grpSpPr bwMode="auto">
            <a:xfrm>
              <a:off x="6030" y="7743"/>
              <a:ext cx="783" cy="415"/>
              <a:chOff x="1785" y="4448"/>
              <a:chExt cx="783" cy="415"/>
            </a:xfrm>
          </p:grpSpPr>
          <p:sp>
            <p:nvSpPr>
              <p:cNvPr id="144428" name="Rectangle 6"/>
              <p:cNvSpPr>
                <a:spLocks noChangeAspect="1" noChangeArrowheads="1"/>
              </p:cNvSpPr>
              <p:nvPr/>
            </p:nvSpPr>
            <p:spPr bwMode="auto">
              <a:xfrm>
                <a:off x="2430" y="4448"/>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4429" name="Text Box 7"/>
              <p:cNvSpPr txBox="1">
                <a:spLocks noChangeAspect="1" noChangeArrowheads="1"/>
              </p:cNvSpPr>
              <p:nvPr/>
            </p:nvSpPr>
            <p:spPr bwMode="auto">
              <a:xfrm>
                <a:off x="1920" y="4449"/>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X</a:t>
                </a:r>
              </a:p>
            </p:txBody>
          </p:sp>
          <p:sp>
            <p:nvSpPr>
              <p:cNvPr id="144430" name="Rectangle 8"/>
              <p:cNvSpPr>
                <a:spLocks noChangeAspect="1" noChangeArrowheads="1"/>
              </p:cNvSpPr>
              <p:nvPr/>
            </p:nvSpPr>
            <p:spPr bwMode="auto">
              <a:xfrm>
                <a:off x="1785" y="4448"/>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sp>
          <p:nvSpPr>
            <p:cNvPr id="144393" name="Text Box 9"/>
            <p:cNvSpPr txBox="1">
              <a:spLocks noChangeAspect="1" noChangeArrowheads="1"/>
            </p:cNvSpPr>
            <p:nvPr/>
          </p:nvSpPr>
          <p:spPr bwMode="auto">
            <a:xfrm>
              <a:off x="1500" y="6871"/>
              <a:ext cx="645"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pHead</a:t>
              </a:r>
            </a:p>
          </p:txBody>
        </p:sp>
        <p:sp>
          <p:nvSpPr>
            <p:cNvPr id="144394" name="Text Box 10"/>
            <p:cNvSpPr txBox="1">
              <a:spLocks noChangeAspect="1" noChangeArrowheads="1"/>
            </p:cNvSpPr>
            <p:nvPr/>
          </p:nvSpPr>
          <p:spPr bwMode="auto">
            <a:xfrm>
              <a:off x="5070" y="6706"/>
              <a:ext cx="645"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pTail</a:t>
              </a:r>
            </a:p>
          </p:txBody>
        </p:sp>
        <p:sp>
          <p:nvSpPr>
            <p:cNvPr id="144395" name="Freeform 11"/>
            <p:cNvSpPr>
              <a:spLocks noChangeAspect="1"/>
            </p:cNvSpPr>
            <p:nvPr/>
          </p:nvSpPr>
          <p:spPr bwMode="auto">
            <a:xfrm>
              <a:off x="5625" y="6841"/>
              <a:ext cx="198" cy="315"/>
            </a:xfrm>
            <a:custGeom>
              <a:avLst/>
              <a:gdLst>
                <a:gd name="T0" fmla="*/ 0 w 198"/>
                <a:gd name="T1" fmla="*/ 0 h 315"/>
                <a:gd name="T2" fmla="*/ 165 w 198"/>
                <a:gd name="T3" fmla="*/ 105 h 315"/>
                <a:gd name="T4" fmla="*/ 195 w 198"/>
                <a:gd name="T5" fmla="*/ 315 h 315"/>
                <a:gd name="T6" fmla="*/ 0 60000 65536"/>
                <a:gd name="T7" fmla="*/ 0 60000 65536"/>
                <a:gd name="T8" fmla="*/ 0 60000 65536"/>
                <a:gd name="T9" fmla="*/ 0 w 198"/>
                <a:gd name="T10" fmla="*/ 0 h 315"/>
                <a:gd name="T11" fmla="*/ 198 w 198"/>
                <a:gd name="T12" fmla="*/ 315 h 315"/>
              </a:gdLst>
              <a:ahLst/>
              <a:cxnLst>
                <a:cxn ang="T6">
                  <a:pos x="T0" y="T1"/>
                </a:cxn>
                <a:cxn ang="T7">
                  <a:pos x="T2" y="T3"/>
                </a:cxn>
                <a:cxn ang="T8">
                  <a:pos x="T4" y="T5"/>
                </a:cxn>
              </a:cxnLst>
              <a:rect l="T9" t="T10" r="T11" b="T12"/>
              <a:pathLst>
                <a:path w="198" h="315">
                  <a:moveTo>
                    <a:pt x="0" y="0"/>
                  </a:moveTo>
                  <a:cubicBezTo>
                    <a:pt x="66" y="26"/>
                    <a:pt x="132" y="53"/>
                    <a:pt x="165" y="105"/>
                  </a:cubicBezTo>
                  <a:cubicBezTo>
                    <a:pt x="198" y="157"/>
                    <a:pt x="196" y="236"/>
                    <a:pt x="195" y="315"/>
                  </a:cubicBezTo>
                </a:path>
              </a:pathLst>
            </a:custGeom>
            <a:noFill/>
            <a:ln w="15875">
              <a:solidFill>
                <a:srgbClr val="000000"/>
              </a:solidFill>
              <a:prstDash val="sysDot"/>
              <a:round/>
              <a:headEn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4396" name="Freeform 12"/>
            <p:cNvSpPr>
              <a:spLocks noChangeAspect="1"/>
            </p:cNvSpPr>
            <p:nvPr/>
          </p:nvSpPr>
          <p:spPr bwMode="auto">
            <a:xfrm>
              <a:off x="6750" y="7455"/>
              <a:ext cx="410" cy="503"/>
            </a:xfrm>
            <a:custGeom>
              <a:avLst/>
              <a:gdLst>
                <a:gd name="T0" fmla="*/ 0 w 410"/>
                <a:gd name="T1" fmla="*/ 485 h 503"/>
                <a:gd name="T2" fmla="*/ 255 w 410"/>
                <a:gd name="T3" fmla="*/ 480 h 503"/>
                <a:gd name="T4" fmla="*/ 405 w 410"/>
                <a:gd name="T5" fmla="*/ 345 h 503"/>
                <a:gd name="T6" fmla="*/ 285 w 410"/>
                <a:gd name="T7" fmla="*/ 0 h 503"/>
                <a:gd name="T8" fmla="*/ 0 60000 65536"/>
                <a:gd name="T9" fmla="*/ 0 60000 65536"/>
                <a:gd name="T10" fmla="*/ 0 60000 65536"/>
                <a:gd name="T11" fmla="*/ 0 60000 65536"/>
                <a:gd name="T12" fmla="*/ 0 w 410"/>
                <a:gd name="T13" fmla="*/ 0 h 503"/>
                <a:gd name="T14" fmla="*/ 410 w 410"/>
                <a:gd name="T15" fmla="*/ 503 h 503"/>
              </a:gdLst>
              <a:ahLst/>
              <a:cxnLst>
                <a:cxn ang="T8">
                  <a:pos x="T0" y="T1"/>
                </a:cxn>
                <a:cxn ang="T9">
                  <a:pos x="T2" y="T3"/>
                </a:cxn>
                <a:cxn ang="T10">
                  <a:pos x="T4" y="T5"/>
                </a:cxn>
                <a:cxn ang="T11">
                  <a:pos x="T6" y="T7"/>
                </a:cxn>
              </a:cxnLst>
              <a:rect l="T12" t="T13" r="T14" b="T15"/>
              <a:pathLst>
                <a:path w="410" h="503">
                  <a:moveTo>
                    <a:pt x="0" y="485"/>
                  </a:moveTo>
                  <a:cubicBezTo>
                    <a:pt x="42" y="484"/>
                    <a:pt x="188" y="503"/>
                    <a:pt x="255" y="480"/>
                  </a:cubicBezTo>
                  <a:cubicBezTo>
                    <a:pt x="322" y="457"/>
                    <a:pt x="400" y="425"/>
                    <a:pt x="405" y="345"/>
                  </a:cubicBezTo>
                  <a:cubicBezTo>
                    <a:pt x="410" y="265"/>
                    <a:pt x="310" y="72"/>
                    <a:pt x="285" y="0"/>
                  </a:cubicBezTo>
                </a:path>
              </a:pathLst>
            </a:custGeom>
            <a:noFill/>
            <a:ln w="15875">
              <a:solidFill>
                <a:srgbClr val="000000"/>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4397" name="Oval 13"/>
            <p:cNvSpPr>
              <a:spLocks noChangeAspect="1" noChangeArrowheads="1"/>
            </p:cNvSpPr>
            <p:nvPr/>
          </p:nvSpPr>
          <p:spPr bwMode="auto">
            <a:xfrm>
              <a:off x="1661" y="7200"/>
              <a:ext cx="332" cy="285"/>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4398" name="Rectangle 14"/>
            <p:cNvSpPr>
              <a:spLocks noChangeAspect="1" noChangeArrowheads="1"/>
            </p:cNvSpPr>
            <p:nvPr/>
          </p:nvSpPr>
          <p:spPr bwMode="auto">
            <a:xfrm>
              <a:off x="6875" y="7232"/>
              <a:ext cx="221" cy="221"/>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4399" name="Line 15"/>
            <p:cNvSpPr>
              <a:spLocks noChangeAspect="1" noChangeShapeType="1"/>
            </p:cNvSpPr>
            <p:nvPr/>
          </p:nvSpPr>
          <p:spPr bwMode="auto">
            <a:xfrm>
              <a:off x="6123" y="7343"/>
              <a:ext cx="717" cy="0"/>
            </a:xfrm>
            <a:prstGeom prst="line">
              <a:avLst/>
            </a:prstGeom>
            <a:noFill/>
            <a:ln w="15875">
              <a:solidFill>
                <a:srgbClr val="000000"/>
              </a:solidFill>
              <a:prstDash val="sysDot"/>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grpSp>
          <p:nvGrpSpPr>
            <p:cNvPr id="144400" name="Group 16"/>
            <p:cNvGrpSpPr>
              <a:grpSpLocks noChangeAspect="1"/>
            </p:cNvGrpSpPr>
            <p:nvPr/>
          </p:nvGrpSpPr>
          <p:grpSpPr bwMode="auto">
            <a:xfrm>
              <a:off x="2349" y="7133"/>
              <a:ext cx="1032" cy="417"/>
              <a:chOff x="2619" y="3568"/>
              <a:chExt cx="1032" cy="417"/>
            </a:xfrm>
          </p:grpSpPr>
          <p:sp>
            <p:nvSpPr>
              <p:cNvPr id="144424" name="Rectangle 17"/>
              <p:cNvSpPr>
                <a:spLocks noChangeAspect="1" noChangeArrowheads="1"/>
              </p:cNvSpPr>
              <p:nvPr/>
            </p:nvSpPr>
            <p:spPr bwMode="auto">
              <a:xfrm>
                <a:off x="3266"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4425" name="Text Box 18"/>
              <p:cNvSpPr txBox="1">
                <a:spLocks noChangeAspect="1" noChangeArrowheads="1"/>
              </p:cNvSpPr>
              <p:nvPr/>
            </p:nvSpPr>
            <p:spPr bwMode="auto">
              <a:xfrm>
                <a:off x="2763"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A</a:t>
                </a:r>
              </a:p>
            </p:txBody>
          </p:sp>
          <p:sp>
            <p:nvSpPr>
              <p:cNvPr id="144426" name="Line 19"/>
              <p:cNvSpPr>
                <a:spLocks noChangeAspect="1" noChangeShapeType="1"/>
              </p:cNvSpPr>
              <p:nvPr/>
            </p:nvSpPr>
            <p:spPr bwMode="auto">
              <a:xfrm>
                <a:off x="3339"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4427" name="Rectangle 20"/>
              <p:cNvSpPr>
                <a:spLocks noChangeAspect="1" noChangeArrowheads="1"/>
              </p:cNvSpPr>
              <p:nvPr/>
            </p:nvSpPr>
            <p:spPr bwMode="auto">
              <a:xfrm>
                <a:off x="2619"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grpSp>
          <p:nvGrpSpPr>
            <p:cNvPr id="144401" name="Group 21"/>
            <p:cNvGrpSpPr>
              <a:grpSpLocks noChangeAspect="1"/>
            </p:cNvGrpSpPr>
            <p:nvPr/>
          </p:nvGrpSpPr>
          <p:grpSpPr bwMode="auto">
            <a:xfrm>
              <a:off x="3144" y="7133"/>
              <a:ext cx="1257" cy="417"/>
              <a:chOff x="3339" y="3568"/>
              <a:chExt cx="1257" cy="417"/>
            </a:xfrm>
          </p:grpSpPr>
          <p:sp>
            <p:nvSpPr>
              <p:cNvPr id="144419" name="Rectangle 22"/>
              <p:cNvSpPr>
                <a:spLocks noChangeAspect="1" noChangeArrowheads="1"/>
              </p:cNvSpPr>
              <p:nvPr/>
            </p:nvSpPr>
            <p:spPr bwMode="auto">
              <a:xfrm>
                <a:off x="4211"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4420" name="Text Box 23"/>
              <p:cNvSpPr txBox="1">
                <a:spLocks noChangeAspect="1" noChangeArrowheads="1"/>
              </p:cNvSpPr>
              <p:nvPr/>
            </p:nvSpPr>
            <p:spPr bwMode="auto">
              <a:xfrm>
                <a:off x="3708"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B</a:t>
                </a:r>
              </a:p>
            </p:txBody>
          </p:sp>
          <p:sp>
            <p:nvSpPr>
              <p:cNvPr id="144421" name="Line 24"/>
              <p:cNvSpPr>
                <a:spLocks noChangeAspect="1" noChangeShapeType="1"/>
              </p:cNvSpPr>
              <p:nvPr/>
            </p:nvSpPr>
            <p:spPr bwMode="auto">
              <a:xfrm>
                <a:off x="4284"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4422" name="Rectangle 25"/>
              <p:cNvSpPr>
                <a:spLocks noChangeAspect="1" noChangeArrowheads="1"/>
              </p:cNvSpPr>
              <p:nvPr/>
            </p:nvSpPr>
            <p:spPr bwMode="auto">
              <a:xfrm>
                <a:off x="3564"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4423" name="Line 26"/>
              <p:cNvSpPr>
                <a:spLocks noChangeAspect="1" noChangeShapeType="1"/>
              </p:cNvSpPr>
              <p:nvPr/>
            </p:nvSpPr>
            <p:spPr bwMode="auto">
              <a:xfrm rot="10800000">
                <a:off x="3339" y="3673"/>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grpSp>
          <p:nvGrpSpPr>
            <p:cNvPr id="144402" name="Group 27"/>
            <p:cNvGrpSpPr>
              <a:grpSpLocks noChangeAspect="1"/>
            </p:cNvGrpSpPr>
            <p:nvPr/>
          </p:nvGrpSpPr>
          <p:grpSpPr bwMode="auto">
            <a:xfrm>
              <a:off x="4164" y="7133"/>
              <a:ext cx="1257" cy="417"/>
              <a:chOff x="4299" y="3568"/>
              <a:chExt cx="1257" cy="417"/>
            </a:xfrm>
          </p:grpSpPr>
          <p:sp>
            <p:nvSpPr>
              <p:cNvPr id="144414" name="Rectangle 28"/>
              <p:cNvSpPr>
                <a:spLocks noChangeAspect="1" noChangeArrowheads="1"/>
              </p:cNvSpPr>
              <p:nvPr/>
            </p:nvSpPr>
            <p:spPr bwMode="auto">
              <a:xfrm>
                <a:off x="5171"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4415" name="Text Box 29"/>
              <p:cNvSpPr txBox="1">
                <a:spLocks noChangeAspect="1" noChangeArrowheads="1"/>
              </p:cNvSpPr>
              <p:nvPr/>
            </p:nvSpPr>
            <p:spPr bwMode="auto">
              <a:xfrm>
                <a:off x="4668"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C</a:t>
                </a:r>
              </a:p>
            </p:txBody>
          </p:sp>
          <p:sp>
            <p:nvSpPr>
              <p:cNvPr id="144416" name="Line 30"/>
              <p:cNvSpPr>
                <a:spLocks noChangeAspect="1" noChangeShapeType="1"/>
              </p:cNvSpPr>
              <p:nvPr/>
            </p:nvSpPr>
            <p:spPr bwMode="auto">
              <a:xfrm>
                <a:off x="5244"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4417" name="Rectangle 31"/>
              <p:cNvSpPr>
                <a:spLocks noChangeAspect="1" noChangeArrowheads="1"/>
              </p:cNvSpPr>
              <p:nvPr/>
            </p:nvSpPr>
            <p:spPr bwMode="auto">
              <a:xfrm>
                <a:off x="4524"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4418" name="Line 32"/>
              <p:cNvSpPr>
                <a:spLocks noChangeAspect="1" noChangeShapeType="1"/>
              </p:cNvSpPr>
              <p:nvPr/>
            </p:nvSpPr>
            <p:spPr bwMode="auto">
              <a:xfrm rot="10800000">
                <a:off x="4299" y="3673"/>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sp>
          <p:nvSpPr>
            <p:cNvPr id="144403" name="Rectangle 33"/>
            <p:cNvSpPr>
              <a:spLocks noChangeAspect="1" noChangeArrowheads="1"/>
            </p:cNvSpPr>
            <p:nvPr/>
          </p:nvSpPr>
          <p:spPr bwMode="auto">
            <a:xfrm>
              <a:off x="6056" y="7133"/>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4404" name="Text Box 34"/>
            <p:cNvSpPr txBox="1">
              <a:spLocks noChangeAspect="1" noChangeArrowheads="1"/>
            </p:cNvSpPr>
            <p:nvPr/>
          </p:nvSpPr>
          <p:spPr bwMode="auto">
            <a:xfrm>
              <a:off x="5553" y="7136"/>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D</a:t>
              </a:r>
            </a:p>
          </p:txBody>
        </p:sp>
        <p:sp>
          <p:nvSpPr>
            <p:cNvPr id="144405" name="Line 35"/>
            <p:cNvSpPr>
              <a:spLocks noChangeAspect="1" noChangeShapeType="1"/>
            </p:cNvSpPr>
            <p:nvPr/>
          </p:nvSpPr>
          <p:spPr bwMode="auto">
            <a:xfrm>
              <a:off x="1869" y="7340"/>
              <a:ext cx="477"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4406" name="Rectangle 36"/>
            <p:cNvSpPr>
              <a:spLocks noChangeAspect="1" noChangeArrowheads="1"/>
            </p:cNvSpPr>
            <p:nvPr/>
          </p:nvSpPr>
          <p:spPr bwMode="auto">
            <a:xfrm>
              <a:off x="5409" y="7133"/>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4407" name="Line 37"/>
            <p:cNvSpPr>
              <a:spLocks noChangeAspect="1" noChangeShapeType="1"/>
            </p:cNvSpPr>
            <p:nvPr/>
          </p:nvSpPr>
          <p:spPr bwMode="auto">
            <a:xfrm rot="10800000">
              <a:off x="5184" y="7235"/>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4408" name="Freeform 38"/>
            <p:cNvSpPr>
              <a:spLocks noChangeAspect="1"/>
            </p:cNvSpPr>
            <p:nvPr/>
          </p:nvSpPr>
          <p:spPr bwMode="auto">
            <a:xfrm>
              <a:off x="5502" y="7560"/>
              <a:ext cx="588" cy="631"/>
            </a:xfrm>
            <a:custGeom>
              <a:avLst/>
              <a:gdLst>
                <a:gd name="T0" fmla="*/ 588 w 588"/>
                <a:gd name="T1" fmla="*/ 505 h 631"/>
                <a:gd name="T2" fmla="*/ 303 w 588"/>
                <a:gd name="T3" fmla="*/ 630 h 631"/>
                <a:gd name="T4" fmla="*/ 33 w 588"/>
                <a:gd name="T5" fmla="*/ 510 h 631"/>
                <a:gd name="T6" fmla="*/ 108 w 588"/>
                <a:gd name="T7" fmla="*/ 0 h 631"/>
                <a:gd name="T8" fmla="*/ 0 60000 65536"/>
                <a:gd name="T9" fmla="*/ 0 60000 65536"/>
                <a:gd name="T10" fmla="*/ 0 60000 65536"/>
                <a:gd name="T11" fmla="*/ 0 60000 65536"/>
                <a:gd name="T12" fmla="*/ 0 w 588"/>
                <a:gd name="T13" fmla="*/ 0 h 631"/>
                <a:gd name="T14" fmla="*/ 588 w 588"/>
                <a:gd name="T15" fmla="*/ 631 h 631"/>
              </a:gdLst>
              <a:ahLst/>
              <a:cxnLst>
                <a:cxn ang="T8">
                  <a:pos x="T0" y="T1"/>
                </a:cxn>
                <a:cxn ang="T9">
                  <a:pos x="T2" y="T3"/>
                </a:cxn>
                <a:cxn ang="T10">
                  <a:pos x="T4" y="T5"/>
                </a:cxn>
                <a:cxn ang="T11">
                  <a:pos x="T6" y="T7"/>
                </a:cxn>
              </a:cxnLst>
              <a:rect l="T12" t="T13" r="T14" b="T15"/>
              <a:pathLst>
                <a:path w="588" h="631">
                  <a:moveTo>
                    <a:pt x="588" y="505"/>
                  </a:moveTo>
                  <a:cubicBezTo>
                    <a:pt x="541" y="526"/>
                    <a:pt x="395" y="629"/>
                    <a:pt x="303" y="630"/>
                  </a:cubicBezTo>
                  <a:cubicBezTo>
                    <a:pt x="211" y="631"/>
                    <a:pt x="66" y="615"/>
                    <a:pt x="33" y="510"/>
                  </a:cubicBezTo>
                  <a:cubicBezTo>
                    <a:pt x="0" y="405"/>
                    <a:pt x="93" y="106"/>
                    <a:pt x="108" y="0"/>
                  </a:cubicBezTo>
                </a:path>
              </a:pathLst>
            </a:custGeom>
            <a:noFill/>
            <a:ln w="15875">
              <a:solidFill>
                <a:srgbClr val="000000"/>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4409" name="Text Box 39"/>
            <p:cNvSpPr txBox="1">
              <a:spLocks noChangeAspect="1" noChangeArrowheads="1"/>
            </p:cNvSpPr>
            <p:nvPr/>
          </p:nvSpPr>
          <p:spPr bwMode="auto">
            <a:xfrm>
              <a:off x="5850" y="7516"/>
              <a:ext cx="3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(1)</a:t>
              </a:r>
            </a:p>
          </p:txBody>
        </p:sp>
        <p:sp>
          <p:nvSpPr>
            <p:cNvPr id="144410" name="Text Box 40"/>
            <p:cNvSpPr txBox="1">
              <a:spLocks noChangeAspect="1" noChangeArrowheads="1"/>
            </p:cNvSpPr>
            <p:nvPr/>
          </p:nvSpPr>
          <p:spPr bwMode="auto">
            <a:xfrm>
              <a:off x="5160" y="7816"/>
              <a:ext cx="3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(2)</a:t>
              </a:r>
            </a:p>
          </p:txBody>
        </p:sp>
        <p:sp>
          <p:nvSpPr>
            <p:cNvPr id="144411" name="Text Box 41"/>
            <p:cNvSpPr txBox="1">
              <a:spLocks noChangeAspect="1" noChangeArrowheads="1"/>
            </p:cNvSpPr>
            <p:nvPr/>
          </p:nvSpPr>
          <p:spPr bwMode="auto">
            <a:xfrm>
              <a:off x="6495" y="7441"/>
              <a:ext cx="3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(3)</a:t>
              </a:r>
            </a:p>
          </p:txBody>
        </p:sp>
        <p:sp>
          <p:nvSpPr>
            <p:cNvPr id="144412" name="Freeform 42"/>
            <p:cNvSpPr>
              <a:spLocks noChangeAspect="1"/>
            </p:cNvSpPr>
            <p:nvPr/>
          </p:nvSpPr>
          <p:spPr bwMode="auto">
            <a:xfrm>
              <a:off x="5815" y="7335"/>
              <a:ext cx="320" cy="562"/>
            </a:xfrm>
            <a:custGeom>
              <a:avLst/>
              <a:gdLst>
                <a:gd name="T0" fmla="*/ 320 w 320"/>
                <a:gd name="T1" fmla="*/ 0 h 562"/>
                <a:gd name="T2" fmla="*/ 35 w 320"/>
                <a:gd name="T3" fmla="*/ 315 h 562"/>
                <a:gd name="T4" fmla="*/ 110 w 320"/>
                <a:gd name="T5" fmla="*/ 525 h 562"/>
                <a:gd name="T6" fmla="*/ 275 w 320"/>
                <a:gd name="T7" fmla="*/ 540 h 562"/>
                <a:gd name="T8" fmla="*/ 0 60000 65536"/>
                <a:gd name="T9" fmla="*/ 0 60000 65536"/>
                <a:gd name="T10" fmla="*/ 0 60000 65536"/>
                <a:gd name="T11" fmla="*/ 0 60000 65536"/>
                <a:gd name="T12" fmla="*/ 0 w 320"/>
                <a:gd name="T13" fmla="*/ 0 h 562"/>
                <a:gd name="T14" fmla="*/ 320 w 320"/>
                <a:gd name="T15" fmla="*/ 562 h 562"/>
              </a:gdLst>
              <a:ahLst/>
              <a:cxnLst>
                <a:cxn ang="T8">
                  <a:pos x="T0" y="T1"/>
                </a:cxn>
                <a:cxn ang="T9">
                  <a:pos x="T2" y="T3"/>
                </a:cxn>
                <a:cxn ang="T10">
                  <a:pos x="T4" y="T5"/>
                </a:cxn>
                <a:cxn ang="T11">
                  <a:pos x="T6" y="T7"/>
                </a:cxn>
              </a:cxnLst>
              <a:rect l="T12" t="T13" r="T14" b="T15"/>
              <a:pathLst>
                <a:path w="320" h="562">
                  <a:moveTo>
                    <a:pt x="320" y="0"/>
                  </a:moveTo>
                  <a:cubicBezTo>
                    <a:pt x="273" y="52"/>
                    <a:pt x="70" y="228"/>
                    <a:pt x="35" y="315"/>
                  </a:cubicBezTo>
                  <a:cubicBezTo>
                    <a:pt x="0" y="402"/>
                    <a:pt x="70" y="488"/>
                    <a:pt x="110" y="525"/>
                  </a:cubicBezTo>
                  <a:cubicBezTo>
                    <a:pt x="150" y="562"/>
                    <a:pt x="241" y="537"/>
                    <a:pt x="275" y="540"/>
                  </a:cubicBezTo>
                </a:path>
              </a:pathLst>
            </a:custGeom>
            <a:noFill/>
            <a:ln w="15875">
              <a:solidFill>
                <a:srgbClr val="000000"/>
              </a:solidFill>
              <a:round/>
              <a:headEnd type="oval" w="sm" len="sm"/>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4413" name="Freeform 43"/>
            <p:cNvSpPr>
              <a:spLocks noChangeAspect="1"/>
            </p:cNvSpPr>
            <p:nvPr/>
          </p:nvSpPr>
          <p:spPr bwMode="auto">
            <a:xfrm>
              <a:off x="5685" y="6825"/>
              <a:ext cx="825" cy="900"/>
            </a:xfrm>
            <a:custGeom>
              <a:avLst/>
              <a:gdLst>
                <a:gd name="T0" fmla="*/ 0 w 825"/>
                <a:gd name="T1" fmla="*/ 0 h 900"/>
                <a:gd name="T2" fmla="*/ 450 w 825"/>
                <a:gd name="T3" fmla="*/ 60 h 900"/>
                <a:gd name="T4" fmla="*/ 750 w 825"/>
                <a:gd name="T5" fmla="*/ 345 h 900"/>
                <a:gd name="T6" fmla="*/ 825 w 825"/>
                <a:gd name="T7" fmla="*/ 900 h 900"/>
                <a:gd name="T8" fmla="*/ 0 60000 65536"/>
                <a:gd name="T9" fmla="*/ 0 60000 65536"/>
                <a:gd name="T10" fmla="*/ 0 60000 65536"/>
                <a:gd name="T11" fmla="*/ 0 60000 65536"/>
                <a:gd name="T12" fmla="*/ 0 w 825"/>
                <a:gd name="T13" fmla="*/ 0 h 900"/>
                <a:gd name="T14" fmla="*/ 825 w 825"/>
                <a:gd name="T15" fmla="*/ 900 h 900"/>
              </a:gdLst>
              <a:ahLst/>
              <a:cxnLst>
                <a:cxn ang="T8">
                  <a:pos x="T0" y="T1"/>
                </a:cxn>
                <a:cxn ang="T9">
                  <a:pos x="T2" y="T3"/>
                </a:cxn>
                <a:cxn ang="T10">
                  <a:pos x="T4" y="T5"/>
                </a:cxn>
                <a:cxn ang="T11">
                  <a:pos x="T6" y="T7"/>
                </a:cxn>
              </a:cxnLst>
              <a:rect l="T12" t="T13" r="T14" b="T15"/>
              <a:pathLst>
                <a:path w="825" h="900">
                  <a:moveTo>
                    <a:pt x="0" y="0"/>
                  </a:moveTo>
                  <a:cubicBezTo>
                    <a:pt x="162" y="1"/>
                    <a:pt x="325" y="3"/>
                    <a:pt x="450" y="60"/>
                  </a:cubicBezTo>
                  <a:cubicBezTo>
                    <a:pt x="575" y="117"/>
                    <a:pt x="688" y="205"/>
                    <a:pt x="750" y="345"/>
                  </a:cubicBezTo>
                  <a:cubicBezTo>
                    <a:pt x="812" y="485"/>
                    <a:pt x="818" y="692"/>
                    <a:pt x="825" y="900"/>
                  </a:cubicBezTo>
                </a:path>
              </a:pathLst>
            </a:custGeom>
            <a:noFill/>
            <a:ln w="1587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sp>
        <p:nvSpPr>
          <p:cNvPr id="144389" name="Slide Number Placeholder 4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B814D0C-1CA4-4307-8D4B-03590DED1753}" type="slidenum">
              <a:rPr lang="en-US" sz="1200" smtClean="0">
                <a:solidFill>
                  <a:srgbClr val="FFFFFF"/>
                </a:solidFill>
              </a:rPr>
              <a:pPr>
                <a:lnSpc>
                  <a:spcPct val="80000"/>
                </a:lnSpc>
              </a:pPr>
              <a:t>126</a:t>
            </a:fld>
            <a:endParaRPr lang="en-US" sz="1200" smtClean="0">
              <a:solidFill>
                <a:srgbClr val="FFFFFF"/>
              </a:solidFill>
            </a:endParaRPr>
          </a:p>
        </p:txBody>
      </p:sp>
      <p:sp>
        <p:nvSpPr>
          <p:cNvPr id="144390" name="Rectangle 47"/>
          <p:cNvSpPr>
            <a:spLocks noChangeArrowheads="1"/>
          </p:cNvSpPr>
          <p:nvPr/>
        </p:nvSpPr>
        <p:spPr bwMode="auto">
          <a:xfrm>
            <a:off x="6753225" y="6400800"/>
            <a:ext cx="1171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r>
              <a:rPr lang="en-US">
                <a:solidFill>
                  <a:srgbClr val="000000"/>
                </a:solidFill>
                <a:cs typeface="Times New Roman" panose="02020603050405020304" pitchFamily="18" charset="0"/>
              </a:rPr>
              <a:t>new_node</a:t>
            </a:r>
            <a:endParaRPr lang="en-US"/>
          </a:p>
        </p:txBody>
      </p:sp>
      <p:sp>
        <p:nvSpPr>
          <p:cNvPr id="49" name="Explosion 1 48"/>
          <p:cNvSpPr/>
          <p:nvPr/>
        </p:nvSpPr>
        <p:spPr>
          <a:xfrm>
            <a:off x="6172200" y="1828800"/>
            <a:ext cx="2819400" cy="1143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solidFill>
                  <a:srgbClr val="C00000"/>
                </a:solidFill>
              </a:rPr>
              <a:t>Gọi hàm??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612775" y="228600"/>
            <a:ext cx="8153400" cy="990600"/>
          </a:xfrm>
        </p:spPr>
        <p:txBody>
          <a:bodyPr/>
          <a:lstStyle/>
          <a:p>
            <a:pPr eaLnBrk="1" hangingPunct="1"/>
            <a:r>
              <a:rPr lang="en-US" smtClean="0"/>
              <a:t>DSLK đôi – Thêm vào cuối ds</a:t>
            </a:r>
            <a:endParaRPr lang="en-US" smtClean="0">
              <a:latin typeface="VNI-Times" pitchFamily="2" charset="0"/>
            </a:endParaRPr>
          </a:p>
        </p:txBody>
      </p:sp>
      <p:sp>
        <p:nvSpPr>
          <p:cNvPr id="145411" name="Rectangle 3"/>
          <p:cNvSpPr>
            <a:spLocks noGrp="1" noChangeArrowheads="1"/>
          </p:cNvSpPr>
          <p:nvPr>
            <p:ph sz="quarter" idx="1"/>
          </p:nvPr>
        </p:nvSpPr>
        <p:spPr>
          <a:xfrm>
            <a:off x="612775" y="1600200"/>
            <a:ext cx="8153400" cy="4495800"/>
          </a:xfrm>
        </p:spPr>
        <p:txBody>
          <a:bodyPr/>
          <a:lstStyle/>
          <a:p>
            <a:pPr lvl="1" eaLnBrk="1" hangingPunct="1">
              <a:buFontTx/>
              <a:buNone/>
            </a:pPr>
            <a:r>
              <a:rPr lang="en-US" b="1" smtClean="0">
                <a:solidFill>
                  <a:srgbClr val="0000FF"/>
                </a:solidFill>
                <a:latin typeface="VNI-Times" pitchFamily="2" charset="0"/>
              </a:rPr>
              <a:t>NODE</a:t>
            </a:r>
            <a:r>
              <a:rPr lang="en-US" b="1" smtClean="0">
                <a:solidFill>
                  <a:srgbClr val="000000"/>
                </a:solidFill>
                <a:latin typeface="VNI-Times" pitchFamily="2" charset="0"/>
              </a:rPr>
              <a:t>* </a:t>
            </a:r>
            <a:r>
              <a:rPr lang="en-US" b="1" smtClean="0">
                <a:solidFill>
                  <a:srgbClr val="FF0000"/>
                </a:solidFill>
                <a:latin typeface="VNI-Times" pitchFamily="2" charset="0"/>
              </a:rPr>
              <a:t>InsertTail</a:t>
            </a:r>
            <a:r>
              <a:rPr lang="en-US" b="1" smtClean="0">
                <a:solidFill>
                  <a:srgbClr val="000000"/>
                </a:solidFill>
                <a:latin typeface="VNI-Times" pitchFamily="2" charset="0"/>
              </a:rPr>
              <a:t>(</a:t>
            </a:r>
            <a:r>
              <a:rPr lang="en-US" b="1" smtClean="0">
                <a:solidFill>
                  <a:srgbClr val="0000FF"/>
                </a:solidFill>
                <a:latin typeface="VNI-Times" pitchFamily="2" charset="0"/>
              </a:rPr>
              <a:t>DLIST</a:t>
            </a:r>
            <a:r>
              <a:rPr lang="en-US" b="1" smtClean="0">
                <a:solidFill>
                  <a:srgbClr val="000000"/>
                </a:solidFill>
                <a:latin typeface="VNI-Times" pitchFamily="2" charset="0"/>
              </a:rPr>
              <a:t> &amp;l, </a:t>
            </a:r>
            <a:r>
              <a:rPr lang="en-US" b="1" smtClean="0">
                <a:solidFill>
                  <a:srgbClr val="0000FF"/>
                </a:solidFill>
                <a:latin typeface="VNI-Times" pitchFamily="2" charset="0"/>
              </a:rPr>
              <a:t>Data</a:t>
            </a:r>
            <a:r>
              <a:rPr lang="en-US" b="1" smtClean="0">
                <a:solidFill>
                  <a:srgbClr val="000000"/>
                </a:solidFill>
                <a:latin typeface="VNI-Times" pitchFamily="2" charset="0"/>
              </a:rPr>
              <a:t> x)</a:t>
            </a:r>
          </a:p>
          <a:p>
            <a:pPr lvl="1" eaLnBrk="1" hangingPunct="1">
              <a:buFontTx/>
              <a:buNone/>
            </a:pPr>
            <a:r>
              <a:rPr lang="en-US" b="1" smtClean="0">
                <a:solidFill>
                  <a:srgbClr val="000000"/>
                </a:solidFill>
                <a:latin typeface="VNI-Times" pitchFamily="2" charset="0"/>
              </a:rPr>
              <a:t>{	</a:t>
            </a:r>
          </a:p>
          <a:p>
            <a:pPr lvl="1" eaLnBrk="1" hangingPunct="1">
              <a:buFontTx/>
              <a:buNone/>
            </a:pPr>
            <a:r>
              <a:rPr lang="en-US" b="1" smtClean="0">
                <a:solidFill>
                  <a:srgbClr val="000000"/>
                </a:solidFill>
                <a:latin typeface="VNI-Times" pitchFamily="2" charset="0"/>
              </a:rPr>
              <a:t>	</a:t>
            </a:r>
            <a:r>
              <a:rPr lang="en-US" b="1" smtClean="0">
                <a:solidFill>
                  <a:srgbClr val="0000FF"/>
                </a:solidFill>
                <a:latin typeface="VNI-Times" pitchFamily="2" charset="0"/>
              </a:rPr>
              <a:t>NODE</a:t>
            </a:r>
            <a:r>
              <a:rPr lang="en-US" b="1" smtClean="0">
                <a:solidFill>
                  <a:srgbClr val="000000"/>
                </a:solidFill>
                <a:latin typeface="VNI-Times" pitchFamily="2" charset="0"/>
              </a:rPr>
              <a:t>* new_ele = </a:t>
            </a:r>
            <a:r>
              <a:rPr lang="en-US" b="1" smtClean="0">
                <a:solidFill>
                  <a:srgbClr val="FF0000"/>
                </a:solidFill>
                <a:latin typeface="VNI-Times" pitchFamily="2" charset="0"/>
              </a:rPr>
              <a:t>GetNode</a:t>
            </a:r>
            <a:r>
              <a:rPr lang="en-US" b="1" smtClean="0">
                <a:solidFill>
                  <a:srgbClr val="000000"/>
                </a:solidFill>
                <a:latin typeface="VNI-Times" pitchFamily="2" charset="0"/>
              </a:rPr>
              <a:t>(x);</a:t>
            </a:r>
          </a:p>
          <a:p>
            <a:pPr lvl="1" eaLnBrk="1" hangingPunct="1">
              <a:buFontTx/>
              <a:buNone/>
            </a:pPr>
            <a:r>
              <a:rPr lang="en-US" b="1" smtClean="0">
                <a:solidFill>
                  <a:srgbClr val="000000"/>
                </a:solidFill>
                <a:latin typeface="VNI-Times" pitchFamily="2" charset="0"/>
              </a:rPr>
              <a:t>	</a:t>
            </a:r>
            <a:r>
              <a:rPr lang="en-US" b="1" smtClean="0">
                <a:solidFill>
                  <a:srgbClr val="0000FF"/>
                </a:solidFill>
                <a:latin typeface="VNI-Times" pitchFamily="2" charset="0"/>
              </a:rPr>
              <a:t>if</a:t>
            </a:r>
            <a:r>
              <a:rPr lang="en-US" b="1" smtClean="0">
                <a:solidFill>
                  <a:srgbClr val="000000"/>
                </a:solidFill>
                <a:latin typeface="VNI-Times" pitchFamily="2" charset="0"/>
              </a:rPr>
              <a:t> (new_ele ==</a:t>
            </a:r>
            <a:r>
              <a:rPr lang="en-US" b="1" smtClean="0">
                <a:solidFill>
                  <a:srgbClr val="A000A0"/>
                </a:solidFill>
                <a:latin typeface="VNI-Times" pitchFamily="2" charset="0"/>
              </a:rPr>
              <a:t>NULL</a:t>
            </a:r>
            <a:r>
              <a:rPr lang="en-US" b="1" smtClean="0">
                <a:solidFill>
                  <a:srgbClr val="000000"/>
                </a:solidFill>
                <a:latin typeface="VNI-Times" pitchFamily="2" charset="0"/>
              </a:rPr>
              <a:t>)  </a:t>
            </a:r>
            <a:r>
              <a:rPr lang="en-US" b="1" smtClean="0">
                <a:solidFill>
                  <a:srgbClr val="0000FF"/>
                </a:solidFill>
                <a:latin typeface="VNI-Times" pitchFamily="2" charset="0"/>
              </a:rPr>
              <a:t>return</a:t>
            </a:r>
            <a:r>
              <a:rPr lang="en-US" b="1" smtClean="0">
                <a:solidFill>
                  <a:srgbClr val="000000"/>
                </a:solidFill>
                <a:latin typeface="VNI-Times" pitchFamily="2" charset="0"/>
              </a:rPr>
              <a:t> </a:t>
            </a:r>
            <a:r>
              <a:rPr lang="en-US" b="1" smtClean="0">
                <a:solidFill>
                  <a:srgbClr val="A000A0"/>
                </a:solidFill>
                <a:latin typeface="VNI-Times" pitchFamily="2" charset="0"/>
              </a:rPr>
              <a:t>NULL</a:t>
            </a:r>
            <a:r>
              <a:rPr lang="en-US" b="1" smtClean="0">
                <a:solidFill>
                  <a:srgbClr val="000000"/>
                </a:solidFill>
                <a:latin typeface="VNI-Times" pitchFamily="2" charset="0"/>
              </a:rPr>
              <a:t>;</a:t>
            </a:r>
          </a:p>
          <a:p>
            <a:pPr lvl="1" eaLnBrk="1" hangingPunct="1">
              <a:buFontTx/>
              <a:buNone/>
            </a:pPr>
            <a:r>
              <a:rPr lang="en-US" b="1" smtClean="0">
                <a:solidFill>
                  <a:srgbClr val="000000"/>
                </a:solidFill>
                <a:latin typeface="VNI-Times" pitchFamily="2" charset="0"/>
              </a:rPr>
              <a:t>	</a:t>
            </a:r>
            <a:r>
              <a:rPr lang="en-US" b="1" smtClean="0">
                <a:solidFill>
                  <a:srgbClr val="FF0000"/>
                </a:solidFill>
                <a:latin typeface="VNI-Times" pitchFamily="2" charset="0"/>
              </a:rPr>
              <a:t>AddTail</a:t>
            </a:r>
            <a:r>
              <a:rPr lang="en-US" b="1" smtClean="0">
                <a:solidFill>
                  <a:srgbClr val="000000"/>
                </a:solidFill>
                <a:latin typeface="VNI-Times" pitchFamily="2" charset="0"/>
              </a:rPr>
              <a:t>(l, new_ele)</a:t>
            </a:r>
          </a:p>
          <a:p>
            <a:pPr lvl="1" eaLnBrk="1" hangingPunct="1">
              <a:buFontTx/>
              <a:buNone/>
            </a:pPr>
            <a:r>
              <a:rPr lang="en-US" b="1" smtClean="0">
                <a:solidFill>
                  <a:srgbClr val="000000"/>
                </a:solidFill>
                <a:latin typeface="VNI-Times" pitchFamily="2" charset="0"/>
              </a:rPr>
              <a:t>	</a:t>
            </a:r>
            <a:r>
              <a:rPr lang="en-US" b="1" smtClean="0">
                <a:solidFill>
                  <a:srgbClr val="0000FF"/>
                </a:solidFill>
                <a:latin typeface="VNI-Times" pitchFamily="2" charset="0"/>
              </a:rPr>
              <a:t>return</a:t>
            </a:r>
            <a:r>
              <a:rPr lang="en-US" b="1" smtClean="0">
                <a:solidFill>
                  <a:srgbClr val="000000"/>
                </a:solidFill>
                <a:latin typeface="VNI-Times" pitchFamily="2" charset="0"/>
              </a:rPr>
              <a:t> new_ele;</a:t>
            </a:r>
          </a:p>
          <a:p>
            <a:pPr lvl="1" eaLnBrk="1" hangingPunct="1">
              <a:buFontTx/>
              <a:buNone/>
            </a:pPr>
            <a:r>
              <a:rPr lang="en-US" b="1" smtClean="0">
                <a:solidFill>
                  <a:srgbClr val="000000"/>
                </a:solidFill>
                <a:latin typeface="VNI-Times" pitchFamily="2" charset="0"/>
              </a:rPr>
              <a:t>}</a:t>
            </a:r>
          </a:p>
        </p:txBody>
      </p:sp>
      <p:grpSp>
        <p:nvGrpSpPr>
          <p:cNvPr id="145412" name="Group 4"/>
          <p:cNvGrpSpPr>
            <a:grpSpLocks noChangeAspect="1"/>
          </p:cNvGrpSpPr>
          <p:nvPr/>
        </p:nvGrpSpPr>
        <p:grpSpPr bwMode="auto">
          <a:xfrm>
            <a:off x="2555875" y="4868863"/>
            <a:ext cx="5759450" cy="1511300"/>
            <a:chOff x="1500" y="6706"/>
            <a:chExt cx="5660" cy="1485"/>
          </a:xfrm>
        </p:grpSpPr>
        <p:grpSp>
          <p:nvGrpSpPr>
            <p:cNvPr id="145414" name="Group 5"/>
            <p:cNvGrpSpPr>
              <a:grpSpLocks noChangeAspect="1"/>
            </p:cNvGrpSpPr>
            <p:nvPr/>
          </p:nvGrpSpPr>
          <p:grpSpPr bwMode="auto">
            <a:xfrm>
              <a:off x="6030" y="7743"/>
              <a:ext cx="783" cy="415"/>
              <a:chOff x="1785" y="4448"/>
              <a:chExt cx="783" cy="415"/>
            </a:xfrm>
          </p:grpSpPr>
          <p:sp>
            <p:nvSpPr>
              <p:cNvPr id="145450" name="Rectangle 6"/>
              <p:cNvSpPr>
                <a:spLocks noChangeAspect="1" noChangeArrowheads="1"/>
              </p:cNvSpPr>
              <p:nvPr/>
            </p:nvSpPr>
            <p:spPr bwMode="auto">
              <a:xfrm>
                <a:off x="2430" y="4448"/>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5451" name="Text Box 7"/>
              <p:cNvSpPr txBox="1">
                <a:spLocks noChangeAspect="1" noChangeArrowheads="1"/>
              </p:cNvSpPr>
              <p:nvPr/>
            </p:nvSpPr>
            <p:spPr bwMode="auto">
              <a:xfrm>
                <a:off x="1920" y="4449"/>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1600"/>
                  <a:t>X</a:t>
                </a:r>
              </a:p>
            </p:txBody>
          </p:sp>
          <p:sp>
            <p:nvSpPr>
              <p:cNvPr id="145452" name="Rectangle 8"/>
              <p:cNvSpPr>
                <a:spLocks noChangeAspect="1" noChangeArrowheads="1"/>
              </p:cNvSpPr>
              <p:nvPr/>
            </p:nvSpPr>
            <p:spPr bwMode="auto">
              <a:xfrm>
                <a:off x="1785" y="4448"/>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sp>
          <p:nvSpPr>
            <p:cNvPr id="145415" name="Text Box 9"/>
            <p:cNvSpPr txBox="1">
              <a:spLocks noChangeAspect="1" noChangeArrowheads="1"/>
            </p:cNvSpPr>
            <p:nvPr/>
          </p:nvSpPr>
          <p:spPr bwMode="auto">
            <a:xfrm>
              <a:off x="1500" y="6871"/>
              <a:ext cx="645"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1400"/>
                <a:t>pHead</a:t>
              </a:r>
            </a:p>
          </p:txBody>
        </p:sp>
        <p:sp>
          <p:nvSpPr>
            <p:cNvPr id="145416" name="Text Box 10"/>
            <p:cNvSpPr txBox="1">
              <a:spLocks noChangeAspect="1" noChangeArrowheads="1"/>
            </p:cNvSpPr>
            <p:nvPr/>
          </p:nvSpPr>
          <p:spPr bwMode="auto">
            <a:xfrm>
              <a:off x="5070" y="6706"/>
              <a:ext cx="645"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1600"/>
                <a:t>pTail</a:t>
              </a:r>
            </a:p>
          </p:txBody>
        </p:sp>
        <p:sp>
          <p:nvSpPr>
            <p:cNvPr id="145417" name="Freeform 11"/>
            <p:cNvSpPr>
              <a:spLocks noChangeAspect="1"/>
            </p:cNvSpPr>
            <p:nvPr/>
          </p:nvSpPr>
          <p:spPr bwMode="auto">
            <a:xfrm>
              <a:off x="5625" y="6841"/>
              <a:ext cx="198" cy="315"/>
            </a:xfrm>
            <a:custGeom>
              <a:avLst/>
              <a:gdLst>
                <a:gd name="T0" fmla="*/ 0 w 198"/>
                <a:gd name="T1" fmla="*/ 0 h 315"/>
                <a:gd name="T2" fmla="*/ 165 w 198"/>
                <a:gd name="T3" fmla="*/ 105 h 315"/>
                <a:gd name="T4" fmla="*/ 195 w 198"/>
                <a:gd name="T5" fmla="*/ 315 h 315"/>
                <a:gd name="T6" fmla="*/ 0 60000 65536"/>
                <a:gd name="T7" fmla="*/ 0 60000 65536"/>
                <a:gd name="T8" fmla="*/ 0 60000 65536"/>
                <a:gd name="T9" fmla="*/ 0 w 198"/>
                <a:gd name="T10" fmla="*/ 0 h 315"/>
                <a:gd name="T11" fmla="*/ 198 w 198"/>
                <a:gd name="T12" fmla="*/ 315 h 315"/>
              </a:gdLst>
              <a:ahLst/>
              <a:cxnLst>
                <a:cxn ang="T6">
                  <a:pos x="T0" y="T1"/>
                </a:cxn>
                <a:cxn ang="T7">
                  <a:pos x="T2" y="T3"/>
                </a:cxn>
                <a:cxn ang="T8">
                  <a:pos x="T4" y="T5"/>
                </a:cxn>
              </a:cxnLst>
              <a:rect l="T9" t="T10" r="T11" b="T12"/>
              <a:pathLst>
                <a:path w="198" h="315">
                  <a:moveTo>
                    <a:pt x="0" y="0"/>
                  </a:moveTo>
                  <a:cubicBezTo>
                    <a:pt x="66" y="26"/>
                    <a:pt x="132" y="53"/>
                    <a:pt x="165" y="105"/>
                  </a:cubicBezTo>
                  <a:cubicBezTo>
                    <a:pt x="198" y="157"/>
                    <a:pt x="196" y="236"/>
                    <a:pt x="195" y="315"/>
                  </a:cubicBezTo>
                </a:path>
              </a:pathLst>
            </a:custGeom>
            <a:noFill/>
            <a:ln w="15875">
              <a:solidFill>
                <a:srgbClr val="000000"/>
              </a:solidFill>
              <a:prstDash val="sysDot"/>
              <a:round/>
              <a:headEn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5418" name="Freeform 12"/>
            <p:cNvSpPr>
              <a:spLocks noChangeAspect="1"/>
            </p:cNvSpPr>
            <p:nvPr/>
          </p:nvSpPr>
          <p:spPr bwMode="auto">
            <a:xfrm>
              <a:off x="6750" y="7455"/>
              <a:ext cx="410" cy="503"/>
            </a:xfrm>
            <a:custGeom>
              <a:avLst/>
              <a:gdLst>
                <a:gd name="T0" fmla="*/ 0 w 410"/>
                <a:gd name="T1" fmla="*/ 485 h 503"/>
                <a:gd name="T2" fmla="*/ 255 w 410"/>
                <a:gd name="T3" fmla="*/ 480 h 503"/>
                <a:gd name="T4" fmla="*/ 405 w 410"/>
                <a:gd name="T5" fmla="*/ 345 h 503"/>
                <a:gd name="T6" fmla="*/ 285 w 410"/>
                <a:gd name="T7" fmla="*/ 0 h 503"/>
                <a:gd name="T8" fmla="*/ 0 60000 65536"/>
                <a:gd name="T9" fmla="*/ 0 60000 65536"/>
                <a:gd name="T10" fmla="*/ 0 60000 65536"/>
                <a:gd name="T11" fmla="*/ 0 60000 65536"/>
                <a:gd name="T12" fmla="*/ 0 w 410"/>
                <a:gd name="T13" fmla="*/ 0 h 503"/>
                <a:gd name="T14" fmla="*/ 410 w 410"/>
                <a:gd name="T15" fmla="*/ 503 h 503"/>
              </a:gdLst>
              <a:ahLst/>
              <a:cxnLst>
                <a:cxn ang="T8">
                  <a:pos x="T0" y="T1"/>
                </a:cxn>
                <a:cxn ang="T9">
                  <a:pos x="T2" y="T3"/>
                </a:cxn>
                <a:cxn ang="T10">
                  <a:pos x="T4" y="T5"/>
                </a:cxn>
                <a:cxn ang="T11">
                  <a:pos x="T6" y="T7"/>
                </a:cxn>
              </a:cxnLst>
              <a:rect l="T12" t="T13" r="T14" b="T15"/>
              <a:pathLst>
                <a:path w="410" h="503">
                  <a:moveTo>
                    <a:pt x="0" y="485"/>
                  </a:moveTo>
                  <a:cubicBezTo>
                    <a:pt x="42" y="484"/>
                    <a:pt x="188" y="503"/>
                    <a:pt x="255" y="480"/>
                  </a:cubicBezTo>
                  <a:cubicBezTo>
                    <a:pt x="322" y="457"/>
                    <a:pt x="400" y="425"/>
                    <a:pt x="405" y="345"/>
                  </a:cubicBezTo>
                  <a:cubicBezTo>
                    <a:pt x="410" y="265"/>
                    <a:pt x="310" y="72"/>
                    <a:pt x="285" y="0"/>
                  </a:cubicBezTo>
                </a:path>
              </a:pathLst>
            </a:custGeom>
            <a:noFill/>
            <a:ln w="15875">
              <a:solidFill>
                <a:srgbClr val="000000"/>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5419" name="Oval 13"/>
            <p:cNvSpPr>
              <a:spLocks noChangeAspect="1" noChangeArrowheads="1"/>
            </p:cNvSpPr>
            <p:nvPr/>
          </p:nvSpPr>
          <p:spPr bwMode="auto">
            <a:xfrm>
              <a:off x="1661" y="7200"/>
              <a:ext cx="332" cy="285"/>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5420" name="Rectangle 14"/>
            <p:cNvSpPr>
              <a:spLocks noChangeAspect="1" noChangeArrowheads="1"/>
            </p:cNvSpPr>
            <p:nvPr/>
          </p:nvSpPr>
          <p:spPr bwMode="auto">
            <a:xfrm>
              <a:off x="6875" y="7232"/>
              <a:ext cx="221" cy="221"/>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5421" name="Line 15"/>
            <p:cNvSpPr>
              <a:spLocks noChangeAspect="1" noChangeShapeType="1"/>
            </p:cNvSpPr>
            <p:nvPr/>
          </p:nvSpPr>
          <p:spPr bwMode="auto">
            <a:xfrm>
              <a:off x="6123" y="7343"/>
              <a:ext cx="717" cy="0"/>
            </a:xfrm>
            <a:prstGeom prst="line">
              <a:avLst/>
            </a:prstGeom>
            <a:noFill/>
            <a:ln w="15875">
              <a:solidFill>
                <a:srgbClr val="000000"/>
              </a:solidFill>
              <a:prstDash val="sysDot"/>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grpSp>
          <p:nvGrpSpPr>
            <p:cNvPr id="145422" name="Group 16"/>
            <p:cNvGrpSpPr>
              <a:grpSpLocks noChangeAspect="1"/>
            </p:cNvGrpSpPr>
            <p:nvPr/>
          </p:nvGrpSpPr>
          <p:grpSpPr bwMode="auto">
            <a:xfrm>
              <a:off x="2349" y="7133"/>
              <a:ext cx="1032" cy="417"/>
              <a:chOff x="2619" y="3568"/>
              <a:chExt cx="1032" cy="417"/>
            </a:xfrm>
          </p:grpSpPr>
          <p:sp>
            <p:nvSpPr>
              <p:cNvPr id="145446" name="Rectangle 17"/>
              <p:cNvSpPr>
                <a:spLocks noChangeAspect="1" noChangeArrowheads="1"/>
              </p:cNvSpPr>
              <p:nvPr/>
            </p:nvSpPr>
            <p:spPr bwMode="auto">
              <a:xfrm>
                <a:off x="3266"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5447" name="Text Box 18"/>
              <p:cNvSpPr txBox="1">
                <a:spLocks noChangeAspect="1" noChangeArrowheads="1"/>
              </p:cNvSpPr>
              <p:nvPr/>
            </p:nvSpPr>
            <p:spPr bwMode="auto">
              <a:xfrm>
                <a:off x="2763"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1600"/>
                  <a:t>A</a:t>
                </a:r>
              </a:p>
            </p:txBody>
          </p:sp>
          <p:sp>
            <p:nvSpPr>
              <p:cNvPr id="145448" name="Line 19"/>
              <p:cNvSpPr>
                <a:spLocks noChangeAspect="1" noChangeShapeType="1"/>
              </p:cNvSpPr>
              <p:nvPr/>
            </p:nvSpPr>
            <p:spPr bwMode="auto">
              <a:xfrm>
                <a:off x="3339"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5449" name="Rectangle 20"/>
              <p:cNvSpPr>
                <a:spLocks noChangeAspect="1" noChangeArrowheads="1"/>
              </p:cNvSpPr>
              <p:nvPr/>
            </p:nvSpPr>
            <p:spPr bwMode="auto">
              <a:xfrm>
                <a:off x="2619"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grpSp>
          <p:nvGrpSpPr>
            <p:cNvPr id="145423" name="Group 21"/>
            <p:cNvGrpSpPr>
              <a:grpSpLocks noChangeAspect="1"/>
            </p:cNvGrpSpPr>
            <p:nvPr/>
          </p:nvGrpSpPr>
          <p:grpSpPr bwMode="auto">
            <a:xfrm>
              <a:off x="3144" y="7133"/>
              <a:ext cx="1257" cy="417"/>
              <a:chOff x="3339" y="3568"/>
              <a:chExt cx="1257" cy="417"/>
            </a:xfrm>
          </p:grpSpPr>
          <p:sp>
            <p:nvSpPr>
              <p:cNvPr id="145441" name="Rectangle 22"/>
              <p:cNvSpPr>
                <a:spLocks noChangeAspect="1" noChangeArrowheads="1"/>
              </p:cNvSpPr>
              <p:nvPr/>
            </p:nvSpPr>
            <p:spPr bwMode="auto">
              <a:xfrm>
                <a:off x="4211"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5442" name="Text Box 23"/>
              <p:cNvSpPr txBox="1">
                <a:spLocks noChangeAspect="1" noChangeArrowheads="1"/>
              </p:cNvSpPr>
              <p:nvPr/>
            </p:nvSpPr>
            <p:spPr bwMode="auto">
              <a:xfrm>
                <a:off x="3708"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1600"/>
                  <a:t>B</a:t>
                </a:r>
              </a:p>
            </p:txBody>
          </p:sp>
          <p:sp>
            <p:nvSpPr>
              <p:cNvPr id="145443" name="Line 24"/>
              <p:cNvSpPr>
                <a:spLocks noChangeAspect="1" noChangeShapeType="1"/>
              </p:cNvSpPr>
              <p:nvPr/>
            </p:nvSpPr>
            <p:spPr bwMode="auto">
              <a:xfrm>
                <a:off x="4284"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5444" name="Rectangle 25"/>
              <p:cNvSpPr>
                <a:spLocks noChangeAspect="1" noChangeArrowheads="1"/>
              </p:cNvSpPr>
              <p:nvPr/>
            </p:nvSpPr>
            <p:spPr bwMode="auto">
              <a:xfrm>
                <a:off x="3564"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5445" name="Line 26"/>
              <p:cNvSpPr>
                <a:spLocks noChangeAspect="1" noChangeShapeType="1"/>
              </p:cNvSpPr>
              <p:nvPr/>
            </p:nvSpPr>
            <p:spPr bwMode="auto">
              <a:xfrm rot="10800000">
                <a:off x="3339" y="3673"/>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grpSp>
          <p:nvGrpSpPr>
            <p:cNvPr id="145424" name="Group 27"/>
            <p:cNvGrpSpPr>
              <a:grpSpLocks noChangeAspect="1"/>
            </p:cNvGrpSpPr>
            <p:nvPr/>
          </p:nvGrpSpPr>
          <p:grpSpPr bwMode="auto">
            <a:xfrm>
              <a:off x="4164" y="7133"/>
              <a:ext cx="1257" cy="417"/>
              <a:chOff x="4299" y="3568"/>
              <a:chExt cx="1257" cy="417"/>
            </a:xfrm>
          </p:grpSpPr>
          <p:sp>
            <p:nvSpPr>
              <p:cNvPr id="145436" name="Rectangle 28"/>
              <p:cNvSpPr>
                <a:spLocks noChangeAspect="1" noChangeArrowheads="1"/>
              </p:cNvSpPr>
              <p:nvPr/>
            </p:nvSpPr>
            <p:spPr bwMode="auto">
              <a:xfrm>
                <a:off x="5171"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5437" name="Text Box 29"/>
              <p:cNvSpPr txBox="1">
                <a:spLocks noChangeAspect="1" noChangeArrowheads="1"/>
              </p:cNvSpPr>
              <p:nvPr/>
            </p:nvSpPr>
            <p:spPr bwMode="auto">
              <a:xfrm>
                <a:off x="4668"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1600"/>
                  <a:t>C</a:t>
                </a:r>
              </a:p>
            </p:txBody>
          </p:sp>
          <p:sp>
            <p:nvSpPr>
              <p:cNvPr id="145438" name="Line 30"/>
              <p:cNvSpPr>
                <a:spLocks noChangeAspect="1" noChangeShapeType="1"/>
              </p:cNvSpPr>
              <p:nvPr/>
            </p:nvSpPr>
            <p:spPr bwMode="auto">
              <a:xfrm>
                <a:off x="5244"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5439" name="Rectangle 31"/>
              <p:cNvSpPr>
                <a:spLocks noChangeAspect="1" noChangeArrowheads="1"/>
              </p:cNvSpPr>
              <p:nvPr/>
            </p:nvSpPr>
            <p:spPr bwMode="auto">
              <a:xfrm>
                <a:off x="4524"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5440" name="Line 32"/>
              <p:cNvSpPr>
                <a:spLocks noChangeAspect="1" noChangeShapeType="1"/>
              </p:cNvSpPr>
              <p:nvPr/>
            </p:nvSpPr>
            <p:spPr bwMode="auto">
              <a:xfrm rot="10800000">
                <a:off x="4299" y="3673"/>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sp>
          <p:nvSpPr>
            <p:cNvPr id="145425" name="Rectangle 33"/>
            <p:cNvSpPr>
              <a:spLocks noChangeAspect="1" noChangeArrowheads="1"/>
            </p:cNvSpPr>
            <p:nvPr/>
          </p:nvSpPr>
          <p:spPr bwMode="auto">
            <a:xfrm>
              <a:off x="6056" y="7133"/>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5426" name="Text Box 34"/>
            <p:cNvSpPr txBox="1">
              <a:spLocks noChangeAspect="1" noChangeArrowheads="1"/>
            </p:cNvSpPr>
            <p:nvPr/>
          </p:nvSpPr>
          <p:spPr bwMode="auto">
            <a:xfrm>
              <a:off x="5553" y="7136"/>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1600"/>
                <a:t>D</a:t>
              </a:r>
            </a:p>
          </p:txBody>
        </p:sp>
        <p:sp>
          <p:nvSpPr>
            <p:cNvPr id="145427" name="Line 35"/>
            <p:cNvSpPr>
              <a:spLocks noChangeAspect="1" noChangeShapeType="1"/>
            </p:cNvSpPr>
            <p:nvPr/>
          </p:nvSpPr>
          <p:spPr bwMode="auto">
            <a:xfrm>
              <a:off x="1869" y="7340"/>
              <a:ext cx="477"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5428" name="Rectangle 36"/>
            <p:cNvSpPr>
              <a:spLocks noChangeAspect="1" noChangeArrowheads="1"/>
            </p:cNvSpPr>
            <p:nvPr/>
          </p:nvSpPr>
          <p:spPr bwMode="auto">
            <a:xfrm>
              <a:off x="5409" y="7133"/>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5429" name="Line 37"/>
            <p:cNvSpPr>
              <a:spLocks noChangeAspect="1" noChangeShapeType="1"/>
            </p:cNvSpPr>
            <p:nvPr/>
          </p:nvSpPr>
          <p:spPr bwMode="auto">
            <a:xfrm rot="10800000">
              <a:off x="5184" y="7235"/>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5430" name="Freeform 38"/>
            <p:cNvSpPr>
              <a:spLocks noChangeAspect="1"/>
            </p:cNvSpPr>
            <p:nvPr/>
          </p:nvSpPr>
          <p:spPr bwMode="auto">
            <a:xfrm>
              <a:off x="5502" y="7560"/>
              <a:ext cx="588" cy="631"/>
            </a:xfrm>
            <a:custGeom>
              <a:avLst/>
              <a:gdLst>
                <a:gd name="T0" fmla="*/ 588 w 588"/>
                <a:gd name="T1" fmla="*/ 505 h 631"/>
                <a:gd name="T2" fmla="*/ 303 w 588"/>
                <a:gd name="T3" fmla="*/ 630 h 631"/>
                <a:gd name="T4" fmla="*/ 33 w 588"/>
                <a:gd name="T5" fmla="*/ 510 h 631"/>
                <a:gd name="T6" fmla="*/ 108 w 588"/>
                <a:gd name="T7" fmla="*/ 0 h 631"/>
                <a:gd name="T8" fmla="*/ 0 60000 65536"/>
                <a:gd name="T9" fmla="*/ 0 60000 65536"/>
                <a:gd name="T10" fmla="*/ 0 60000 65536"/>
                <a:gd name="T11" fmla="*/ 0 60000 65536"/>
                <a:gd name="T12" fmla="*/ 0 w 588"/>
                <a:gd name="T13" fmla="*/ 0 h 631"/>
                <a:gd name="T14" fmla="*/ 588 w 588"/>
                <a:gd name="T15" fmla="*/ 631 h 631"/>
              </a:gdLst>
              <a:ahLst/>
              <a:cxnLst>
                <a:cxn ang="T8">
                  <a:pos x="T0" y="T1"/>
                </a:cxn>
                <a:cxn ang="T9">
                  <a:pos x="T2" y="T3"/>
                </a:cxn>
                <a:cxn ang="T10">
                  <a:pos x="T4" y="T5"/>
                </a:cxn>
                <a:cxn ang="T11">
                  <a:pos x="T6" y="T7"/>
                </a:cxn>
              </a:cxnLst>
              <a:rect l="T12" t="T13" r="T14" b="T15"/>
              <a:pathLst>
                <a:path w="588" h="631">
                  <a:moveTo>
                    <a:pt x="588" y="505"/>
                  </a:moveTo>
                  <a:cubicBezTo>
                    <a:pt x="541" y="526"/>
                    <a:pt x="395" y="629"/>
                    <a:pt x="303" y="630"/>
                  </a:cubicBezTo>
                  <a:cubicBezTo>
                    <a:pt x="211" y="631"/>
                    <a:pt x="66" y="615"/>
                    <a:pt x="33" y="510"/>
                  </a:cubicBezTo>
                  <a:cubicBezTo>
                    <a:pt x="0" y="405"/>
                    <a:pt x="93" y="106"/>
                    <a:pt x="108" y="0"/>
                  </a:cubicBezTo>
                </a:path>
              </a:pathLst>
            </a:custGeom>
            <a:noFill/>
            <a:ln w="15875">
              <a:solidFill>
                <a:srgbClr val="000000"/>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5431" name="Text Box 39"/>
            <p:cNvSpPr txBox="1">
              <a:spLocks noChangeAspect="1" noChangeArrowheads="1"/>
            </p:cNvSpPr>
            <p:nvPr/>
          </p:nvSpPr>
          <p:spPr bwMode="auto">
            <a:xfrm>
              <a:off x="5850" y="7516"/>
              <a:ext cx="3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1600"/>
                <a:t>(1)</a:t>
              </a:r>
            </a:p>
          </p:txBody>
        </p:sp>
        <p:sp>
          <p:nvSpPr>
            <p:cNvPr id="145432" name="Text Box 40"/>
            <p:cNvSpPr txBox="1">
              <a:spLocks noChangeAspect="1" noChangeArrowheads="1"/>
            </p:cNvSpPr>
            <p:nvPr/>
          </p:nvSpPr>
          <p:spPr bwMode="auto">
            <a:xfrm>
              <a:off x="5160" y="7816"/>
              <a:ext cx="3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1600"/>
                <a:t>(2)</a:t>
              </a:r>
            </a:p>
          </p:txBody>
        </p:sp>
        <p:sp>
          <p:nvSpPr>
            <p:cNvPr id="145433" name="Text Box 41"/>
            <p:cNvSpPr txBox="1">
              <a:spLocks noChangeAspect="1" noChangeArrowheads="1"/>
            </p:cNvSpPr>
            <p:nvPr/>
          </p:nvSpPr>
          <p:spPr bwMode="auto">
            <a:xfrm>
              <a:off x="6495" y="7441"/>
              <a:ext cx="3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1600"/>
                <a:t>(3)</a:t>
              </a:r>
            </a:p>
          </p:txBody>
        </p:sp>
        <p:sp>
          <p:nvSpPr>
            <p:cNvPr id="145434" name="Freeform 42"/>
            <p:cNvSpPr>
              <a:spLocks noChangeAspect="1"/>
            </p:cNvSpPr>
            <p:nvPr/>
          </p:nvSpPr>
          <p:spPr bwMode="auto">
            <a:xfrm>
              <a:off x="5815" y="7335"/>
              <a:ext cx="320" cy="562"/>
            </a:xfrm>
            <a:custGeom>
              <a:avLst/>
              <a:gdLst>
                <a:gd name="T0" fmla="*/ 320 w 320"/>
                <a:gd name="T1" fmla="*/ 0 h 562"/>
                <a:gd name="T2" fmla="*/ 35 w 320"/>
                <a:gd name="T3" fmla="*/ 315 h 562"/>
                <a:gd name="T4" fmla="*/ 110 w 320"/>
                <a:gd name="T5" fmla="*/ 525 h 562"/>
                <a:gd name="T6" fmla="*/ 275 w 320"/>
                <a:gd name="T7" fmla="*/ 540 h 562"/>
                <a:gd name="T8" fmla="*/ 0 60000 65536"/>
                <a:gd name="T9" fmla="*/ 0 60000 65536"/>
                <a:gd name="T10" fmla="*/ 0 60000 65536"/>
                <a:gd name="T11" fmla="*/ 0 60000 65536"/>
                <a:gd name="T12" fmla="*/ 0 w 320"/>
                <a:gd name="T13" fmla="*/ 0 h 562"/>
                <a:gd name="T14" fmla="*/ 320 w 320"/>
                <a:gd name="T15" fmla="*/ 562 h 562"/>
              </a:gdLst>
              <a:ahLst/>
              <a:cxnLst>
                <a:cxn ang="T8">
                  <a:pos x="T0" y="T1"/>
                </a:cxn>
                <a:cxn ang="T9">
                  <a:pos x="T2" y="T3"/>
                </a:cxn>
                <a:cxn ang="T10">
                  <a:pos x="T4" y="T5"/>
                </a:cxn>
                <a:cxn ang="T11">
                  <a:pos x="T6" y="T7"/>
                </a:cxn>
              </a:cxnLst>
              <a:rect l="T12" t="T13" r="T14" b="T15"/>
              <a:pathLst>
                <a:path w="320" h="562">
                  <a:moveTo>
                    <a:pt x="320" y="0"/>
                  </a:moveTo>
                  <a:cubicBezTo>
                    <a:pt x="273" y="52"/>
                    <a:pt x="70" y="228"/>
                    <a:pt x="35" y="315"/>
                  </a:cubicBezTo>
                  <a:cubicBezTo>
                    <a:pt x="0" y="402"/>
                    <a:pt x="70" y="488"/>
                    <a:pt x="110" y="525"/>
                  </a:cubicBezTo>
                  <a:cubicBezTo>
                    <a:pt x="150" y="562"/>
                    <a:pt x="241" y="537"/>
                    <a:pt x="275" y="540"/>
                  </a:cubicBezTo>
                </a:path>
              </a:pathLst>
            </a:custGeom>
            <a:noFill/>
            <a:ln w="15875">
              <a:solidFill>
                <a:srgbClr val="000000"/>
              </a:solidFill>
              <a:round/>
              <a:headEnd type="oval" w="sm" len="sm"/>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5435" name="Freeform 43"/>
            <p:cNvSpPr>
              <a:spLocks noChangeAspect="1"/>
            </p:cNvSpPr>
            <p:nvPr/>
          </p:nvSpPr>
          <p:spPr bwMode="auto">
            <a:xfrm>
              <a:off x="5685" y="6825"/>
              <a:ext cx="825" cy="900"/>
            </a:xfrm>
            <a:custGeom>
              <a:avLst/>
              <a:gdLst>
                <a:gd name="T0" fmla="*/ 0 w 825"/>
                <a:gd name="T1" fmla="*/ 0 h 900"/>
                <a:gd name="T2" fmla="*/ 450 w 825"/>
                <a:gd name="T3" fmla="*/ 60 h 900"/>
                <a:gd name="T4" fmla="*/ 750 w 825"/>
                <a:gd name="T5" fmla="*/ 345 h 900"/>
                <a:gd name="T6" fmla="*/ 825 w 825"/>
                <a:gd name="T7" fmla="*/ 900 h 900"/>
                <a:gd name="T8" fmla="*/ 0 60000 65536"/>
                <a:gd name="T9" fmla="*/ 0 60000 65536"/>
                <a:gd name="T10" fmla="*/ 0 60000 65536"/>
                <a:gd name="T11" fmla="*/ 0 60000 65536"/>
                <a:gd name="T12" fmla="*/ 0 w 825"/>
                <a:gd name="T13" fmla="*/ 0 h 900"/>
                <a:gd name="T14" fmla="*/ 825 w 825"/>
                <a:gd name="T15" fmla="*/ 900 h 900"/>
              </a:gdLst>
              <a:ahLst/>
              <a:cxnLst>
                <a:cxn ang="T8">
                  <a:pos x="T0" y="T1"/>
                </a:cxn>
                <a:cxn ang="T9">
                  <a:pos x="T2" y="T3"/>
                </a:cxn>
                <a:cxn ang="T10">
                  <a:pos x="T4" y="T5"/>
                </a:cxn>
                <a:cxn ang="T11">
                  <a:pos x="T6" y="T7"/>
                </a:cxn>
              </a:cxnLst>
              <a:rect l="T12" t="T13" r="T14" b="T15"/>
              <a:pathLst>
                <a:path w="825" h="900">
                  <a:moveTo>
                    <a:pt x="0" y="0"/>
                  </a:moveTo>
                  <a:cubicBezTo>
                    <a:pt x="162" y="1"/>
                    <a:pt x="325" y="3"/>
                    <a:pt x="450" y="60"/>
                  </a:cubicBezTo>
                  <a:cubicBezTo>
                    <a:pt x="575" y="117"/>
                    <a:pt x="688" y="205"/>
                    <a:pt x="750" y="345"/>
                  </a:cubicBezTo>
                  <a:cubicBezTo>
                    <a:pt x="812" y="485"/>
                    <a:pt x="818" y="692"/>
                    <a:pt x="825" y="900"/>
                  </a:cubicBezTo>
                </a:path>
              </a:pathLst>
            </a:custGeom>
            <a:noFill/>
            <a:ln w="1587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sp>
        <p:nvSpPr>
          <p:cNvPr id="145413" name="Slide Number Placeholder 4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0C3EB919-3B6E-463D-BF6B-06DCA54FA111}" type="slidenum">
              <a:rPr lang="en-US" sz="1200" smtClean="0">
                <a:solidFill>
                  <a:srgbClr val="FFFFFF"/>
                </a:solidFill>
              </a:rPr>
              <a:pPr>
                <a:lnSpc>
                  <a:spcPct val="80000"/>
                </a:lnSpc>
              </a:pPr>
              <a:t>127</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612775" y="228600"/>
            <a:ext cx="8153400" cy="990600"/>
          </a:xfrm>
        </p:spPr>
        <p:txBody>
          <a:bodyPr/>
          <a:lstStyle/>
          <a:p>
            <a:pPr eaLnBrk="1" hangingPunct="1"/>
            <a:r>
              <a:rPr lang="en-US" smtClean="0"/>
              <a:t>DSLK đôi – Chèn vào sau q</a:t>
            </a:r>
            <a:endParaRPr lang="en-US" smtClean="0">
              <a:latin typeface="VNI-Times" pitchFamily="2" charset="0"/>
            </a:endParaRPr>
          </a:p>
        </p:txBody>
      </p:sp>
      <p:grpSp>
        <p:nvGrpSpPr>
          <p:cNvPr id="146435" name="Group 4"/>
          <p:cNvGrpSpPr>
            <a:grpSpLocks noChangeAspect="1"/>
          </p:cNvGrpSpPr>
          <p:nvPr/>
        </p:nvGrpSpPr>
        <p:grpSpPr bwMode="auto">
          <a:xfrm>
            <a:off x="4146550" y="3967163"/>
            <a:ext cx="995363" cy="527050"/>
            <a:chOff x="1785" y="4448"/>
            <a:chExt cx="783" cy="415"/>
          </a:xfrm>
        </p:grpSpPr>
        <p:sp>
          <p:nvSpPr>
            <p:cNvPr id="146478" name="Rectangle 5"/>
            <p:cNvSpPr>
              <a:spLocks noChangeAspect="1" noChangeArrowheads="1"/>
            </p:cNvSpPr>
            <p:nvPr/>
          </p:nvSpPr>
          <p:spPr bwMode="auto">
            <a:xfrm>
              <a:off x="2430" y="4448"/>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6479" name="Text Box 6"/>
            <p:cNvSpPr txBox="1">
              <a:spLocks noChangeAspect="1" noChangeArrowheads="1"/>
            </p:cNvSpPr>
            <p:nvPr/>
          </p:nvSpPr>
          <p:spPr bwMode="auto">
            <a:xfrm>
              <a:off x="1920" y="4449"/>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X</a:t>
              </a:r>
            </a:p>
          </p:txBody>
        </p:sp>
        <p:sp>
          <p:nvSpPr>
            <p:cNvPr id="146480" name="Rectangle 7"/>
            <p:cNvSpPr>
              <a:spLocks noChangeAspect="1" noChangeArrowheads="1"/>
            </p:cNvSpPr>
            <p:nvPr/>
          </p:nvSpPr>
          <p:spPr bwMode="auto">
            <a:xfrm>
              <a:off x="1785" y="4448"/>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sp>
        <p:nvSpPr>
          <p:cNvPr id="146436" name="Text Box 8"/>
          <p:cNvSpPr txBox="1">
            <a:spLocks noChangeAspect="1" noChangeArrowheads="1"/>
          </p:cNvSpPr>
          <p:nvPr/>
        </p:nvSpPr>
        <p:spPr bwMode="auto">
          <a:xfrm>
            <a:off x="838200" y="2057400"/>
            <a:ext cx="81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pHead</a:t>
            </a:r>
          </a:p>
        </p:txBody>
      </p:sp>
      <p:sp>
        <p:nvSpPr>
          <p:cNvPr id="146437" name="Text Box 9"/>
          <p:cNvSpPr txBox="1">
            <a:spLocks noChangeAspect="1" noChangeArrowheads="1"/>
          </p:cNvSpPr>
          <p:nvPr/>
        </p:nvSpPr>
        <p:spPr bwMode="auto">
          <a:xfrm>
            <a:off x="5810250" y="2057400"/>
            <a:ext cx="81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pTail</a:t>
            </a:r>
          </a:p>
        </p:txBody>
      </p:sp>
      <p:sp>
        <p:nvSpPr>
          <p:cNvPr id="269323" name="Freeform 11"/>
          <p:cNvSpPr>
            <a:spLocks noChangeAspect="1"/>
          </p:cNvSpPr>
          <p:nvPr/>
        </p:nvSpPr>
        <p:spPr bwMode="auto">
          <a:xfrm>
            <a:off x="5060950" y="3657600"/>
            <a:ext cx="525463" cy="582613"/>
          </a:xfrm>
          <a:custGeom>
            <a:avLst/>
            <a:gdLst>
              <a:gd name="T0" fmla="*/ 0 w 412"/>
              <a:gd name="T1" fmla="*/ 2147483646 h 458"/>
              <a:gd name="T2" fmla="*/ 2147483646 w 412"/>
              <a:gd name="T3" fmla="*/ 2147483646 h 458"/>
              <a:gd name="T4" fmla="*/ 2147483646 w 412"/>
              <a:gd name="T5" fmla="*/ 2147483646 h 458"/>
              <a:gd name="T6" fmla="*/ 2147483646 w 412"/>
              <a:gd name="T7" fmla="*/ 0 h 458"/>
              <a:gd name="T8" fmla="*/ 0 60000 65536"/>
              <a:gd name="T9" fmla="*/ 0 60000 65536"/>
              <a:gd name="T10" fmla="*/ 0 60000 65536"/>
              <a:gd name="T11" fmla="*/ 0 60000 65536"/>
              <a:gd name="T12" fmla="*/ 0 w 412"/>
              <a:gd name="T13" fmla="*/ 0 h 458"/>
              <a:gd name="T14" fmla="*/ 412 w 412"/>
              <a:gd name="T15" fmla="*/ 458 h 458"/>
            </a:gdLst>
            <a:ahLst/>
            <a:cxnLst>
              <a:cxn ang="T8">
                <a:pos x="T0" y="T1"/>
              </a:cxn>
              <a:cxn ang="T9">
                <a:pos x="T2" y="T3"/>
              </a:cxn>
              <a:cxn ang="T10">
                <a:pos x="T4" y="T5"/>
              </a:cxn>
              <a:cxn ang="T11">
                <a:pos x="T6" y="T7"/>
              </a:cxn>
            </a:cxnLst>
            <a:rect l="T12" t="T13" r="T14" b="T15"/>
            <a:pathLst>
              <a:path w="412" h="458">
                <a:moveTo>
                  <a:pt x="0" y="440"/>
                </a:moveTo>
                <a:cubicBezTo>
                  <a:pt x="42" y="439"/>
                  <a:pt x="188" y="458"/>
                  <a:pt x="255" y="435"/>
                </a:cubicBezTo>
                <a:cubicBezTo>
                  <a:pt x="322" y="412"/>
                  <a:pt x="398" y="372"/>
                  <a:pt x="405" y="300"/>
                </a:cubicBezTo>
                <a:cubicBezTo>
                  <a:pt x="412" y="228"/>
                  <a:pt x="322" y="62"/>
                  <a:pt x="300" y="0"/>
                </a:cubicBezTo>
              </a:path>
            </a:pathLst>
          </a:custGeom>
          <a:noFill/>
          <a:ln w="15875">
            <a:solidFill>
              <a:srgbClr val="000000"/>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6439" name="Oval 12"/>
          <p:cNvSpPr>
            <a:spLocks noChangeAspect="1" noChangeArrowheads="1"/>
          </p:cNvSpPr>
          <p:nvPr/>
        </p:nvSpPr>
        <p:spPr bwMode="auto">
          <a:xfrm>
            <a:off x="1600200" y="2209800"/>
            <a:ext cx="422275" cy="361950"/>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6440" name="Rectangle 13"/>
          <p:cNvSpPr>
            <a:spLocks noChangeAspect="1" noChangeArrowheads="1"/>
          </p:cNvSpPr>
          <p:nvPr/>
        </p:nvSpPr>
        <p:spPr bwMode="auto">
          <a:xfrm>
            <a:off x="7680325" y="3376613"/>
            <a:ext cx="280988" cy="28098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6441" name="Line 14"/>
          <p:cNvSpPr>
            <a:spLocks noChangeAspect="1" noChangeShapeType="1"/>
          </p:cNvSpPr>
          <p:nvPr/>
        </p:nvSpPr>
        <p:spPr bwMode="auto">
          <a:xfrm>
            <a:off x="7162800" y="3517900"/>
            <a:ext cx="530225"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nvGrpSpPr>
          <p:cNvPr id="146442" name="Group 15"/>
          <p:cNvGrpSpPr>
            <a:grpSpLocks noChangeAspect="1"/>
          </p:cNvGrpSpPr>
          <p:nvPr/>
        </p:nvGrpSpPr>
        <p:grpSpPr bwMode="auto">
          <a:xfrm>
            <a:off x="1965325" y="3133725"/>
            <a:ext cx="1312863" cy="530225"/>
            <a:chOff x="2619" y="3568"/>
            <a:chExt cx="1032" cy="417"/>
          </a:xfrm>
        </p:grpSpPr>
        <p:sp>
          <p:nvSpPr>
            <p:cNvPr id="146474" name="Rectangle 16"/>
            <p:cNvSpPr>
              <a:spLocks noChangeAspect="1" noChangeArrowheads="1"/>
            </p:cNvSpPr>
            <p:nvPr/>
          </p:nvSpPr>
          <p:spPr bwMode="auto">
            <a:xfrm>
              <a:off x="3266"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6475" name="Text Box 17"/>
            <p:cNvSpPr txBox="1">
              <a:spLocks noChangeAspect="1" noChangeArrowheads="1"/>
            </p:cNvSpPr>
            <p:nvPr/>
          </p:nvSpPr>
          <p:spPr bwMode="auto">
            <a:xfrm>
              <a:off x="2763"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A</a:t>
              </a:r>
            </a:p>
          </p:txBody>
        </p:sp>
        <p:sp>
          <p:nvSpPr>
            <p:cNvPr id="146476" name="Line 18"/>
            <p:cNvSpPr>
              <a:spLocks noChangeAspect="1" noChangeShapeType="1"/>
            </p:cNvSpPr>
            <p:nvPr/>
          </p:nvSpPr>
          <p:spPr bwMode="auto">
            <a:xfrm>
              <a:off x="3339"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6477" name="Rectangle 19"/>
            <p:cNvSpPr>
              <a:spLocks noChangeAspect="1" noChangeArrowheads="1"/>
            </p:cNvSpPr>
            <p:nvPr/>
          </p:nvSpPr>
          <p:spPr bwMode="auto">
            <a:xfrm>
              <a:off x="2619"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sp>
        <p:nvSpPr>
          <p:cNvPr id="146443" name="Rectangle 20"/>
          <p:cNvSpPr>
            <a:spLocks noChangeAspect="1" noChangeArrowheads="1"/>
          </p:cNvSpPr>
          <p:nvPr/>
        </p:nvSpPr>
        <p:spPr bwMode="auto">
          <a:xfrm>
            <a:off x="4084638" y="3133725"/>
            <a:ext cx="176212" cy="527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6444" name="Text Box 21"/>
          <p:cNvSpPr txBox="1">
            <a:spLocks noChangeAspect="1" noChangeArrowheads="1"/>
          </p:cNvSpPr>
          <p:nvPr/>
        </p:nvSpPr>
        <p:spPr bwMode="auto">
          <a:xfrm>
            <a:off x="3444875" y="3136900"/>
            <a:ext cx="646113" cy="527050"/>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B</a:t>
            </a:r>
          </a:p>
        </p:txBody>
      </p:sp>
      <p:sp>
        <p:nvSpPr>
          <p:cNvPr id="269334" name="Line 22"/>
          <p:cNvSpPr>
            <a:spLocks noChangeAspect="1" noChangeShapeType="1"/>
          </p:cNvSpPr>
          <p:nvPr/>
        </p:nvSpPr>
        <p:spPr bwMode="auto">
          <a:xfrm>
            <a:off x="4178300" y="3514725"/>
            <a:ext cx="815975" cy="0"/>
          </a:xfrm>
          <a:prstGeom prst="line">
            <a:avLst/>
          </a:prstGeom>
          <a:noFill/>
          <a:ln w="15875">
            <a:solidFill>
              <a:srgbClr val="000000"/>
            </a:solidFill>
            <a:prstDash val="sysDot"/>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6446" name="Rectangle 23"/>
          <p:cNvSpPr>
            <a:spLocks noChangeAspect="1" noChangeArrowheads="1"/>
          </p:cNvSpPr>
          <p:nvPr/>
        </p:nvSpPr>
        <p:spPr bwMode="auto">
          <a:xfrm>
            <a:off x="3262313" y="3133725"/>
            <a:ext cx="176212" cy="527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6447" name="Line 24"/>
          <p:cNvSpPr>
            <a:spLocks noChangeAspect="1" noChangeShapeType="1"/>
          </p:cNvSpPr>
          <p:nvPr/>
        </p:nvSpPr>
        <p:spPr bwMode="auto">
          <a:xfrm rot="10800000">
            <a:off x="2976563" y="3267075"/>
            <a:ext cx="396875"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6448" name="Rectangle 25"/>
          <p:cNvSpPr>
            <a:spLocks noChangeAspect="1" noChangeArrowheads="1"/>
          </p:cNvSpPr>
          <p:nvPr/>
        </p:nvSpPr>
        <p:spPr bwMode="auto">
          <a:xfrm>
            <a:off x="5781675" y="3133725"/>
            <a:ext cx="176213" cy="527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6449" name="Text Box 26"/>
          <p:cNvSpPr txBox="1">
            <a:spLocks noChangeAspect="1" noChangeArrowheads="1"/>
          </p:cNvSpPr>
          <p:nvPr/>
        </p:nvSpPr>
        <p:spPr bwMode="auto">
          <a:xfrm>
            <a:off x="5141913" y="3136900"/>
            <a:ext cx="646112" cy="527050"/>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C</a:t>
            </a:r>
          </a:p>
        </p:txBody>
      </p:sp>
      <p:sp>
        <p:nvSpPr>
          <p:cNvPr id="146450" name="Line 27"/>
          <p:cNvSpPr>
            <a:spLocks noChangeAspect="1" noChangeShapeType="1"/>
          </p:cNvSpPr>
          <p:nvPr/>
        </p:nvSpPr>
        <p:spPr bwMode="auto">
          <a:xfrm>
            <a:off x="5875338" y="3514725"/>
            <a:ext cx="395287"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6451" name="Rectangle 28"/>
          <p:cNvSpPr>
            <a:spLocks noChangeAspect="1" noChangeArrowheads="1"/>
          </p:cNvSpPr>
          <p:nvPr/>
        </p:nvSpPr>
        <p:spPr bwMode="auto">
          <a:xfrm>
            <a:off x="4959350" y="3133725"/>
            <a:ext cx="174625" cy="527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69341" name="Line 29"/>
          <p:cNvSpPr>
            <a:spLocks noChangeAspect="1" noChangeShapeType="1"/>
          </p:cNvSpPr>
          <p:nvPr/>
        </p:nvSpPr>
        <p:spPr bwMode="auto">
          <a:xfrm rot="10800000">
            <a:off x="4292600" y="3267075"/>
            <a:ext cx="777875" cy="0"/>
          </a:xfrm>
          <a:prstGeom prst="line">
            <a:avLst/>
          </a:prstGeom>
          <a:noFill/>
          <a:ln w="15875">
            <a:solidFill>
              <a:srgbClr val="000000"/>
            </a:solidFill>
            <a:prstDash val="sysDot"/>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6453" name="Rectangle 30"/>
          <p:cNvSpPr>
            <a:spLocks noChangeAspect="1" noChangeArrowheads="1"/>
          </p:cNvSpPr>
          <p:nvPr/>
        </p:nvSpPr>
        <p:spPr bwMode="auto">
          <a:xfrm>
            <a:off x="7077075" y="3133725"/>
            <a:ext cx="177800" cy="527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6454" name="Text Box 31"/>
          <p:cNvSpPr txBox="1">
            <a:spLocks noChangeAspect="1" noChangeArrowheads="1"/>
          </p:cNvSpPr>
          <p:nvPr/>
        </p:nvSpPr>
        <p:spPr bwMode="auto">
          <a:xfrm>
            <a:off x="6438900" y="3136900"/>
            <a:ext cx="644525" cy="527050"/>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D</a:t>
            </a:r>
          </a:p>
        </p:txBody>
      </p:sp>
      <p:sp>
        <p:nvSpPr>
          <p:cNvPr id="146455" name="Rectangle 33"/>
          <p:cNvSpPr>
            <a:spLocks noChangeAspect="1" noChangeArrowheads="1"/>
          </p:cNvSpPr>
          <p:nvPr/>
        </p:nvSpPr>
        <p:spPr bwMode="auto">
          <a:xfrm>
            <a:off x="6256338" y="3133725"/>
            <a:ext cx="174625" cy="527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6456" name="Line 34"/>
          <p:cNvSpPr>
            <a:spLocks noChangeAspect="1" noChangeShapeType="1"/>
          </p:cNvSpPr>
          <p:nvPr/>
        </p:nvSpPr>
        <p:spPr bwMode="auto">
          <a:xfrm rot="10800000">
            <a:off x="5970588" y="3263900"/>
            <a:ext cx="395287"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269347" name="Freeform 35"/>
          <p:cNvSpPr>
            <a:spLocks noChangeAspect="1"/>
          </p:cNvSpPr>
          <p:nvPr/>
        </p:nvSpPr>
        <p:spPr bwMode="auto">
          <a:xfrm>
            <a:off x="3565525" y="3657600"/>
            <a:ext cx="676275" cy="758825"/>
          </a:xfrm>
          <a:custGeom>
            <a:avLst/>
            <a:gdLst>
              <a:gd name="T0" fmla="*/ 2147483646 w 532"/>
              <a:gd name="T1" fmla="*/ 2147483646 h 597"/>
              <a:gd name="T2" fmla="*/ 2147483646 w 532"/>
              <a:gd name="T3" fmla="*/ 2147483646 h 597"/>
              <a:gd name="T4" fmla="*/ 2147483646 w 532"/>
              <a:gd name="T5" fmla="*/ 2147483646 h 597"/>
              <a:gd name="T6" fmla="*/ 2147483646 w 532"/>
              <a:gd name="T7" fmla="*/ 0 h 597"/>
              <a:gd name="T8" fmla="*/ 0 60000 65536"/>
              <a:gd name="T9" fmla="*/ 0 60000 65536"/>
              <a:gd name="T10" fmla="*/ 0 60000 65536"/>
              <a:gd name="T11" fmla="*/ 0 60000 65536"/>
              <a:gd name="T12" fmla="*/ 0 w 532"/>
              <a:gd name="T13" fmla="*/ 0 h 597"/>
              <a:gd name="T14" fmla="*/ 532 w 532"/>
              <a:gd name="T15" fmla="*/ 597 h 597"/>
            </a:gdLst>
            <a:ahLst/>
            <a:cxnLst>
              <a:cxn ang="T8">
                <a:pos x="T0" y="T1"/>
              </a:cxn>
              <a:cxn ang="T9">
                <a:pos x="T2" y="T3"/>
              </a:cxn>
              <a:cxn ang="T10">
                <a:pos x="T4" y="T5"/>
              </a:cxn>
              <a:cxn ang="T11">
                <a:pos x="T6" y="T7"/>
              </a:cxn>
            </a:cxnLst>
            <a:rect l="T12" t="T13" r="T14" b="T15"/>
            <a:pathLst>
              <a:path w="532" h="597">
                <a:moveTo>
                  <a:pt x="532" y="520"/>
                </a:moveTo>
                <a:cubicBezTo>
                  <a:pt x="480" y="531"/>
                  <a:pt x="302" y="597"/>
                  <a:pt x="217" y="585"/>
                </a:cubicBezTo>
                <a:cubicBezTo>
                  <a:pt x="132" y="573"/>
                  <a:pt x="44" y="547"/>
                  <a:pt x="22" y="450"/>
                </a:cubicBezTo>
                <a:cubicBezTo>
                  <a:pt x="0" y="353"/>
                  <a:pt x="70" y="94"/>
                  <a:pt x="82" y="0"/>
                </a:cubicBezTo>
              </a:path>
            </a:pathLst>
          </a:custGeom>
          <a:noFill/>
          <a:ln w="15875">
            <a:solidFill>
              <a:srgbClr val="000000"/>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69348" name="Text Box 36"/>
          <p:cNvSpPr txBox="1">
            <a:spLocks noChangeAspect="1" noChangeArrowheads="1"/>
          </p:cNvSpPr>
          <p:nvPr/>
        </p:nvSpPr>
        <p:spPr bwMode="auto">
          <a:xfrm>
            <a:off x="5538788" y="3906838"/>
            <a:ext cx="476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(1)</a:t>
            </a:r>
          </a:p>
        </p:txBody>
      </p:sp>
      <p:sp>
        <p:nvSpPr>
          <p:cNvPr id="269349" name="Text Box 37"/>
          <p:cNvSpPr txBox="1">
            <a:spLocks noChangeAspect="1" noChangeArrowheads="1"/>
          </p:cNvSpPr>
          <p:nvPr/>
        </p:nvSpPr>
        <p:spPr bwMode="auto">
          <a:xfrm>
            <a:off x="3173413" y="3983038"/>
            <a:ext cx="4778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(3)</a:t>
            </a:r>
          </a:p>
        </p:txBody>
      </p:sp>
      <p:sp>
        <p:nvSpPr>
          <p:cNvPr id="269350" name="Text Box 38"/>
          <p:cNvSpPr txBox="1">
            <a:spLocks noChangeAspect="1" noChangeArrowheads="1"/>
          </p:cNvSpPr>
          <p:nvPr/>
        </p:nvSpPr>
        <p:spPr bwMode="auto">
          <a:xfrm>
            <a:off x="3803650" y="3659188"/>
            <a:ext cx="476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(4)</a:t>
            </a:r>
          </a:p>
        </p:txBody>
      </p:sp>
      <p:sp>
        <p:nvSpPr>
          <p:cNvPr id="269351" name="Freeform 39"/>
          <p:cNvSpPr>
            <a:spLocks noChangeAspect="1"/>
          </p:cNvSpPr>
          <p:nvPr/>
        </p:nvSpPr>
        <p:spPr bwMode="auto">
          <a:xfrm>
            <a:off x="3767138" y="3486150"/>
            <a:ext cx="436562" cy="628650"/>
          </a:xfrm>
          <a:custGeom>
            <a:avLst/>
            <a:gdLst>
              <a:gd name="T0" fmla="*/ 2147483646 w 343"/>
              <a:gd name="T1" fmla="*/ 0 h 495"/>
              <a:gd name="T2" fmla="*/ 2147483646 w 343"/>
              <a:gd name="T3" fmla="*/ 2147483646 h 495"/>
              <a:gd name="T4" fmla="*/ 2147483646 w 343"/>
              <a:gd name="T5" fmla="*/ 2147483646 h 495"/>
              <a:gd name="T6" fmla="*/ 2147483646 w 343"/>
              <a:gd name="T7" fmla="*/ 2147483646 h 495"/>
              <a:gd name="T8" fmla="*/ 0 60000 65536"/>
              <a:gd name="T9" fmla="*/ 0 60000 65536"/>
              <a:gd name="T10" fmla="*/ 0 60000 65536"/>
              <a:gd name="T11" fmla="*/ 0 60000 65536"/>
              <a:gd name="T12" fmla="*/ 0 w 343"/>
              <a:gd name="T13" fmla="*/ 0 h 495"/>
              <a:gd name="T14" fmla="*/ 343 w 343"/>
              <a:gd name="T15" fmla="*/ 495 h 495"/>
            </a:gdLst>
            <a:ahLst/>
            <a:cxnLst>
              <a:cxn ang="T8">
                <a:pos x="T0" y="T1"/>
              </a:cxn>
              <a:cxn ang="T9">
                <a:pos x="T2" y="T3"/>
              </a:cxn>
              <a:cxn ang="T10">
                <a:pos x="T4" y="T5"/>
              </a:cxn>
              <a:cxn ang="T11">
                <a:pos x="T6" y="T7"/>
              </a:cxn>
            </a:cxnLst>
            <a:rect l="T12" t="T13" r="T14" b="T15"/>
            <a:pathLst>
              <a:path w="343" h="495">
                <a:moveTo>
                  <a:pt x="343" y="0"/>
                </a:moveTo>
                <a:cubicBezTo>
                  <a:pt x="293" y="42"/>
                  <a:pt x="86" y="182"/>
                  <a:pt x="43" y="255"/>
                </a:cubicBezTo>
                <a:cubicBezTo>
                  <a:pt x="0" y="328"/>
                  <a:pt x="43" y="395"/>
                  <a:pt x="88" y="435"/>
                </a:cubicBezTo>
                <a:cubicBezTo>
                  <a:pt x="133" y="475"/>
                  <a:pt x="266" y="483"/>
                  <a:pt x="313" y="495"/>
                </a:cubicBezTo>
              </a:path>
            </a:pathLst>
          </a:custGeom>
          <a:noFill/>
          <a:ln w="15875">
            <a:solidFill>
              <a:srgbClr val="000000"/>
            </a:solidFill>
            <a:round/>
            <a:headEnd type="oval" w="sm" len="sm"/>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69352" name="Freeform 40"/>
          <p:cNvSpPr>
            <a:spLocks noChangeAspect="1"/>
          </p:cNvSpPr>
          <p:nvPr/>
        </p:nvSpPr>
        <p:spPr bwMode="auto">
          <a:xfrm>
            <a:off x="4581525" y="3257550"/>
            <a:ext cx="517525" cy="685800"/>
          </a:xfrm>
          <a:custGeom>
            <a:avLst/>
            <a:gdLst>
              <a:gd name="T0" fmla="*/ 2147483646 w 407"/>
              <a:gd name="T1" fmla="*/ 0 h 540"/>
              <a:gd name="T2" fmla="*/ 2147483646 w 407"/>
              <a:gd name="T3" fmla="*/ 2147483646 h 540"/>
              <a:gd name="T4" fmla="*/ 2147483646 w 407"/>
              <a:gd name="T5" fmla="*/ 2147483646 h 540"/>
              <a:gd name="T6" fmla="*/ 0 60000 65536"/>
              <a:gd name="T7" fmla="*/ 0 60000 65536"/>
              <a:gd name="T8" fmla="*/ 0 60000 65536"/>
              <a:gd name="T9" fmla="*/ 0 w 407"/>
              <a:gd name="T10" fmla="*/ 0 h 540"/>
              <a:gd name="T11" fmla="*/ 407 w 407"/>
              <a:gd name="T12" fmla="*/ 540 h 540"/>
            </a:gdLst>
            <a:ahLst/>
            <a:cxnLst>
              <a:cxn ang="T6">
                <a:pos x="T0" y="T1"/>
              </a:cxn>
              <a:cxn ang="T7">
                <a:pos x="T2" y="T3"/>
              </a:cxn>
              <a:cxn ang="T8">
                <a:pos x="T4" y="T5"/>
              </a:cxn>
            </a:cxnLst>
            <a:rect l="T9" t="T10" r="T11" b="T12"/>
            <a:pathLst>
              <a:path w="407" h="540">
                <a:moveTo>
                  <a:pt x="407" y="0"/>
                </a:moveTo>
                <a:cubicBezTo>
                  <a:pt x="349" y="25"/>
                  <a:pt x="124" y="60"/>
                  <a:pt x="62" y="150"/>
                </a:cubicBezTo>
                <a:cubicBezTo>
                  <a:pt x="0" y="240"/>
                  <a:pt x="38" y="459"/>
                  <a:pt x="32" y="540"/>
                </a:cubicBezTo>
              </a:path>
            </a:pathLst>
          </a:custGeom>
          <a:noFill/>
          <a:ln w="1587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69353" name="Text Box 41"/>
          <p:cNvSpPr txBox="1">
            <a:spLocks noChangeAspect="1" noChangeArrowheads="1"/>
          </p:cNvSpPr>
          <p:nvPr/>
        </p:nvSpPr>
        <p:spPr bwMode="auto">
          <a:xfrm>
            <a:off x="4622800" y="3602038"/>
            <a:ext cx="476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(2)</a:t>
            </a:r>
          </a:p>
        </p:txBody>
      </p:sp>
      <p:sp>
        <p:nvSpPr>
          <p:cNvPr id="146464" name="Text Box 42"/>
          <p:cNvSpPr txBox="1">
            <a:spLocks noChangeAspect="1" noChangeArrowheads="1"/>
          </p:cNvSpPr>
          <p:nvPr/>
        </p:nvSpPr>
        <p:spPr bwMode="auto">
          <a:xfrm>
            <a:off x="3154363" y="2590800"/>
            <a:ext cx="496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q</a:t>
            </a:r>
          </a:p>
        </p:txBody>
      </p:sp>
      <p:sp>
        <p:nvSpPr>
          <p:cNvPr id="146465" name="Freeform 43"/>
          <p:cNvSpPr>
            <a:spLocks noChangeAspect="1"/>
          </p:cNvSpPr>
          <p:nvPr/>
        </p:nvSpPr>
        <p:spPr bwMode="auto">
          <a:xfrm>
            <a:off x="3536950" y="2762250"/>
            <a:ext cx="250825" cy="400050"/>
          </a:xfrm>
          <a:custGeom>
            <a:avLst/>
            <a:gdLst>
              <a:gd name="T0" fmla="*/ 0 w 198"/>
              <a:gd name="T1" fmla="*/ 0 h 315"/>
              <a:gd name="T2" fmla="*/ 2147483646 w 198"/>
              <a:gd name="T3" fmla="*/ 2147483646 h 315"/>
              <a:gd name="T4" fmla="*/ 2147483646 w 198"/>
              <a:gd name="T5" fmla="*/ 2147483646 h 315"/>
              <a:gd name="T6" fmla="*/ 0 60000 65536"/>
              <a:gd name="T7" fmla="*/ 0 60000 65536"/>
              <a:gd name="T8" fmla="*/ 0 60000 65536"/>
              <a:gd name="T9" fmla="*/ 0 w 198"/>
              <a:gd name="T10" fmla="*/ 0 h 315"/>
              <a:gd name="T11" fmla="*/ 198 w 198"/>
              <a:gd name="T12" fmla="*/ 315 h 315"/>
            </a:gdLst>
            <a:ahLst/>
            <a:cxnLst>
              <a:cxn ang="T6">
                <a:pos x="T0" y="T1"/>
              </a:cxn>
              <a:cxn ang="T7">
                <a:pos x="T2" y="T3"/>
              </a:cxn>
              <a:cxn ang="T8">
                <a:pos x="T4" y="T5"/>
              </a:cxn>
            </a:cxnLst>
            <a:rect l="T9" t="T10" r="T11" b="T12"/>
            <a:pathLst>
              <a:path w="198" h="315">
                <a:moveTo>
                  <a:pt x="0" y="0"/>
                </a:moveTo>
                <a:cubicBezTo>
                  <a:pt x="66" y="26"/>
                  <a:pt x="132" y="53"/>
                  <a:pt x="165" y="105"/>
                </a:cubicBezTo>
                <a:cubicBezTo>
                  <a:pt x="198" y="157"/>
                  <a:pt x="196" y="236"/>
                  <a:pt x="195" y="315"/>
                </a:cubicBezTo>
              </a:path>
            </a:pathLst>
          </a:custGeom>
          <a:noFill/>
          <a:ln w="1587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6466" name="Slide Number Placeholder 4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51997B92-5D54-42F5-B73A-5FC6646D6435}" type="slidenum">
              <a:rPr lang="en-US" sz="1200" smtClean="0">
                <a:solidFill>
                  <a:srgbClr val="FFFFFF"/>
                </a:solidFill>
              </a:rPr>
              <a:pPr>
                <a:lnSpc>
                  <a:spcPct val="80000"/>
                </a:lnSpc>
              </a:pPr>
              <a:t>128</a:t>
            </a:fld>
            <a:endParaRPr lang="en-US" sz="1200" smtClean="0">
              <a:solidFill>
                <a:srgbClr val="FFFFFF"/>
              </a:solidFill>
            </a:endParaRPr>
          </a:p>
        </p:txBody>
      </p:sp>
      <p:cxnSp>
        <p:nvCxnSpPr>
          <p:cNvPr id="49" name="Curved Connector 48"/>
          <p:cNvCxnSpPr>
            <a:endCxn id="146475" idx="0"/>
          </p:cNvCxnSpPr>
          <p:nvPr/>
        </p:nvCxnSpPr>
        <p:spPr>
          <a:xfrm rot="16200000" flipH="1">
            <a:off x="1801019" y="2466181"/>
            <a:ext cx="698500" cy="642938"/>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6468" name="Oval 12"/>
          <p:cNvSpPr>
            <a:spLocks noChangeAspect="1" noChangeArrowheads="1"/>
          </p:cNvSpPr>
          <p:nvPr/>
        </p:nvSpPr>
        <p:spPr bwMode="auto">
          <a:xfrm>
            <a:off x="6511925" y="2209800"/>
            <a:ext cx="422275" cy="361950"/>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cxnSp>
        <p:nvCxnSpPr>
          <p:cNvPr id="52" name="Curved Connector 51"/>
          <p:cNvCxnSpPr>
            <a:stCxn id="146468" idx="4"/>
            <a:endCxn id="146454" idx="0"/>
          </p:cNvCxnSpPr>
          <p:nvPr/>
        </p:nvCxnSpPr>
        <p:spPr>
          <a:xfrm rot="16200000" flipH="1">
            <a:off x="6459538" y="2835275"/>
            <a:ext cx="565150" cy="3810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6470" name="Line 24"/>
          <p:cNvSpPr>
            <a:spLocks noChangeAspect="1" noChangeShapeType="1"/>
          </p:cNvSpPr>
          <p:nvPr/>
        </p:nvSpPr>
        <p:spPr bwMode="auto">
          <a:xfrm rot="10800000">
            <a:off x="1600200" y="3276600"/>
            <a:ext cx="396875"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6471" name="Rectangle 13"/>
          <p:cNvSpPr>
            <a:spLocks noChangeAspect="1" noChangeArrowheads="1"/>
          </p:cNvSpPr>
          <p:nvPr/>
        </p:nvSpPr>
        <p:spPr bwMode="auto">
          <a:xfrm>
            <a:off x="1319213" y="3148013"/>
            <a:ext cx="280987" cy="28098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55" name="Rectangle 54"/>
          <p:cNvSpPr>
            <a:spLocks noChangeArrowheads="1"/>
          </p:cNvSpPr>
          <p:nvPr/>
        </p:nvSpPr>
        <p:spPr bwMode="auto">
          <a:xfrm>
            <a:off x="5311775" y="2647950"/>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r>
              <a:rPr lang="en-US" sz="2000">
                <a:solidFill>
                  <a:srgbClr val="FF0000"/>
                </a:solidFill>
                <a:cs typeface="Times New Roman" panose="02020603050405020304" pitchFamily="18" charset="0"/>
              </a:rPr>
              <a:t>p</a:t>
            </a:r>
            <a:endParaRPr lang="en-US" sz="2000">
              <a:solidFill>
                <a:srgbClr val="FF0000"/>
              </a:solidFill>
            </a:endParaRPr>
          </a:p>
        </p:txBody>
      </p:sp>
      <p:sp>
        <p:nvSpPr>
          <p:cNvPr id="146473" name="Rectangle 55"/>
          <p:cNvSpPr>
            <a:spLocks noChangeArrowheads="1"/>
          </p:cNvSpPr>
          <p:nvPr/>
        </p:nvSpPr>
        <p:spPr bwMode="auto">
          <a:xfrm>
            <a:off x="4010025" y="4495800"/>
            <a:ext cx="1171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r>
              <a:rPr lang="en-US">
                <a:solidFill>
                  <a:srgbClr val="000000"/>
                </a:solidFill>
                <a:cs typeface="Times New Roman" panose="02020603050405020304" pitchFamily="18" charset="0"/>
              </a:rPr>
              <a:t>new_node</a:t>
            </a:r>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ox(in)">
                                      <p:cBhvr>
                                        <p:cTn id="7" dur="500"/>
                                        <p:tgtEl>
                                          <p:spTgt spid="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9323"/>
                                        </p:tgtEl>
                                        <p:attrNameLst>
                                          <p:attrName>style.visibility</p:attrName>
                                        </p:attrNameLst>
                                      </p:cBhvr>
                                      <p:to>
                                        <p:strVal val="visible"/>
                                      </p:to>
                                    </p:set>
                                    <p:animEffect transition="in" filter="checkerboard(across)">
                                      <p:cBhvr>
                                        <p:cTn id="12" dur="500"/>
                                        <p:tgtEl>
                                          <p:spTgt spid="269323"/>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2693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xit" presetSubtype="10" fill="hold" grpId="0" nodeType="clickEffect">
                                  <p:stCondLst>
                                    <p:cond delay="0"/>
                                  </p:stCondLst>
                                  <p:childTnLst>
                                    <p:animEffect transition="out" filter="checkerboard(across)">
                                      <p:cBhvr>
                                        <p:cTn id="18" dur="500"/>
                                        <p:tgtEl>
                                          <p:spTgt spid="269341"/>
                                        </p:tgtEl>
                                      </p:cBhvr>
                                    </p:animEffect>
                                    <p:set>
                                      <p:cBhvr>
                                        <p:cTn id="19" dur="1" fill="hold">
                                          <p:stCondLst>
                                            <p:cond delay="499"/>
                                          </p:stCondLst>
                                        </p:cTn>
                                        <p:tgtEl>
                                          <p:spTgt spid="269341"/>
                                        </p:tgtEl>
                                        <p:attrNameLst>
                                          <p:attrName>style.visibility</p:attrName>
                                        </p:attrNameLst>
                                      </p:cBhvr>
                                      <p:to>
                                        <p:strVal val="hidden"/>
                                      </p:to>
                                    </p:set>
                                  </p:childTnLst>
                                </p:cTn>
                              </p:par>
                              <p:par>
                                <p:cTn id="20" presetID="5" presetClass="entr" presetSubtype="10" fill="hold" grpId="0" nodeType="withEffect">
                                  <p:stCondLst>
                                    <p:cond delay="0"/>
                                  </p:stCondLst>
                                  <p:childTnLst>
                                    <p:set>
                                      <p:cBhvr>
                                        <p:cTn id="21" dur="1" fill="hold">
                                          <p:stCondLst>
                                            <p:cond delay="0"/>
                                          </p:stCondLst>
                                        </p:cTn>
                                        <p:tgtEl>
                                          <p:spTgt spid="269352"/>
                                        </p:tgtEl>
                                        <p:attrNameLst>
                                          <p:attrName>style.visibility</p:attrName>
                                        </p:attrNameLst>
                                      </p:cBhvr>
                                      <p:to>
                                        <p:strVal val="visible"/>
                                      </p:to>
                                    </p:set>
                                    <p:animEffect transition="in" filter="checkerboard(across)">
                                      <p:cBhvr>
                                        <p:cTn id="22" dur="500"/>
                                        <p:tgtEl>
                                          <p:spTgt spid="269352"/>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26935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269347"/>
                                        </p:tgtEl>
                                        <p:attrNameLst>
                                          <p:attrName>style.visibility</p:attrName>
                                        </p:attrNameLst>
                                      </p:cBhvr>
                                      <p:to>
                                        <p:strVal val="visible"/>
                                      </p:to>
                                    </p:set>
                                    <p:animEffect transition="in" filter="checkerboard(across)">
                                      <p:cBhvr>
                                        <p:cTn id="29" dur="500"/>
                                        <p:tgtEl>
                                          <p:spTgt spid="269347"/>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269349"/>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269351"/>
                                        </p:tgtEl>
                                        <p:attrNameLst>
                                          <p:attrName>style.visibility</p:attrName>
                                        </p:attrNameLst>
                                      </p:cBhvr>
                                      <p:to>
                                        <p:strVal val="visible"/>
                                      </p:to>
                                    </p:set>
                                    <p:animEffect transition="in" filter="checkerboard(across)">
                                      <p:cBhvr>
                                        <p:cTn id="36" dur="500"/>
                                        <p:tgtEl>
                                          <p:spTgt spid="269351"/>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269350"/>
                                        </p:tgtEl>
                                        <p:attrNameLst>
                                          <p:attrName>style.visibility</p:attrName>
                                        </p:attrNameLst>
                                      </p:cBhvr>
                                      <p:to>
                                        <p:strVal val="visible"/>
                                      </p:to>
                                    </p:set>
                                  </p:childTnLst>
                                </p:cTn>
                              </p:par>
                              <p:par>
                                <p:cTn id="39" presetID="5" presetClass="exit" presetSubtype="10" fill="hold" grpId="0" nodeType="withEffect">
                                  <p:stCondLst>
                                    <p:cond delay="0"/>
                                  </p:stCondLst>
                                  <p:childTnLst>
                                    <p:animEffect transition="out" filter="checkerboard(across)">
                                      <p:cBhvr>
                                        <p:cTn id="40" dur="500"/>
                                        <p:tgtEl>
                                          <p:spTgt spid="269334"/>
                                        </p:tgtEl>
                                      </p:cBhvr>
                                    </p:animEffect>
                                    <p:set>
                                      <p:cBhvr>
                                        <p:cTn id="41" dur="1" fill="hold">
                                          <p:stCondLst>
                                            <p:cond delay="499"/>
                                          </p:stCondLst>
                                        </p:cTn>
                                        <p:tgtEl>
                                          <p:spTgt spid="2693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23" grpId="0" animBg="1"/>
      <p:bldP spid="269334" grpId="0" animBg="1"/>
      <p:bldP spid="269341" grpId="0" animBg="1"/>
      <p:bldP spid="269347" grpId="0" animBg="1"/>
      <p:bldP spid="269348" grpId="0"/>
      <p:bldP spid="269349" grpId="0"/>
      <p:bldP spid="269350" grpId="0"/>
      <p:bldP spid="269351" grpId="0" animBg="1"/>
      <p:bldP spid="269352" grpId="0" animBg="1"/>
      <p:bldP spid="269353" grpId="0"/>
      <p:bldP spid="55"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612775" y="228600"/>
            <a:ext cx="8153400" cy="990600"/>
          </a:xfrm>
        </p:spPr>
        <p:txBody>
          <a:bodyPr/>
          <a:lstStyle/>
          <a:p>
            <a:pPr eaLnBrk="1" hangingPunct="1"/>
            <a:r>
              <a:rPr lang="en-US" smtClean="0"/>
              <a:t>DSLK đôi – Chèn vào sau q</a:t>
            </a:r>
            <a:endParaRPr lang="en-US" smtClean="0">
              <a:latin typeface="VNI-Times" pitchFamily="2" charset="0"/>
            </a:endParaRPr>
          </a:p>
        </p:txBody>
      </p:sp>
      <p:sp>
        <p:nvSpPr>
          <p:cNvPr id="147459" name="Rectangle 3"/>
          <p:cNvSpPr>
            <a:spLocks noGrp="1" noChangeArrowheads="1"/>
          </p:cNvSpPr>
          <p:nvPr>
            <p:ph sz="quarter" idx="1"/>
          </p:nvPr>
        </p:nvSpPr>
        <p:spPr>
          <a:xfrm>
            <a:off x="612775" y="1600200"/>
            <a:ext cx="8153400" cy="4495800"/>
          </a:xfrm>
        </p:spPr>
        <p:txBody>
          <a:bodyPr/>
          <a:lstStyle/>
          <a:p>
            <a:pPr marL="53975" lvl="1" indent="0" eaLnBrk="1" hangingPunct="1">
              <a:lnSpc>
                <a:spcPts val="2300"/>
              </a:lnSpc>
              <a:buFontTx/>
              <a:buNone/>
            </a:pPr>
            <a:r>
              <a:rPr lang="en-US" b="1" smtClean="0">
                <a:solidFill>
                  <a:srgbClr val="0000FF"/>
                </a:solidFill>
                <a:latin typeface="Times New Roman" panose="02020603050405020304" pitchFamily="18" charset="0"/>
                <a:cs typeface="Times New Roman" panose="02020603050405020304" pitchFamily="18" charset="0"/>
              </a:rPr>
              <a:t>void</a:t>
            </a: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FF0000"/>
                </a:solidFill>
                <a:latin typeface="Times New Roman" panose="02020603050405020304" pitchFamily="18" charset="0"/>
                <a:cs typeface="Times New Roman" panose="02020603050405020304" pitchFamily="18" charset="0"/>
              </a:rPr>
              <a:t>addAfter </a:t>
            </a:r>
            <a:r>
              <a:rPr lang="en-US" b="1" smtClean="0">
                <a:solidFill>
                  <a:srgbClr val="000000"/>
                </a:solidFill>
                <a:latin typeface="Times New Roman" panose="02020603050405020304" pitchFamily="18" charset="0"/>
                <a:cs typeface="Times New Roman" panose="02020603050405020304" pitchFamily="18" charset="0"/>
              </a:rPr>
              <a:t>(</a:t>
            </a:r>
            <a:r>
              <a:rPr lang="en-US" b="1" smtClean="0">
                <a:solidFill>
                  <a:srgbClr val="0000FF"/>
                </a:solidFill>
                <a:latin typeface="Times New Roman" panose="02020603050405020304" pitchFamily="18" charset="0"/>
                <a:cs typeface="Times New Roman" panose="02020603050405020304" pitchFamily="18" charset="0"/>
              </a:rPr>
              <a:t>DList</a:t>
            </a:r>
            <a:r>
              <a:rPr lang="en-US" b="1" smtClean="0">
                <a:solidFill>
                  <a:srgbClr val="000000"/>
                </a:solidFill>
                <a:latin typeface="Times New Roman" panose="02020603050405020304" pitchFamily="18" charset="0"/>
                <a:cs typeface="Times New Roman" panose="02020603050405020304" pitchFamily="18" charset="0"/>
              </a:rPr>
              <a:t> &amp;l, </a:t>
            </a:r>
            <a:r>
              <a:rPr lang="en-US" b="1" smtClean="0">
                <a:solidFill>
                  <a:srgbClr val="0000FF"/>
                </a:solidFill>
                <a:latin typeface="Times New Roman" panose="02020603050405020304" pitchFamily="18" charset="0"/>
                <a:cs typeface="Times New Roman" panose="02020603050405020304" pitchFamily="18" charset="0"/>
              </a:rPr>
              <a:t>DNode </a:t>
            </a:r>
            <a:r>
              <a:rPr lang="en-US" b="1" smtClean="0">
                <a:solidFill>
                  <a:srgbClr val="000000"/>
                </a:solidFill>
                <a:latin typeface="Times New Roman" panose="02020603050405020304" pitchFamily="18" charset="0"/>
                <a:cs typeface="Times New Roman" panose="02020603050405020304" pitchFamily="18" charset="0"/>
              </a:rPr>
              <a:t>*q, </a:t>
            </a:r>
            <a:r>
              <a:rPr lang="en-US" b="1" smtClean="0">
                <a:solidFill>
                  <a:srgbClr val="0000FF"/>
                </a:solidFill>
                <a:latin typeface="Times New Roman" panose="02020603050405020304" pitchFamily="18" charset="0"/>
                <a:cs typeface="Times New Roman" panose="02020603050405020304" pitchFamily="18" charset="0"/>
              </a:rPr>
              <a:t>DNode </a:t>
            </a:r>
            <a:r>
              <a:rPr lang="en-US" b="1" smtClean="0">
                <a:solidFill>
                  <a:srgbClr val="000000"/>
                </a:solidFill>
                <a:latin typeface="Times New Roman" panose="02020603050405020304" pitchFamily="18" charset="0"/>
                <a:cs typeface="Times New Roman" panose="02020603050405020304" pitchFamily="18" charset="0"/>
              </a:rPr>
              <a:t>*new_node)</a:t>
            </a:r>
          </a:p>
          <a:p>
            <a:pPr marL="53975" lvl="1" indent="0" eaLnBrk="1" hangingPunct="1">
              <a:lnSpc>
                <a:spcPts val="2300"/>
              </a:lnSpc>
              <a:buFontTx/>
              <a:buNone/>
            </a:pPr>
            <a:r>
              <a:rPr lang="en-US" b="1" smtClean="0">
                <a:solidFill>
                  <a:srgbClr val="000000"/>
                </a:solidFill>
                <a:latin typeface="Times New Roman" panose="02020603050405020304" pitchFamily="18" charset="0"/>
                <a:cs typeface="Times New Roman" panose="02020603050405020304" pitchFamily="18" charset="0"/>
              </a:rPr>
              <a:t>{	</a:t>
            </a:r>
          </a:p>
          <a:p>
            <a:pPr marL="53975" lvl="1" indent="0" eaLnBrk="1" hangingPunct="1">
              <a:lnSpc>
                <a:spcPts val="2300"/>
              </a:lnSpc>
              <a:buFontTx/>
              <a:buNone/>
            </a:pPr>
            <a:r>
              <a:rPr lang="en-US" b="1" smtClean="0">
                <a:solidFill>
                  <a:srgbClr val="000000"/>
                </a:solidFill>
                <a:latin typeface="Times New Roman" panose="02020603050405020304" pitchFamily="18" charset="0"/>
                <a:cs typeface="Times New Roman" panose="02020603050405020304" pitchFamily="18" charset="0"/>
              </a:rPr>
              <a:t>	</a:t>
            </a:r>
          </a:p>
          <a:p>
            <a:pPr marL="53975" lvl="1" indent="0" eaLnBrk="1" hangingPunct="1">
              <a:lnSpc>
                <a:spcPts val="2300"/>
              </a:lnSpc>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if </a:t>
            </a:r>
            <a:r>
              <a:rPr lang="en-US" b="1" smtClean="0">
                <a:solidFill>
                  <a:srgbClr val="000000"/>
                </a:solidFill>
                <a:latin typeface="Times New Roman" panose="02020603050405020304" pitchFamily="18" charset="0"/>
                <a:cs typeface="Times New Roman" panose="02020603050405020304" pitchFamily="18" charset="0"/>
              </a:rPr>
              <a:t> (q!=</a:t>
            </a:r>
            <a:r>
              <a:rPr lang="en-US" b="1" smtClean="0">
                <a:solidFill>
                  <a:srgbClr val="A000A0"/>
                </a:solidFill>
                <a:latin typeface="Times New Roman" panose="02020603050405020304" pitchFamily="18" charset="0"/>
                <a:cs typeface="Times New Roman" panose="02020603050405020304" pitchFamily="18" charset="0"/>
              </a:rPr>
              <a:t>NULL</a:t>
            </a:r>
            <a:r>
              <a:rPr lang="en-US" b="1" smtClean="0">
                <a:solidFill>
                  <a:srgbClr val="000000"/>
                </a:solidFill>
                <a:latin typeface="Times New Roman" panose="02020603050405020304" pitchFamily="18" charset="0"/>
                <a:cs typeface="Times New Roman" panose="02020603050405020304" pitchFamily="18" charset="0"/>
              </a:rPr>
              <a:t>) {  </a:t>
            </a:r>
          </a:p>
          <a:p>
            <a:pPr marL="53975" lvl="1" indent="0" eaLnBrk="1" hangingPunct="1">
              <a:lnSpc>
                <a:spcPts val="2300"/>
              </a:lnSpc>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   DNode </a:t>
            </a:r>
            <a:r>
              <a:rPr lang="en-US" b="1" smtClean="0">
                <a:solidFill>
                  <a:srgbClr val="000000"/>
                </a:solidFill>
                <a:latin typeface="Times New Roman" panose="02020603050405020304" pitchFamily="18" charset="0"/>
                <a:cs typeface="Times New Roman" panose="02020603050405020304" pitchFamily="18" charset="0"/>
              </a:rPr>
              <a:t>*p = q-&gt;pNext;</a:t>
            </a:r>
          </a:p>
          <a:p>
            <a:pPr marL="53975" lvl="1" indent="0" eaLnBrk="1" hangingPunct="1">
              <a:lnSpc>
                <a:spcPts val="2300"/>
              </a:lnSpc>
              <a:buFontTx/>
              <a:buNone/>
            </a:pPr>
            <a:r>
              <a:rPr lang="en-US" b="1" smtClean="0">
                <a:solidFill>
                  <a:srgbClr val="000000"/>
                </a:solidFill>
                <a:latin typeface="Times New Roman" panose="02020603050405020304" pitchFamily="18" charset="0"/>
                <a:cs typeface="Times New Roman" panose="02020603050405020304" pitchFamily="18" charset="0"/>
              </a:rPr>
              <a:t>	   new_node-&gt;pNext = p;			</a:t>
            </a:r>
            <a:r>
              <a:rPr lang="en-US" b="1" i="1" smtClean="0">
                <a:solidFill>
                  <a:srgbClr val="00B050"/>
                </a:solidFill>
                <a:latin typeface="Times New Roman" panose="02020603050405020304" pitchFamily="18" charset="0"/>
                <a:cs typeface="Times New Roman" panose="02020603050405020304" pitchFamily="18" charset="0"/>
              </a:rPr>
              <a:t>//(1)</a:t>
            </a:r>
          </a:p>
          <a:p>
            <a:pPr marL="53975" lvl="1" indent="0" eaLnBrk="1" hangingPunct="1">
              <a:lnSpc>
                <a:spcPts val="2300"/>
              </a:lnSpc>
              <a:buFontTx/>
              <a:buNone/>
            </a:pPr>
            <a:r>
              <a:rPr lang="en-US" b="1" smtClean="0">
                <a:solidFill>
                  <a:srgbClr val="000000"/>
                </a:solidFill>
                <a:latin typeface="Times New Roman" panose="02020603050405020304" pitchFamily="18" charset="0"/>
                <a:cs typeface="Times New Roman" panose="02020603050405020304" pitchFamily="18" charset="0"/>
              </a:rPr>
              <a:t>	   new_node-&gt;pPrev = q;			</a:t>
            </a:r>
            <a:r>
              <a:rPr lang="en-US" b="1" i="1" smtClean="0">
                <a:solidFill>
                  <a:srgbClr val="00B050"/>
                </a:solidFill>
                <a:latin typeface="Times New Roman" panose="02020603050405020304" pitchFamily="18" charset="0"/>
                <a:cs typeface="Times New Roman" panose="02020603050405020304" pitchFamily="18" charset="0"/>
              </a:rPr>
              <a:t>//(3)</a:t>
            </a:r>
          </a:p>
          <a:p>
            <a:pPr marL="53975" lvl="1" indent="0" eaLnBrk="1" hangingPunct="1">
              <a:lnSpc>
                <a:spcPts val="2300"/>
              </a:lnSpc>
              <a:buFontTx/>
              <a:buNone/>
            </a:pPr>
            <a:r>
              <a:rPr lang="en-US" b="1" smtClean="0">
                <a:solidFill>
                  <a:srgbClr val="000000"/>
                </a:solidFill>
                <a:latin typeface="Times New Roman" panose="02020603050405020304" pitchFamily="18" charset="0"/>
                <a:cs typeface="Times New Roman" panose="02020603050405020304" pitchFamily="18" charset="0"/>
              </a:rPr>
              <a:t>	   q-&gt;pNext = new_node;			</a:t>
            </a:r>
            <a:r>
              <a:rPr lang="en-US" b="1" i="1" smtClean="0">
                <a:solidFill>
                  <a:srgbClr val="00B050"/>
                </a:solidFill>
                <a:latin typeface="Times New Roman" panose="02020603050405020304" pitchFamily="18" charset="0"/>
                <a:cs typeface="Times New Roman" panose="02020603050405020304" pitchFamily="18" charset="0"/>
              </a:rPr>
              <a:t>//(4)</a:t>
            </a:r>
          </a:p>
          <a:p>
            <a:pPr marL="53975" lvl="1" indent="0" eaLnBrk="1" hangingPunct="1">
              <a:lnSpc>
                <a:spcPts val="2300"/>
              </a:lnSpc>
              <a:buFontTx/>
              <a:buNone/>
            </a:pPr>
            <a:r>
              <a:rPr lang="en-US" b="1" smtClean="0">
                <a:solidFill>
                  <a:srgbClr val="0000FF"/>
                </a:solidFill>
                <a:latin typeface="Times New Roman" panose="02020603050405020304" pitchFamily="18" charset="0"/>
                <a:cs typeface="Times New Roman" panose="02020603050405020304" pitchFamily="18" charset="0"/>
              </a:rPr>
              <a:t>	   if </a:t>
            </a:r>
            <a:r>
              <a:rPr lang="en-US" b="1" smtClean="0">
                <a:solidFill>
                  <a:srgbClr val="000000"/>
                </a:solidFill>
                <a:latin typeface="Times New Roman" panose="02020603050405020304" pitchFamily="18" charset="0"/>
                <a:cs typeface="Times New Roman" panose="02020603050405020304" pitchFamily="18" charset="0"/>
              </a:rPr>
              <a:t>(p != </a:t>
            </a:r>
            <a:r>
              <a:rPr lang="en-US" b="1" smtClean="0">
                <a:solidFill>
                  <a:srgbClr val="A000A0"/>
                </a:solidFill>
                <a:latin typeface="Times New Roman" panose="02020603050405020304" pitchFamily="18" charset="0"/>
                <a:cs typeface="Times New Roman" panose="02020603050405020304" pitchFamily="18" charset="0"/>
              </a:rPr>
              <a:t>NULL</a:t>
            </a:r>
            <a:r>
              <a:rPr lang="en-US" b="1" smtClean="0">
                <a:solidFill>
                  <a:srgbClr val="000000"/>
                </a:solidFill>
                <a:latin typeface="Times New Roman" panose="02020603050405020304" pitchFamily="18" charset="0"/>
                <a:cs typeface="Times New Roman" panose="02020603050405020304" pitchFamily="18" charset="0"/>
              </a:rPr>
              <a:t>)   p-&gt;pPrev = new_node; 	</a:t>
            </a:r>
            <a:r>
              <a:rPr lang="en-US" b="1" i="1" smtClean="0">
                <a:solidFill>
                  <a:srgbClr val="00B050"/>
                </a:solidFill>
                <a:latin typeface="Times New Roman" panose="02020603050405020304" pitchFamily="18" charset="0"/>
                <a:cs typeface="Times New Roman" panose="02020603050405020304" pitchFamily="18" charset="0"/>
              </a:rPr>
              <a:t>//(2) </a:t>
            </a:r>
            <a:r>
              <a:rPr lang="en-US" b="1" smtClean="0">
                <a:solidFill>
                  <a:srgbClr val="000000"/>
                </a:solidFill>
                <a:latin typeface="Times New Roman" panose="02020603050405020304" pitchFamily="18" charset="0"/>
                <a:cs typeface="Times New Roman" panose="02020603050405020304" pitchFamily="18" charset="0"/>
              </a:rPr>
              <a:t>	</a:t>
            </a:r>
          </a:p>
          <a:p>
            <a:pPr marL="53975" lvl="1" indent="0" eaLnBrk="1" hangingPunct="1">
              <a:lnSpc>
                <a:spcPts val="2300"/>
              </a:lnSpc>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else</a:t>
            </a:r>
            <a:r>
              <a:rPr lang="en-US" b="1" smtClean="0">
                <a:solidFill>
                  <a:srgbClr val="000000"/>
                </a:solidFill>
                <a:latin typeface="Times New Roman" panose="02020603050405020304" pitchFamily="18" charset="0"/>
                <a:cs typeface="Times New Roman" panose="02020603050405020304" pitchFamily="18" charset="0"/>
              </a:rPr>
              <a:t>  l.pTail = new_node;//</a:t>
            </a:r>
            <a:r>
              <a:rPr lang="en-US" b="1" smtClean="0">
                <a:solidFill>
                  <a:srgbClr val="0000FF"/>
                </a:solidFill>
                <a:latin typeface="Times New Roman" panose="02020603050405020304" pitchFamily="18" charset="0"/>
                <a:cs typeface="Times New Roman" panose="02020603050405020304" pitchFamily="18" charset="0"/>
              </a:rPr>
              <a:t> if </a:t>
            </a:r>
            <a:r>
              <a:rPr lang="en-US" b="1" smtClean="0">
                <a:solidFill>
                  <a:srgbClr val="000000"/>
                </a:solidFill>
                <a:latin typeface="Times New Roman" panose="02020603050405020304" pitchFamily="18" charset="0"/>
                <a:cs typeface="Times New Roman" panose="02020603050405020304" pitchFamily="18" charset="0"/>
              </a:rPr>
              <a:t>(q == l.pTail) </a:t>
            </a:r>
          </a:p>
          <a:p>
            <a:pPr marL="53975" lvl="1" indent="0" eaLnBrk="1" hangingPunct="1">
              <a:lnSpc>
                <a:spcPts val="2300"/>
              </a:lnSpc>
              <a:buFontTx/>
              <a:buNone/>
            </a:pPr>
            <a:r>
              <a:rPr lang="en-US" b="1" smtClean="0">
                <a:solidFill>
                  <a:srgbClr val="000000"/>
                </a:solidFill>
                <a:latin typeface="Times New Roman" panose="02020603050405020304" pitchFamily="18" charset="0"/>
                <a:cs typeface="Times New Roman" panose="02020603050405020304" pitchFamily="18" charset="0"/>
              </a:rPr>
              <a:t>	}</a:t>
            </a:r>
          </a:p>
          <a:p>
            <a:pPr marL="53975" lvl="1" indent="0" eaLnBrk="1" hangingPunct="1">
              <a:lnSpc>
                <a:spcPts val="2300"/>
              </a:lnSpc>
              <a:buFontTx/>
              <a:buNone/>
            </a:pPr>
            <a:r>
              <a:rPr lang="en-US" b="1" smtClean="0">
                <a:solidFill>
                  <a:srgbClr val="000000"/>
                </a:solidFill>
                <a:latin typeface="Times New Roman" panose="02020603050405020304" pitchFamily="18" charset="0"/>
                <a:cs typeface="Times New Roman" panose="02020603050405020304" pitchFamily="18" charset="0"/>
              </a:rPr>
              <a:t>}</a:t>
            </a:r>
          </a:p>
        </p:txBody>
      </p:sp>
      <p:sp>
        <p:nvSpPr>
          <p:cNvPr id="147460"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2094C612-946C-4B2C-98FF-75F12F75984D}" type="slidenum">
              <a:rPr lang="en-US" sz="1200" smtClean="0">
                <a:solidFill>
                  <a:srgbClr val="FFFFFF"/>
                </a:solidFill>
              </a:rPr>
              <a:pPr>
                <a:lnSpc>
                  <a:spcPct val="80000"/>
                </a:lnSpc>
              </a:pPr>
              <a:t>129</a:t>
            </a:fld>
            <a:endParaRPr lang="en-US" sz="1200" smtClean="0">
              <a:solidFill>
                <a:srgbClr val="FFFFFF"/>
              </a:solidFill>
            </a:endParaRPr>
          </a:p>
        </p:txBody>
      </p:sp>
      <p:sp>
        <p:nvSpPr>
          <p:cNvPr id="8" name="Explosion 1 7"/>
          <p:cNvSpPr/>
          <p:nvPr/>
        </p:nvSpPr>
        <p:spPr>
          <a:xfrm>
            <a:off x="6172200" y="1905000"/>
            <a:ext cx="2819400" cy="1143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solidFill>
                  <a:srgbClr val="C00000"/>
                </a:solidFill>
              </a:rPr>
              <a:t>Gọi hàm??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457200"/>
            <a:ext cx="8229600" cy="914400"/>
          </a:xfrm>
        </p:spPr>
        <p:txBody>
          <a:bodyPr/>
          <a:lstStyle/>
          <a:p>
            <a:pPr eaLnBrk="1" hangingPunct="1"/>
            <a:r>
              <a:rPr lang="en-US" smtClean="0">
                <a:latin typeface="Times New Roman" panose="02020603050405020304" pitchFamily="18" charset="0"/>
              </a:rPr>
              <a:t>Biến</a:t>
            </a:r>
            <a:r>
              <a:rPr lang="en-US" smtClean="0"/>
              <a:t> </a:t>
            </a:r>
            <a:r>
              <a:rPr lang="en-US" smtClean="0">
                <a:latin typeface="Times New Roman" panose="02020603050405020304" pitchFamily="18" charset="0"/>
              </a:rPr>
              <a:t>động</a:t>
            </a:r>
            <a:r>
              <a:rPr lang="en-US" smtClean="0"/>
              <a:t> </a:t>
            </a:r>
          </a:p>
        </p:txBody>
      </p:sp>
      <p:sp>
        <p:nvSpPr>
          <p:cNvPr id="2969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43B8CCD-A8B6-43EC-B72A-9F21B7AC6181}" type="slidenum">
              <a:rPr lang="en-US" sz="1200" smtClean="0">
                <a:solidFill>
                  <a:srgbClr val="FFFFFF"/>
                </a:solidFill>
              </a:rPr>
              <a:pPr>
                <a:lnSpc>
                  <a:spcPct val="80000"/>
                </a:lnSpc>
              </a:pPr>
              <a:t>13</a:t>
            </a:fld>
            <a:endParaRPr lang="en-US" sz="1200" smtClean="0">
              <a:solidFill>
                <a:srgbClr val="FFFFFF"/>
              </a:solidFill>
            </a:endParaRPr>
          </a:p>
        </p:txBody>
      </p:sp>
      <p:sp>
        <p:nvSpPr>
          <p:cNvPr id="29700" name="Rectangle 3"/>
          <p:cNvSpPr>
            <a:spLocks noGrp="1" noChangeArrowheads="1"/>
          </p:cNvSpPr>
          <p:nvPr>
            <p:ph sz="quarter" idx="1"/>
          </p:nvPr>
        </p:nvSpPr>
        <p:spPr>
          <a:xfrm>
            <a:off x="685800" y="1524000"/>
            <a:ext cx="7772400" cy="4572000"/>
          </a:xfrm>
        </p:spPr>
        <p:txBody>
          <a:bodyPr/>
          <a:lstStyle/>
          <a:p>
            <a:pPr eaLnBrk="1" hangingPunct="1">
              <a:lnSpc>
                <a:spcPct val="90000"/>
              </a:lnSpc>
            </a:pPr>
            <a:r>
              <a:rPr lang="en-US" smtClean="0">
                <a:latin typeface="Times New Roman" panose="02020603050405020304" pitchFamily="18" charset="0"/>
              </a:rPr>
              <a:t>Trong</a:t>
            </a:r>
            <a:r>
              <a:rPr lang="en-US" smtClean="0">
                <a:latin typeface="VNI-Helve" pitchFamily="2" charset="0"/>
              </a:rPr>
              <a:t> </a:t>
            </a:r>
            <a:r>
              <a:rPr lang="en-US" smtClean="0">
                <a:latin typeface="Times New Roman" panose="02020603050405020304" pitchFamily="18" charset="0"/>
              </a:rPr>
              <a:t>nhiều</a:t>
            </a:r>
            <a:r>
              <a:rPr lang="en-US" smtClean="0">
                <a:latin typeface="VNI-Helve" pitchFamily="2" charset="0"/>
              </a:rPr>
              <a:t> </a:t>
            </a:r>
            <a:r>
              <a:rPr lang="en-US" smtClean="0">
                <a:latin typeface="Times New Roman" panose="02020603050405020304" pitchFamily="18" charset="0"/>
              </a:rPr>
              <a:t>trường</a:t>
            </a:r>
            <a:r>
              <a:rPr lang="en-US" smtClean="0">
                <a:latin typeface="VNI-Helve" pitchFamily="2" charset="0"/>
              </a:rPr>
              <a:t> </a:t>
            </a:r>
            <a:r>
              <a:rPr lang="en-US" smtClean="0">
                <a:latin typeface="Times New Roman" panose="02020603050405020304" pitchFamily="18" charset="0"/>
              </a:rPr>
              <a:t>hợp</a:t>
            </a:r>
            <a:r>
              <a:rPr lang="en-US" smtClean="0">
                <a:latin typeface="VNI-Helve" pitchFamily="2" charset="0"/>
              </a:rPr>
              <a:t>, </a:t>
            </a:r>
            <a:r>
              <a:rPr lang="en-US" smtClean="0">
                <a:latin typeface="Times New Roman" panose="02020603050405020304" pitchFamily="18" charset="0"/>
              </a:rPr>
              <a:t>tại</a:t>
            </a:r>
            <a:r>
              <a:rPr lang="en-US" smtClean="0">
                <a:latin typeface="VNI-Helve" pitchFamily="2" charset="0"/>
              </a:rPr>
              <a:t> </a:t>
            </a:r>
            <a:r>
              <a:rPr lang="en-US" smtClean="0">
                <a:latin typeface="Times New Roman" panose="02020603050405020304" pitchFamily="18" charset="0"/>
              </a:rPr>
              <a:t>thời</a:t>
            </a:r>
            <a:r>
              <a:rPr lang="en-US" smtClean="0">
                <a:latin typeface="VNI-Helve" pitchFamily="2" charset="0"/>
              </a:rPr>
              <a:t> </a:t>
            </a:r>
            <a:r>
              <a:rPr lang="en-US" smtClean="0">
                <a:latin typeface="Times New Roman" panose="02020603050405020304" pitchFamily="18" charset="0"/>
              </a:rPr>
              <a:t>điểm</a:t>
            </a:r>
            <a:r>
              <a:rPr lang="en-US" smtClean="0">
                <a:latin typeface="VNI-Helve" pitchFamily="2" charset="0"/>
              </a:rPr>
              <a:t> </a:t>
            </a:r>
            <a:r>
              <a:rPr lang="en-US" smtClean="0">
                <a:latin typeface="Times New Roman" panose="02020603050405020304" pitchFamily="18" charset="0"/>
              </a:rPr>
              <a:t>biên</a:t>
            </a:r>
            <a:r>
              <a:rPr lang="en-US" smtClean="0">
                <a:latin typeface="VNI-Helve" pitchFamily="2" charset="0"/>
              </a:rPr>
              <a:t> </a:t>
            </a:r>
            <a:r>
              <a:rPr lang="en-US" smtClean="0">
                <a:latin typeface="Times New Roman" panose="02020603050405020304" pitchFamily="18" charset="0"/>
              </a:rPr>
              <a:t>dịch</a:t>
            </a:r>
            <a:r>
              <a:rPr lang="en-US" smtClean="0">
                <a:latin typeface="VNI-Helve" pitchFamily="2" charset="0"/>
              </a:rPr>
              <a:t> </a:t>
            </a:r>
            <a:r>
              <a:rPr lang="en-US" smtClean="0">
                <a:latin typeface="Times New Roman" panose="02020603050405020304" pitchFamily="18" charset="0"/>
              </a:rPr>
              <a:t>không</a:t>
            </a:r>
            <a:r>
              <a:rPr lang="en-US" smtClean="0">
                <a:latin typeface="VNI-Helve" pitchFamily="2" charset="0"/>
              </a:rPr>
              <a:t> </a:t>
            </a:r>
            <a:r>
              <a:rPr lang="en-US" smtClean="0">
                <a:latin typeface="Times New Roman" panose="02020603050405020304" pitchFamily="18" charset="0"/>
              </a:rPr>
              <a:t>thể</a:t>
            </a:r>
            <a:r>
              <a:rPr lang="en-US" smtClean="0">
                <a:latin typeface="VNI-Helve" pitchFamily="2" charset="0"/>
              </a:rPr>
              <a:t> </a:t>
            </a:r>
            <a:r>
              <a:rPr lang="en-US" smtClean="0">
                <a:latin typeface="Times New Roman" panose="02020603050405020304" pitchFamily="18" charset="0"/>
              </a:rPr>
              <a:t>xác</a:t>
            </a:r>
            <a:r>
              <a:rPr lang="en-US" smtClean="0">
                <a:latin typeface="VNI-Helve" pitchFamily="2" charset="0"/>
              </a:rPr>
              <a:t> </a:t>
            </a:r>
            <a:r>
              <a:rPr lang="en-US" smtClean="0">
                <a:latin typeface="Times New Roman" panose="02020603050405020304" pitchFamily="18" charset="0"/>
              </a:rPr>
              <a:t>định</a:t>
            </a:r>
            <a:r>
              <a:rPr lang="en-US" smtClean="0">
                <a:latin typeface="VNI-Helve" pitchFamily="2" charset="0"/>
              </a:rPr>
              <a:t> </a:t>
            </a:r>
            <a:r>
              <a:rPr lang="en-US" smtClean="0">
                <a:latin typeface="Times New Roman" panose="02020603050405020304" pitchFamily="18" charset="0"/>
              </a:rPr>
              <a:t>trước</a:t>
            </a:r>
            <a:r>
              <a:rPr lang="en-US" smtClean="0">
                <a:latin typeface="VNI-Helve" pitchFamily="2" charset="0"/>
              </a:rPr>
              <a:t> </a:t>
            </a:r>
            <a:r>
              <a:rPr lang="en-US" smtClean="0">
                <a:latin typeface="Times New Roman" panose="02020603050405020304" pitchFamily="18" charset="0"/>
              </a:rPr>
              <a:t>kích</a:t>
            </a:r>
            <a:r>
              <a:rPr lang="en-US" smtClean="0">
                <a:latin typeface="VNI-Helve" pitchFamily="2" charset="0"/>
              </a:rPr>
              <a:t> </a:t>
            </a:r>
            <a:r>
              <a:rPr lang="en-US" smtClean="0">
                <a:latin typeface="Times New Roman" panose="02020603050405020304" pitchFamily="18" charset="0"/>
              </a:rPr>
              <a:t>thước</a:t>
            </a:r>
            <a:r>
              <a:rPr lang="en-US" smtClean="0">
                <a:latin typeface="VNI-Helve" pitchFamily="2" charset="0"/>
              </a:rPr>
              <a:t> </a:t>
            </a:r>
            <a:r>
              <a:rPr lang="en-US" smtClean="0">
                <a:latin typeface="Times New Roman" panose="02020603050405020304" pitchFamily="18" charset="0"/>
              </a:rPr>
              <a:t>chính</a:t>
            </a:r>
            <a:r>
              <a:rPr lang="en-US" smtClean="0">
                <a:latin typeface="VNI-Helve" pitchFamily="2" charset="0"/>
              </a:rPr>
              <a:t> </a:t>
            </a:r>
            <a:r>
              <a:rPr lang="en-US" smtClean="0">
                <a:latin typeface="Times New Roman" panose="02020603050405020304" pitchFamily="18" charset="0"/>
              </a:rPr>
              <a:t>xác</a:t>
            </a:r>
            <a:r>
              <a:rPr lang="en-US" smtClean="0">
                <a:latin typeface="VNI-Helve" pitchFamily="2" charset="0"/>
              </a:rPr>
              <a:t> </a:t>
            </a:r>
            <a:r>
              <a:rPr lang="en-US" smtClean="0">
                <a:latin typeface="Times New Roman" panose="02020603050405020304" pitchFamily="18" charset="0"/>
              </a:rPr>
              <a:t>của</a:t>
            </a:r>
            <a:r>
              <a:rPr lang="en-US" smtClean="0">
                <a:latin typeface="VNI-Helve" pitchFamily="2" charset="0"/>
              </a:rPr>
              <a:t> </a:t>
            </a:r>
            <a:r>
              <a:rPr lang="en-US" smtClean="0">
                <a:latin typeface="Times New Roman" panose="02020603050405020304" pitchFamily="18" charset="0"/>
              </a:rPr>
              <a:t>một</a:t>
            </a:r>
            <a:r>
              <a:rPr lang="en-US" smtClean="0">
                <a:latin typeface="VNI-Helve" pitchFamily="2" charset="0"/>
              </a:rPr>
              <a:t> </a:t>
            </a:r>
            <a:r>
              <a:rPr lang="en-US" smtClean="0">
                <a:latin typeface="Times New Roman" panose="02020603050405020304" pitchFamily="18" charset="0"/>
              </a:rPr>
              <a:t>số</a:t>
            </a:r>
            <a:r>
              <a:rPr lang="en-US" smtClean="0">
                <a:latin typeface="VNI-Helve" pitchFamily="2" charset="0"/>
              </a:rPr>
              <a:t> </a:t>
            </a:r>
            <a:r>
              <a:rPr lang="en-US" smtClean="0">
                <a:latin typeface="Times New Roman" panose="02020603050405020304" pitchFamily="18" charset="0"/>
              </a:rPr>
              <a:t>đối</a:t>
            </a:r>
            <a:r>
              <a:rPr lang="en-US" smtClean="0">
                <a:latin typeface="VNI-Helve" pitchFamily="2" charset="0"/>
              </a:rPr>
              <a:t> </a:t>
            </a:r>
            <a:r>
              <a:rPr lang="en-US" smtClean="0">
                <a:latin typeface="Times New Roman" panose="02020603050405020304" pitchFamily="18" charset="0"/>
              </a:rPr>
              <a:t>tượng</a:t>
            </a:r>
            <a:r>
              <a:rPr lang="en-US" smtClean="0">
                <a:latin typeface="VNI-Helve" pitchFamily="2" charset="0"/>
              </a:rPr>
              <a:t> </a:t>
            </a:r>
            <a:r>
              <a:rPr lang="en-US" smtClean="0">
                <a:latin typeface="Times New Roman" panose="02020603050405020304" pitchFamily="18" charset="0"/>
              </a:rPr>
              <a:t>dữ</a:t>
            </a:r>
            <a:r>
              <a:rPr lang="en-US" smtClean="0">
                <a:latin typeface="VNI-Helve" pitchFamily="2" charset="0"/>
              </a:rPr>
              <a:t> </a:t>
            </a:r>
            <a:r>
              <a:rPr lang="en-US" smtClean="0">
                <a:latin typeface="Times New Roman" panose="02020603050405020304" pitchFamily="18" charset="0"/>
              </a:rPr>
              <a:t>liệu</a:t>
            </a:r>
            <a:r>
              <a:rPr lang="en-US" smtClean="0">
                <a:latin typeface="VNI-Helve" pitchFamily="2" charset="0"/>
              </a:rPr>
              <a:t> </a:t>
            </a:r>
            <a:r>
              <a:rPr lang="en-US" smtClean="0">
                <a:latin typeface="Times New Roman" panose="02020603050405020304" pitchFamily="18" charset="0"/>
              </a:rPr>
              <a:t>do</a:t>
            </a:r>
            <a:r>
              <a:rPr lang="en-US" smtClean="0">
                <a:latin typeface="VNI-Helve" pitchFamily="2" charset="0"/>
              </a:rPr>
              <a:t> </a:t>
            </a:r>
            <a:r>
              <a:rPr lang="en-US" smtClean="0">
                <a:latin typeface="Times New Roman" panose="02020603050405020304" pitchFamily="18" charset="0"/>
              </a:rPr>
              <a:t>sự</a:t>
            </a:r>
            <a:r>
              <a:rPr lang="en-US" smtClean="0">
                <a:latin typeface="VNI-Helve" pitchFamily="2" charset="0"/>
              </a:rPr>
              <a:t> </a:t>
            </a:r>
            <a:r>
              <a:rPr lang="en-US" smtClean="0">
                <a:latin typeface="Times New Roman" panose="02020603050405020304" pitchFamily="18" charset="0"/>
              </a:rPr>
              <a:t>tồn</a:t>
            </a:r>
            <a:r>
              <a:rPr lang="en-US" smtClean="0">
                <a:latin typeface="VNI-Helve" pitchFamily="2" charset="0"/>
              </a:rPr>
              <a:t> </a:t>
            </a:r>
            <a:r>
              <a:rPr lang="en-US" smtClean="0">
                <a:latin typeface="Times New Roman" panose="02020603050405020304" pitchFamily="18" charset="0"/>
              </a:rPr>
              <a:t>tại</a:t>
            </a:r>
            <a:r>
              <a:rPr lang="en-US" smtClean="0">
                <a:latin typeface="VNI-Helve" pitchFamily="2" charset="0"/>
              </a:rPr>
              <a:t> </a:t>
            </a:r>
            <a:r>
              <a:rPr lang="en-US" smtClean="0">
                <a:latin typeface="Times New Roman" panose="02020603050405020304" pitchFamily="18" charset="0"/>
              </a:rPr>
              <a:t>và</a:t>
            </a:r>
            <a:r>
              <a:rPr lang="en-US" smtClean="0">
                <a:latin typeface="VNI-Helve" pitchFamily="2" charset="0"/>
              </a:rPr>
              <a:t> </a:t>
            </a:r>
            <a:r>
              <a:rPr lang="en-US" smtClean="0">
                <a:latin typeface="Times New Roman" panose="02020603050405020304" pitchFamily="18" charset="0"/>
              </a:rPr>
              <a:t>tăng</a:t>
            </a:r>
            <a:r>
              <a:rPr lang="en-US" smtClean="0">
                <a:latin typeface="VNI-Helve" pitchFamily="2" charset="0"/>
              </a:rPr>
              <a:t> </a:t>
            </a:r>
            <a:r>
              <a:rPr lang="en-US" smtClean="0">
                <a:latin typeface="Times New Roman" panose="02020603050405020304" pitchFamily="18" charset="0"/>
              </a:rPr>
              <a:t>trưởng</a:t>
            </a:r>
            <a:r>
              <a:rPr lang="en-US" smtClean="0">
                <a:latin typeface="VNI-Helve" pitchFamily="2" charset="0"/>
              </a:rPr>
              <a:t> </a:t>
            </a:r>
            <a:r>
              <a:rPr lang="en-US" smtClean="0">
                <a:latin typeface="Times New Roman" panose="02020603050405020304" pitchFamily="18" charset="0"/>
              </a:rPr>
              <a:t>của</a:t>
            </a:r>
            <a:r>
              <a:rPr lang="en-US" smtClean="0">
                <a:latin typeface="VNI-Helve" pitchFamily="2" charset="0"/>
              </a:rPr>
              <a:t> </a:t>
            </a:r>
            <a:r>
              <a:rPr lang="en-US" smtClean="0">
                <a:latin typeface="Times New Roman" panose="02020603050405020304" pitchFamily="18" charset="0"/>
              </a:rPr>
              <a:t>chúng</a:t>
            </a:r>
            <a:r>
              <a:rPr lang="en-US" smtClean="0">
                <a:latin typeface="VNI-Helve" pitchFamily="2" charset="0"/>
              </a:rPr>
              <a:t> </a:t>
            </a:r>
            <a:r>
              <a:rPr lang="en-US" smtClean="0">
                <a:latin typeface="Times New Roman" panose="02020603050405020304" pitchFamily="18" charset="0"/>
              </a:rPr>
              <a:t>phụ</a:t>
            </a:r>
            <a:r>
              <a:rPr lang="en-US" smtClean="0">
                <a:latin typeface="VNI-Helve" pitchFamily="2" charset="0"/>
              </a:rPr>
              <a:t> </a:t>
            </a:r>
            <a:r>
              <a:rPr lang="en-US" smtClean="0">
                <a:latin typeface="Times New Roman" panose="02020603050405020304" pitchFamily="18" charset="0"/>
              </a:rPr>
              <a:t>thuộc</a:t>
            </a:r>
            <a:r>
              <a:rPr lang="en-US" smtClean="0">
                <a:latin typeface="VNI-Helve" pitchFamily="2" charset="0"/>
              </a:rPr>
              <a:t> </a:t>
            </a:r>
            <a:r>
              <a:rPr lang="en-US" smtClean="0">
                <a:latin typeface="Times New Roman" panose="02020603050405020304" pitchFamily="18" charset="0"/>
              </a:rPr>
              <a:t>vào</a:t>
            </a:r>
            <a:r>
              <a:rPr lang="en-US" smtClean="0">
                <a:latin typeface="VNI-Helve" pitchFamily="2" charset="0"/>
              </a:rPr>
              <a:t> </a:t>
            </a:r>
            <a:r>
              <a:rPr lang="en-US" smtClean="0">
                <a:latin typeface="Times New Roman" panose="02020603050405020304" pitchFamily="18" charset="0"/>
              </a:rPr>
              <a:t>ngữ</a:t>
            </a:r>
            <a:r>
              <a:rPr lang="en-US" smtClean="0">
                <a:latin typeface="VNI-Helve" pitchFamily="2" charset="0"/>
              </a:rPr>
              <a:t> </a:t>
            </a:r>
            <a:r>
              <a:rPr lang="en-US" smtClean="0">
                <a:latin typeface="Times New Roman" panose="02020603050405020304" pitchFamily="18" charset="0"/>
              </a:rPr>
              <a:t>cảnh</a:t>
            </a:r>
            <a:r>
              <a:rPr lang="en-US" smtClean="0">
                <a:latin typeface="VNI-Helve" pitchFamily="2" charset="0"/>
              </a:rPr>
              <a:t> </a:t>
            </a:r>
            <a:r>
              <a:rPr lang="en-US" smtClean="0">
                <a:latin typeface="Times New Roman" panose="02020603050405020304" pitchFamily="18" charset="0"/>
              </a:rPr>
              <a:t>của</a:t>
            </a:r>
            <a:r>
              <a:rPr lang="en-US" smtClean="0">
                <a:latin typeface="VNI-Helve" pitchFamily="2" charset="0"/>
              </a:rPr>
              <a:t> </a:t>
            </a:r>
            <a:r>
              <a:rPr lang="en-US" smtClean="0">
                <a:latin typeface="Times New Roman" panose="02020603050405020304" pitchFamily="18" charset="0"/>
              </a:rPr>
              <a:t>việc</a:t>
            </a:r>
            <a:r>
              <a:rPr lang="en-US" smtClean="0">
                <a:latin typeface="VNI-Helve" pitchFamily="2" charset="0"/>
              </a:rPr>
              <a:t> </a:t>
            </a:r>
            <a:r>
              <a:rPr lang="en-US" smtClean="0">
                <a:latin typeface="Times New Roman" panose="02020603050405020304" pitchFamily="18" charset="0"/>
              </a:rPr>
              <a:t>thực</a:t>
            </a:r>
            <a:r>
              <a:rPr lang="en-US" smtClean="0">
                <a:latin typeface="VNI-Helve" pitchFamily="2" charset="0"/>
              </a:rPr>
              <a:t> </a:t>
            </a:r>
            <a:r>
              <a:rPr lang="en-US" smtClean="0">
                <a:latin typeface="Times New Roman" panose="02020603050405020304" pitchFamily="18" charset="0"/>
              </a:rPr>
              <a:t>hiện</a:t>
            </a:r>
            <a:r>
              <a:rPr lang="en-US" smtClean="0">
                <a:latin typeface="VNI-Helve" pitchFamily="2" charset="0"/>
              </a:rPr>
              <a:t> </a:t>
            </a:r>
            <a:r>
              <a:rPr lang="en-US" smtClean="0">
                <a:latin typeface="Times New Roman" panose="02020603050405020304" pitchFamily="18" charset="0"/>
              </a:rPr>
              <a:t>chương</a:t>
            </a:r>
            <a:r>
              <a:rPr lang="en-US" smtClean="0">
                <a:latin typeface="VNI-Helve" pitchFamily="2" charset="0"/>
              </a:rPr>
              <a:t> </a:t>
            </a:r>
            <a:r>
              <a:rPr lang="en-US" smtClean="0">
                <a:latin typeface="Times New Roman" panose="02020603050405020304" pitchFamily="18" charset="0"/>
              </a:rPr>
              <a:t>trình</a:t>
            </a:r>
            <a:r>
              <a:rPr lang="en-US" smtClean="0">
                <a:latin typeface="VNI-Helve" pitchFamily="2" charset="0"/>
              </a:rPr>
              <a:t>. </a:t>
            </a:r>
          </a:p>
          <a:p>
            <a:pPr eaLnBrk="1" hangingPunct="1">
              <a:lnSpc>
                <a:spcPct val="90000"/>
              </a:lnSpc>
            </a:pPr>
            <a:r>
              <a:rPr lang="en-US" smtClean="0">
                <a:latin typeface="Times New Roman" panose="02020603050405020304" pitchFamily="18" charset="0"/>
              </a:rPr>
              <a:t>Các</a:t>
            </a:r>
            <a:r>
              <a:rPr lang="en-US" smtClean="0">
                <a:latin typeface="VNI-Helve" pitchFamily="2" charset="0"/>
              </a:rPr>
              <a:t> </a:t>
            </a:r>
            <a:r>
              <a:rPr lang="en-US" smtClean="0">
                <a:latin typeface="Times New Roman" panose="02020603050405020304" pitchFamily="18" charset="0"/>
              </a:rPr>
              <a:t>đối</a:t>
            </a:r>
            <a:r>
              <a:rPr lang="en-US" smtClean="0">
                <a:latin typeface="VNI-Helve" pitchFamily="2" charset="0"/>
              </a:rPr>
              <a:t> </a:t>
            </a:r>
            <a:r>
              <a:rPr lang="en-US" smtClean="0">
                <a:latin typeface="Times New Roman" panose="02020603050405020304" pitchFamily="18" charset="0"/>
              </a:rPr>
              <a:t>tượng</a:t>
            </a:r>
            <a:r>
              <a:rPr lang="en-US" smtClean="0">
                <a:latin typeface="VNI-Helve" pitchFamily="2" charset="0"/>
              </a:rPr>
              <a:t> </a:t>
            </a:r>
            <a:r>
              <a:rPr lang="en-US" smtClean="0">
                <a:latin typeface="Times New Roman" panose="02020603050405020304" pitchFamily="18" charset="0"/>
              </a:rPr>
              <a:t>dữ</a:t>
            </a:r>
            <a:r>
              <a:rPr lang="en-US" smtClean="0">
                <a:latin typeface="VNI-Helve" pitchFamily="2" charset="0"/>
              </a:rPr>
              <a:t> </a:t>
            </a:r>
            <a:r>
              <a:rPr lang="en-US" smtClean="0">
                <a:latin typeface="Times New Roman" panose="02020603050405020304" pitchFamily="18" charset="0"/>
              </a:rPr>
              <a:t>liệu</a:t>
            </a:r>
            <a:r>
              <a:rPr lang="en-US" smtClean="0">
                <a:latin typeface="VNI-Helve" pitchFamily="2" charset="0"/>
              </a:rPr>
              <a:t> </a:t>
            </a:r>
            <a:r>
              <a:rPr lang="en-US" smtClean="0">
                <a:latin typeface="Times New Roman" panose="02020603050405020304" pitchFamily="18" charset="0"/>
              </a:rPr>
              <a:t>có</a:t>
            </a:r>
            <a:r>
              <a:rPr lang="en-US" smtClean="0">
                <a:latin typeface="VNI-Helve" pitchFamily="2" charset="0"/>
              </a:rPr>
              <a:t> </a:t>
            </a:r>
            <a:r>
              <a:rPr lang="en-US" smtClean="0">
                <a:latin typeface="Times New Roman" panose="02020603050405020304" pitchFamily="18" charset="0"/>
              </a:rPr>
              <a:t>đặc</a:t>
            </a:r>
            <a:r>
              <a:rPr lang="en-US" smtClean="0">
                <a:latin typeface="VNI-Helve" pitchFamily="2" charset="0"/>
              </a:rPr>
              <a:t> </a:t>
            </a:r>
            <a:r>
              <a:rPr lang="en-US" smtClean="0">
                <a:latin typeface="Times New Roman" panose="02020603050405020304" pitchFamily="18" charset="0"/>
              </a:rPr>
              <a:t>điểm</a:t>
            </a:r>
            <a:r>
              <a:rPr lang="en-US" smtClean="0">
                <a:latin typeface="VNI-Helve" pitchFamily="2" charset="0"/>
              </a:rPr>
              <a:t> </a:t>
            </a:r>
            <a:r>
              <a:rPr lang="en-US" smtClean="0">
                <a:latin typeface="Times New Roman" panose="02020603050405020304" pitchFamily="18" charset="0"/>
              </a:rPr>
              <a:t>kể</a:t>
            </a:r>
            <a:r>
              <a:rPr lang="en-US" smtClean="0">
                <a:latin typeface="VNI-Helve" pitchFamily="2" charset="0"/>
              </a:rPr>
              <a:t> </a:t>
            </a:r>
            <a:r>
              <a:rPr lang="en-US" smtClean="0">
                <a:latin typeface="Times New Roman" panose="02020603050405020304" pitchFamily="18" charset="0"/>
              </a:rPr>
              <a:t>trên</a:t>
            </a:r>
            <a:r>
              <a:rPr lang="en-US" smtClean="0">
                <a:latin typeface="VNI-Helve" pitchFamily="2" charset="0"/>
              </a:rPr>
              <a:t> </a:t>
            </a:r>
            <a:r>
              <a:rPr lang="en-US" smtClean="0">
                <a:latin typeface="Times New Roman" panose="02020603050405020304" pitchFamily="18" charset="0"/>
              </a:rPr>
              <a:t>nên</a:t>
            </a:r>
            <a:r>
              <a:rPr lang="en-US" smtClean="0">
                <a:latin typeface="VNI-Helve" pitchFamily="2" charset="0"/>
              </a:rPr>
              <a:t> </a:t>
            </a:r>
            <a:r>
              <a:rPr lang="en-US" smtClean="0">
                <a:latin typeface="Times New Roman" panose="02020603050405020304" pitchFamily="18" charset="0"/>
              </a:rPr>
              <a:t>được</a:t>
            </a:r>
            <a:r>
              <a:rPr lang="en-US" smtClean="0">
                <a:latin typeface="VNI-Helve" pitchFamily="2" charset="0"/>
              </a:rPr>
              <a:t> </a:t>
            </a:r>
            <a:r>
              <a:rPr lang="en-US" smtClean="0">
                <a:latin typeface="Times New Roman" panose="02020603050405020304" pitchFamily="18" charset="0"/>
              </a:rPr>
              <a:t>khai</a:t>
            </a:r>
            <a:r>
              <a:rPr lang="en-US" smtClean="0">
                <a:latin typeface="VNI-Helve" pitchFamily="2" charset="0"/>
              </a:rPr>
              <a:t> </a:t>
            </a:r>
            <a:r>
              <a:rPr lang="en-US" smtClean="0">
                <a:latin typeface="Times New Roman" panose="02020603050405020304" pitchFamily="18" charset="0"/>
              </a:rPr>
              <a:t>báo</a:t>
            </a:r>
            <a:r>
              <a:rPr lang="en-US" smtClean="0">
                <a:latin typeface="VNI-Helve" pitchFamily="2" charset="0"/>
              </a:rPr>
              <a:t> </a:t>
            </a:r>
            <a:r>
              <a:rPr lang="en-US" smtClean="0">
                <a:latin typeface="Times New Roman" panose="02020603050405020304" pitchFamily="18" charset="0"/>
              </a:rPr>
              <a:t>như</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động</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động</a:t>
            </a:r>
            <a:r>
              <a:rPr lang="en-US" smtClean="0">
                <a:latin typeface="VNI-Helve" pitchFamily="2" charset="0"/>
              </a:rPr>
              <a:t> </a:t>
            </a:r>
            <a:r>
              <a:rPr lang="en-US" smtClean="0">
                <a:latin typeface="Times New Roman" panose="02020603050405020304" pitchFamily="18" charset="0"/>
              </a:rPr>
              <a:t>là</a:t>
            </a:r>
            <a:r>
              <a:rPr lang="en-US" smtClean="0">
                <a:latin typeface="VNI-Helve" pitchFamily="2" charset="0"/>
              </a:rPr>
              <a:t> </a:t>
            </a:r>
            <a:r>
              <a:rPr lang="en-US" smtClean="0">
                <a:latin typeface="Times New Roman" panose="02020603050405020304" pitchFamily="18" charset="0"/>
              </a:rPr>
              <a:t>những</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thỏa</a:t>
            </a:r>
            <a:r>
              <a:rPr lang="en-US" smtClean="0">
                <a:latin typeface="VNI-Helve" pitchFamily="2" charset="0"/>
              </a:rPr>
              <a:t>:</a:t>
            </a:r>
          </a:p>
          <a:p>
            <a:pPr lvl="1" eaLnBrk="1" hangingPunct="1">
              <a:lnSpc>
                <a:spcPct val="90000"/>
              </a:lnSpc>
            </a:pP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không</a:t>
            </a:r>
            <a:r>
              <a:rPr lang="en-US" smtClean="0">
                <a:latin typeface="VNI-Helve" pitchFamily="2" charset="0"/>
              </a:rPr>
              <a:t> </a:t>
            </a:r>
            <a:r>
              <a:rPr lang="en-US" smtClean="0">
                <a:latin typeface="Times New Roman" panose="02020603050405020304" pitchFamily="18" charset="0"/>
              </a:rPr>
              <a:t>được</a:t>
            </a:r>
            <a:r>
              <a:rPr lang="en-US" smtClean="0">
                <a:latin typeface="VNI-Helve" pitchFamily="2" charset="0"/>
              </a:rPr>
              <a:t> </a:t>
            </a:r>
            <a:r>
              <a:rPr lang="en-US" smtClean="0">
                <a:latin typeface="Times New Roman" panose="02020603050405020304" pitchFamily="18" charset="0"/>
              </a:rPr>
              <a:t>khai</a:t>
            </a:r>
            <a:r>
              <a:rPr lang="en-US" smtClean="0">
                <a:latin typeface="VNI-Helve" pitchFamily="2" charset="0"/>
              </a:rPr>
              <a:t> </a:t>
            </a:r>
            <a:r>
              <a:rPr lang="en-US" smtClean="0">
                <a:latin typeface="Times New Roman" panose="02020603050405020304" pitchFamily="18" charset="0"/>
              </a:rPr>
              <a:t>báo</a:t>
            </a:r>
            <a:r>
              <a:rPr lang="en-US" smtClean="0">
                <a:latin typeface="VNI-Helve" pitchFamily="2" charset="0"/>
              </a:rPr>
              <a:t> </a:t>
            </a:r>
            <a:r>
              <a:rPr lang="en-US" smtClean="0">
                <a:latin typeface="Times New Roman" panose="02020603050405020304" pitchFamily="18" charset="0"/>
              </a:rPr>
              <a:t>tường</a:t>
            </a:r>
            <a:r>
              <a:rPr lang="en-US" smtClean="0">
                <a:latin typeface="VNI-Helve" pitchFamily="2" charset="0"/>
              </a:rPr>
              <a:t> </a:t>
            </a:r>
            <a:r>
              <a:rPr lang="en-US" smtClean="0">
                <a:latin typeface="Times New Roman" panose="02020603050405020304" pitchFamily="18" charset="0"/>
              </a:rPr>
              <a:t>minh</a:t>
            </a:r>
            <a:r>
              <a:rPr lang="en-US" smtClean="0">
                <a:latin typeface="VNI-Helve" pitchFamily="2" charset="0"/>
              </a:rPr>
              <a:t>.</a:t>
            </a:r>
          </a:p>
          <a:p>
            <a:pPr lvl="1" eaLnBrk="1" hangingPunct="1">
              <a:lnSpc>
                <a:spcPct val="90000"/>
              </a:lnSpc>
            </a:pPr>
            <a:r>
              <a:rPr lang="en-US" smtClean="0">
                <a:latin typeface="Times New Roman" panose="02020603050405020304" pitchFamily="18" charset="0"/>
              </a:rPr>
              <a:t>Có</a:t>
            </a:r>
            <a:r>
              <a:rPr lang="en-US" smtClean="0">
                <a:latin typeface="VNI-Helve" pitchFamily="2" charset="0"/>
              </a:rPr>
              <a:t> </a:t>
            </a:r>
            <a:r>
              <a:rPr lang="en-US" smtClean="0">
                <a:latin typeface="Times New Roman" panose="02020603050405020304" pitchFamily="18" charset="0"/>
              </a:rPr>
              <a:t>thể</a:t>
            </a:r>
            <a:r>
              <a:rPr lang="en-US" smtClean="0">
                <a:latin typeface="VNI-Helve" pitchFamily="2" charset="0"/>
              </a:rPr>
              <a:t> </a:t>
            </a:r>
            <a:r>
              <a:rPr lang="en-US" smtClean="0">
                <a:latin typeface="Times New Roman" panose="02020603050405020304" pitchFamily="18" charset="0"/>
              </a:rPr>
              <a:t>được</a:t>
            </a:r>
            <a:r>
              <a:rPr lang="en-US" smtClean="0">
                <a:latin typeface="VNI-Helve" pitchFamily="2" charset="0"/>
              </a:rPr>
              <a:t> </a:t>
            </a:r>
            <a:r>
              <a:rPr lang="en-US" smtClean="0">
                <a:latin typeface="Times New Roman" panose="02020603050405020304" pitchFamily="18" charset="0"/>
              </a:rPr>
              <a:t>cấp</a:t>
            </a:r>
            <a:r>
              <a:rPr lang="en-US" smtClean="0">
                <a:latin typeface="VNI-Helve" pitchFamily="2" charset="0"/>
              </a:rPr>
              <a:t> </a:t>
            </a:r>
            <a:r>
              <a:rPr lang="en-US" smtClean="0">
                <a:latin typeface="Times New Roman" panose="02020603050405020304" pitchFamily="18" charset="0"/>
              </a:rPr>
              <a:t>phát</a:t>
            </a:r>
            <a:r>
              <a:rPr lang="en-US" smtClean="0">
                <a:latin typeface="VNI-Helve" pitchFamily="2" charset="0"/>
              </a:rPr>
              <a:t> </a:t>
            </a:r>
            <a:r>
              <a:rPr lang="en-US" smtClean="0">
                <a:latin typeface="Times New Roman" panose="02020603050405020304" pitchFamily="18" charset="0"/>
              </a:rPr>
              <a:t>hoặc</a:t>
            </a:r>
            <a:r>
              <a:rPr lang="en-US" smtClean="0">
                <a:latin typeface="VNI-Helve" pitchFamily="2" charset="0"/>
              </a:rPr>
              <a:t> </a:t>
            </a:r>
            <a:r>
              <a:rPr lang="en-US" smtClean="0">
                <a:latin typeface="Times New Roman" panose="02020603050405020304" pitchFamily="18" charset="0"/>
              </a:rPr>
              <a:t>giải</a:t>
            </a:r>
            <a:r>
              <a:rPr lang="en-US" smtClean="0">
                <a:latin typeface="VNI-Helve" pitchFamily="2" charset="0"/>
              </a:rPr>
              <a:t> </a:t>
            </a:r>
            <a:r>
              <a:rPr lang="en-US" smtClean="0">
                <a:latin typeface="Times New Roman" panose="02020603050405020304" pitchFamily="18" charset="0"/>
              </a:rPr>
              <a:t>phóng</a:t>
            </a:r>
            <a:r>
              <a:rPr lang="en-US" smtClean="0">
                <a:latin typeface="VNI-Helve" pitchFamily="2" charset="0"/>
              </a:rPr>
              <a:t> </a:t>
            </a:r>
            <a:r>
              <a:rPr lang="en-US" smtClean="0">
                <a:latin typeface="Times New Roman" panose="02020603050405020304" pitchFamily="18" charset="0"/>
              </a:rPr>
              <a:t>bộ</a:t>
            </a:r>
            <a:r>
              <a:rPr lang="en-US" smtClean="0">
                <a:latin typeface="VNI-Helve" pitchFamily="2" charset="0"/>
              </a:rPr>
              <a:t> </a:t>
            </a:r>
            <a:r>
              <a:rPr lang="en-US" smtClean="0">
                <a:latin typeface="Times New Roman" panose="02020603050405020304" pitchFamily="18" charset="0"/>
              </a:rPr>
              <a:t>nhớ</a:t>
            </a:r>
            <a:r>
              <a:rPr lang="en-US" smtClean="0">
                <a:latin typeface="VNI-Helve" pitchFamily="2" charset="0"/>
              </a:rPr>
              <a:t> </a:t>
            </a:r>
            <a:r>
              <a:rPr lang="en-US" smtClean="0">
                <a:latin typeface="Times New Roman" panose="02020603050405020304" pitchFamily="18" charset="0"/>
              </a:rPr>
              <a:t>khi</a:t>
            </a:r>
            <a:r>
              <a:rPr lang="en-US" smtClean="0">
                <a:latin typeface="VNI-Helve" pitchFamily="2" charset="0"/>
              </a:rPr>
              <a:t> </a:t>
            </a:r>
            <a:r>
              <a:rPr lang="en-US" smtClean="0">
                <a:latin typeface="Times New Roman" panose="02020603050405020304" pitchFamily="18" charset="0"/>
              </a:rPr>
              <a:t>người</a:t>
            </a:r>
            <a:r>
              <a:rPr lang="en-US" smtClean="0">
                <a:latin typeface="VNI-Helve" pitchFamily="2" charset="0"/>
              </a:rPr>
              <a:t> </a:t>
            </a:r>
            <a:r>
              <a:rPr lang="en-US" smtClean="0">
                <a:latin typeface="Times New Roman" panose="02020603050405020304" pitchFamily="18" charset="0"/>
              </a:rPr>
              <a:t>sử</a:t>
            </a:r>
            <a:r>
              <a:rPr lang="en-US" smtClean="0">
                <a:latin typeface="VNI-Helve" pitchFamily="2" charset="0"/>
              </a:rPr>
              <a:t> </a:t>
            </a:r>
            <a:r>
              <a:rPr lang="en-US" smtClean="0">
                <a:latin typeface="Times New Roman" panose="02020603050405020304" pitchFamily="18" charset="0"/>
              </a:rPr>
              <a:t>dụng</a:t>
            </a:r>
            <a:r>
              <a:rPr lang="en-US" smtClean="0">
                <a:latin typeface="VNI-Helve" pitchFamily="2" charset="0"/>
              </a:rPr>
              <a:t> </a:t>
            </a:r>
            <a:r>
              <a:rPr lang="en-US" smtClean="0">
                <a:latin typeface="Times New Roman" panose="02020603050405020304" pitchFamily="18" charset="0"/>
              </a:rPr>
              <a:t>yêu</a:t>
            </a:r>
            <a:r>
              <a:rPr lang="en-US" smtClean="0">
                <a:latin typeface="VNI-Helve" pitchFamily="2" charset="0"/>
              </a:rPr>
              <a:t> </a:t>
            </a:r>
            <a:r>
              <a:rPr lang="en-US" smtClean="0">
                <a:latin typeface="Times New Roman" panose="02020603050405020304" pitchFamily="18" charset="0"/>
              </a:rPr>
              <a:t>cầu</a:t>
            </a:r>
            <a:r>
              <a:rPr lang="en-US" smtClean="0">
                <a:latin typeface="VNI-Helve" pitchFamily="2" charset="0"/>
              </a:rPr>
              <a:t>. 	  	</a:t>
            </a:r>
          </a:p>
          <a:p>
            <a:pPr lvl="1" eaLnBrk="1" hangingPunct="1">
              <a:lnSpc>
                <a:spcPct val="90000"/>
              </a:lnSpc>
            </a:pPr>
            <a:r>
              <a:rPr lang="en-US" smtClean="0">
                <a:latin typeface="Times New Roman" panose="02020603050405020304" pitchFamily="18" charset="0"/>
              </a:rPr>
              <a:t>Các</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này</a:t>
            </a:r>
            <a:r>
              <a:rPr lang="en-US" smtClean="0">
                <a:latin typeface="VNI-Helve" pitchFamily="2" charset="0"/>
              </a:rPr>
              <a:t> </a:t>
            </a:r>
            <a:r>
              <a:rPr lang="en-US" smtClean="0">
                <a:latin typeface="Times New Roman" panose="02020603050405020304" pitchFamily="18" charset="0"/>
              </a:rPr>
              <a:t>không</a:t>
            </a:r>
            <a:r>
              <a:rPr lang="en-US" smtClean="0">
                <a:latin typeface="VNI-Helve" pitchFamily="2" charset="0"/>
              </a:rPr>
              <a:t> </a:t>
            </a:r>
            <a:r>
              <a:rPr lang="en-US" smtClean="0">
                <a:latin typeface="Times New Roman" panose="02020603050405020304" pitchFamily="18" charset="0"/>
              </a:rPr>
              <a:t>theo</a:t>
            </a:r>
            <a:r>
              <a:rPr lang="en-US" smtClean="0">
                <a:latin typeface="VNI-Helve" pitchFamily="2" charset="0"/>
              </a:rPr>
              <a:t> </a:t>
            </a:r>
            <a:r>
              <a:rPr lang="en-US" smtClean="0">
                <a:latin typeface="Times New Roman" panose="02020603050405020304" pitchFamily="18" charset="0"/>
              </a:rPr>
              <a:t>qui</a:t>
            </a:r>
            <a:r>
              <a:rPr lang="en-US" smtClean="0">
                <a:latin typeface="VNI-Helve" pitchFamily="2" charset="0"/>
              </a:rPr>
              <a:t> </a:t>
            </a:r>
            <a:r>
              <a:rPr lang="en-US" smtClean="0">
                <a:latin typeface="Times New Roman" panose="02020603050405020304" pitchFamily="18" charset="0"/>
              </a:rPr>
              <a:t>tắc</a:t>
            </a:r>
            <a:r>
              <a:rPr lang="en-US" smtClean="0">
                <a:latin typeface="VNI-Helve" pitchFamily="2" charset="0"/>
              </a:rPr>
              <a:t> </a:t>
            </a:r>
            <a:r>
              <a:rPr lang="en-US" smtClean="0">
                <a:latin typeface="Times New Roman" panose="02020603050405020304" pitchFamily="18" charset="0"/>
              </a:rPr>
              <a:t>phạm</a:t>
            </a:r>
            <a:r>
              <a:rPr lang="en-US" smtClean="0">
                <a:latin typeface="VNI-Helve" pitchFamily="2" charset="0"/>
              </a:rPr>
              <a:t> </a:t>
            </a:r>
            <a:r>
              <a:rPr lang="en-US" smtClean="0">
                <a:latin typeface="Times New Roman" panose="02020603050405020304" pitchFamily="18" charset="0"/>
              </a:rPr>
              <a:t>vi</a:t>
            </a:r>
            <a:r>
              <a:rPr lang="en-US" smtClean="0">
                <a:latin typeface="VNI-Helve" pitchFamily="2" charset="0"/>
              </a:rPr>
              <a:t> (</a:t>
            </a:r>
            <a:r>
              <a:rPr lang="en-US" smtClean="0">
                <a:latin typeface="Times New Roman" panose="02020603050405020304" pitchFamily="18" charset="0"/>
              </a:rPr>
              <a:t>tĩnh</a:t>
            </a:r>
            <a:r>
              <a:rPr lang="en-US" smtClean="0">
                <a:latin typeface="VNI-Helve" pitchFamily="2" charset="0"/>
              </a:rPr>
              <a:t>).</a:t>
            </a:r>
          </a:p>
          <a:p>
            <a:pPr lvl="1" eaLnBrk="1" hangingPunct="1">
              <a:lnSpc>
                <a:spcPct val="90000"/>
              </a:lnSpc>
            </a:pPr>
            <a:r>
              <a:rPr lang="en-US" smtClean="0">
                <a:latin typeface="Times New Roman" panose="02020603050405020304" pitchFamily="18" charset="0"/>
              </a:rPr>
              <a:t>Vùng</a:t>
            </a:r>
            <a:r>
              <a:rPr lang="en-US" smtClean="0">
                <a:latin typeface="VNI-Helve" pitchFamily="2" charset="0"/>
              </a:rPr>
              <a:t> </a:t>
            </a:r>
            <a:r>
              <a:rPr lang="en-US" smtClean="0">
                <a:latin typeface="Times New Roman" panose="02020603050405020304" pitchFamily="18" charset="0"/>
              </a:rPr>
              <a:t>nhớ</a:t>
            </a:r>
            <a:r>
              <a:rPr lang="en-US" smtClean="0">
                <a:latin typeface="VNI-Helve" pitchFamily="2" charset="0"/>
              </a:rPr>
              <a:t> </a:t>
            </a:r>
            <a:r>
              <a:rPr lang="en-US" smtClean="0">
                <a:latin typeface="Times New Roman" panose="02020603050405020304" pitchFamily="18" charset="0"/>
              </a:rPr>
              <a:t>của</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được</a:t>
            </a:r>
            <a:r>
              <a:rPr lang="en-US" smtClean="0">
                <a:latin typeface="VNI-Helve" pitchFamily="2" charset="0"/>
              </a:rPr>
              <a:t> </a:t>
            </a:r>
            <a:r>
              <a:rPr lang="en-US" smtClean="0">
                <a:latin typeface="Times New Roman" panose="02020603050405020304" pitchFamily="18" charset="0"/>
              </a:rPr>
              <a:t>cấp</a:t>
            </a:r>
            <a:r>
              <a:rPr lang="en-US" smtClean="0">
                <a:latin typeface="VNI-Helve" pitchFamily="2" charset="0"/>
              </a:rPr>
              <a:t> </a:t>
            </a:r>
            <a:r>
              <a:rPr lang="en-US" smtClean="0">
                <a:latin typeface="Times New Roman" panose="02020603050405020304" pitchFamily="18" charset="0"/>
              </a:rPr>
              <a:t>phát</a:t>
            </a:r>
            <a:r>
              <a:rPr lang="en-US" smtClean="0">
                <a:latin typeface="VNI-Helve" pitchFamily="2" charset="0"/>
              </a:rPr>
              <a:t> </a:t>
            </a:r>
            <a:r>
              <a:rPr lang="en-US" smtClean="0">
                <a:latin typeface="Times New Roman" panose="02020603050405020304" pitchFamily="18" charset="0"/>
              </a:rPr>
              <a:t>trong</a:t>
            </a:r>
            <a:r>
              <a:rPr lang="en-US" smtClean="0">
                <a:latin typeface="VNI-Helve" pitchFamily="2" charset="0"/>
              </a:rPr>
              <a:t> </a:t>
            </a:r>
            <a:r>
              <a:rPr lang="en-US" smtClean="0">
                <a:latin typeface="Times New Roman" panose="02020603050405020304" pitchFamily="18" charset="0"/>
              </a:rPr>
              <a:t>Heap</a:t>
            </a:r>
            <a:r>
              <a:rPr lang="en-US" smtClean="0">
                <a:latin typeface="VNI-Helve" pitchFamily="2" charset="0"/>
              </a:rPr>
              <a:t>.</a:t>
            </a:r>
          </a:p>
          <a:p>
            <a:pPr lvl="1" eaLnBrk="1" hangingPunct="1">
              <a:lnSpc>
                <a:spcPct val="90000"/>
              </a:lnSpc>
            </a:pPr>
            <a:r>
              <a:rPr lang="en-US" smtClean="0">
                <a:latin typeface="Times New Roman" panose="02020603050405020304" pitchFamily="18" charset="0"/>
              </a:rPr>
              <a:t>Kích</a:t>
            </a:r>
            <a:r>
              <a:rPr lang="en-US" smtClean="0">
                <a:latin typeface="VNI-Helve" pitchFamily="2" charset="0"/>
              </a:rPr>
              <a:t> </a:t>
            </a:r>
            <a:r>
              <a:rPr lang="en-US" smtClean="0">
                <a:latin typeface="Times New Roman" panose="02020603050405020304" pitchFamily="18" charset="0"/>
              </a:rPr>
              <a:t>thước</a:t>
            </a:r>
            <a:r>
              <a:rPr lang="en-US" smtClean="0">
                <a:latin typeface="VNI-Helve" pitchFamily="2" charset="0"/>
              </a:rPr>
              <a:t> </a:t>
            </a:r>
            <a:r>
              <a:rPr lang="en-US" smtClean="0">
                <a:latin typeface="Times New Roman" panose="02020603050405020304" pitchFamily="18" charset="0"/>
              </a:rPr>
              <a:t>có</a:t>
            </a:r>
            <a:r>
              <a:rPr lang="en-US" smtClean="0">
                <a:latin typeface="VNI-Helve" pitchFamily="2" charset="0"/>
              </a:rPr>
              <a:t> </a:t>
            </a:r>
            <a:r>
              <a:rPr lang="en-US" smtClean="0">
                <a:latin typeface="Times New Roman" panose="02020603050405020304" pitchFamily="18" charset="0"/>
              </a:rPr>
              <a:t>thể</a:t>
            </a:r>
            <a:r>
              <a:rPr lang="en-US" smtClean="0">
                <a:latin typeface="VNI-Helve" pitchFamily="2" charset="0"/>
              </a:rPr>
              <a:t> </a:t>
            </a:r>
            <a:r>
              <a:rPr lang="en-US" smtClean="0">
                <a:latin typeface="Times New Roman" panose="02020603050405020304" pitchFamily="18" charset="0"/>
              </a:rPr>
              <a:t>thay</a:t>
            </a:r>
            <a:r>
              <a:rPr lang="en-US" smtClean="0">
                <a:latin typeface="VNI-Helve" pitchFamily="2" charset="0"/>
              </a:rPr>
              <a:t> </a:t>
            </a:r>
            <a:r>
              <a:rPr lang="en-US" smtClean="0">
                <a:latin typeface="Times New Roman" panose="02020603050405020304" pitchFamily="18" charset="0"/>
              </a:rPr>
              <a:t>đổi</a:t>
            </a:r>
            <a:r>
              <a:rPr lang="en-US" smtClean="0">
                <a:latin typeface="VNI-Helve" pitchFamily="2" charset="0"/>
              </a:rPr>
              <a:t> </a:t>
            </a:r>
            <a:r>
              <a:rPr lang="en-US" smtClean="0">
                <a:latin typeface="Times New Roman" panose="02020603050405020304" pitchFamily="18" charset="0"/>
              </a:rPr>
              <a:t>trong</a:t>
            </a:r>
            <a:r>
              <a:rPr lang="en-US" smtClean="0">
                <a:latin typeface="VNI-Helve" pitchFamily="2" charset="0"/>
              </a:rPr>
              <a:t> </a:t>
            </a:r>
            <a:r>
              <a:rPr lang="en-US" smtClean="0">
                <a:latin typeface="Times New Roman" panose="02020603050405020304" pitchFamily="18" charset="0"/>
              </a:rPr>
              <a:t>quá</a:t>
            </a:r>
            <a:r>
              <a:rPr lang="en-US" smtClean="0">
                <a:latin typeface="VNI-Helve" pitchFamily="2" charset="0"/>
              </a:rPr>
              <a:t> </a:t>
            </a:r>
            <a:r>
              <a:rPr lang="en-US" smtClean="0">
                <a:latin typeface="Times New Roman" panose="02020603050405020304" pitchFamily="18" charset="0"/>
              </a:rPr>
              <a:t>trình</a:t>
            </a:r>
            <a:r>
              <a:rPr lang="en-US" smtClean="0">
                <a:latin typeface="VNI-Helve" pitchFamily="2" charset="0"/>
              </a:rPr>
              <a:t> </a:t>
            </a:r>
            <a:r>
              <a:rPr lang="en-US" smtClean="0">
                <a:latin typeface="Times New Roman" panose="02020603050405020304" pitchFamily="18" charset="0"/>
              </a:rPr>
              <a:t>sống</a:t>
            </a:r>
            <a:r>
              <a:rPr lang="en-US" smtClean="0">
                <a:latin typeface="VNI-Helve" pitchFamily="2" charset="0"/>
              </a:rPr>
              <a:t>.</a:t>
            </a:r>
          </a:p>
          <a:p>
            <a:pPr eaLnBrk="1" hangingPunct="1">
              <a:lnSpc>
                <a:spcPct val="90000"/>
              </a:lnSpc>
            </a:pPr>
            <a:endParaRPr lang="en-US" smtClean="0">
              <a:latin typeface="VNI-Helve" pitchFamily="2" charset="0"/>
            </a:endParaRPr>
          </a:p>
        </p:txBody>
      </p:sp>
    </p:spTree>
  </p:cSld>
  <p:clrMapOvr>
    <a:masterClrMapping/>
  </p:clrMapOvr>
  <p:transition>
    <p:random/>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612775" y="228600"/>
            <a:ext cx="8153400" cy="990600"/>
          </a:xfrm>
        </p:spPr>
        <p:txBody>
          <a:bodyPr/>
          <a:lstStyle/>
          <a:p>
            <a:pPr eaLnBrk="1" hangingPunct="1"/>
            <a:r>
              <a:rPr lang="en-US" smtClean="0"/>
              <a:t>DSLK đôi – Chèn vào sau q</a:t>
            </a:r>
            <a:endParaRPr lang="en-US" smtClean="0">
              <a:latin typeface="VNI-Times" pitchFamily="2" charset="0"/>
            </a:endParaRPr>
          </a:p>
        </p:txBody>
      </p:sp>
      <p:sp>
        <p:nvSpPr>
          <p:cNvPr id="148483" name="Rectangle 3"/>
          <p:cNvSpPr>
            <a:spLocks noGrp="1" noChangeArrowheads="1"/>
          </p:cNvSpPr>
          <p:nvPr>
            <p:ph sz="quarter" idx="1"/>
          </p:nvPr>
        </p:nvSpPr>
        <p:spPr>
          <a:xfrm>
            <a:off x="612775" y="1600200"/>
            <a:ext cx="8153400" cy="4495800"/>
          </a:xfrm>
        </p:spPr>
        <p:txBody>
          <a:bodyPr/>
          <a:lstStyle/>
          <a:p>
            <a:pPr lvl="1" eaLnBrk="1" hangingPunct="1">
              <a:buFontTx/>
              <a:buNone/>
            </a:pPr>
            <a:r>
              <a:rPr lang="en-US" b="1" smtClean="0">
                <a:solidFill>
                  <a:srgbClr val="0000FF"/>
                </a:solidFill>
                <a:latin typeface="VNI-Times" pitchFamily="2" charset="0"/>
              </a:rPr>
              <a:t>void</a:t>
            </a:r>
            <a:r>
              <a:rPr lang="en-US" b="1" smtClean="0">
                <a:solidFill>
                  <a:srgbClr val="000000"/>
                </a:solidFill>
                <a:latin typeface="VNI-Times" pitchFamily="2" charset="0"/>
              </a:rPr>
              <a:t> </a:t>
            </a:r>
            <a:r>
              <a:rPr lang="en-US" b="1" smtClean="0">
                <a:solidFill>
                  <a:srgbClr val="FF0000"/>
                </a:solidFill>
                <a:latin typeface="VNI-Times" pitchFamily="2" charset="0"/>
              </a:rPr>
              <a:t>InsertAfter</a:t>
            </a:r>
            <a:r>
              <a:rPr lang="en-US" b="1" smtClean="0">
                <a:solidFill>
                  <a:srgbClr val="000000"/>
                </a:solidFill>
                <a:latin typeface="VNI-Times" pitchFamily="2" charset="0"/>
              </a:rPr>
              <a:t>(</a:t>
            </a:r>
            <a:r>
              <a:rPr lang="en-US" b="1" smtClean="0">
                <a:solidFill>
                  <a:srgbClr val="0000FF"/>
                </a:solidFill>
                <a:latin typeface="VNI-Times" pitchFamily="2" charset="0"/>
              </a:rPr>
              <a:t>DLIST</a:t>
            </a:r>
            <a:r>
              <a:rPr lang="en-US" b="1" smtClean="0">
                <a:solidFill>
                  <a:srgbClr val="000000"/>
                </a:solidFill>
                <a:latin typeface="VNI-Times" pitchFamily="2" charset="0"/>
              </a:rPr>
              <a:t> &amp;l, </a:t>
            </a:r>
            <a:r>
              <a:rPr lang="en-US" b="1" smtClean="0">
                <a:solidFill>
                  <a:srgbClr val="0000FF"/>
                </a:solidFill>
                <a:latin typeface="VNI-Times" pitchFamily="2" charset="0"/>
              </a:rPr>
              <a:t>DNODE</a:t>
            </a:r>
            <a:r>
              <a:rPr lang="en-US" b="1" smtClean="0">
                <a:solidFill>
                  <a:srgbClr val="000000"/>
                </a:solidFill>
                <a:latin typeface="VNI-Times" pitchFamily="2" charset="0"/>
              </a:rPr>
              <a:t> *q, </a:t>
            </a:r>
            <a:r>
              <a:rPr lang="en-US" b="1" smtClean="0">
                <a:solidFill>
                  <a:srgbClr val="0000FF"/>
                </a:solidFill>
                <a:latin typeface="VNI-Times" pitchFamily="2" charset="0"/>
              </a:rPr>
              <a:t>Data</a:t>
            </a:r>
            <a:r>
              <a:rPr lang="en-US" b="1" smtClean="0">
                <a:solidFill>
                  <a:srgbClr val="000000"/>
                </a:solidFill>
                <a:latin typeface="VNI-Times" pitchFamily="2" charset="0"/>
              </a:rPr>
              <a:t> x)</a:t>
            </a:r>
          </a:p>
          <a:p>
            <a:pPr lvl="1" eaLnBrk="1" hangingPunct="1">
              <a:buFontTx/>
              <a:buNone/>
            </a:pPr>
            <a:r>
              <a:rPr lang="en-US" b="1" smtClean="0">
                <a:solidFill>
                  <a:srgbClr val="000000"/>
                </a:solidFill>
                <a:latin typeface="VNI-Times" pitchFamily="2" charset="0"/>
              </a:rPr>
              <a:t>{	</a:t>
            </a:r>
            <a:r>
              <a:rPr lang="en-US" b="1" smtClean="0">
                <a:solidFill>
                  <a:srgbClr val="0000FF"/>
                </a:solidFill>
                <a:latin typeface="VNI-Times" pitchFamily="2" charset="0"/>
              </a:rPr>
              <a:t>NODE</a:t>
            </a:r>
            <a:r>
              <a:rPr lang="en-US" b="1" smtClean="0">
                <a:solidFill>
                  <a:srgbClr val="000000"/>
                </a:solidFill>
                <a:latin typeface="VNI-Times" pitchFamily="2" charset="0"/>
              </a:rPr>
              <a:t>* new_ele = </a:t>
            </a:r>
            <a:r>
              <a:rPr lang="en-US" b="1" smtClean="0">
                <a:solidFill>
                  <a:srgbClr val="FF0000"/>
                </a:solidFill>
                <a:latin typeface="VNI-Times" pitchFamily="2" charset="0"/>
              </a:rPr>
              <a:t>GetNode</a:t>
            </a:r>
            <a:r>
              <a:rPr lang="en-US" b="1" smtClean="0">
                <a:solidFill>
                  <a:srgbClr val="000000"/>
                </a:solidFill>
                <a:latin typeface="VNI-Times" pitchFamily="2" charset="0"/>
              </a:rPr>
              <a:t>(x);</a:t>
            </a:r>
          </a:p>
          <a:p>
            <a:pPr lvl="1" eaLnBrk="1" hangingPunct="1">
              <a:buFontTx/>
              <a:buNone/>
            </a:pPr>
            <a:r>
              <a:rPr lang="en-US" b="1" smtClean="0">
                <a:solidFill>
                  <a:srgbClr val="000000"/>
                </a:solidFill>
                <a:latin typeface="VNI-Times" pitchFamily="2" charset="0"/>
              </a:rPr>
              <a:t>	</a:t>
            </a:r>
            <a:r>
              <a:rPr lang="en-US" b="1" smtClean="0">
                <a:solidFill>
                  <a:srgbClr val="0000FF"/>
                </a:solidFill>
                <a:latin typeface="VNI-Times" pitchFamily="2" charset="0"/>
              </a:rPr>
              <a:t>if</a:t>
            </a:r>
            <a:r>
              <a:rPr lang="en-US" b="1" smtClean="0">
                <a:solidFill>
                  <a:srgbClr val="000000"/>
                </a:solidFill>
                <a:latin typeface="VNI-Times" pitchFamily="2" charset="0"/>
              </a:rPr>
              <a:t> (new_ele ==</a:t>
            </a:r>
            <a:r>
              <a:rPr lang="en-US" b="1" smtClean="0">
                <a:solidFill>
                  <a:srgbClr val="A000A0"/>
                </a:solidFill>
                <a:latin typeface="VNI-Times" pitchFamily="2" charset="0"/>
              </a:rPr>
              <a:t>NULL</a:t>
            </a:r>
            <a:r>
              <a:rPr lang="en-US" b="1" smtClean="0">
                <a:solidFill>
                  <a:srgbClr val="000000"/>
                </a:solidFill>
                <a:latin typeface="VNI-Times" pitchFamily="2" charset="0"/>
              </a:rPr>
              <a:t>)  </a:t>
            </a:r>
            <a:r>
              <a:rPr lang="en-US" b="1" smtClean="0">
                <a:solidFill>
                  <a:srgbClr val="0000FF"/>
                </a:solidFill>
                <a:latin typeface="VNI-Times" pitchFamily="2" charset="0"/>
              </a:rPr>
              <a:t>return</a:t>
            </a:r>
            <a:r>
              <a:rPr lang="en-US" b="1" smtClean="0">
                <a:solidFill>
                  <a:srgbClr val="000000"/>
                </a:solidFill>
                <a:latin typeface="VNI-Times" pitchFamily="2" charset="0"/>
              </a:rPr>
              <a:t> </a:t>
            </a:r>
            <a:r>
              <a:rPr lang="en-US" b="1" smtClean="0">
                <a:solidFill>
                  <a:srgbClr val="A000A0"/>
                </a:solidFill>
                <a:latin typeface="VNI-Times" pitchFamily="2" charset="0"/>
              </a:rPr>
              <a:t>NULL</a:t>
            </a:r>
            <a:r>
              <a:rPr lang="en-US" b="1" smtClean="0">
                <a:solidFill>
                  <a:srgbClr val="000000"/>
                </a:solidFill>
                <a:latin typeface="VNI-Times" pitchFamily="2" charset="0"/>
              </a:rPr>
              <a:t>;</a:t>
            </a:r>
          </a:p>
          <a:p>
            <a:pPr lvl="1" eaLnBrk="1" hangingPunct="1">
              <a:buFontTx/>
              <a:buNone/>
            </a:pPr>
            <a:r>
              <a:rPr lang="en-US" b="1" smtClean="0">
                <a:solidFill>
                  <a:srgbClr val="0000FF"/>
                </a:solidFill>
                <a:latin typeface="VNI-Times" pitchFamily="2" charset="0"/>
              </a:rPr>
              <a:t>	</a:t>
            </a:r>
            <a:r>
              <a:rPr lang="en-US" b="1" smtClean="0">
                <a:solidFill>
                  <a:srgbClr val="FF0000"/>
                </a:solidFill>
                <a:latin typeface="VNI-Times" pitchFamily="2" charset="0"/>
              </a:rPr>
              <a:t>AddAfter</a:t>
            </a:r>
            <a:r>
              <a:rPr lang="en-US" b="1" smtClean="0">
                <a:solidFill>
                  <a:srgbClr val="000000"/>
                </a:solidFill>
                <a:latin typeface="VNI-Times" pitchFamily="2" charset="0"/>
              </a:rPr>
              <a:t>(l, q,</a:t>
            </a:r>
            <a:r>
              <a:rPr lang="en-US" b="1" smtClean="0">
                <a:solidFill>
                  <a:srgbClr val="0000FF"/>
                </a:solidFill>
                <a:latin typeface="VNI-Times" pitchFamily="2" charset="0"/>
              </a:rPr>
              <a:t> </a:t>
            </a:r>
            <a:r>
              <a:rPr lang="en-US" b="1" smtClean="0">
                <a:solidFill>
                  <a:srgbClr val="000000"/>
                </a:solidFill>
                <a:latin typeface="VNI-Times" pitchFamily="2" charset="0"/>
              </a:rPr>
              <a:t>new_ele)</a:t>
            </a:r>
          </a:p>
          <a:p>
            <a:pPr lvl="1" eaLnBrk="1" hangingPunct="1">
              <a:buFontTx/>
              <a:buNone/>
            </a:pPr>
            <a:r>
              <a:rPr lang="en-US" b="1" smtClean="0">
                <a:solidFill>
                  <a:srgbClr val="000000"/>
                </a:solidFill>
                <a:latin typeface="VNI-Times" pitchFamily="2" charset="0"/>
              </a:rPr>
              <a:t>}</a:t>
            </a:r>
          </a:p>
        </p:txBody>
      </p:sp>
      <p:sp>
        <p:nvSpPr>
          <p:cNvPr id="148484"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DD9B56FF-852C-4F0F-83C1-31562ADB3FD6}" type="slidenum">
              <a:rPr lang="en-US" sz="1200" smtClean="0">
                <a:solidFill>
                  <a:srgbClr val="FFFFFF"/>
                </a:solidFill>
              </a:rPr>
              <a:pPr>
                <a:lnSpc>
                  <a:spcPct val="80000"/>
                </a:lnSpc>
              </a:pPr>
              <a:t>130</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12775" y="228600"/>
            <a:ext cx="8153400" cy="990600"/>
          </a:xfrm>
        </p:spPr>
        <p:txBody>
          <a:bodyPr/>
          <a:lstStyle/>
          <a:p>
            <a:pPr eaLnBrk="1" hangingPunct="1"/>
            <a:r>
              <a:rPr lang="en-US" smtClean="0"/>
              <a:t>DSLK đôi – Chèn vào trước q</a:t>
            </a:r>
            <a:endParaRPr lang="en-US" smtClean="0">
              <a:latin typeface="VNI-Times" pitchFamily="2" charset="0"/>
            </a:endParaRPr>
          </a:p>
        </p:txBody>
      </p:sp>
      <p:grpSp>
        <p:nvGrpSpPr>
          <p:cNvPr id="149507" name="Group 3"/>
          <p:cNvGrpSpPr>
            <a:grpSpLocks noChangeAspect="1"/>
          </p:cNvGrpSpPr>
          <p:nvPr/>
        </p:nvGrpSpPr>
        <p:grpSpPr bwMode="auto">
          <a:xfrm>
            <a:off x="1458913" y="2209800"/>
            <a:ext cx="7075487" cy="2436813"/>
            <a:chOff x="1395" y="1203"/>
            <a:chExt cx="5566" cy="1917"/>
          </a:xfrm>
        </p:grpSpPr>
        <p:grpSp>
          <p:nvGrpSpPr>
            <p:cNvPr id="149512" name="Group 4"/>
            <p:cNvGrpSpPr>
              <a:grpSpLocks noChangeAspect="1"/>
            </p:cNvGrpSpPr>
            <p:nvPr/>
          </p:nvGrpSpPr>
          <p:grpSpPr bwMode="auto">
            <a:xfrm>
              <a:off x="3960" y="2705"/>
              <a:ext cx="783" cy="415"/>
              <a:chOff x="1785" y="4448"/>
              <a:chExt cx="783" cy="415"/>
            </a:xfrm>
          </p:grpSpPr>
          <p:sp>
            <p:nvSpPr>
              <p:cNvPr id="149549" name="Rectangle 5"/>
              <p:cNvSpPr>
                <a:spLocks noChangeAspect="1" noChangeArrowheads="1"/>
              </p:cNvSpPr>
              <p:nvPr/>
            </p:nvSpPr>
            <p:spPr bwMode="auto">
              <a:xfrm>
                <a:off x="2430" y="4448"/>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9550" name="Text Box 6"/>
              <p:cNvSpPr txBox="1">
                <a:spLocks noChangeAspect="1" noChangeArrowheads="1"/>
              </p:cNvSpPr>
              <p:nvPr/>
            </p:nvSpPr>
            <p:spPr bwMode="auto">
              <a:xfrm>
                <a:off x="1920" y="4449"/>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X</a:t>
                </a:r>
              </a:p>
            </p:txBody>
          </p:sp>
          <p:sp>
            <p:nvSpPr>
              <p:cNvPr id="149551" name="Rectangle 7"/>
              <p:cNvSpPr>
                <a:spLocks noChangeAspect="1" noChangeArrowheads="1"/>
              </p:cNvSpPr>
              <p:nvPr/>
            </p:nvSpPr>
            <p:spPr bwMode="auto">
              <a:xfrm>
                <a:off x="1785" y="4448"/>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sp>
          <p:nvSpPr>
            <p:cNvPr id="149513" name="Text Box 8"/>
            <p:cNvSpPr txBox="1">
              <a:spLocks noChangeAspect="1" noChangeArrowheads="1"/>
            </p:cNvSpPr>
            <p:nvPr/>
          </p:nvSpPr>
          <p:spPr bwMode="auto">
            <a:xfrm>
              <a:off x="1395" y="1788"/>
              <a:ext cx="645"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pHead</a:t>
              </a:r>
            </a:p>
          </p:txBody>
        </p:sp>
        <p:sp>
          <p:nvSpPr>
            <p:cNvPr id="149514" name="Text Box 9"/>
            <p:cNvSpPr txBox="1">
              <a:spLocks noChangeAspect="1" noChangeArrowheads="1"/>
            </p:cNvSpPr>
            <p:nvPr/>
          </p:nvSpPr>
          <p:spPr bwMode="auto">
            <a:xfrm>
              <a:off x="5103" y="1203"/>
              <a:ext cx="645"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pTail</a:t>
              </a:r>
            </a:p>
          </p:txBody>
        </p:sp>
        <p:sp>
          <p:nvSpPr>
            <p:cNvPr id="149515" name="Freeform 10"/>
            <p:cNvSpPr>
              <a:spLocks noChangeAspect="1"/>
            </p:cNvSpPr>
            <p:nvPr/>
          </p:nvSpPr>
          <p:spPr bwMode="auto">
            <a:xfrm>
              <a:off x="5712" y="1563"/>
              <a:ext cx="321" cy="510"/>
            </a:xfrm>
            <a:custGeom>
              <a:avLst/>
              <a:gdLst>
                <a:gd name="T0" fmla="*/ 0 w 198"/>
                <a:gd name="T1" fmla="*/ 0 h 315"/>
                <a:gd name="T2" fmla="*/ 54448 w 198"/>
                <a:gd name="T3" fmla="*/ 34006 h 315"/>
                <a:gd name="T4" fmla="*/ 64218 w 198"/>
                <a:gd name="T5" fmla="*/ 102219 h 315"/>
                <a:gd name="T6" fmla="*/ 0 60000 65536"/>
                <a:gd name="T7" fmla="*/ 0 60000 65536"/>
                <a:gd name="T8" fmla="*/ 0 60000 65536"/>
                <a:gd name="T9" fmla="*/ 0 w 198"/>
                <a:gd name="T10" fmla="*/ 0 h 315"/>
                <a:gd name="T11" fmla="*/ 198 w 198"/>
                <a:gd name="T12" fmla="*/ 315 h 315"/>
              </a:gdLst>
              <a:ahLst/>
              <a:cxnLst>
                <a:cxn ang="T6">
                  <a:pos x="T0" y="T1"/>
                </a:cxn>
                <a:cxn ang="T7">
                  <a:pos x="T2" y="T3"/>
                </a:cxn>
                <a:cxn ang="T8">
                  <a:pos x="T4" y="T5"/>
                </a:cxn>
              </a:cxnLst>
              <a:rect l="T9" t="T10" r="T11" b="T12"/>
              <a:pathLst>
                <a:path w="198" h="315">
                  <a:moveTo>
                    <a:pt x="0" y="0"/>
                  </a:moveTo>
                  <a:cubicBezTo>
                    <a:pt x="66" y="26"/>
                    <a:pt x="132" y="53"/>
                    <a:pt x="165" y="105"/>
                  </a:cubicBezTo>
                  <a:cubicBezTo>
                    <a:pt x="198" y="157"/>
                    <a:pt x="196" y="236"/>
                    <a:pt x="195" y="315"/>
                  </a:cubicBezTo>
                </a:path>
              </a:pathLst>
            </a:custGeom>
            <a:noFill/>
            <a:ln w="1587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9516" name="Freeform 11"/>
            <p:cNvSpPr>
              <a:spLocks noChangeAspect="1"/>
            </p:cNvSpPr>
            <p:nvPr/>
          </p:nvSpPr>
          <p:spPr bwMode="auto">
            <a:xfrm>
              <a:off x="4680" y="2462"/>
              <a:ext cx="412" cy="458"/>
            </a:xfrm>
            <a:custGeom>
              <a:avLst/>
              <a:gdLst>
                <a:gd name="T0" fmla="*/ 0 w 412"/>
                <a:gd name="T1" fmla="*/ 440 h 458"/>
                <a:gd name="T2" fmla="*/ 255 w 412"/>
                <a:gd name="T3" fmla="*/ 435 h 458"/>
                <a:gd name="T4" fmla="*/ 405 w 412"/>
                <a:gd name="T5" fmla="*/ 300 h 458"/>
                <a:gd name="T6" fmla="*/ 300 w 412"/>
                <a:gd name="T7" fmla="*/ 0 h 458"/>
                <a:gd name="T8" fmla="*/ 0 60000 65536"/>
                <a:gd name="T9" fmla="*/ 0 60000 65536"/>
                <a:gd name="T10" fmla="*/ 0 60000 65536"/>
                <a:gd name="T11" fmla="*/ 0 60000 65536"/>
                <a:gd name="T12" fmla="*/ 0 w 412"/>
                <a:gd name="T13" fmla="*/ 0 h 458"/>
                <a:gd name="T14" fmla="*/ 412 w 412"/>
                <a:gd name="T15" fmla="*/ 458 h 458"/>
              </a:gdLst>
              <a:ahLst/>
              <a:cxnLst>
                <a:cxn ang="T8">
                  <a:pos x="T0" y="T1"/>
                </a:cxn>
                <a:cxn ang="T9">
                  <a:pos x="T2" y="T3"/>
                </a:cxn>
                <a:cxn ang="T10">
                  <a:pos x="T4" y="T5"/>
                </a:cxn>
                <a:cxn ang="T11">
                  <a:pos x="T6" y="T7"/>
                </a:cxn>
              </a:cxnLst>
              <a:rect l="T12" t="T13" r="T14" b="T15"/>
              <a:pathLst>
                <a:path w="412" h="458">
                  <a:moveTo>
                    <a:pt x="0" y="440"/>
                  </a:moveTo>
                  <a:cubicBezTo>
                    <a:pt x="42" y="439"/>
                    <a:pt x="188" y="458"/>
                    <a:pt x="255" y="435"/>
                  </a:cubicBezTo>
                  <a:cubicBezTo>
                    <a:pt x="322" y="412"/>
                    <a:pt x="398" y="372"/>
                    <a:pt x="405" y="300"/>
                  </a:cubicBezTo>
                  <a:cubicBezTo>
                    <a:pt x="412" y="228"/>
                    <a:pt x="322" y="62"/>
                    <a:pt x="300" y="0"/>
                  </a:cubicBezTo>
                </a:path>
              </a:pathLst>
            </a:custGeom>
            <a:noFill/>
            <a:ln w="15875">
              <a:solidFill>
                <a:srgbClr val="000000"/>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9517" name="Oval 12"/>
            <p:cNvSpPr>
              <a:spLocks noChangeAspect="1" noChangeArrowheads="1"/>
            </p:cNvSpPr>
            <p:nvPr/>
          </p:nvSpPr>
          <p:spPr bwMode="auto">
            <a:xfrm>
              <a:off x="1556" y="2117"/>
              <a:ext cx="332" cy="285"/>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9518" name="Rectangle 13"/>
            <p:cNvSpPr>
              <a:spLocks noChangeAspect="1" noChangeArrowheads="1"/>
            </p:cNvSpPr>
            <p:nvPr/>
          </p:nvSpPr>
          <p:spPr bwMode="auto">
            <a:xfrm>
              <a:off x="6740" y="2149"/>
              <a:ext cx="221" cy="221"/>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9519" name="Line 14"/>
            <p:cNvSpPr>
              <a:spLocks noChangeAspect="1" noChangeShapeType="1"/>
            </p:cNvSpPr>
            <p:nvPr/>
          </p:nvSpPr>
          <p:spPr bwMode="auto">
            <a:xfrm>
              <a:off x="6333" y="2260"/>
              <a:ext cx="417"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nvGrpSpPr>
            <p:cNvPr id="149520" name="Group 15"/>
            <p:cNvGrpSpPr>
              <a:grpSpLocks noChangeAspect="1"/>
            </p:cNvGrpSpPr>
            <p:nvPr/>
          </p:nvGrpSpPr>
          <p:grpSpPr bwMode="auto">
            <a:xfrm>
              <a:off x="2244" y="2050"/>
              <a:ext cx="1032" cy="417"/>
              <a:chOff x="2619" y="3568"/>
              <a:chExt cx="1032" cy="417"/>
            </a:xfrm>
          </p:grpSpPr>
          <p:sp>
            <p:nvSpPr>
              <p:cNvPr id="149545" name="Rectangle 16"/>
              <p:cNvSpPr>
                <a:spLocks noChangeAspect="1" noChangeArrowheads="1"/>
              </p:cNvSpPr>
              <p:nvPr/>
            </p:nvSpPr>
            <p:spPr bwMode="auto">
              <a:xfrm>
                <a:off x="3266"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9546" name="Text Box 17"/>
              <p:cNvSpPr txBox="1">
                <a:spLocks noChangeAspect="1" noChangeArrowheads="1"/>
              </p:cNvSpPr>
              <p:nvPr/>
            </p:nvSpPr>
            <p:spPr bwMode="auto">
              <a:xfrm>
                <a:off x="2763"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A</a:t>
                </a:r>
              </a:p>
            </p:txBody>
          </p:sp>
          <p:sp>
            <p:nvSpPr>
              <p:cNvPr id="149547" name="Line 18"/>
              <p:cNvSpPr>
                <a:spLocks noChangeAspect="1" noChangeShapeType="1"/>
              </p:cNvSpPr>
              <p:nvPr/>
            </p:nvSpPr>
            <p:spPr bwMode="auto">
              <a:xfrm>
                <a:off x="3339"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9548" name="Rectangle 19"/>
              <p:cNvSpPr>
                <a:spLocks noChangeAspect="1" noChangeArrowheads="1"/>
              </p:cNvSpPr>
              <p:nvPr/>
            </p:nvSpPr>
            <p:spPr bwMode="auto">
              <a:xfrm>
                <a:off x="2619"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sp>
          <p:nvSpPr>
            <p:cNvPr id="149521" name="Rectangle 20"/>
            <p:cNvSpPr>
              <a:spLocks noChangeAspect="1" noChangeArrowheads="1"/>
            </p:cNvSpPr>
            <p:nvPr/>
          </p:nvSpPr>
          <p:spPr bwMode="auto">
            <a:xfrm>
              <a:off x="3911" y="2050"/>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9522" name="Text Box 21"/>
            <p:cNvSpPr txBox="1">
              <a:spLocks noChangeAspect="1" noChangeArrowheads="1"/>
            </p:cNvSpPr>
            <p:nvPr/>
          </p:nvSpPr>
          <p:spPr bwMode="auto">
            <a:xfrm>
              <a:off x="3408" y="2053"/>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B</a:t>
              </a:r>
            </a:p>
          </p:txBody>
        </p:sp>
        <p:sp>
          <p:nvSpPr>
            <p:cNvPr id="149523" name="Line 22"/>
            <p:cNvSpPr>
              <a:spLocks noChangeAspect="1" noChangeShapeType="1"/>
            </p:cNvSpPr>
            <p:nvPr/>
          </p:nvSpPr>
          <p:spPr bwMode="auto">
            <a:xfrm>
              <a:off x="3984" y="2350"/>
              <a:ext cx="642" cy="0"/>
            </a:xfrm>
            <a:prstGeom prst="line">
              <a:avLst/>
            </a:prstGeom>
            <a:noFill/>
            <a:ln w="15875">
              <a:solidFill>
                <a:srgbClr val="000000"/>
              </a:solidFill>
              <a:prstDash val="sysDot"/>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9524" name="Rectangle 23"/>
            <p:cNvSpPr>
              <a:spLocks noChangeAspect="1" noChangeArrowheads="1"/>
            </p:cNvSpPr>
            <p:nvPr/>
          </p:nvSpPr>
          <p:spPr bwMode="auto">
            <a:xfrm>
              <a:off x="3264" y="2050"/>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9525" name="Line 24"/>
            <p:cNvSpPr>
              <a:spLocks noChangeAspect="1" noChangeShapeType="1"/>
            </p:cNvSpPr>
            <p:nvPr/>
          </p:nvSpPr>
          <p:spPr bwMode="auto">
            <a:xfrm rot="10800000">
              <a:off x="3039" y="2155"/>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9526" name="Rectangle 25"/>
            <p:cNvSpPr>
              <a:spLocks noChangeAspect="1" noChangeArrowheads="1"/>
            </p:cNvSpPr>
            <p:nvPr/>
          </p:nvSpPr>
          <p:spPr bwMode="auto">
            <a:xfrm>
              <a:off x="5246" y="2050"/>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9527" name="Text Box 26"/>
            <p:cNvSpPr txBox="1">
              <a:spLocks noChangeAspect="1" noChangeArrowheads="1"/>
            </p:cNvSpPr>
            <p:nvPr/>
          </p:nvSpPr>
          <p:spPr bwMode="auto">
            <a:xfrm>
              <a:off x="4743" y="2053"/>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C</a:t>
              </a:r>
            </a:p>
          </p:txBody>
        </p:sp>
        <p:sp>
          <p:nvSpPr>
            <p:cNvPr id="149528" name="Line 27"/>
            <p:cNvSpPr>
              <a:spLocks noChangeAspect="1" noChangeShapeType="1"/>
            </p:cNvSpPr>
            <p:nvPr/>
          </p:nvSpPr>
          <p:spPr bwMode="auto">
            <a:xfrm>
              <a:off x="5319" y="2350"/>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9529" name="Rectangle 28"/>
            <p:cNvSpPr>
              <a:spLocks noChangeAspect="1" noChangeArrowheads="1"/>
            </p:cNvSpPr>
            <p:nvPr/>
          </p:nvSpPr>
          <p:spPr bwMode="auto">
            <a:xfrm>
              <a:off x="4599" y="2050"/>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9530" name="Line 29"/>
            <p:cNvSpPr>
              <a:spLocks noChangeAspect="1" noChangeShapeType="1"/>
            </p:cNvSpPr>
            <p:nvPr/>
          </p:nvSpPr>
          <p:spPr bwMode="auto">
            <a:xfrm rot="10800000">
              <a:off x="4074" y="2155"/>
              <a:ext cx="612" cy="0"/>
            </a:xfrm>
            <a:prstGeom prst="line">
              <a:avLst/>
            </a:prstGeom>
            <a:noFill/>
            <a:ln w="15875">
              <a:solidFill>
                <a:srgbClr val="000000"/>
              </a:solidFill>
              <a:prstDash val="sysDot"/>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9531" name="Rectangle 30"/>
            <p:cNvSpPr>
              <a:spLocks noChangeAspect="1" noChangeArrowheads="1"/>
            </p:cNvSpPr>
            <p:nvPr/>
          </p:nvSpPr>
          <p:spPr bwMode="auto">
            <a:xfrm>
              <a:off x="6266" y="2050"/>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9532" name="Text Box 31"/>
            <p:cNvSpPr txBox="1">
              <a:spLocks noChangeAspect="1" noChangeArrowheads="1"/>
            </p:cNvSpPr>
            <p:nvPr/>
          </p:nvSpPr>
          <p:spPr bwMode="auto">
            <a:xfrm>
              <a:off x="5763" y="2053"/>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D</a:t>
              </a:r>
            </a:p>
          </p:txBody>
        </p:sp>
        <p:sp>
          <p:nvSpPr>
            <p:cNvPr id="149533" name="Line 32"/>
            <p:cNvSpPr>
              <a:spLocks noChangeAspect="1" noChangeShapeType="1"/>
            </p:cNvSpPr>
            <p:nvPr/>
          </p:nvSpPr>
          <p:spPr bwMode="auto">
            <a:xfrm>
              <a:off x="1764" y="2257"/>
              <a:ext cx="477"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9534" name="Rectangle 33"/>
            <p:cNvSpPr>
              <a:spLocks noChangeAspect="1" noChangeArrowheads="1"/>
            </p:cNvSpPr>
            <p:nvPr/>
          </p:nvSpPr>
          <p:spPr bwMode="auto">
            <a:xfrm>
              <a:off x="5619" y="2050"/>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9535" name="Line 34"/>
            <p:cNvSpPr>
              <a:spLocks noChangeAspect="1" noChangeShapeType="1"/>
            </p:cNvSpPr>
            <p:nvPr/>
          </p:nvSpPr>
          <p:spPr bwMode="auto">
            <a:xfrm rot="10800000">
              <a:off x="5394" y="2152"/>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49536" name="Freeform 35"/>
            <p:cNvSpPr>
              <a:spLocks noChangeAspect="1"/>
            </p:cNvSpPr>
            <p:nvPr/>
          </p:nvSpPr>
          <p:spPr bwMode="auto">
            <a:xfrm>
              <a:off x="3503" y="2462"/>
              <a:ext cx="532" cy="597"/>
            </a:xfrm>
            <a:custGeom>
              <a:avLst/>
              <a:gdLst>
                <a:gd name="T0" fmla="*/ 532 w 532"/>
                <a:gd name="T1" fmla="*/ 520 h 597"/>
                <a:gd name="T2" fmla="*/ 217 w 532"/>
                <a:gd name="T3" fmla="*/ 585 h 597"/>
                <a:gd name="T4" fmla="*/ 22 w 532"/>
                <a:gd name="T5" fmla="*/ 450 h 597"/>
                <a:gd name="T6" fmla="*/ 82 w 532"/>
                <a:gd name="T7" fmla="*/ 0 h 597"/>
                <a:gd name="T8" fmla="*/ 0 60000 65536"/>
                <a:gd name="T9" fmla="*/ 0 60000 65536"/>
                <a:gd name="T10" fmla="*/ 0 60000 65536"/>
                <a:gd name="T11" fmla="*/ 0 60000 65536"/>
                <a:gd name="T12" fmla="*/ 0 w 532"/>
                <a:gd name="T13" fmla="*/ 0 h 597"/>
                <a:gd name="T14" fmla="*/ 532 w 532"/>
                <a:gd name="T15" fmla="*/ 597 h 597"/>
              </a:gdLst>
              <a:ahLst/>
              <a:cxnLst>
                <a:cxn ang="T8">
                  <a:pos x="T0" y="T1"/>
                </a:cxn>
                <a:cxn ang="T9">
                  <a:pos x="T2" y="T3"/>
                </a:cxn>
                <a:cxn ang="T10">
                  <a:pos x="T4" y="T5"/>
                </a:cxn>
                <a:cxn ang="T11">
                  <a:pos x="T6" y="T7"/>
                </a:cxn>
              </a:cxnLst>
              <a:rect l="T12" t="T13" r="T14" b="T15"/>
              <a:pathLst>
                <a:path w="532" h="597">
                  <a:moveTo>
                    <a:pt x="532" y="520"/>
                  </a:moveTo>
                  <a:cubicBezTo>
                    <a:pt x="480" y="531"/>
                    <a:pt x="302" y="597"/>
                    <a:pt x="217" y="585"/>
                  </a:cubicBezTo>
                  <a:cubicBezTo>
                    <a:pt x="132" y="573"/>
                    <a:pt x="44" y="547"/>
                    <a:pt x="22" y="450"/>
                  </a:cubicBezTo>
                  <a:cubicBezTo>
                    <a:pt x="0" y="353"/>
                    <a:pt x="70" y="94"/>
                    <a:pt x="82" y="0"/>
                  </a:cubicBezTo>
                </a:path>
              </a:pathLst>
            </a:custGeom>
            <a:noFill/>
            <a:ln w="15875">
              <a:solidFill>
                <a:srgbClr val="000000"/>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9537" name="Text Box 36"/>
            <p:cNvSpPr txBox="1">
              <a:spLocks noChangeAspect="1" noChangeArrowheads="1"/>
            </p:cNvSpPr>
            <p:nvPr/>
          </p:nvSpPr>
          <p:spPr bwMode="auto">
            <a:xfrm>
              <a:off x="5055" y="2658"/>
              <a:ext cx="3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(1)</a:t>
              </a:r>
            </a:p>
          </p:txBody>
        </p:sp>
        <p:sp>
          <p:nvSpPr>
            <p:cNvPr id="149538" name="Text Box 37"/>
            <p:cNvSpPr txBox="1">
              <a:spLocks noChangeAspect="1" noChangeArrowheads="1"/>
            </p:cNvSpPr>
            <p:nvPr/>
          </p:nvSpPr>
          <p:spPr bwMode="auto">
            <a:xfrm>
              <a:off x="3195" y="2718"/>
              <a:ext cx="3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(3)</a:t>
              </a:r>
            </a:p>
          </p:txBody>
        </p:sp>
        <p:sp>
          <p:nvSpPr>
            <p:cNvPr id="149539" name="Text Box 38"/>
            <p:cNvSpPr txBox="1">
              <a:spLocks noChangeAspect="1" noChangeArrowheads="1"/>
            </p:cNvSpPr>
            <p:nvPr/>
          </p:nvSpPr>
          <p:spPr bwMode="auto">
            <a:xfrm>
              <a:off x="3690" y="2463"/>
              <a:ext cx="3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(4)</a:t>
              </a:r>
            </a:p>
          </p:txBody>
        </p:sp>
        <p:sp>
          <p:nvSpPr>
            <p:cNvPr id="149540" name="Freeform 39"/>
            <p:cNvSpPr>
              <a:spLocks noChangeAspect="1"/>
            </p:cNvSpPr>
            <p:nvPr/>
          </p:nvSpPr>
          <p:spPr bwMode="auto">
            <a:xfrm>
              <a:off x="3662" y="2327"/>
              <a:ext cx="343" cy="495"/>
            </a:xfrm>
            <a:custGeom>
              <a:avLst/>
              <a:gdLst>
                <a:gd name="T0" fmla="*/ 343 w 343"/>
                <a:gd name="T1" fmla="*/ 0 h 495"/>
                <a:gd name="T2" fmla="*/ 43 w 343"/>
                <a:gd name="T3" fmla="*/ 255 h 495"/>
                <a:gd name="T4" fmla="*/ 88 w 343"/>
                <a:gd name="T5" fmla="*/ 435 h 495"/>
                <a:gd name="T6" fmla="*/ 313 w 343"/>
                <a:gd name="T7" fmla="*/ 495 h 495"/>
                <a:gd name="T8" fmla="*/ 0 60000 65536"/>
                <a:gd name="T9" fmla="*/ 0 60000 65536"/>
                <a:gd name="T10" fmla="*/ 0 60000 65536"/>
                <a:gd name="T11" fmla="*/ 0 60000 65536"/>
                <a:gd name="T12" fmla="*/ 0 w 343"/>
                <a:gd name="T13" fmla="*/ 0 h 495"/>
                <a:gd name="T14" fmla="*/ 343 w 343"/>
                <a:gd name="T15" fmla="*/ 495 h 495"/>
              </a:gdLst>
              <a:ahLst/>
              <a:cxnLst>
                <a:cxn ang="T8">
                  <a:pos x="T0" y="T1"/>
                </a:cxn>
                <a:cxn ang="T9">
                  <a:pos x="T2" y="T3"/>
                </a:cxn>
                <a:cxn ang="T10">
                  <a:pos x="T4" y="T5"/>
                </a:cxn>
                <a:cxn ang="T11">
                  <a:pos x="T6" y="T7"/>
                </a:cxn>
              </a:cxnLst>
              <a:rect l="T12" t="T13" r="T14" b="T15"/>
              <a:pathLst>
                <a:path w="343" h="495">
                  <a:moveTo>
                    <a:pt x="343" y="0"/>
                  </a:moveTo>
                  <a:cubicBezTo>
                    <a:pt x="293" y="42"/>
                    <a:pt x="86" y="182"/>
                    <a:pt x="43" y="255"/>
                  </a:cubicBezTo>
                  <a:cubicBezTo>
                    <a:pt x="0" y="328"/>
                    <a:pt x="43" y="395"/>
                    <a:pt x="88" y="435"/>
                  </a:cubicBezTo>
                  <a:cubicBezTo>
                    <a:pt x="133" y="475"/>
                    <a:pt x="266" y="483"/>
                    <a:pt x="313" y="495"/>
                  </a:cubicBezTo>
                </a:path>
              </a:pathLst>
            </a:custGeom>
            <a:noFill/>
            <a:ln w="15875">
              <a:solidFill>
                <a:srgbClr val="000000"/>
              </a:solidFill>
              <a:round/>
              <a:headEnd type="oval" w="sm" len="sm"/>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9541" name="Freeform 40"/>
            <p:cNvSpPr>
              <a:spLocks noChangeAspect="1"/>
            </p:cNvSpPr>
            <p:nvPr/>
          </p:nvSpPr>
          <p:spPr bwMode="auto">
            <a:xfrm>
              <a:off x="4303" y="2147"/>
              <a:ext cx="407" cy="540"/>
            </a:xfrm>
            <a:custGeom>
              <a:avLst/>
              <a:gdLst>
                <a:gd name="T0" fmla="*/ 407 w 407"/>
                <a:gd name="T1" fmla="*/ 0 h 540"/>
                <a:gd name="T2" fmla="*/ 62 w 407"/>
                <a:gd name="T3" fmla="*/ 150 h 540"/>
                <a:gd name="T4" fmla="*/ 32 w 407"/>
                <a:gd name="T5" fmla="*/ 540 h 540"/>
                <a:gd name="T6" fmla="*/ 0 60000 65536"/>
                <a:gd name="T7" fmla="*/ 0 60000 65536"/>
                <a:gd name="T8" fmla="*/ 0 60000 65536"/>
                <a:gd name="T9" fmla="*/ 0 w 407"/>
                <a:gd name="T10" fmla="*/ 0 h 540"/>
                <a:gd name="T11" fmla="*/ 407 w 407"/>
                <a:gd name="T12" fmla="*/ 540 h 540"/>
              </a:gdLst>
              <a:ahLst/>
              <a:cxnLst>
                <a:cxn ang="T6">
                  <a:pos x="T0" y="T1"/>
                </a:cxn>
                <a:cxn ang="T7">
                  <a:pos x="T2" y="T3"/>
                </a:cxn>
                <a:cxn ang="T8">
                  <a:pos x="T4" y="T5"/>
                </a:cxn>
              </a:cxnLst>
              <a:rect l="T9" t="T10" r="T11" b="T12"/>
              <a:pathLst>
                <a:path w="407" h="540">
                  <a:moveTo>
                    <a:pt x="407" y="0"/>
                  </a:moveTo>
                  <a:cubicBezTo>
                    <a:pt x="349" y="25"/>
                    <a:pt x="124" y="60"/>
                    <a:pt x="62" y="150"/>
                  </a:cubicBezTo>
                  <a:cubicBezTo>
                    <a:pt x="0" y="240"/>
                    <a:pt x="38" y="459"/>
                    <a:pt x="32" y="540"/>
                  </a:cubicBezTo>
                </a:path>
              </a:pathLst>
            </a:custGeom>
            <a:noFill/>
            <a:ln w="1587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49542" name="Text Box 41"/>
            <p:cNvSpPr txBox="1">
              <a:spLocks noChangeAspect="1" noChangeArrowheads="1"/>
            </p:cNvSpPr>
            <p:nvPr/>
          </p:nvSpPr>
          <p:spPr bwMode="auto">
            <a:xfrm>
              <a:off x="4335" y="2418"/>
              <a:ext cx="37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(2)</a:t>
              </a:r>
            </a:p>
          </p:txBody>
        </p:sp>
        <p:sp>
          <p:nvSpPr>
            <p:cNvPr id="149543" name="Text Box 42"/>
            <p:cNvSpPr txBox="1">
              <a:spLocks noChangeAspect="1" noChangeArrowheads="1"/>
            </p:cNvSpPr>
            <p:nvPr/>
          </p:nvSpPr>
          <p:spPr bwMode="auto">
            <a:xfrm>
              <a:off x="4500" y="1623"/>
              <a:ext cx="39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q</a:t>
              </a:r>
            </a:p>
          </p:txBody>
        </p:sp>
        <p:sp>
          <p:nvSpPr>
            <p:cNvPr id="149544" name="Freeform 43"/>
            <p:cNvSpPr>
              <a:spLocks noChangeAspect="1"/>
            </p:cNvSpPr>
            <p:nvPr/>
          </p:nvSpPr>
          <p:spPr bwMode="auto">
            <a:xfrm>
              <a:off x="4800" y="1758"/>
              <a:ext cx="198" cy="315"/>
            </a:xfrm>
            <a:custGeom>
              <a:avLst/>
              <a:gdLst>
                <a:gd name="T0" fmla="*/ 0 w 198"/>
                <a:gd name="T1" fmla="*/ 0 h 315"/>
                <a:gd name="T2" fmla="*/ 165 w 198"/>
                <a:gd name="T3" fmla="*/ 105 h 315"/>
                <a:gd name="T4" fmla="*/ 195 w 198"/>
                <a:gd name="T5" fmla="*/ 315 h 315"/>
                <a:gd name="T6" fmla="*/ 0 60000 65536"/>
                <a:gd name="T7" fmla="*/ 0 60000 65536"/>
                <a:gd name="T8" fmla="*/ 0 60000 65536"/>
                <a:gd name="T9" fmla="*/ 0 w 198"/>
                <a:gd name="T10" fmla="*/ 0 h 315"/>
                <a:gd name="T11" fmla="*/ 198 w 198"/>
                <a:gd name="T12" fmla="*/ 315 h 315"/>
              </a:gdLst>
              <a:ahLst/>
              <a:cxnLst>
                <a:cxn ang="T6">
                  <a:pos x="T0" y="T1"/>
                </a:cxn>
                <a:cxn ang="T7">
                  <a:pos x="T2" y="T3"/>
                </a:cxn>
                <a:cxn ang="T8">
                  <a:pos x="T4" y="T5"/>
                </a:cxn>
              </a:cxnLst>
              <a:rect l="T9" t="T10" r="T11" b="T12"/>
              <a:pathLst>
                <a:path w="198" h="315">
                  <a:moveTo>
                    <a:pt x="0" y="0"/>
                  </a:moveTo>
                  <a:cubicBezTo>
                    <a:pt x="66" y="26"/>
                    <a:pt x="132" y="53"/>
                    <a:pt x="165" y="105"/>
                  </a:cubicBezTo>
                  <a:cubicBezTo>
                    <a:pt x="198" y="157"/>
                    <a:pt x="196" y="236"/>
                    <a:pt x="195" y="315"/>
                  </a:cubicBezTo>
                </a:path>
              </a:pathLst>
            </a:custGeom>
            <a:noFill/>
            <a:ln w="1587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sp>
        <p:nvSpPr>
          <p:cNvPr id="149508" name="Slide Number Placeholder 47"/>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4B454586-3C75-48F0-BEC2-28BCB22782AE}" type="slidenum">
              <a:rPr lang="en-US" sz="1200" smtClean="0">
                <a:solidFill>
                  <a:srgbClr val="FFFFFF"/>
                </a:solidFill>
              </a:rPr>
              <a:pPr>
                <a:lnSpc>
                  <a:spcPct val="80000"/>
                </a:lnSpc>
              </a:pPr>
              <a:t>131</a:t>
            </a:fld>
            <a:endParaRPr lang="en-US" sz="1200" smtClean="0">
              <a:solidFill>
                <a:srgbClr val="FFFFFF"/>
              </a:solidFill>
            </a:endParaRPr>
          </a:p>
        </p:txBody>
      </p:sp>
      <p:sp>
        <p:nvSpPr>
          <p:cNvPr id="149509" name="Text Box 42"/>
          <p:cNvSpPr txBox="1">
            <a:spLocks noChangeAspect="1" noChangeArrowheads="1"/>
          </p:cNvSpPr>
          <p:nvPr/>
        </p:nvSpPr>
        <p:spPr bwMode="auto">
          <a:xfrm>
            <a:off x="4114800" y="2743200"/>
            <a:ext cx="495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rgbClr val="FF0000"/>
                </a:solidFill>
              </a:rPr>
              <a:t>p</a:t>
            </a:r>
          </a:p>
        </p:txBody>
      </p:sp>
      <p:sp>
        <p:nvSpPr>
          <p:cNvPr id="149510" name="Oval 12"/>
          <p:cNvSpPr>
            <a:spLocks noChangeAspect="1" noChangeArrowheads="1"/>
          </p:cNvSpPr>
          <p:nvPr/>
        </p:nvSpPr>
        <p:spPr bwMode="auto">
          <a:xfrm>
            <a:off x="6781800" y="2438400"/>
            <a:ext cx="422275" cy="361950"/>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49511" name="Rectangle 50"/>
          <p:cNvSpPr>
            <a:spLocks noChangeArrowheads="1"/>
          </p:cNvSpPr>
          <p:nvPr/>
        </p:nvSpPr>
        <p:spPr bwMode="auto">
          <a:xfrm>
            <a:off x="4619625" y="4648200"/>
            <a:ext cx="1171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r>
              <a:rPr lang="en-US">
                <a:solidFill>
                  <a:srgbClr val="000000"/>
                </a:solidFill>
                <a:cs typeface="Times New Roman" panose="02020603050405020304" pitchFamily="18" charset="0"/>
              </a:rPr>
              <a:t>new_node</a:t>
            </a:r>
            <a:endParaRPr lang="en-US"/>
          </a:p>
        </p:txBody>
      </p:sp>
    </p:spTree>
  </p:cSld>
  <p:clrMapOvr>
    <a:masterClrMapping/>
  </p:clrMapOvr>
  <p:transition>
    <p:random/>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12775" y="228600"/>
            <a:ext cx="8153400" cy="990600"/>
          </a:xfrm>
        </p:spPr>
        <p:txBody>
          <a:bodyPr/>
          <a:lstStyle/>
          <a:p>
            <a:pPr eaLnBrk="1" hangingPunct="1"/>
            <a:r>
              <a:rPr lang="en-US" smtClean="0"/>
              <a:t>DSLK đôi – Chèn vào trước q</a:t>
            </a:r>
            <a:endParaRPr lang="en-US" smtClean="0">
              <a:latin typeface="VNI-Times" pitchFamily="2" charset="0"/>
            </a:endParaRPr>
          </a:p>
        </p:txBody>
      </p:sp>
      <p:sp>
        <p:nvSpPr>
          <p:cNvPr id="150531" name="Rectangle 3"/>
          <p:cNvSpPr>
            <a:spLocks noGrp="1" noChangeArrowheads="1"/>
          </p:cNvSpPr>
          <p:nvPr>
            <p:ph sz="quarter" idx="1"/>
          </p:nvPr>
        </p:nvSpPr>
        <p:spPr>
          <a:xfrm>
            <a:off x="612775" y="1600200"/>
            <a:ext cx="8153400" cy="4495800"/>
          </a:xfrm>
        </p:spPr>
        <p:txBody>
          <a:bodyPr/>
          <a:lstStyle/>
          <a:p>
            <a:pPr marL="0" lvl="1" indent="0" eaLnBrk="1" hangingPunct="1">
              <a:lnSpc>
                <a:spcPts val="2600"/>
              </a:lnSpc>
              <a:buFontTx/>
              <a:buNone/>
            </a:pPr>
            <a:r>
              <a:rPr lang="en-US" b="1" smtClean="0">
                <a:solidFill>
                  <a:srgbClr val="0000FF"/>
                </a:solidFill>
                <a:latin typeface="Times New Roman" panose="02020603050405020304" pitchFamily="18" charset="0"/>
                <a:cs typeface="Times New Roman" panose="02020603050405020304" pitchFamily="18" charset="0"/>
              </a:rPr>
              <a:t>void</a:t>
            </a: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FF0000"/>
                </a:solidFill>
                <a:latin typeface="Times New Roman" panose="02020603050405020304" pitchFamily="18" charset="0"/>
                <a:cs typeface="Times New Roman" panose="02020603050405020304" pitchFamily="18" charset="0"/>
              </a:rPr>
              <a:t>addBefore </a:t>
            </a:r>
            <a:r>
              <a:rPr lang="en-US" b="1" smtClean="0">
                <a:solidFill>
                  <a:srgbClr val="000000"/>
                </a:solidFill>
                <a:latin typeface="Times New Roman" panose="02020603050405020304" pitchFamily="18" charset="0"/>
                <a:cs typeface="Times New Roman" panose="02020603050405020304" pitchFamily="18" charset="0"/>
              </a:rPr>
              <a:t>(</a:t>
            </a:r>
            <a:r>
              <a:rPr lang="en-US" b="1" smtClean="0">
                <a:solidFill>
                  <a:srgbClr val="0000FF"/>
                </a:solidFill>
                <a:latin typeface="Times New Roman" panose="02020603050405020304" pitchFamily="18" charset="0"/>
                <a:cs typeface="Times New Roman" panose="02020603050405020304" pitchFamily="18" charset="0"/>
              </a:rPr>
              <a:t>DList</a:t>
            </a:r>
            <a:r>
              <a:rPr lang="en-US" b="1" smtClean="0">
                <a:solidFill>
                  <a:srgbClr val="000000"/>
                </a:solidFill>
                <a:latin typeface="Times New Roman" panose="02020603050405020304" pitchFamily="18" charset="0"/>
                <a:cs typeface="Times New Roman" panose="02020603050405020304" pitchFamily="18" charset="0"/>
              </a:rPr>
              <a:t> &amp;l, </a:t>
            </a:r>
            <a:r>
              <a:rPr lang="en-US" b="1" smtClean="0">
                <a:solidFill>
                  <a:srgbClr val="0000FF"/>
                </a:solidFill>
                <a:latin typeface="Times New Roman" panose="02020603050405020304" pitchFamily="18" charset="0"/>
                <a:cs typeface="Times New Roman" panose="02020603050405020304" pitchFamily="18" charset="0"/>
              </a:rPr>
              <a:t>DNode</a:t>
            </a:r>
            <a:r>
              <a:rPr lang="en-US" b="1" smtClean="0">
                <a:solidFill>
                  <a:srgbClr val="000000"/>
                </a:solidFill>
                <a:latin typeface="Times New Roman" panose="02020603050405020304" pitchFamily="18" charset="0"/>
                <a:cs typeface="Times New Roman" panose="02020603050405020304" pitchFamily="18" charset="0"/>
              </a:rPr>
              <a:t> q, </a:t>
            </a:r>
            <a:r>
              <a:rPr lang="en-US" b="1" smtClean="0">
                <a:solidFill>
                  <a:srgbClr val="0000FF"/>
                </a:solidFill>
                <a:latin typeface="Times New Roman" panose="02020603050405020304" pitchFamily="18" charset="0"/>
                <a:cs typeface="Times New Roman" panose="02020603050405020304" pitchFamily="18" charset="0"/>
              </a:rPr>
              <a:t>DNode</a:t>
            </a:r>
            <a:r>
              <a:rPr lang="en-US" b="1" smtClean="0">
                <a:solidFill>
                  <a:srgbClr val="000000"/>
                </a:solidFill>
                <a:latin typeface="Times New Roman" panose="02020603050405020304" pitchFamily="18" charset="0"/>
                <a:cs typeface="Times New Roman" panose="02020603050405020304" pitchFamily="18" charset="0"/>
              </a:rPr>
              <a:t>* new_node)</a:t>
            </a:r>
          </a:p>
          <a:p>
            <a:pPr marL="0" lvl="1" indent="0" eaLnBrk="1" hangingPunct="1">
              <a:lnSpc>
                <a:spcPts val="2600"/>
              </a:lnSpc>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DNode</a:t>
            </a:r>
            <a:r>
              <a:rPr lang="en-US" b="1" smtClean="0">
                <a:solidFill>
                  <a:srgbClr val="000000"/>
                </a:solidFill>
                <a:latin typeface="Times New Roman" panose="02020603050405020304" pitchFamily="18" charset="0"/>
                <a:cs typeface="Times New Roman" panose="02020603050405020304" pitchFamily="18" charset="0"/>
              </a:rPr>
              <a:t>* p = q-&gt;pPrev;</a:t>
            </a:r>
          </a:p>
          <a:p>
            <a:pPr marL="0" lvl="1" indent="0" eaLnBrk="1" hangingPunct="1">
              <a:lnSpc>
                <a:spcPts val="2600"/>
              </a:lnSpc>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if</a:t>
            </a:r>
            <a:r>
              <a:rPr lang="en-US" b="1" smtClean="0">
                <a:solidFill>
                  <a:srgbClr val="000000"/>
                </a:solidFill>
                <a:latin typeface="Times New Roman" panose="02020603050405020304" pitchFamily="18" charset="0"/>
                <a:cs typeface="Times New Roman" panose="02020603050405020304" pitchFamily="18" charset="0"/>
              </a:rPr>
              <a:t>  (q!=</a:t>
            </a:r>
            <a:r>
              <a:rPr lang="en-US" b="1" smtClean="0">
                <a:solidFill>
                  <a:srgbClr val="A000A0"/>
                </a:solidFill>
                <a:latin typeface="Times New Roman" panose="02020603050405020304" pitchFamily="18" charset="0"/>
                <a:cs typeface="Times New Roman" panose="02020603050405020304" pitchFamily="18" charset="0"/>
              </a:rPr>
              <a:t>NULL</a:t>
            </a:r>
            <a:r>
              <a:rPr lang="en-US" b="1" smtClean="0">
                <a:solidFill>
                  <a:srgbClr val="000000"/>
                </a:solidFill>
                <a:latin typeface="Times New Roman" panose="02020603050405020304" pitchFamily="18" charset="0"/>
                <a:cs typeface="Times New Roman" panose="02020603050405020304" pitchFamily="18" charset="0"/>
              </a:rPr>
              <a:t>)  </a:t>
            </a:r>
          </a:p>
          <a:p>
            <a:pPr marL="0" lvl="1" indent="0" eaLnBrk="1" hangingPunct="1">
              <a:lnSpc>
                <a:spcPts val="2600"/>
              </a:lnSpc>
              <a:buFontTx/>
              <a:buNone/>
            </a:pPr>
            <a:r>
              <a:rPr lang="en-US" b="1" smtClean="0">
                <a:solidFill>
                  <a:srgbClr val="000000"/>
                </a:solidFill>
                <a:latin typeface="Times New Roman" panose="02020603050405020304" pitchFamily="18" charset="0"/>
                <a:cs typeface="Times New Roman" panose="02020603050405020304" pitchFamily="18" charset="0"/>
              </a:rPr>
              <a:t>	{  	new_node-&gt;pNext = q;		</a:t>
            </a:r>
            <a:r>
              <a:rPr lang="en-US" b="1" i="1" smtClean="0">
                <a:solidFill>
                  <a:srgbClr val="00B050"/>
                </a:solidFill>
                <a:latin typeface="Times New Roman" panose="02020603050405020304" pitchFamily="18" charset="0"/>
                <a:cs typeface="Times New Roman" panose="02020603050405020304" pitchFamily="18" charset="0"/>
              </a:rPr>
              <a:t>//(1)</a:t>
            </a:r>
            <a:endParaRPr lang="en-US" b="1" smtClean="0">
              <a:solidFill>
                <a:srgbClr val="00B050"/>
              </a:solidFill>
              <a:latin typeface="Times New Roman" panose="02020603050405020304" pitchFamily="18" charset="0"/>
              <a:cs typeface="Times New Roman" panose="02020603050405020304" pitchFamily="18" charset="0"/>
            </a:endParaRPr>
          </a:p>
          <a:p>
            <a:pPr marL="0" lvl="1" indent="0" eaLnBrk="1" hangingPunct="1">
              <a:lnSpc>
                <a:spcPts val="2600"/>
              </a:lnSpc>
              <a:buFont typeface="Wingdings 2" panose="05020102010507070707" pitchFamily="18" charset="2"/>
              <a:buNone/>
            </a:pPr>
            <a:r>
              <a:rPr lang="en-US" b="1" smtClean="0">
                <a:solidFill>
                  <a:srgbClr val="000000"/>
                </a:solidFill>
                <a:latin typeface="Times New Roman" panose="02020603050405020304" pitchFamily="18" charset="0"/>
                <a:cs typeface="Times New Roman" panose="02020603050405020304" pitchFamily="18" charset="0"/>
              </a:rPr>
              <a:t>	   	q-&gt;pPrev = new_node;		</a:t>
            </a:r>
            <a:r>
              <a:rPr lang="en-US" b="1" i="1" smtClean="0">
                <a:solidFill>
                  <a:srgbClr val="00B050"/>
                </a:solidFill>
                <a:latin typeface="Times New Roman" panose="02020603050405020304" pitchFamily="18" charset="0"/>
                <a:cs typeface="Times New Roman" panose="02020603050405020304" pitchFamily="18" charset="0"/>
              </a:rPr>
              <a:t>//(2)</a:t>
            </a:r>
          </a:p>
          <a:p>
            <a:pPr marL="0" lvl="1" indent="0" eaLnBrk="1" hangingPunct="1">
              <a:lnSpc>
                <a:spcPts val="2600"/>
              </a:lnSpc>
              <a:buFontTx/>
              <a:buNone/>
            </a:pPr>
            <a:r>
              <a:rPr lang="en-US" b="1" smtClean="0">
                <a:solidFill>
                  <a:srgbClr val="000000"/>
                </a:solidFill>
                <a:latin typeface="Times New Roman" panose="02020603050405020304" pitchFamily="18" charset="0"/>
                <a:cs typeface="Times New Roman" panose="02020603050405020304" pitchFamily="18" charset="0"/>
              </a:rPr>
              <a:t>		new_node-&gt;pPrev = p;		</a:t>
            </a:r>
            <a:r>
              <a:rPr lang="en-US" b="1" i="1" smtClean="0">
                <a:solidFill>
                  <a:srgbClr val="00B050"/>
                </a:solidFill>
                <a:latin typeface="Times New Roman" panose="02020603050405020304" pitchFamily="18" charset="0"/>
                <a:cs typeface="Times New Roman" panose="02020603050405020304" pitchFamily="18" charset="0"/>
              </a:rPr>
              <a:t>//(3)</a:t>
            </a:r>
          </a:p>
          <a:p>
            <a:pPr marL="0" lvl="1" indent="0" eaLnBrk="1" hangingPunct="1">
              <a:lnSpc>
                <a:spcPts val="2600"/>
              </a:lnSpc>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if </a:t>
            </a:r>
            <a:r>
              <a:rPr lang="en-US" b="1" smtClean="0">
                <a:solidFill>
                  <a:srgbClr val="000000"/>
                </a:solidFill>
                <a:latin typeface="Times New Roman" panose="02020603050405020304" pitchFamily="18" charset="0"/>
                <a:cs typeface="Times New Roman" panose="02020603050405020304" pitchFamily="18" charset="0"/>
              </a:rPr>
              <a:t>(p != </a:t>
            </a:r>
            <a:r>
              <a:rPr lang="en-US" b="1" smtClean="0">
                <a:solidFill>
                  <a:srgbClr val="A000A0"/>
                </a:solidFill>
                <a:latin typeface="Times New Roman" panose="02020603050405020304" pitchFamily="18" charset="0"/>
                <a:cs typeface="Times New Roman" panose="02020603050405020304" pitchFamily="18" charset="0"/>
              </a:rPr>
              <a:t>NULL</a:t>
            </a:r>
            <a:r>
              <a:rPr lang="en-US" b="1" smtClean="0">
                <a:solidFill>
                  <a:srgbClr val="000000"/>
                </a:solidFill>
                <a:latin typeface="Times New Roman" panose="02020603050405020304" pitchFamily="18" charset="0"/>
                <a:cs typeface="Times New Roman" panose="02020603050405020304" pitchFamily="18" charset="0"/>
              </a:rPr>
              <a:t>)   p-&gt;pNext = new_node; </a:t>
            </a:r>
            <a:r>
              <a:rPr lang="en-US" b="1" i="1" smtClean="0">
                <a:solidFill>
                  <a:srgbClr val="00B050"/>
                </a:solidFill>
                <a:latin typeface="Times New Roman" panose="02020603050405020304" pitchFamily="18" charset="0"/>
                <a:cs typeface="Times New Roman" panose="02020603050405020304" pitchFamily="18" charset="0"/>
              </a:rPr>
              <a:t>//(4)</a:t>
            </a:r>
          </a:p>
          <a:p>
            <a:pPr marL="0" lvl="1" indent="0" eaLnBrk="1" hangingPunct="1">
              <a:lnSpc>
                <a:spcPts val="2600"/>
              </a:lnSpc>
              <a:buFontTx/>
              <a:buNone/>
            </a:pPr>
            <a:r>
              <a:rPr lang="en-US" b="1" smtClean="0">
                <a:solidFill>
                  <a:srgbClr val="000000"/>
                </a:solidFill>
                <a:latin typeface="Times New Roman" panose="02020603050405020304" pitchFamily="18" charset="0"/>
                <a:cs typeface="Times New Roman" panose="02020603050405020304" pitchFamily="18" charset="0"/>
              </a:rPr>
              <a:t>	   	else l.pHead = new_node; //</a:t>
            </a:r>
            <a:r>
              <a:rPr lang="en-US" b="1" smtClean="0">
                <a:solidFill>
                  <a:srgbClr val="0000FF"/>
                </a:solidFill>
                <a:latin typeface="Times New Roman" panose="02020603050405020304" pitchFamily="18" charset="0"/>
                <a:cs typeface="Times New Roman" panose="02020603050405020304" pitchFamily="18" charset="0"/>
              </a:rPr>
              <a:t> </a:t>
            </a:r>
            <a:r>
              <a:rPr lang="en-US" b="1" smtClean="0">
                <a:solidFill>
                  <a:srgbClr val="000000"/>
                </a:solidFill>
                <a:latin typeface="Times New Roman" panose="02020603050405020304" pitchFamily="18" charset="0"/>
                <a:cs typeface="Times New Roman" panose="02020603050405020304" pitchFamily="18" charset="0"/>
              </a:rPr>
              <a:t>(q == l.pHead) </a:t>
            </a:r>
          </a:p>
          <a:p>
            <a:pPr marL="0" lvl="1" indent="0" eaLnBrk="1" hangingPunct="1">
              <a:lnSpc>
                <a:spcPts val="2600"/>
              </a:lnSpc>
              <a:buFontTx/>
              <a:buNone/>
            </a:pPr>
            <a:r>
              <a:rPr lang="en-US" b="1" smtClean="0">
                <a:solidFill>
                  <a:srgbClr val="000000"/>
                </a:solidFill>
                <a:latin typeface="Times New Roman" panose="02020603050405020304" pitchFamily="18" charset="0"/>
                <a:cs typeface="Times New Roman" panose="02020603050405020304" pitchFamily="18" charset="0"/>
              </a:rPr>
              <a:t>	}</a:t>
            </a:r>
          </a:p>
          <a:p>
            <a:pPr marL="0" lvl="1" indent="0" eaLnBrk="1" hangingPunct="1">
              <a:lnSpc>
                <a:spcPts val="2600"/>
              </a:lnSpc>
              <a:buFontTx/>
              <a:buNone/>
            </a:pPr>
            <a:r>
              <a:rPr lang="en-US" b="1" smtClean="0">
                <a:solidFill>
                  <a:srgbClr val="000000"/>
                </a:solidFill>
                <a:latin typeface="Times New Roman" panose="02020603050405020304" pitchFamily="18" charset="0"/>
                <a:cs typeface="Times New Roman" panose="02020603050405020304" pitchFamily="18" charset="0"/>
              </a:rPr>
              <a:t>	</a:t>
            </a:r>
            <a:endParaRPr lang="en-US" b="1" smtClean="0">
              <a:solidFill>
                <a:srgbClr val="00B050"/>
              </a:solidFill>
              <a:latin typeface="Times New Roman" panose="02020603050405020304" pitchFamily="18" charset="0"/>
              <a:cs typeface="Times New Roman" panose="02020603050405020304" pitchFamily="18" charset="0"/>
            </a:endParaRPr>
          </a:p>
          <a:p>
            <a:pPr marL="0" lvl="1" indent="0" eaLnBrk="1" hangingPunct="1">
              <a:lnSpc>
                <a:spcPts val="2600"/>
              </a:lnSpc>
              <a:buFontTx/>
              <a:buNone/>
            </a:pPr>
            <a:r>
              <a:rPr lang="en-US" b="1" smtClean="0">
                <a:solidFill>
                  <a:srgbClr val="000000"/>
                </a:solidFill>
                <a:latin typeface="Times New Roman" panose="02020603050405020304" pitchFamily="18" charset="0"/>
                <a:cs typeface="Times New Roman" panose="02020603050405020304" pitchFamily="18" charset="0"/>
              </a:rPr>
              <a:t>}</a:t>
            </a:r>
          </a:p>
        </p:txBody>
      </p:sp>
      <p:sp>
        <p:nvSpPr>
          <p:cNvPr id="150532"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2B4DCFA-F327-43EB-AAE7-5F48CB9B0305}" type="slidenum">
              <a:rPr lang="en-US" sz="1200" smtClean="0">
                <a:solidFill>
                  <a:srgbClr val="FFFFFF"/>
                </a:solidFill>
              </a:rPr>
              <a:pPr>
                <a:lnSpc>
                  <a:spcPct val="80000"/>
                </a:lnSpc>
              </a:pPr>
              <a:t>132</a:t>
            </a:fld>
            <a:endParaRPr lang="en-US" sz="1200" smtClean="0">
              <a:solidFill>
                <a:srgbClr val="FFFFFF"/>
              </a:solidFill>
            </a:endParaRPr>
          </a:p>
        </p:txBody>
      </p:sp>
      <p:sp>
        <p:nvSpPr>
          <p:cNvPr id="8" name="Explosion 1 7"/>
          <p:cNvSpPr/>
          <p:nvPr/>
        </p:nvSpPr>
        <p:spPr>
          <a:xfrm>
            <a:off x="6172200" y="1905000"/>
            <a:ext cx="2819400" cy="1143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solidFill>
                  <a:srgbClr val="C00000"/>
                </a:solidFill>
              </a:rPr>
              <a:t>Gọi hàm??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12775" y="228600"/>
            <a:ext cx="8153400" cy="990600"/>
          </a:xfrm>
        </p:spPr>
        <p:txBody>
          <a:bodyPr/>
          <a:lstStyle/>
          <a:p>
            <a:pPr eaLnBrk="1" hangingPunct="1"/>
            <a:r>
              <a:rPr lang="en-US" smtClean="0"/>
              <a:t>DSLK đôi – Chèn vào trước q</a:t>
            </a:r>
            <a:endParaRPr lang="en-US" smtClean="0">
              <a:latin typeface="VNI-Times" pitchFamily="2" charset="0"/>
            </a:endParaRPr>
          </a:p>
        </p:txBody>
      </p:sp>
      <p:sp>
        <p:nvSpPr>
          <p:cNvPr id="151555" name="Rectangle 3"/>
          <p:cNvSpPr>
            <a:spLocks noGrp="1" noChangeArrowheads="1"/>
          </p:cNvSpPr>
          <p:nvPr>
            <p:ph sz="quarter" idx="1"/>
          </p:nvPr>
        </p:nvSpPr>
        <p:spPr>
          <a:xfrm>
            <a:off x="612775" y="1600200"/>
            <a:ext cx="8153400" cy="4495800"/>
          </a:xfrm>
        </p:spPr>
        <p:txBody>
          <a:bodyPr/>
          <a:lstStyle/>
          <a:p>
            <a:pPr lvl="1" eaLnBrk="1" hangingPunct="1">
              <a:lnSpc>
                <a:spcPct val="90000"/>
              </a:lnSpc>
              <a:buFontTx/>
              <a:buNone/>
            </a:pPr>
            <a:r>
              <a:rPr lang="en-US" b="1" smtClean="0">
                <a:solidFill>
                  <a:srgbClr val="0000FF"/>
                </a:solidFill>
                <a:latin typeface="VNI-Times" pitchFamily="2" charset="0"/>
              </a:rPr>
              <a:t>void</a:t>
            </a:r>
            <a:r>
              <a:rPr lang="en-US" b="1" smtClean="0">
                <a:solidFill>
                  <a:srgbClr val="000000"/>
                </a:solidFill>
                <a:latin typeface="VNI-Times" pitchFamily="2" charset="0"/>
              </a:rPr>
              <a:t> </a:t>
            </a:r>
            <a:r>
              <a:rPr lang="en-US" b="1" smtClean="0">
                <a:solidFill>
                  <a:srgbClr val="FF0000"/>
                </a:solidFill>
                <a:latin typeface="VNI-Times" pitchFamily="2" charset="0"/>
              </a:rPr>
              <a:t>InsertBefore</a:t>
            </a:r>
            <a:r>
              <a:rPr lang="en-US" b="1" smtClean="0">
                <a:solidFill>
                  <a:srgbClr val="000000"/>
                </a:solidFill>
                <a:latin typeface="VNI-Times" pitchFamily="2" charset="0"/>
              </a:rPr>
              <a:t>(</a:t>
            </a:r>
            <a:r>
              <a:rPr lang="en-US" b="1" smtClean="0">
                <a:solidFill>
                  <a:srgbClr val="0000FF"/>
                </a:solidFill>
                <a:latin typeface="VNI-Times" pitchFamily="2" charset="0"/>
              </a:rPr>
              <a:t>DLIST</a:t>
            </a:r>
            <a:r>
              <a:rPr lang="en-US" b="1" smtClean="0">
                <a:solidFill>
                  <a:srgbClr val="000000"/>
                </a:solidFill>
                <a:latin typeface="VNI-Times" pitchFamily="2" charset="0"/>
              </a:rPr>
              <a:t> &amp;l, </a:t>
            </a:r>
            <a:r>
              <a:rPr lang="en-US" b="1" smtClean="0">
                <a:solidFill>
                  <a:srgbClr val="0000FF"/>
                </a:solidFill>
                <a:latin typeface="VNI-Times" pitchFamily="2" charset="0"/>
              </a:rPr>
              <a:t>DNODE</a:t>
            </a:r>
            <a:r>
              <a:rPr lang="en-US" b="1" smtClean="0">
                <a:solidFill>
                  <a:srgbClr val="000000"/>
                </a:solidFill>
                <a:latin typeface="VNI-Times" pitchFamily="2" charset="0"/>
              </a:rPr>
              <a:t> q, </a:t>
            </a:r>
            <a:r>
              <a:rPr lang="en-US" b="1" smtClean="0">
                <a:solidFill>
                  <a:srgbClr val="0000FF"/>
                </a:solidFill>
                <a:latin typeface="VNI-Times" pitchFamily="2" charset="0"/>
              </a:rPr>
              <a:t>Data</a:t>
            </a:r>
            <a:r>
              <a:rPr lang="en-US" b="1" smtClean="0">
                <a:solidFill>
                  <a:srgbClr val="000000"/>
                </a:solidFill>
                <a:latin typeface="VNI-Times" pitchFamily="2" charset="0"/>
              </a:rPr>
              <a:t> x)</a:t>
            </a:r>
          </a:p>
          <a:p>
            <a:pPr lvl="1" eaLnBrk="1" hangingPunct="1">
              <a:lnSpc>
                <a:spcPct val="90000"/>
              </a:lnSpc>
              <a:buFontTx/>
              <a:buNone/>
            </a:pPr>
            <a:r>
              <a:rPr lang="en-US" b="1" smtClean="0">
                <a:solidFill>
                  <a:srgbClr val="000000"/>
                </a:solidFill>
                <a:latin typeface="VNI-Times" pitchFamily="2" charset="0"/>
              </a:rPr>
              <a:t>{	</a:t>
            </a:r>
          </a:p>
          <a:p>
            <a:pPr lvl="1" eaLnBrk="1" hangingPunct="1">
              <a:lnSpc>
                <a:spcPct val="90000"/>
              </a:lnSpc>
              <a:buFontTx/>
              <a:buNone/>
            </a:pPr>
            <a:r>
              <a:rPr lang="en-US" b="1" smtClean="0">
                <a:solidFill>
                  <a:srgbClr val="000000"/>
                </a:solidFill>
                <a:latin typeface="VNI-Times" pitchFamily="2" charset="0"/>
              </a:rPr>
              <a:t>	</a:t>
            </a:r>
            <a:r>
              <a:rPr lang="en-US" b="1" smtClean="0">
                <a:solidFill>
                  <a:srgbClr val="0000FF"/>
                </a:solidFill>
                <a:latin typeface="VNI-Times" pitchFamily="2" charset="0"/>
              </a:rPr>
              <a:t>NODE</a:t>
            </a:r>
            <a:r>
              <a:rPr lang="en-US" b="1" smtClean="0">
                <a:solidFill>
                  <a:srgbClr val="000000"/>
                </a:solidFill>
                <a:latin typeface="VNI-Times" pitchFamily="2" charset="0"/>
              </a:rPr>
              <a:t>* new_ele = </a:t>
            </a:r>
            <a:r>
              <a:rPr lang="en-US" b="1" smtClean="0">
                <a:solidFill>
                  <a:srgbClr val="FF0000"/>
                </a:solidFill>
                <a:latin typeface="VNI-Times" pitchFamily="2" charset="0"/>
              </a:rPr>
              <a:t>GetNode</a:t>
            </a:r>
            <a:r>
              <a:rPr lang="en-US" b="1" smtClean="0">
                <a:solidFill>
                  <a:srgbClr val="000000"/>
                </a:solidFill>
                <a:latin typeface="VNI-Times" pitchFamily="2" charset="0"/>
              </a:rPr>
              <a:t>(x);</a:t>
            </a:r>
          </a:p>
          <a:p>
            <a:pPr lvl="1" eaLnBrk="1" hangingPunct="1">
              <a:lnSpc>
                <a:spcPct val="90000"/>
              </a:lnSpc>
              <a:buFontTx/>
              <a:buNone/>
            </a:pPr>
            <a:r>
              <a:rPr lang="en-US" b="1" smtClean="0">
                <a:solidFill>
                  <a:srgbClr val="000000"/>
                </a:solidFill>
                <a:latin typeface="VNI-Times" pitchFamily="2" charset="0"/>
              </a:rPr>
              <a:t>	</a:t>
            </a:r>
            <a:r>
              <a:rPr lang="en-US" b="1" smtClean="0">
                <a:solidFill>
                  <a:srgbClr val="0000FF"/>
                </a:solidFill>
                <a:latin typeface="VNI-Times" pitchFamily="2" charset="0"/>
              </a:rPr>
              <a:t>if</a:t>
            </a:r>
            <a:r>
              <a:rPr lang="en-US" b="1" smtClean="0">
                <a:solidFill>
                  <a:srgbClr val="000000"/>
                </a:solidFill>
                <a:latin typeface="VNI-Times" pitchFamily="2" charset="0"/>
              </a:rPr>
              <a:t> (new_ele ==</a:t>
            </a:r>
            <a:r>
              <a:rPr lang="en-US" b="1" smtClean="0">
                <a:solidFill>
                  <a:srgbClr val="A000A0"/>
                </a:solidFill>
                <a:latin typeface="VNI-Times" pitchFamily="2" charset="0"/>
              </a:rPr>
              <a:t>NULL</a:t>
            </a:r>
            <a:r>
              <a:rPr lang="en-US" b="1" smtClean="0">
                <a:solidFill>
                  <a:srgbClr val="000000"/>
                </a:solidFill>
                <a:latin typeface="VNI-Times" pitchFamily="2" charset="0"/>
              </a:rPr>
              <a:t>)  </a:t>
            </a:r>
            <a:r>
              <a:rPr lang="en-US" b="1" smtClean="0">
                <a:solidFill>
                  <a:srgbClr val="0000FF"/>
                </a:solidFill>
                <a:latin typeface="VNI-Times" pitchFamily="2" charset="0"/>
              </a:rPr>
              <a:t>return</a:t>
            </a:r>
            <a:r>
              <a:rPr lang="en-US" b="1" smtClean="0">
                <a:solidFill>
                  <a:srgbClr val="000000"/>
                </a:solidFill>
                <a:latin typeface="VNI-Times" pitchFamily="2" charset="0"/>
              </a:rPr>
              <a:t> </a:t>
            </a:r>
            <a:r>
              <a:rPr lang="en-US" b="1" smtClean="0">
                <a:solidFill>
                  <a:srgbClr val="A000A0"/>
                </a:solidFill>
                <a:latin typeface="VNI-Times" pitchFamily="2" charset="0"/>
              </a:rPr>
              <a:t>NULL</a:t>
            </a:r>
            <a:r>
              <a:rPr lang="en-US" b="1" smtClean="0">
                <a:solidFill>
                  <a:srgbClr val="000000"/>
                </a:solidFill>
                <a:latin typeface="VNI-Times" pitchFamily="2" charset="0"/>
              </a:rPr>
              <a:t>;</a:t>
            </a:r>
          </a:p>
          <a:p>
            <a:pPr lvl="1" eaLnBrk="1" hangingPunct="1">
              <a:lnSpc>
                <a:spcPct val="90000"/>
              </a:lnSpc>
              <a:buFontTx/>
              <a:buNone/>
            </a:pPr>
            <a:r>
              <a:rPr lang="en-US" b="1" smtClean="0">
                <a:solidFill>
                  <a:srgbClr val="000000"/>
                </a:solidFill>
                <a:latin typeface="VNI-Times" pitchFamily="2" charset="0"/>
              </a:rPr>
              <a:t>	</a:t>
            </a:r>
            <a:r>
              <a:rPr lang="en-US" b="1" smtClean="0">
                <a:solidFill>
                  <a:srgbClr val="0000FF"/>
                </a:solidFill>
                <a:latin typeface="VNI-Times" pitchFamily="2" charset="0"/>
              </a:rPr>
              <a:t>DNODE</a:t>
            </a:r>
            <a:r>
              <a:rPr lang="en-US" b="1" smtClean="0">
                <a:solidFill>
                  <a:srgbClr val="000000"/>
                </a:solidFill>
                <a:latin typeface="VNI-Times" pitchFamily="2" charset="0"/>
              </a:rPr>
              <a:t>* p = q-&gt;pPrev;</a:t>
            </a:r>
          </a:p>
          <a:p>
            <a:pPr lvl="1" eaLnBrk="1" hangingPunct="1">
              <a:lnSpc>
                <a:spcPct val="90000"/>
              </a:lnSpc>
              <a:buFontTx/>
              <a:buNone/>
            </a:pPr>
            <a:r>
              <a:rPr lang="en-US" b="1" smtClean="0">
                <a:solidFill>
                  <a:srgbClr val="000000"/>
                </a:solidFill>
                <a:latin typeface="VNI-Times" pitchFamily="2" charset="0"/>
              </a:rPr>
              <a:t>	</a:t>
            </a:r>
            <a:r>
              <a:rPr lang="en-US" b="1" smtClean="0">
                <a:solidFill>
                  <a:srgbClr val="FF0000"/>
                </a:solidFill>
                <a:latin typeface="VNI-Times" pitchFamily="2" charset="0"/>
              </a:rPr>
              <a:t>AddBefore</a:t>
            </a:r>
            <a:r>
              <a:rPr lang="en-US" b="1" smtClean="0">
                <a:solidFill>
                  <a:srgbClr val="000000"/>
                </a:solidFill>
                <a:latin typeface="VNI-Times" pitchFamily="2" charset="0"/>
              </a:rPr>
              <a:t>(l, q, new_ele)</a:t>
            </a:r>
          </a:p>
          <a:p>
            <a:pPr lvl="1" eaLnBrk="1" hangingPunct="1">
              <a:lnSpc>
                <a:spcPct val="90000"/>
              </a:lnSpc>
              <a:buFontTx/>
              <a:buNone/>
            </a:pPr>
            <a:r>
              <a:rPr lang="en-US" b="1" smtClean="0">
                <a:solidFill>
                  <a:srgbClr val="000000"/>
                </a:solidFill>
                <a:latin typeface="VNI-Times" pitchFamily="2" charset="0"/>
              </a:rPr>
              <a:t>}</a:t>
            </a:r>
          </a:p>
        </p:txBody>
      </p:sp>
      <p:sp>
        <p:nvSpPr>
          <p:cNvPr id="151556"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4DA64F8A-11CF-430C-95FB-46CB6B786A8A}" type="slidenum">
              <a:rPr lang="en-US" sz="1200" smtClean="0">
                <a:solidFill>
                  <a:srgbClr val="FFFFFF"/>
                </a:solidFill>
              </a:rPr>
              <a:pPr>
                <a:lnSpc>
                  <a:spcPct val="80000"/>
                </a:lnSpc>
              </a:pPr>
              <a:t>133</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612775" y="228600"/>
            <a:ext cx="8153400" cy="990600"/>
          </a:xfrm>
        </p:spPr>
        <p:txBody>
          <a:bodyPr/>
          <a:lstStyle/>
          <a:p>
            <a:pPr eaLnBrk="1" hangingPunct="1"/>
            <a:r>
              <a:rPr lang="en-US" smtClean="0"/>
              <a:t>DSLK đôi – Hủy phần tử</a:t>
            </a:r>
            <a:endParaRPr lang="en-US" smtClean="0">
              <a:latin typeface="VNI-Times" pitchFamily="2" charset="0"/>
            </a:endParaRPr>
          </a:p>
        </p:txBody>
      </p:sp>
      <p:sp>
        <p:nvSpPr>
          <p:cNvPr id="152579" name="Rectangle 3"/>
          <p:cNvSpPr>
            <a:spLocks noGrp="1" noChangeArrowheads="1"/>
          </p:cNvSpPr>
          <p:nvPr>
            <p:ph type="body" idx="1"/>
          </p:nvPr>
        </p:nvSpPr>
        <p:spPr>
          <a:xfrm>
            <a:off x="612775" y="1600200"/>
            <a:ext cx="8153400" cy="4495800"/>
          </a:xfrm>
        </p:spPr>
        <p:txBody>
          <a:bodyPr/>
          <a:lstStyle/>
          <a:p>
            <a:r>
              <a:rPr lang="vi-VN" smtClean="0"/>
              <a:t>Có 5 loại thao tác thông dụng hủy một phần tử ra khỏi danh sách liên kết đôi: </a:t>
            </a:r>
          </a:p>
          <a:p>
            <a:pPr lvl="1"/>
            <a:r>
              <a:rPr lang="vi-VN" smtClean="0"/>
              <a:t>Hủy phần tử </a:t>
            </a:r>
            <a:r>
              <a:rPr lang="vi-VN" u="sng" smtClean="0"/>
              <a:t>đầu</a:t>
            </a:r>
            <a:r>
              <a:rPr lang="vi-VN" smtClean="0"/>
              <a:t> </a:t>
            </a:r>
            <a:r>
              <a:rPr lang="en-US" smtClean="0"/>
              <a:t>ds</a:t>
            </a:r>
            <a:endParaRPr lang="vi-VN" smtClean="0"/>
          </a:p>
          <a:p>
            <a:pPr lvl="1"/>
            <a:r>
              <a:rPr lang="en-US" smtClean="0"/>
              <a:t>Hủy phần tử </a:t>
            </a:r>
            <a:r>
              <a:rPr lang="en-US" u="sng" smtClean="0"/>
              <a:t>cuối</a:t>
            </a:r>
            <a:r>
              <a:rPr lang="en-US" smtClean="0"/>
              <a:t> ds</a:t>
            </a:r>
          </a:p>
          <a:p>
            <a:pPr lvl="1"/>
            <a:r>
              <a:rPr lang="vi-VN" smtClean="0"/>
              <a:t>Hủy một phần tử đứng </a:t>
            </a:r>
            <a:r>
              <a:rPr lang="vi-VN" u="sng" smtClean="0"/>
              <a:t>sau</a:t>
            </a:r>
            <a:r>
              <a:rPr lang="vi-VN" smtClean="0"/>
              <a:t> phần tử q </a:t>
            </a:r>
          </a:p>
          <a:p>
            <a:pPr lvl="1"/>
            <a:r>
              <a:rPr lang="vi-VN" smtClean="0"/>
              <a:t>Hủy một phần tử đứng </a:t>
            </a:r>
            <a:r>
              <a:rPr lang="vi-VN" u="sng" smtClean="0"/>
              <a:t>trước</a:t>
            </a:r>
            <a:r>
              <a:rPr lang="vi-VN" smtClean="0"/>
              <a:t> phần tử q </a:t>
            </a:r>
          </a:p>
          <a:p>
            <a:pPr lvl="1"/>
            <a:r>
              <a:rPr lang="en-US" smtClean="0"/>
              <a:t>Hủy 1 phần tử </a:t>
            </a:r>
            <a:r>
              <a:rPr lang="en-US" u="sng" smtClean="0"/>
              <a:t>có khóa</a:t>
            </a:r>
            <a:r>
              <a:rPr lang="en-US" smtClean="0"/>
              <a:t> k </a:t>
            </a:r>
          </a:p>
        </p:txBody>
      </p:sp>
      <p:sp>
        <p:nvSpPr>
          <p:cNvPr id="152580"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2F16A84-3EE1-4699-85D8-0AE881E0C872}" type="slidenum">
              <a:rPr lang="en-US" sz="1200" smtClean="0">
                <a:solidFill>
                  <a:srgbClr val="FFFFFF"/>
                </a:solidFill>
              </a:rPr>
              <a:pPr>
                <a:lnSpc>
                  <a:spcPct val="80000"/>
                </a:lnSpc>
              </a:pPr>
              <a:t>134</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612775" y="228600"/>
            <a:ext cx="8153400" cy="990600"/>
          </a:xfrm>
        </p:spPr>
        <p:txBody>
          <a:bodyPr/>
          <a:lstStyle/>
          <a:p>
            <a:pPr eaLnBrk="1" hangingPunct="1"/>
            <a:r>
              <a:rPr lang="en-US" smtClean="0"/>
              <a:t>DSLK đôi – Hủy đầu ds</a:t>
            </a:r>
            <a:endParaRPr lang="en-US" smtClean="0">
              <a:latin typeface="VNI-Times" pitchFamily="2" charset="0"/>
            </a:endParaRPr>
          </a:p>
        </p:txBody>
      </p:sp>
      <p:sp>
        <p:nvSpPr>
          <p:cNvPr id="146435" name="Rectangle 3"/>
          <p:cNvSpPr>
            <a:spLocks noGrp="1" noChangeArrowheads="1"/>
          </p:cNvSpPr>
          <p:nvPr>
            <p:ph sz="quarter" idx="1"/>
          </p:nvPr>
        </p:nvSpPr>
        <p:spPr>
          <a:xfrm>
            <a:off x="612775" y="1600200"/>
            <a:ext cx="8153400" cy="4495800"/>
          </a:xfrm>
        </p:spPr>
        <p:txBody>
          <a:bodyPr/>
          <a:lstStyle/>
          <a:p>
            <a:pPr marL="393700" lvl="1" eaLnBrk="1" hangingPunct="1">
              <a:lnSpc>
                <a:spcPct val="100000"/>
              </a:lnSpc>
              <a:spcBef>
                <a:spcPts val="500"/>
              </a:spcBef>
              <a:buFontTx/>
              <a:buNone/>
            </a:pPr>
            <a:r>
              <a:rPr lang="en-US" sz="2400" b="1" smtClean="0">
                <a:solidFill>
                  <a:srgbClr val="0000FF"/>
                </a:solidFill>
                <a:latin typeface="Times New Roman" panose="02020603050405020304" pitchFamily="18" charset="0"/>
                <a:cs typeface="Times New Roman" panose="02020603050405020304" pitchFamily="18" charset="0"/>
              </a:rPr>
              <a:t>int </a:t>
            </a:r>
            <a:r>
              <a:rPr lang="en-US" sz="2400" b="1" smtClean="0">
                <a:solidFill>
                  <a:srgbClr val="FF0000"/>
                </a:solidFill>
                <a:latin typeface="Times New Roman" panose="02020603050405020304" pitchFamily="18" charset="0"/>
                <a:cs typeface="Times New Roman" panose="02020603050405020304" pitchFamily="18" charset="0"/>
              </a:rPr>
              <a:t>removeHead </a:t>
            </a:r>
            <a:r>
              <a:rPr lang="en-US" sz="2400" b="1" smtClean="0">
                <a:solidFill>
                  <a:srgbClr val="000000"/>
                </a:solidFill>
                <a:latin typeface="Times New Roman" panose="02020603050405020304" pitchFamily="18" charset="0"/>
                <a:cs typeface="Times New Roman" panose="02020603050405020304" pitchFamily="18" charset="0"/>
              </a:rPr>
              <a:t>(</a:t>
            </a:r>
            <a:r>
              <a:rPr lang="en-US" sz="2400" b="1" smtClean="0">
                <a:solidFill>
                  <a:srgbClr val="0000FF"/>
                </a:solidFill>
                <a:latin typeface="Times New Roman" panose="02020603050405020304" pitchFamily="18" charset="0"/>
                <a:cs typeface="Times New Roman" panose="02020603050405020304" pitchFamily="18" charset="0"/>
              </a:rPr>
              <a:t>DList</a:t>
            </a:r>
            <a:r>
              <a:rPr lang="en-US" sz="2400" b="1" smtClean="0">
                <a:solidFill>
                  <a:srgbClr val="000000"/>
                </a:solidFill>
                <a:latin typeface="Times New Roman" panose="02020603050405020304" pitchFamily="18" charset="0"/>
                <a:cs typeface="Times New Roman" panose="02020603050405020304" pitchFamily="18" charset="0"/>
              </a:rPr>
              <a:t> &amp;l)</a:t>
            </a:r>
          </a:p>
          <a:p>
            <a:pPr marL="393700" lvl="1" eaLnBrk="1" hangingPunct="1">
              <a:lnSpc>
                <a:spcPct val="100000"/>
              </a:lnSpc>
              <a:spcBef>
                <a:spcPts val="500"/>
              </a:spcBef>
              <a:buFontTx/>
              <a:buNone/>
            </a:pPr>
            <a:r>
              <a:rPr lang="en-US" sz="2400" b="1" smtClean="0">
                <a:solidFill>
                  <a:srgbClr val="000000"/>
                </a:solidFill>
                <a:latin typeface="Times New Roman" panose="02020603050405020304" pitchFamily="18" charset="0"/>
                <a:cs typeface="Times New Roman" panose="02020603050405020304" pitchFamily="18" charset="0"/>
              </a:rPr>
              <a:t>{		</a:t>
            </a:r>
          </a:p>
          <a:p>
            <a:pPr marL="393700" lvl="1" eaLnBrk="1" hangingPunct="1">
              <a:lnSpc>
                <a:spcPct val="100000"/>
              </a:lnSpc>
              <a:spcBef>
                <a:spcPts val="500"/>
              </a:spcBef>
              <a:buFontTx/>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if</a:t>
            </a:r>
            <a:r>
              <a:rPr lang="en-US" sz="2400" b="1" smtClean="0">
                <a:solidFill>
                  <a:srgbClr val="000000"/>
                </a:solidFill>
                <a:latin typeface="Times New Roman" panose="02020603050405020304" pitchFamily="18" charset="0"/>
                <a:cs typeface="Times New Roman" panose="02020603050405020304" pitchFamily="18" charset="0"/>
              </a:rPr>
              <a:t> ( l.pHead == </a:t>
            </a:r>
            <a:r>
              <a:rPr lang="en-US" sz="2400" b="1" smtClean="0">
                <a:solidFill>
                  <a:srgbClr val="A000A0"/>
                </a:solidFill>
                <a:latin typeface="Times New Roman" panose="02020603050405020304" pitchFamily="18" charset="0"/>
                <a:cs typeface="Times New Roman" panose="02020603050405020304" pitchFamily="18" charset="0"/>
              </a:rPr>
              <a:t>NULL</a:t>
            </a: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return</a:t>
            </a:r>
            <a:r>
              <a:rPr lang="en-US" sz="2400" b="1" smtClean="0">
                <a:solidFill>
                  <a:srgbClr val="000000"/>
                </a:solidFill>
                <a:latin typeface="Times New Roman" panose="02020603050405020304" pitchFamily="18" charset="0"/>
                <a:cs typeface="Times New Roman" panose="02020603050405020304" pitchFamily="18" charset="0"/>
              </a:rPr>
              <a:t> 0;  </a:t>
            </a:r>
          </a:p>
          <a:p>
            <a:pPr marL="393700" lvl="1" eaLnBrk="1" hangingPunct="1">
              <a:lnSpc>
                <a:spcPct val="100000"/>
              </a:lnSpc>
              <a:spcBef>
                <a:spcPts val="500"/>
              </a:spcBef>
              <a:buFontTx/>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DNode</a:t>
            </a:r>
            <a:r>
              <a:rPr lang="en-US" sz="2400" b="1" smtClean="0">
                <a:solidFill>
                  <a:srgbClr val="000000"/>
                </a:solidFill>
                <a:latin typeface="Times New Roman" panose="02020603050405020304" pitchFamily="18" charset="0"/>
                <a:cs typeface="Times New Roman" panose="02020603050405020304" pitchFamily="18" charset="0"/>
              </a:rPr>
              <a:t> *p = l.pHead; </a:t>
            </a:r>
          </a:p>
          <a:p>
            <a:pPr marL="393700" lvl="1" eaLnBrk="1" hangingPunct="1">
              <a:lnSpc>
                <a:spcPct val="100000"/>
              </a:lnSpc>
              <a:spcBef>
                <a:spcPts val="500"/>
              </a:spcBef>
              <a:buFontTx/>
              <a:buNone/>
            </a:pPr>
            <a:r>
              <a:rPr lang="en-US" sz="2400" b="1" smtClean="0">
                <a:solidFill>
                  <a:srgbClr val="000000"/>
                </a:solidFill>
                <a:latin typeface="Times New Roman" panose="02020603050405020304" pitchFamily="18" charset="0"/>
                <a:cs typeface="Times New Roman" panose="02020603050405020304" pitchFamily="18" charset="0"/>
              </a:rPr>
              <a:t>	l.pHead = l.pHead-&gt;pNext;</a:t>
            </a:r>
          </a:p>
          <a:p>
            <a:pPr marL="393700" lvl="1" eaLnBrk="1" hangingPunct="1">
              <a:lnSpc>
                <a:spcPct val="100000"/>
              </a:lnSpc>
              <a:spcBef>
                <a:spcPts val="500"/>
              </a:spcBef>
              <a:buFontTx/>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if </a:t>
            </a:r>
            <a:r>
              <a:rPr lang="en-US" sz="2400" b="1" smtClean="0">
                <a:solidFill>
                  <a:srgbClr val="000000"/>
                </a:solidFill>
                <a:latin typeface="Times New Roman" panose="02020603050405020304" pitchFamily="18" charset="0"/>
                <a:cs typeface="Times New Roman" panose="02020603050405020304" pitchFamily="18" charset="0"/>
              </a:rPr>
              <a:t>(l.pHead == </a:t>
            </a:r>
            <a:r>
              <a:rPr lang="en-US" sz="2400" b="1" smtClean="0">
                <a:solidFill>
                  <a:srgbClr val="A000A0"/>
                </a:solidFill>
                <a:latin typeface="Times New Roman" panose="02020603050405020304" pitchFamily="18" charset="0"/>
                <a:cs typeface="Times New Roman" panose="02020603050405020304" pitchFamily="18" charset="0"/>
              </a:rPr>
              <a:t>NULL</a:t>
            </a:r>
            <a:r>
              <a:rPr lang="en-US" sz="2400" b="1" smtClean="0">
                <a:solidFill>
                  <a:srgbClr val="000000"/>
                </a:solidFill>
                <a:latin typeface="Times New Roman" panose="02020603050405020304" pitchFamily="18" charset="0"/>
                <a:cs typeface="Times New Roman" panose="02020603050405020304" pitchFamily="18" charset="0"/>
              </a:rPr>
              <a:t>) 	l.pTail = </a:t>
            </a:r>
            <a:r>
              <a:rPr lang="en-US" sz="2400" b="1" smtClean="0">
                <a:solidFill>
                  <a:srgbClr val="A000A0"/>
                </a:solidFill>
                <a:latin typeface="Times New Roman" panose="02020603050405020304" pitchFamily="18" charset="0"/>
                <a:cs typeface="Times New Roman" panose="02020603050405020304" pitchFamily="18" charset="0"/>
              </a:rPr>
              <a:t>NULL</a:t>
            </a:r>
            <a:r>
              <a:rPr lang="en-US" sz="2400" b="1" smtClean="0">
                <a:solidFill>
                  <a:srgbClr val="000000"/>
                </a:solidFill>
                <a:latin typeface="Times New Roman" panose="02020603050405020304" pitchFamily="18" charset="0"/>
                <a:cs typeface="Times New Roman" panose="02020603050405020304" pitchFamily="18" charset="0"/>
              </a:rPr>
              <a:t>;</a:t>
            </a:r>
          </a:p>
          <a:p>
            <a:pPr marL="393700" lvl="1" eaLnBrk="1" hangingPunct="1">
              <a:lnSpc>
                <a:spcPct val="100000"/>
              </a:lnSpc>
              <a:spcBef>
                <a:spcPts val="500"/>
              </a:spcBef>
              <a:buFontTx/>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else</a:t>
            </a:r>
            <a:r>
              <a:rPr lang="en-US" sz="2400" b="1" smtClean="0">
                <a:solidFill>
                  <a:srgbClr val="000000"/>
                </a:solidFill>
                <a:latin typeface="Times New Roman" panose="02020603050405020304" pitchFamily="18" charset="0"/>
                <a:cs typeface="Times New Roman" panose="02020603050405020304" pitchFamily="18" charset="0"/>
              </a:rPr>
              <a:t>    l.pHead-&gt;pPrev = </a:t>
            </a:r>
            <a:r>
              <a:rPr lang="en-US" sz="2400" b="1" smtClean="0">
                <a:solidFill>
                  <a:srgbClr val="A000A0"/>
                </a:solidFill>
                <a:latin typeface="Times New Roman" panose="02020603050405020304" pitchFamily="18" charset="0"/>
                <a:cs typeface="Times New Roman" panose="02020603050405020304" pitchFamily="18" charset="0"/>
              </a:rPr>
              <a:t>NULL</a:t>
            </a:r>
            <a:r>
              <a:rPr lang="en-US" sz="2400" b="1" smtClean="0">
                <a:solidFill>
                  <a:srgbClr val="000000"/>
                </a:solidFill>
                <a:latin typeface="Times New Roman" panose="02020603050405020304" pitchFamily="18" charset="0"/>
                <a:cs typeface="Times New Roman" panose="02020603050405020304" pitchFamily="18" charset="0"/>
              </a:rPr>
              <a:t>;  </a:t>
            </a:r>
          </a:p>
          <a:p>
            <a:pPr marL="393700" lvl="1" eaLnBrk="1" hangingPunct="1">
              <a:lnSpc>
                <a:spcPct val="100000"/>
              </a:lnSpc>
              <a:spcBef>
                <a:spcPts val="500"/>
              </a:spcBef>
              <a:buFontTx/>
              <a:buNone/>
            </a:pPr>
            <a:r>
              <a:rPr lang="en-US" sz="2400" b="1" smtClean="0">
                <a:solidFill>
                  <a:srgbClr val="0000FF"/>
                </a:solidFill>
                <a:latin typeface="Times New Roman" panose="02020603050405020304" pitchFamily="18" charset="0"/>
                <a:cs typeface="Times New Roman" panose="02020603050405020304" pitchFamily="18" charset="0"/>
              </a:rPr>
              <a:t>   delete</a:t>
            </a:r>
            <a:r>
              <a:rPr lang="en-US" sz="2400" b="1" smtClean="0">
                <a:solidFill>
                  <a:srgbClr val="000000"/>
                </a:solidFill>
                <a:latin typeface="Times New Roman" panose="02020603050405020304" pitchFamily="18" charset="0"/>
                <a:cs typeface="Times New Roman" panose="02020603050405020304" pitchFamily="18" charset="0"/>
              </a:rPr>
              <a:t> p;</a:t>
            </a:r>
          </a:p>
          <a:p>
            <a:pPr marL="393700" lvl="1" eaLnBrk="1" hangingPunct="1">
              <a:lnSpc>
                <a:spcPct val="100000"/>
              </a:lnSpc>
              <a:spcBef>
                <a:spcPts val="500"/>
              </a:spcBef>
              <a:buFontTx/>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return</a:t>
            </a:r>
            <a:r>
              <a:rPr lang="en-US" sz="2400" b="1" smtClean="0">
                <a:solidFill>
                  <a:srgbClr val="000000"/>
                </a:solidFill>
                <a:latin typeface="Times New Roman" panose="02020603050405020304" pitchFamily="18" charset="0"/>
                <a:cs typeface="Times New Roman" panose="02020603050405020304" pitchFamily="18" charset="0"/>
              </a:rPr>
              <a:t> 1;    </a:t>
            </a:r>
          </a:p>
          <a:p>
            <a:pPr marL="393700" lvl="1" eaLnBrk="1" hangingPunct="1">
              <a:lnSpc>
                <a:spcPct val="100000"/>
              </a:lnSpc>
              <a:spcBef>
                <a:spcPts val="500"/>
              </a:spcBef>
              <a:buFontTx/>
              <a:buNone/>
            </a:pPr>
            <a:r>
              <a:rPr lang="en-US" sz="2400" b="1" smtClean="0">
                <a:solidFill>
                  <a:srgbClr val="000000"/>
                </a:solidFill>
                <a:latin typeface="Times New Roman" panose="02020603050405020304" pitchFamily="18" charset="0"/>
                <a:cs typeface="Times New Roman" panose="02020603050405020304" pitchFamily="18" charset="0"/>
              </a:rPr>
              <a:t>}</a:t>
            </a:r>
            <a:endParaRPr lang="en-US" sz="2400" b="1" smtClean="0">
              <a:latin typeface="Times New Roman" panose="02020603050405020304" pitchFamily="18" charset="0"/>
              <a:cs typeface="Times New Roman" panose="02020603050405020304" pitchFamily="18" charset="0"/>
            </a:endParaRPr>
          </a:p>
        </p:txBody>
      </p:sp>
      <p:sp>
        <p:nvSpPr>
          <p:cNvPr id="153604"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48119EF-DA9E-40EA-8A67-D74E9368573A}" type="slidenum">
              <a:rPr lang="en-US" sz="1200" smtClean="0">
                <a:solidFill>
                  <a:srgbClr val="FFFFFF"/>
                </a:solidFill>
              </a:rPr>
              <a:pPr>
                <a:lnSpc>
                  <a:spcPct val="80000"/>
                </a:lnSpc>
              </a:pPr>
              <a:t>135</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46435">
                                            <p:txEl>
                                              <p:pRg st="2" end="2"/>
                                            </p:txEl>
                                          </p:spTgt>
                                        </p:tgtEl>
                                        <p:attrNameLst>
                                          <p:attrName>style.visibility</p:attrName>
                                        </p:attrNameLst>
                                      </p:cBhvr>
                                      <p:to>
                                        <p:strVal val="visible"/>
                                      </p:to>
                                    </p:set>
                                    <p:animEffect transition="in" filter="blinds(horizontal)">
                                      <p:cBhvr>
                                        <p:cTn id="7" dur="500"/>
                                        <p:tgtEl>
                                          <p:spTgt spid="14643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6435">
                                            <p:txEl>
                                              <p:pRg st="3" end="3"/>
                                            </p:txEl>
                                          </p:spTgt>
                                        </p:tgtEl>
                                        <p:attrNameLst>
                                          <p:attrName>style.visibility</p:attrName>
                                        </p:attrNameLst>
                                      </p:cBhvr>
                                      <p:to>
                                        <p:strVal val="visible"/>
                                      </p:to>
                                    </p:set>
                                    <p:animEffect transition="in" filter="blinds(horizontal)">
                                      <p:cBhvr>
                                        <p:cTn id="10" dur="500"/>
                                        <p:tgtEl>
                                          <p:spTgt spid="14643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6435">
                                            <p:txEl>
                                              <p:pRg st="4" end="4"/>
                                            </p:txEl>
                                          </p:spTgt>
                                        </p:tgtEl>
                                        <p:attrNameLst>
                                          <p:attrName>style.visibility</p:attrName>
                                        </p:attrNameLst>
                                      </p:cBhvr>
                                      <p:to>
                                        <p:strVal val="visible"/>
                                      </p:to>
                                    </p:set>
                                    <p:animEffect transition="in" filter="blinds(horizontal)">
                                      <p:cBhvr>
                                        <p:cTn id="13" dur="500"/>
                                        <p:tgtEl>
                                          <p:spTgt spid="14643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6435">
                                            <p:txEl>
                                              <p:pRg st="5" end="5"/>
                                            </p:txEl>
                                          </p:spTgt>
                                        </p:tgtEl>
                                        <p:attrNameLst>
                                          <p:attrName>style.visibility</p:attrName>
                                        </p:attrNameLst>
                                      </p:cBhvr>
                                      <p:to>
                                        <p:strVal val="visible"/>
                                      </p:to>
                                    </p:set>
                                    <p:animEffect transition="in" filter="blinds(horizontal)">
                                      <p:cBhvr>
                                        <p:cTn id="16" dur="500"/>
                                        <p:tgtEl>
                                          <p:spTgt spid="146435">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46435">
                                            <p:txEl>
                                              <p:pRg st="6" end="6"/>
                                            </p:txEl>
                                          </p:spTgt>
                                        </p:tgtEl>
                                        <p:attrNameLst>
                                          <p:attrName>style.visibility</p:attrName>
                                        </p:attrNameLst>
                                      </p:cBhvr>
                                      <p:to>
                                        <p:strVal val="visible"/>
                                      </p:to>
                                    </p:set>
                                    <p:animEffect transition="in" filter="blinds(horizontal)">
                                      <p:cBhvr>
                                        <p:cTn id="19" dur="500"/>
                                        <p:tgtEl>
                                          <p:spTgt spid="146435">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46435">
                                            <p:txEl>
                                              <p:pRg st="7" end="7"/>
                                            </p:txEl>
                                          </p:spTgt>
                                        </p:tgtEl>
                                        <p:attrNameLst>
                                          <p:attrName>style.visibility</p:attrName>
                                        </p:attrNameLst>
                                      </p:cBhvr>
                                      <p:to>
                                        <p:strVal val="visible"/>
                                      </p:to>
                                    </p:set>
                                    <p:animEffect transition="in" filter="blinds(horizontal)">
                                      <p:cBhvr>
                                        <p:cTn id="22" dur="500"/>
                                        <p:tgtEl>
                                          <p:spTgt spid="146435">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46435">
                                            <p:txEl>
                                              <p:pRg st="8" end="8"/>
                                            </p:txEl>
                                          </p:spTgt>
                                        </p:tgtEl>
                                        <p:attrNameLst>
                                          <p:attrName>style.visibility</p:attrName>
                                        </p:attrNameLst>
                                      </p:cBhvr>
                                      <p:to>
                                        <p:strVal val="visible"/>
                                      </p:to>
                                    </p:set>
                                    <p:animEffect transition="in" filter="blinds(horizontal)">
                                      <p:cBhvr>
                                        <p:cTn id="25" dur="500"/>
                                        <p:tgtEl>
                                          <p:spTgt spid="146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612775" y="228600"/>
            <a:ext cx="8153400" cy="990600"/>
          </a:xfrm>
        </p:spPr>
        <p:txBody>
          <a:bodyPr/>
          <a:lstStyle/>
          <a:p>
            <a:pPr eaLnBrk="1" hangingPunct="1"/>
            <a:r>
              <a:rPr lang="en-US" smtClean="0"/>
              <a:t>DSLK đôi – Hủy cuối ds</a:t>
            </a:r>
            <a:endParaRPr lang="en-US" smtClean="0">
              <a:latin typeface="VNI-Times" pitchFamily="2" charset="0"/>
            </a:endParaRPr>
          </a:p>
        </p:txBody>
      </p:sp>
      <p:sp>
        <p:nvSpPr>
          <p:cNvPr id="155651" name="Rectangle 3"/>
          <p:cNvSpPr>
            <a:spLocks noGrp="1" noChangeArrowheads="1"/>
          </p:cNvSpPr>
          <p:nvPr>
            <p:ph sz="quarter" idx="1"/>
          </p:nvPr>
        </p:nvSpPr>
        <p:spPr>
          <a:xfrm>
            <a:off x="612775" y="1600200"/>
            <a:ext cx="8153400" cy="4495800"/>
          </a:xfrm>
        </p:spPr>
        <p:txBody>
          <a:bodyPr/>
          <a:lstStyle/>
          <a:p>
            <a:pPr marL="393700" lvl="1" eaLnBrk="1" hangingPunct="1">
              <a:lnSpc>
                <a:spcPct val="100000"/>
              </a:lnSpc>
              <a:buFontTx/>
              <a:buNone/>
            </a:pPr>
            <a:r>
              <a:rPr lang="en-US" sz="2400" b="1" smtClean="0">
                <a:solidFill>
                  <a:srgbClr val="0000FF"/>
                </a:solidFill>
                <a:latin typeface="Times New Roman" panose="02020603050405020304" pitchFamily="18" charset="0"/>
                <a:cs typeface="Times New Roman" panose="02020603050405020304" pitchFamily="18" charset="0"/>
              </a:rPr>
              <a:t>int </a:t>
            </a:r>
            <a:r>
              <a:rPr lang="en-US" sz="2400" b="1" smtClean="0">
                <a:solidFill>
                  <a:srgbClr val="FF0000"/>
                </a:solidFill>
                <a:latin typeface="Times New Roman" panose="02020603050405020304" pitchFamily="18" charset="0"/>
                <a:cs typeface="Times New Roman" panose="02020603050405020304" pitchFamily="18" charset="0"/>
              </a:rPr>
              <a:t>removeTail </a:t>
            </a:r>
            <a:r>
              <a:rPr lang="en-US" sz="2400" b="1" smtClean="0">
                <a:solidFill>
                  <a:srgbClr val="000000"/>
                </a:solidFill>
                <a:latin typeface="Times New Roman" panose="02020603050405020304" pitchFamily="18" charset="0"/>
                <a:cs typeface="Times New Roman" panose="02020603050405020304" pitchFamily="18" charset="0"/>
              </a:rPr>
              <a:t>(</a:t>
            </a:r>
            <a:r>
              <a:rPr lang="en-US" sz="2400" b="1" smtClean="0">
                <a:solidFill>
                  <a:srgbClr val="0000FF"/>
                </a:solidFill>
                <a:latin typeface="Times New Roman" panose="02020603050405020304" pitchFamily="18" charset="0"/>
                <a:cs typeface="Times New Roman" panose="02020603050405020304" pitchFamily="18" charset="0"/>
              </a:rPr>
              <a:t>DList</a:t>
            </a:r>
            <a:r>
              <a:rPr lang="en-US" sz="2400" b="1" smtClean="0">
                <a:solidFill>
                  <a:srgbClr val="000000"/>
                </a:solidFill>
                <a:latin typeface="Times New Roman" panose="02020603050405020304" pitchFamily="18" charset="0"/>
                <a:cs typeface="Times New Roman" panose="02020603050405020304" pitchFamily="18" charset="0"/>
              </a:rPr>
              <a:t> &amp;l)</a:t>
            </a:r>
          </a:p>
          <a:p>
            <a:pPr marL="393700" lvl="1" eaLnBrk="1" hangingPunct="1">
              <a:lnSpc>
                <a:spcPct val="100000"/>
              </a:lnSpc>
              <a:buFontTx/>
              <a:buNone/>
            </a:pPr>
            <a:r>
              <a:rPr lang="en-US" sz="2400" b="1" smtClean="0">
                <a:solidFill>
                  <a:srgbClr val="000000"/>
                </a:solidFill>
                <a:latin typeface="Times New Roman" panose="02020603050405020304" pitchFamily="18" charset="0"/>
                <a:cs typeface="Times New Roman" panose="02020603050405020304" pitchFamily="18" charset="0"/>
              </a:rPr>
              <a:t>{	</a:t>
            </a:r>
          </a:p>
          <a:p>
            <a:pPr marL="393700" lvl="1" eaLnBrk="1" hangingPunct="1">
              <a:lnSpc>
                <a:spcPct val="100000"/>
              </a:lnSpc>
              <a:buFontTx/>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if</a:t>
            </a:r>
            <a:r>
              <a:rPr lang="en-US" sz="2400" b="1" smtClean="0">
                <a:solidFill>
                  <a:srgbClr val="000000"/>
                </a:solidFill>
                <a:latin typeface="Times New Roman" panose="02020603050405020304" pitchFamily="18" charset="0"/>
                <a:cs typeface="Times New Roman" panose="02020603050405020304" pitchFamily="18" charset="0"/>
              </a:rPr>
              <a:t> (l.pTail == </a:t>
            </a:r>
            <a:r>
              <a:rPr lang="en-US" sz="2400" b="1" smtClean="0">
                <a:solidFill>
                  <a:srgbClr val="A000A0"/>
                </a:solidFill>
                <a:latin typeface="Times New Roman" panose="02020603050405020304" pitchFamily="18" charset="0"/>
                <a:cs typeface="Times New Roman" panose="02020603050405020304" pitchFamily="18" charset="0"/>
              </a:rPr>
              <a:t>NULL</a:t>
            </a: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return</a:t>
            </a:r>
            <a:r>
              <a:rPr lang="en-US" sz="2400" b="1" smtClean="0">
                <a:solidFill>
                  <a:srgbClr val="000000"/>
                </a:solidFill>
                <a:latin typeface="Times New Roman" panose="02020603050405020304" pitchFamily="18" charset="0"/>
                <a:cs typeface="Times New Roman" panose="02020603050405020304" pitchFamily="18" charset="0"/>
              </a:rPr>
              <a:t> 0;</a:t>
            </a:r>
          </a:p>
          <a:p>
            <a:pPr marL="393700" lvl="1" eaLnBrk="1" hangingPunct="1">
              <a:lnSpc>
                <a:spcPct val="100000"/>
              </a:lnSpc>
              <a:buFontTx/>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DNode</a:t>
            </a:r>
            <a:r>
              <a:rPr lang="en-US" sz="2400" b="1" smtClean="0">
                <a:solidFill>
                  <a:srgbClr val="000000"/>
                </a:solidFill>
                <a:latin typeface="Times New Roman" panose="02020603050405020304" pitchFamily="18" charset="0"/>
                <a:cs typeface="Times New Roman" panose="02020603050405020304" pitchFamily="18" charset="0"/>
              </a:rPr>
              <a:t> *p = l.pTail; </a:t>
            </a:r>
          </a:p>
          <a:p>
            <a:pPr marL="393700" lvl="1" eaLnBrk="1" hangingPunct="1">
              <a:lnSpc>
                <a:spcPct val="100000"/>
              </a:lnSpc>
              <a:buFontTx/>
              <a:buNone/>
            </a:pPr>
            <a:r>
              <a:rPr lang="en-US" sz="2400" b="1" smtClean="0">
                <a:solidFill>
                  <a:srgbClr val="000000"/>
                </a:solidFill>
                <a:latin typeface="Times New Roman" panose="02020603050405020304" pitchFamily="18" charset="0"/>
                <a:cs typeface="Times New Roman" panose="02020603050405020304" pitchFamily="18" charset="0"/>
              </a:rPr>
              <a:t>	l.pTail = l.pTail-&gt;pPrev;</a:t>
            </a:r>
          </a:p>
          <a:p>
            <a:pPr marL="393700" lvl="1" eaLnBrk="1" hangingPunct="1">
              <a:lnSpc>
                <a:spcPct val="100000"/>
              </a:lnSpc>
              <a:buFontTx/>
              <a:buNone/>
            </a:pPr>
            <a:r>
              <a:rPr lang="en-US" sz="2400" b="1" smtClean="0">
                <a:solidFill>
                  <a:srgbClr val="000000"/>
                </a:solidFill>
                <a:latin typeface="Times New Roman" panose="02020603050405020304" pitchFamily="18" charset="0"/>
                <a:cs typeface="Times New Roman" panose="02020603050405020304" pitchFamily="18" charset="0"/>
              </a:rPr>
              <a:t>	</a:t>
            </a:r>
          </a:p>
          <a:p>
            <a:pPr marL="393700" lvl="1" eaLnBrk="1" hangingPunct="1">
              <a:lnSpc>
                <a:spcPct val="100000"/>
              </a:lnSpc>
              <a:buFontTx/>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if </a:t>
            </a:r>
            <a:r>
              <a:rPr lang="en-US" sz="2400" b="1" smtClean="0">
                <a:solidFill>
                  <a:srgbClr val="000000"/>
                </a:solidFill>
                <a:latin typeface="Times New Roman" panose="02020603050405020304" pitchFamily="18" charset="0"/>
                <a:cs typeface="Times New Roman" panose="02020603050405020304" pitchFamily="18" charset="0"/>
              </a:rPr>
              <a:t>(l.pTail == </a:t>
            </a:r>
            <a:r>
              <a:rPr lang="en-US" sz="2400" b="1" smtClean="0">
                <a:solidFill>
                  <a:srgbClr val="A000A0"/>
                </a:solidFill>
                <a:latin typeface="Times New Roman" panose="02020603050405020304" pitchFamily="18" charset="0"/>
                <a:cs typeface="Times New Roman" panose="02020603050405020304" pitchFamily="18" charset="0"/>
              </a:rPr>
              <a:t>NULL</a:t>
            </a:r>
            <a:r>
              <a:rPr lang="en-US" sz="2400" b="1" smtClean="0">
                <a:solidFill>
                  <a:srgbClr val="000000"/>
                </a:solidFill>
                <a:latin typeface="Times New Roman" panose="02020603050405020304" pitchFamily="18" charset="0"/>
                <a:cs typeface="Times New Roman" panose="02020603050405020304" pitchFamily="18" charset="0"/>
              </a:rPr>
              <a:t>)   l.pHead = </a:t>
            </a:r>
            <a:r>
              <a:rPr lang="en-US" sz="2400" b="1" smtClean="0">
                <a:solidFill>
                  <a:srgbClr val="A000A0"/>
                </a:solidFill>
                <a:latin typeface="Times New Roman" panose="02020603050405020304" pitchFamily="18" charset="0"/>
                <a:cs typeface="Times New Roman" panose="02020603050405020304" pitchFamily="18" charset="0"/>
              </a:rPr>
              <a:t>NULL</a:t>
            </a:r>
            <a:r>
              <a:rPr lang="en-US" sz="2400" b="1" smtClean="0">
                <a:solidFill>
                  <a:srgbClr val="000000"/>
                </a:solidFill>
                <a:latin typeface="Times New Roman" panose="02020603050405020304" pitchFamily="18" charset="0"/>
                <a:cs typeface="Times New Roman" panose="02020603050405020304" pitchFamily="18" charset="0"/>
              </a:rPr>
              <a:t>;</a:t>
            </a:r>
          </a:p>
          <a:p>
            <a:pPr marL="393700" lvl="1" eaLnBrk="1" hangingPunct="1">
              <a:lnSpc>
                <a:spcPct val="100000"/>
              </a:lnSpc>
              <a:buFontTx/>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else</a:t>
            </a:r>
            <a:r>
              <a:rPr lang="en-US" sz="2400" b="1" smtClean="0">
                <a:solidFill>
                  <a:srgbClr val="000000"/>
                </a:solidFill>
                <a:latin typeface="Times New Roman" panose="02020603050405020304" pitchFamily="18" charset="0"/>
                <a:cs typeface="Times New Roman" panose="02020603050405020304" pitchFamily="18" charset="0"/>
              </a:rPr>
              <a:t>      l.pTail-&gt;pNext = </a:t>
            </a:r>
            <a:r>
              <a:rPr lang="en-US" sz="2400" b="1" smtClean="0">
                <a:solidFill>
                  <a:srgbClr val="A000A0"/>
                </a:solidFill>
                <a:latin typeface="Times New Roman" panose="02020603050405020304" pitchFamily="18" charset="0"/>
                <a:cs typeface="Times New Roman" panose="02020603050405020304" pitchFamily="18" charset="0"/>
              </a:rPr>
              <a:t>NULL</a:t>
            </a:r>
            <a:r>
              <a:rPr lang="en-US" sz="2400" b="1" smtClean="0">
                <a:solidFill>
                  <a:srgbClr val="000000"/>
                </a:solidFill>
                <a:latin typeface="Times New Roman" panose="02020603050405020304" pitchFamily="18" charset="0"/>
                <a:cs typeface="Times New Roman" panose="02020603050405020304" pitchFamily="18" charset="0"/>
              </a:rPr>
              <a:t>;</a:t>
            </a:r>
          </a:p>
          <a:p>
            <a:pPr marL="393700" lvl="1" eaLnBrk="1" hangingPunct="1">
              <a:lnSpc>
                <a:spcPct val="100000"/>
              </a:lnSpc>
              <a:buFontTx/>
              <a:buNone/>
            </a:pPr>
            <a:r>
              <a:rPr lang="en-US" sz="2400" b="1" smtClean="0">
                <a:solidFill>
                  <a:srgbClr val="0000FF"/>
                </a:solidFill>
                <a:latin typeface="Times New Roman" panose="02020603050405020304" pitchFamily="18" charset="0"/>
                <a:cs typeface="Times New Roman" panose="02020603050405020304" pitchFamily="18" charset="0"/>
              </a:rPr>
              <a:t>    delete</a:t>
            </a:r>
            <a:r>
              <a:rPr lang="en-US" sz="2400" b="1" smtClean="0">
                <a:solidFill>
                  <a:srgbClr val="000000"/>
                </a:solidFill>
                <a:latin typeface="Times New Roman" panose="02020603050405020304" pitchFamily="18" charset="0"/>
                <a:cs typeface="Times New Roman" panose="02020603050405020304" pitchFamily="18" charset="0"/>
              </a:rPr>
              <a:t> p; 	</a:t>
            </a:r>
          </a:p>
          <a:p>
            <a:pPr marL="393700" lvl="1" eaLnBrk="1" hangingPunct="1">
              <a:lnSpc>
                <a:spcPct val="100000"/>
              </a:lnSpc>
              <a:buFontTx/>
              <a:buNone/>
            </a:pPr>
            <a:r>
              <a:rPr lang="en-US" sz="2400" b="1" smtClean="0">
                <a:solidFill>
                  <a:srgbClr val="0000FF"/>
                </a:solidFill>
                <a:latin typeface="Times New Roman" panose="02020603050405020304" pitchFamily="18" charset="0"/>
                <a:cs typeface="Times New Roman" panose="02020603050405020304" pitchFamily="18" charset="0"/>
              </a:rPr>
              <a:t>    return</a:t>
            </a:r>
            <a:r>
              <a:rPr lang="en-US" sz="2400" b="1" smtClean="0">
                <a:solidFill>
                  <a:srgbClr val="000000"/>
                </a:solidFill>
                <a:latin typeface="Times New Roman" panose="02020603050405020304" pitchFamily="18" charset="0"/>
                <a:cs typeface="Times New Roman" panose="02020603050405020304" pitchFamily="18" charset="0"/>
              </a:rPr>
              <a:t> 1;</a:t>
            </a:r>
          </a:p>
          <a:p>
            <a:pPr marL="393700" lvl="1" eaLnBrk="1" hangingPunct="1">
              <a:lnSpc>
                <a:spcPct val="100000"/>
              </a:lnSpc>
              <a:buFontTx/>
              <a:buNone/>
            </a:pPr>
            <a:r>
              <a:rPr lang="en-US" sz="2400" b="1" smtClean="0">
                <a:solidFill>
                  <a:srgbClr val="000000"/>
                </a:solidFill>
                <a:latin typeface="Times New Roman" panose="02020603050405020304" pitchFamily="18" charset="0"/>
                <a:cs typeface="Times New Roman" panose="02020603050405020304" pitchFamily="18" charset="0"/>
              </a:rPr>
              <a:t>}</a:t>
            </a:r>
          </a:p>
        </p:txBody>
      </p:sp>
      <p:sp>
        <p:nvSpPr>
          <p:cNvPr id="155652"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9B44A50-B353-4B2D-8B77-31B8D977E863}" type="slidenum">
              <a:rPr lang="en-US" sz="1200" smtClean="0">
                <a:solidFill>
                  <a:srgbClr val="FFFFFF"/>
                </a:solidFill>
              </a:rPr>
              <a:pPr>
                <a:lnSpc>
                  <a:spcPct val="80000"/>
                </a:lnSpc>
              </a:pPr>
              <a:t>136</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612775" y="228600"/>
            <a:ext cx="8153400" cy="990600"/>
          </a:xfrm>
        </p:spPr>
        <p:txBody>
          <a:bodyPr/>
          <a:lstStyle/>
          <a:p>
            <a:pPr eaLnBrk="1" hangingPunct="1"/>
            <a:r>
              <a:rPr lang="en-US" smtClean="0"/>
              <a:t>DSLK đôi – Hủy phần tử sau q</a:t>
            </a:r>
            <a:endParaRPr lang="en-US" smtClean="0">
              <a:latin typeface="VNI-Times" pitchFamily="2" charset="0"/>
            </a:endParaRPr>
          </a:p>
        </p:txBody>
      </p:sp>
      <p:sp>
        <p:nvSpPr>
          <p:cNvPr id="156675" name="Rectangle 3"/>
          <p:cNvSpPr>
            <a:spLocks noGrp="1" noChangeArrowheads="1"/>
          </p:cNvSpPr>
          <p:nvPr>
            <p:ph sz="quarter" idx="1"/>
          </p:nvPr>
        </p:nvSpPr>
        <p:spPr>
          <a:xfrm>
            <a:off x="612775" y="1524000"/>
            <a:ext cx="8153400" cy="4495800"/>
          </a:xfrm>
        </p:spPr>
        <p:txBody>
          <a:bodyPr/>
          <a:lstStyle/>
          <a:p>
            <a:pPr marL="393700" lvl="1" eaLnBrk="1" hangingPunct="1">
              <a:lnSpc>
                <a:spcPct val="100000"/>
              </a:lnSpc>
              <a:spcBef>
                <a:spcPct val="0"/>
              </a:spcBef>
              <a:buFontTx/>
              <a:buNone/>
            </a:pPr>
            <a:r>
              <a:rPr lang="en-US" sz="2300" b="1" smtClean="0">
                <a:solidFill>
                  <a:srgbClr val="0000FF"/>
                </a:solidFill>
                <a:latin typeface="Times New Roman" panose="02020603050405020304" pitchFamily="18" charset="0"/>
                <a:cs typeface="Times New Roman" panose="02020603050405020304" pitchFamily="18" charset="0"/>
              </a:rPr>
              <a:t>int </a:t>
            </a:r>
            <a:r>
              <a:rPr lang="en-US" sz="2300" b="1" smtClean="0">
                <a:solidFill>
                  <a:srgbClr val="FF0000"/>
                </a:solidFill>
                <a:latin typeface="Times New Roman" panose="02020603050405020304" pitchFamily="18" charset="0"/>
                <a:cs typeface="Times New Roman" panose="02020603050405020304" pitchFamily="18" charset="0"/>
              </a:rPr>
              <a:t>removeAfter</a:t>
            </a:r>
            <a:r>
              <a:rPr lang="en-US" sz="2300" b="1" smtClean="0">
                <a:solidFill>
                  <a:srgbClr val="000000"/>
                </a:solidFill>
                <a:latin typeface="Times New Roman" panose="02020603050405020304" pitchFamily="18" charset="0"/>
                <a:cs typeface="Times New Roman" panose="02020603050405020304" pitchFamily="18" charset="0"/>
              </a:rPr>
              <a:t> (</a:t>
            </a:r>
            <a:r>
              <a:rPr lang="en-US" sz="2300" b="1" smtClean="0">
                <a:solidFill>
                  <a:srgbClr val="0000FF"/>
                </a:solidFill>
                <a:latin typeface="Times New Roman" panose="02020603050405020304" pitchFamily="18" charset="0"/>
                <a:cs typeface="Times New Roman" panose="02020603050405020304" pitchFamily="18" charset="0"/>
              </a:rPr>
              <a:t>DList</a:t>
            </a:r>
            <a:r>
              <a:rPr lang="en-US" sz="2300" b="1" smtClean="0">
                <a:solidFill>
                  <a:srgbClr val="000000"/>
                </a:solidFill>
                <a:latin typeface="Times New Roman" panose="02020603050405020304" pitchFamily="18" charset="0"/>
                <a:cs typeface="Times New Roman" panose="02020603050405020304" pitchFamily="18" charset="0"/>
              </a:rPr>
              <a:t> &amp;l, </a:t>
            </a:r>
            <a:r>
              <a:rPr lang="en-US" sz="2300" b="1" smtClean="0">
                <a:solidFill>
                  <a:srgbClr val="0000FF"/>
                </a:solidFill>
                <a:latin typeface="Times New Roman" panose="02020603050405020304" pitchFamily="18" charset="0"/>
                <a:cs typeface="Times New Roman" panose="02020603050405020304" pitchFamily="18" charset="0"/>
              </a:rPr>
              <a:t>DNode</a:t>
            </a:r>
            <a:r>
              <a:rPr lang="en-US" sz="2300" b="1" smtClean="0">
                <a:solidFill>
                  <a:srgbClr val="000000"/>
                </a:solidFill>
                <a:latin typeface="Times New Roman" panose="02020603050405020304" pitchFamily="18" charset="0"/>
                <a:cs typeface="Times New Roman" panose="02020603050405020304" pitchFamily="18" charset="0"/>
              </a:rPr>
              <a:t> *q)</a:t>
            </a:r>
          </a:p>
          <a:p>
            <a:pPr marL="393700"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		</a:t>
            </a:r>
          </a:p>
          <a:p>
            <a:pPr marL="393700"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	</a:t>
            </a:r>
            <a:r>
              <a:rPr lang="en-US" sz="2300" b="1" smtClean="0">
                <a:solidFill>
                  <a:srgbClr val="0000FF"/>
                </a:solidFill>
                <a:latin typeface="Times New Roman" panose="02020603050405020304" pitchFamily="18" charset="0"/>
                <a:cs typeface="Times New Roman" panose="02020603050405020304" pitchFamily="18" charset="0"/>
              </a:rPr>
              <a:t>if</a:t>
            </a:r>
            <a:r>
              <a:rPr lang="en-US" sz="2300" b="1" smtClean="0">
                <a:solidFill>
                  <a:srgbClr val="000000"/>
                </a:solidFill>
                <a:latin typeface="Times New Roman" panose="02020603050405020304" pitchFamily="18" charset="0"/>
                <a:cs typeface="Times New Roman" panose="02020603050405020304" pitchFamily="18" charset="0"/>
              </a:rPr>
              <a:t> (q == </a:t>
            </a:r>
            <a:r>
              <a:rPr lang="en-US" sz="2300" b="1" smtClean="0">
                <a:solidFill>
                  <a:srgbClr val="A000A0"/>
                </a:solidFill>
                <a:latin typeface="Times New Roman" panose="02020603050405020304" pitchFamily="18" charset="0"/>
                <a:cs typeface="Times New Roman" panose="02020603050405020304" pitchFamily="18" charset="0"/>
              </a:rPr>
              <a:t>NULL</a:t>
            </a:r>
            <a:r>
              <a:rPr lang="en-US" sz="2300" b="1" smtClean="0">
                <a:solidFill>
                  <a:srgbClr val="000000"/>
                </a:solidFill>
                <a:latin typeface="Times New Roman" panose="02020603050405020304" pitchFamily="18" charset="0"/>
                <a:cs typeface="Times New Roman" panose="02020603050405020304" pitchFamily="18" charset="0"/>
              </a:rPr>
              <a:t>)   </a:t>
            </a:r>
            <a:r>
              <a:rPr lang="en-US" sz="2300" b="1" smtClean="0">
                <a:solidFill>
                  <a:srgbClr val="0000FF"/>
                </a:solidFill>
                <a:latin typeface="Times New Roman" panose="02020603050405020304" pitchFamily="18" charset="0"/>
                <a:cs typeface="Times New Roman" panose="02020603050405020304" pitchFamily="18" charset="0"/>
              </a:rPr>
              <a:t>return</a:t>
            </a:r>
            <a:r>
              <a:rPr lang="en-US" sz="2300" b="1" smtClean="0">
                <a:solidFill>
                  <a:srgbClr val="000000"/>
                </a:solidFill>
                <a:latin typeface="Times New Roman" panose="02020603050405020304" pitchFamily="18" charset="0"/>
                <a:cs typeface="Times New Roman" panose="02020603050405020304" pitchFamily="18" charset="0"/>
              </a:rPr>
              <a:t> 0;</a:t>
            </a:r>
          </a:p>
          <a:p>
            <a:pPr marL="393700"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	</a:t>
            </a:r>
            <a:r>
              <a:rPr lang="en-US" sz="2300" b="1" smtClean="0">
                <a:solidFill>
                  <a:srgbClr val="0000FF"/>
                </a:solidFill>
                <a:latin typeface="Times New Roman" panose="02020603050405020304" pitchFamily="18" charset="0"/>
                <a:cs typeface="Times New Roman" panose="02020603050405020304" pitchFamily="18" charset="0"/>
              </a:rPr>
              <a:t>DNode</a:t>
            </a:r>
            <a:r>
              <a:rPr lang="en-US" sz="2300" b="1" smtClean="0">
                <a:solidFill>
                  <a:srgbClr val="000000"/>
                </a:solidFill>
                <a:latin typeface="Times New Roman" panose="02020603050405020304" pitchFamily="18" charset="0"/>
                <a:cs typeface="Times New Roman" panose="02020603050405020304" pitchFamily="18" charset="0"/>
              </a:rPr>
              <a:t> *p = q -&gt;pNext ;</a:t>
            </a:r>
          </a:p>
          <a:p>
            <a:pPr marL="393700"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	</a:t>
            </a:r>
            <a:r>
              <a:rPr lang="en-US" sz="2300" b="1" smtClean="0">
                <a:solidFill>
                  <a:srgbClr val="0000FF"/>
                </a:solidFill>
                <a:latin typeface="Times New Roman" panose="02020603050405020304" pitchFamily="18" charset="0"/>
                <a:cs typeface="Times New Roman" panose="02020603050405020304" pitchFamily="18" charset="0"/>
              </a:rPr>
              <a:t>if</a:t>
            </a:r>
            <a:r>
              <a:rPr lang="en-US" sz="2300" b="1" smtClean="0">
                <a:solidFill>
                  <a:srgbClr val="000000"/>
                </a:solidFill>
                <a:latin typeface="Times New Roman" panose="02020603050405020304" pitchFamily="18" charset="0"/>
                <a:cs typeface="Times New Roman" panose="02020603050405020304" pitchFamily="18" charset="0"/>
              </a:rPr>
              <a:t>  (p != </a:t>
            </a:r>
            <a:r>
              <a:rPr lang="en-US" sz="2300" b="1" smtClean="0">
                <a:solidFill>
                  <a:srgbClr val="A000A0"/>
                </a:solidFill>
                <a:latin typeface="Times New Roman" panose="02020603050405020304" pitchFamily="18" charset="0"/>
                <a:cs typeface="Times New Roman" panose="02020603050405020304" pitchFamily="18" charset="0"/>
              </a:rPr>
              <a:t>NULL</a:t>
            </a:r>
            <a:r>
              <a:rPr lang="en-US" sz="2300" b="1" smtClean="0">
                <a:solidFill>
                  <a:srgbClr val="000000"/>
                </a:solidFill>
                <a:latin typeface="Times New Roman" panose="02020603050405020304" pitchFamily="18" charset="0"/>
                <a:cs typeface="Times New Roman" panose="02020603050405020304" pitchFamily="18" charset="0"/>
              </a:rPr>
              <a:t>)</a:t>
            </a:r>
          </a:p>
          <a:p>
            <a:pPr marL="393700"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	{  </a:t>
            </a:r>
          </a:p>
          <a:p>
            <a:pPr marL="393700"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		q-&gt;pNext = p-&gt;pNext;</a:t>
            </a:r>
          </a:p>
          <a:p>
            <a:pPr marL="393700"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	      	</a:t>
            </a:r>
            <a:r>
              <a:rPr lang="en-US" sz="2300" b="1" smtClean="0">
                <a:solidFill>
                  <a:srgbClr val="0000FF"/>
                </a:solidFill>
                <a:latin typeface="Times New Roman" panose="02020603050405020304" pitchFamily="18" charset="0"/>
                <a:cs typeface="Times New Roman" panose="02020603050405020304" pitchFamily="18" charset="0"/>
              </a:rPr>
              <a:t>if  </a:t>
            </a:r>
            <a:r>
              <a:rPr lang="en-US" sz="2300" b="1" smtClean="0">
                <a:solidFill>
                  <a:srgbClr val="000000"/>
                </a:solidFill>
                <a:latin typeface="Times New Roman" panose="02020603050405020304" pitchFamily="18" charset="0"/>
                <a:cs typeface="Times New Roman" panose="02020603050405020304" pitchFamily="18" charset="0"/>
              </a:rPr>
              <a:t>(p == l.pTail)    l.pTail  = q;</a:t>
            </a:r>
          </a:p>
          <a:p>
            <a:pPr marL="393700"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	      	</a:t>
            </a:r>
            <a:r>
              <a:rPr lang="en-US" sz="2300" b="1" smtClean="0">
                <a:solidFill>
                  <a:srgbClr val="0000FF"/>
                </a:solidFill>
                <a:latin typeface="Times New Roman" panose="02020603050405020304" pitchFamily="18" charset="0"/>
                <a:cs typeface="Times New Roman" panose="02020603050405020304" pitchFamily="18" charset="0"/>
              </a:rPr>
              <a:t>else</a:t>
            </a:r>
            <a:r>
              <a:rPr lang="en-US" sz="2300" b="1" smtClean="0">
                <a:solidFill>
                  <a:srgbClr val="000000"/>
                </a:solidFill>
                <a:latin typeface="Times New Roman" panose="02020603050405020304" pitchFamily="18" charset="0"/>
                <a:cs typeface="Times New Roman" panose="02020603050405020304" pitchFamily="18" charset="0"/>
              </a:rPr>
              <a:t>     p-&gt;pNext-&gt;pPrev = q;</a:t>
            </a:r>
          </a:p>
          <a:p>
            <a:pPr marL="393700" lvl="1" eaLnBrk="1" hangingPunct="1">
              <a:lnSpc>
                <a:spcPct val="100000"/>
              </a:lnSpc>
              <a:spcBef>
                <a:spcPct val="0"/>
              </a:spcBef>
              <a:buFontTx/>
              <a:buNone/>
            </a:pPr>
            <a:r>
              <a:rPr lang="en-US" sz="2300" b="1" smtClean="0">
                <a:solidFill>
                  <a:srgbClr val="0000FF"/>
                </a:solidFill>
                <a:latin typeface="Times New Roman" panose="02020603050405020304" pitchFamily="18" charset="0"/>
                <a:cs typeface="Times New Roman" panose="02020603050405020304" pitchFamily="18" charset="0"/>
              </a:rPr>
              <a:t>	      	delete</a:t>
            </a:r>
            <a:r>
              <a:rPr lang="en-US" sz="2300" b="1" smtClean="0">
                <a:solidFill>
                  <a:srgbClr val="000000"/>
                </a:solidFill>
                <a:latin typeface="Times New Roman" panose="02020603050405020304" pitchFamily="18" charset="0"/>
                <a:cs typeface="Times New Roman" panose="02020603050405020304" pitchFamily="18" charset="0"/>
              </a:rPr>
              <a:t> p;</a:t>
            </a:r>
          </a:p>
          <a:p>
            <a:pPr marL="393700"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		</a:t>
            </a:r>
            <a:r>
              <a:rPr lang="en-US" sz="2300" b="1" smtClean="0">
                <a:solidFill>
                  <a:srgbClr val="0000FF"/>
                </a:solidFill>
                <a:latin typeface="Times New Roman" panose="02020603050405020304" pitchFamily="18" charset="0"/>
                <a:cs typeface="Times New Roman" panose="02020603050405020304" pitchFamily="18" charset="0"/>
              </a:rPr>
              <a:t>return</a:t>
            </a:r>
            <a:r>
              <a:rPr lang="en-US" sz="2300" b="1" smtClean="0">
                <a:solidFill>
                  <a:srgbClr val="000000"/>
                </a:solidFill>
                <a:latin typeface="Times New Roman" panose="02020603050405020304" pitchFamily="18" charset="0"/>
                <a:cs typeface="Times New Roman" panose="02020603050405020304" pitchFamily="18" charset="0"/>
              </a:rPr>
              <a:t> 1;</a:t>
            </a:r>
          </a:p>
          <a:p>
            <a:pPr marL="393700"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	}</a:t>
            </a:r>
          </a:p>
          <a:p>
            <a:pPr marL="393700"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   </a:t>
            </a:r>
            <a:r>
              <a:rPr lang="en-US" sz="2300" b="1" smtClean="0">
                <a:solidFill>
                  <a:srgbClr val="0000FF"/>
                </a:solidFill>
                <a:latin typeface="Times New Roman" panose="02020603050405020304" pitchFamily="18" charset="0"/>
                <a:cs typeface="Times New Roman" panose="02020603050405020304" pitchFamily="18" charset="0"/>
              </a:rPr>
              <a:t>else</a:t>
            </a:r>
            <a:r>
              <a:rPr lang="en-US" sz="2300" b="1" smtClean="0">
                <a:solidFill>
                  <a:srgbClr val="000000"/>
                </a:solidFill>
                <a:latin typeface="Times New Roman" panose="02020603050405020304" pitchFamily="18" charset="0"/>
                <a:cs typeface="Times New Roman" panose="02020603050405020304" pitchFamily="18" charset="0"/>
              </a:rPr>
              <a:t>  </a:t>
            </a:r>
            <a:r>
              <a:rPr lang="en-US" sz="2300" b="1" smtClean="0">
                <a:solidFill>
                  <a:srgbClr val="0000FF"/>
                </a:solidFill>
                <a:latin typeface="Times New Roman" panose="02020603050405020304" pitchFamily="18" charset="0"/>
                <a:cs typeface="Times New Roman" panose="02020603050405020304" pitchFamily="18" charset="0"/>
              </a:rPr>
              <a:t>return</a:t>
            </a:r>
            <a:r>
              <a:rPr lang="en-US" sz="2300" b="1" smtClean="0">
                <a:solidFill>
                  <a:srgbClr val="000000"/>
                </a:solidFill>
                <a:latin typeface="Times New Roman" panose="02020603050405020304" pitchFamily="18" charset="0"/>
                <a:cs typeface="Times New Roman" panose="02020603050405020304" pitchFamily="18" charset="0"/>
              </a:rPr>
              <a:t> 0;</a:t>
            </a:r>
          </a:p>
          <a:p>
            <a:pPr marL="393700"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a:t>
            </a:r>
          </a:p>
        </p:txBody>
      </p:sp>
      <p:sp>
        <p:nvSpPr>
          <p:cNvPr id="156676"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84CC954-694A-461B-B499-EB55B001BB85}" type="slidenum">
              <a:rPr lang="en-US" sz="1200" smtClean="0">
                <a:solidFill>
                  <a:srgbClr val="FFFFFF"/>
                </a:solidFill>
              </a:rPr>
              <a:pPr>
                <a:lnSpc>
                  <a:spcPct val="80000"/>
                </a:lnSpc>
              </a:pPr>
              <a:t>137</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612775" y="228600"/>
            <a:ext cx="8153400" cy="990600"/>
          </a:xfrm>
        </p:spPr>
        <p:txBody>
          <a:bodyPr/>
          <a:lstStyle/>
          <a:p>
            <a:pPr eaLnBrk="1" hangingPunct="1"/>
            <a:r>
              <a:rPr lang="en-US" smtClean="0"/>
              <a:t>DSLK đôi – Hủy phần tử trước q</a:t>
            </a:r>
            <a:endParaRPr lang="en-US" smtClean="0">
              <a:latin typeface="VNI-Times" pitchFamily="2" charset="0"/>
            </a:endParaRPr>
          </a:p>
        </p:txBody>
      </p:sp>
      <p:sp>
        <p:nvSpPr>
          <p:cNvPr id="158723" name="Rectangle 3"/>
          <p:cNvSpPr>
            <a:spLocks noGrp="1" noChangeArrowheads="1"/>
          </p:cNvSpPr>
          <p:nvPr>
            <p:ph sz="quarter" idx="1"/>
          </p:nvPr>
        </p:nvSpPr>
        <p:spPr>
          <a:xfrm>
            <a:off x="612775" y="1600200"/>
            <a:ext cx="8153400" cy="4495800"/>
          </a:xfrm>
        </p:spPr>
        <p:txBody>
          <a:bodyPr/>
          <a:lstStyle/>
          <a:p>
            <a:pPr marL="339725" lvl="1" eaLnBrk="1" hangingPunct="1">
              <a:lnSpc>
                <a:spcPct val="100000"/>
              </a:lnSpc>
              <a:spcBef>
                <a:spcPct val="0"/>
              </a:spcBef>
              <a:buFontTx/>
              <a:buNone/>
            </a:pPr>
            <a:r>
              <a:rPr lang="en-US" sz="2300" b="1" smtClean="0">
                <a:solidFill>
                  <a:srgbClr val="0000FF"/>
                </a:solidFill>
                <a:latin typeface="Times New Roman" panose="02020603050405020304" pitchFamily="18" charset="0"/>
                <a:cs typeface="Times New Roman" panose="02020603050405020304" pitchFamily="18" charset="0"/>
              </a:rPr>
              <a:t>int </a:t>
            </a:r>
            <a:r>
              <a:rPr lang="en-US" sz="2300" b="1" smtClean="0">
                <a:solidFill>
                  <a:srgbClr val="FF0000"/>
                </a:solidFill>
                <a:latin typeface="Times New Roman" panose="02020603050405020304" pitchFamily="18" charset="0"/>
                <a:cs typeface="Times New Roman" panose="02020603050405020304" pitchFamily="18" charset="0"/>
              </a:rPr>
              <a:t>removeBefore</a:t>
            </a:r>
            <a:r>
              <a:rPr lang="en-US" sz="2300" b="1" smtClean="0">
                <a:solidFill>
                  <a:srgbClr val="000000"/>
                </a:solidFill>
                <a:latin typeface="Times New Roman" panose="02020603050405020304" pitchFamily="18" charset="0"/>
                <a:cs typeface="Times New Roman" panose="02020603050405020304" pitchFamily="18" charset="0"/>
              </a:rPr>
              <a:t> (</a:t>
            </a:r>
            <a:r>
              <a:rPr lang="en-US" sz="2300" b="1" smtClean="0">
                <a:solidFill>
                  <a:srgbClr val="0000FF"/>
                </a:solidFill>
                <a:latin typeface="Times New Roman" panose="02020603050405020304" pitchFamily="18" charset="0"/>
                <a:cs typeface="Times New Roman" panose="02020603050405020304" pitchFamily="18" charset="0"/>
              </a:rPr>
              <a:t>DList</a:t>
            </a:r>
            <a:r>
              <a:rPr lang="en-US" sz="2300" b="1" smtClean="0">
                <a:solidFill>
                  <a:srgbClr val="000000"/>
                </a:solidFill>
                <a:latin typeface="Times New Roman" panose="02020603050405020304" pitchFamily="18" charset="0"/>
                <a:cs typeface="Times New Roman" panose="02020603050405020304" pitchFamily="18" charset="0"/>
              </a:rPr>
              <a:t> &amp;l, </a:t>
            </a:r>
            <a:r>
              <a:rPr lang="en-US" sz="2300" b="1" smtClean="0">
                <a:solidFill>
                  <a:srgbClr val="0000FF"/>
                </a:solidFill>
                <a:latin typeface="Times New Roman" panose="02020603050405020304" pitchFamily="18" charset="0"/>
                <a:cs typeface="Times New Roman" panose="02020603050405020304" pitchFamily="18" charset="0"/>
              </a:rPr>
              <a:t>DNode</a:t>
            </a:r>
            <a:r>
              <a:rPr lang="en-US" sz="2300" b="1" smtClean="0">
                <a:solidFill>
                  <a:srgbClr val="000000"/>
                </a:solidFill>
                <a:latin typeface="Times New Roman" panose="02020603050405020304" pitchFamily="18" charset="0"/>
                <a:cs typeface="Times New Roman" panose="02020603050405020304" pitchFamily="18" charset="0"/>
              </a:rPr>
              <a:t> *q)</a:t>
            </a:r>
          </a:p>
          <a:p>
            <a:pPr marL="339725"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		</a:t>
            </a:r>
          </a:p>
          <a:p>
            <a:pPr marL="339725"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	</a:t>
            </a:r>
            <a:r>
              <a:rPr lang="en-US" sz="2300" b="1" smtClean="0">
                <a:solidFill>
                  <a:srgbClr val="0000FF"/>
                </a:solidFill>
                <a:latin typeface="Times New Roman" panose="02020603050405020304" pitchFamily="18" charset="0"/>
                <a:cs typeface="Times New Roman" panose="02020603050405020304" pitchFamily="18" charset="0"/>
              </a:rPr>
              <a:t>if</a:t>
            </a:r>
            <a:r>
              <a:rPr lang="en-US" sz="2300" b="1" smtClean="0">
                <a:solidFill>
                  <a:srgbClr val="000000"/>
                </a:solidFill>
                <a:latin typeface="Times New Roman" panose="02020603050405020304" pitchFamily="18" charset="0"/>
                <a:cs typeface="Times New Roman" panose="02020603050405020304" pitchFamily="18" charset="0"/>
              </a:rPr>
              <a:t> (q == </a:t>
            </a:r>
            <a:r>
              <a:rPr lang="en-US" sz="2300" b="1" smtClean="0">
                <a:solidFill>
                  <a:srgbClr val="A000A0"/>
                </a:solidFill>
                <a:latin typeface="Times New Roman" panose="02020603050405020304" pitchFamily="18" charset="0"/>
                <a:cs typeface="Times New Roman" panose="02020603050405020304" pitchFamily="18" charset="0"/>
              </a:rPr>
              <a:t>NULL</a:t>
            </a:r>
            <a:r>
              <a:rPr lang="en-US" sz="2300" b="1" smtClean="0">
                <a:solidFill>
                  <a:srgbClr val="000000"/>
                </a:solidFill>
                <a:latin typeface="Times New Roman" panose="02020603050405020304" pitchFamily="18" charset="0"/>
                <a:cs typeface="Times New Roman" panose="02020603050405020304" pitchFamily="18" charset="0"/>
              </a:rPr>
              <a:t>) </a:t>
            </a:r>
            <a:r>
              <a:rPr lang="en-US" sz="2300" b="1" smtClean="0">
                <a:solidFill>
                  <a:srgbClr val="0000FF"/>
                </a:solidFill>
                <a:latin typeface="Times New Roman" panose="02020603050405020304" pitchFamily="18" charset="0"/>
                <a:cs typeface="Times New Roman" panose="02020603050405020304" pitchFamily="18" charset="0"/>
              </a:rPr>
              <a:t>return</a:t>
            </a:r>
            <a:r>
              <a:rPr lang="en-US" sz="2300" b="1" smtClean="0">
                <a:solidFill>
                  <a:srgbClr val="000000"/>
                </a:solidFill>
                <a:latin typeface="Times New Roman" panose="02020603050405020304" pitchFamily="18" charset="0"/>
                <a:cs typeface="Times New Roman" panose="02020603050405020304" pitchFamily="18" charset="0"/>
              </a:rPr>
              <a:t> 0;</a:t>
            </a:r>
          </a:p>
          <a:p>
            <a:pPr marL="339725"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	</a:t>
            </a:r>
            <a:r>
              <a:rPr lang="en-US" sz="2300" b="1" smtClean="0">
                <a:solidFill>
                  <a:srgbClr val="0000FF"/>
                </a:solidFill>
                <a:latin typeface="Times New Roman" panose="02020603050405020304" pitchFamily="18" charset="0"/>
                <a:cs typeface="Times New Roman" panose="02020603050405020304" pitchFamily="18" charset="0"/>
              </a:rPr>
              <a:t>DNode</a:t>
            </a:r>
            <a:r>
              <a:rPr lang="en-US" sz="2300" b="1" smtClean="0">
                <a:solidFill>
                  <a:srgbClr val="000000"/>
                </a:solidFill>
                <a:latin typeface="Times New Roman" panose="02020603050405020304" pitchFamily="18" charset="0"/>
                <a:cs typeface="Times New Roman" panose="02020603050405020304" pitchFamily="18" charset="0"/>
              </a:rPr>
              <a:t> *p = q -&gt;pPrev;</a:t>
            </a:r>
          </a:p>
          <a:p>
            <a:pPr marL="339725"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	</a:t>
            </a:r>
            <a:r>
              <a:rPr lang="en-US" sz="2300" b="1" smtClean="0">
                <a:solidFill>
                  <a:srgbClr val="0000FF"/>
                </a:solidFill>
                <a:latin typeface="Times New Roman" panose="02020603050405020304" pitchFamily="18" charset="0"/>
                <a:cs typeface="Times New Roman" panose="02020603050405020304" pitchFamily="18" charset="0"/>
              </a:rPr>
              <a:t>if</a:t>
            </a:r>
            <a:r>
              <a:rPr lang="en-US" sz="2300" b="1" smtClean="0">
                <a:solidFill>
                  <a:srgbClr val="000000"/>
                </a:solidFill>
                <a:latin typeface="Times New Roman" panose="02020603050405020304" pitchFamily="18" charset="0"/>
                <a:cs typeface="Times New Roman" panose="02020603050405020304" pitchFamily="18" charset="0"/>
              </a:rPr>
              <a:t> (p != </a:t>
            </a:r>
            <a:r>
              <a:rPr lang="en-US" sz="2300" b="1" smtClean="0">
                <a:solidFill>
                  <a:srgbClr val="A000A0"/>
                </a:solidFill>
                <a:latin typeface="Times New Roman" panose="02020603050405020304" pitchFamily="18" charset="0"/>
                <a:cs typeface="Times New Roman" panose="02020603050405020304" pitchFamily="18" charset="0"/>
              </a:rPr>
              <a:t>NULL</a:t>
            </a:r>
            <a:r>
              <a:rPr lang="en-US" sz="2300" b="1" smtClean="0">
                <a:solidFill>
                  <a:srgbClr val="000000"/>
                </a:solidFill>
                <a:latin typeface="Times New Roman" panose="02020603050405020304" pitchFamily="18" charset="0"/>
                <a:cs typeface="Times New Roman" panose="02020603050405020304" pitchFamily="18" charset="0"/>
              </a:rPr>
              <a:t>)</a:t>
            </a:r>
          </a:p>
          <a:p>
            <a:pPr marL="339725"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	{  </a:t>
            </a:r>
          </a:p>
          <a:p>
            <a:pPr marL="339725"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		q-&gt;pPrev = p-&gt;pPrev;</a:t>
            </a:r>
          </a:p>
          <a:p>
            <a:pPr marL="339725"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	      	</a:t>
            </a:r>
            <a:r>
              <a:rPr lang="en-US" sz="2300" b="1" smtClean="0">
                <a:solidFill>
                  <a:srgbClr val="0000FF"/>
                </a:solidFill>
                <a:latin typeface="Times New Roman" panose="02020603050405020304" pitchFamily="18" charset="0"/>
                <a:cs typeface="Times New Roman" panose="02020603050405020304" pitchFamily="18" charset="0"/>
              </a:rPr>
              <a:t>if </a:t>
            </a:r>
            <a:r>
              <a:rPr lang="en-US" sz="2300" b="1" smtClean="0">
                <a:solidFill>
                  <a:srgbClr val="000000"/>
                </a:solidFill>
                <a:latin typeface="Times New Roman" panose="02020603050405020304" pitchFamily="18" charset="0"/>
                <a:cs typeface="Times New Roman" panose="02020603050405020304" pitchFamily="18" charset="0"/>
              </a:rPr>
              <a:t>(p == l.pHead)   l.pHead = q;</a:t>
            </a:r>
          </a:p>
          <a:p>
            <a:pPr marL="339725"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	      	</a:t>
            </a:r>
            <a:r>
              <a:rPr lang="en-US" sz="2300" b="1" smtClean="0">
                <a:solidFill>
                  <a:srgbClr val="0000FF"/>
                </a:solidFill>
                <a:latin typeface="Times New Roman" panose="02020603050405020304" pitchFamily="18" charset="0"/>
                <a:cs typeface="Times New Roman" panose="02020603050405020304" pitchFamily="18" charset="0"/>
              </a:rPr>
              <a:t>else</a:t>
            </a:r>
            <a:r>
              <a:rPr lang="en-US" sz="2300" b="1" smtClean="0">
                <a:solidFill>
                  <a:srgbClr val="000000"/>
                </a:solidFill>
                <a:latin typeface="Times New Roman" panose="02020603050405020304" pitchFamily="18" charset="0"/>
                <a:cs typeface="Times New Roman" panose="02020603050405020304" pitchFamily="18" charset="0"/>
              </a:rPr>
              <a:t>        p-&gt;pPrev-&gt;pNext = q;</a:t>
            </a:r>
          </a:p>
          <a:p>
            <a:pPr marL="339725"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	      	</a:t>
            </a:r>
            <a:r>
              <a:rPr lang="en-US" sz="2300" b="1" smtClean="0">
                <a:solidFill>
                  <a:srgbClr val="0000FF"/>
                </a:solidFill>
                <a:latin typeface="Times New Roman" panose="02020603050405020304" pitchFamily="18" charset="0"/>
                <a:cs typeface="Times New Roman" panose="02020603050405020304" pitchFamily="18" charset="0"/>
              </a:rPr>
              <a:t>delete</a:t>
            </a:r>
            <a:r>
              <a:rPr lang="en-US" sz="2300" b="1" smtClean="0">
                <a:solidFill>
                  <a:srgbClr val="000000"/>
                </a:solidFill>
                <a:latin typeface="Times New Roman" panose="02020603050405020304" pitchFamily="18" charset="0"/>
                <a:cs typeface="Times New Roman" panose="02020603050405020304" pitchFamily="18" charset="0"/>
              </a:rPr>
              <a:t> p;</a:t>
            </a:r>
          </a:p>
          <a:p>
            <a:pPr marL="339725"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		</a:t>
            </a:r>
            <a:r>
              <a:rPr lang="en-US" sz="2300" b="1" smtClean="0">
                <a:solidFill>
                  <a:srgbClr val="0000FF"/>
                </a:solidFill>
                <a:latin typeface="Times New Roman" panose="02020603050405020304" pitchFamily="18" charset="0"/>
                <a:cs typeface="Times New Roman" panose="02020603050405020304" pitchFamily="18" charset="0"/>
              </a:rPr>
              <a:t>return</a:t>
            </a:r>
            <a:r>
              <a:rPr lang="en-US" sz="2300" b="1" smtClean="0">
                <a:solidFill>
                  <a:srgbClr val="000000"/>
                </a:solidFill>
                <a:latin typeface="Times New Roman" panose="02020603050405020304" pitchFamily="18" charset="0"/>
                <a:cs typeface="Times New Roman" panose="02020603050405020304" pitchFamily="18" charset="0"/>
              </a:rPr>
              <a:t> 1;</a:t>
            </a:r>
          </a:p>
          <a:p>
            <a:pPr marL="339725"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	 }	</a:t>
            </a:r>
          </a:p>
          <a:p>
            <a:pPr marL="339725"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    </a:t>
            </a:r>
            <a:r>
              <a:rPr lang="en-US" sz="2300" b="1" smtClean="0">
                <a:solidFill>
                  <a:srgbClr val="0000FF"/>
                </a:solidFill>
                <a:latin typeface="Times New Roman" panose="02020603050405020304" pitchFamily="18" charset="0"/>
                <a:cs typeface="Times New Roman" panose="02020603050405020304" pitchFamily="18" charset="0"/>
              </a:rPr>
              <a:t>else</a:t>
            </a:r>
            <a:r>
              <a:rPr lang="en-US" sz="2300" b="1" smtClean="0">
                <a:solidFill>
                  <a:srgbClr val="000000"/>
                </a:solidFill>
                <a:latin typeface="Times New Roman" panose="02020603050405020304" pitchFamily="18" charset="0"/>
                <a:cs typeface="Times New Roman" panose="02020603050405020304" pitchFamily="18" charset="0"/>
              </a:rPr>
              <a:t>  </a:t>
            </a:r>
            <a:r>
              <a:rPr lang="en-US" sz="2300" b="1" smtClean="0">
                <a:solidFill>
                  <a:srgbClr val="0000FF"/>
                </a:solidFill>
                <a:latin typeface="Times New Roman" panose="02020603050405020304" pitchFamily="18" charset="0"/>
                <a:cs typeface="Times New Roman" panose="02020603050405020304" pitchFamily="18" charset="0"/>
              </a:rPr>
              <a:t>return</a:t>
            </a:r>
            <a:r>
              <a:rPr lang="en-US" sz="2300" b="1" smtClean="0">
                <a:solidFill>
                  <a:srgbClr val="000000"/>
                </a:solidFill>
                <a:latin typeface="Times New Roman" panose="02020603050405020304" pitchFamily="18" charset="0"/>
                <a:cs typeface="Times New Roman" panose="02020603050405020304" pitchFamily="18" charset="0"/>
              </a:rPr>
              <a:t> 0;</a:t>
            </a:r>
          </a:p>
          <a:p>
            <a:pPr marL="339725" lvl="1" eaLnBrk="1" hangingPunct="1">
              <a:lnSpc>
                <a:spcPct val="100000"/>
              </a:lnSpc>
              <a:spcBef>
                <a:spcPct val="0"/>
              </a:spcBef>
              <a:buFontTx/>
              <a:buNone/>
            </a:pPr>
            <a:r>
              <a:rPr lang="en-US" sz="2300" b="1" smtClean="0">
                <a:solidFill>
                  <a:srgbClr val="000000"/>
                </a:solidFill>
                <a:latin typeface="Times New Roman" panose="02020603050405020304" pitchFamily="18" charset="0"/>
                <a:cs typeface="Times New Roman" panose="02020603050405020304" pitchFamily="18" charset="0"/>
              </a:rPr>
              <a:t>}</a:t>
            </a:r>
          </a:p>
        </p:txBody>
      </p:sp>
      <p:sp>
        <p:nvSpPr>
          <p:cNvPr id="158724"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548D3480-58BE-4B5A-85D0-C1E4D4665257}" type="slidenum">
              <a:rPr lang="en-US" sz="1200" smtClean="0">
                <a:solidFill>
                  <a:srgbClr val="FFFFFF"/>
                </a:solidFill>
              </a:rPr>
              <a:pPr>
                <a:lnSpc>
                  <a:spcPct val="80000"/>
                </a:lnSpc>
              </a:pPr>
              <a:t>138</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612775" y="228600"/>
            <a:ext cx="8153400" cy="990600"/>
          </a:xfrm>
        </p:spPr>
        <p:txBody>
          <a:bodyPr/>
          <a:lstStyle/>
          <a:p>
            <a:pPr eaLnBrk="1" hangingPunct="1"/>
            <a:r>
              <a:rPr lang="en-US" smtClean="0"/>
              <a:t>DSLK đôi – Hủy phần tử có khóa k</a:t>
            </a:r>
            <a:endParaRPr lang="en-US" smtClean="0">
              <a:latin typeface="VNI-Times" pitchFamily="2" charset="0"/>
            </a:endParaRPr>
          </a:p>
        </p:txBody>
      </p:sp>
      <p:sp>
        <p:nvSpPr>
          <p:cNvPr id="280579" name="Rectangle 3"/>
          <p:cNvSpPr>
            <a:spLocks noGrp="1" noChangeArrowheads="1"/>
          </p:cNvSpPr>
          <p:nvPr>
            <p:ph sz="quarter" idx="1"/>
          </p:nvPr>
        </p:nvSpPr>
        <p:spPr>
          <a:xfrm>
            <a:off x="612775" y="1600200"/>
            <a:ext cx="8153400" cy="4495800"/>
          </a:xfrm>
        </p:spPr>
        <p:txBody>
          <a:bodyPr/>
          <a:lstStyle/>
          <a:p>
            <a:pPr marL="393700" lvl="1" eaLnBrk="1" hangingPunct="1">
              <a:buFontTx/>
              <a:buNone/>
            </a:pPr>
            <a:r>
              <a:rPr lang="en-US" sz="2400" b="1" smtClean="0">
                <a:solidFill>
                  <a:srgbClr val="0000FF"/>
                </a:solidFill>
                <a:latin typeface="Times New Roman" panose="02020603050405020304" pitchFamily="18" charset="0"/>
                <a:cs typeface="Times New Roman" panose="02020603050405020304" pitchFamily="18" charset="0"/>
              </a:rPr>
              <a:t>int</a:t>
            </a: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FF0000"/>
                </a:solidFill>
                <a:latin typeface="Times New Roman" panose="02020603050405020304" pitchFamily="18" charset="0"/>
                <a:cs typeface="Times New Roman" panose="02020603050405020304" pitchFamily="18" charset="0"/>
              </a:rPr>
              <a:t>removeNode </a:t>
            </a:r>
            <a:r>
              <a:rPr lang="en-US" sz="2400" b="1" smtClean="0">
                <a:solidFill>
                  <a:srgbClr val="000000"/>
                </a:solidFill>
                <a:latin typeface="Times New Roman" panose="02020603050405020304" pitchFamily="18" charset="0"/>
                <a:cs typeface="Times New Roman" panose="02020603050405020304" pitchFamily="18" charset="0"/>
              </a:rPr>
              <a:t>(</a:t>
            </a:r>
            <a:r>
              <a:rPr lang="en-US" sz="2400" b="1" smtClean="0">
                <a:solidFill>
                  <a:srgbClr val="0000FF"/>
                </a:solidFill>
                <a:latin typeface="Times New Roman" panose="02020603050405020304" pitchFamily="18" charset="0"/>
                <a:cs typeface="Times New Roman" panose="02020603050405020304" pitchFamily="18" charset="0"/>
              </a:rPr>
              <a:t>DList</a:t>
            </a:r>
            <a:r>
              <a:rPr lang="en-US" sz="2400" b="1" smtClean="0">
                <a:solidFill>
                  <a:srgbClr val="000000"/>
                </a:solidFill>
                <a:latin typeface="Times New Roman" panose="02020603050405020304" pitchFamily="18" charset="0"/>
                <a:cs typeface="Times New Roman" panose="02020603050405020304" pitchFamily="18" charset="0"/>
              </a:rPr>
              <a:t> &amp;l, </a:t>
            </a:r>
            <a:r>
              <a:rPr lang="en-US" sz="2400" b="1" smtClean="0">
                <a:solidFill>
                  <a:srgbClr val="0000FF"/>
                </a:solidFill>
                <a:latin typeface="Times New Roman" panose="02020603050405020304" pitchFamily="18" charset="0"/>
                <a:cs typeface="Times New Roman" panose="02020603050405020304" pitchFamily="18" charset="0"/>
              </a:rPr>
              <a:t>int </a:t>
            </a:r>
            <a:r>
              <a:rPr lang="en-US" sz="2400" b="1" smtClean="0">
                <a:solidFill>
                  <a:srgbClr val="000000"/>
                </a:solidFill>
                <a:latin typeface="Times New Roman" panose="02020603050405020304" pitchFamily="18" charset="0"/>
                <a:cs typeface="Times New Roman" panose="02020603050405020304" pitchFamily="18" charset="0"/>
              </a:rPr>
              <a:t>k)</a:t>
            </a:r>
          </a:p>
          <a:p>
            <a:pPr marL="393700" lvl="1" eaLnBrk="1" hangingPunct="1">
              <a:buFontTx/>
              <a:buNone/>
            </a:pPr>
            <a:r>
              <a:rPr lang="en-US" sz="2400" b="1" smtClean="0">
                <a:solidFill>
                  <a:srgbClr val="000000"/>
                </a:solidFill>
                <a:latin typeface="Times New Roman" panose="02020603050405020304" pitchFamily="18" charset="0"/>
                <a:cs typeface="Times New Roman" panose="02020603050405020304" pitchFamily="18" charset="0"/>
              </a:rPr>
              <a:t>{	</a:t>
            </a:r>
          </a:p>
          <a:p>
            <a:pPr marL="393700" lvl="1" eaLnBrk="1" hangingPunct="1">
              <a:buFontTx/>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DNode </a:t>
            </a:r>
            <a:r>
              <a:rPr lang="en-US" sz="2400" b="1" smtClean="0">
                <a:solidFill>
                  <a:srgbClr val="000000"/>
                </a:solidFill>
                <a:latin typeface="Times New Roman" panose="02020603050405020304" pitchFamily="18" charset="0"/>
                <a:cs typeface="Times New Roman" panose="02020603050405020304" pitchFamily="18" charset="0"/>
              </a:rPr>
              <a:t>*p = l.pHead;</a:t>
            </a:r>
          </a:p>
          <a:p>
            <a:pPr marL="393700" lvl="1" eaLnBrk="1" hangingPunct="1">
              <a:buFontTx/>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while </a:t>
            </a:r>
            <a:r>
              <a:rPr lang="en-US" sz="2400" b="1" smtClean="0">
                <a:solidFill>
                  <a:srgbClr val="000000"/>
                </a:solidFill>
                <a:latin typeface="Times New Roman" panose="02020603050405020304" pitchFamily="18" charset="0"/>
                <a:cs typeface="Times New Roman" panose="02020603050405020304" pitchFamily="18" charset="0"/>
              </a:rPr>
              <a:t>(p != </a:t>
            </a:r>
            <a:r>
              <a:rPr lang="en-US" sz="2400" b="1" smtClean="0">
                <a:solidFill>
                  <a:srgbClr val="A000A0"/>
                </a:solidFill>
                <a:latin typeface="Times New Roman" panose="02020603050405020304" pitchFamily="18" charset="0"/>
                <a:cs typeface="Times New Roman" panose="02020603050405020304" pitchFamily="18" charset="0"/>
              </a:rPr>
              <a:t>NULL</a:t>
            </a:r>
            <a:r>
              <a:rPr lang="en-US" sz="2400" b="1" smtClean="0">
                <a:solidFill>
                  <a:srgbClr val="000000"/>
                </a:solidFill>
                <a:latin typeface="Times New Roman" panose="02020603050405020304" pitchFamily="18" charset="0"/>
                <a:cs typeface="Times New Roman" panose="02020603050405020304" pitchFamily="18" charset="0"/>
              </a:rPr>
              <a:t>)</a:t>
            </a:r>
          </a:p>
          <a:p>
            <a:pPr marL="393700" lvl="1" eaLnBrk="1" hangingPunct="1">
              <a:buFontTx/>
              <a:buNone/>
            </a:pPr>
            <a:r>
              <a:rPr lang="en-US" sz="2400" b="1" smtClean="0">
                <a:solidFill>
                  <a:srgbClr val="000000"/>
                </a:solidFill>
                <a:latin typeface="Times New Roman" panose="02020603050405020304" pitchFamily="18" charset="0"/>
                <a:cs typeface="Times New Roman" panose="02020603050405020304" pitchFamily="18" charset="0"/>
              </a:rPr>
              <a:t>	{  </a:t>
            </a:r>
          </a:p>
          <a:p>
            <a:pPr marL="393700" lvl="1" eaLnBrk="1" hangingPunct="1">
              <a:buFontTx/>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if </a:t>
            </a:r>
            <a:r>
              <a:rPr lang="en-US" sz="2400" b="1" smtClean="0">
                <a:solidFill>
                  <a:srgbClr val="000000"/>
                </a:solidFill>
                <a:latin typeface="Times New Roman" panose="02020603050405020304" pitchFamily="18" charset="0"/>
                <a:cs typeface="Times New Roman" panose="02020603050405020304" pitchFamily="18" charset="0"/>
              </a:rPr>
              <a:t>(</a:t>
            </a:r>
            <a:r>
              <a:rPr lang="en-US" sz="2400" b="1" smtClean="0">
                <a:solidFill>
                  <a:srgbClr val="00B0F0"/>
                </a:solidFill>
                <a:latin typeface="Times New Roman" panose="02020603050405020304" pitchFamily="18" charset="0"/>
                <a:cs typeface="Times New Roman" panose="02020603050405020304" pitchFamily="18" charset="0"/>
              </a:rPr>
              <a:t>p-&gt;data== k</a:t>
            </a: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break</a:t>
            </a:r>
            <a:r>
              <a:rPr lang="en-US" sz="2400" b="1" smtClean="0">
                <a:solidFill>
                  <a:srgbClr val="000000"/>
                </a:solidFill>
                <a:latin typeface="Times New Roman" panose="02020603050405020304" pitchFamily="18" charset="0"/>
                <a:cs typeface="Times New Roman" panose="02020603050405020304" pitchFamily="18" charset="0"/>
              </a:rPr>
              <a:t>;</a:t>
            </a:r>
          </a:p>
          <a:p>
            <a:pPr marL="393700" lvl="1" eaLnBrk="1" hangingPunct="1">
              <a:buFontTx/>
              <a:buNone/>
            </a:pPr>
            <a:r>
              <a:rPr lang="en-US" sz="2400" b="1" smtClean="0">
                <a:solidFill>
                  <a:srgbClr val="000000"/>
                </a:solidFill>
                <a:latin typeface="Times New Roman" panose="02020603050405020304" pitchFamily="18" charset="0"/>
                <a:cs typeface="Times New Roman" panose="02020603050405020304" pitchFamily="18" charset="0"/>
              </a:rPr>
              <a:t>	   	p = p-&gt;pNext;</a:t>
            </a:r>
          </a:p>
          <a:p>
            <a:pPr marL="393700" lvl="1" eaLnBrk="1" hangingPunct="1">
              <a:buFontTx/>
              <a:buNone/>
            </a:pPr>
            <a:r>
              <a:rPr lang="en-US" sz="2400" b="1" smtClean="0">
                <a:solidFill>
                  <a:srgbClr val="000000"/>
                </a:solidFill>
                <a:latin typeface="Times New Roman" panose="02020603050405020304" pitchFamily="18" charset="0"/>
                <a:cs typeface="Times New Roman" panose="02020603050405020304" pitchFamily="18" charset="0"/>
              </a:rPr>
              <a:t>	}</a:t>
            </a:r>
          </a:p>
          <a:p>
            <a:pPr marL="393700" lvl="1" eaLnBrk="1" hangingPunct="1">
              <a:buFontTx/>
              <a:buNone/>
            </a:pPr>
            <a:r>
              <a:rPr lang="en-US" sz="2400" b="1" smtClean="0">
                <a:solidFill>
                  <a:srgbClr val="000000"/>
                </a:solidFill>
                <a:latin typeface="Times New Roman" panose="02020603050405020304" pitchFamily="18" charset="0"/>
                <a:cs typeface="Times New Roman" panose="02020603050405020304" pitchFamily="18" charset="0"/>
              </a:rPr>
              <a:t>	</a:t>
            </a:r>
          </a:p>
        </p:txBody>
      </p:sp>
      <p:sp>
        <p:nvSpPr>
          <p:cNvPr id="159748"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D343EB8-3732-492E-8D0E-79EAD0B4AC4B}" type="slidenum">
              <a:rPr lang="en-US" sz="1200" smtClean="0">
                <a:solidFill>
                  <a:srgbClr val="FFFFFF"/>
                </a:solidFill>
              </a:rPr>
              <a:pPr>
                <a:lnSpc>
                  <a:spcPct val="80000"/>
                </a:lnSpc>
              </a:pPr>
              <a:t>139</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0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0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0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057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057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057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057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057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05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457200"/>
            <a:ext cx="8229600" cy="838200"/>
          </a:xfrm>
        </p:spPr>
        <p:txBody>
          <a:bodyPr/>
          <a:lstStyle/>
          <a:p>
            <a:pPr eaLnBrk="1" hangingPunct="1"/>
            <a:r>
              <a:rPr lang="en-US" smtClean="0">
                <a:latin typeface="Times New Roman" panose="02020603050405020304" pitchFamily="18" charset="0"/>
              </a:rPr>
              <a:t>Biến</a:t>
            </a:r>
            <a:r>
              <a:rPr lang="en-US" smtClean="0"/>
              <a:t> </a:t>
            </a:r>
            <a:r>
              <a:rPr lang="en-US" smtClean="0">
                <a:latin typeface="Times New Roman" panose="02020603050405020304" pitchFamily="18" charset="0"/>
              </a:rPr>
              <a:t>động</a:t>
            </a:r>
            <a:r>
              <a:rPr lang="en-US" smtClean="0"/>
              <a:t> </a:t>
            </a:r>
          </a:p>
        </p:txBody>
      </p:sp>
      <p:sp>
        <p:nvSpPr>
          <p:cNvPr id="3072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6D95D9C-82C1-428C-AA14-8794CBC410F0}" type="slidenum">
              <a:rPr lang="en-US" sz="1200" smtClean="0">
                <a:solidFill>
                  <a:srgbClr val="FFFFFF"/>
                </a:solidFill>
              </a:rPr>
              <a:pPr>
                <a:lnSpc>
                  <a:spcPct val="80000"/>
                </a:lnSpc>
              </a:pPr>
              <a:t>14</a:t>
            </a:fld>
            <a:endParaRPr lang="en-US" sz="1200" smtClean="0">
              <a:solidFill>
                <a:srgbClr val="FFFFFF"/>
              </a:solidFill>
            </a:endParaRPr>
          </a:p>
        </p:txBody>
      </p:sp>
      <p:sp>
        <p:nvSpPr>
          <p:cNvPr id="30724" name="Rectangle 3"/>
          <p:cNvSpPr>
            <a:spLocks noGrp="1" noChangeArrowheads="1"/>
          </p:cNvSpPr>
          <p:nvPr>
            <p:ph sz="quarter" idx="1"/>
          </p:nvPr>
        </p:nvSpPr>
        <p:spPr>
          <a:xfrm>
            <a:off x="685800" y="1676400"/>
            <a:ext cx="7772400" cy="4419600"/>
          </a:xfrm>
        </p:spPr>
        <p:txBody>
          <a:bodyPr/>
          <a:lstStyle/>
          <a:p>
            <a:pPr eaLnBrk="1" hangingPunct="1"/>
            <a:r>
              <a:rPr lang="en-US" smtClean="0">
                <a:latin typeface="Times New Roman" panose="02020603050405020304" pitchFamily="18" charset="0"/>
              </a:rPr>
              <a:t>Do</a:t>
            </a:r>
            <a:r>
              <a:rPr lang="en-US" smtClean="0">
                <a:latin typeface="VNI-Helve" pitchFamily="2" charset="0"/>
              </a:rPr>
              <a:t> </a:t>
            </a:r>
            <a:r>
              <a:rPr lang="en-US" smtClean="0">
                <a:latin typeface="Times New Roman" panose="02020603050405020304" pitchFamily="18" charset="0"/>
              </a:rPr>
              <a:t>không</a:t>
            </a:r>
            <a:r>
              <a:rPr lang="en-US" smtClean="0">
                <a:latin typeface="VNI-Helve" pitchFamily="2" charset="0"/>
              </a:rPr>
              <a:t> </a:t>
            </a:r>
            <a:r>
              <a:rPr lang="en-US" smtClean="0">
                <a:latin typeface="Times New Roman" panose="02020603050405020304" pitchFamily="18" charset="0"/>
              </a:rPr>
              <a:t>được</a:t>
            </a:r>
            <a:r>
              <a:rPr lang="en-US" smtClean="0">
                <a:latin typeface="VNI-Helve" pitchFamily="2" charset="0"/>
              </a:rPr>
              <a:t> </a:t>
            </a:r>
            <a:r>
              <a:rPr lang="en-US" smtClean="0">
                <a:latin typeface="Times New Roman" panose="02020603050405020304" pitchFamily="18" charset="0"/>
              </a:rPr>
              <a:t>khai</a:t>
            </a:r>
            <a:r>
              <a:rPr lang="en-US" smtClean="0">
                <a:latin typeface="VNI-Helve" pitchFamily="2" charset="0"/>
              </a:rPr>
              <a:t> </a:t>
            </a:r>
            <a:r>
              <a:rPr lang="en-US" smtClean="0">
                <a:latin typeface="Times New Roman" panose="02020603050405020304" pitchFamily="18" charset="0"/>
              </a:rPr>
              <a:t>báo</a:t>
            </a:r>
            <a:r>
              <a:rPr lang="en-US" smtClean="0">
                <a:latin typeface="VNI-Helve" pitchFamily="2" charset="0"/>
              </a:rPr>
              <a:t> </a:t>
            </a:r>
            <a:r>
              <a:rPr lang="en-US" smtClean="0">
                <a:latin typeface="Times New Roman" panose="02020603050405020304" pitchFamily="18" charset="0"/>
              </a:rPr>
              <a:t>tường</a:t>
            </a:r>
            <a:r>
              <a:rPr lang="en-US" smtClean="0">
                <a:latin typeface="VNI-Helve" pitchFamily="2" charset="0"/>
              </a:rPr>
              <a:t> </a:t>
            </a:r>
            <a:r>
              <a:rPr lang="en-US" smtClean="0">
                <a:latin typeface="Times New Roman" panose="02020603050405020304" pitchFamily="18" charset="0"/>
              </a:rPr>
              <a:t>minh</a:t>
            </a:r>
            <a:r>
              <a:rPr lang="en-US" smtClean="0">
                <a:latin typeface="VNI-Helve" pitchFamily="2" charset="0"/>
              </a:rPr>
              <a:t> </a:t>
            </a:r>
            <a:r>
              <a:rPr lang="en-US" smtClean="0">
                <a:latin typeface="Times New Roman" panose="02020603050405020304" pitchFamily="18" charset="0"/>
              </a:rPr>
              <a:t>nên</a:t>
            </a:r>
            <a:r>
              <a:rPr lang="en-US" smtClean="0">
                <a:latin typeface="VNI-Helve" pitchFamily="2" charset="0"/>
              </a:rPr>
              <a:t> </a:t>
            </a:r>
            <a:r>
              <a:rPr lang="en-US" smtClean="0">
                <a:latin typeface="Times New Roman" panose="02020603050405020304" pitchFamily="18" charset="0"/>
              </a:rPr>
              <a:t>các</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động</a:t>
            </a:r>
            <a:r>
              <a:rPr lang="en-US" smtClean="0">
                <a:latin typeface="VNI-Helve" pitchFamily="2" charset="0"/>
              </a:rPr>
              <a:t> </a:t>
            </a:r>
            <a:r>
              <a:rPr lang="en-US" smtClean="0">
                <a:latin typeface="Times New Roman" panose="02020603050405020304" pitchFamily="18" charset="0"/>
              </a:rPr>
              <a:t>không</a:t>
            </a:r>
            <a:r>
              <a:rPr lang="en-US" smtClean="0">
                <a:latin typeface="VNI-Helve" pitchFamily="2" charset="0"/>
              </a:rPr>
              <a:t> </a:t>
            </a:r>
            <a:r>
              <a:rPr lang="en-US" smtClean="0">
                <a:latin typeface="Times New Roman" panose="02020603050405020304" pitchFamily="18" charset="0"/>
              </a:rPr>
              <a:t>có</a:t>
            </a:r>
            <a:r>
              <a:rPr lang="en-US" smtClean="0">
                <a:latin typeface="VNI-Helve" pitchFamily="2" charset="0"/>
              </a:rPr>
              <a:t> </a:t>
            </a:r>
            <a:r>
              <a:rPr lang="en-US" smtClean="0">
                <a:latin typeface="Times New Roman" panose="02020603050405020304" pitchFamily="18" charset="0"/>
              </a:rPr>
              <a:t>một</a:t>
            </a:r>
            <a:r>
              <a:rPr lang="en-US" smtClean="0">
                <a:latin typeface="VNI-Helve" pitchFamily="2" charset="0"/>
              </a:rPr>
              <a:t> </a:t>
            </a:r>
            <a:r>
              <a:rPr lang="en-US" smtClean="0">
                <a:latin typeface="Times New Roman" panose="02020603050405020304" pitchFamily="18" charset="0"/>
              </a:rPr>
              <a:t>định</a:t>
            </a:r>
            <a:r>
              <a:rPr lang="en-US" smtClean="0">
                <a:latin typeface="VNI-Helve" pitchFamily="2" charset="0"/>
              </a:rPr>
              <a:t> </a:t>
            </a:r>
            <a:r>
              <a:rPr lang="en-US" smtClean="0">
                <a:latin typeface="Times New Roman" panose="02020603050405020304" pitchFamily="18" charset="0"/>
              </a:rPr>
              <a:t>danh</a:t>
            </a:r>
            <a:r>
              <a:rPr lang="en-US" smtClean="0">
                <a:latin typeface="VNI-Helve" pitchFamily="2" charset="0"/>
              </a:rPr>
              <a:t> </a:t>
            </a:r>
            <a:r>
              <a:rPr lang="en-US" smtClean="0">
                <a:latin typeface="Times New Roman" panose="02020603050405020304" pitchFamily="18" charset="0"/>
              </a:rPr>
              <a:t>được</a:t>
            </a:r>
            <a:r>
              <a:rPr lang="en-US" smtClean="0">
                <a:latin typeface="VNI-Helve" pitchFamily="2" charset="0"/>
              </a:rPr>
              <a:t> </a:t>
            </a:r>
            <a:r>
              <a:rPr lang="en-US" smtClean="0">
                <a:latin typeface="Times New Roman" panose="02020603050405020304" pitchFamily="18" charset="0"/>
              </a:rPr>
              <a:t>kết</a:t>
            </a:r>
            <a:r>
              <a:rPr lang="en-US" smtClean="0">
                <a:latin typeface="VNI-Helve" pitchFamily="2" charset="0"/>
              </a:rPr>
              <a:t> </a:t>
            </a:r>
            <a:r>
              <a:rPr lang="en-US" smtClean="0">
                <a:latin typeface="Times New Roman" panose="02020603050405020304" pitchFamily="18" charset="0"/>
              </a:rPr>
              <a:t>buộc</a:t>
            </a:r>
            <a:r>
              <a:rPr lang="en-US" smtClean="0">
                <a:latin typeface="VNI-Helve" pitchFamily="2" charset="0"/>
              </a:rPr>
              <a:t> </a:t>
            </a:r>
            <a:r>
              <a:rPr lang="en-US" smtClean="0">
                <a:latin typeface="Times New Roman" panose="02020603050405020304" pitchFamily="18" charset="0"/>
              </a:rPr>
              <a:t>với</a:t>
            </a:r>
            <a:r>
              <a:rPr lang="en-US" smtClean="0">
                <a:latin typeface="VNI-Helve" pitchFamily="2" charset="0"/>
              </a:rPr>
              <a:t> </a:t>
            </a:r>
            <a:r>
              <a:rPr lang="en-US" smtClean="0">
                <a:latin typeface="Times New Roman" panose="02020603050405020304" pitchFamily="18" charset="0"/>
              </a:rPr>
              <a:t>địa</a:t>
            </a:r>
            <a:r>
              <a:rPr lang="en-US" smtClean="0">
                <a:latin typeface="VNI-Helve" pitchFamily="2" charset="0"/>
              </a:rPr>
              <a:t> </a:t>
            </a:r>
            <a:r>
              <a:rPr lang="en-US" smtClean="0">
                <a:latin typeface="Times New Roman" panose="02020603050405020304" pitchFamily="18" charset="0"/>
              </a:rPr>
              <a:t>chỉ</a:t>
            </a:r>
            <a:r>
              <a:rPr lang="en-US" smtClean="0">
                <a:latin typeface="VNI-Helve" pitchFamily="2" charset="0"/>
              </a:rPr>
              <a:t> </a:t>
            </a:r>
            <a:r>
              <a:rPr lang="en-US" smtClean="0">
                <a:latin typeface="Times New Roman" panose="02020603050405020304" pitchFamily="18" charset="0"/>
              </a:rPr>
              <a:t>vùng</a:t>
            </a:r>
            <a:r>
              <a:rPr lang="en-US" smtClean="0">
                <a:latin typeface="VNI-Helve" pitchFamily="2" charset="0"/>
              </a:rPr>
              <a:t> </a:t>
            </a:r>
            <a:r>
              <a:rPr lang="en-US" smtClean="0">
                <a:latin typeface="Times New Roman" panose="02020603050405020304" pitchFamily="18" charset="0"/>
              </a:rPr>
              <a:t>nhớ</a:t>
            </a:r>
            <a:r>
              <a:rPr lang="en-US" smtClean="0">
                <a:latin typeface="VNI-Helve" pitchFamily="2" charset="0"/>
              </a:rPr>
              <a:t> </a:t>
            </a:r>
            <a:r>
              <a:rPr lang="en-US" smtClean="0">
                <a:latin typeface="Times New Roman" panose="02020603050405020304" pitchFamily="18" charset="0"/>
              </a:rPr>
              <a:t>cấp</a:t>
            </a:r>
            <a:r>
              <a:rPr lang="en-US" smtClean="0">
                <a:latin typeface="VNI-Helve" pitchFamily="2" charset="0"/>
              </a:rPr>
              <a:t> </a:t>
            </a:r>
            <a:r>
              <a:rPr lang="en-US" smtClean="0">
                <a:latin typeface="Times New Roman" panose="02020603050405020304" pitchFamily="18" charset="0"/>
              </a:rPr>
              <a:t>phát</a:t>
            </a:r>
            <a:r>
              <a:rPr lang="en-US" smtClean="0">
                <a:latin typeface="VNI-Helve" pitchFamily="2" charset="0"/>
              </a:rPr>
              <a:t> </a:t>
            </a:r>
            <a:r>
              <a:rPr lang="en-US" smtClean="0">
                <a:latin typeface="Times New Roman" panose="02020603050405020304" pitchFamily="18" charset="0"/>
              </a:rPr>
              <a:t>cho</a:t>
            </a:r>
            <a:r>
              <a:rPr lang="en-US" smtClean="0">
                <a:latin typeface="VNI-Helve" pitchFamily="2" charset="0"/>
              </a:rPr>
              <a:t> </a:t>
            </a:r>
            <a:r>
              <a:rPr lang="en-US" smtClean="0">
                <a:latin typeface="Times New Roman" panose="02020603050405020304" pitchFamily="18" charset="0"/>
              </a:rPr>
              <a:t>nó</a:t>
            </a:r>
            <a:r>
              <a:rPr lang="en-US" smtClean="0">
                <a:latin typeface="VNI-Helve" pitchFamily="2" charset="0"/>
              </a:rPr>
              <a:t>, </a:t>
            </a:r>
            <a:r>
              <a:rPr lang="en-US" smtClean="0">
                <a:latin typeface="Times New Roman" panose="02020603050405020304" pitchFamily="18" charset="0"/>
              </a:rPr>
              <a:t>do</a:t>
            </a:r>
            <a:r>
              <a:rPr lang="en-US" smtClean="0">
                <a:latin typeface="VNI-Helve" pitchFamily="2" charset="0"/>
              </a:rPr>
              <a:t> </a:t>
            </a:r>
            <a:r>
              <a:rPr lang="en-US" smtClean="0">
                <a:latin typeface="Times New Roman" panose="02020603050405020304" pitchFamily="18" charset="0"/>
              </a:rPr>
              <a:t>đó</a:t>
            </a:r>
            <a:r>
              <a:rPr lang="en-US" smtClean="0">
                <a:latin typeface="VNI-Helve" pitchFamily="2" charset="0"/>
              </a:rPr>
              <a:t> </a:t>
            </a:r>
            <a:r>
              <a:rPr lang="en-US" smtClean="0">
                <a:latin typeface="Times New Roman" panose="02020603050405020304" pitchFamily="18" charset="0"/>
              </a:rPr>
              <a:t>gặp</a:t>
            </a:r>
            <a:r>
              <a:rPr lang="en-US" smtClean="0">
                <a:latin typeface="VNI-Helve" pitchFamily="2" charset="0"/>
              </a:rPr>
              <a:t> </a:t>
            </a:r>
            <a:r>
              <a:rPr lang="en-US" smtClean="0">
                <a:latin typeface="Times New Roman" panose="02020603050405020304" pitchFamily="18" charset="0"/>
              </a:rPr>
              <a:t>khó</a:t>
            </a:r>
            <a:r>
              <a:rPr lang="en-US" smtClean="0">
                <a:latin typeface="VNI-Helve" pitchFamily="2" charset="0"/>
              </a:rPr>
              <a:t> </a:t>
            </a:r>
            <a:r>
              <a:rPr lang="en-US" smtClean="0">
                <a:latin typeface="Times New Roman" panose="02020603050405020304" pitchFamily="18" charset="0"/>
              </a:rPr>
              <a:t>khăn</a:t>
            </a:r>
            <a:r>
              <a:rPr lang="en-US" smtClean="0">
                <a:latin typeface="VNI-Helve" pitchFamily="2" charset="0"/>
              </a:rPr>
              <a:t> </a:t>
            </a:r>
            <a:r>
              <a:rPr lang="en-US" smtClean="0">
                <a:latin typeface="Times New Roman" panose="02020603050405020304" pitchFamily="18" charset="0"/>
              </a:rPr>
              <a:t>khi</a:t>
            </a:r>
            <a:r>
              <a:rPr lang="en-US" smtClean="0">
                <a:latin typeface="VNI-Helve" pitchFamily="2" charset="0"/>
              </a:rPr>
              <a:t> </a:t>
            </a:r>
            <a:r>
              <a:rPr lang="en-US" smtClean="0">
                <a:latin typeface="Times New Roman" panose="02020603050405020304" pitchFamily="18" charset="0"/>
              </a:rPr>
              <a:t>truy</a:t>
            </a:r>
            <a:r>
              <a:rPr lang="en-US" smtClean="0">
                <a:latin typeface="VNI-Helve" pitchFamily="2" charset="0"/>
              </a:rPr>
              <a:t> </a:t>
            </a:r>
            <a:r>
              <a:rPr lang="en-US" smtClean="0">
                <a:latin typeface="Times New Roman" panose="02020603050405020304" pitchFamily="18" charset="0"/>
              </a:rPr>
              <a:t>xuất</a:t>
            </a:r>
            <a:r>
              <a:rPr lang="en-US" smtClean="0">
                <a:latin typeface="VNI-Helve" pitchFamily="2" charset="0"/>
              </a:rPr>
              <a:t> </a:t>
            </a:r>
            <a:r>
              <a:rPr lang="en-US" smtClean="0">
                <a:latin typeface="Times New Roman" panose="02020603050405020304" pitchFamily="18" charset="0"/>
              </a:rPr>
              <a:t>đến</a:t>
            </a:r>
            <a:r>
              <a:rPr lang="en-US" smtClean="0">
                <a:latin typeface="VNI-Helve" pitchFamily="2" charset="0"/>
              </a:rPr>
              <a:t> </a:t>
            </a:r>
            <a:r>
              <a:rPr lang="en-US" smtClean="0">
                <a:latin typeface="Times New Roman" panose="02020603050405020304" pitchFamily="18" charset="0"/>
              </a:rPr>
              <a:t>một</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động</a:t>
            </a:r>
            <a:r>
              <a:rPr lang="en-US" smtClean="0">
                <a:latin typeface="VNI-Helve" pitchFamily="2" charset="0"/>
              </a:rPr>
              <a:t>. </a:t>
            </a:r>
          </a:p>
          <a:p>
            <a:pPr eaLnBrk="1" hangingPunct="1"/>
            <a:r>
              <a:rPr lang="en-US" smtClean="0">
                <a:latin typeface="Times New Roman" panose="02020603050405020304" pitchFamily="18" charset="0"/>
              </a:rPr>
              <a:t>Để</a:t>
            </a:r>
            <a:r>
              <a:rPr lang="en-US" smtClean="0">
                <a:latin typeface="VNI-Helve" pitchFamily="2" charset="0"/>
              </a:rPr>
              <a:t> </a:t>
            </a:r>
            <a:r>
              <a:rPr lang="en-US" smtClean="0">
                <a:latin typeface="Times New Roman" panose="02020603050405020304" pitchFamily="18" charset="0"/>
              </a:rPr>
              <a:t>giải</a:t>
            </a:r>
            <a:r>
              <a:rPr lang="en-US" smtClean="0">
                <a:latin typeface="VNI-Helve" pitchFamily="2" charset="0"/>
              </a:rPr>
              <a:t> </a:t>
            </a:r>
            <a:r>
              <a:rPr lang="en-US" smtClean="0">
                <a:latin typeface="Times New Roman" panose="02020603050405020304" pitchFamily="18" charset="0"/>
              </a:rPr>
              <a:t>quyết</a:t>
            </a:r>
            <a:r>
              <a:rPr lang="en-US" smtClean="0">
                <a:latin typeface="VNI-Helve" pitchFamily="2" charset="0"/>
              </a:rPr>
              <a:t> </a:t>
            </a:r>
            <a:r>
              <a:rPr lang="en-US" smtClean="0">
                <a:latin typeface="Times New Roman" panose="02020603050405020304" pitchFamily="18" charset="0"/>
              </a:rPr>
              <a:t>vấn</a:t>
            </a:r>
            <a:r>
              <a:rPr lang="en-US" smtClean="0">
                <a:latin typeface="VNI-Helve" pitchFamily="2" charset="0"/>
              </a:rPr>
              <a:t> </a:t>
            </a:r>
            <a:r>
              <a:rPr lang="en-US" smtClean="0">
                <a:latin typeface="Times New Roman" panose="02020603050405020304" pitchFamily="18" charset="0"/>
              </a:rPr>
              <a:t>đề</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con</a:t>
            </a:r>
            <a:r>
              <a:rPr lang="en-US" smtClean="0">
                <a:latin typeface="VNI-Helve" pitchFamily="2" charset="0"/>
              </a:rPr>
              <a:t> </a:t>
            </a:r>
            <a:r>
              <a:rPr lang="en-US" smtClean="0">
                <a:latin typeface="Times New Roman" panose="02020603050405020304" pitchFamily="18" charset="0"/>
              </a:rPr>
              <a:t>trỏ</a:t>
            </a:r>
            <a:r>
              <a:rPr lang="en-US" smtClean="0">
                <a:latin typeface="VNI-Helve" pitchFamily="2" charset="0"/>
              </a:rPr>
              <a:t> (</a:t>
            </a:r>
            <a:r>
              <a:rPr lang="en-US" smtClean="0">
                <a:latin typeface="Times New Roman" panose="02020603050405020304" pitchFamily="18" charset="0"/>
              </a:rPr>
              <a:t>là</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không</a:t>
            </a:r>
            <a:r>
              <a:rPr lang="en-US" smtClean="0">
                <a:latin typeface="VNI-Helve" pitchFamily="2" charset="0"/>
              </a:rPr>
              <a:t> </a:t>
            </a:r>
            <a:r>
              <a:rPr lang="en-US" smtClean="0">
                <a:latin typeface="Times New Roman" panose="02020603050405020304" pitchFamily="18" charset="0"/>
              </a:rPr>
              <a:t>động</a:t>
            </a:r>
            <a:r>
              <a:rPr lang="en-US" smtClean="0">
                <a:latin typeface="VNI-Helve" pitchFamily="2" charset="0"/>
              </a:rPr>
              <a:t>) </a:t>
            </a:r>
            <a:r>
              <a:rPr lang="en-US" smtClean="0">
                <a:latin typeface="Times New Roman" panose="02020603050405020304" pitchFamily="18" charset="0"/>
              </a:rPr>
              <a:t>được</a:t>
            </a:r>
            <a:r>
              <a:rPr lang="en-US" smtClean="0">
                <a:latin typeface="VNI-Helve" pitchFamily="2" charset="0"/>
              </a:rPr>
              <a:t> </a:t>
            </a:r>
            <a:r>
              <a:rPr lang="en-US" smtClean="0">
                <a:latin typeface="Times New Roman" panose="02020603050405020304" pitchFamily="18" charset="0"/>
              </a:rPr>
              <a:t>sử</a:t>
            </a:r>
            <a:r>
              <a:rPr lang="en-US" smtClean="0">
                <a:latin typeface="VNI-Helve" pitchFamily="2" charset="0"/>
              </a:rPr>
              <a:t> </a:t>
            </a:r>
            <a:r>
              <a:rPr lang="en-US" smtClean="0">
                <a:latin typeface="Times New Roman" panose="02020603050405020304" pitchFamily="18" charset="0"/>
              </a:rPr>
              <a:t>dụng</a:t>
            </a:r>
            <a:r>
              <a:rPr lang="en-US" smtClean="0">
                <a:latin typeface="VNI-Helve" pitchFamily="2" charset="0"/>
              </a:rPr>
              <a:t> </a:t>
            </a:r>
            <a:r>
              <a:rPr lang="en-US" smtClean="0">
                <a:latin typeface="Times New Roman" panose="02020603050405020304" pitchFamily="18" charset="0"/>
              </a:rPr>
              <a:t>để</a:t>
            </a:r>
            <a:r>
              <a:rPr lang="en-US" smtClean="0">
                <a:latin typeface="VNI-Helve" pitchFamily="2" charset="0"/>
              </a:rPr>
              <a:t> </a:t>
            </a:r>
            <a:r>
              <a:rPr lang="en-US" smtClean="0">
                <a:latin typeface="Times New Roman" panose="02020603050405020304" pitchFamily="18" charset="0"/>
              </a:rPr>
              <a:t>trỏ</a:t>
            </a:r>
            <a:r>
              <a:rPr lang="en-US" smtClean="0">
                <a:latin typeface="VNI-Helve" pitchFamily="2" charset="0"/>
              </a:rPr>
              <a:t> </a:t>
            </a:r>
            <a:r>
              <a:rPr lang="en-US" smtClean="0">
                <a:latin typeface="Times New Roman" panose="02020603050405020304" pitchFamily="18" charset="0"/>
              </a:rPr>
              <a:t>đến</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động</a:t>
            </a:r>
            <a:r>
              <a:rPr lang="en-US" smtClean="0">
                <a:latin typeface="VNI-Helve" pitchFamily="2" charset="0"/>
              </a:rPr>
              <a:t>. </a:t>
            </a:r>
          </a:p>
          <a:p>
            <a:pPr eaLnBrk="1" hangingPunct="1"/>
            <a:r>
              <a:rPr lang="en-US" smtClean="0">
                <a:latin typeface="Times New Roman" panose="02020603050405020304" pitchFamily="18" charset="0"/>
              </a:rPr>
              <a:t>Khi</a:t>
            </a:r>
            <a:r>
              <a:rPr lang="en-US" smtClean="0">
                <a:latin typeface="VNI-Helve" pitchFamily="2" charset="0"/>
              </a:rPr>
              <a:t> </a:t>
            </a:r>
            <a:r>
              <a:rPr lang="en-US" smtClean="0">
                <a:latin typeface="Times New Roman" panose="02020603050405020304" pitchFamily="18" charset="0"/>
              </a:rPr>
              <a:t>tạo</a:t>
            </a:r>
            <a:r>
              <a:rPr lang="en-US" smtClean="0">
                <a:latin typeface="VNI-Helve" pitchFamily="2" charset="0"/>
              </a:rPr>
              <a:t> </a:t>
            </a:r>
            <a:r>
              <a:rPr lang="en-US" smtClean="0">
                <a:latin typeface="Times New Roman" panose="02020603050405020304" pitchFamily="18" charset="0"/>
              </a:rPr>
              <a:t>ra</a:t>
            </a:r>
            <a:r>
              <a:rPr lang="en-US" smtClean="0">
                <a:latin typeface="VNI-Helve" pitchFamily="2" charset="0"/>
              </a:rPr>
              <a:t> </a:t>
            </a:r>
            <a:r>
              <a:rPr lang="en-US" smtClean="0">
                <a:latin typeface="Times New Roman" panose="02020603050405020304" pitchFamily="18" charset="0"/>
              </a:rPr>
              <a:t>một</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động</a:t>
            </a:r>
            <a:r>
              <a:rPr lang="en-US" smtClean="0">
                <a:latin typeface="VNI-Helve" pitchFamily="2" charset="0"/>
              </a:rPr>
              <a:t>, </a:t>
            </a:r>
            <a:r>
              <a:rPr lang="en-US" smtClean="0">
                <a:latin typeface="Times New Roman" panose="02020603050405020304" pitchFamily="18" charset="0"/>
              </a:rPr>
              <a:t>phải</a:t>
            </a:r>
            <a:r>
              <a:rPr lang="en-US" smtClean="0">
                <a:latin typeface="VNI-Helve" pitchFamily="2" charset="0"/>
              </a:rPr>
              <a:t> </a:t>
            </a:r>
            <a:r>
              <a:rPr lang="en-US" smtClean="0">
                <a:latin typeface="Times New Roman" panose="02020603050405020304" pitchFamily="18" charset="0"/>
              </a:rPr>
              <a:t>dùng</a:t>
            </a:r>
            <a:r>
              <a:rPr lang="en-US" smtClean="0">
                <a:latin typeface="VNI-Helve" pitchFamily="2" charset="0"/>
              </a:rPr>
              <a:t> </a:t>
            </a:r>
            <a:r>
              <a:rPr lang="en-US" smtClean="0">
                <a:latin typeface="Times New Roman" panose="02020603050405020304" pitchFamily="18" charset="0"/>
              </a:rPr>
              <a:t>một</a:t>
            </a:r>
            <a:r>
              <a:rPr lang="en-US" smtClean="0">
                <a:latin typeface="VNI-Helve" pitchFamily="2" charset="0"/>
              </a:rPr>
              <a:t> </a:t>
            </a:r>
            <a:r>
              <a:rPr lang="en-US" smtClean="0">
                <a:latin typeface="Times New Roman" panose="02020603050405020304" pitchFamily="18" charset="0"/>
              </a:rPr>
              <a:t>con</a:t>
            </a:r>
            <a:r>
              <a:rPr lang="en-US" smtClean="0">
                <a:latin typeface="VNI-Helve" pitchFamily="2" charset="0"/>
              </a:rPr>
              <a:t> </a:t>
            </a:r>
            <a:r>
              <a:rPr lang="en-US" smtClean="0">
                <a:latin typeface="Times New Roman" panose="02020603050405020304" pitchFamily="18" charset="0"/>
              </a:rPr>
              <a:t>trỏ</a:t>
            </a:r>
            <a:r>
              <a:rPr lang="en-US" smtClean="0">
                <a:latin typeface="VNI-Helve" pitchFamily="2" charset="0"/>
              </a:rPr>
              <a:t> </a:t>
            </a:r>
            <a:r>
              <a:rPr lang="en-US" smtClean="0">
                <a:latin typeface="Times New Roman" panose="02020603050405020304" pitchFamily="18" charset="0"/>
              </a:rPr>
              <a:t>để</a:t>
            </a:r>
            <a:r>
              <a:rPr lang="en-US" smtClean="0">
                <a:latin typeface="VNI-Helve" pitchFamily="2" charset="0"/>
              </a:rPr>
              <a:t> </a:t>
            </a:r>
            <a:r>
              <a:rPr lang="en-US" smtClean="0">
                <a:latin typeface="Times New Roman" panose="02020603050405020304" pitchFamily="18" charset="0"/>
              </a:rPr>
              <a:t>lưu</a:t>
            </a:r>
            <a:r>
              <a:rPr lang="en-US" smtClean="0">
                <a:latin typeface="VNI-Helve" pitchFamily="2" charset="0"/>
              </a:rPr>
              <a:t> </a:t>
            </a:r>
            <a:r>
              <a:rPr lang="en-US" smtClean="0">
                <a:latin typeface="Times New Roman" panose="02020603050405020304" pitchFamily="18" charset="0"/>
              </a:rPr>
              <a:t>địa</a:t>
            </a:r>
            <a:r>
              <a:rPr lang="en-US" smtClean="0">
                <a:latin typeface="VNI-Helve" pitchFamily="2" charset="0"/>
              </a:rPr>
              <a:t> </a:t>
            </a:r>
            <a:r>
              <a:rPr lang="en-US" smtClean="0">
                <a:latin typeface="Times New Roman" panose="02020603050405020304" pitchFamily="18" charset="0"/>
              </a:rPr>
              <a:t>chỉ</a:t>
            </a:r>
            <a:r>
              <a:rPr lang="en-US" smtClean="0">
                <a:latin typeface="VNI-Helve" pitchFamily="2" charset="0"/>
              </a:rPr>
              <a:t> </a:t>
            </a:r>
            <a:r>
              <a:rPr lang="en-US" smtClean="0">
                <a:latin typeface="Times New Roman" panose="02020603050405020304" pitchFamily="18" charset="0"/>
              </a:rPr>
              <a:t>của</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này</a:t>
            </a:r>
            <a:r>
              <a:rPr lang="en-US" smtClean="0">
                <a:latin typeface="VNI-Helve" pitchFamily="2" charset="0"/>
              </a:rPr>
              <a:t> </a:t>
            </a:r>
            <a:r>
              <a:rPr lang="en-US" smtClean="0">
                <a:latin typeface="Times New Roman" panose="02020603050405020304" pitchFamily="18" charset="0"/>
              </a:rPr>
              <a:t>và</a:t>
            </a:r>
            <a:r>
              <a:rPr lang="en-US" smtClean="0">
                <a:latin typeface="VNI-Helve" pitchFamily="2" charset="0"/>
              </a:rPr>
              <a:t> </a:t>
            </a:r>
            <a:r>
              <a:rPr lang="en-US" smtClean="0">
                <a:latin typeface="Times New Roman" panose="02020603050405020304" pitchFamily="18" charset="0"/>
              </a:rPr>
              <a:t>sau</a:t>
            </a:r>
            <a:r>
              <a:rPr lang="en-US" smtClean="0">
                <a:latin typeface="VNI-Helve" pitchFamily="2" charset="0"/>
              </a:rPr>
              <a:t> </a:t>
            </a:r>
            <a:r>
              <a:rPr lang="en-US" smtClean="0">
                <a:latin typeface="Times New Roman" panose="02020603050405020304" pitchFamily="18" charset="0"/>
              </a:rPr>
              <a:t>đó</a:t>
            </a:r>
            <a:r>
              <a:rPr lang="en-US" smtClean="0">
                <a:latin typeface="VNI-Helve" pitchFamily="2" charset="0"/>
              </a:rPr>
              <a:t>, </a:t>
            </a:r>
            <a:r>
              <a:rPr lang="en-US" smtClean="0">
                <a:latin typeface="Times New Roman" panose="02020603050405020304" pitchFamily="18" charset="0"/>
              </a:rPr>
              <a:t>truy</a:t>
            </a:r>
            <a:r>
              <a:rPr lang="en-US" smtClean="0">
                <a:latin typeface="VNI-Helve" pitchFamily="2" charset="0"/>
              </a:rPr>
              <a:t> </a:t>
            </a:r>
            <a:r>
              <a:rPr lang="en-US" smtClean="0">
                <a:latin typeface="Times New Roman" panose="02020603050405020304" pitchFamily="18" charset="0"/>
              </a:rPr>
              <a:t>xuất</a:t>
            </a:r>
            <a:r>
              <a:rPr lang="en-US" smtClean="0">
                <a:latin typeface="VNI-Helve" pitchFamily="2" charset="0"/>
              </a:rPr>
              <a:t> </a:t>
            </a:r>
            <a:r>
              <a:rPr lang="en-US" smtClean="0">
                <a:latin typeface="Times New Roman" panose="02020603050405020304" pitchFamily="18" charset="0"/>
              </a:rPr>
              <a:t>đến</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động</a:t>
            </a:r>
            <a:r>
              <a:rPr lang="en-US" smtClean="0">
                <a:latin typeface="VNI-Helve" pitchFamily="2" charset="0"/>
              </a:rPr>
              <a:t> </a:t>
            </a:r>
            <a:r>
              <a:rPr lang="en-US" smtClean="0">
                <a:latin typeface="Times New Roman" panose="02020603050405020304" pitchFamily="18" charset="0"/>
              </a:rPr>
              <a:t>thông</a:t>
            </a:r>
            <a:r>
              <a:rPr lang="en-US" smtClean="0">
                <a:latin typeface="VNI-Helve" pitchFamily="2" charset="0"/>
              </a:rPr>
              <a:t> </a:t>
            </a:r>
            <a:r>
              <a:rPr lang="en-US" smtClean="0">
                <a:latin typeface="Times New Roman" panose="02020603050405020304" pitchFamily="18" charset="0"/>
              </a:rPr>
              <a:t>qua</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con</a:t>
            </a:r>
            <a:r>
              <a:rPr lang="en-US" smtClean="0">
                <a:latin typeface="VNI-Helve" pitchFamily="2" charset="0"/>
              </a:rPr>
              <a:t> </a:t>
            </a:r>
            <a:r>
              <a:rPr lang="en-US" smtClean="0">
                <a:latin typeface="Times New Roman" panose="02020603050405020304" pitchFamily="18" charset="0"/>
              </a:rPr>
              <a:t>trỏ</a:t>
            </a:r>
            <a:r>
              <a:rPr lang="en-US" smtClean="0">
                <a:latin typeface="VNI-Helve" pitchFamily="2" charset="0"/>
              </a:rPr>
              <a:t> </a:t>
            </a:r>
            <a:r>
              <a:rPr lang="en-US" smtClean="0">
                <a:latin typeface="Times New Roman" panose="02020603050405020304" pitchFamily="18" charset="0"/>
              </a:rPr>
              <a:t>đã</a:t>
            </a:r>
            <a:r>
              <a:rPr lang="en-US" smtClean="0">
                <a:latin typeface="VNI-Helve" pitchFamily="2" charset="0"/>
              </a:rPr>
              <a:t> </a:t>
            </a:r>
            <a:r>
              <a:rPr lang="en-US" smtClean="0">
                <a:latin typeface="Times New Roman" panose="02020603050405020304" pitchFamily="18" charset="0"/>
              </a:rPr>
              <a:t>biết</a:t>
            </a:r>
            <a:r>
              <a:rPr lang="en-US" smtClean="0">
                <a:latin typeface="VNI-Helve" pitchFamily="2" charset="0"/>
              </a:rPr>
              <a:t> </a:t>
            </a:r>
            <a:r>
              <a:rPr lang="en-US" smtClean="0">
                <a:latin typeface="Times New Roman" panose="02020603050405020304" pitchFamily="18" charset="0"/>
              </a:rPr>
              <a:t>định</a:t>
            </a:r>
            <a:r>
              <a:rPr lang="en-US" smtClean="0">
                <a:latin typeface="VNI-Helve" pitchFamily="2" charset="0"/>
              </a:rPr>
              <a:t> </a:t>
            </a:r>
            <a:r>
              <a:rPr lang="en-US" smtClean="0">
                <a:latin typeface="Times New Roman" panose="02020603050405020304" pitchFamily="18" charset="0"/>
              </a:rPr>
              <a:t>danh</a:t>
            </a:r>
            <a:r>
              <a:rPr lang="en-US" smtClean="0">
                <a:latin typeface="VNI-Helve" pitchFamily="2" charset="0"/>
              </a:rPr>
              <a:t>.</a:t>
            </a:r>
          </a:p>
          <a:p>
            <a:pPr eaLnBrk="1" hangingPunct="1"/>
            <a:endParaRPr lang="en-US" smtClean="0">
              <a:latin typeface="VNI-Helve" pitchFamily="2" charset="0"/>
            </a:endParaRPr>
          </a:p>
        </p:txBody>
      </p:sp>
    </p:spTree>
  </p:cSld>
  <p:clrMapOvr>
    <a:masterClrMapping/>
  </p:clrMapOvr>
  <p:transition>
    <p:random/>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612775" y="228600"/>
            <a:ext cx="8153400" cy="990600"/>
          </a:xfrm>
        </p:spPr>
        <p:txBody>
          <a:bodyPr/>
          <a:lstStyle/>
          <a:p>
            <a:pPr eaLnBrk="1" hangingPunct="1"/>
            <a:r>
              <a:rPr lang="en-US" smtClean="0"/>
              <a:t>DSLK đôi – Hủy phần tử có khóa k</a:t>
            </a:r>
            <a:endParaRPr lang="en-US" smtClean="0">
              <a:latin typeface="VNI-Times" pitchFamily="2" charset="0"/>
            </a:endParaRPr>
          </a:p>
        </p:txBody>
      </p:sp>
      <p:sp>
        <p:nvSpPr>
          <p:cNvPr id="160771" name="Rectangle 3"/>
          <p:cNvSpPr>
            <a:spLocks noGrp="1" noChangeArrowheads="1"/>
          </p:cNvSpPr>
          <p:nvPr>
            <p:ph sz="quarter" idx="1"/>
          </p:nvPr>
        </p:nvSpPr>
        <p:spPr>
          <a:xfrm>
            <a:off x="612775" y="1600200"/>
            <a:ext cx="8153400" cy="4495800"/>
          </a:xfrm>
        </p:spPr>
        <p:txBody>
          <a:bodyPr/>
          <a:lstStyle/>
          <a:p>
            <a:pPr lvl="1" eaLnBrk="1" hangingPunct="1">
              <a:buFontTx/>
              <a:buNone/>
            </a:pPr>
            <a:endParaRPr lang="en-US" sz="2400" b="1" smtClean="0">
              <a:solidFill>
                <a:srgbClr val="000000"/>
              </a:solidFill>
              <a:latin typeface="Times New Roman" panose="02020603050405020304" pitchFamily="18" charset="0"/>
              <a:cs typeface="Times New Roman" panose="02020603050405020304" pitchFamily="18" charset="0"/>
            </a:endParaRPr>
          </a:p>
          <a:p>
            <a:pPr lvl="1" eaLnBrk="1" hangingPunct="1">
              <a:buFontTx/>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if </a:t>
            </a:r>
            <a:r>
              <a:rPr lang="en-US" sz="2400" b="1" smtClean="0">
                <a:solidFill>
                  <a:srgbClr val="000000"/>
                </a:solidFill>
                <a:latin typeface="Times New Roman" panose="02020603050405020304" pitchFamily="18" charset="0"/>
                <a:cs typeface="Times New Roman" panose="02020603050405020304" pitchFamily="18" charset="0"/>
              </a:rPr>
              <a:t>(p == </a:t>
            </a:r>
            <a:r>
              <a:rPr lang="en-US" sz="2400" b="1" smtClean="0">
                <a:solidFill>
                  <a:srgbClr val="A000A0"/>
                </a:solidFill>
                <a:latin typeface="Times New Roman" panose="02020603050405020304" pitchFamily="18" charset="0"/>
                <a:cs typeface="Times New Roman" panose="02020603050405020304" pitchFamily="18" charset="0"/>
              </a:rPr>
              <a:t>NULL</a:t>
            </a: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return</a:t>
            </a:r>
            <a:r>
              <a:rPr lang="en-US" sz="2400" b="1" smtClean="0">
                <a:solidFill>
                  <a:srgbClr val="000000"/>
                </a:solidFill>
                <a:latin typeface="Times New Roman" panose="02020603050405020304" pitchFamily="18" charset="0"/>
                <a:cs typeface="Times New Roman" panose="02020603050405020304" pitchFamily="18" charset="0"/>
              </a:rPr>
              <a:t> 0;  </a:t>
            </a:r>
            <a:r>
              <a:rPr lang="en-US" sz="2400" b="1" i="1" smtClean="0">
                <a:solidFill>
                  <a:srgbClr val="00B050"/>
                </a:solidFill>
                <a:latin typeface="Times New Roman" panose="02020603050405020304" pitchFamily="18" charset="0"/>
                <a:cs typeface="Times New Roman" panose="02020603050405020304" pitchFamily="18" charset="0"/>
              </a:rPr>
              <a:t>// Không tìm thấy k</a:t>
            </a:r>
          </a:p>
          <a:p>
            <a:pPr lvl="1" eaLnBrk="1" hangingPunct="1">
              <a:buFontTx/>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DNode </a:t>
            </a:r>
            <a:r>
              <a:rPr lang="en-US" sz="2400" b="1" smtClean="0">
                <a:solidFill>
                  <a:srgbClr val="000000"/>
                </a:solidFill>
                <a:latin typeface="Times New Roman" panose="02020603050405020304" pitchFamily="18" charset="0"/>
                <a:cs typeface="Times New Roman" panose="02020603050405020304" pitchFamily="18" charset="0"/>
              </a:rPr>
              <a:t>*q = p-&gt;pPrev;</a:t>
            </a:r>
          </a:p>
          <a:p>
            <a:pPr lvl="1" eaLnBrk="1" hangingPunct="1">
              <a:buFontTx/>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if</a:t>
            </a:r>
            <a:r>
              <a:rPr lang="en-US" sz="2400" b="1" smtClean="0">
                <a:solidFill>
                  <a:srgbClr val="000000"/>
                </a:solidFill>
                <a:latin typeface="Times New Roman" panose="02020603050405020304" pitchFamily="18" charset="0"/>
                <a:cs typeface="Times New Roman" panose="02020603050405020304" pitchFamily="18" charset="0"/>
              </a:rPr>
              <a:t>  (q != </a:t>
            </a:r>
            <a:r>
              <a:rPr lang="en-US" sz="2400" b="1" smtClean="0">
                <a:solidFill>
                  <a:srgbClr val="A000A0"/>
                </a:solidFill>
                <a:latin typeface="Times New Roman" panose="02020603050405020304" pitchFamily="18" charset="0"/>
                <a:cs typeface="Times New Roman" panose="02020603050405020304" pitchFamily="18" charset="0"/>
              </a:rPr>
              <a:t>NULL</a:t>
            </a: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B050"/>
                </a:solidFill>
                <a:latin typeface="Times New Roman" panose="02020603050405020304" pitchFamily="18" charset="0"/>
                <a:cs typeface="Times New Roman" panose="02020603050405020304" pitchFamily="18" charset="0"/>
              </a:rPr>
              <a:t>// Xóa nút p sau q</a:t>
            </a:r>
          </a:p>
          <a:p>
            <a:pPr lvl="1" eaLnBrk="1" hangingPunct="1">
              <a:buFontTx/>
              <a:buNone/>
            </a:pPr>
            <a:r>
              <a:rPr lang="en-US" sz="2400" b="1" smtClean="0">
                <a:solidFill>
                  <a:srgbClr val="00B05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 return</a:t>
            </a:r>
            <a:r>
              <a:rPr lang="en-US" sz="2400" b="1" smtClean="0">
                <a:solidFill>
                  <a:srgbClr val="FF0000"/>
                </a:solidFill>
                <a:latin typeface="Times New Roman" panose="02020603050405020304" pitchFamily="18" charset="0"/>
                <a:cs typeface="Times New Roman" panose="02020603050405020304" pitchFamily="18" charset="0"/>
              </a:rPr>
              <a:t> removeAfter</a:t>
            </a:r>
            <a:r>
              <a:rPr lang="en-US" sz="2400" b="1" smtClean="0">
                <a:solidFill>
                  <a:srgbClr val="000000"/>
                </a:solidFill>
                <a:latin typeface="Times New Roman" panose="02020603050405020304" pitchFamily="18" charset="0"/>
                <a:cs typeface="Times New Roman" panose="02020603050405020304" pitchFamily="18" charset="0"/>
              </a:rPr>
              <a:t> (l, q);</a:t>
            </a:r>
          </a:p>
          <a:p>
            <a:pPr lvl="1" eaLnBrk="1" hangingPunct="1">
              <a:buFontTx/>
              <a:buNone/>
            </a:pPr>
            <a:r>
              <a:rPr lang="en-US" sz="2400" b="1" smtClean="0">
                <a:solidFill>
                  <a:srgbClr val="0000FF"/>
                </a:solidFill>
                <a:latin typeface="Times New Roman" panose="02020603050405020304" pitchFamily="18" charset="0"/>
                <a:cs typeface="Times New Roman" panose="02020603050405020304" pitchFamily="18" charset="0"/>
              </a:rPr>
              <a:t>	else</a:t>
            </a: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i="1" smtClean="0">
                <a:solidFill>
                  <a:srgbClr val="00B050"/>
                </a:solidFill>
                <a:latin typeface="Times New Roman" panose="02020603050405020304" pitchFamily="18" charset="0"/>
                <a:cs typeface="Times New Roman" panose="02020603050405020304" pitchFamily="18" charset="0"/>
              </a:rPr>
              <a:t> 	</a:t>
            </a:r>
            <a:r>
              <a:rPr lang="en-US" sz="2400" b="1" smtClean="0">
                <a:solidFill>
                  <a:srgbClr val="00B050"/>
                </a:solidFill>
                <a:latin typeface="Times New Roman" panose="02020603050405020304" pitchFamily="18" charset="0"/>
                <a:cs typeface="Times New Roman" panose="02020603050405020304" pitchFamily="18" charset="0"/>
              </a:rPr>
              <a:t>// Xóa p là nút đầu ds</a:t>
            </a:r>
          </a:p>
          <a:p>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return</a:t>
            </a: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FF0000"/>
                </a:solidFill>
                <a:latin typeface="Times New Roman" panose="02020603050405020304" pitchFamily="18" charset="0"/>
                <a:cs typeface="Times New Roman" panose="02020603050405020304" pitchFamily="18" charset="0"/>
              </a:rPr>
              <a:t>removeHead </a:t>
            </a:r>
            <a:r>
              <a:rPr lang="en-US" b="1" smtClean="0">
                <a:solidFill>
                  <a:srgbClr val="000000"/>
                </a:solidFill>
                <a:latin typeface="Times New Roman" panose="02020603050405020304" pitchFamily="18" charset="0"/>
                <a:cs typeface="Times New Roman" panose="02020603050405020304" pitchFamily="18" charset="0"/>
              </a:rPr>
              <a:t>(l);	</a:t>
            </a:r>
          </a:p>
          <a:p>
            <a:pPr lvl="1" eaLnBrk="1" hangingPunct="1">
              <a:buFontTx/>
              <a:buNone/>
            </a:pPr>
            <a:r>
              <a:rPr lang="en-US" sz="2400" b="1" smtClean="0">
                <a:solidFill>
                  <a:srgbClr val="000000"/>
                </a:solidFill>
                <a:latin typeface="Times New Roman" panose="02020603050405020304" pitchFamily="18" charset="0"/>
                <a:cs typeface="Times New Roman" panose="02020603050405020304" pitchFamily="18" charset="0"/>
              </a:rPr>
              <a:t>}</a:t>
            </a:r>
          </a:p>
          <a:p>
            <a:pPr lvl="1" eaLnBrk="1" hangingPunct="1">
              <a:buFontTx/>
              <a:buNone/>
            </a:pPr>
            <a:r>
              <a:rPr lang="en-US" sz="2400" b="1" smtClean="0">
                <a:solidFill>
                  <a:srgbClr val="000000"/>
                </a:solidFill>
                <a:latin typeface="Times New Roman" panose="02020603050405020304" pitchFamily="18" charset="0"/>
                <a:cs typeface="Times New Roman" panose="02020603050405020304" pitchFamily="18" charset="0"/>
              </a:rPr>
              <a:t>	</a:t>
            </a:r>
          </a:p>
        </p:txBody>
      </p:sp>
      <p:sp>
        <p:nvSpPr>
          <p:cNvPr id="160772"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8E903E3B-999C-42BB-867E-C922EB6BEE52}" type="slidenum">
              <a:rPr lang="en-US" sz="1200" smtClean="0">
                <a:solidFill>
                  <a:srgbClr val="FFFFFF"/>
                </a:solidFill>
              </a:rPr>
              <a:pPr>
                <a:lnSpc>
                  <a:spcPct val="80000"/>
                </a:lnSpc>
              </a:pPr>
              <a:t>140</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12775" y="228600"/>
            <a:ext cx="8153400" cy="990600"/>
          </a:xfrm>
        </p:spPr>
        <p:txBody>
          <a:bodyPr/>
          <a:lstStyle/>
          <a:p>
            <a:pPr eaLnBrk="1" hangingPunct="1"/>
            <a:r>
              <a:rPr lang="en-US" smtClean="0"/>
              <a:t>DSLK đôi – Nhận xét</a:t>
            </a:r>
            <a:endParaRPr lang="en-US" smtClean="0">
              <a:latin typeface="VNI-Times" pitchFamily="2" charset="0"/>
            </a:endParaRPr>
          </a:p>
        </p:txBody>
      </p:sp>
      <p:sp>
        <p:nvSpPr>
          <p:cNvPr id="161795" name="Rectangle 3"/>
          <p:cNvSpPr>
            <a:spLocks noGrp="1" noChangeArrowheads="1"/>
          </p:cNvSpPr>
          <p:nvPr>
            <p:ph type="body" idx="1"/>
          </p:nvPr>
        </p:nvSpPr>
        <p:spPr>
          <a:xfrm>
            <a:off x="612775" y="1600200"/>
            <a:ext cx="8153400" cy="4495800"/>
          </a:xfrm>
        </p:spPr>
        <p:txBody>
          <a:bodyPr/>
          <a:lstStyle/>
          <a:p>
            <a:pPr>
              <a:lnSpc>
                <a:spcPct val="150000"/>
              </a:lnSpc>
              <a:spcBef>
                <a:spcPct val="0"/>
              </a:spcBef>
            </a:pPr>
            <a:r>
              <a:rPr lang="en-US" smtClean="0"/>
              <a:t>DSLK </a:t>
            </a:r>
            <a:r>
              <a:rPr lang="vi-VN" smtClean="0"/>
              <a:t>đôi về mặt cơ bản có tính chất giống như </a:t>
            </a:r>
            <a:r>
              <a:rPr lang="en-US" smtClean="0"/>
              <a:t>DSLK </a:t>
            </a:r>
            <a:r>
              <a:rPr lang="vi-VN" smtClean="0"/>
              <a:t>đơn </a:t>
            </a:r>
          </a:p>
          <a:p>
            <a:pPr>
              <a:lnSpc>
                <a:spcPct val="150000"/>
              </a:lnSpc>
              <a:spcBef>
                <a:spcPct val="0"/>
              </a:spcBef>
            </a:pPr>
            <a:r>
              <a:rPr lang="vi-VN" smtClean="0"/>
              <a:t>Tuy nhiên</a:t>
            </a:r>
            <a:r>
              <a:rPr lang="en-US" smtClean="0"/>
              <a:t> DSLK </a:t>
            </a:r>
            <a:r>
              <a:rPr lang="vi-VN" smtClean="0"/>
              <a:t>đôi có mối liên kết hai chiều nên từ một phần tử bất kỳ có thể truy xuất một phần tử bất kỳ khác</a:t>
            </a:r>
            <a:endParaRPr lang="en-US" smtClean="0"/>
          </a:p>
          <a:p>
            <a:pPr>
              <a:lnSpc>
                <a:spcPct val="150000"/>
              </a:lnSpc>
              <a:spcBef>
                <a:spcPct val="0"/>
              </a:spcBef>
            </a:pPr>
            <a:r>
              <a:rPr lang="vi-VN" smtClean="0"/>
              <a:t>Trong khi trên </a:t>
            </a:r>
            <a:r>
              <a:rPr lang="en-US" smtClean="0"/>
              <a:t>DSLK </a:t>
            </a:r>
            <a:r>
              <a:rPr lang="vi-VN" smtClean="0"/>
              <a:t>đơn ta chỉ có thể truy xuất đến các phần tử đứng sau một phần tử cho trước</a:t>
            </a:r>
            <a:endParaRPr lang="en-US" smtClean="0"/>
          </a:p>
          <a:p>
            <a:pPr>
              <a:lnSpc>
                <a:spcPct val="150000"/>
              </a:lnSpc>
              <a:spcBef>
                <a:spcPct val="0"/>
              </a:spcBef>
            </a:pPr>
            <a:r>
              <a:rPr lang="vi-VN" smtClean="0"/>
              <a:t>Điều này dẫn đến việc ta có thể dễ dàng hủy phần tử cuối </a:t>
            </a:r>
            <a:r>
              <a:rPr lang="en-US" smtClean="0"/>
              <a:t>DSLK </a:t>
            </a:r>
            <a:r>
              <a:rPr lang="vi-VN" smtClean="0"/>
              <a:t>đôi, còn trên </a:t>
            </a:r>
            <a:r>
              <a:rPr lang="en-US" smtClean="0"/>
              <a:t>DSLK </a:t>
            </a:r>
            <a:r>
              <a:rPr lang="vi-VN" smtClean="0"/>
              <a:t>đơn thao tác này </a:t>
            </a:r>
            <a:r>
              <a:rPr lang="en-US" smtClean="0"/>
              <a:t>tốn </a:t>
            </a:r>
            <a:r>
              <a:rPr lang="vi-VN" smtClean="0"/>
              <a:t>chi phí O(n)</a:t>
            </a:r>
          </a:p>
        </p:txBody>
      </p:sp>
      <p:sp>
        <p:nvSpPr>
          <p:cNvPr id="161796"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9CD49B8F-34B6-4A46-902B-F3A008071389}" type="slidenum">
              <a:rPr lang="en-US" sz="1200" smtClean="0">
                <a:solidFill>
                  <a:srgbClr val="FFFFFF"/>
                </a:solidFill>
              </a:rPr>
              <a:pPr>
                <a:lnSpc>
                  <a:spcPct val="80000"/>
                </a:lnSpc>
              </a:pPr>
              <a:t>141</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612775" y="228600"/>
            <a:ext cx="8153400" cy="990600"/>
          </a:xfrm>
        </p:spPr>
        <p:txBody>
          <a:bodyPr/>
          <a:lstStyle/>
          <a:p>
            <a:pPr eaLnBrk="1" hangingPunct="1"/>
            <a:r>
              <a:rPr lang="en-US" smtClean="0"/>
              <a:t>DSLK đôi – Nhận xét</a:t>
            </a:r>
            <a:endParaRPr lang="en-US" smtClean="0">
              <a:latin typeface="VNI-Times" pitchFamily="2" charset="0"/>
            </a:endParaRPr>
          </a:p>
        </p:txBody>
      </p:sp>
      <p:sp>
        <p:nvSpPr>
          <p:cNvPr id="162819" name="Rectangle 3"/>
          <p:cNvSpPr>
            <a:spLocks noGrp="1" noChangeArrowheads="1"/>
          </p:cNvSpPr>
          <p:nvPr>
            <p:ph type="body" idx="1"/>
          </p:nvPr>
        </p:nvSpPr>
        <p:spPr>
          <a:xfrm>
            <a:off x="612775" y="1600200"/>
            <a:ext cx="8153400" cy="4495800"/>
          </a:xfrm>
        </p:spPr>
        <p:txBody>
          <a:bodyPr/>
          <a:lstStyle/>
          <a:p>
            <a:pPr>
              <a:lnSpc>
                <a:spcPct val="150000"/>
              </a:lnSpc>
              <a:spcBef>
                <a:spcPts val="1200"/>
              </a:spcBef>
            </a:pPr>
            <a:r>
              <a:rPr lang="vi-VN" smtClean="0"/>
              <a:t>Bù lại, xâu đôi tốn chi phí gấp đôi so với xâu đơn cho việc lưu trữ các mối liên kết. Điều này khiến việc cập nhật cũng nặng nề hơn trong một số trường hợp. Như vậy ta cần cân nhắc lựa chọn CTDL hợp lý khi cài đặt cho một ứng dụng cụ thể</a:t>
            </a:r>
          </a:p>
        </p:txBody>
      </p:sp>
      <p:sp>
        <p:nvSpPr>
          <p:cNvPr id="162820"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4A7BCAD-3430-45DF-8328-45091BF20A38}" type="slidenum">
              <a:rPr lang="en-US" sz="1200" smtClean="0">
                <a:solidFill>
                  <a:srgbClr val="FFFFFF"/>
                </a:solidFill>
              </a:rPr>
              <a:pPr>
                <a:lnSpc>
                  <a:spcPct val="80000"/>
                </a:lnSpc>
              </a:pPr>
              <a:t>142</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itle 1"/>
          <p:cNvSpPr>
            <a:spLocks noGrp="1"/>
          </p:cNvSpPr>
          <p:nvPr>
            <p:ph type="title"/>
          </p:nvPr>
        </p:nvSpPr>
        <p:spPr>
          <a:xfrm>
            <a:off x="612775" y="228600"/>
            <a:ext cx="8153400" cy="990600"/>
          </a:xfrm>
        </p:spPr>
        <p:txBody>
          <a:bodyPr/>
          <a:lstStyle/>
          <a:p>
            <a:pPr eaLnBrk="1" hangingPunct="1"/>
            <a:r>
              <a:rPr lang="en-US" smtClean="0"/>
              <a:t>Nội dung</a:t>
            </a:r>
          </a:p>
        </p:txBody>
      </p:sp>
      <p:sp>
        <p:nvSpPr>
          <p:cNvPr id="3" name="Content Placeholder 2"/>
          <p:cNvSpPr>
            <a:spLocks noGrp="1"/>
          </p:cNvSpPr>
          <p:nvPr>
            <p:ph sz="quarter" idx="1"/>
          </p:nvPr>
        </p:nvSpPr>
        <p:spPr>
          <a:xfrm>
            <a:off x="612775" y="1600200"/>
            <a:ext cx="8153400" cy="4495800"/>
          </a:xfrm>
        </p:spPr>
        <p:txBody>
          <a:bodyPr/>
          <a:lstStyle/>
          <a:p>
            <a:pPr eaLnBrk="1" hangingPunct="1"/>
            <a:r>
              <a:rPr lang="en-US" smtClean="0"/>
              <a:t>Giới thiệu</a:t>
            </a:r>
          </a:p>
          <a:p>
            <a:pPr eaLnBrk="1" hangingPunct="1"/>
            <a:r>
              <a:rPr lang="en-US" smtClean="0"/>
              <a:t>Danh sách liên kết đơn (</a:t>
            </a:r>
            <a:r>
              <a:rPr lang="en-US" smtClean="0">
                <a:solidFill>
                  <a:srgbClr val="C00000"/>
                </a:solidFill>
              </a:rPr>
              <a:t>Single Linked List</a:t>
            </a:r>
            <a:r>
              <a:rPr lang="en-US" smtClean="0"/>
              <a:t>)</a:t>
            </a:r>
          </a:p>
          <a:p>
            <a:pPr eaLnBrk="1" hangingPunct="1"/>
            <a:r>
              <a:rPr lang="en-US" smtClean="0"/>
              <a:t>Danh sách liên kết đôi (</a:t>
            </a:r>
            <a:r>
              <a:rPr lang="en-US" smtClean="0">
                <a:solidFill>
                  <a:srgbClr val="C00000"/>
                </a:solidFill>
              </a:rPr>
              <a:t>Double Linked List</a:t>
            </a:r>
            <a:r>
              <a:rPr lang="en-US" smtClean="0"/>
              <a:t>)</a:t>
            </a:r>
          </a:p>
          <a:p>
            <a:pPr eaLnBrk="1" hangingPunct="1"/>
            <a:r>
              <a:rPr lang="en-US" smtClean="0"/>
              <a:t>Danh sách liên kết vòng (</a:t>
            </a:r>
            <a:r>
              <a:rPr lang="en-US" smtClean="0">
                <a:solidFill>
                  <a:srgbClr val="C00000"/>
                </a:solidFill>
              </a:rPr>
              <a:t>Circular Linked List</a:t>
            </a:r>
            <a:r>
              <a:rPr lang="en-US" smtClean="0"/>
              <a:t>)</a:t>
            </a:r>
          </a:p>
        </p:txBody>
      </p:sp>
      <p:sp>
        <p:nvSpPr>
          <p:cNvPr id="16384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7278704-A6D5-4C64-BC56-D04EBE70C787}" type="slidenum">
              <a:rPr lang="en-US" sz="1200" smtClean="0">
                <a:solidFill>
                  <a:srgbClr val="FFFFFF"/>
                </a:solidFill>
              </a:rPr>
              <a:pPr>
                <a:lnSpc>
                  <a:spcPct val="80000"/>
                </a:lnSpc>
              </a:pPr>
              <a:t>143</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1" end="1"/>
                                            </p:txEl>
                                          </p:spTgt>
                                        </p:tgtEl>
                                        <p:attrNameLst>
                                          <p:attrName>style.opacity</p:attrName>
                                        </p:attrNameLst>
                                      </p:cBhvr>
                                      <p:to>
                                        <p:strVal val="0.5"/>
                                      </p:to>
                                    </p:set>
                                    <p:animEffect filter="image" prLst="opacity: 0.5">
                                      <p:cBhvr rctx="IE">
                                        <p:cTn id="10" dur="indefinite"/>
                                        <p:tgtEl>
                                          <p:spTgt spid="3">
                                            <p:txEl>
                                              <p:pRg st="1" end="1"/>
                                            </p:txEl>
                                          </p:spTgt>
                                        </p:tgtEl>
                                      </p:cBhvr>
                                    </p:animEffect>
                                  </p:childTnLst>
                                </p:cTn>
                              </p:par>
                              <p:par>
                                <p:cTn id="11" presetID="9" presetClass="emph" presetSubtype="0" nodeType="withEffect">
                                  <p:stCondLst>
                                    <p:cond delay="0"/>
                                  </p:stCondLst>
                                  <p:childTnLst>
                                    <p:set>
                                      <p:cBhvr rctx="PPT">
                                        <p:cTn id="12" dur="indefinite"/>
                                        <p:tgtEl>
                                          <p:spTgt spid="3">
                                            <p:txEl>
                                              <p:pRg st="2" end="2"/>
                                            </p:txEl>
                                          </p:spTgt>
                                        </p:tgtEl>
                                        <p:attrNameLst>
                                          <p:attrName>style.opacity</p:attrName>
                                        </p:attrNameLst>
                                      </p:cBhvr>
                                      <p:to>
                                        <p:strVal val="0.5"/>
                                      </p:to>
                                    </p:set>
                                    <p:animEffect filter="image" prLst="opacity: 0.5">
                                      <p:cBhvr rctx="IE">
                                        <p:cTn id="13" dur="indefinite"/>
                                        <p:tgtEl>
                                          <p:spTgt spid="3">
                                            <p:txEl>
                                              <p:pRg st="2" end="2"/>
                                            </p:txEl>
                                          </p:spTgt>
                                        </p:tgtEl>
                                      </p:cBhvr>
                                    </p:animEffect>
                                  </p:childTnLst>
                                </p:cTn>
                              </p:par>
                              <p:par>
                                <p:cTn id="14" presetID="15" presetClass="emph" presetSubtype="0" nodeType="withEffect">
                                  <p:stCondLst>
                                    <p:cond delay="0"/>
                                  </p:stCondLst>
                                  <p:iterate type="lt">
                                    <p:tmAbs val="25"/>
                                  </p:iterate>
                                  <p:childTnLst>
                                    <p:set>
                                      <p:cBhvr override="childStyle">
                                        <p:cTn id="15"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612775" y="228600"/>
            <a:ext cx="8153400" cy="990600"/>
          </a:xfrm>
        </p:spPr>
        <p:txBody>
          <a:bodyPr/>
          <a:lstStyle/>
          <a:p>
            <a:pPr eaLnBrk="1" hangingPunct="1"/>
            <a:r>
              <a:rPr lang="en-US" smtClean="0"/>
              <a:t>Danh sách liên kết vòng (DSLK vòng)</a:t>
            </a:r>
            <a:endParaRPr lang="en-US" smtClean="0">
              <a:latin typeface="VNI-Times" pitchFamily="2" charset="0"/>
            </a:endParaRPr>
          </a:p>
        </p:txBody>
      </p:sp>
      <p:sp>
        <p:nvSpPr>
          <p:cNvPr id="164867" name="Rectangle 3"/>
          <p:cNvSpPr>
            <a:spLocks noGrp="1" noChangeArrowheads="1"/>
          </p:cNvSpPr>
          <p:nvPr>
            <p:ph type="body" idx="1"/>
          </p:nvPr>
        </p:nvSpPr>
        <p:spPr>
          <a:xfrm>
            <a:off x="612775" y="1600200"/>
            <a:ext cx="8153400" cy="4495800"/>
          </a:xfrm>
        </p:spPr>
        <p:txBody>
          <a:bodyPr/>
          <a:lstStyle/>
          <a:p>
            <a:pPr eaLnBrk="1" hangingPunct="1">
              <a:lnSpc>
                <a:spcPts val="3200"/>
              </a:lnSpc>
            </a:pPr>
            <a:r>
              <a:rPr lang="vi-VN" smtClean="0">
                <a:latin typeface="Times New Roman" panose="02020603050405020304" pitchFamily="18" charset="0"/>
                <a:cs typeface="Times New Roman" panose="02020603050405020304" pitchFamily="18" charset="0"/>
              </a:rPr>
              <a:t>Là một danh sách </a:t>
            </a:r>
            <a:r>
              <a:rPr lang="en-US" smtClean="0">
                <a:latin typeface="Times New Roman" panose="02020603050405020304" pitchFamily="18" charset="0"/>
                <a:cs typeface="Times New Roman" panose="02020603050405020304" pitchFamily="18" charset="0"/>
              </a:rPr>
              <a:t>liên kết </a:t>
            </a:r>
            <a:r>
              <a:rPr lang="vi-VN" smtClean="0">
                <a:latin typeface="Times New Roman" panose="02020603050405020304" pitchFamily="18" charset="0"/>
                <a:cs typeface="Times New Roman" panose="02020603050405020304" pitchFamily="18" charset="0"/>
              </a:rPr>
              <a:t>đơn (hoặc đôi) mà phần tử cuối danh sách, thay vì mang giá trị </a:t>
            </a:r>
            <a:r>
              <a:rPr lang="vi-VN" smtClean="0">
                <a:solidFill>
                  <a:srgbClr val="0000FF"/>
                </a:solidFill>
                <a:latin typeface="Times New Roman" panose="02020603050405020304" pitchFamily="18" charset="0"/>
                <a:cs typeface="Times New Roman" panose="02020603050405020304" pitchFamily="18" charset="0"/>
              </a:rPr>
              <a:t>NULL</a:t>
            </a:r>
            <a:r>
              <a:rPr lang="vi-VN" smtClean="0">
                <a:latin typeface="Times New Roman" panose="02020603050405020304" pitchFamily="18" charset="0"/>
                <a:cs typeface="Times New Roman" panose="02020603050405020304" pitchFamily="18" charset="0"/>
              </a:rPr>
              <a:t>, trỏ tới phần tử đầu danh sách</a:t>
            </a:r>
          </a:p>
          <a:p>
            <a:pPr eaLnBrk="1" hangingPunct="1">
              <a:lnSpc>
                <a:spcPts val="3200"/>
              </a:lnSpc>
            </a:pPr>
            <a:r>
              <a:rPr lang="vi-VN" smtClean="0">
                <a:latin typeface="Times New Roman" panose="02020603050405020304" pitchFamily="18" charset="0"/>
                <a:cs typeface="Times New Roman" panose="02020603050405020304" pitchFamily="18" charset="0"/>
              </a:rPr>
              <a:t>Đối với danh sách vòng, có thể xuất phát từ một phần tử bất kỳ để duyệt toàn bộ  danh sách</a:t>
            </a:r>
          </a:p>
        </p:txBody>
      </p:sp>
      <p:sp>
        <p:nvSpPr>
          <p:cNvPr id="164868"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F2A96BE-EBDA-4974-B0FF-3F8FFFAA8669}" type="slidenum">
              <a:rPr lang="en-US" sz="1200" smtClean="0">
                <a:solidFill>
                  <a:srgbClr val="FFFFFF"/>
                </a:solidFill>
              </a:rPr>
              <a:pPr>
                <a:lnSpc>
                  <a:spcPct val="80000"/>
                </a:lnSpc>
              </a:pPr>
              <a:t>144</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612775" y="228600"/>
            <a:ext cx="8153400" cy="990600"/>
          </a:xfrm>
        </p:spPr>
        <p:txBody>
          <a:bodyPr/>
          <a:lstStyle/>
          <a:p>
            <a:pPr eaLnBrk="1" hangingPunct="1"/>
            <a:r>
              <a:rPr lang="en-US" smtClean="0"/>
              <a:t>DSLK vòng</a:t>
            </a:r>
            <a:endParaRPr lang="en-US" smtClean="0">
              <a:latin typeface="VNI-Times" pitchFamily="2" charset="0"/>
            </a:endParaRPr>
          </a:p>
        </p:txBody>
      </p:sp>
      <p:sp>
        <p:nvSpPr>
          <p:cNvPr id="165891" name="Rectangle 3"/>
          <p:cNvSpPr>
            <a:spLocks noGrp="1" noChangeArrowheads="1"/>
          </p:cNvSpPr>
          <p:nvPr>
            <p:ph sz="quarter" idx="1"/>
          </p:nvPr>
        </p:nvSpPr>
        <p:spPr>
          <a:xfrm>
            <a:off x="612775" y="1600200"/>
            <a:ext cx="8153400" cy="4495800"/>
          </a:xfrm>
        </p:spPr>
        <p:txBody>
          <a:bodyPr/>
          <a:lstStyle/>
          <a:p>
            <a:pPr>
              <a:lnSpc>
                <a:spcPts val="3200"/>
              </a:lnSpc>
            </a:pPr>
            <a:r>
              <a:rPr lang="vi-VN" smtClean="0">
                <a:latin typeface="Times New Roman" panose="02020603050405020304" pitchFamily="18" charset="0"/>
                <a:cs typeface="Times New Roman" panose="02020603050405020304" pitchFamily="18" charset="0"/>
              </a:rPr>
              <a:t>Để biểu diễn, có thể sử dụng các kỹ thuật biểu diễn như danh sách đơn (hoặc đôi)</a:t>
            </a:r>
          </a:p>
        </p:txBody>
      </p:sp>
      <p:grpSp>
        <p:nvGrpSpPr>
          <p:cNvPr id="165892" name="Group 4"/>
          <p:cNvGrpSpPr>
            <a:grpSpLocks noChangeAspect="1"/>
          </p:cNvGrpSpPr>
          <p:nvPr/>
        </p:nvGrpSpPr>
        <p:grpSpPr bwMode="auto">
          <a:xfrm>
            <a:off x="1085850" y="2971800"/>
            <a:ext cx="6672263" cy="3027363"/>
            <a:chOff x="1710" y="4065"/>
            <a:chExt cx="5256" cy="2385"/>
          </a:xfrm>
        </p:grpSpPr>
        <p:grpSp>
          <p:nvGrpSpPr>
            <p:cNvPr id="165894" name="Group 5"/>
            <p:cNvGrpSpPr>
              <a:grpSpLocks noChangeAspect="1"/>
            </p:cNvGrpSpPr>
            <p:nvPr/>
          </p:nvGrpSpPr>
          <p:grpSpPr bwMode="auto">
            <a:xfrm>
              <a:off x="1710" y="4065"/>
              <a:ext cx="5256" cy="1050"/>
              <a:chOff x="1710" y="4065"/>
              <a:chExt cx="5256" cy="1050"/>
            </a:xfrm>
          </p:grpSpPr>
          <p:grpSp>
            <p:nvGrpSpPr>
              <p:cNvPr id="165931" name="Group 6"/>
              <p:cNvGrpSpPr>
                <a:grpSpLocks noChangeAspect="1"/>
              </p:cNvGrpSpPr>
              <p:nvPr/>
            </p:nvGrpSpPr>
            <p:grpSpPr bwMode="auto">
              <a:xfrm>
                <a:off x="2006" y="4441"/>
                <a:ext cx="4960" cy="674"/>
                <a:chOff x="2066" y="4801"/>
                <a:chExt cx="4960" cy="674"/>
              </a:xfrm>
            </p:grpSpPr>
            <p:sp>
              <p:nvSpPr>
                <p:cNvPr id="165935" name="Rectangle 7"/>
                <p:cNvSpPr>
                  <a:spLocks noChangeAspect="1" noChangeArrowheads="1"/>
                </p:cNvSpPr>
                <p:nvPr/>
              </p:nvSpPr>
              <p:spPr bwMode="auto">
                <a:xfrm>
                  <a:off x="3120" y="4801"/>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65936" name="Rectangle 8"/>
                <p:cNvSpPr>
                  <a:spLocks noChangeAspect="1" noChangeArrowheads="1"/>
                </p:cNvSpPr>
                <p:nvPr/>
              </p:nvSpPr>
              <p:spPr bwMode="auto">
                <a:xfrm>
                  <a:off x="3996" y="4801"/>
                  <a:ext cx="139"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65937" name="Rectangle 9"/>
                <p:cNvSpPr>
                  <a:spLocks noChangeAspect="1" noChangeArrowheads="1"/>
                </p:cNvSpPr>
                <p:nvPr/>
              </p:nvSpPr>
              <p:spPr bwMode="auto">
                <a:xfrm>
                  <a:off x="4881" y="4801"/>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65938" name="Rectangle 10"/>
                <p:cNvSpPr>
                  <a:spLocks noChangeAspect="1" noChangeArrowheads="1"/>
                </p:cNvSpPr>
                <p:nvPr/>
              </p:nvSpPr>
              <p:spPr bwMode="auto">
                <a:xfrm>
                  <a:off x="5756" y="4801"/>
                  <a:ext cx="139"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65939" name="Rectangle 11"/>
                <p:cNvSpPr>
                  <a:spLocks noChangeAspect="1" noChangeArrowheads="1"/>
                </p:cNvSpPr>
                <p:nvPr/>
              </p:nvSpPr>
              <p:spPr bwMode="auto">
                <a:xfrm>
                  <a:off x="6639" y="4801"/>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65940" name="Oval 12"/>
                <p:cNvSpPr>
                  <a:spLocks noChangeAspect="1" noChangeArrowheads="1"/>
                </p:cNvSpPr>
                <p:nvPr/>
              </p:nvSpPr>
              <p:spPr bwMode="auto">
                <a:xfrm>
                  <a:off x="2066" y="4865"/>
                  <a:ext cx="332" cy="285"/>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65941" name="Line 13"/>
                <p:cNvSpPr>
                  <a:spLocks noChangeAspect="1" noChangeShapeType="1"/>
                </p:cNvSpPr>
                <p:nvPr/>
              </p:nvSpPr>
              <p:spPr bwMode="auto">
                <a:xfrm>
                  <a:off x="2241" y="5008"/>
                  <a:ext cx="387"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65942" name="Line 14"/>
                <p:cNvSpPr>
                  <a:spLocks noChangeAspect="1" noChangeShapeType="1"/>
                </p:cNvSpPr>
                <p:nvPr/>
              </p:nvSpPr>
              <p:spPr bwMode="auto">
                <a:xfrm>
                  <a:off x="3182" y="5008"/>
                  <a:ext cx="312"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65943" name="Text Box 15"/>
                <p:cNvSpPr txBox="1">
                  <a:spLocks noChangeAspect="1" noChangeArrowheads="1"/>
                </p:cNvSpPr>
                <p:nvPr/>
              </p:nvSpPr>
              <p:spPr bwMode="auto">
                <a:xfrm>
                  <a:off x="2610" y="4801"/>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A</a:t>
                  </a:r>
                </a:p>
              </p:txBody>
            </p:sp>
            <p:sp>
              <p:nvSpPr>
                <p:cNvPr id="165944" name="Text Box 16"/>
                <p:cNvSpPr txBox="1">
                  <a:spLocks noChangeAspect="1" noChangeArrowheads="1"/>
                </p:cNvSpPr>
                <p:nvPr/>
              </p:nvSpPr>
              <p:spPr bwMode="auto">
                <a:xfrm>
                  <a:off x="3494" y="4801"/>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B</a:t>
                  </a:r>
                </a:p>
              </p:txBody>
            </p:sp>
            <p:sp>
              <p:nvSpPr>
                <p:cNvPr id="165945" name="Text Box 17"/>
                <p:cNvSpPr txBox="1">
                  <a:spLocks noChangeAspect="1" noChangeArrowheads="1"/>
                </p:cNvSpPr>
                <p:nvPr/>
              </p:nvSpPr>
              <p:spPr bwMode="auto">
                <a:xfrm>
                  <a:off x="4379" y="4801"/>
                  <a:ext cx="506"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X</a:t>
                  </a:r>
                </a:p>
              </p:txBody>
            </p:sp>
            <p:sp>
              <p:nvSpPr>
                <p:cNvPr id="165946" name="Text Box 18"/>
                <p:cNvSpPr txBox="1">
                  <a:spLocks noChangeAspect="1" noChangeArrowheads="1"/>
                </p:cNvSpPr>
                <p:nvPr/>
              </p:nvSpPr>
              <p:spPr bwMode="auto">
                <a:xfrm>
                  <a:off x="5253" y="480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Z</a:t>
                  </a:r>
                </a:p>
              </p:txBody>
            </p:sp>
            <p:sp>
              <p:nvSpPr>
                <p:cNvPr id="165947" name="Text Box 19"/>
                <p:cNvSpPr txBox="1">
                  <a:spLocks noChangeAspect="1" noChangeArrowheads="1"/>
                </p:cNvSpPr>
                <p:nvPr/>
              </p:nvSpPr>
              <p:spPr bwMode="auto">
                <a:xfrm>
                  <a:off x="6137" y="4801"/>
                  <a:ext cx="506"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Y</a:t>
                  </a:r>
                </a:p>
              </p:txBody>
            </p:sp>
            <p:sp>
              <p:nvSpPr>
                <p:cNvPr id="165948" name="Line 20"/>
                <p:cNvSpPr>
                  <a:spLocks noChangeAspect="1" noChangeShapeType="1"/>
                </p:cNvSpPr>
                <p:nvPr/>
              </p:nvSpPr>
              <p:spPr bwMode="auto">
                <a:xfrm>
                  <a:off x="4066" y="5008"/>
                  <a:ext cx="312"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65949" name="Line 21"/>
                <p:cNvSpPr>
                  <a:spLocks noChangeAspect="1" noChangeShapeType="1"/>
                </p:cNvSpPr>
                <p:nvPr/>
              </p:nvSpPr>
              <p:spPr bwMode="auto">
                <a:xfrm>
                  <a:off x="4944" y="5008"/>
                  <a:ext cx="312"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65950" name="Line 22"/>
                <p:cNvSpPr>
                  <a:spLocks noChangeAspect="1" noChangeShapeType="1"/>
                </p:cNvSpPr>
                <p:nvPr/>
              </p:nvSpPr>
              <p:spPr bwMode="auto">
                <a:xfrm>
                  <a:off x="5829" y="5008"/>
                  <a:ext cx="312"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65951" name="Line 23"/>
                <p:cNvSpPr>
                  <a:spLocks noChangeAspect="1" noChangeShapeType="1"/>
                </p:cNvSpPr>
                <p:nvPr/>
              </p:nvSpPr>
              <p:spPr bwMode="auto">
                <a:xfrm>
                  <a:off x="6714" y="5008"/>
                  <a:ext cx="312" cy="0"/>
                </a:xfrm>
                <a:prstGeom prst="line">
                  <a:avLst/>
                </a:prstGeom>
                <a:noFill/>
                <a:ln w="15875">
                  <a:solidFill>
                    <a:srgbClr val="000000"/>
                  </a:solidFill>
                  <a:round/>
                  <a:headEnd type="oval" w="med" len="med"/>
                  <a:tailEnd/>
                </a:ln>
                <a:extLst>
                  <a:ext uri="{909E8E84-426E-40DD-AFC4-6F175D3DCCD1}">
                    <a14:hiddenFill xmlns:a14="http://schemas.microsoft.com/office/drawing/2010/main">
                      <a:noFill/>
                    </a14:hiddenFill>
                  </a:ext>
                </a:extLst>
              </p:spPr>
              <p:txBody>
                <a:bodyPr anchor="ctr"/>
                <a:lstStyle/>
                <a:p>
                  <a:endParaRPr lang="en-US"/>
                </a:p>
              </p:txBody>
            </p:sp>
            <p:sp>
              <p:nvSpPr>
                <p:cNvPr id="165952" name="Line 24"/>
                <p:cNvSpPr>
                  <a:spLocks noChangeAspect="1" noChangeShapeType="1"/>
                </p:cNvSpPr>
                <p:nvPr/>
              </p:nvSpPr>
              <p:spPr bwMode="auto">
                <a:xfrm>
                  <a:off x="7020" y="5010"/>
                  <a:ext cx="0" cy="46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65953" name="Line 25"/>
                <p:cNvSpPr>
                  <a:spLocks noChangeAspect="1" noChangeShapeType="1"/>
                </p:cNvSpPr>
                <p:nvPr/>
              </p:nvSpPr>
              <p:spPr bwMode="auto">
                <a:xfrm flipH="1">
                  <a:off x="2880" y="5475"/>
                  <a:ext cx="414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65954" name="Line 26"/>
                <p:cNvSpPr>
                  <a:spLocks noChangeAspect="1" noChangeShapeType="1"/>
                </p:cNvSpPr>
                <p:nvPr/>
              </p:nvSpPr>
              <p:spPr bwMode="auto">
                <a:xfrm flipV="1">
                  <a:off x="2880" y="5213"/>
                  <a:ext cx="0" cy="262"/>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grpSp>
          <p:sp>
            <p:nvSpPr>
              <p:cNvPr id="165932" name="Text Box 27"/>
              <p:cNvSpPr txBox="1">
                <a:spLocks noChangeAspect="1" noChangeArrowheads="1"/>
              </p:cNvSpPr>
              <p:nvPr/>
            </p:nvSpPr>
            <p:spPr bwMode="auto">
              <a:xfrm>
                <a:off x="1710" y="4170"/>
                <a:ext cx="61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Head</a:t>
                </a:r>
              </a:p>
            </p:txBody>
          </p:sp>
          <p:sp>
            <p:nvSpPr>
              <p:cNvPr id="165933" name="Text Box 28"/>
              <p:cNvSpPr txBox="1">
                <a:spLocks noChangeAspect="1" noChangeArrowheads="1"/>
              </p:cNvSpPr>
              <p:nvPr/>
            </p:nvSpPr>
            <p:spPr bwMode="auto">
              <a:xfrm>
                <a:off x="5640" y="4065"/>
                <a:ext cx="51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Tail</a:t>
                </a:r>
              </a:p>
            </p:txBody>
          </p:sp>
          <p:sp>
            <p:nvSpPr>
              <p:cNvPr id="165934" name="Freeform 29"/>
              <p:cNvSpPr>
                <a:spLocks noChangeAspect="1"/>
              </p:cNvSpPr>
              <p:nvPr/>
            </p:nvSpPr>
            <p:spPr bwMode="auto">
              <a:xfrm>
                <a:off x="6030" y="4188"/>
                <a:ext cx="225" cy="267"/>
              </a:xfrm>
              <a:custGeom>
                <a:avLst/>
                <a:gdLst>
                  <a:gd name="T0" fmla="*/ 0 w 225"/>
                  <a:gd name="T1" fmla="*/ 12 h 267"/>
                  <a:gd name="T2" fmla="*/ 120 w 225"/>
                  <a:gd name="T3" fmla="*/ 42 h 267"/>
                  <a:gd name="T4" fmla="*/ 225 w 225"/>
                  <a:gd name="T5" fmla="*/ 267 h 267"/>
                  <a:gd name="T6" fmla="*/ 0 60000 65536"/>
                  <a:gd name="T7" fmla="*/ 0 60000 65536"/>
                  <a:gd name="T8" fmla="*/ 0 60000 65536"/>
                  <a:gd name="T9" fmla="*/ 0 w 225"/>
                  <a:gd name="T10" fmla="*/ 0 h 267"/>
                  <a:gd name="T11" fmla="*/ 225 w 225"/>
                  <a:gd name="T12" fmla="*/ 267 h 267"/>
                </a:gdLst>
                <a:ahLst/>
                <a:cxnLst>
                  <a:cxn ang="T6">
                    <a:pos x="T0" y="T1"/>
                  </a:cxn>
                  <a:cxn ang="T7">
                    <a:pos x="T2" y="T3"/>
                  </a:cxn>
                  <a:cxn ang="T8">
                    <a:pos x="T4" y="T5"/>
                  </a:cxn>
                </a:cxnLst>
                <a:rect l="T9" t="T10" r="T11" b="T12"/>
                <a:pathLst>
                  <a:path w="225" h="267">
                    <a:moveTo>
                      <a:pt x="0" y="12"/>
                    </a:moveTo>
                    <a:cubicBezTo>
                      <a:pt x="41" y="6"/>
                      <a:pt x="83" y="0"/>
                      <a:pt x="120" y="42"/>
                    </a:cubicBezTo>
                    <a:cubicBezTo>
                      <a:pt x="157" y="84"/>
                      <a:pt x="191" y="175"/>
                      <a:pt x="225" y="267"/>
                    </a:cubicBezTo>
                  </a:path>
                </a:pathLst>
              </a:custGeom>
              <a:noFill/>
              <a:ln w="1587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grpSp>
        <p:grpSp>
          <p:nvGrpSpPr>
            <p:cNvPr id="165895" name="Group 30"/>
            <p:cNvGrpSpPr>
              <a:grpSpLocks noChangeAspect="1"/>
            </p:cNvGrpSpPr>
            <p:nvPr/>
          </p:nvGrpSpPr>
          <p:grpSpPr bwMode="auto">
            <a:xfrm>
              <a:off x="1710" y="5265"/>
              <a:ext cx="4941" cy="1185"/>
              <a:chOff x="1710" y="5265"/>
              <a:chExt cx="4941" cy="1185"/>
            </a:xfrm>
          </p:grpSpPr>
          <p:grpSp>
            <p:nvGrpSpPr>
              <p:cNvPr id="165896" name="Group 31"/>
              <p:cNvGrpSpPr>
                <a:grpSpLocks noChangeAspect="1"/>
              </p:cNvGrpSpPr>
              <p:nvPr/>
            </p:nvGrpSpPr>
            <p:grpSpPr bwMode="auto">
              <a:xfrm>
                <a:off x="2006" y="5580"/>
                <a:ext cx="4645" cy="870"/>
                <a:chOff x="2066" y="5685"/>
                <a:chExt cx="4645" cy="870"/>
              </a:xfrm>
            </p:grpSpPr>
            <p:sp>
              <p:nvSpPr>
                <p:cNvPr id="165900" name="Oval 32"/>
                <p:cNvSpPr>
                  <a:spLocks noChangeAspect="1" noChangeArrowheads="1"/>
                </p:cNvSpPr>
                <p:nvPr/>
              </p:nvSpPr>
              <p:spPr bwMode="auto">
                <a:xfrm>
                  <a:off x="2066" y="5990"/>
                  <a:ext cx="332" cy="285"/>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65901" name="Line 33"/>
                <p:cNvSpPr>
                  <a:spLocks noChangeAspect="1" noChangeShapeType="1"/>
                </p:cNvSpPr>
                <p:nvPr/>
              </p:nvSpPr>
              <p:spPr bwMode="auto">
                <a:xfrm>
                  <a:off x="2241" y="6133"/>
                  <a:ext cx="387"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grpSp>
              <p:nvGrpSpPr>
                <p:cNvPr id="165902" name="Group 34"/>
                <p:cNvGrpSpPr>
                  <a:grpSpLocks noChangeAspect="1"/>
                </p:cNvGrpSpPr>
                <p:nvPr/>
              </p:nvGrpSpPr>
              <p:grpSpPr bwMode="auto">
                <a:xfrm>
                  <a:off x="2619" y="5923"/>
                  <a:ext cx="1032" cy="417"/>
                  <a:chOff x="2619" y="3568"/>
                  <a:chExt cx="1032" cy="417"/>
                </a:xfrm>
              </p:grpSpPr>
              <p:sp>
                <p:nvSpPr>
                  <p:cNvPr id="165927" name="Rectangle 35"/>
                  <p:cNvSpPr>
                    <a:spLocks noChangeAspect="1" noChangeArrowheads="1"/>
                  </p:cNvSpPr>
                  <p:nvPr/>
                </p:nvSpPr>
                <p:spPr bwMode="auto">
                  <a:xfrm>
                    <a:off x="3266"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65928" name="Text Box 36"/>
                  <p:cNvSpPr txBox="1">
                    <a:spLocks noChangeAspect="1" noChangeArrowheads="1"/>
                  </p:cNvSpPr>
                  <p:nvPr/>
                </p:nvSpPr>
                <p:spPr bwMode="auto">
                  <a:xfrm>
                    <a:off x="2763"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A</a:t>
                    </a:r>
                  </a:p>
                </p:txBody>
              </p:sp>
              <p:sp>
                <p:nvSpPr>
                  <p:cNvPr id="165929" name="Line 37"/>
                  <p:cNvSpPr>
                    <a:spLocks noChangeAspect="1" noChangeShapeType="1"/>
                  </p:cNvSpPr>
                  <p:nvPr/>
                </p:nvSpPr>
                <p:spPr bwMode="auto">
                  <a:xfrm>
                    <a:off x="3339"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65930" name="Rectangle 38"/>
                  <p:cNvSpPr>
                    <a:spLocks noChangeAspect="1" noChangeArrowheads="1"/>
                  </p:cNvSpPr>
                  <p:nvPr/>
                </p:nvSpPr>
                <p:spPr bwMode="auto">
                  <a:xfrm>
                    <a:off x="2619"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grpSp>
              <p:nvGrpSpPr>
                <p:cNvPr id="165903" name="Group 39"/>
                <p:cNvGrpSpPr>
                  <a:grpSpLocks noChangeAspect="1"/>
                </p:cNvGrpSpPr>
                <p:nvPr/>
              </p:nvGrpSpPr>
              <p:grpSpPr bwMode="auto">
                <a:xfrm>
                  <a:off x="3414" y="5923"/>
                  <a:ext cx="1257" cy="417"/>
                  <a:chOff x="3339" y="3568"/>
                  <a:chExt cx="1257" cy="417"/>
                </a:xfrm>
              </p:grpSpPr>
              <p:sp>
                <p:nvSpPr>
                  <p:cNvPr id="165922" name="Rectangle 40"/>
                  <p:cNvSpPr>
                    <a:spLocks noChangeAspect="1" noChangeArrowheads="1"/>
                  </p:cNvSpPr>
                  <p:nvPr/>
                </p:nvSpPr>
                <p:spPr bwMode="auto">
                  <a:xfrm>
                    <a:off x="4211"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65923" name="Text Box 41"/>
                  <p:cNvSpPr txBox="1">
                    <a:spLocks noChangeAspect="1" noChangeArrowheads="1"/>
                  </p:cNvSpPr>
                  <p:nvPr/>
                </p:nvSpPr>
                <p:spPr bwMode="auto">
                  <a:xfrm>
                    <a:off x="3708"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B</a:t>
                    </a:r>
                  </a:p>
                </p:txBody>
              </p:sp>
              <p:sp>
                <p:nvSpPr>
                  <p:cNvPr id="165924" name="Line 42"/>
                  <p:cNvSpPr>
                    <a:spLocks noChangeAspect="1" noChangeShapeType="1"/>
                  </p:cNvSpPr>
                  <p:nvPr/>
                </p:nvSpPr>
                <p:spPr bwMode="auto">
                  <a:xfrm>
                    <a:off x="4284"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65925" name="Rectangle 43"/>
                  <p:cNvSpPr>
                    <a:spLocks noChangeAspect="1" noChangeArrowheads="1"/>
                  </p:cNvSpPr>
                  <p:nvPr/>
                </p:nvSpPr>
                <p:spPr bwMode="auto">
                  <a:xfrm>
                    <a:off x="3564"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65926" name="Line 44"/>
                  <p:cNvSpPr>
                    <a:spLocks noChangeAspect="1" noChangeShapeType="1"/>
                  </p:cNvSpPr>
                  <p:nvPr/>
                </p:nvSpPr>
                <p:spPr bwMode="auto">
                  <a:xfrm rot="10800000">
                    <a:off x="3339" y="3673"/>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grpSp>
              <p:nvGrpSpPr>
                <p:cNvPr id="165904" name="Group 45"/>
                <p:cNvGrpSpPr>
                  <a:grpSpLocks noChangeAspect="1"/>
                </p:cNvGrpSpPr>
                <p:nvPr/>
              </p:nvGrpSpPr>
              <p:grpSpPr bwMode="auto">
                <a:xfrm>
                  <a:off x="4434" y="5923"/>
                  <a:ext cx="1257" cy="417"/>
                  <a:chOff x="4299" y="3568"/>
                  <a:chExt cx="1257" cy="417"/>
                </a:xfrm>
              </p:grpSpPr>
              <p:sp>
                <p:nvSpPr>
                  <p:cNvPr id="165917" name="Rectangle 46"/>
                  <p:cNvSpPr>
                    <a:spLocks noChangeAspect="1" noChangeArrowheads="1"/>
                  </p:cNvSpPr>
                  <p:nvPr/>
                </p:nvSpPr>
                <p:spPr bwMode="auto">
                  <a:xfrm>
                    <a:off x="5171"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65918" name="Text Box 47"/>
                  <p:cNvSpPr txBox="1">
                    <a:spLocks noChangeAspect="1" noChangeArrowheads="1"/>
                  </p:cNvSpPr>
                  <p:nvPr/>
                </p:nvSpPr>
                <p:spPr bwMode="auto">
                  <a:xfrm>
                    <a:off x="4668"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C</a:t>
                    </a:r>
                  </a:p>
                </p:txBody>
              </p:sp>
              <p:sp>
                <p:nvSpPr>
                  <p:cNvPr id="165919" name="Line 48"/>
                  <p:cNvSpPr>
                    <a:spLocks noChangeAspect="1" noChangeShapeType="1"/>
                  </p:cNvSpPr>
                  <p:nvPr/>
                </p:nvSpPr>
                <p:spPr bwMode="auto">
                  <a:xfrm>
                    <a:off x="5244"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65920" name="Rectangle 49"/>
                  <p:cNvSpPr>
                    <a:spLocks noChangeAspect="1" noChangeArrowheads="1"/>
                  </p:cNvSpPr>
                  <p:nvPr/>
                </p:nvSpPr>
                <p:spPr bwMode="auto">
                  <a:xfrm>
                    <a:off x="4524"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65921" name="Line 50"/>
                  <p:cNvSpPr>
                    <a:spLocks noChangeAspect="1" noChangeShapeType="1"/>
                  </p:cNvSpPr>
                  <p:nvPr/>
                </p:nvSpPr>
                <p:spPr bwMode="auto">
                  <a:xfrm rot="10800000">
                    <a:off x="4299" y="3673"/>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grpSp>
              <p:nvGrpSpPr>
                <p:cNvPr id="165905" name="Group 51"/>
                <p:cNvGrpSpPr>
                  <a:grpSpLocks noChangeAspect="1"/>
                </p:cNvGrpSpPr>
                <p:nvPr/>
              </p:nvGrpSpPr>
              <p:grpSpPr bwMode="auto">
                <a:xfrm>
                  <a:off x="5454" y="5923"/>
                  <a:ext cx="1257" cy="417"/>
                  <a:chOff x="5454" y="5923"/>
                  <a:chExt cx="1257" cy="417"/>
                </a:xfrm>
              </p:grpSpPr>
              <p:sp>
                <p:nvSpPr>
                  <p:cNvPr id="165912" name="Rectangle 52"/>
                  <p:cNvSpPr>
                    <a:spLocks noChangeAspect="1" noChangeArrowheads="1"/>
                  </p:cNvSpPr>
                  <p:nvPr/>
                </p:nvSpPr>
                <p:spPr bwMode="auto">
                  <a:xfrm>
                    <a:off x="6326" y="5923"/>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65913" name="Text Box 53"/>
                  <p:cNvSpPr txBox="1">
                    <a:spLocks noChangeAspect="1" noChangeArrowheads="1"/>
                  </p:cNvSpPr>
                  <p:nvPr/>
                </p:nvSpPr>
                <p:spPr bwMode="auto">
                  <a:xfrm>
                    <a:off x="5823" y="5926"/>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D</a:t>
                    </a:r>
                  </a:p>
                </p:txBody>
              </p:sp>
              <p:sp>
                <p:nvSpPr>
                  <p:cNvPr id="165914" name="Line 54"/>
                  <p:cNvSpPr>
                    <a:spLocks noChangeAspect="1" noChangeShapeType="1"/>
                  </p:cNvSpPr>
                  <p:nvPr/>
                </p:nvSpPr>
                <p:spPr bwMode="auto">
                  <a:xfrm>
                    <a:off x="6399" y="6130"/>
                    <a:ext cx="312" cy="0"/>
                  </a:xfrm>
                  <a:prstGeom prst="line">
                    <a:avLst/>
                  </a:prstGeom>
                  <a:noFill/>
                  <a:ln w="15875">
                    <a:solidFill>
                      <a:srgbClr val="000000"/>
                    </a:solidFill>
                    <a:round/>
                    <a:headEnd type="oval" w="sm" len="sm"/>
                    <a:tailEnd type="none" w="sm" len="med"/>
                  </a:ln>
                  <a:extLst>
                    <a:ext uri="{909E8E84-426E-40DD-AFC4-6F175D3DCCD1}">
                      <a14:hiddenFill xmlns:a14="http://schemas.microsoft.com/office/drawing/2010/main">
                        <a:noFill/>
                      </a14:hiddenFill>
                    </a:ext>
                  </a:extLst>
                </p:spPr>
                <p:txBody>
                  <a:bodyPr anchor="ctr"/>
                  <a:lstStyle/>
                  <a:p>
                    <a:endParaRPr lang="en-US"/>
                  </a:p>
                </p:txBody>
              </p:sp>
              <p:sp>
                <p:nvSpPr>
                  <p:cNvPr id="165915" name="Rectangle 55"/>
                  <p:cNvSpPr>
                    <a:spLocks noChangeAspect="1" noChangeArrowheads="1"/>
                  </p:cNvSpPr>
                  <p:nvPr/>
                </p:nvSpPr>
                <p:spPr bwMode="auto">
                  <a:xfrm>
                    <a:off x="5679" y="5923"/>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65916" name="Line 56"/>
                  <p:cNvSpPr>
                    <a:spLocks noChangeAspect="1" noChangeShapeType="1"/>
                  </p:cNvSpPr>
                  <p:nvPr/>
                </p:nvSpPr>
                <p:spPr bwMode="auto">
                  <a:xfrm rot="10800000">
                    <a:off x="5454" y="6025"/>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sp>
              <p:nvSpPr>
                <p:cNvPr id="165906" name="Line 57"/>
                <p:cNvSpPr>
                  <a:spLocks noChangeAspect="1" noChangeShapeType="1"/>
                </p:cNvSpPr>
                <p:nvPr/>
              </p:nvSpPr>
              <p:spPr bwMode="auto">
                <a:xfrm>
                  <a:off x="6705" y="6135"/>
                  <a:ext cx="0" cy="42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65907" name="Line 58"/>
                <p:cNvSpPr>
                  <a:spLocks noChangeAspect="1" noChangeShapeType="1"/>
                </p:cNvSpPr>
                <p:nvPr/>
              </p:nvSpPr>
              <p:spPr bwMode="auto">
                <a:xfrm flipH="1">
                  <a:off x="3015" y="6555"/>
                  <a:ext cx="369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65908" name="Line 59"/>
                <p:cNvSpPr>
                  <a:spLocks noChangeAspect="1" noChangeShapeType="1"/>
                </p:cNvSpPr>
                <p:nvPr/>
              </p:nvSpPr>
              <p:spPr bwMode="auto">
                <a:xfrm flipV="1">
                  <a:off x="3012" y="6330"/>
                  <a:ext cx="0" cy="225"/>
                </a:xfrm>
                <a:prstGeom prst="line">
                  <a:avLst/>
                </a:prstGeom>
                <a:noFill/>
                <a:ln w="15875">
                  <a:solidFill>
                    <a:srgbClr val="000000"/>
                  </a:solidFill>
                  <a:round/>
                  <a:headEnd/>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165909" name="Line 60"/>
                <p:cNvSpPr>
                  <a:spLocks noChangeAspect="1" noChangeShapeType="1"/>
                </p:cNvSpPr>
                <p:nvPr/>
              </p:nvSpPr>
              <p:spPr bwMode="auto">
                <a:xfrm rot="5400000">
                  <a:off x="2513" y="5868"/>
                  <a:ext cx="357" cy="0"/>
                </a:xfrm>
                <a:prstGeom prst="line">
                  <a:avLst/>
                </a:prstGeom>
                <a:noFill/>
                <a:ln w="15875">
                  <a:solidFill>
                    <a:srgbClr val="000000"/>
                  </a:solidFill>
                  <a:round/>
                  <a:headEnd type="none" w="sm" len="sm"/>
                  <a:tailEnd type="oval" w="sm" len="sm"/>
                </a:ln>
                <a:extLst>
                  <a:ext uri="{909E8E84-426E-40DD-AFC4-6F175D3DCCD1}">
                    <a14:hiddenFill xmlns:a14="http://schemas.microsoft.com/office/drawing/2010/main">
                      <a:noFill/>
                    </a14:hiddenFill>
                  </a:ext>
                </a:extLst>
              </p:spPr>
              <p:txBody>
                <a:bodyPr anchor="ctr"/>
                <a:lstStyle/>
                <a:p>
                  <a:endParaRPr lang="en-US"/>
                </a:p>
              </p:txBody>
            </p:sp>
            <p:sp>
              <p:nvSpPr>
                <p:cNvPr id="165910" name="Line 61"/>
                <p:cNvSpPr>
                  <a:spLocks noChangeAspect="1" noChangeShapeType="1"/>
                </p:cNvSpPr>
                <p:nvPr/>
              </p:nvSpPr>
              <p:spPr bwMode="auto">
                <a:xfrm flipH="1">
                  <a:off x="2685" y="5685"/>
                  <a:ext cx="339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65911" name="Line 62"/>
                <p:cNvSpPr>
                  <a:spLocks noChangeAspect="1" noChangeShapeType="1"/>
                </p:cNvSpPr>
                <p:nvPr/>
              </p:nvSpPr>
              <p:spPr bwMode="auto">
                <a:xfrm>
                  <a:off x="6063" y="5685"/>
                  <a:ext cx="0" cy="240"/>
                </a:xfrm>
                <a:prstGeom prst="line">
                  <a:avLst/>
                </a:prstGeom>
                <a:noFill/>
                <a:ln w="15875">
                  <a:solidFill>
                    <a:srgbClr val="000000"/>
                  </a:solidFill>
                  <a:round/>
                  <a:headEnd/>
                  <a:tailEnd type="stealth" w="sm" len="med"/>
                </a:ln>
                <a:extLst>
                  <a:ext uri="{909E8E84-426E-40DD-AFC4-6F175D3DCCD1}">
                    <a14:hiddenFill xmlns:a14="http://schemas.microsoft.com/office/drawing/2010/main">
                      <a:noFill/>
                    </a14:hiddenFill>
                  </a:ext>
                </a:extLst>
              </p:spPr>
              <p:txBody>
                <a:bodyPr anchor="ctr"/>
                <a:lstStyle/>
                <a:p>
                  <a:endParaRPr lang="en-US"/>
                </a:p>
              </p:txBody>
            </p:sp>
          </p:grpSp>
          <p:sp>
            <p:nvSpPr>
              <p:cNvPr id="165897" name="Text Box 63"/>
              <p:cNvSpPr txBox="1">
                <a:spLocks noChangeAspect="1" noChangeArrowheads="1"/>
              </p:cNvSpPr>
              <p:nvPr/>
            </p:nvSpPr>
            <p:spPr bwMode="auto">
              <a:xfrm>
                <a:off x="1710" y="5520"/>
                <a:ext cx="61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Head</a:t>
                </a:r>
              </a:p>
            </p:txBody>
          </p:sp>
          <p:sp>
            <p:nvSpPr>
              <p:cNvPr id="165898" name="Text Box 64"/>
              <p:cNvSpPr txBox="1">
                <a:spLocks noChangeAspect="1" noChangeArrowheads="1"/>
              </p:cNvSpPr>
              <p:nvPr/>
            </p:nvSpPr>
            <p:spPr bwMode="auto">
              <a:xfrm>
                <a:off x="5850" y="5265"/>
                <a:ext cx="51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t>Tail</a:t>
                </a:r>
              </a:p>
            </p:txBody>
          </p:sp>
          <p:sp>
            <p:nvSpPr>
              <p:cNvPr id="165899" name="Freeform 65"/>
              <p:cNvSpPr>
                <a:spLocks noChangeAspect="1"/>
              </p:cNvSpPr>
              <p:nvPr/>
            </p:nvSpPr>
            <p:spPr bwMode="auto">
              <a:xfrm>
                <a:off x="6165" y="5430"/>
                <a:ext cx="185" cy="405"/>
              </a:xfrm>
              <a:custGeom>
                <a:avLst/>
                <a:gdLst>
                  <a:gd name="T0" fmla="*/ 120 w 185"/>
                  <a:gd name="T1" fmla="*/ 0 h 405"/>
                  <a:gd name="T2" fmla="*/ 165 w 185"/>
                  <a:gd name="T3" fmla="*/ 195 h 405"/>
                  <a:gd name="T4" fmla="*/ 0 w 185"/>
                  <a:gd name="T5" fmla="*/ 405 h 405"/>
                  <a:gd name="T6" fmla="*/ 0 60000 65536"/>
                  <a:gd name="T7" fmla="*/ 0 60000 65536"/>
                  <a:gd name="T8" fmla="*/ 0 60000 65536"/>
                  <a:gd name="T9" fmla="*/ 0 w 185"/>
                  <a:gd name="T10" fmla="*/ 0 h 405"/>
                  <a:gd name="T11" fmla="*/ 185 w 185"/>
                  <a:gd name="T12" fmla="*/ 405 h 405"/>
                </a:gdLst>
                <a:ahLst/>
                <a:cxnLst>
                  <a:cxn ang="T6">
                    <a:pos x="T0" y="T1"/>
                  </a:cxn>
                  <a:cxn ang="T7">
                    <a:pos x="T2" y="T3"/>
                  </a:cxn>
                  <a:cxn ang="T8">
                    <a:pos x="T4" y="T5"/>
                  </a:cxn>
                </a:cxnLst>
                <a:rect l="T9" t="T10" r="T11" b="T12"/>
                <a:pathLst>
                  <a:path w="185" h="405">
                    <a:moveTo>
                      <a:pt x="120" y="0"/>
                    </a:moveTo>
                    <a:cubicBezTo>
                      <a:pt x="127" y="32"/>
                      <a:pt x="185" y="128"/>
                      <a:pt x="165" y="195"/>
                    </a:cubicBezTo>
                    <a:cubicBezTo>
                      <a:pt x="145" y="262"/>
                      <a:pt x="35" y="361"/>
                      <a:pt x="0" y="405"/>
                    </a:cubicBezTo>
                  </a:path>
                </a:pathLst>
              </a:custGeom>
              <a:noFill/>
              <a:ln w="1587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grpSp>
      </p:grpSp>
      <p:sp>
        <p:nvSpPr>
          <p:cNvPr id="165893" name="Slide Number Placeholder 6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A01D9A28-9543-426E-BA59-5DE949FD533F}" type="slidenum">
              <a:rPr lang="en-US" sz="1200" smtClean="0">
                <a:solidFill>
                  <a:srgbClr val="FFFFFF"/>
                </a:solidFill>
              </a:rPr>
              <a:pPr>
                <a:lnSpc>
                  <a:spcPct val="80000"/>
                </a:lnSpc>
              </a:pPr>
              <a:t>145</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12775" y="228600"/>
            <a:ext cx="8153400" cy="990600"/>
          </a:xfrm>
        </p:spPr>
        <p:txBody>
          <a:bodyPr/>
          <a:lstStyle/>
          <a:p>
            <a:pPr eaLnBrk="1" hangingPunct="1"/>
            <a:r>
              <a:rPr lang="en-US" smtClean="0"/>
              <a:t>DSLK vòng – Tìm kiếm</a:t>
            </a:r>
            <a:endParaRPr lang="en-US" smtClean="0">
              <a:latin typeface="VNI-Times" pitchFamily="2" charset="0"/>
            </a:endParaRPr>
          </a:p>
        </p:txBody>
      </p:sp>
      <p:sp>
        <p:nvSpPr>
          <p:cNvPr id="166915" name="Rectangle 3"/>
          <p:cNvSpPr>
            <a:spLocks noGrp="1" noChangeArrowheads="1"/>
          </p:cNvSpPr>
          <p:nvPr>
            <p:ph type="body" idx="1"/>
          </p:nvPr>
        </p:nvSpPr>
        <p:spPr>
          <a:xfrm>
            <a:off x="612775" y="1600200"/>
            <a:ext cx="8153400" cy="4495800"/>
          </a:xfrm>
        </p:spPr>
        <p:txBody>
          <a:bodyPr/>
          <a:lstStyle/>
          <a:p>
            <a:pPr eaLnBrk="1" hangingPunct="1">
              <a:lnSpc>
                <a:spcPts val="3200"/>
              </a:lnSpc>
            </a:pPr>
            <a:r>
              <a:rPr lang="vi-VN" smtClean="0">
                <a:latin typeface="Times New Roman" panose="02020603050405020304" pitchFamily="18" charset="0"/>
                <a:cs typeface="Times New Roman" panose="02020603050405020304" pitchFamily="18" charset="0"/>
              </a:rPr>
              <a:t>Danh sách vòng không có phần tử đầu danh sách rõ rệt, nhưng  ta có thể đánh dấu một phần tử bất kỳ trên danh sách xem như phân tử đầu xâu để kiểm tra việc duyệt đã qua hết các phần tử của danh sách hay chưa</a:t>
            </a:r>
            <a:endParaRPr lang="en-US" smtClean="0">
              <a:latin typeface="Times New Roman" panose="02020603050405020304" pitchFamily="18" charset="0"/>
              <a:cs typeface="Times New Roman" panose="02020603050405020304" pitchFamily="18" charset="0"/>
            </a:endParaRPr>
          </a:p>
          <a:p>
            <a:pPr eaLnBrk="1" hangingPunct="1">
              <a:lnSpc>
                <a:spcPts val="3200"/>
              </a:lnSpc>
              <a:buFontTx/>
              <a:buNone/>
            </a:pPr>
            <a:endParaRPr lang="en-US" smtClean="0">
              <a:latin typeface="Times New Roman" panose="02020603050405020304" pitchFamily="18" charset="0"/>
              <a:cs typeface="Times New Roman" panose="02020603050405020304" pitchFamily="18" charset="0"/>
            </a:endParaRPr>
          </a:p>
          <a:p>
            <a:pPr eaLnBrk="1" hangingPunct="1">
              <a:lnSpc>
                <a:spcPts val="3200"/>
              </a:lnSpc>
            </a:pPr>
            <a:endParaRPr lang="en-US" b="1" smtClean="0">
              <a:latin typeface="Times New Roman" panose="02020603050405020304" pitchFamily="18" charset="0"/>
              <a:cs typeface="Times New Roman" panose="02020603050405020304" pitchFamily="18" charset="0"/>
            </a:endParaRPr>
          </a:p>
        </p:txBody>
      </p:sp>
      <p:sp>
        <p:nvSpPr>
          <p:cNvPr id="166916"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F429DC2-4548-4AD0-A5A6-0812F6271DC0}" type="slidenum">
              <a:rPr lang="en-US" sz="1200" smtClean="0">
                <a:solidFill>
                  <a:srgbClr val="FFFFFF"/>
                </a:solidFill>
              </a:rPr>
              <a:pPr>
                <a:lnSpc>
                  <a:spcPct val="80000"/>
                </a:lnSpc>
              </a:pPr>
              <a:t>146</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612775" y="228600"/>
            <a:ext cx="8153400" cy="990600"/>
          </a:xfrm>
        </p:spPr>
        <p:txBody>
          <a:bodyPr/>
          <a:lstStyle/>
          <a:p>
            <a:pPr eaLnBrk="1" hangingPunct="1"/>
            <a:r>
              <a:rPr lang="en-US" smtClean="0"/>
              <a:t>DSLK vòng – Tìm kiếm</a:t>
            </a:r>
            <a:endParaRPr lang="en-US" smtClean="0">
              <a:latin typeface="VNI-Times" pitchFamily="2" charset="0"/>
            </a:endParaRPr>
          </a:p>
        </p:txBody>
      </p:sp>
      <p:sp>
        <p:nvSpPr>
          <p:cNvPr id="167939" name="Rectangle 3"/>
          <p:cNvSpPr>
            <a:spLocks noGrp="1" noChangeArrowheads="1"/>
          </p:cNvSpPr>
          <p:nvPr>
            <p:ph type="body" idx="1"/>
          </p:nvPr>
        </p:nvSpPr>
        <p:spPr>
          <a:xfrm>
            <a:off x="612775" y="1600200"/>
            <a:ext cx="8153400" cy="4495800"/>
          </a:xfrm>
        </p:spPr>
        <p:txBody>
          <a:bodyPr/>
          <a:lstStyle/>
          <a:p>
            <a:pPr marL="0" indent="23813" eaLnBrk="1" hangingPunct="1">
              <a:lnSpc>
                <a:spcPts val="3200"/>
              </a:lnSpc>
              <a:buFontTx/>
              <a:buNone/>
              <a:defRPr/>
            </a:pPr>
            <a:r>
              <a:rPr lang="en-US" b="1" dirty="0" smtClean="0">
                <a:solidFill>
                  <a:srgbClr val="0000FF"/>
                </a:solidFill>
                <a:latin typeface="Times New Roman" pitchFamily="18" charset="0"/>
                <a:cs typeface="Times New Roman" pitchFamily="18" charset="0"/>
              </a:rPr>
              <a:t>Node</a:t>
            </a:r>
            <a:r>
              <a:rPr lang="en-US" b="1" dirty="0" smtClean="0">
                <a:solidFill>
                  <a:srgbClr val="000000"/>
                </a:solidFill>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Search </a:t>
            </a:r>
            <a:r>
              <a:rPr lang="en-US" b="1" dirty="0" smtClean="0">
                <a:solidFill>
                  <a:srgbClr val="000000"/>
                </a:solidFill>
                <a:latin typeface="Times New Roman" pitchFamily="18" charset="0"/>
                <a:cs typeface="Times New Roman" pitchFamily="18" charset="0"/>
              </a:rPr>
              <a:t>(</a:t>
            </a:r>
            <a:r>
              <a:rPr lang="en-US" b="1" dirty="0" smtClean="0">
                <a:solidFill>
                  <a:srgbClr val="0000FF"/>
                </a:solidFill>
                <a:latin typeface="Times New Roman" pitchFamily="18" charset="0"/>
                <a:cs typeface="Times New Roman" pitchFamily="18" charset="0"/>
              </a:rPr>
              <a:t>List</a:t>
            </a:r>
            <a:r>
              <a:rPr lang="en-US" b="1" dirty="0" smtClean="0">
                <a:solidFill>
                  <a:srgbClr val="000000"/>
                </a:solidFill>
                <a:latin typeface="Times New Roman" pitchFamily="18" charset="0"/>
                <a:cs typeface="Times New Roman" pitchFamily="18" charset="0"/>
              </a:rPr>
              <a:t> l, </a:t>
            </a:r>
            <a:r>
              <a:rPr lang="en-US" b="1" dirty="0" err="1" smtClean="0">
                <a:solidFill>
                  <a:srgbClr val="0000FF"/>
                </a:solidFill>
                <a:latin typeface="Times New Roman" pitchFamily="18" charset="0"/>
                <a:cs typeface="Times New Roman" pitchFamily="18" charset="0"/>
              </a:rPr>
              <a:t>int</a:t>
            </a:r>
            <a:r>
              <a:rPr lang="en-US" b="1" dirty="0" smtClean="0">
                <a:solidFill>
                  <a:srgbClr val="0000FF"/>
                </a:solidFill>
                <a:latin typeface="Times New Roman" pitchFamily="18" charset="0"/>
                <a:cs typeface="Times New Roman" pitchFamily="18" charset="0"/>
              </a:rPr>
              <a:t> </a:t>
            </a:r>
            <a:r>
              <a:rPr lang="en-US" b="1" dirty="0" smtClean="0">
                <a:solidFill>
                  <a:srgbClr val="000000"/>
                </a:solidFill>
                <a:latin typeface="Times New Roman" pitchFamily="18" charset="0"/>
                <a:cs typeface="Times New Roman" pitchFamily="18" charset="0"/>
              </a:rPr>
              <a:t>x)</a:t>
            </a:r>
          </a:p>
          <a:p>
            <a:pPr marL="0" indent="23813" eaLnBrk="1" hangingPunct="1">
              <a:lnSpc>
                <a:spcPts val="3200"/>
              </a:lnSpc>
              <a:buFontTx/>
              <a:buNone/>
              <a:defRPr/>
            </a:pPr>
            <a:r>
              <a:rPr lang="en-US" b="1" dirty="0" smtClean="0">
                <a:solidFill>
                  <a:srgbClr val="000000"/>
                </a:solidFill>
                <a:latin typeface="Times New Roman" pitchFamily="18" charset="0"/>
                <a:cs typeface="Times New Roman" pitchFamily="18" charset="0"/>
              </a:rPr>
              <a:t>{	</a:t>
            </a:r>
          </a:p>
          <a:p>
            <a:pPr marL="0" indent="23813" eaLnBrk="1" hangingPunct="1">
              <a:lnSpc>
                <a:spcPts val="3200"/>
              </a:lnSpc>
              <a:buFontTx/>
              <a:buNone/>
              <a:defRPr/>
            </a:pPr>
            <a:r>
              <a:rPr lang="en-US" b="1" dirty="0" smtClean="0">
                <a:solidFill>
                  <a:srgbClr val="000000"/>
                </a:solidFill>
                <a:latin typeface="Times New Roman" pitchFamily="18" charset="0"/>
                <a:cs typeface="Times New Roman" pitchFamily="18" charset="0"/>
              </a:rPr>
              <a:t>	</a:t>
            </a:r>
            <a:r>
              <a:rPr lang="en-US" b="1" dirty="0" smtClean="0">
                <a:solidFill>
                  <a:srgbClr val="0000FF"/>
                </a:solidFill>
                <a:latin typeface="Times New Roman" pitchFamily="18" charset="0"/>
                <a:cs typeface="Times New Roman" pitchFamily="18" charset="0"/>
              </a:rPr>
              <a:t>Node </a:t>
            </a:r>
            <a:r>
              <a:rPr lang="en-US" b="1" dirty="0" smtClean="0">
                <a:solidFill>
                  <a:srgbClr val="000000"/>
                </a:solidFill>
                <a:latin typeface="Times New Roman" pitchFamily="18" charset="0"/>
                <a:cs typeface="Times New Roman" pitchFamily="18" charset="0"/>
              </a:rPr>
              <a:t>*p = </a:t>
            </a:r>
            <a:r>
              <a:rPr lang="en-US" b="1" dirty="0" err="1" smtClean="0">
                <a:solidFill>
                  <a:srgbClr val="000000"/>
                </a:solidFill>
                <a:latin typeface="Times New Roman" pitchFamily="18" charset="0"/>
                <a:cs typeface="Times New Roman" pitchFamily="18" charset="0"/>
              </a:rPr>
              <a:t>l.pHead</a:t>
            </a:r>
            <a:r>
              <a:rPr lang="en-US" b="1" dirty="0" smtClean="0">
                <a:solidFill>
                  <a:srgbClr val="000000"/>
                </a:solidFill>
                <a:latin typeface="Times New Roman" pitchFamily="18" charset="0"/>
                <a:cs typeface="Times New Roman" pitchFamily="18" charset="0"/>
              </a:rPr>
              <a:t>;</a:t>
            </a:r>
          </a:p>
          <a:p>
            <a:pPr marL="0" lvl="1" indent="23813" eaLnBrk="1" hangingPunct="1">
              <a:lnSpc>
                <a:spcPts val="3200"/>
              </a:lnSpc>
              <a:buFontTx/>
              <a:buNone/>
              <a:defRPr/>
            </a:pPr>
            <a:r>
              <a:rPr lang="en-US" sz="2400" b="1" dirty="0" smtClean="0">
                <a:solidFill>
                  <a:srgbClr val="000000"/>
                </a:solidFill>
                <a:latin typeface="Times New Roman" pitchFamily="18" charset="0"/>
                <a:cs typeface="Times New Roman" pitchFamily="18" charset="0"/>
              </a:rPr>
              <a:t>	</a:t>
            </a:r>
            <a:r>
              <a:rPr lang="en-US" sz="2400" b="1" dirty="0" smtClean="0">
                <a:solidFill>
                  <a:srgbClr val="0000FF"/>
                </a:solidFill>
                <a:latin typeface="Times New Roman" pitchFamily="18" charset="0"/>
                <a:cs typeface="Times New Roman" pitchFamily="18" charset="0"/>
              </a:rPr>
              <a:t>do</a:t>
            </a:r>
            <a:r>
              <a:rPr lang="en-US" sz="2400" b="1" dirty="0" smtClean="0">
                <a:solidFill>
                  <a:srgbClr val="000000"/>
                </a:solidFill>
                <a:latin typeface="Times New Roman" pitchFamily="18" charset="0"/>
                <a:cs typeface="Times New Roman" pitchFamily="18" charset="0"/>
              </a:rPr>
              <a:t>{ </a:t>
            </a:r>
          </a:p>
          <a:p>
            <a:pPr marL="0" lvl="1" indent="23813" eaLnBrk="1" hangingPunct="1">
              <a:lnSpc>
                <a:spcPts val="3200"/>
              </a:lnSpc>
              <a:buFontTx/>
              <a:buNone/>
              <a:defRPr/>
            </a:pPr>
            <a:r>
              <a:rPr lang="en-US" sz="2400" b="1" dirty="0" smtClean="0">
                <a:solidFill>
                  <a:srgbClr val="000000"/>
                </a:solidFill>
                <a:latin typeface="Times New Roman" pitchFamily="18" charset="0"/>
                <a:cs typeface="Times New Roman" pitchFamily="18" charset="0"/>
              </a:rPr>
              <a:t>		</a:t>
            </a:r>
            <a:r>
              <a:rPr lang="en-US" sz="2400" b="1" dirty="0" smtClean="0">
                <a:solidFill>
                  <a:srgbClr val="0000FF"/>
                </a:solidFill>
                <a:latin typeface="Times New Roman" pitchFamily="18" charset="0"/>
                <a:cs typeface="Times New Roman" pitchFamily="18" charset="0"/>
              </a:rPr>
              <a:t>if</a:t>
            </a:r>
            <a:r>
              <a:rPr lang="en-US" sz="2400" b="1" dirty="0" smtClean="0">
                <a:solidFill>
                  <a:srgbClr val="000000"/>
                </a:solidFill>
                <a:latin typeface="Times New Roman" pitchFamily="18" charset="0"/>
                <a:cs typeface="Times New Roman" pitchFamily="18" charset="0"/>
              </a:rPr>
              <a:t>  (p-&gt;data== x) </a:t>
            </a:r>
            <a:r>
              <a:rPr lang="en-US" sz="2400" b="1" dirty="0" smtClean="0">
                <a:solidFill>
                  <a:srgbClr val="0000FF"/>
                </a:solidFill>
                <a:latin typeface="Times New Roman" pitchFamily="18" charset="0"/>
                <a:cs typeface="Times New Roman" pitchFamily="18" charset="0"/>
              </a:rPr>
              <a:t>return</a:t>
            </a:r>
            <a:r>
              <a:rPr lang="en-US" sz="2400" b="1" dirty="0" smtClean="0">
                <a:solidFill>
                  <a:srgbClr val="000000"/>
                </a:solidFill>
                <a:latin typeface="Times New Roman" pitchFamily="18" charset="0"/>
                <a:cs typeface="Times New Roman" pitchFamily="18" charset="0"/>
              </a:rPr>
              <a:t> p;</a:t>
            </a:r>
          </a:p>
          <a:p>
            <a:pPr marL="0" lvl="1" indent="23813" eaLnBrk="1" hangingPunct="1">
              <a:lnSpc>
                <a:spcPts val="3200"/>
              </a:lnSpc>
              <a:buFontTx/>
              <a:buNone/>
              <a:defRPr/>
            </a:pPr>
            <a:r>
              <a:rPr lang="en-US" sz="2400" b="1" dirty="0" smtClean="0">
                <a:solidFill>
                  <a:srgbClr val="000000"/>
                </a:solidFill>
                <a:latin typeface="Times New Roman" pitchFamily="18" charset="0"/>
                <a:cs typeface="Times New Roman" pitchFamily="18" charset="0"/>
              </a:rPr>
              <a:t>	   	p = p-&gt;</a:t>
            </a:r>
            <a:r>
              <a:rPr lang="en-US" sz="2400" b="1" dirty="0" err="1" smtClean="0">
                <a:solidFill>
                  <a:srgbClr val="000000"/>
                </a:solidFill>
                <a:latin typeface="Times New Roman" pitchFamily="18" charset="0"/>
                <a:cs typeface="Times New Roman" pitchFamily="18" charset="0"/>
              </a:rPr>
              <a:t>pNext</a:t>
            </a:r>
            <a:r>
              <a:rPr lang="en-US" sz="2400" b="1" dirty="0" smtClean="0">
                <a:solidFill>
                  <a:srgbClr val="000000"/>
                </a:solidFill>
                <a:latin typeface="Times New Roman" pitchFamily="18" charset="0"/>
                <a:cs typeface="Times New Roman" pitchFamily="18" charset="0"/>
              </a:rPr>
              <a:t>;</a:t>
            </a:r>
          </a:p>
          <a:p>
            <a:pPr marL="0" lvl="1" indent="23813" eaLnBrk="1" hangingPunct="1">
              <a:lnSpc>
                <a:spcPts val="3200"/>
              </a:lnSpc>
              <a:buFontTx/>
              <a:buNone/>
              <a:defRPr/>
            </a:pPr>
            <a:r>
              <a:rPr lang="en-US" sz="2400" b="1" dirty="0" smtClean="0">
                <a:solidFill>
                  <a:srgbClr val="000000"/>
                </a:solidFill>
                <a:latin typeface="Times New Roman" pitchFamily="18" charset="0"/>
                <a:cs typeface="Times New Roman" pitchFamily="18" charset="0"/>
              </a:rPr>
              <a:t>	} </a:t>
            </a:r>
            <a:r>
              <a:rPr lang="en-US" sz="2400" b="1" dirty="0" smtClean="0">
                <a:solidFill>
                  <a:srgbClr val="0000FF"/>
                </a:solidFill>
                <a:latin typeface="Times New Roman" pitchFamily="18" charset="0"/>
                <a:cs typeface="Times New Roman" pitchFamily="18" charset="0"/>
              </a:rPr>
              <a:t>while</a:t>
            </a:r>
            <a:r>
              <a:rPr lang="en-US" sz="2400" b="1" dirty="0" smtClean="0">
                <a:solidFill>
                  <a:srgbClr val="000000"/>
                </a:solidFill>
                <a:latin typeface="Times New Roman" pitchFamily="18" charset="0"/>
                <a:cs typeface="Times New Roman" pitchFamily="18" charset="0"/>
              </a:rPr>
              <a:t>  (p != </a:t>
            </a:r>
            <a:r>
              <a:rPr lang="en-US" sz="2400" b="1" dirty="0" err="1" smtClean="0">
                <a:solidFill>
                  <a:srgbClr val="000000"/>
                </a:solidFill>
                <a:latin typeface="Times New Roman" pitchFamily="18" charset="0"/>
                <a:cs typeface="Times New Roman" pitchFamily="18" charset="0"/>
              </a:rPr>
              <a:t>l.pHead</a:t>
            </a:r>
            <a:r>
              <a:rPr lang="en-US" sz="2400" b="1" dirty="0" smtClean="0">
                <a:solidFill>
                  <a:srgbClr val="000000"/>
                </a:solidFill>
                <a:latin typeface="Times New Roman" pitchFamily="18" charset="0"/>
                <a:cs typeface="Times New Roman" pitchFamily="18" charset="0"/>
              </a:rPr>
              <a:t>); 	</a:t>
            </a:r>
            <a:r>
              <a:rPr lang="vi-VN" sz="2400" i="1" dirty="0" smtClean="0">
                <a:latin typeface="Times New Roman" pitchFamily="18" charset="0"/>
                <a:cs typeface="Times New Roman" pitchFamily="18" charset="0"/>
              </a:rPr>
              <a:t> </a:t>
            </a:r>
            <a:r>
              <a:rPr lang="vi-VN" sz="2400" i="1" dirty="0" smtClean="0">
                <a:solidFill>
                  <a:srgbClr val="00B050"/>
                </a:solidFill>
                <a:latin typeface="Times New Roman" pitchFamily="18" charset="0"/>
                <a:cs typeface="Times New Roman" pitchFamily="18" charset="0"/>
              </a:rPr>
              <a:t>// chưa đi giáp vòng</a:t>
            </a:r>
            <a:endParaRPr lang="en-US" sz="2400" i="1" dirty="0" smtClean="0">
              <a:solidFill>
                <a:srgbClr val="00B050"/>
              </a:solidFill>
              <a:latin typeface="Times New Roman" pitchFamily="18" charset="0"/>
              <a:cs typeface="Times New Roman" pitchFamily="18" charset="0"/>
            </a:endParaRPr>
          </a:p>
          <a:p>
            <a:pPr marL="0" lvl="1" indent="23813" eaLnBrk="1" hangingPunct="1">
              <a:lnSpc>
                <a:spcPts val="3200"/>
              </a:lnSpc>
              <a:buFontTx/>
              <a:buNone/>
              <a:defRPr/>
            </a:pPr>
            <a:r>
              <a:rPr lang="en-US" sz="2400" b="1" dirty="0" smtClean="0">
                <a:solidFill>
                  <a:srgbClr val="000000"/>
                </a:solidFill>
                <a:latin typeface="Times New Roman" pitchFamily="18" charset="0"/>
                <a:cs typeface="Times New Roman" pitchFamily="18" charset="0"/>
              </a:rPr>
              <a:t>	</a:t>
            </a:r>
            <a:r>
              <a:rPr lang="en-US" sz="2400" b="1" dirty="0" smtClean="0">
                <a:solidFill>
                  <a:srgbClr val="0000FF"/>
                </a:solidFill>
                <a:latin typeface="Times New Roman" pitchFamily="18" charset="0"/>
                <a:cs typeface="Times New Roman" pitchFamily="18" charset="0"/>
              </a:rPr>
              <a:t>return</a:t>
            </a:r>
            <a:r>
              <a:rPr lang="en-US" sz="2400" b="1" dirty="0" smtClean="0">
                <a:solidFill>
                  <a:srgbClr val="000000"/>
                </a:solidFill>
                <a:latin typeface="Times New Roman" pitchFamily="18" charset="0"/>
                <a:cs typeface="Times New Roman" pitchFamily="18" charset="0"/>
              </a:rPr>
              <a:t> NULL;</a:t>
            </a:r>
          </a:p>
          <a:p>
            <a:pPr marL="0" lvl="1" indent="23813" eaLnBrk="1" hangingPunct="1">
              <a:lnSpc>
                <a:spcPts val="3200"/>
              </a:lnSpc>
              <a:buFontTx/>
              <a:buNone/>
              <a:defRPr/>
            </a:pPr>
            <a:r>
              <a:rPr lang="en-US" sz="2400" b="1" dirty="0" smtClean="0">
                <a:solidFill>
                  <a:srgbClr val="000000"/>
                </a:solidFill>
                <a:latin typeface="Times New Roman" pitchFamily="18" charset="0"/>
                <a:cs typeface="Times New Roman" pitchFamily="18" charset="0"/>
              </a:rPr>
              <a:t>}</a:t>
            </a:r>
          </a:p>
          <a:p>
            <a:pPr eaLnBrk="1" hangingPunct="1">
              <a:lnSpc>
                <a:spcPts val="3200"/>
              </a:lnSpc>
              <a:defRPr/>
            </a:pPr>
            <a:endParaRPr lang="en-US" b="1" dirty="0" smtClean="0">
              <a:latin typeface="Times New Roman" pitchFamily="18" charset="0"/>
              <a:cs typeface="Times New Roman" pitchFamily="18" charset="0"/>
            </a:endParaRPr>
          </a:p>
        </p:txBody>
      </p:sp>
      <p:sp>
        <p:nvSpPr>
          <p:cNvPr id="167940" name="Slide Number Placeholder 7"/>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087CFAF8-CB18-44C8-BCB0-90C1400F5B84}" type="slidenum">
              <a:rPr lang="en-US" sz="1200" smtClean="0">
                <a:solidFill>
                  <a:srgbClr val="FFFFFF"/>
                </a:solidFill>
              </a:rPr>
              <a:pPr>
                <a:lnSpc>
                  <a:spcPct val="80000"/>
                </a:lnSpc>
              </a:pPr>
              <a:t>147</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612775" y="228600"/>
            <a:ext cx="8153400" cy="990600"/>
          </a:xfrm>
        </p:spPr>
        <p:txBody>
          <a:bodyPr/>
          <a:lstStyle/>
          <a:p>
            <a:pPr eaLnBrk="1" hangingPunct="1"/>
            <a:r>
              <a:rPr lang="en-US" smtClean="0"/>
              <a:t>DSLK vòng – Thêm vào đầu ds</a:t>
            </a:r>
            <a:endParaRPr lang="en-US" smtClean="0">
              <a:latin typeface="VNI-Times" pitchFamily="2" charset="0"/>
            </a:endParaRPr>
          </a:p>
        </p:txBody>
      </p:sp>
      <p:sp>
        <p:nvSpPr>
          <p:cNvPr id="168963" name="Rectangle 3"/>
          <p:cNvSpPr>
            <a:spLocks noGrp="1" noChangeArrowheads="1"/>
          </p:cNvSpPr>
          <p:nvPr>
            <p:ph sz="quarter" idx="1"/>
          </p:nvPr>
        </p:nvSpPr>
        <p:spPr>
          <a:xfrm>
            <a:off x="612775" y="1600200"/>
            <a:ext cx="8153400" cy="4495800"/>
          </a:xfrm>
        </p:spPr>
        <p:txBody>
          <a:bodyPr/>
          <a:lstStyle/>
          <a:p>
            <a:pPr marL="65088" lvl="1" indent="7938" eaLnBrk="1" hangingPunct="1">
              <a:lnSpc>
                <a:spcPct val="100000"/>
              </a:lnSpc>
              <a:spcBef>
                <a:spcPct val="0"/>
              </a:spcBef>
              <a:buFontTx/>
              <a:buNone/>
            </a:pPr>
            <a:r>
              <a:rPr lang="en-US" b="1" smtClean="0">
                <a:solidFill>
                  <a:srgbClr val="0000FF"/>
                </a:solidFill>
                <a:latin typeface="Times New Roman" panose="02020603050405020304" pitchFamily="18" charset="0"/>
                <a:cs typeface="Times New Roman" panose="02020603050405020304" pitchFamily="18" charset="0"/>
              </a:rPr>
              <a:t>void</a:t>
            </a: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FF0000"/>
                </a:solidFill>
                <a:latin typeface="Times New Roman" panose="02020603050405020304" pitchFamily="18" charset="0"/>
                <a:cs typeface="Times New Roman" panose="02020603050405020304" pitchFamily="18" charset="0"/>
              </a:rPr>
              <a:t>addHead </a:t>
            </a:r>
            <a:r>
              <a:rPr lang="en-US" b="1" smtClean="0">
                <a:solidFill>
                  <a:srgbClr val="000000"/>
                </a:solidFill>
                <a:latin typeface="Times New Roman" panose="02020603050405020304" pitchFamily="18" charset="0"/>
                <a:cs typeface="Times New Roman" panose="02020603050405020304" pitchFamily="18" charset="0"/>
              </a:rPr>
              <a:t>(</a:t>
            </a:r>
            <a:r>
              <a:rPr lang="en-US" b="1" smtClean="0">
                <a:solidFill>
                  <a:srgbClr val="0000FF"/>
                </a:solidFill>
                <a:latin typeface="Times New Roman" panose="02020603050405020304" pitchFamily="18" charset="0"/>
                <a:cs typeface="Times New Roman" panose="02020603050405020304" pitchFamily="18" charset="0"/>
              </a:rPr>
              <a:t>List</a:t>
            </a:r>
            <a:r>
              <a:rPr lang="en-US" b="1" smtClean="0">
                <a:solidFill>
                  <a:srgbClr val="000000"/>
                </a:solidFill>
                <a:latin typeface="Times New Roman" panose="02020603050405020304" pitchFamily="18" charset="0"/>
                <a:cs typeface="Times New Roman" panose="02020603050405020304" pitchFamily="18" charset="0"/>
              </a:rPr>
              <a:t> &amp;l, </a:t>
            </a:r>
            <a:r>
              <a:rPr lang="en-US" b="1" smtClean="0">
                <a:solidFill>
                  <a:srgbClr val="0000FF"/>
                </a:solidFill>
                <a:latin typeface="Times New Roman" panose="02020603050405020304" pitchFamily="18" charset="0"/>
                <a:cs typeface="Times New Roman" panose="02020603050405020304" pitchFamily="18" charset="0"/>
              </a:rPr>
              <a:t>Node</a:t>
            </a:r>
            <a:r>
              <a:rPr lang="en-US" b="1" smtClean="0">
                <a:solidFill>
                  <a:srgbClr val="000000"/>
                </a:solidFill>
                <a:latin typeface="Times New Roman" panose="02020603050405020304" pitchFamily="18" charset="0"/>
                <a:cs typeface="Times New Roman" panose="02020603050405020304" pitchFamily="18" charset="0"/>
              </a:rPr>
              <a:t> *new_node)</a:t>
            </a:r>
          </a:p>
          <a:p>
            <a:pPr marL="65088" lvl="1" indent="7938"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a:t>
            </a:r>
          </a:p>
          <a:p>
            <a:pPr marL="65088" lvl="1" indent="7938"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if </a:t>
            </a:r>
            <a:r>
              <a:rPr lang="en-US" b="1" smtClean="0">
                <a:solidFill>
                  <a:srgbClr val="000000"/>
                </a:solidFill>
                <a:latin typeface="Times New Roman" panose="02020603050405020304" pitchFamily="18" charset="0"/>
                <a:cs typeface="Times New Roman" panose="02020603050405020304" pitchFamily="18" charset="0"/>
              </a:rPr>
              <a:t>(l.pHead == </a:t>
            </a:r>
            <a:r>
              <a:rPr lang="en-US" b="1" smtClean="0">
                <a:solidFill>
                  <a:srgbClr val="A000A0"/>
                </a:solidFill>
                <a:latin typeface="Times New Roman" panose="02020603050405020304" pitchFamily="18" charset="0"/>
                <a:cs typeface="Times New Roman" panose="02020603050405020304" pitchFamily="18" charset="0"/>
              </a:rPr>
              <a:t>NULL</a:t>
            </a:r>
            <a:r>
              <a:rPr lang="en-US" b="1" smtClean="0">
                <a:solidFill>
                  <a:srgbClr val="000000"/>
                </a:solidFill>
                <a:latin typeface="Times New Roman" panose="02020603050405020304" pitchFamily="18" charset="0"/>
                <a:cs typeface="Times New Roman" panose="02020603050405020304" pitchFamily="18" charset="0"/>
              </a:rPr>
              <a:t>)</a:t>
            </a:r>
            <a:endParaRPr lang="en-US" i="1" smtClean="0">
              <a:solidFill>
                <a:srgbClr val="000000"/>
              </a:solidFill>
              <a:latin typeface="Times New Roman" panose="02020603050405020304" pitchFamily="18" charset="0"/>
              <a:cs typeface="Times New Roman" panose="02020603050405020304" pitchFamily="18" charset="0"/>
            </a:endParaRPr>
          </a:p>
          <a:p>
            <a:pPr marL="65088" lvl="1" indent="7938"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p>
          <a:p>
            <a:pPr marL="65088" lvl="1" indent="7938"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l.pHead = l.pTail = new_node;</a:t>
            </a:r>
          </a:p>
          <a:p>
            <a:pPr marL="65088" lvl="1" indent="7938"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l.pTail-&gt;pNext = l.pHead;</a:t>
            </a:r>
          </a:p>
          <a:p>
            <a:pPr marL="65088" lvl="1" indent="7938"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p>
          <a:p>
            <a:pPr marL="65088" lvl="1" indent="7938"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else</a:t>
            </a:r>
            <a:endParaRPr lang="en-US" b="1" smtClean="0">
              <a:solidFill>
                <a:srgbClr val="000000"/>
              </a:solidFill>
              <a:latin typeface="Times New Roman" panose="02020603050405020304" pitchFamily="18" charset="0"/>
              <a:cs typeface="Times New Roman" panose="02020603050405020304" pitchFamily="18" charset="0"/>
            </a:endParaRPr>
          </a:p>
          <a:p>
            <a:pPr marL="65088" lvl="1" indent="7938"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p>
          <a:p>
            <a:pPr marL="65088" lvl="1" indent="7938"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new_node-&gt;pNext = l.pHead;</a:t>
            </a:r>
          </a:p>
          <a:p>
            <a:pPr marL="65088" lvl="1" indent="7938"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l.pTail-&gt;pNext = new_node;</a:t>
            </a:r>
          </a:p>
          <a:p>
            <a:pPr marL="65088" lvl="1" indent="7938"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l.pHead = new_node;</a:t>
            </a:r>
          </a:p>
          <a:p>
            <a:pPr marL="65088" lvl="1" indent="7938"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p>
          <a:p>
            <a:pPr marL="65088" lvl="1" indent="7938"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a:t>
            </a:r>
          </a:p>
        </p:txBody>
      </p:sp>
      <p:sp>
        <p:nvSpPr>
          <p:cNvPr id="168964" name="Slide Number Placeholder 7"/>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2CF8494-E532-43D8-9BEC-A24167679149}" type="slidenum">
              <a:rPr lang="en-US" sz="1200" smtClean="0">
                <a:solidFill>
                  <a:srgbClr val="FFFFFF"/>
                </a:solidFill>
              </a:rPr>
              <a:pPr>
                <a:lnSpc>
                  <a:spcPct val="80000"/>
                </a:lnSpc>
              </a:pPr>
              <a:t>148</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612775" y="228600"/>
            <a:ext cx="8153400" cy="990600"/>
          </a:xfrm>
        </p:spPr>
        <p:txBody>
          <a:bodyPr/>
          <a:lstStyle/>
          <a:p>
            <a:pPr eaLnBrk="1" hangingPunct="1"/>
            <a:r>
              <a:rPr lang="en-US" smtClean="0"/>
              <a:t>DSLK vòng – Thêm vào cuối ds</a:t>
            </a:r>
            <a:endParaRPr lang="en-US" smtClean="0">
              <a:latin typeface="VNI-Times" pitchFamily="2" charset="0"/>
            </a:endParaRPr>
          </a:p>
        </p:txBody>
      </p:sp>
      <p:sp>
        <p:nvSpPr>
          <p:cNvPr id="169987" name="Rectangle 3"/>
          <p:cNvSpPr>
            <a:spLocks noGrp="1" noChangeArrowheads="1"/>
          </p:cNvSpPr>
          <p:nvPr>
            <p:ph sz="quarter" idx="1"/>
          </p:nvPr>
        </p:nvSpPr>
        <p:spPr>
          <a:xfrm>
            <a:off x="612775" y="1600200"/>
            <a:ext cx="8153400" cy="4495800"/>
          </a:xfrm>
        </p:spPr>
        <p:txBody>
          <a:bodyPr/>
          <a:lstStyle/>
          <a:p>
            <a:pPr marL="65088" lvl="1" indent="23813" eaLnBrk="1" hangingPunct="1">
              <a:lnSpc>
                <a:spcPct val="100000"/>
              </a:lnSpc>
              <a:spcBef>
                <a:spcPct val="0"/>
              </a:spcBef>
              <a:buFontTx/>
              <a:buNone/>
            </a:pPr>
            <a:r>
              <a:rPr lang="en-US" b="1" smtClean="0">
                <a:solidFill>
                  <a:srgbClr val="0000FF"/>
                </a:solidFill>
                <a:latin typeface="Times New Roman" panose="02020603050405020304" pitchFamily="18" charset="0"/>
                <a:cs typeface="Times New Roman" panose="02020603050405020304" pitchFamily="18" charset="0"/>
              </a:rPr>
              <a:t>void</a:t>
            </a: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FF0000"/>
                </a:solidFill>
                <a:latin typeface="Times New Roman" panose="02020603050405020304" pitchFamily="18" charset="0"/>
                <a:cs typeface="Times New Roman" panose="02020603050405020304" pitchFamily="18" charset="0"/>
              </a:rPr>
              <a:t>addTail </a:t>
            </a:r>
            <a:r>
              <a:rPr lang="en-US" b="1" smtClean="0">
                <a:solidFill>
                  <a:srgbClr val="000000"/>
                </a:solidFill>
                <a:latin typeface="Times New Roman" panose="02020603050405020304" pitchFamily="18" charset="0"/>
                <a:cs typeface="Times New Roman" panose="02020603050405020304" pitchFamily="18" charset="0"/>
              </a:rPr>
              <a:t>(</a:t>
            </a:r>
            <a:r>
              <a:rPr lang="en-US" b="1" smtClean="0">
                <a:solidFill>
                  <a:srgbClr val="0000FF"/>
                </a:solidFill>
                <a:latin typeface="Times New Roman" panose="02020603050405020304" pitchFamily="18" charset="0"/>
                <a:cs typeface="Times New Roman" panose="02020603050405020304" pitchFamily="18" charset="0"/>
              </a:rPr>
              <a:t>List</a:t>
            </a:r>
            <a:r>
              <a:rPr lang="en-US" b="1" smtClean="0">
                <a:solidFill>
                  <a:srgbClr val="000000"/>
                </a:solidFill>
                <a:latin typeface="Times New Roman" panose="02020603050405020304" pitchFamily="18" charset="0"/>
                <a:cs typeface="Times New Roman" panose="02020603050405020304" pitchFamily="18" charset="0"/>
              </a:rPr>
              <a:t> &amp;l, </a:t>
            </a:r>
            <a:r>
              <a:rPr lang="en-US" b="1" smtClean="0">
                <a:solidFill>
                  <a:srgbClr val="0000FF"/>
                </a:solidFill>
                <a:latin typeface="Times New Roman" panose="02020603050405020304" pitchFamily="18" charset="0"/>
                <a:cs typeface="Times New Roman" panose="02020603050405020304" pitchFamily="18" charset="0"/>
              </a:rPr>
              <a:t>Node</a:t>
            </a:r>
            <a:r>
              <a:rPr lang="en-US" b="1" smtClean="0">
                <a:solidFill>
                  <a:srgbClr val="000000"/>
                </a:solidFill>
                <a:latin typeface="Times New Roman" panose="02020603050405020304" pitchFamily="18" charset="0"/>
                <a:cs typeface="Times New Roman" panose="02020603050405020304" pitchFamily="18" charset="0"/>
              </a:rPr>
              <a:t> *new_node)</a:t>
            </a:r>
          </a:p>
          <a:p>
            <a:pPr marL="65088" lvl="1" indent="23813"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a:t>
            </a:r>
          </a:p>
          <a:p>
            <a:pPr marL="65088" lvl="1" indent="23813"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if </a:t>
            </a:r>
            <a:r>
              <a:rPr lang="en-US" b="1" smtClean="0">
                <a:solidFill>
                  <a:srgbClr val="000000"/>
                </a:solidFill>
                <a:latin typeface="Times New Roman" panose="02020603050405020304" pitchFamily="18" charset="0"/>
                <a:cs typeface="Times New Roman" panose="02020603050405020304" pitchFamily="18" charset="0"/>
              </a:rPr>
              <a:t>(l.pHead == </a:t>
            </a:r>
            <a:r>
              <a:rPr lang="en-US" b="1" smtClean="0">
                <a:solidFill>
                  <a:srgbClr val="A000A0"/>
                </a:solidFill>
                <a:latin typeface="Times New Roman" panose="02020603050405020304" pitchFamily="18" charset="0"/>
                <a:cs typeface="Times New Roman" panose="02020603050405020304" pitchFamily="18" charset="0"/>
              </a:rPr>
              <a:t>NULL</a:t>
            </a:r>
            <a:r>
              <a:rPr lang="en-US" b="1" smtClean="0">
                <a:solidFill>
                  <a:srgbClr val="000000"/>
                </a:solidFill>
                <a:latin typeface="Times New Roman" panose="02020603050405020304" pitchFamily="18" charset="0"/>
                <a:cs typeface="Times New Roman" panose="02020603050405020304" pitchFamily="18" charset="0"/>
              </a:rPr>
              <a:t>)</a:t>
            </a:r>
            <a:endParaRPr lang="en-US" i="1" smtClean="0">
              <a:solidFill>
                <a:srgbClr val="000000"/>
              </a:solidFill>
              <a:latin typeface="Times New Roman" panose="02020603050405020304" pitchFamily="18" charset="0"/>
              <a:cs typeface="Times New Roman" panose="02020603050405020304" pitchFamily="18" charset="0"/>
            </a:endParaRPr>
          </a:p>
          <a:p>
            <a:pPr marL="65088" lvl="1" indent="23813"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p>
          <a:p>
            <a:pPr marL="65088" lvl="1" indent="23813"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l.pHead = l.pTail = new_node;</a:t>
            </a:r>
          </a:p>
          <a:p>
            <a:pPr marL="65088" lvl="1" indent="23813"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l.pTail-&gt;pNext = l.pHead;</a:t>
            </a:r>
          </a:p>
          <a:p>
            <a:pPr marL="65088" lvl="1" indent="23813"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p>
          <a:p>
            <a:pPr marL="65088" lvl="1" indent="23813"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else</a:t>
            </a:r>
            <a:endParaRPr lang="en-US" b="1" smtClean="0">
              <a:solidFill>
                <a:srgbClr val="000000"/>
              </a:solidFill>
              <a:latin typeface="Times New Roman" panose="02020603050405020304" pitchFamily="18" charset="0"/>
              <a:cs typeface="Times New Roman" panose="02020603050405020304" pitchFamily="18" charset="0"/>
            </a:endParaRPr>
          </a:p>
          <a:p>
            <a:pPr marL="65088" lvl="1" indent="23813"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p>
          <a:p>
            <a:pPr marL="65088" lvl="1" indent="23813"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new_node-&gt;pNext = l.pHead;</a:t>
            </a:r>
          </a:p>
          <a:p>
            <a:pPr marL="65088" lvl="1" indent="23813"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l.pTail-&gt;pNext = new_node;</a:t>
            </a:r>
          </a:p>
          <a:p>
            <a:pPr marL="65088" lvl="1" indent="23813"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l.pTail = new_node;</a:t>
            </a:r>
          </a:p>
          <a:p>
            <a:pPr marL="65088" lvl="1" indent="23813"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p>
          <a:p>
            <a:pPr marL="65088" lvl="1" indent="23813"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a:t>
            </a:r>
          </a:p>
        </p:txBody>
      </p:sp>
      <p:sp>
        <p:nvSpPr>
          <p:cNvPr id="169988"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6B8BEC2-B1C1-4B55-9144-7449BE6006AA}" type="slidenum">
              <a:rPr lang="en-US" sz="1200" smtClean="0">
                <a:solidFill>
                  <a:srgbClr val="FFFFFF"/>
                </a:solidFill>
              </a:rPr>
              <a:pPr>
                <a:lnSpc>
                  <a:spcPct val="80000"/>
                </a:lnSpc>
              </a:pPr>
              <a:t>149</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457200"/>
            <a:ext cx="8229600" cy="914400"/>
          </a:xfrm>
        </p:spPr>
        <p:txBody>
          <a:bodyPr/>
          <a:lstStyle/>
          <a:p>
            <a:pPr eaLnBrk="1" hangingPunct="1"/>
            <a:r>
              <a:rPr lang="en-US" smtClean="0">
                <a:latin typeface="Times New Roman" panose="02020603050405020304" pitchFamily="18" charset="0"/>
              </a:rPr>
              <a:t>Biến</a:t>
            </a:r>
            <a:r>
              <a:rPr lang="en-US" smtClean="0"/>
              <a:t> </a:t>
            </a:r>
            <a:r>
              <a:rPr lang="en-US" smtClean="0">
                <a:latin typeface="Times New Roman" panose="02020603050405020304" pitchFamily="18" charset="0"/>
              </a:rPr>
              <a:t>động</a:t>
            </a:r>
            <a:r>
              <a:rPr lang="en-US" smtClean="0"/>
              <a:t> </a:t>
            </a:r>
          </a:p>
        </p:txBody>
      </p:sp>
      <p:sp>
        <p:nvSpPr>
          <p:cNvPr id="3174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F56E8ED-4815-4E08-9B0F-AA7971D0780B}" type="slidenum">
              <a:rPr lang="en-US" sz="1200" smtClean="0">
                <a:solidFill>
                  <a:srgbClr val="FFFFFF"/>
                </a:solidFill>
              </a:rPr>
              <a:pPr>
                <a:lnSpc>
                  <a:spcPct val="80000"/>
                </a:lnSpc>
              </a:pPr>
              <a:t>15</a:t>
            </a:fld>
            <a:endParaRPr lang="en-US" sz="1200" smtClean="0">
              <a:solidFill>
                <a:srgbClr val="FFFFFF"/>
              </a:solidFill>
            </a:endParaRPr>
          </a:p>
        </p:txBody>
      </p:sp>
      <p:sp>
        <p:nvSpPr>
          <p:cNvPr id="31748" name="Rectangle 3"/>
          <p:cNvSpPr>
            <a:spLocks noGrp="1" noChangeArrowheads="1"/>
          </p:cNvSpPr>
          <p:nvPr>
            <p:ph sz="quarter" idx="1"/>
          </p:nvPr>
        </p:nvSpPr>
        <p:spPr>
          <a:xfrm>
            <a:off x="612775" y="1600200"/>
            <a:ext cx="8153400" cy="4495800"/>
          </a:xfrm>
        </p:spPr>
        <p:txBody>
          <a:bodyPr/>
          <a:lstStyle/>
          <a:p>
            <a:pPr eaLnBrk="1" hangingPunct="1"/>
            <a:r>
              <a:rPr lang="en-US" smtClean="0">
                <a:latin typeface="Times New Roman" panose="02020603050405020304" pitchFamily="18" charset="0"/>
              </a:rPr>
              <a:t>Hai</a:t>
            </a:r>
            <a:r>
              <a:rPr lang="en-US" smtClean="0">
                <a:latin typeface="VNI-Helve" pitchFamily="2" charset="0"/>
              </a:rPr>
              <a:t> </a:t>
            </a:r>
            <a:r>
              <a:rPr lang="en-US" smtClean="0">
                <a:latin typeface="Times New Roman" panose="02020603050405020304" pitchFamily="18" charset="0"/>
              </a:rPr>
              <a:t>thao</a:t>
            </a:r>
            <a:r>
              <a:rPr lang="en-US" smtClean="0">
                <a:latin typeface="VNI-Helve" pitchFamily="2" charset="0"/>
              </a:rPr>
              <a:t> </a:t>
            </a:r>
            <a:r>
              <a:rPr lang="en-US" smtClean="0">
                <a:latin typeface="Times New Roman" panose="02020603050405020304" pitchFamily="18" charset="0"/>
              </a:rPr>
              <a:t>tác</a:t>
            </a:r>
            <a:r>
              <a:rPr lang="en-US" smtClean="0">
                <a:latin typeface="VNI-Helve" pitchFamily="2" charset="0"/>
              </a:rPr>
              <a:t> </a:t>
            </a:r>
            <a:r>
              <a:rPr lang="en-US" smtClean="0">
                <a:latin typeface="Times New Roman" panose="02020603050405020304" pitchFamily="18" charset="0"/>
              </a:rPr>
              <a:t>cơ</a:t>
            </a:r>
            <a:r>
              <a:rPr lang="en-US" smtClean="0">
                <a:latin typeface="VNI-Helve" pitchFamily="2" charset="0"/>
              </a:rPr>
              <a:t> </a:t>
            </a:r>
            <a:r>
              <a:rPr lang="en-US" smtClean="0">
                <a:latin typeface="Times New Roman" panose="02020603050405020304" pitchFamily="18" charset="0"/>
              </a:rPr>
              <a:t>bản</a:t>
            </a:r>
            <a:r>
              <a:rPr lang="en-US" smtClean="0">
                <a:latin typeface="VNI-Helve" pitchFamily="2" charset="0"/>
              </a:rPr>
              <a:t> </a:t>
            </a:r>
            <a:r>
              <a:rPr lang="en-US" smtClean="0">
                <a:latin typeface="Times New Roman" panose="02020603050405020304" pitchFamily="18" charset="0"/>
              </a:rPr>
              <a:t>trên</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động</a:t>
            </a:r>
            <a:r>
              <a:rPr lang="en-US" smtClean="0">
                <a:latin typeface="VNI-Helve" pitchFamily="2" charset="0"/>
              </a:rPr>
              <a:t> </a:t>
            </a:r>
            <a:r>
              <a:rPr lang="en-US" smtClean="0">
                <a:latin typeface="Times New Roman" panose="02020603050405020304" pitchFamily="18" charset="0"/>
              </a:rPr>
              <a:t>là</a:t>
            </a:r>
            <a:r>
              <a:rPr lang="en-US" smtClean="0">
                <a:latin typeface="VNI-Helve" pitchFamily="2" charset="0"/>
              </a:rPr>
              <a:t> </a:t>
            </a:r>
            <a:r>
              <a:rPr lang="en-US" smtClean="0">
                <a:latin typeface="Times New Roman" panose="02020603050405020304" pitchFamily="18" charset="0"/>
              </a:rPr>
              <a:t>tạo</a:t>
            </a:r>
            <a:r>
              <a:rPr lang="en-US" smtClean="0">
                <a:latin typeface="VNI-Helve" pitchFamily="2" charset="0"/>
              </a:rPr>
              <a:t> </a:t>
            </a:r>
            <a:r>
              <a:rPr lang="en-US" smtClean="0">
                <a:latin typeface="Times New Roman" panose="02020603050405020304" pitchFamily="18" charset="0"/>
              </a:rPr>
              <a:t>và</a:t>
            </a:r>
            <a:r>
              <a:rPr lang="en-US" smtClean="0">
                <a:latin typeface="VNI-Helve" pitchFamily="2" charset="0"/>
              </a:rPr>
              <a:t> </a:t>
            </a:r>
            <a:r>
              <a:rPr lang="en-US" smtClean="0">
                <a:latin typeface="Times New Roman" panose="02020603050405020304" pitchFamily="18" charset="0"/>
              </a:rPr>
              <a:t>hủy</a:t>
            </a:r>
            <a:r>
              <a:rPr lang="en-US" smtClean="0">
                <a:latin typeface="VNI-Helve" pitchFamily="2" charset="0"/>
              </a:rPr>
              <a:t> </a:t>
            </a:r>
            <a:r>
              <a:rPr lang="en-US" smtClean="0">
                <a:latin typeface="Times New Roman" panose="02020603050405020304" pitchFamily="18" charset="0"/>
              </a:rPr>
              <a:t>một</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động</a:t>
            </a:r>
            <a:r>
              <a:rPr lang="en-US" smtClean="0">
                <a:latin typeface="VNI-Helve" pitchFamily="2" charset="0"/>
              </a:rPr>
              <a:t> </a:t>
            </a:r>
            <a:r>
              <a:rPr lang="en-US" smtClean="0">
                <a:latin typeface="Times New Roman" panose="02020603050405020304" pitchFamily="18" charset="0"/>
              </a:rPr>
              <a:t>do</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con</a:t>
            </a:r>
            <a:r>
              <a:rPr lang="en-US" smtClean="0">
                <a:latin typeface="VNI-Helve" pitchFamily="2" charset="0"/>
              </a:rPr>
              <a:t> </a:t>
            </a:r>
            <a:r>
              <a:rPr lang="en-US" smtClean="0">
                <a:latin typeface="Times New Roman" panose="02020603050405020304" pitchFamily="18" charset="0"/>
              </a:rPr>
              <a:t>trỏ</a:t>
            </a:r>
            <a:r>
              <a:rPr lang="en-US" smtClean="0">
                <a:latin typeface="VNI-Helve" pitchFamily="2" charset="0"/>
              </a:rPr>
              <a:t> </a:t>
            </a:r>
            <a:r>
              <a:rPr lang="en-US" smtClean="0">
                <a:latin typeface="Times New Roman" panose="02020603050405020304" pitchFamily="18" charset="0"/>
              </a:rPr>
              <a:t>‘p’</a:t>
            </a:r>
            <a:r>
              <a:rPr lang="en-US" smtClean="0">
                <a:latin typeface="VNI-Helve" pitchFamily="2" charset="0"/>
              </a:rPr>
              <a:t> </a:t>
            </a:r>
            <a:r>
              <a:rPr lang="en-US" smtClean="0">
                <a:latin typeface="Times New Roman" panose="02020603050405020304" pitchFamily="18" charset="0"/>
              </a:rPr>
              <a:t>trỏ</a:t>
            </a:r>
            <a:r>
              <a:rPr lang="en-US" smtClean="0">
                <a:latin typeface="VNI-Helve" pitchFamily="2" charset="0"/>
              </a:rPr>
              <a:t> </a:t>
            </a:r>
            <a:r>
              <a:rPr lang="en-US" smtClean="0">
                <a:latin typeface="Times New Roman" panose="02020603050405020304" pitchFamily="18" charset="0"/>
              </a:rPr>
              <a:t>đến</a:t>
            </a:r>
            <a:r>
              <a:rPr lang="en-US" smtClean="0">
                <a:latin typeface="VNI-Helve" pitchFamily="2" charset="0"/>
              </a:rPr>
              <a:t>: </a:t>
            </a:r>
          </a:p>
          <a:p>
            <a:pPr lvl="1" eaLnBrk="1" hangingPunct="1"/>
            <a:r>
              <a:rPr lang="en-US" smtClean="0">
                <a:latin typeface="Times New Roman" panose="02020603050405020304" pitchFamily="18" charset="0"/>
              </a:rPr>
              <a:t>Tạo</a:t>
            </a:r>
            <a:r>
              <a:rPr lang="en-US" smtClean="0">
                <a:latin typeface="VNI-Helve" pitchFamily="2" charset="0"/>
              </a:rPr>
              <a:t> </a:t>
            </a:r>
            <a:r>
              <a:rPr lang="en-US" smtClean="0">
                <a:latin typeface="Times New Roman" panose="02020603050405020304" pitchFamily="18" charset="0"/>
              </a:rPr>
              <a:t>ra</a:t>
            </a:r>
            <a:r>
              <a:rPr lang="en-US" smtClean="0">
                <a:latin typeface="VNI-Helve" pitchFamily="2" charset="0"/>
              </a:rPr>
              <a:t> </a:t>
            </a:r>
            <a:r>
              <a:rPr lang="en-US" smtClean="0">
                <a:latin typeface="Times New Roman" panose="02020603050405020304" pitchFamily="18" charset="0"/>
              </a:rPr>
              <a:t>một</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động</a:t>
            </a:r>
            <a:r>
              <a:rPr lang="en-US" smtClean="0">
                <a:latin typeface="VNI-Helve" pitchFamily="2" charset="0"/>
              </a:rPr>
              <a:t> </a:t>
            </a:r>
            <a:r>
              <a:rPr lang="en-US" smtClean="0">
                <a:latin typeface="Times New Roman" panose="02020603050405020304" pitchFamily="18" charset="0"/>
              </a:rPr>
              <a:t>và</a:t>
            </a:r>
            <a:r>
              <a:rPr lang="en-US" smtClean="0">
                <a:latin typeface="VNI-Helve" pitchFamily="2" charset="0"/>
              </a:rPr>
              <a:t> </a:t>
            </a:r>
            <a:r>
              <a:rPr lang="en-US" smtClean="0">
                <a:latin typeface="Times New Roman" panose="02020603050405020304" pitchFamily="18" charset="0"/>
              </a:rPr>
              <a:t>cho</a:t>
            </a:r>
            <a:r>
              <a:rPr lang="en-US" smtClean="0">
                <a:latin typeface="VNI-Helve" pitchFamily="2" charset="0"/>
              </a:rPr>
              <a:t> </a:t>
            </a:r>
            <a:r>
              <a:rPr lang="en-US" smtClean="0">
                <a:latin typeface="Times New Roman" panose="02020603050405020304" pitchFamily="18" charset="0"/>
              </a:rPr>
              <a:t>con</a:t>
            </a:r>
            <a:r>
              <a:rPr lang="en-US" smtClean="0">
                <a:latin typeface="VNI-Helve" pitchFamily="2" charset="0"/>
              </a:rPr>
              <a:t> </a:t>
            </a:r>
            <a:r>
              <a:rPr lang="en-US" smtClean="0">
                <a:latin typeface="Times New Roman" panose="02020603050405020304" pitchFamily="18" charset="0"/>
              </a:rPr>
              <a:t>trỏ</a:t>
            </a:r>
            <a:r>
              <a:rPr lang="en-US" smtClean="0">
                <a:latin typeface="VNI-Helve" pitchFamily="2" charset="0"/>
              </a:rPr>
              <a:t> </a:t>
            </a:r>
            <a:r>
              <a:rPr lang="en-US" smtClean="0">
                <a:latin typeface="Times New Roman" panose="02020603050405020304" pitchFamily="18" charset="0"/>
              </a:rPr>
              <a:t>‘p’</a:t>
            </a:r>
            <a:r>
              <a:rPr lang="en-US" smtClean="0">
                <a:latin typeface="VNI-Helve" pitchFamily="2" charset="0"/>
              </a:rPr>
              <a:t> </a:t>
            </a:r>
            <a:r>
              <a:rPr lang="en-US" smtClean="0">
                <a:latin typeface="Times New Roman" panose="02020603050405020304" pitchFamily="18" charset="0"/>
              </a:rPr>
              <a:t>chỉ</a:t>
            </a:r>
            <a:r>
              <a:rPr lang="en-US" smtClean="0">
                <a:latin typeface="VNI-Helve" pitchFamily="2" charset="0"/>
              </a:rPr>
              <a:t> </a:t>
            </a:r>
            <a:r>
              <a:rPr lang="en-US" smtClean="0">
                <a:latin typeface="Times New Roman" panose="02020603050405020304" pitchFamily="18" charset="0"/>
              </a:rPr>
              <a:t>đến</a:t>
            </a:r>
            <a:r>
              <a:rPr lang="en-US" smtClean="0">
                <a:latin typeface="VNI-Helve" pitchFamily="2" charset="0"/>
              </a:rPr>
              <a:t> </a:t>
            </a:r>
            <a:r>
              <a:rPr lang="en-US" smtClean="0">
                <a:latin typeface="Times New Roman" panose="02020603050405020304" pitchFamily="18" charset="0"/>
              </a:rPr>
              <a:t>nó</a:t>
            </a:r>
            <a:r>
              <a:rPr lang="en-US" smtClean="0">
                <a:latin typeface="VNI-Helve" pitchFamily="2" charset="0"/>
              </a:rPr>
              <a:t> </a:t>
            </a:r>
          </a:p>
          <a:p>
            <a:pPr lvl="1" eaLnBrk="1" hangingPunct="1"/>
            <a:r>
              <a:rPr lang="en-US" smtClean="0">
                <a:latin typeface="Times New Roman" panose="02020603050405020304" pitchFamily="18" charset="0"/>
              </a:rPr>
              <a:t>Hủy</a:t>
            </a:r>
            <a:r>
              <a:rPr lang="en-US" smtClean="0">
                <a:latin typeface="VNI-Helve" pitchFamily="2" charset="0"/>
              </a:rPr>
              <a:t> </a:t>
            </a:r>
            <a:r>
              <a:rPr lang="en-US" smtClean="0">
                <a:latin typeface="Times New Roman" panose="02020603050405020304" pitchFamily="18" charset="0"/>
              </a:rPr>
              <a:t>một</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động</a:t>
            </a:r>
            <a:r>
              <a:rPr lang="en-US" smtClean="0">
                <a:latin typeface="VNI-Helve" pitchFamily="2" charset="0"/>
              </a:rPr>
              <a:t> </a:t>
            </a:r>
            <a:r>
              <a:rPr lang="en-US" smtClean="0">
                <a:latin typeface="Times New Roman" panose="02020603050405020304" pitchFamily="18" charset="0"/>
              </a:rPr>
              <a:t>do</a:t>
            </a:r>
            <a:r>
              <a:rPr lang="en-US" smtClean="0">
                <a:latin typeface="VNI-Helve" pitchFamily="2" charset="0"/>
              </a:rPr>
              <a:t> </a:t>
            </a:r>
            <a:r>
              <a:rPr lang="en-US" smtClean="0">
                <a:latin typeface="Times New Roman" panose="02020603050405020304" pitchFamily="18" charset="0"/>
              </a:rPr>
              <a:t>p</a:t>
            </a:r>
            <a:r>
              <a:rPr lang="en-US" smtClean="0">
                <a:latin typeface="VNI-Helve" pitchFamily="2" charset="0"/>
              </a:rPr>
              <a:t> </a:t>
            </a:r>
            <a:r>
              <a:rPr lang="en-US" smtClean="0">
                <a:latin typeface="Times New Roman" panose="02020603050405020304" pitchFamily="18" charset="0"/>
              </a:rPr>
              <a:t>chỉ</a:t>
            </a:r>
            <a:r>
              <a:rPr lang="en-US" smtClean="0">
                <a:latin typeface="VNI-Helve" pitchFamily="2" charset="0"/>
              </a:rPr>
              <a:t> </a:t>
            </a:r>
            <a:r>
              <a:rPr lang="en-US" smtClean="0">
                <a:latin typeface="Times New Roman" panose="02020603050405020304" pitchFamily="18" charset="0"/>
              </a:rPr>
              <a:t>đến</a:t>
            </a:r>
          </a:p>
          <a:p>
            <a:pPr lvl="1" eaLnBrk="1" hangingPunct="1"/>
            <a:endParaRPr lang="en-US" smtClean="0">
              <a:latin typeface="VNI-Helve" pitchFamily="2" charset="0"/>
            </a:endParaRPr>
          </a:p>
        </p:txBody>
      </p:sp>
    </p:spTree>
  </p:cSld>
  <p:clrMapOvr>
    <a:masterClrMapping/>
  </p:clrMapOvr>
  <p:transition>
    <p:random/>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612775" y="228600"/>
            <a:ext cx="8153400" cy="990600"/>
          </a:xfrm>
        </p:spPr>
        <p:txBody>
          <a:bodyPr/>
          <a:lstStyle/>
          <a:p>
            <a:pPr eaLnBrk="1" hangingPunct="1"/>
            <a:r>
              <a:rPr lang="en-US" smtClean="0"/>
              <a:t>DSLK vòng – Thêm sau nút q</a:t>
            </a:r>
            <a:endParaRPr lang="en-US" smtClean="0">
              <a:latin typeface="VNI-Times" pitchFamily="2" charset="0"/>
            </a:endParaRPr>
          </a:p>
        </p:txBody>
      </p:sp>
      <p:sp>
        <p:nvSpPr>
          <p:cNvPr id="171011" name="Rectangle 3"/>
          <p:cNvSpPr>
            <a:spLocks noGrp="1" noChangeArrowheads="1"/>
          </p:cNvSpPr>
          <p:nvPr>
            <p:ph sz="quarter" idx="1"/>
          </p:nvPr>
        </p:nvSpPr>
        <p:spPr>
          <a:xfrm>
            <a:off x="612775" y="1600200"/>
            <a:ext cx="8153400" cy="4495800"/>
          </a:xfrm>
        </p:spPr>
        <p:txBody>
          <a:bodyPr/>
          <a:lstStyle/>
          <a:p>
            <a:pPr marL="114300" lvl="1" indent="0" eaLnBrk="1" hangingPunct="1">
              <a:lnSpc>
                <a:spcPct val="100000"/>
              </a:lnSpc>
              <a:spcBef>
                <a:spcPct val="0"/>
              </a:spcBef>
              <a:buFontTx/>
              <a:buNone/>
            </a:pPr>
            <a:r>
              <a:rPr lang="en-US" b="1" smtClean="0">
                <a:solidFill>
                  <a:srgbClr val="0000FF"/>
                </a:solidFill>
                <a:latin typeface="Times New Roman" panose="02020603050405020304" pitchFamily="18" charset="0"/>
                <a:cs typeface="Times New Roman" panose="02020603050405020304" pitchFamily="18" charset="0"/>
              </a:rPr>
              <a:t>void</a:t>
            </a: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FF0000"/>
                </a:solidFill>
                <a:latin typeface="Times New Roman" panose="02020603050405020304" pitchFamily="18" charset="0"/>
                <a:cs typeface="Times New Roman" panose="02020603050405020304" pitchFamily="18" charset="0"/>
              </a:rPr>
              <a:t> addAfter </a:t>
            </a:r>
            <a:r>
              <a:rPr lang="en-US" b="1" smtClean="0">
                <a:solidFill>
                  <a:srgbClr val="000000"/>
                </a:solidFill>
                <a:latin typeface="Times New Roman" panose="02020603050405020304" pitchFamily="18" charset="0"/>
                <a:cs typeface="Times New Roman" panose="02020603050405020304" pitchFamily="18" charset="0"/>
              </a:rPr>
              <a:t>(</a:t>
            </a:r>
            <a:r>
              <a:rPr lang="en-US" b="1" smtClean="0">
                <a:solidFill>
                  <a:srgbClr val="0000FF"/>
                </a:solidFill>
                <a:latin typeface="Times New Roman" panose="02020603050405020304" pitchFamily="18" charset="0"/>
                <a:cs typeface="Times New Roman" panose="02020603050405020304" pitchFamily="18" charset="0"/>
              </a:rPr>
              <a:t>List</a:t>
            </a:r>
            <a:r>
              <a:rPr lang="en-US" b="1" smtClean="0">
                <a:solidFill>
                  <a:srgbClr val="000000"/>
                </a:solidFill>
                <a:latin typeface="Times New Roman" panose="02020603050405020304" pitchFamily="18" charset="0"/>
                <a:cs typeface="Times New Roman" panose="02020603050405020304" pitchFamily="18" charset="0"/>
              </a:rPr>
              <a:t> &amp;l, </a:t>
            </a:r>
            <a:r>
              <a:rPr lang="en-US" b="1" smtClean="0">
                <a:solidFill>
                  <a:srgbClr val="0000FF"/>
                </a:solidFill>
                <a:latin typeface="Times New Roman" panose="02020603050405020304" pitchFamily="18" charset="0"/>
                <a:cs typeface="Times New Roman" panose="02020603050405020304" pitchFamily="18" charset="0"/>
              </a:rPr>
              <a:t>Node</a:t>
            </a:r>
            <a:r>
              <a:rPr lang="en-US" b="1" smtClean="0">
                <a:solidFill>
                  <a:srgbClr val="000000"/>
                </a:solidFill>
                <a:latin typeface="Times New Roman" panose="02020603050405020304" pitchFamily="18" charset="0"/>
                <a:cs typeface="Times New Roman" panose="02020603050405020304" pitchFamily="18" charset="0"/>
              </a:rPr>
              <a:t> *q, </a:t>
            </a:r>
            <a:r>
              <a:rPr lang="en-US" b="1" smtClean="0">
                <a:solidFill>
                  <a:srgbClr val="0000FF"/>
                </a:solidFill>
                <a:latin typeface="Times New Roman" panose="02020603050405020304" pitchFamily="18" charset="0"/>
                <a:cs typeface="Times New Roman" panose="02020603050405020304" pitchFamily="18" charset="0"/>
              </a:rPr>
              <a:t>Node</a:t>
            </a:r>
            <a:r>
              <a:rPr lang="en-US" b="1" smtClean="0">
                <a:solidFill>
                  <a:srgbClr val="000000"/>
                </a:solidFill>
                <a:latin typeface="Times New Roman" panose="02020603050405020304" pitchFamily="18" charset="0"/>
                <a:cs typeface="Times New Roman" panose="02020603050405020304" pitchFamily="18" charset="0"/>
              </a:rPr>
              <a:t> *new_node)</a:t>
            </a:r>
          </a:p>
          <a:p>
            <a:pPr marL="114300"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a:t>
            </a:r>
          </a:p>
          <a:p>
            <a:pPr marL="114300"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if </a:t>
            </a:r>
            <a:r>
              <a:rPr lang="en-US" b="1" smtClean="0">
                <a:solidFill>
                  <a:srgbClr val="000000"/>
                </a:solidFill>
                <a:latin typeface="Times New Roman" panose="02020603050405020304" pitchFamily="18" charset="0"/>
                <a:cs typeface="Times New Roman" panose="02020603050405020304" pitchFamily="18" charset="0"/>
              </a:rPr>
              <a:t>(l.pHead == </a:t>
            </a:r>
            <a:r>
              <a:rPr lang="en-US" b="1" smtClean="0">
                <a:solidFill>
                  <a:srgbClr val="A000A0"/>
                </a:solidFill>
                <a:latin typeface="Times New Roman" panose="02020603050405020304" pitchFamily="18" charset="0"/>
                <a:cs typeface="Times New Roman" panose="02020603050405020304" pitchFamily="18" charset="0"/>
              </a:rPr>
              <a:t>NULL</a:t>
            </a:r>
            <a:r>
              <a:rPr lang="en-US" b="1" smtClean="0">
                <a:solidFill>
                  <a:srgbClr val="000000"/>
                </a:solidFill>
                <a:latin typeface="Times New Roman" panose="02020603050405020304" pitchFamily="18" charset="0"/>
                <a:cs typeface="Times New Roman" panose="02020603050405020304" pitchFamily="18" charset="0"/>
              </a:rPr>
              <a:t>)</a:t>
            </a:r>
            <a:endParaRPr lang="en-US" i="1" smtClean="0">
              <a:solidFill>
                <a:srgbClr val="000000"/>
              </a:solidFill>
              <a:latin typeface="Times New Roman" panose="02020603050405020304" pitchFamily="18" charset="0"/>
              <a:cs typeface="Times New Roman" panose="02020603050405020304" pitchFamily="18" charset="0"/>
            </a:endParaRPr>
          </a:p>
          <a:p>
            <a:pPr marL="114300"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p>
          <a:p>
            <a:pPr marL="114300"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l.pHead = l.pTail = new_node;</a:t>
            </a:r>
          </a:p>
          <a:p>
            <a:pPr marL="114300"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l.pTail-&gt;pNext = l.pHead;</a:t>
            </a:r>
          </a:p>
          <a:p>
            <a:pPr marL="114300"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p>
          <a:p>
            <a:pPr marL="114300"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else</a:t>
            </a:r>
            <a:endParaRPr lang="en-US" b="1" smtClean="0">
              <a:solidFill>
                <a:srgbClr val="000000"/>
              </a:solidFill>
              <a:latin typeface="Times New Roman" panose="02020603050405020304" pitchFamily="18" charset="0"/>
              <a:cs typeface="Times New Roman" panose="02020603050405020304" pitchFamily="18" charset="0"/>
            </a:endParaRPr>
          </a:p>
          <a:p>
            <a:pPr marL="114300"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p>
          <a:p>
            <a:pPr marL="114300"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new_node-&gt;pNext = q-&gt;pNext;</a:t>
            </a:r>
          </a:p>
          <a:p>
            <a:pPr marL="114300"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q-&gt;pNext = new_node; 	</a:t>
            </a:r>
          </a:p>
          <a:p>
            <a:pPr marL="114300"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if </a:t>
            </a:r>
            <a:r>
              <a:rPr lang="en-US" b="1" smtClean="0">
                <a:solidFill>
                  <a:srgbClr val="000000"/>
                </a:solidFill>
                <a:latin typeface="Times New Roman" panose="02020603050405020304" pitchFamily="18" charset="0"/>
                <a:cs typeface="Times New Roman" panose="02020603050405020304" pitchFamily="18" charset="0"/>
              </a:rPr>
              <a:t>(q == l.pTail)</a:t>
            </a:r>
          </a:p>
          <a:p>
            <a:pPr marL="114300"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l.pTail = new_node;</a:t>
            </a:r>
          </a:p>
          <a:p>
            <a:pPr marL="114300"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p>
          <a:p>
            <a:pPr marL="114300"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a:t>
            </a:r>
          </a:p>
        </p:txBody>
      </p:sp>
      <p:sp>
        <p:nvSpPr>
          <p:cNvPr id="171012"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83009DA-9627-43FA-AC9C-F7BC4D21E220}" type="slidenum">
              <a:rPr lang="en-US" sz="1200" smtClean="0">
                <a:solidFill>
                  <a:srgbClr val="FFFFFF"/>
                </a:solidFill>
              </a:rPr>
              <a:pPr>
                <a:lnSpc>
                  <a:spcPct val="80000"/>
                </a:lnSpc>
              </a:pPr>
              <a:t>150</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612775" y="228600"/>
            <a:ext cx="8153400" cy="990600"/>
          </a:xfrm>
        </p:spPr>
        <p:txBody>
          <a:bodyPr/>
          <a:lstStyle/>
          <a:p>
            <a:pPr eaLnBrk="1" hangingPunct="1"/>
            <a:r>
              <a:rPr lang="en-US" smtClean="0"/>
              <a:t>DSLK vòng – Hủy nút đầu ds</a:t>
            </a:r>
            <a:endParaRPr lang="en-US" smtClean="0">
              <a:latin typeface="VNI-Times" pitchFamily="2" charset="0"/>
            </a:endParaRPr>
          </a:p>
        </p:txBody>
      </p:sp>
      <p:sp>
        <p:nvSpPr>
          <p:cNvPr id="172035" name="Rectangle 3"/>
          <p:cNvSpPr>
            <a:spLocks noGrp="1" noChangeArrowheads="1"/>
          </p:cNvSpPr>
          <p:nvPr>
            <p:ph sz="quarter" idx="1"/>
          </p:nvPr>
        </p:nvSpPr>
        <p:spPr>
          <a:xfrm>
            <a:off x="612775" y="1600200"/>
            <a:ext cx="8153400" cy="4495800"/>
          </a:xfrm>
        </p:spPr>
        <p:txBody>
          <a:bodyPr/>
          <a:lstStyle/>
          <a:p>
            <a:pPr marL="65088" lvl="1" indent="0" eaLnBrk="1" hangingPunct="1">
              <a:lnSpc>
                <a:spcPct val="100000"/>
              </a:lnSpc>
              <a:spcBef>
                <a:spcPct val="0"/>
              </a:spcBef>
              <a:buFontTx/>
              <a:buNone/>
            </a:pPr>
            <a:r>
              <a:rPr lang="en-US" b="1" smtClean="0">
                <a:solidFill>
                  <a:srgbClr val="0000FF"/>
                </a:solidFill>
                <a:latin typeface="Times New Roman" panose="02020603050405020304" pitchFamily="18" charset="0"/>
                <a:cs typeface="Times New Roman" panose="02020603050405020304" pitchFamily="18" charset="0"/>
              </a:rPr>
              <a:t>int </a:t>
            </a:r>
            <a:r>
              <a:rPr lang="en-US" b="1" smtClean="0">
                <a:solidFill>
                  <a:srgbClr val="FF0000"/>
                </a:solidFill>
                <a:latin typeface="Times New Roman" panose="02020603050405020304" pitchFamily="18" charset="0"/>
                <a:cs typeface="Times New Roman" panose="02020603050405020304" pitchFamily="18" charset="0"/>
              </a:rPr>
              <a:t>removeHead </a:t>
            </a:r>
            <a:r>
              <a:rPr lang="en-US" b="1" smtClean="0">
                <a:solidFill>
                  <a:srgbClr val="000000"/>
                </a:solidFill>
                <a:latin typeface="Times New Roman" panose="02020603050405020304" pitchFamily="18" charset="0"/>
                <a:cs typeface="Times New Roman" panose="02020603050405020304" pitchFamily="18" charset="0"/>
              </a:rPr>
              <a:t>(</a:t>
            </a:r>
            <a:r>
              <a:rPr lang="en-US" b="1" smtClean="0">
                <a:solidFill>
                  <a:srgbClr val="0000FF"/>
                </a:solidFill>
                <a:latin typeface="Times New Roman" panose="02020603050405020304" pitchFamily="18" charset="0"/>
                <a:cs typeface="Times New Roman" panose="02020603050405020304" pitchFamily="18" charset="0"/>
              </a:rPr>
              <a:t>List</a:t>
            </a:r>
            <a:r>
              <a:rPr lang="en-US" b="1" smtClean="0">
                <a:solidFill>
                  <a:srgbClr val="000000"/>
                </a:solidFill>
                <a:latin typeface="Times New Roman" panose="02020603050405020304" pitchFamily="18" charset="0"/>
                <a:cs typeface="Times New Roman" panose="02020603050405020304" pitchFamily="18" charset="0"/>
              </a:rPr>
              <a:t> &amp;l)</a:t>
            </a:r>
          </a:p>
          <a:p>
            <a:pPr marL="65088"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p>
          <a:p>
            <a:pPr marL="65088"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Node</a:t>
            </a:r>
            <a:r>
              <a:rPr lang="en-US" b="1" smtClean="0">
                <a:solidFill>
                  <a:srgbClr val="000000"/>
                </a:solidFill>
                <a:latin typeface="Times New Roman" panose="02020603050405020304" pitchFamily="18" charset="0"/>
                <a:cs typeface="Times New Roman" panose="02020603050405020304" pitchFamily="18" charset="0"/>
              </a:rPr>
              <a:t> *p = l.pHead;</a:t>
            </a:r>
          </a:p>
          <a:p>
            <a:pPr marL="65088"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if </a:t>
            </a:r>
            <a:r>
              <a:rPr lang="en-US" b="1" smtClean="0">
                <a:solidFill>
                  <a:srgbClr val="000000"/>
                </a:solidFill>
                <a:latin typeface="Times New Roman" panose="02020603050405020304" pitchFamily="18" charset="0"/>
                <a:cs typeface="Times New Roman" panose="02020603050405020304" pitchFamily="18" charset="0"/>
              </a:rPr>
              <a:t>(p == </a:t>
            </a:r>
            <a:r>
              <a:rPr lang="en-US" b="1" smtClean="0">
                <a:solidFill>
                  <a:srgbClr val="A000A0"/>
                </a:solidFill>
                <a:latin typeface="Times New Roman" panose="02020603050405020304" pitchFamily="18" charset="0"/>
                <a:cs typeface="Times New Roman" panose="02020603050405020304" pitchFamily="18" charset="0"/>
              </a:rPr>
              <a:t>NULL</a:t>
            </a: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return </a:t>
            </a:r>
            <a:r>
              <a:rPr lang="en-US" b="1" smtClean="0">
                <a:latin typeface="Times New Roman" panose="02020603050405020304" pitchFamily="18" charset="0"/>
                <a:cs typeface="Times New Roman" panose="02020603050405020304" pitchFamily="18" charset="0"/>
              </a:rPr>
              <a:t>0</a:t>
            </a:r>
            <a:r>
              <a:rPr lang="en-US" b="1" smtClean="0">
                <a:solidFill>
                  <a:srgbClr val="000000"/>
                </a:solidFill>
                <a:latin typeface="Times New Roman" panose="02020603050405020304" pitchFamily="18" charset="0"/>
                <a:cs typeface="Times New Roman" panose="02020603050405020304" pitchFamily="18" charset="0"/>
              </a:rPr>
              <a:t>;</a:t>
            </a:r>
          </a:p>
          <a:p>
            <a:pPr marL="65088"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if</a:t>
            </a:r>
            <a:r>
              <a:rPr lang="en-US" b="1" smtClean="0">
                <a:solidFill>
                  <a:srgbClr val="000000"/>
                </a:solidFill>
                <a:latin typeface="Times New Roman" panose="02020603050405020304" pitchFamily="18" charset="0"/>
                <a:cs typeface="Times New Roman" panose="02020603050405020304" pitchFamily="18" charset="0"/>
              </a:rPr>
              <a:t> (l.pHead == l.pTail)  </a:t>
            </a:r>
          </a:p>
          <a:p>
            <a:pPr marL="65088"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l.pHead = l.pTail = </a:t>
            </a:r>
            <a:r>
              <a:rPr lang="en-US" b="1" smtClean="0">
                <a:solidFill>
                  <a:srgbClr val="A000A0"/>
                </a:solidFill>
                <a:latin typeface="Times New Roman" panose="02020603050405020304" pitchFamily="18" charset="0"/>
                <a:cs typeface="Times New Roman" panose="02020603050405020304" pitchFamily="18" charset="0"/>
              </a:rPr>
              <a:t>NULL</a:t>
            </a:r>
            <a:r>
              <a:rPr lang="en-US" b="1" smtClean="0">
                <a:solidFill>
                  <a:srgbClr val="000000"/>
                </a:solidFill>
                <a:latin typeface="Times New Roman" panose="02020603050405020304" pitchFamily="18" charset="0"/>
                <a:cs typeface="Times New Roman" panose="02020603050405020304" pitchFamily="18" charset="0"/>
              </a:rPr>
              <a:t>;</a:t>
            </a:r>
          </a:p>
          <a:p>
            <a:pPr marL="65088"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else</a:t>
            </a:r>
            <a:endParaRPr lang="en-US" b="1" smtClean="0">
              <a:solidFill>
                <a:srgbClr val="000000"/>
              </a:solidFill>
              <a:latin typeface="Times New Roman" panose="02020603050405020304" pitchFamily="18" charset="0"/>
              <a:cs typeface="Times New Roman" panose="02020603050405020304" pitchFamily="18" charset="0"/>
            </a:endParaRPr>
          </a:p>
          <a:p>
            <a:pPr marL="65088"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p>
          <a:p>
            <a:pPr marL="65088"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l.pHead = p-&gt;pNext</a:t>
            </a:r>
          </a:p>
          <a:p>
            <a:pPr marL="65088"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l.pTail-&gt;pNext = l.pHead;</a:t>
            </a:r>
          </a:p>
          <a:p>
            <a:pPr marL="65088"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p>
          <a:p>
            <a:pPr marL="65088"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delete</a:t>
            </a:r>
            <a:r>
              <a:rPr lang="en-US" b="1" smtClean="0">
                <a:solidFill>
                  <a:srgbClr val="000000"/>
                </a:solidFill>
                <a:latin typeface="Times New Roman" panose="02020603050405020304" pitchFamily="18" charset="0"/>
                <a:cs typeface="Times New Roman" panose="02020603050405020304" pitchFamily="18" charset="0"/>
              </a:rPr>
              <a:t> p;</a:t>
            </a:r>
          </a:p>
          <a:p>
            <a:pPr marL="65088"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return</a:t>
            </a:r>
            <a:r>
              <a:rPr lang="en-US" b="1" smtClean="0">
                <a:solidFill>
                  <a:srgbClr val="000000"/>
                </a:solidFill>
                <a:latin typeface="Times New Roman" panose="02020603050405020304" pitchFamily="18" charset="0"/>
                <a:cs typeface="Times New Roman" panose="02020603050405020304" pitchFamily="18" charset="0"/>
              </a:rPr>
              <a:t> 1;</a:t>
            </a:r>
          </a:p>
          <a:p>
            <a:pPr marL="65088" lvl="1" indent="0" eaLnBrk="1" hangingPunct="1">
              <a:lnSpc>
                <a:spcPct val="100000"/>
              </a:lnSpc>
              <a:spcBef>
                <a:spcPct val="0"/>
              </a:spcBef>
              <a:buFontTx/>
              <a:buNone/>
            </a:pPr>
            <a:r>
              <a:rPr lang="en-US" b="1" smtClean="0">
                <a:solidFill>
                  <a:srgbClr val="000000"/>
                </a:solidFill>
                <a:latin typeface="Times New Roman" panose="02020603050405020304" pitchFamily="18" charset="0"/>
                <a:cs typeface="Times New Roman" panose="02020603050405020304" pitchFamily="18" charset="0"/>
              </a:rPr>
              <a:t>}</a:t>
            </a:r>
          </a:p>
        </p:txBody>
      </p:sp>
      <p:sp>
        <p:nvSpPr>
          <p:cNvPr id="172036"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DDB119F2-8974-475D-8A37-3305E02293D9}" type="slidenum">
              <a:rPr lang="en-US" sz="1200" smtClean="0">
                <a:solidFill>
                  <a:srgbClr val="FFFFFF"/>
                </a:solidFill>
              </a:rPr>
              <a:pPr>
                <a:lnSpc>
                  <a:spcPct val="80000"/>
                </a:lnSpc>
              </a:pPr>
              <a:t>151</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612775" y="228600"/>
            <a:ext cx="8153400" cy="990600"/>
          </a:xfrm>
        </p:spPr>
        <p:txBody>
          <a:bodyPr/>
          <a:lstStyle/>
          <a:p>
            <a:pPr eaLnBrk="1" hangingPunct="1"/>
            <a:r>
              <a:rPr lang="en-US" smtClean="0"/>
              <a:t>DSLK vòng – Hủy phần tử sau q</a:t>
            </a:r>
            <a:endParaRPr lang="en-US" smtClean="0">
              <a:latin typeface="VNI-Times" pitchFamily="2" charset="0"/>
            </a:endParaRPr>
          </a:p>
        </p:txBody>
      </p:sp>
      <p:sp>
        <p:nvSpPr>
          <p:cNvPr id="173059" name="Rectangle 3"/>
          <p:cNvSpPr>
            <a:spLocks noGrp="1" noChangeArrowheads="1"/>
          </p:cNvSpPr>
          <p:nvPr>
            <p:ph type="body" idx="1"/>
          </p:nvPr>
        </p:nvSpPr>
        <p:spPr>
          <a:xfrm>
            <a:off x="612775" y="1600200"/>
            <a:ext cx="8153400" cy="4495800"/>
          </a:xfrm>
        </p:spPr>
        <p:txBody>
          <a:bodyPr/>
          <a:lstStyle/>
          <a:p>
            <a:pPr marL="65088" lvl="1" indent="0" eaLnBrk="1" hangingPunct="1">
              <a:spcBef>
                <a:spcPct val="0"/>
              </a:spcBef>
              <a:buFontTx/>
              <a:buNone/>
            </a:pPr>
            <a:r>
              <a:rPr lang="en-US" sz="2400" b="1" smtClean="0">
                <a:solidFill>
                  <a:srgbClr val="0000FF"/>
                </a:solidFill>
                <a:latin typeface="Times New Roman" panose="02020603050405020304" pitchFamily="18" charset="0"/>
                <a:cs typeface="Times New Roman" panose="02020603050405020304" pitchFamily="18" charset="0"/>
              </a:rPr>
              <a:t>int  </a:t>
            </a:r>
            <a:r>
              <a:rPr lang="en-US" sz="2400" b="1" smtClean="0">
                <a:solidFill>
                  <a:srgbClr val="FF0000"/>
                </a:solidFill>
                <a:latin typeface="Times New Roman" panose="02020603050405020304" pitchFamily="18" charset="0"/>
                <a:cs typeface="Times New Roman" panose="02020603050405020304" pitchFamily="18" charset="0"/>
              </a:rPr>
              <a:t>removeAfter</a:t>
            </a:r>
            <a:r>
              <a:rPr lang="en-US" sz="2400" b="1" smtClean="0">
                <a:solidFill>
                  <a:srgbClr val="000000"/>
                </a:solidFill>
                <a:latin typeface="Times New Roman" panose="02020603050405020304" pitchFamily="18" charset="0"/>
                <a:cs typeface="Times New Roman" panose="02020603050405020304" pitchFamily="18" charset="0"/>
              </a:rPr>
              <a:t>(</a:t>
            </a:r>
            <a:r>
              <a:rPr lang="en-US" sz="2400" b="1" smtClean="0">
                <a:solidFill>
                  <a:srgbClr val="0000FF"/>
                </a:solidFill>
                <a:latin typeface="Times New Roman" panose="02020603050405020304" pitchFamily="18" charset="0"/>
                <a:cs typeface="Times New Roman" panose="02020603050405020304" pitchFamily="18" charset="0"/>
              </a:rPr>
              <a:t>List</a:t>
            </a:r>
            <a:r>
              <a:rPr lang="en-US" sz="2400" b="1" smtClean="0">
                <a:solidFill>
                  <a:srgbClr val="000000"/>
                </a:solidFill>
                <a:latin typeface="Times New Roman" panose="02020603050405020304" pitchFamily="18" charset="0"/>
                <a:cs typeface="Times New Roman" panose="02020603050405020304" pitchFamily="18" charset="0"/>
              </a:rPr>
              <a:t> &amp;l, </a:t>
            </a:r>
            <a:r>
              <a:rPr lang="en-US" sz="2400" b="1" smtClean="0">
                <a:solidFill>
                  <a:srgbClr val="0000FF"/>
                </a:solidFill>
                <a:latin typeface="Times New Roman" panose="02020603050405020304" pitchFamily="18" charset="0"/>
                <a:cs typeface="Times New Roman" panose="02020603050405020304" pitchFamily="18" charset="0"/>
              </a:rPr>
              <a:t>Node</a:t>
            </a:r>
            <a:r>
              <a:rPr lang="en-US" sz="2400" b="1" smtClean="0">
                <a:solidFill>
                  <a:srgbClr val="000000"/>
                </a:solidFill>
                <a:latin typeface="Times New Roman" panose="02020603050405020304" pitchFamily="18" charset="0"/>
                <a:cs typeface="Times New Roman" panose="02020603050405020304" pitchFamily="18" charset="0"/>
              </a:rPr>
              <a:t> *q)</a:t>
            </a:r>
          </a:p>
          <a:p>
            <a:pPr marL="65088" lvl="1" indent="0" eaLnBrk="1" hangingPunct="1">
              <a:spcBef>
                <a:spcPct val="0"/>
              </a:spcBef>
              <a:buFontTx/>
              <a:buNone/>
            </a:pPr>
            <a:r>
              <a:rPr lang="en-US" sz="2400" b="1" smtClean="0">
                <a:solidFill>
                  <a:srgbClr val="000000"/>
                </a:solidFill>
                <a:latin typeface="Times New Roman" panose="02020603050405020304" pitchFamily="18" charset="0"/>
                <a:cs typeface="Times New Roman" panose="02020603050405020304" pitchFamily="18" charset="0"/>
              </a:rPr>
              <a:t>{	</a:t>
            </a:r>
          </a:p>
          <a:p>
            <a:pPr marL="65088" lvl="1" indent="0" eaLnBrk="1" hangingPunct="1">
              <a:spcBef>
                <a:spcPct val="0"/>
              </a:spcBef>
              <a:buFontTx/>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if </a:t>
            </a:r>
            <a:r>
              <a:rPr lang="en-US" sz="2400" b="1" smtClean="0">
                <a:solidFill>
                  <a:srgbClr val="000000"/>
                </a:solidFill>
                <a:latin typeface="Times New Roman" panose="02020603050405020304" pitchFamily="18" charset="0"/>
                <a:cs typeface="Times New Roman" panose="02020603050405020304" pitchFamily="18" charset="0"/>
              </a:rPr>
              <a:t>(q == </a:t>
            </a:r>
            <a:r>
              <a:rPr lang="en-US" sz="2400" b="1" smtClean="0">
                <a:solidFill>
                  <a:srgbClr val="A000A0"/>
                </a:solidFill>
                <a:latin typeface="Times New Roman" panose="02020603050405020304" pitchFamily="18" charset="0"/>
                <a:cs typeface="Times New Roman" panose="02020603050405020304" pitchFamily="18" charset="0"/>
              </a:rPr>
              <a:t>NULL</a:t>
            </a: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return</a:t>
            </a:r>
            <a:r>
              <a:rPr lang="en-US" sz="2400" b="1" smtClean="0">
                <a:solidFill>
                  <a:srgbClr val="000000"/>
                </a:solidFill>
                <a:latin typeface="Times New Roman" panose="02020603050405020304" pitchFamily="18" charset="0"/>
                <a:cs typeface="Times New Roman" panose="02020603050405020304" pitchFamily="18" charset="0"/>
              </a:rPr>
              <a:t> 0;</a:t>
            </a:r>
          </a:p>
          <a:p>
            <a:pPr marL="65088" lvl="1" indent="0" eaLnBrk="1" hangingPunct="1">
              <a:spcBef>
                <a:spcPct val="0"/>
              </a:spcBef>
              <a:buFontTx/>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Node</a:t>
            </a:r>
            <a:r>
              <a:rPr lang="en-US" sz="2400" b="1" smtClean="0">
                <a:solidFill>
                  <a:srgbClr val="000000"/>
                </a:solidFill>
                <a:latin typeface="Times New Roman" panose="02020603050405020304" pitchFamily="18" charset="0"/>
                <a:cs typeface="Times New Roman" panose="02020603050405020304" pitchFamily="18" charset="0"/>
              </a:rPr>
              <a:t> *p = q -&gt;pNext ;</a:t>
            </a:r>
          </a:p>
          <a:p>
            <a:pPr marL="65088" lvl="1" indent="0" eaLnBrk="1" hangingPunct="1">
              <a:spcBef>
                <a:spcPct val="0"/>
              </a:spcBef>
              <a:buFontTx/>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if</a:t>
            </a:r>
            <a:r>
              <a:rPr lang="en-US" sz="2400" b="1" smtClean="0">
                <a:solidFill>
                  <a:srgbClr val="000000"/>
                </a:solidFill>
                <a:latin typeface="Times New Roman" panose="02020603050405020304" pitchFamily="18" charset="0"/>
                <a:cs typeface="Times New Roman" panose="02020603050405020304" pitchFamily="18" charset="0"/>
              </a:rPr>
              <a:t> (p == q)     l.pHead = l.pTail = </a:t>
            </a:r>
            <a:r>
              <a:rPr lang="en-US" sz="2400" b="1" smtClean="0">
                <a:solidFill>
                  <a:srgbClr val="A000A0"/>
                </a:solidFill>
                <a:latin typeface="Times New Roman" panose="02020603050405020304" pitchFamily="18" charset="0"/>
                <a:cs typeface="Times New Roman" panose="02020603050405020304" pitchFamily="18" charset="0"/>
              </a:rPr>
              <a:t>NULL</a:t>
            </a:r>
            <a:r>
              <a:rPr lang="en-US" sz="2400" b="1" smtClean="0">
                <a:solidFill>
                  <a:srgbClr val="000000"/>
                </a:solidFill>
                <a:latin typeface="Times New Roman" panose="02020603050405020304" pitchFamily="18" charset="0"/>
                <a:cs typeface="Times New Roman" panose="02020603050405020304" pitchFamily="18" charset="0"/>
              </a:rPr>
              <a:t>;</a:t>
            </a:r>
          </a:p>
          <a:p>
            <a:pPr marL="65088" lvl="1" indent="0" eaLnBrk="1" hangingPunct="1">
              <a:spcBef>
                <a:spcPct val="0"/>
              </a:spcBef>
              <a:buFontTx/>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else</a:t>
            </a:r>
            <a:r>
              <a:rPr lang="en-US" sz="2400" b="1" smtClean="0">
                <a:solidFill>
                  <a:srgbClr val="000000"/>
                </a:solidFill>
                <a:latin typeface="Times New Roman" panose="02020603050405020304" pitchFamily="18" charset="0"/>
                <a:cs typeface="Times New Roman" panose="02020603050405020304" pitchFamily="18" charset="0"/>
              </a:rPr>
              <a:t>{</a:t>
            </a:r>
          </a:p>
          <a:p>
            <a:pPr marL="65088" lvl="1" indent="0" eaLnBrk="1" hangingPunct="1">
              <a:spcBef>
                <a:spcPct val="0"/>
              </a:spcBef>
              <a:buFontTx/>
              <a:buNone/>
            </a:pPr>
            <a:r>
              <a:rPr lang="en-US" sz="2400" b="1" smtClean="0">
                <a:solidFill>
                  <a:srgbClr val="000000"/>
                </a:solidFill>
                <a:latin typeface="Times New Roman" panose="02020603050405020304" pitchFamily="18" charset="0"/>
                <a:cs typeface="Times New Roman" panose="02020603050405020304" pitchFamily="18" charset="0"/>
              </a:rPr>
              <a:t>		  q-&gt;Next = p-&gt;pNext;</a:t>
            </a:r>
          </a:p>
          <a:p>
            <a:pPr marL="65088" lvl="1" indent="0" eaLnBrk="1" hangingPunct="1">
              <a:spcBef>
                <a:spcPct val="0"/>
              </a:spcBef>
              <a:buFontTx/>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if </a:t>
            </a:r>
            <a:r>
              <a:rPr lang="en-US" sz="2400" b="1" smtClean="0">
                <a:solidFill>
                  <a:srgbClr val="000000"/>
                </a:solidFill>
                <a:latin typeface="Times New Roman" panose="02020603050405020304" pitchFamily="18" charset="0"/>
                <a:cs typeface="Times New Roman" panose="02020603050405020304" pitchFamily="18" charset="0"/>
              </a:rPr>
              <a:t>(p == l.pTail)     l.pTail = q;</a:t>
            </a:r>
          </a:p>
          <a:p>
            <a:pPr marL="65088" lvl="1" indent="0" eaLnBrk="1" hangingPunct="1">
              <a:spcBef>
                <a:spcPct val="0"/>
              </a:spcBef>
              <a:buFontTx/>
              <a:buNone/>
            </a:pPr>
            <a:r>
              <a:rPr lang="en-US" sz="2400" b="1" smtClean="0">
                <a:solidFill>
                  <a:srgbClr val="000000"/>
                </a:solidFill>
                <a:latin typeface="Times New Roman" panose="02020603050405020304" pitchFamily="18" charset="0"/>
                <a:cs typeface="Times New Roman" panose="02020603050405020304" pitchFamily="18" charset="0"/>
              </a:rPr>
              <a:t>	       }</a:t>
            </a:r>
          </a:p>
          <a:p>
            <a:pPr marL="65088" lvl="1" indent="0" eaLnBrk="1" hangingPunct="1">
              <a:spcBef>
                <a:spcPct val="0"/>
              </a:spcBef>
              <a:buFontTx/>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delete</a:t>
            </a:r>
            <a:r>
              <a:rPr lang="en-US" sz="2400" b="1" smtClean="0">
                <a:solidFill>
                  <a:srgbClr val="000000"/>
                </a:solidFill>
                <a:latin typeface="Times New Roman" panose="02020603050405020304" pitchFamily="18" charset="0"/>
                <a:cs typeface="Times New Roman" panose="02020603050405020304" pitchFamily="18" charset="0"/>
              </a:rPr>
              <a:t> p;</a:t>
            </a:r>
          </a:p>
          <a:p>
            <a:pPr marL="65088" lvl="1" indent="0" eaLnBrk="1" hangingPunct="1">
              <a:spcBef>
                <a:spcPct val="0"/>
              </a:spcBef>
              <a:buFontTx/>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return</a:t>
            </a:r>
            <a:r>
              <a:rPr lang="en-US" sz="2400" b="1" smtClean="0">
                <a:solidFill>
                  <a:srgbClr val="000000"/>
                </a:solidFill>
                <a:latin typeface="Times New Roman" panose="02020603050405020304" pitchFamily="18" charset="0"/>
                <a:cs typeface="Times New Roman" panose="02020603050405020304" pitchFamily="18" charset="0"/>
              </a:rPr>
              <a:t> 1;	</a:t>
            </a:r>
          </a:p>
          <a:p>
            <a:pPr marL="65088" lvl="1" indent="0" eaLnBrk="1" hangingPunct="1">
              <a:spcBef>
                <a:spcPct val="0"/>
              </a:spcBef>
              <a:buFontTx/>
              <a:buNone/>
            </a:pPr>
            <a:r>
              <a:rPr lang="en-US" sz="2400" b="1" smtClean="0">
                <a:solidFill>
                  <a:srgbClr val="000000"/>
                </a:solidFill>
                <a:latin typeface="Times New Roman" panose="02020603050405020304" pitchFamily="18" charset="0"/>
                <a:cs typeface="Times New Roman" panose="02020603050405020304" pitchFamily="18" charset="0"/>
              </a:rPr>
              <a:t>}</a:t>
            </a:r>
          </a:p>
        </p:txBody>
      </p:sp>
      <p:sp>
        <p:nvSpPr>
          <p:cNvPr id="173060"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35D155B-BD7B-4038-8862-EC82CFAD5126}" type="slidenum">
              <a:rPr lang="en-US" sz="1200" smtClean="0">
                <a:solidFill>
                  <a:srgbClr val="FFFFFF"/>
                </a:solidFill>
              </a:rPr>
              <a:pPr>
                <a:lnSpc>
                  <a:spcPct val="80000"/>
                </a:lnSpc>
              </a:pPr>
              <a:t>152</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457200"/>
            <a:ext cx="8229600" cy="914400"/>
          </a:xfrm>
        </p:spPr>
        <p:txBody>
          <a:bodyPr/>
          <a:lstStyle/>
          <a:p>
            <a:pPr eaLnBrk="1" hangingPunct="1"/>
            <a:r>
              <a:rPr lang="en-US" smtClean="0">
                <a:latin typeface="Times New Roman" panose="02020603050405020304" pitchFamily="18" charset="0"/>
              </a:rPr>
              <a:t>Biến</a:t>
            </a:r>
            <a:r>
              <a:rPr lang="en-US" smtClean="0"/>
              <a:t> </a:t>
            </a:r>
            <a:r>
              <a:rPr lang="en-US" smtClean="0">
                <a:latin typeface="Times New Roman" panose="02020603050405020304" pitchFamily="18" charset="0"/>
              </a:rPr>
              <a:t>động</a:t>
            </a:r>
            <a:r>
              <a:rPr lang="en-US" smtClean="0"/>
              <a:t> </a:t>
            </a:r>
          </a:p>
        </p:txBody>
      </p:sp>
      <p:sp>
        <p:nvSpPr>
          <p:cNvPr id="3277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9506418F-E96C-4990-A8FC-9F40DCA7127A}" type="slidenum">
              <a:rPr lang="en-US" sz="1200" smtClean="0">
                <a:solidFill>
                  <a:srgbClr val="FFFFFF"/>
                </a:solidFill>
              </a:rPr>
              <a:pPr>
                <a:lnSpc>
                  <a:spcPct val="80000"/>
                </a:lnSpc>
              </a:pPr>
              <a:t>16</a:t>
            </a:fld>
            <a:endParaRPr lang="en-US" sz="1200" smtClean="0">
              <a:solidFill>
                <a:srgbClr val="FFFFFF"/>
              </a:solidFill>
            </a:endParaRPr>
          </a:p>
        </p:txBody>
      </p:sp>
      <p:sp>
        <p:nvSpPr>
          <p:cNvPr id="32772" name="Rectangle 3"/>
          <p:cNvSpPr>
            <a:spLocks noGrp="1" noChangeArrowheads="1"/>
          </p:cNvSpPr>
          <p:nvPr>
            <p:ph sz="quarter" idx="1"/>
          </p:nvPr>
        </p:nvSpPr>
        <p:spPr>
          <a:xfrm>
            <a:off x="685800" y="1524000"/>
            <a:ext cx="7772400" cy="4572000"/>
          </a:xfrm>
        </p:spPr>
        <p:txBody>
          <a:bodyPr/>
          <a:lstStyle/>
          <a:p>
            <a:pPr eaLnBrk="1" hangingPunct="1"/>
            <a:r>
              <a:rPr lang="en-US" smtClean="0">
                <a:latin typeface="Times New Roman" panose="02020603050405020304" pitchFamily="18" charset="0"/>
              </a:rPr>
              <a:t>Tạo</a:t>
            </a:r>
            <a:r>
              <a:rPr lang="en-US" smtClean="0">
                <a:latin typeface="VNI-Helve" pitchFamily="2" charset="0"/>
              </a:rPr>
              <a:t> </a:t>
            </a:r>
            <a:r>
              <a:rPr lang="en-US" smtClean="0">
                <a:latin typeface="Times New Roman" panose="02020603050405020304" pitchFamily="18" charset="0"/>
              </a:rPr>
              <a:t>ra</a:t>
            </a:r>
            <a:r>
              <a:rPr lang="en-US" smtClean="0">
                <a:latin typeface="VNI-Helve" pitchFamily="2" charset="0"/>
              </a:rPr>
              <a:t> </a:t>
            </a:r>
            <a:r>
              <a:rPr lang="en-US" smtClean="0">
                <a:latin typeface="Times New Roman" panose="02020603050405020304" pitchFamily="18" charset="0"/>
              </a:rPr>
              <a:t>một</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động</a:t>
            </a:r>
            <a:r>
              <a:rPr lang="en-US" smtClean="0">
                <a:latin typeface="VNI-Helve" pitchFamily="2" charset="0"/>
              </a:rPr>
              <a:t> </a:t>
            </a:r>
            <a:r>
              <a:rPr lang="en-US" smtClean="0">
                <a:latin typeface="Times New Roman" panose="02020603050405020304" pitchFamily="18" charset="0"/>
              </a:rPr>
              <a:t>và</a:t>
            </a:r>
            <a:r>
              <a:rPr lang="en-US" smtClean="0">
                <a:latin typeface="VNI-Helve" pitchFamily="2" charset="0"/>
              </a:rPr>
              <a:t> </a:t>
            </a:r>
            <a:r>
              <a:rPr lang="en-US" smtClean="0">
                <a:latin typeface="Times New Roman" panose="02020603050405020304" pitchFamily="18" charset="0"/>
              </a:rPr>
              <a:t>cho</a:t>
            </a:r>
            <a:r>
              <a:rPr lang="en-US" smtClean="0">
                <a:latin typeface="VNI-Helve" pitchFamily="2" charset="0"/>
              </a:rPr>
              <a:t> </a:t>
            </a:r>
            <a:r>
              <a:rPr lang="en-US" smtClean="0">
                <a:latin typeface="Times New Roman" panose="02020603050405020304" pitchFamily="18" charset="0"/>
              </a:rPr>
              <a:t>con</a:t>
            </a:r>
            <a:r>
              <a:rPr lang="en-US" smtClean="0">
                <a:latin typeface="VNI-Helve" pitchFamily="2" charset="0"/>
              </a:rPr>
              <a:t> </a:t>
            </a:r>
            <a:r>
              <a:rPr lang="en-US" smtClean="0">
                <a:latin typeface="Times New Roman" panose="02020603050405020304" pitchFamily="18" charset="0"/>
              </a:rPr>
              <a:t>trỏ</a:t>
            </a:r>
            <a:r>
              <a:rPr lang="en-US" smtClean="0">
                <a:latin typeface="VNI-Helve" pitchFamily="2" charset="0"/>
              </a:rPr>
              <a:t> </a:t>
            </a:r>
            <a:r>
              <a:rPr lang="en-US" smtClean="0">
                <a:latin typeface="Times New Roman" panose="02020603050405020304" pitchFamily="18" charset="0"/>
              </a:rPr>
              <a:t>‘p’</a:t>
            </a:r>
            <a:r>
              <a:rPr lang="en-US" smtClean="0">
                <a:latin typeface="VNI-Helve" pitchFamily="2" charset="0"/>
              </a:rPr>
              <a:t> </a:t>
            </a:r>
            <a:r>
              <a:rPr lang="en-US" smtClean="0">
                <a:latin typeface="Times New Roman" panose="02020603050405020304" pitchFamily="18" charset="0"/>
              </a:rPr>
              <a:t>chỉ</a:t>
            </a:r>
            <a:r>
              <a:rPr lang="en-US" smtClean="0">
                <a:latin typeface="VNI-Helve" pitchFamily="2" charset="0"/>
              </a:rPr>
              <a:t> </a:t>
            </a:r>
            <a:r>
              <a:rPr lang="en-US" smtClean="0">
                <a:latin typeface="Times New Roman" panose="02020603050405020304" pitchFamily="18" charset="0"/>
              </a:rPr>
              <a:t>đến</a:t>
            </a:r>
            <a:r>
              <a:rPr lang="en-US" smtClean="0">
                <a:latin typeface="VNI-Helve" pitchFamily="2" charset="0"/>
              </a:rPr>
              <a:t> </a:t>
            </a:r>
            <a:r>
              <a:rPr lang="en-US" smtClean="0">
                <a:latin typeface="Times New Roman" panose="02020603050405020304" pitchFamily="18" charset="0"/>
              </a:rPr>
              <a:t>nó</a:t>
            </a:r>
            <a:r>
              <a:rPr lang="en-US" smtClean="0">
                <a:latin typeface="VNI-Helve" pitchFamily="2" charset="0"/>
              </a:rPr>
              <a:t> </a:t>
            </a:r>
          </a:p>
          <a:p>
            <a:pPr lvl="1" eaLnBrk="1" hangingPunct="1">
              <a:buFont typeface="Wingdings" panose="05000000000000000000" pitchFamily="2" charset="2"/>
              <a:buNone/>
            </a:pPr>
            <a:r>
              <a:rPr lang="en-US" sz="2000" b="1" smtClean="0">
                <a:solidFill>
                  <a:srgbClr val="0000FF"/>
                </a:solidFill>
                <a:latin typeface="Times New Roman" panose="02020603050405020304" pitchFamily="18" charset="0"/>
              </a:rPr>
              <a:t>void</a:t>
            </a:r>
            <a:r>
              <a:rPr lang="en-US" sz="2000" b="1" smtClean="0">
                <a:solidFill>
                  <a:srgbClr val="000000"/>
                </a:solidFill>
                <a:latin typeface="VNI-Helve" pitchFamily="2" charset="0"/>
              </a:rPr>
              <a:t>* </a:t>
            </a:r>
            <a:r>
              <a:rPr lang="en-US" sz="2000" b="1" smtClean="0">
                <a:solidFill>
                  <a:srgbClr val="FF0000"/>
                </a:solidFill>
                <a:latin typeface="Times New Roman" panose="02020603050405020304" pitchFamily="18" charset="0"/>
              </a:rPr>
              <a:t>malloc</a:t>
            </a:r>
            <a:r>
              <a:rPr lang="en-US" sz="2000" b="1" smtClean="0">
                <a:solidFill>
                  <a:srgbClr val="000000"/>
                </a:solidFill>
                <a:latin typeface="VNI-Helve" pitchFamily="2" charset="0"/>
              </a:rPr>
              <a:t>(</a:t>
            </a:r>
            <a:r>
              <a:rPr lang="en-US" sz="2000" b="1" smtClean="0">
                <a:solidFill>
                  <a:srgbClr val="000000"/>
                </a:solidFill>
                <a:latin typeface="Times New Roman" panose="02020603050405020304" pitchFamily="18" charset="0"/>
              </a:rPr>
              <a:t>size</a:t>
            </a:r>
            <a:r>
              <a:rPr lang="en-US" sz="2000" b="1" smtClean="0">
                <a:solidFill>
                  <a:srgbClr val="000000"/>
                </a:solidFill>
                <a:latin typeface="VNI-Helve" pitchFamily="2" charset="0"/>
              </a:rPr>
              <a:t>);</a:t>
            </a:r>
            <a:r>
              <a:rPr lang="en-US" smtClean="0">
                <a:solidFill>
                  <a:srgbClr val="000000"/>
                </a:solidFill>
                <a:latin typeface="VNI-Helve" pitchFamily="2" charset="0"/>
              </a:rPr>
              <a:t>   </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trả</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về</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con</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trỏ</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chỉ</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đến</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vùng</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nhớ</a:t>
            </a:r>
            <a:r>
              <a:rPr lang="en-US" sz="1800" i="1" smtClean="0">
                <a:solidFill>
                  <a:srgbClr val="000000"/>
                </a:solidFill>
                <a:latin typeface="VNI-Helve" pitchFamily="2" charset="0"/>
              </a:rPr>
              <a:t> </a:t>
            </a:r>
          </a:p>
          <a:p>
            <a:pPr lvl="1" eaLnBrk="1" hangingPunct="1">
              <a:buFont typeface="Wingdings" panose="05000000000000000000" pitchFamily="2" charset="2"/>
              <a:buNone/>
            </a:pPr>
            <a:r>
              <a:rPr lang="en-US" sz="1800" b="1" smtClean="0">
                <a:solidFill>
                  <a:srgbClr val="0000FF"/>
                </a:solidFill>
                <a:latin typeface="VNI-Helve" pitchFamily="2" charset="0"/>
              </a:rPr>
              <a:t>	                     </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size</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byte</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vừa</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được</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cấp</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phát</a:t>
            </a:r>
            <a:r>
              <a:rPr lang="en-US" sz="1800" i="1" smtClean="0">
                <a:solidFill>
                  <a:srgbClr val="000000"/>
                </a:solidFill>
                <a:latin typeface="VNI-Helve" pitchFamily="2" charset="0"/>
              </a:rPr>
              <a:t>.</a:t>
            </a:r>
          </a:p>
          <a:p>
            <a:pPr lvl="1" eaLnBrk="1" hangingPunct="1">
              <a:buFont typeface="Wingdings" panose="05000000000000000000" pitchFamily="2" charset="2"/>
              <a:buNone/>
            </a:pPr>
            <a:r>
              <a:rPr lang="en-US" sz="2000" b="1" smtClean="0">
                <a:solidFill>
                  <a:srgbClr val="0000FF"/>
                </a:solidFill>
                <a:latin typeface="Times New Roman" panose="02020603050405020304" pitchFamily="18" charset="0"/>
              </a:rPr>
              <a:t>void</a:t>
            </a:r>
            <a:r>
              <a:rPr lang="en-US" sz="2000" b="1" smtClean="0">
                <a:solidFill>
                  <a:srgbClr val="000000"/>
                </a:solidFill>
                <a:latin typeface="VNI-Helve" pitchFamily="2" charset="0"/>
              </a:rPr>
              <a:t>* </a:t>
            </a:r>
            <a:r>
              <a:rPr lang="en-US" sz="2000" b="1" smtClean="0">
                <a:solidFill>
                  <a:srgbClr val="FF0000"/>
                </a:solidFill>
                <a:latin typeface="Times New Roman" panose="02020603050405020304" pitchFamily="18" charset="0"/>
              </a:rPr>
              <a:t>calloc</a:t>
            </a:r>
            <a:r>
              <a:rPr lang="en-US" sz="2000" b="1" smtClean="0">
                <a:solidFill>
                  <a:srgbClr val="000000"/>
                </a:solidFill>
                <a:latin typeface="VNI-Helve" pitchFamily="2" charset="0"/>
              </a:rPr>
              <a:t>(</a:t>
            </a:r>
            <a:r>
              <a:rPr lang="en-US" sz="2000" b="1" smtClean="0">
                <a:solidFill>
                  <a:srgbClr val="000000"/>
                </a:solidFill>
                <a:latin typeface="Times New Roman" panose="02020603050405020304" pitchFamily="18" charset="0"/>
              </a:rPr>
              <a:t>n</a:t>
            </a:r>
            <a:r>
              <a:rPr lang="en-US" sz="2000" b="1" smtClean="0">
                <a:solidFill>
                  <a:srgbClr val="000000"/>
                </a:solidFill>
                <a:latin typeface="VNI-Helve" pitchFamily="2" charset="0"/>
              </a:rPr>
              <a:t>,</a:t>
            </a:r>
            <a:r>
              <a:rPr lang="en-US" sz="2000" b="1" smtClean="0">
                <a:solidFill>
                  <a:srgbClr val="000000"/>
                </a:solidFill>
                <a:latin typeface="Times New Roman" panose="02020603050405020304" pitchFamily="18" charset="0"/>
              </a:rPr>
              <a:t>size</a:t>
            </a:r>
            <a:r>
              <a:rPr lang="en-US" sz="2000" b="1" smtClean="0">
                <a:solidFill>
                  <a:srgbClr val="000000"/>
                </a:solidFill>
                <a:latin typeface="VNI-Helve" pitchFamily="2" charset="0"/>
              </a:rPr>
              <a:t>);</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trả</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về</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con</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trỏ</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chỉ</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đến</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vùng</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nhớ</a:t>
            </a:r>
          </a:p>
          <a:p>
            <a:pPr lvl="1" eaLnBrk="1" hangingPunct="1">
              <a:buFont typeface="Wingdings" panose="05000000000000000000" pitchFamily="2" charset="2"/>
              <a:buNone/>
            </a:pPr>
            <a:r>
              <a:rPr lang="en-US" sz="1800" i="1" smtClean="0">
                <a:solidFill>
                  <a:srgbClr val="000000"/>
                </a:solidFill>
                <a:latin typeface="VNI-Helve" pitchFamily="2" charset="0"/>
              </a:rPr>
              <a:t>                                    // </a:t>
            </a:r>
            <a:r>
              <a:rPr lang="en-US" sz="1800" i="1" smtClean="0">
                <a:solidFill>
                  <a:srgbClr val="000000"/>
                </a:solidFill>
                <a:latin typeface="Times New Roman" panose="02020603050405020304" pitchFamily="18" charset="0"/>
              </a:rPr>
              <a:t>vừa</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được</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cấp</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phát</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gồm</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n</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phần</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tử</a:t>
            </a:r>
            <a:r>
              <a:rPr lang="en-US" sz="1800" i="1" smtClean="0">
                <a:solidFill>
                  <a:srgbClr val="000000"/>
                </a:solidFill>
                <a:latin typeface="VNI-Helve" pitchFamily="2" charset="0"/>
              </a:rPr>
              <a:t>,</a:t>
            </a:r>
          </a:p>
          <a:p>
            <a:pPr lvl="1" eaLnBrk="1" hangingPunct="1">
              <a:buFont typeface="Wingdings" panose="05000000000000000000" pitchFamily="2" charset="2"/>
              <a:buNone/>
            </a:pPr>
            <a:r>
              <a:rPr lang="en-US" sz="1800" i="1" smtClean="0">
                <a:solidFill>
                  <a:srgbClr val="000000"/>
                </a:solidFill>
                <a:latin typeface="VNI-Helve" pitchFamily="2" charset="0"/>
              </a:rPr>
              <a:t>                                    // </a:t>
            </a:r>
            <a:r>
              <a:rPr lang="en-US" sz="1800" i="1" smtClean="0">
                <a:solidFill>
                  <a:srgbClr val="000000"/>
                </a:solidFill>
                <a:latin typeface="Times New Roman" panose="02020603050405020304" pitchFamily="18" charset="0"/>
              </a:rPr>
              <a:t>mỗi</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phần</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tử</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có</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kích</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thước</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size</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byte</a:t>
            </a:r>
          </a:p>
          <a:p>
            <a:pPr lvl="1" eaLnBrk="1" hangingPunct="1">
              <a:buFont typeface="Wingdings" panose="05000000000000000000" pitchFamily="2" charset="2"/>
              <a:buNone/>
            </a:pPr>
            <a:r>
              <a:rPr lang="en-US" b="1" smtClean="0">
                <a:solidFill>
                  <a:srgbClr val="A000A0"/>
                </a:solidFill>
                <a:latin typeface="Times New Roman" panose="02020603050405020304" pitchFamily="18" charset="0"/>
              </a:rPr>
              <a:t>new</a:t>
            </a:r>
            <a:r>
              <a:rPr lang="en-US" b="1" smtClean="0">
                <a:solidFill>
                  <a:srgbClr val="A000A0"/>
                </a:solidFill>
                <a:latin typeface="VNI-Helve" pitchFamily="2" charset="0"/>
              </a:rPr>
              <a:t> </a:t>
            </a:r>
            <a:r>
              <a:rPr lang="en-US" sz="3200" smtClean="0">
                <a:solidFill>
                  <a:srgbClr val="000000"/>
                </a:solidFill>
                <a:latin typeface="VNI-Helve" pitchFamily="2" charset="0"/>
              </a:rPr>
              <a:t> </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toán</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tử</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cấp</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phát</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bộ</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nhớ</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trong</a:t>
            </a:r>
            <a:r>
              <a:rPr lang="en-US" sz="1800" i="1" smtClean="0">
                <a:solidFill>
                  <a:srgbClr val="000000"/>
                </a:solidFill>
                <a:latin typeface="VNI-Helve" pitchFamily="2" charset="0"/>
              </a:rPr>
              <a:t> </a:t>
            </a:r>
            <a:r>
              <a:rPr lang="en-US" sz="1800" i="1" smtClean="0">
                <a:solidFill>
                  <a:srgbClr val="000000"/>
                </a:solidFill>
                <a:latin typeface="Times New Roman" panose="02020603050405020304" pitchFamily="18" charset="0"/>
              </a:rPr>
              <a:t>C</a:t>
            </a:r>
            <a:r>
              <a:rPr lang="en-US" sz="1800" i="1" smtClean="0">
                <a:solidFill>
                  <a:srgbClr val="000000"/>
                </a:solidFill>
                <a:latin typeface="VNI-Helve" pitchFamily="2" charset="0"/>
              </a:rPr>
              <a:t>++</a:t>
            </a:r>
            <a:endParaRPr lang="en-US" sz="1800" b="1" smtClean="0">
              <a:solidFill>
                <a:srgbClr val="A000A0"/>
              </a:solidFill>
              <a:latin typeface="VNI-Helve" pitchFamily="2" charset="0"/>
            </a:endParaRPr>
          </a:p>
          <a:p>
            <a:pPr eaLnBrk="1" hangingPunct="1"/>
            <a:r>
              <a:rPr lang="en-US" smtClean="0">
                <a:latin typeface="Times New Roman" panose="02020603050405020304" pitchFamily="18" charset="0"/>
              </a:rPr>
              <a:t>Hàm</a:t>
            </a:r>
            <a:r>
              <a:rPr lang="en-US" smtClean="0">
                <a:latin typeface="VNI-Helve" pitchFamily="2" charset="0"/>
              </a:rPr>
              <a:t> </a:t>
            </a:r>
            <a:r>
              <a:rPr lang="en-US" smtClean="0">
                <a:latin typeface="Times New Roman" panose="02020603050405020304" pitchFamily="18" charset="0"/>
              </a:rPr>
              <a:t>free</a:t>
            </a:r>
            <a:r>
              <a:rPr lang="en-US" smtClean="0">
                <a:latin typeface="VNI-Helve" pitchFamily="2" charset="0"/>
              </a:rPr>
              <a:t>(</a:t>
            </a:r>
            <a:r>
              <a:rPr lang="en-US" smtClean="0">
                <a:latin typeface="Times New Roman" panose="02020603050405020304" pitchFamily="18" charset="0"/>
              </a:rPr>
              <a:t>p</a:t>
            </a:r>
            <a:r>
              <a:rPr lang="en-US" smtClean="0">
                <a:latin typeface="VNI-Helve" pitchFamily="2" charset="0"/>
              </a:rPr>
              <a:t>) </a:t>
            </a:r>
            <a:r>
              <a:rPr lang="en-US" smtClean="0">
                <a:latin typeface="Times New Roman" panose="02020603050405020304" pitchFamily="18" charset="0"/>
              </a:rPr>
              <a:t>huỷ</a:t>
            </a:r>
            <a:r>
              <a:rPr lang="en-US" smtClean="0">
                <a:latin typeface="VNI-Helve" pitchFamily="2" charset="0"/>
              </a:rPr>
              <a:t> </a:t>
            </a:r>
            <a:r>
              <a:rPr lang="en-US" smtClean="0">
                <a:latin typeface="Times New Roman" panose="02020603050405020304" pitchFamily="18" charset="0"/>
              </a:rPr>
              <a:t>vùng</a:t>
            </a:r>
            <a:r>
              <a:rPr lang="en-US" smtClean="0">
                <a:latin typeface="VNI-Helve" pitchFamily="2" charset="0"/>
              </a:rPr>
              <a:t> </a:t>
            </a:r>
            <a:r>
              <a:rPr lang="en-US" smtClean="0">
                <a:latin typeface="Times New Roman" panose="02020603050405020304" pitchFamily="18" charset="0"/>
              </a:rPr>
              <a:t>nhớ</a:t>
            </a:r>
            <a:r>
              <a:rPr lang="en-US" smtClean="0">
                <a:latin typeface="VNI-Helve" pitchFamily="2" charset="0"/>
              </a:rPr>
              <a:t> </a:t>
            </a:r>
            <a:r>
              <a:rPr lang="en-US" smtClean="0">
                <a:latin typeface="Times New Roman" panose="02020603050405020304" pitchFamily="18" charset="0"/>
              </a:rPr>
              <a:t>cấp</a:t>
            </a:r>
            <a:r>
              <a:rPr lang="en-US" smtClean="0">
                <a:latin typeface="VNI-Helve" pitchFamily="2" charset="0"/>
              </a:rPr>
              <a:t> </a:t>
            </a:r>
            <a:r>
              <a:rPr lang="en-US" smtClean="0">
                <a:latin typeface="Times New Roman" panose="02020603050405020304" pitchFamily="18" charset="0"/>
              </a:rPr>
              <a:t>phát</a:t>
            </a:r>
            <a:r>
              <a:rPr lang="en-US" smtClean="0">
                <a:latin typeface="VNI-Helve" pitchFamily="2" charset="0"/>
              </a:rPr>
              <a:t> </a:t>
            </a:r>
            <a:r>
              <a:rPr lang="en-US" smtClean="0">
                <a:latin typeface="Times New Roman" panose="02020603050405020304" pitchFamily="18" charset="0"/>
              </a:rPr>
              <a:t>bởi</a:t>
            </a:r>
            <a:r>
              <a:rPr lang="en-US" smtClean="0">
                <a:latin typeface="VNI-Helve" pitchFamily="2" charset="0"/>
              </a:rPr>
              <a:t> </a:t>
            </a:r>
            <a:r>
              <a:rPr lang="en-US" smtClean="0">
                <a:latin typeface="Times New Roman" panose="02020603050405020304" pitchFamily="18" charset="0"/>
              </a:rPr>
              <a:t>hàm</a:t>
            </a:r>
            <a:r>
              <a:rPr lang="en-US" smtClean="0">
                <a:latin typeface="VNI-Helve" pitchFamily="2" charset="0"/>
              </a:rPr>
              <a:t> </a:t>
            </a:r>
            <a:r>
              <a:rPr lang="en-US" smtClean="0">
                <a:latin typeface="Times New Roman" panose="02020603050405020304" pitchFamily="18" charset="0"/>
              </a:rPr>
              <a:t>malloc</a:t>
            </a:r>
            <a:r>
              <a:rPr lang="en-US" smtClean="0">
                <a:latin typeface="VNI-Helve" pitchFamily="2" charset="0"/>
              </a:rPr>
              <a:t> </a:t>
            </a:r>
            <a:r>
              <a:rPr lang="en-US" smtClean="0">
                <a:latin typeface="Times New Roman" panose="02020603050405020304" pitchFamily="18" charset="0"/>
              </a:rPr>
              <a:t>hoặc</a:t>
            </a:r>
            <a:r>
              <a:rPr lang="en-US" smtClean="0">
                <a:latin typeface="VNI-Helve" pitchFamily="2" charset="0"/>
              </a:rPr>
              <a:t> </a:t>
            </a:r>
            <a:r>
              <a:rPr lang="en-US" smtClean="0">
                <a:latin typeface="Times New Roman" panose="02020603050405020304" pitchFamily="18" charset="0"/>
              </a:rPr>
              <a:t>calloc</a:t>
            </a:r>
            <a:r>
              <a:rPr lang="en-US" smtClean="0">
                <a:latin typeface="VNI-Helve" pitchFamily="2" charset="0"/>
              </a:rPr>
              <a:t> </a:t>
            </a:r>
            <a:r>
              <a:rPr lang="en-US" smtClean="0">
                <a:latin typeface="Times New Roman" panose="02020603050405020304" pitchFamily="18" charset="0"/>
              </a:rPr>
              <a:t>do</a:t>
            </a:r>
            <a:r>
              <a:rPr lang="en-US" smtClean="0">
                <a:latin typeface="VNI-Helve" pitchFamily="2" charset="0"/>
              </a:rPr>
              <a:t> </a:t>
            </a:r>
            <a:r>
              <a:rPr lang="en-US" smtClean="0">
                <a:latin typeface="Times New Roman" panose="02020603050405020304" pitchFamily="18" charset="0"/>
              </a:rPr>
              <a:t>p</a:t>
            </a:r>
            <a:r>
              <a:rPr lang="en-US" smtClean="0">
                <a:latin typeface="VNI-Helve" pitchFamily="2" charset="0"/>
              </a:rPr>
              <a:t> </a:t>
            </a:r>
            <a:r>
              <a:rPr lang="en-US" smtClean="0">
                <a:latin typeface="Times New Roman" panose="02020603050405020304" pitchFamily="18" charset="0"/>
              </a:rPr>
              <a:t>trỏ</a:t>
            </a:r>
            <a:r>
              <a:rPr lang="en-US" smtClean="0">
                <a:latin typeface="VNI-Helve" pitchFamily="2" charset="0"/>
              </a:rPr>
              <a:t> </a:t>
            </a:r>
            <a:r>
              <a:rPr lang="en-US" smtClean="0">
                <a:latin typeface="Times New Roman" panose="02020603050405020304" pitchFamily="18" charset="0"/>
              </a:rPr>
              <a:t>tới</a:t>
            </a:r>
          </a:p>
          <a:p>
            <a:pPr eaLnBrk="1" hangingPunct="1"/>
            <a:r>
              <a:rPr lang="en-US" smtClean="0">
                <a:latin typeface="Times New Roman" panose="02020603050405020304" pitchFamily="18" charset="0"/>
              </a:rPr>
              <a:t>Toán</a:t>
            </a:r>
            <a:r>
              <a:rPr lang="en-US" sz="1800" smtClean="0">
                <a:latin typeface="VNI-Helve" pitchFamily="2" charset="0"/>
              </a:rPr>
              <a:t> </a:t>
            </a:r>
            <a:r>
              <a:rPr lang="en-US" smtClean="0">
                <a:latin typeface="Times New Roman" panose="02020603050405020304" pitchFamily="18" charset="0"/>
              </a:rPr>
              <a:t>tử</a:t>
            </a:r>
            <a:r>
              <a:rPr lang="en-US" smtClean="0">
                <a:latin typeface="VNI-Helve" pitchFamily="2" charset="0"/>
              </a:rPr>
              <a:t> </a:t>
            </a:r>
            <a:r>
              <a:rPr lang="en-US" sz="2000" b="1" smtClean="0">
                <a:solidFill>
                  <a:srgbClr val="FF3300"/>
                </a:solidFill>
                <a:latin typeface="Times New Roman" panose="02020603050405020304" pitchFamily="18" charset="0"/>
              </a:rPr>
              <a:t>delete</a:t>
            </a:r>
            <a:r>
              <a:rPr lang="en-US" smtClean="0">
                <a:latin typeface="VNI-Helve" pitchFamily="2" charset="0"/>
              </a:rPr>
              <a:t> </a:t>
            </a:r>
            <a:r>
              <a:rPr lang="en-US" smtClean="0">
                <a:latin typeface="Times New Roman" panose="02020603050405020304" pitchFamily="18" charset="0"/>
              </a:rPr>
              <a:t>p</a:t>
            </a:r>
            <a:r>
              <a:rPr lang="en-US" smtClean="0">
                <a:latin typeface="VNI-Helve" pitchFamily="2" charset="0"/>
              </a:rPr>
              <a:t> </a:t>
            </a:r>
            <a:r>
              <a:rPr lang="en-US" smtClean="0">
                <a:latin typeface="Times New Roman" panose="02020603050405020304" pitchFamily="18" charset="0"/>
              </a:rPr>
              <a:t>huỷ</a:t>
            </a:r>
            <a:r>
              <a:rPr lang="en-US" smtClean="0">
                <a:latin typeface="VNI-Helve" pitchFamily="2" charset="0"/>
              </a:rPr>
              <a:t> </a:t>
            </a:r>
            <a:r>
              <a:rPr lang="en-US" smtClean="0">
                <a:latin typeface="Times New Roman" panose="02020603050405020304" pitchFamily="18" charset="0"/>
              </a:rPr>
              <a:t>vùng</a:t>
            </a:r>
            <a:r>
              <a:rPr lang="en-US" smtClean="0">
                <a:latin typeface="VNI-Helve" pitchFamily="2" charset="0"/>
              </a:rPr>
              <a:t> </a:t>
            </a:r>
            <a:r>
              <a:rPr lang="en-US" smtClean="0">
                <a:latin typeface="Times New Roman" panose="02020603050405020304" pitchFamily="18" charset="0"/>
              </a:rPr>
              <a:t>nhớ</a:t>
            </a:r>
            <a:r>
              <a:rPr lang="en-US" smtClean="0">
                <a:latin typeface="VNI-Helve" pitchFamily="2" charset="0"/>
              </a:rPr>
              <a:t> </a:t>
            </a:r>
            <a:r>
              <a:rPr lang="en-US" smtClean="0">
                <a:latin typeface="Times New Roman" panose="02020603050405020304" pitchFamily="18" charset="0"/>
              </a:rPr>
              <a:t>cấp</a:t>
            </a:r>
            <a:r>
              <a:rPr lang="en-US" smtClean="0">
                <a:latin typeface="VNI-Helve" pitchFamily="2" charset="0"/>
              </a:rPr>
              <a:t> </a:t>
            </a:r>
            <a:r>
              <a:rPr lang="en-US" smtClean="0">
                <a:latin typeface="Times New Roman" panose="02020603050405020304" pitchFamily="18" charset="0"/>
              </a:rPr>
              <a:t>phát</a:t>
            </a:r>
            <a:r>
              <a:rPr lang="en-US" smtClean="0">
                <a:latin typeface="VNI-Helve" pitchFamily="2" charset="0"/>
              </a:rPr>
              <a:t> </a:t>
            </a:r>
            <a:r>
              <a:rPr lang="en-US" smtClean="0">
                <a:latin typeface="Times New Roman" panose="02020603050405020304" pitchFamily="18" charset="0"/>
              </a:rPr>
              <a:t>bởi</a:t>
            </a:r>
            <a:r>
              <a:rPr lang="en-US" smtClean="0">
                <a:latin typeface="VNI-Helve" pitchFamily="2" charset="0"/>
              </a:rPr>
              <a:t> </a:t>
            </a:r>
            <a:r>
              <a:rPr lang="en-US" smtClean="0">
                <a:latin typeface="Times New Roman" panose="02020603050405020304" pitchFamily="18" charset="0"/>
              </a:rPr>
              <a:t>toán</a:t>
            </a:r>
            <a:r>
              <a:rPr lang="en-US" smtClean="0">
                <a:latin typeface="VNI-Helve" pitchFamily="2" charset="0"/>
              </a:rPr>
              <a:t> </a:t>
            </a:r>
            <a:r>
              <a:rPr lang="en-US" smtClean="0">
                <a:latin typeface="Times New Roman" panose="02020603050405020304" pitchFamily="18" charset="0"/>
              </a:rPr>
              <a:t>tử</a:t>
            </a:r>
            <a:r>
              <a:rPr lang="en-US" smtClean="0">
                <a:latin typeface="VNI-Helve" pitchFamily="2" charset="0"/>
              </a:rPr>
              <a:t> </a:t>
            </a:r>
            <a:r>
              <a:rPr lang="en-US" sz="2000" b="1" smtClean="0">
                <a:solidFill>
                  <a:srgbClr val="FF3300"/>
                </a:solidFill>
                <a:latin typeface="Times New Roman" panose="02020603050405020304" pitchFamily="18" charset="0"/>
              </a:rPr>
              <a:t>new</a:t>
            </a:r>
            <a:r>
              <a:rPr lang="en-US" smtClean="0">
                <a:latin typeface="VNI-Helve" pitchFamily="2" charset="0"/>
              </a:rPr>
              <a:t> </a:t>
            </a:r>
            <a:r>
              <a:rPr lang="en-US" smtClean="0">
                <a:latin typeface="Times New Roman" panose="02020603050405020304" pitchFamily="18" charset="0"/>
              </a:rPr>
              <a:t>do</a:t>
            </a:r>
            <a:r>
              <a:rPr lang="en-US" smtClean="0">
                <a:latin typeface="VNI-Helve" pitchFamily="2" charset="0"/>
              </a:rPr>
              <a:t> </a:t>
            </a:r>
            <a:r>
              <a:rPr lang="en-US" smtClean="0">
                <a:latin typeface="Times New Roman" panose="02020603050405020304" pitchFamily="18" charset="0"/>
              </a:rPr>
              <a:t>p</a:t>
            </a:r>
            <a:r>
              <a:rPr lang="en-US" smtClean="0">
                <a:latin typeface="VNI-Helve" pitchFamily="2" charset="0"/>
              </a:rPr>
              <a:t> </a:t>
            </a:r>
            <a:r>
              <a:rPr lang="en-US" smtClean="0">
                <a:latin typeface="Times New Roman" panose="02020603050405020304" pitchFamily="18" charset="0"/>
              </a:rPr>
              <a:t>trỏ</a:t>
            </a:r>
            <a:r>
              <a:rPr lang="en-US" smtClean="0">
                <a:latin typeface="VNI-Helve" pitchFamily="2" charset="0"/>
              </a:rPr>
              <a:t> </a:t>
            </a:r>
            <a:r>
              <a:rPr lang="en-US" smtClean="0">
                <a:latin typeface="Times New Roman" panose="02020603050405020304" pitchFamily="18" charset="0"/>
              </a:rPr>
              <a:t>tới</a:t>
            </a: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28600"/>
            <a:ext cx="8229600" cy="1066800"/>
          </a:xfrm>
        </p:spPr>
        <p:txBody>
          <a:bodyPr/>
          <a:lstStyle/>
          <a:p>
            <a:pPr eaLnBrk="1" hangingPunct="1"/>
            <a:r>
              <a:rPr lang="en-US" smtClean="0">
                <a:latin typeface="Times New Roman" panose="02020603050405020304" pitchFamily="18" charset="0"/>
              </a:rPr>
              <a:t>Biến</a:t>
            </a:r>
            <a:r>
              <a:rPr lang="en-US" smtClean="0"/>
              <a:t> </a:t>
            </a:r>
            <a:r>
              <a:rPr lang="en-US" smtClean="0">
                <a:latin typeface="Times New Roman" panose="02020603050405020304" pitchFamily="18" charset="0"/>
              </a:rPr>
              <a:t>động</a:t>
            </a:r>
            <a:r>
              <a:rPr lang="en-US" smtClean="0"/>
              <a:t> </a:t>
            </a:r>
            <a:r>
              <a:rPr lang="en-US" smtClean="0">
                <a:latin typeface="Times New Roman" panose="02020603050405020304" pitchFamily="18" charset="0"/>
              </a:rPr>
              <a:t>–</a:t>
            </a:r>
            <a:r>
              <a:rPr lang="en-US" smtClean="0"/>
              <a:t> </a:t>
            </a:r>
            <a:r>
              <a:rPr lang="en-US" i="1" smtClean="0">
                <a:latin typeface="Times New Roman" panose="02020603050405020304" pitchFamily="18" charset="0"/>
              </a:rPr>
              <a:t>Ví</a:t>
            </a:r>
            <a:r>
              <a:rPr lang="en-US" i="1" smtClean="0"/>
              <a:t> </a:t>
            </a:r>
            <a:r>
              <a:rPr lang="en-US" i="1" smtClean="0">
                <a:latin typeface="Times New Roman" panose="02020603050405020304" pitchFamily="18" charset="0"/>
              </a:rPr>
              <a:t>dụ</a:t>
            </a:r>
            <a:r>
              <a:rPr lang="en-US" smtClean="0"/>
              <a:t> </a:t>
            </a:r>
          </a:p>
        </p:txBody>
      </p:sp>
      <p:sp>
        <p:nvSpPr>
          <p:cNvPr id="3379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25F804E-37EA-422A-95BB-2D1DC4428D16}" type="slidenum">
              <a:rPr lang="en-US" sz="1200" smtClean="0">
                <a:solidFill>
                  <a:srgbClr val="FFFFFF"/>
                </a:solidFill>
              </a:rPr>
              <a:pPr>
                <a:lnSpc>
                  <a:spcPct val="80000"/>
                </a:lnSpc>
              </a:pPr>
              <a:t>17</a:t>
            </a:fld>
            <a:endParaRPr lang="en-US" sz="1200" smtClean="0">
              <a:solidFill>
                <a:srgbClr val="FFFFFF"/>
              </a:solidFill>
            </a:endParaRPr>
          </a:p>
        </p:txBody>
      </p:sp>
      <p:sp>
        <p:nvSpPr>
          <p:cNvPr id="33796" name="Rectangle 3"/>
          <p:cNvSpPr>
            <a:spLocks noGrp="1" noChangeArrowheads="1"/>
          </p:cNvSpPr>
          <p:nvPr>
            <p:ph sz="quarter" idx="1"/>
          </p:nvPr>
        </p:nvSpPr>
        <p:spPr>
          <a:xfrm>
            <a:off x="685800" y="1371600"/>
            <a:ext cx="7772400" cy="4343400"/>
          </a:xfrm>
        </p:spPr>
        <p:txBody>
          <a:bodyPr/>
          <a:lstStyle/>
          <a:p>
            <a:pPr lvl="1" eaLnBrk="1" hangingPunct="1">
              <a:buFont typeface="Wingdings" panose="05000000000000000000" pitchFamily="2" charset="2"/>
              <a:buNone/>
            </a:pPr>
            <a:r>
              <a:rPr lang="en-US" b="1" smtClean="0">
                <a:solidFill>
                  <a:srgbClr val="0000FF"/>
                </a:solidFill>
                <a:latin typeface="Courier New" panose="02070309020205020404" pitchFamily="49" charset="0"/>
              </a:rPr>
              <a:t>int </a:t>
            </a:r>
            <a:r>
              <a:rPr lang="en-US" b="1" smtClean="0">
                <a:solidFill>
                  <a:srgbClr val="000000"/>
                </a:solidFill>
                <a:latin typeface="Courier New" panose="02070309020205020404" pitchFamily="49" charset="0"/>
              </a:rPr>
              <a:t>*p1, *p2;</a:t>
            </a:r>
          </a:p>
          <a:p>
            <a:pPr lvl="1" eaLnBrk="1" hangingPunct="1">
              <a:buFont typeface="Wingdings" panose="05000000000000000000" pitchFamily="2" charset="2"/>
              <a:buNone/>
            </a:pP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cấp</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phát</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vùng</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nhớ</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cho</a:t>
            </a:r>
            <a:r>
              <a:rPr lang="en-US" i="1" smtClean="0">
                <a:solidFill>
                  <a:srgbClr val="000000"/>
                </a:solidFill>
                <a:latin typeface="VNI-Helve" pitchFamily="2" charset="0"/>
              </a:rPr>
              <a:t> 1 </a:t>
            </a:r>
            <a:r>
              <a:rPr lang="en-US" i="1" smtClean="0">
                <a:solidFill>
                  <a:srgbClr val="000000"/>
                </a:solidFill>
                <a:latin typeface="Times New Roman" panose="02020603050405020304" pitchFamily="18" charset="0"/>
              </a:rPr>
              <a:t>biến</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động</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kiểu</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int</a:t>
            </a:r>
            <a:r>
              <a:rPr lang="en-US" i="1" smtClean="0">
                <a:solidFill>
                  <a:srgbClr val="000000"/>
                </a:solidFill>
                <a:latin typeface="VNI-Helve" pitchFamily="2" charset="0"/>
              </a:rPr>
              <a:t> </a:t>
            </a:r>
          </a:p>
          <a:p>
            <a:pPr lvl="1" eaLnBrk="1" hangingPunct="1">
              <a:buFont typeface="Wingdings" panose="05000000000000000000" pitchFamily="2" charset="2"/>
              <a:buNone/>
            </a:pPr>
            <a:r>
              <a:rPr lang="en-US" b="1" smtClean="0">
                <a:solidFill>
                  <a:srgbClr val="000000"/>
                </a:solidFill>
                <a:latin typeface="Courier New" panose="02070309020205020404" pitchFamily="49" charset="0"/>
              </a:rPr>
              <a:t>p1 = (</a:t>
            </a:r>
            <a:r>
              <a:rPr lang="en-US" b="1" smtClean="0">
                <a:solidFill>
                  <a:srgbClr val="0000FF"/>
                </a:solidFill>
                <a:latin typeface="Courier New" panose="02070309020205020404" pitchFamily="49" charset="0"/>
              </a:rPr>
              <a:t>int</a:t>
            </a:r>
            <a:r>
              <a:rPr lang="en-US" b="1" smtClean="0">
                <a:solidFill>
                  <a:srgbClr val="000000"/>
                </a:solidFill>
                <a:latin typeface="Courier New" panose="02070309020205020404" pitchFamily="49" charset="0"/>
              </a:rPr>
              <a:t>*)</a:t>
            </a:r>
            <a:r>
              <a:rPr lang="en-US" b="1" smtClean="0">
                <a:solidFill>
                  <a:srgbClr val="FF0000"/>
                </a:solidFill>
                <a:latin typeface="Courier New" panose="02070309020205020404" pitchFamily="49" charset="0"/>
              </a:rPr>
              <a:t>malloc</a:t>
            </a:r>
            <a:r>
              <a:rPr lang="en-US" b="1" smtClean="0">
                <a:solidFill>
                  <a:srgbClr val="000000"/>
                </a:solidFill>
                <a:latin typeface="Courier New" panose="02070309020205020404" pitchFamily="49" charset="0"/>
              </a:rPr>
              <a:t>(</a:t>
            </a:r>
            <a:r>
              <a:rPr lang="en-US" b="1" smtClean="0">
                <a:solidFill>
                  <a:srgbClr val="0000FF"/>
                </a:solidFill>
                <a:latin typeface="Courier New" panose="02070309020205020404" pitchFamily="49" charset="0"/>
              </a:rPr>
              <a:t>sizeof</a:t>
            </a:r>
            <a:r>
              <a:rPr lang="en-US" b="1" smtClean="0">
                <a:solidFill>
                  <a:srgbClr val="000000"/>
                </a:solidFill>
                <a:latin typeface="Courier New" panose="02070309020205020404" pitchFamily="49" charset="0"/>
              </a:rPr>
              <a:t>(</a:t>
            </a:r>
            <a:r>
              <a:rPr lang="en-US" b="1" smtClean="0">
                <a:solidFill>
                  <a:srgbClr val="0000FF"/>
                </a:solidFill>
                <a:latin typeface="Courier New" panose="02070309020205020404" pitchFamily="49" charset="0"/>
              </a:rPr>
              <a:t>int</a:t>
            </a:r>
            <a:r>
              <a:rPr lang="en-US" b="1" smtClean="0">
                <a:solidFill>
                  <a:srgbClr val="000000"/>
                </a:solidFill>
                <a:latin typeface="Courier New" panose="02070309020205020404" pitchFamily="49" charset="0"/>
              </a:rPr>
              <a:t>));</a:t>
            </a:r>
          </a:p>
          <a:p>
            <a:pPr lvl="1" eaLnBrk="1" hangingPunct="1">
              <a:buFont typeface="Wingdings" panose="05000000000000000000" pitchFamily="2" charset="2"/>
              <a:buNone/>
            </a:pPr>
            <a:r>
              <a:rPr lang="en-US" b="1" smtClean="0">
                <a:solidFill>
                  <a:srgbClr val="000000"/>
                </a:solidFill>
                <a:latin typeface="Courier New" panose="02070309020205020404" pitchFamily="49" charset="0"/>
              </a:rPr>
              <a:t>*p1 = 5;	</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đặt</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giá</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trị</a:t>
            </a:r>
            <a:r>
              <a:rPr lang="en-US" i="1" smtClean="0">
                <a:solidFill>
                  <a:srgbClr val="000000"/>
                </a:solidFill>
                <a:latin typeface="VNI-Helve" pitchFamily="2" charset="0"/>
              </a:rPr>
              <a:t> 5 </a:t>
            </a:r>
            <a:r>
              <a:rPr lang="en-US" i="1" smtClean="0">
                <a:solidFill>
                  <a:srgbClr val="000000"/>
                </a:solidFill>
                <a:latin typeface="Times New Roman" panose="02020603050405020304" pitchFamily="18" charset="0"/>
              </a:rPr>
              <a:t>cho</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biến</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động</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đang</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được</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p</a:t>
            </a:r>
            <a:r>
              <a:rPr lang="en-US" i="1" smtClean="0">
                <a:solidFill>
                  <a:srgbClr val="000000"/>
                </a:solidFill>
                <a:latin typeface="VNI-Helve" pitchFamily="2" charset="0"/>
              </a:rPr>
              <a:t>1 </a:t>
            </a:r>
            <a:r>
              <a:rPr lang="en-US" i="1" smtClean="0">
                <a:solidFill>
                  <a:srgbClr val="000000"/>
                </a:solidFill>
                <a:latin typeface="Times New Roman" panose="02020603050405020304" pitchFamily="18" charset="0"/>
              </a:rPr>
              <a:t>quản</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lý</a:t>
            </a:r>
          </a:p>
          <a:p>
            <a:pPr lvl="1" eaLnBrk="1" hangingPunct="1">
              <a:buFont typeface="Wingdings" panose="05000000000000000000" pitchFamily="2" charset="2"/>
              <a:buNone/>
            </a:pP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cấp</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phát</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biến</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động</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kiểu</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mảng</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gồm</a:t>
            </a:r>
            <a:r>
              <a:rPr lang="en-US" i="1" smtClean="0">
                <a:solidFill>
                  <a:srgbClr val="000000"/>
                </a:solidFill>
                <a:latin typeface="VNI-Helve" pitchFamily="2" charset="0"/>
              </a:rPr>
              <a:t> 10 </a:t>
            </a:r>
            <a:r>
              <a:rPr lang="en-US" i="1" smtClean="0">
                <a:solidFill>
                  <a:srgbClr val="000000"/>
                </a:solidFill>
                <a:latin typeface="Times New Roman" panose="02020603050405020304" pitchFamily="18" charset="0"/>
              </a:rPr>
              <a:t>phần</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tử</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kiểu</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int</a:t>
            </a:r>
          </a:p>
          <a:p>
            <a:pPr lvl="1" eaLnBrk="1" hangingPunct="1">
              <a:buFont typeface="Wingdings" panose="05000000000000000000" pitchFamily="2" charset="2"/>
              <a:buNone/>
            </a:pPr>
            <a:r>
              <a:rPr lang="en-US" b="1" smtClean="0">
                <a:solidFill>
                  <a:srgbClr val="000000"/>
                </a:solidFill>
                <a:latin typeface="Courier New" panose="02070309020205020404" pitchFamily="49" charset="0"/>
              </a:rPr>
              <a:t>p2 = (</a:t>
            </a:r>
            <a:r>
              <a:rPr lang="en-US" b="1" smtClean="0">
                <a:solidFill>
                  <a:srgbClr val="0000FF"/>
                </a:solidFill>
                <a:latin typeface="Courier New" panose="02070309020205020404" pitchFamily="49" charset="0"/>
              </a:rPr>
              <a:t>int</a:t>
            </a:r>
            <a:r>
              <a:rPr lang="en-US" b="1" smtClean="0">
                <a:solidFill>
                  <a:srgbClr val="000000"/>
                </a:solidFill>
                <a:latin typeface="Courier New" panose="02070309020205020404" pitchFamily="49" charset="0"/>
              </a:rPr>
              <a:t>*)</a:t>
            </a:r>
            <a:r>
              <a:rPr lang="en-US" b="1" smtClean="0">
                <a:solidFill>
                  <a:srgbClr val="FF0000"/>
                </a:solidFill>
                <a:latin typeface="Courier New" panose="02070309020205020404" pitchFamily="49" charset="0"/>
              </a:rPr>
              <a:t>calloc</a:t>
            </a:r>
            <a:r>
              <a:rPr lang="en-US" b="1" smtClean="0">
                <a:solidFill>
                  <a:srgbClr val="000000"/>
                </a:solidFill>
                <a:latin typeface="Courier New" panose="02070309020205020404" pitchFamily="49" charset="0"/>
              </a:rPr>
              <a:t>(10, </a:t>
            </a:r>
            <a:r>
              <a:rPr lang="en-US" b="1" smtClean="0">
                <a:solidFill>
                  <a:srgbClr val="0000FF"/>
                </a:solidFill>
                <a:latin typeface="Courier New" panose="02070309020205020404" pitchFamily="49" charset="0"/>
              </a:rPr>
              <a:t>sizeof</a:t>
            </a:r>
            <a:r>
              <a:rPr lang="en-US" b="1" smtClean="0">
                <a:solidFill>
                  <a:srgbClr val="000000"/>
                </a:solidFill>
                <a:latin typeface="Courier New" panose="02070309020205020404" pitchFamily="49" charset="0"/>
              </a:rPr>
              <a:t>(</a:t>
            </a:r>
            <a:r>
              <a:rPr lang="en-US" b="1" smtClean="0">
                <a:solidFill>
                  <a:srgbClr val="0000FF"/>
                </a:solidFill>
                <a:latin typeface="Courier New" panose="02070309020205020404" pitchFamily="49" charset="0"/>
              </a:rPr>
              <a:t>int</a:t>
            </a:r>
            <a:r>
              <a:rPr lang="en-US" b="1" smtClean="0">
                <a:solidFill>
                  <a:srgbClr val="000000"/>
                </a:solidFill>
                <a:latin typeface="Courier New" panose="02070309020205020404" pitchFamily="49" charset="0"/>
              </a:rPr>
              <a:t>));</a:t>
            </a:r>
          </a:p>
          <a:p>
            <a:pPr lvl="1" eaLnBrk="1" hangingPunct="1">
              <a:buFont typeface="Wingdings" panose="05000000000000000000" pitchFamily="2" charset="2"/>
              <a:buNone/>
            </a:pPr>
            <a:r>
              <a:rPr lang="en-US" b="1" smtClean="0">
                <a:solidFill>
                  <a:srgbClr val="000000"/>
                </a:solidFill>
                <a:latin typeface="Courier New" panose="02070309020205020404" pitchFamily="49" charset="0"/>
              </a:rPr>
              <a:t>*(p2+3) = 0; </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đặt</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giá</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trị</a:t>
            </a:r>
            <a:r>
              <a:rPr lang="en-US" i="1" smtClean="0">
                <a:solidFill>
                  <a:srgbClr val="000000"/>
                </a:solidFill>
                <a:latin typeface="VNI-Helve" pitchFamily="2" charset="0"/>
              </a:rPr>
              <a:t> 0 </a:t>
            </a:r>
            <a:r>
              <a:rPr lang="en-US" i="1" smtClean="0">
                <a:solidFill>
                  <a:srgbClr val="000000"/>
                </a:solidFill>
                <a:latin typeface="Times New Roman" panose="02020603050405020304" pitchFamily="18" charset="0"/>
              </a:rPr>
              <a:t>cho</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phần</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tử</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thứ</a:t>
            </a:r>
            <a:r>
              <a:rPr lang="en-US" i="1" smtClean="0">
                <a:solidFill>
                  <a:srgbClr val="000000"/>
                </a:solidFill>
                <a:latin typeface="VNI-Helve" pitchFamily="2" charset="0"/>
              </a:rPr>
              <a:t> 4 </a:t>
            </a:r>
            <a:r>
              <a:rPr lang="en-US" i="1" smtClean="0">
                <a:solidFill>
                  <a:srgbClr val="000000"/>
                </a:solidFill>
                <a:latin typeface="Times New Roman" panose="02020603050405020304" pitchFamily="18" charset="0"/>
              </a:rPr>
              <a:t>của</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mảng</a:t>
            </a:r>
            <a:r>
              <a:rPr lang="en-US" i="1" smtClean="0">
                <a:solidFill>
                  <a:srgbClr val="000000"/>
                </a:solidFill>
                <a:latin typeface="VNI-Helve" pitchFamily="2" charset="0"/>
              </a:rPr>
              <a:t> </a:t>
            </a:r>
            <a:r>
              <a:rPr lang="en-US" i="1" smtClean="0">
                <a:solidFill>
                  <a:srgbClr val="000000"/>
                </a:solidFill>
                <a:latin typeface="Times New Roman" panose="02020603050405020304" pitchFamily="18" charset="0"/>
              </a:rPr>
              <a:t>p</a:t>
            </a:r>
            <a:r>
              <a:rPr lang="en-US" i="1" smtClean="0">
                <a:solidFill>
                  <a:srgbClr val="000000"/>
                </a:solidFill>
                <a:latin typeface="VNI-Helve" pitchFamily="2" charset="0"/>
              </a:rPr>
              <a:t>2</a:t>
            </a:r>
          </a:p>
          <a:p>
            <a:pPr lvl="1" eaLnBrk="1" hangingPunct="1">
              <a:buFont typeface="Wingdings" panose="05000000000000000000" pitchFamily="2" charset="2"/>
              <a:buNone/>
            </a:pPr>
            <a:r>
              <a:rPr lang="en-US" b="1" smtClean="0">
                <a:solidFill>
                  <a:srgbClr val="A000A0"/>
                </a:solidFill>
                <a:latin typeface="Courier New" panose="02070309020205020404" pitchFamily="49" charset="0"/>
              </a:rPr>
              <a:t>free</a:t>
            </a:r>
            <a:r>
              <a:rPr lang="en-US" b="1" smtClean="0">
                <a:solidFill>
                  <a:srgbClr val="000000"/>
                </a:solidFill>
                <a:latin typeface="Courier New" panose="02070309020205020404" pitchFamily="49" charset="0"/>
              </a:rPr>
              <a:t>(p1); </a:t>
            </a:r>
          </a:p>
          <a:p>
            <a:pPr lvl="1" eaLnBrk="1" hangingPunct="1">
              <a:buFont typeface="Wingdings" panose="05000000000000000000" pitchFamily="2" charset="2"/>
              <a:buNone/>
            </a:pPr>
            <a:r>
              <a:rPr lang="en-US" b="1" smtClean="0">
                <a:solidFill>
                  <a:srgbClr val="A000A0"/>
                </a:solidFill>
                <a:latin typeface="Courier New" panose="02070309020205020404" pitchFamily="49" charset="0"/>
              </a:rPr>
              <a:t>free</a:t>
            </a:r>
            <a:r>
              <a:rPr lang="en-US" b="1" smtClean="0">
                <a:solidFill>
                  <a:srgbClr val="000000"/>
                </a:solidFill>
                <a:latin typeface="Courier New" panose="02070309020205020404" pitchFamily="49" charset="0"/>
              </a:rPr>
              <a:t>(p2);</a:t>
            </a:r>
          </a:p>
          <a:p>
            <a:pPr lvl="1" eaLnBrk="1" hangingPunct="1">
              <a:buFont typeface="Wingdings" panose="05000000000000000000" pitchFamily="2" charset="2"/>
              <a:buNone/>
            </a:pPr>
            <a:endParaRPr lang="en-US" b="1" smtClean="0">
              <a:latin typeface="Courier New" panose="02070309020205020404" pitchFamily="49" charset="0"/>
            </a:endParaRPr>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457200"/>
            <a:ext cx="8229600" cy="990600"/>
          </a:xfrm>
        </p:spPr>
        <p:txBody>
          <a:bodyPr/>
          <a:lstStyle/>
          <a:p>
            <a:pPr eaLnBrk="1" hangingPunct="1"/>
            <a:r>
              <a:rPr lang="en-US" smtClean="0">
                <a:latin typeface="Times New Roman" panose="02020603050405020304" pitchFamily="18" charset="0"/>
              </a:rPr>
              <a:t>Kiểu</a:t>
            </a:r>
            <a:r>
              <a:rPr lang="en-US" smtClean="0"/>
              <a:t> </a:t>
            </a:r>
            <a:r>
              <a:rPr lang="en-US" smtClean="0">
                <a:latin typeface="Times New Roman" panose="02020603050405020304" pitchFamily="18" charset="0"/>
              </a:rPr>
              <a:t>dữ</a:t>
            </a:r>
            <a:r>
              <a:rPr lang="en-US" smtClean="0"/>
              <a:t> </a:t>
            </a:r>
            <a:r>
              <a:rPr lang="en-US" smtClean="0">
                <a:latin typeface="Times New Roman" panose="02020603050405020304" pitchFamily="18" charset="0"/>
              </a:rPr>
              <a:t>liệu</a:t>
            </a:r>
            <a:r>
              <a:rPr lang="en-US" smtClean="0"/>
              <a:t> </a:t>
            </a:r>
            <a:r>
              <a:rPr lang="en-US" smtClean="0">
                <a:latin typeface="Times New Roman" panose="02020603050405020304" pitchFamily="18" charset="0"/>
              </a:rPr>
              <a:t>Con</a:t>
            </a:r>
            <a:r>
              <a:rPr lang="en-US" smtClean="0"/>
              <a:t> </a:t>
            </a:r>
            <a:r>
              <a:rPr lang="en-US" smtClean="0">
                <a:latin typeface="Times New Roman" panose="02020603050405020304" pitchFamily="18" charset="0"/>
              </a:rPr>
              <a:t>trỏ</a:t>
            </a:r>
          </a:p>
        </p:txBody>
      </p:sp>
      <p:sp>
        <p:nvSpPr>
          <p:cNvPr id="3481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8A107A8-4EF4-44D2-9269-8C63935E3B4B}" type="slidenum">
              <a:rPr lang="en-US" sz="1200" smtClean="0">
                <a:solidFill>
                  <a:srgbClr val="FFFFFF"/>
                </a:solidFill>
              </a:rPr>
              <a:pPr>
                <a:lnSpc>
                  <a:spcPct val="80000"/>
                </a:lnSpc>
              </a:pPr>
              <a:t>18</a:t>
            </a:fld>
            <a:endParaRPr lang="en-US" sz="1200" smtClean="0">
              <a:solidFill>
                <a:srgbClr val="FFFFFF"/>
              </a:solidFill>
            </a:endParaRPr>
          </a:p>
        </p:txBody>
      </p:sp>
      <p:sp>
        <p:nvSpPr>
          <p:cNvPr id="34820" name="Rectangle 3"/>
          <p:cNvSpPr>
            <a:spLocks noGrp="1" noChangeArrowheads="1"/>
          </p:cNvSpPr>
          <p:nvPr>
            <p:ph sz="quarter" idx="1"/>
          </p:nvPr>
        </p:nvSpPr>
        <p:spPr>
          <a:xfrm>
            <a:off x="612775" y="1600200"/>
            <a:ext cx="8153400" cy="4495800"/>
          </a:xfrm>
        </p:spPr>
        <p:txBody>
          <a:bodyPr/>
          <a:lstStyle/>
          <a:p>
            <a:pPr eaLnBrk="1" hangingPunct="1"/>
            <a:r>
              <a:rPr lang="en-US" smtClean="0">
                <a:latin typeface="Times New Roman" panose="02020603050405020304" pitchFamily="18" charset="0"/>
              </a:rPr>
              <a:t>Kiểu</a:t>
            </a:r>
            <a:r>
              <a:rPr lang="en-US" smtClean="0">
                <a:latin typeface="VNI-Helve" pitchFamily="2" charset="0"/>
              </a:rPr>
              <a:t> </a:t>
            </a:r>
            <a:r>
              <a:rPr lang="en-US" smtClean="0">
                <a:latin typeface="Times New Roman" panose="02020603050405020304" pitchFamily="18" charset="0"/>
              </a:rPr>
              <a:t>con</a:t>
            </a:r>
            <a:r>
              <a:rPr lang="en-US" smtClean="0">
                <a:latin typeface="VNI-Helve" pitchFamily="2" charset="0"/>
              </a:rPr>
              <a:t> </a:t>
            </a:r>
            <a:r>
              <a:rPr lang="en-US" smtClean="0">
                <a:latin typeface="Times New Roman" panose="02020603050405020304" pitchFamily="18" charset="0"/>
              </a:rPr>
              <a:t>trỏ</a:t>
            </a:r>
            <a:r>
              <a:rPr lang="en-US" smtClean="0">
                <a:latin typeface="VNI-Helve" pitchFamily="2" charset="0"/>
              </a:rPr>
              <a:t> </a:t>
            </a:r>
            <a:r>
              <a:rPr lang="en-US" smtClean="0">
                <a:latin typeface="Times New Roman" panose="02020603050405020304" pitchFamily="18" charset="0"/>
              </a:rPr>
              <a:t>là</a:t>
            </a:r>
            <a:r>
              <a:rPr lang="en-US" smtClean="0">
                <a:latin typeface="VNI-Helve" pitchFamily="2" charset="0"/>
              </a:rPr>
              <a:t> </a:t>
            </a:r>
            <a:r>
              <a:rPr lang="en-US" smtClean="0">
                <a:latin typeface="Times New Roman" panose="02020603050405020304" pitchFamily="18" charset="0"/>
              </a:rPr>
              <a:t>kiểu</a:t>
            </a:r>
            <a:r>
              <a:rPr lang="en-US" smtClean="0">
                <a:latin typeface="VNI-Helve" pitchFamily="2" charset="0"/>
              </a:rPr>
              <a:t> </a:t>
            </a:r>
            <a:r>
              <a:rPr lang="en-US" smtClean="0">
                <a:latin typeface="Times New Roman" panose="02020603050405020304" pitchFamily="18" charset="0"/>
              </a:rPr>
              <a:t>cơ</a:t>
            </a:r>
            <a:r>
              <a:rPr lang="en-US" smtClean="0">
                <a:latin typeface="VNI-Helve" pitchFamily="2" charset="0"/>
              </a:rPr>
              <a:t> </a:t>
            </a:r>
            <a:r>
              <a:rPr lang="en-US" smtClean="0">
                <a:latin typeface="Times New Roman" panose="02020603050405020304" pitchFamily="18" charset="0"/>
              </a:rPr>
              <a:t>sở</a:t>
            </a:r>
            <a:r>
              <a:rPr lang="en-US" smtClean="0">
                <a:latin typeface="VNI-Helve" pitchFamily="2" charset="0"/>
              </a:rPr>
              <a:t> </a:t>
            </a:r>
            <a:r>
              <a:rPr lang="en-US" smtClean="0">
                <a:latin typeface="Times New Roman" panose="02020603050405020304" pitchFamily="18" charset="0"/>
              </a:rPr>
              <a:t>dùng</a:t>
            </a:r>
            <a:r>
              <a:rPr lang="en-US" smtClean="0">
                <a:latin typeface="VNI-Helve" pitchFamily="2" charset="0"/>
              </a:rPr>
              <a:t> </a:t>
            </a:r>
            <a:r>
              <a:rPr lang="en-US" smtClean="0">
                <a:latin typeface="Times New Roman" panose="02020603050405020304" pitchFamily="18" charset="0"/>
              </a:rPr>
              <a:t>lưu</a:t>
            </a:r>
            <a:r>
              <a:rPr lang="en-US" smtClean="0">
                <a:latin typeface="VNI-Helve" pitchFamily="2" charset="0"/>
              </a:rPr>
              <a:t> </a:t>
            </a:r>
            <a:r>
              <a:rPr lang="en-US" smtClean="0">
                <a:latin typeface="Times New Roman" panose="02020603050405020304" pitchFamily="18" charset="0"/>
              </a:rPr>
              <a:t>địa</a:t>
            </a:r>
            <a:r>
              <a:rPr lang="en-US" smtClean="0">
                <a:latin typeface="VNI-Helve" pitchFamily="2" charset="0"/>
              </a:rPr>
              <a:t> </a:t>
            </a:r>
            <a:r>
              <a:rPr lang="en-US" smtClean="0">
                <a:latin typeface="Times New Roman" panose="02020603050405020304" pitchFamily="18" charset="0"/>
              </a:rPr>
              <a:t>chỉ</a:t>
            </a:r>
            <a:r>
              <a:rPr lang="en-US" smtClean="0">
                <a:latin typeface="VNI-Helve" pitchFamily="2" charset="0"/>
              </a:rPr>
              <a:t> </a:t>
            </a:r>
            <a:r>
              <a:rPr lang="en-US" smtClean="0">
                <a:latin typeface="Times New Roman" panose="02020603050405020304" pitchFamily="18" charset="0"/>
              </a:rPr>
              <a:t>của</a:t>
            </a:r>
            <a:r>
              <a:rPr lang="en-US" smtClean="0">
                <a:latin typeface="VNI-Helve" pitchFamily="2" charset="0"/>
              </a:rPr>
              <a:t> </a:t>
            </a:r>
            <a:r>
              <a:rPr lang="en-US" smtClean="0">
                <a:latin typeface="Times New Roman" panose="02020603050405020304" pitchFamily="18" charset="0"/>
              </a:rPr>
              <a:t>một</a:t>
            </a:r>
            <a:r>
              <a:rPr lang="en-US" smtClean="0">
                <a:latin typeface="VNI-Helve" pitchFamily="2" charset="0"/>
              </a:rPr>
              <a:t> </a:t>
            </a:r>
            <a:r>
              <a:rPr lang="en-US" smtClean="0">
                <a:latin typeface="Times New Roman" panose="02020603050405020304" pitchFamily="18" charset="0"/>
              </a:rPr>
              <a:t>đối</a:t>
            </a:r>
            <a:r>
              <a:rPr lang="en-US" smtClean="0">
                <a:latin typeface="VNI-Helve" pitchFamily="2" charset="0"/>
              </a:rPr>
              <a:t> </a:t>
            </a:r>
            <a:r>
              <a:rPr lang="en-US" smtClean="0">
                <a:latin typeface="Times New Roman" panose="02020603050405020304" pitchFamily="18" charset="0"/>
              </a:rPr>
              <a:t>tượng</a:t>
            </a:r>
            <a:r>
              <a:rPr lang="en-US" smtClean="0">
                <a:latin typeface="VNI-Helve" pitchFamily="2" charset="0"/>
              </a:rPr>
              <a:t> </a:t>
            </a:r>
            <a:r>
              <a:rPr lang="en-US" smtClean="0">
                <a:latin typeface="Times New Roman" panose="02020603050405020304" pitchFamily="18" charset="0"/>
              </a:rPr>
              <a:t>dữ</a:t>
            </a:r>
            <a:r>
              <a:rPr lang="en-US" smtClean="0">
                <a:latin typeface="VNI-Helve" pitchFamily="2" charset="0"/>
              </a:rPr>
              <a:t> </a:t>
            </a:r>
            <a:r>
              <a:rPr lang="en-US" smtClean="0">
                <a:latin typeface="Times New Roman" panose="02020603050405020304" pitchFamily="18" charset="0"/>
              </a:rPr>
              <a:t>liệu</a:t>
            </a:r>
            <a:r>
              <a:rPr lang="en-US" smtClean="0">
                <a:latin typeface="VNI-Helve" pitchFamily="2" charset="0"/>
              </a:rPr>
              <a:t> </a:t>
            </a:r>
            <a:r>
              <a:rPr lang="en-US" smtClean="0">
                <a:latin typeface="Times New Roman" panose="02020603050405020304" pitchFamily="18" charset="0"/>
              </a:rPr>
              <a:t>khác</a:t>
            </a:r>
            <a:r>
              <a:rPr lang="en-US" smtClean="0">
                <a:latin typeface="VNI-Helve" pitchFamily="2" charset="0"/>
              </a:rPr>
              <a:t>.</a:t>
            </a:r>
          </a:p>
          <a:p>
            <a:pPr eaLnBrk="1" hangingPunct="1"/>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thuộc</a:t>
            </a:r>
            <a:r>
              <a:rPr lang="en-US" smtClean="0">
                <a:latin typeface="VNI-Helve" pitchFamily="2" charset="0"/>
              </a:rPr>
              <a:t> </a:t>
            </a:r>
            <a:r>
              <a:rPr lang="en-US" smtClean="0">
                <a:latin typeface="Times New Roman" panose="02020603050405020304" pitchFamily="18" charset="0"/>
              </a:rPr>
              <a:t>kiểu</a:t>
            </a:r>
            <a:r>
              <a:rPr lang="en-US" smtClean="0">
                <a:latin typeface="VNI-Helve" pitchFamily="2" charset="0"/>
              </a:rPr>
              <a:t> </a:t>
            </a:r>
            <a:r>
              <a:rPr lang="en-US" smtClean="0">
                <a:latin typeface="Times New Roman" panose="02020603050405020304" pitchFamily="18" charset="0"/>
              </a:rPr>
              <a:t>con</a:t>
            </a:r>
            <a:r>
              <a:rPr lang="en-US" smtClean="0">
                <a:latin typeface="VNI-Helve" pitchFamily="2" charset="0"/>
              </a:rPr>
              <a:t> </a:t>
            </a:r>
            <a:r>
              <a:rPr lang="en-US" smtClean="0">
                <a:latin typeface="Times New Roman" panose="02020603050405020304" pitchFamily="18" charset="0"/>
              </a:rPr>
              <a:t>trỏ</a:t>
            </a:r>
            <a:r>
              <a:rPr lang="en-US" smtClean="0">
                <a:latin typeface="VNI-Helve" pitchFamily="2" charset="0"/>
              </a:rPr>
              <a:t> </a:t>
            </a:r>
            <a:r>
              <a:rPr lang="en-US" smtClean="0">
                <a:latin typeface="Times New Roman" panose="02020603050405020304" pitchFamily="18" charset="0"/>
              </a:rPr>
              <a:t>Tp</a:t>
            </a:r>
            <a:r>
              <a:rPr lang="en-US" smtClean="0">
                <a:latin typeface="VNI-Helve" pitchFamily="2" charset="0"/>
              </a:rPr>
              <a:t> </a:t>
            </a:r>
            <a:r>
              <a:rPr lang="en-US" smtClean="0">
                <a:latin typeface="Times New Roman" panose="02020603050405020304" pitchFamily="18" charset="0"/>
              </a:rPr>
              <a:t>là</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mà</a:t>
            </a:r>
            <a:r>
              <a:rPr lang="en-US" smtClean="0">
                <a:latin typeface="VNI-Helve" pitchFamily="2" charset="0"/>
              </a:rPr>
              <a:t> </a:t>
            </a:r>
            <a:r>
              <a:rPr lang="en-US" smtClean="0">
                <a:latin typeface="Times New Roman" panose="02020603050405020304" pitchFamily="18" charset="0"/>
              </a:rPr>
              <a:t>giá</a:t>
            </a:r>
            <a:r>
              <a:rPr lang="en-US" smtClean="0">
                <a:latin typeface="VNI-Helve" pitchFamily="2" charset="0"/>
              </a:rPr>
              <a:t> </a:t>
            </a:r>
            <a:r>
              <a:rPr lang="en-US" smtClean="0">
                <a:latin typeface="Times New Roman" panose="02020603050405020304" pitchFamily="18" charset="0"/>
              </a:rPr>
              <a:t>trị</a:t>
            </a:r>
            <a:r>
              <a:rPr lang="en-US" smtClean="0">
                <a:latin typeface="VNI-Helve" pitchFamily="2" charset="0"/>
              </a:rPr>
              <a:t> </a:t>
            </a:r>
            <a:r>
              <a:rPr lang="en-US" smtClean="0">
                <a:latin typeface="Times New Roman" panose="02020603050405020304" pitchFamily="18" charset="0"/>
              </a:rPr>
              <a:t>của</a:t>
            </a:r>
            <a:r>
              <a:rPr lang="en-US" smtClean="0">
                <a:latin typeface="VNI-Helve" pitchFamily="2" charset="0"/>
              </a:rPr>
              <a:t> </a:t>
            </a:r>
            <a:r>
              <a:rPr lang="en-US" smtClean="0">
                <a:latin typeface="Times New Roman" panose="02020603050405020304" pitchFamily="18" charset="0"/>
              </a:rPr>
              <a:t>nó</a:t>
            </a:r>
            <a:r>
              <a:rPr lang="en-US" smtClean="0">
                <a:latin typeface="VNI-Helve" pitchFamily="2" charset="0"/>
              </a:rPr>
              <a:t> </a:t>
            </a:r>
            <a:r>
              <a:rPr lang="en-US" smtClean="0">
                <a:latin typeface="Times New Roman" panose="02020603050405020304" pitchFamily="18" charset="0"/>
              </a:rPr>
              <a:t>là</a:t>
            </a:r>
            <a:r>
              <a:rPr lang="en-US" smtClean="0">
                <a:latin typeface="VNI-Helve" pitchFamily="2" charset="0"/>
              </a:rPr>
              <a:t> </a:t>
            </a:r>
            <a:r>
              <a:rPr lang="en-US" smtClean="0">
                <a:latin typeface="Times New Roman" panose="02020603050405020304" pitchFamily="18" charset="0"/>
              </a:rPr>
              <a:t>địa</a:t>
            </a:r>
            <a:r>
              <a:rPr lang="en-US" smtClean="0">
                <a:latin typeface="VNI-Helve" pitchFamily="2" charset="0"/>
              </a:rPr>
              <a:t> </a:t>
            </a:r>
            <a:r>
              <a:rPr lang="en-US" smtClean="0">
                <a:latin typeface="Times New Roman" panose="02020603050405020304" pitchFamily="18" charset="0"/>
              </a:rPr>
              <a:t>chỉ</a:t>
            </a:r>
            <a:r>
              <a:rPr lang="en-US" smtClean="0">
                <a:latin typeface="VNI-Helve" pitchFamily="2" charset="0"/>
              </a:rPr>
              <a:t> </a:t>
            </a:r>
            <a:r>
              <a:rPr lang="en-US" smtClean="0">
                <a:latin typeface="Times New Roman" panose="02020603050405020304" pitchFamily="18" charset="0"/>
              </a:rPr>
              <a:t>cuả</a:t>
            </a:r>
            <a:r>
              <a:rPr lang="en-US" smtClean="0">
                <a:latin typeface="VNI-Helve" pitchFamily="2" charset="0"/>
              </a:rPr>
              <a:t> </a:t>
            </a:r>
            <a:r>
              <a:rPr lang="en-US" smtClean="0">
                <a:latin typeface="Times New Roman" panose="02020603050405020304" pitchFamily="18" charset="0"/>
              </a:rPr>
              <a:t>một</a:t>
            </a:r>
            <a:r>
              <a:rPr lang="en-US" smtClean="0">
                <a:latin typeface="VNI-Helve" pitchFamily="2" charset="0"/>
              </a:rPr>
              <a:t> </a:t>
            </a:r>
            <a:r>
              <a:rPr lang="en-US" smtClean="0">
                <a:latin typeface="Times New Roman" panose="02020603050405020304" pitchFamily="18" charset="0"/>
              </a:rPr>
              <a:t>vùng</a:t>
            </a:r>
            <a:r>
              <a:rPr lang="en-US" smtClean="0">
                <a:latin typeface="VNI-Helve" pitchFamily="2" charset="0"/>
              </a:rPr>
              <a:t> </a:t>
            </a:r>
            <a:r>
              <a:rPr lang="en-US" smtClean="0">
                <a:latin typeface="Times New Roman" panose="02020603050405020304" pitchFamily="18" charset="0"/>
              </a:rPr>
              <a:t>nhớ</a:t>
            </a:r>
            <a:r>
              <a:rPr lang="en-US" smtClean="0">
                <a:latin typeface="VNI-Helve" pitchFamily="2" charset="0"/>
              </a:rPr>
              <a:t> </a:t>
            </a:r>
            <a:r>
              <a:rPr lang="en-US" smtClean="0">
                <a:latin typeface="Times New Roman" panose="02020603050405020304" pitchFamily="18" charset="0"/>
              </a:rPr>
              <a:t>ứng</a:t>
            </a:r>
            <a:r>
              <a:rPr lang="en-US" smtClean="0">
                <a:latin typeface="VNI-Helve" pitchFamily="2" charset="0"/>
              </a:rPr>
              <a:t> </a:t>
            </a:r>
            <a:r>
              <a:rPr lang="en-US" smtClean="0">
                <a:latin typeface="Times New Roman" panose="02020603050405020304" pitchFamily="18" charset="0"/>
              </a:rPr>
              <a:t>với</a:t>
            </a:r>
            <a:r>
              <a:rPr lang="en-US" smtClean="0">
                <a:latin typeface="VNI-Helve" pitchFamily="2" charset="0"/>
              </a:rPr>
              <a:t> </a:t>
            </a:r>
            <a:r>
              <a:rPr lang="en-US" smtClean="0">
                <a:latin typeface="Times New Roman" panose="02020603050405020304" pitchFamily="18" charset="0"/>
              </a:rPr>
              <a:t>một</a:t>
            </a:r>
            <a:r>
              <a:rPr lang="en-US" smtClean="0">
                <a:latin typeface="VNI-Helve" pitchFamily="2" charset="0"/>
              </a:rPr>
              <a:t>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kiểu</a:t>
            </a:r>
            <a:r>
              <a:rPr lang="en-US" smtClean="0">
                <a:latin typeface="VNI-Helve" pitchFamily="2" charset="0"/>
              </a:rPr>
              <a:t> </a:t>
            </a:r>
            <a:r>
              <a:rPr lang="en-US" smtClean="0">
                <a:latin typeface="Times New Roman" panose="02020603050405020304" pitchFamily="18" charset="0"/>
              </a:rPr>
              <a:t>T</a:t>
            </a:r>
            <a:r>
              <a:rPr lang="en-US" smtClean="0">
                <a:latin typeface="VNI-Helve" pitchFamily="2" charset="0"/>
              </a:rPr>
              <a:t>, </a:t>
            </a:r>
            <a:r>
              <a:rPr lang="en-US" smtClean="0">
                <a:latin typeface="Times New Roman" panose="02020603050405020304" pitchFamily="18" charset="0"/>
              </a:rPr>
              <a:t>hoặc</a:t>
            </a:r>
            <a:r>
              <a:rPr lang="en-US" smtClean="0">
                <a:latin typeface="VNI-Helve" pitchFamily="2" charset="0"/>
              </a:rPr>
              <a:t> </a:t>
            </a:r>
            <a:r>
              <a:rPr lang="en-US" smtClean="0">
                <a:latin typeface="Times New Roman" panose="02020603050405020304" pitchFamily="18" charset="0"/>
              </a:rPr>
              <a:t>là</a:t>
            </a:r>
            <a:r>
              <a:rPr lang="en-US" smtClean="0">
                <a:latin typeface="VNI-Helve" pitchFamily="2" charset="0"/>
              </a:rPr>
              <a:t>  </a:t>
            </a:r>
            <a:r>
              <a:rPr lang="en-US" smtClean="0">
                <a:latin typeface="Times New Roman" panose="02020603050405020304" pitchFamily="18" charset="0"/>
              </a:rPr>
              <a:t>giá</a:t>
            </a:r>
            <a:r>
              <a:rPr lang="en-US" smtClean="0">
                <a:latin typeface="VNI-Helve" pitchFamily="2" charset="0"/>
              </a:rPr>
              <a:t> </a:t>
            </a:r>
            <a:r>
              <a:rPr lang="en-US" smtClean="0">
                <a:latin typeface="Times New Roman" panose="02020603050405020304" pitchFamily="18" charset="0"/>
              </a:rPr>
              <a:t>trị</a:t>
            </a:r>
            <a:r>
              <a:rPr lang="en-US" smtClean="0">
                <a:latin typeface="VNI-Helve" pitchFamily="2" charset="0"/>
              </a:rPr>
              <a:t> </a:t>
            </a:r>
            <a:r>
              <a:rPr lang="en-US" smtClean="0">
                <a:solidFill>
                  <a:srgbClr val="6600CC"/>
                </a:solidFill>
                <a:latin typeface="Times New Roman" panose="02020603050405020304" pitchFamily="18" charset="0"/>
              </a:rPr>
              <a:t>NULL</a:t>
            </a:r>
            <a:r>
              <a:rPr lang="en-US" smtClean="0">
                <a:latin typeface="VNI-Helve" pitchFamily="2" charset="0"/>
              </a:rPr>
              <a:t>.</a:t>
            </a:r>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457200"/>
            <a:ext cx="8229600" cy="914400"/>
          </a:xfrm>
        </p:spPr>
        <p:txBody>
          <a:bodyPr/>
          <a:lstStyle/>
          <a:p>
            <a:pPr eaLnBrk="1" hangingPunct="1"/>
            <a:r>
              <a:rPr lang="en-US" smtClean="0">
                <a:latin typeface="Times New Roman" panose="02020603050405020304" pitchFamily="18" charset="0"/>
              </a:rPr>
              <a:t>Con</a:t>
            </a:r>
            <a:r>
              <a:rPr lang="en-US" smtClean="0"/>
              <a:t> </a:t>
            </a:r>
            <a:r>
              <a:rPr lang="en-US" smtClean="0">
                <a:latin typeface="Times New Roman" panose="02020603050405020304" pitchFamily="18" charset="0"/>
              </a:rPr>
              <a:t>trỏ</a:t>
            </a:r>
            <a:r>
              <a:rPr lang="en-US" smtClean="0"/>
              <a:t> </a:t>
            </a:r>
            <a:r>
              <a:rPr lang="en-US" smtClean="0">
                <a:latin typeface="Times New Roman" panose="02020603050405020304" pitchFamily="18" charset="0"/>
              </a:rPr>
              <a:t>–</a:t>
            </a:r>
            <a:r>
              <a:rPr lang="en-US" smtClean="0"/>
              <a:t> </a:t>
            </a:r>
            <a:r>
              <a:rPr lang="en-US" smtClean="0">
                <a:latin typeface="Times New Roman" panose="02020603050405020304" pitchFamily="18" charset="0"/>
              </a:rPr>
              <a:t>Khai</a:t>
            </a:r>
            <a:r>
              <a:rPr lang="en-US" smtClean="0"/>
              <a:t> </a:t>
            </a:r>
            <a:r>
              <a:rPr lang="en-US" smtClean="0">
                <a:latin typeface="Times New Roman" panose="02020603050405020304" pitchFamily="18" charset="0"/>
              </a:rPr>
              <a:t>báo</a:t>
            </a:r>
          </a:p>
        </p:txBody>
      </p:sp>
      <p:sp>
        <p:nvSpPr>
          <p:cNvPr id="358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20231FB9-351D-4990-B57B-7388DDA71AD7}" type="slidenum">
              <a:rPr lang="en-US" sz="1200" smtClean="0">
                <a:solidFill>
                  <a:srgbClr val="FFFFFF"/>
                </a:solidFill>
              </a:rPr>
              <a:pPr>
                <a:lnSpc>
                  <a:spcPct val="80000"/>
                </a:lnSpc>
              </a:pPr>
              <a:t>19</a:t>
            </a:fld>
            <a:endParaRPr lang="en-US" sz="1200" smtClean="0">
              <a:solidFill>
                <a:srgbClr val="FFFFFF"/>
              </a:solidFill>
            </a:endParaRPr>
          </a:p>
        </p:txBody>
      </p:sp>
      <p:sp>
        <p:nvSpPr>
          <p:cNvPr id="35844" name="Rectangle 3"/>
          <p:cNvSpPr>
            <a:spLocks noGrp="1" noChangeArrowheads="1"/>
          </p:cNvSpPr>
          <p:nvPr>
            <p:ph sz="quarter" idx="1"/>
          </p:nvPr>
        </p:nvSpPr>
        <p:spPr>
          <a:xfrm>
            <a:off x="685800" y="1752600"/>
            <a:ext cx="7772400" cy="4724400"/>
          </a:xfrm>
        </p:spPr>
        <p:txBody>
          <a:bodyPr/>
          <a:lstStyle/>
          <a:p>
            <a:pPr eaLnBrk="1" hangingPunct="1">
              <a:lnSpc>
                <a:spcPct val="90000"/>
              </a:lnSpc>
            </a:pPr>
            <a:r>
              <a:rPr lang="en-US" smtClean="0">
                <a:latin typeface="Times New Roman" panose="02020603050405020304" pitchFamily="18" charset="0"/>
              </a:rPr>
              <a:t>Cú</a:t>
            </a:r>
            <a:r>
              <a:rPr lang="en-US" smtClean="0">
                <a:latin typeface="VNI-Helve" pitchFamily="2" charset="0"/>
              </a:rPr>
              <a:t> </a:t>
            </a:r>
            <a:r>
              <a:rPr lang="en-US" smtClean="0">
                <a:latin typeface="Times New Roman" panose="02020603050405020304" pitchFamily="18" charset="0"/>
              </a:rPr>
              <a:t>pháp</a:t>
            </a:r>
            <a:r>
              <a:rPr lang="en-US" smtClean="0">
                <a:latin typeface="VNI-Helve" pitchFamily="2" charset="0"/>
              </a:rPr>
              <a:t> </a:t>
            </a:r>
            <a:r>
              <a:rPr lang="en-US" smtClean="0">
                <a:latin typeface="Times New Roman" panose="02020603050405020304" pitchFamily="18" charset="0"/>
              </a:rPr>
              <a:t>định</a:t>
            </a:r>
            <a:r>
              <a:rPr lang="en-US" smtClean="0">
                <a:latin typeface="VNI-Helve" pitchFamily="2" charset="0"/>
              </a:rPr>
              <a:t> </a:t>
            </a:r>
            <a:r>
              <a:rPr lang="en-US" smtClean="0">
                <a:latin typeface="Times New Roman" panose="02020603050405020304" pitchFamily="18" charset="0"/>
              </a:rPr>
              <a:t>nghĩa</a:t>
            </a:r>
            <a:r>
              <a:rPr lang="en-US" smtClean="0">
                <a:latin typeface="VNI-Helve" pitchFamily="2" charset="0"/>
              </a:rPr>
              <a:t> </a:t>
            </a:r>
            <a:r>
              <a:rPr lang="en-US" smtClean="0">
                <a:latin typeface="Times New Roman" panose="02020603050405020304" pitchFamily="18" charset="0"/>
              </a:rPr>
              <a:t>một</a:t>
            </a:r>
            <a:r>
              <a:rPr lang="en-US" smtClean="0">
                <a:latin typeface="VNI-Helve" pitchFamily="2" charset="0"/>
              </a:rPr>
              <a:t> </a:t>
            </a:r>
            <a:r>
              <a:rPr lang="en-US" smtClean="0">
                <a:latin typeface="Times New Roman" panose="02020603050405020304" pitchFamily="18" charset="0"/>
              </a:rPr>
              <a:t>kiểu</a:t>
            </a:r>
            <a:r>
              <a:rPr lang="en-US" smtClean="0">
                <a:latin typeface="VNI-Helve" pitchFamily="2" charset="0"/>
              </a:rPr>
              <a:t> </a:t>
            </a:r>
            <a:r>
              <a:rPr lang="en-US" smtClean="0">
                <a:latin typeface="Times New Roman" panose="02020603050405020304" pitchFamily="18" charset="0"/>
              </a:rPr>
              <a:t>con</a:t>
            </a:r>
            <a:r>
              <a:rPr lang="en-US" smtClean="0">
                <a:latin typeface="VNI-Helve" pitchFamily="2" charset="0"/>
              </a:rPr>
              <a:t> </a:t>
            </a:r>
            <a:r>
              <a:rPr lang="en-US" smtClean="0">
                <a:latin typeface="Times New Roman" panose="02020603050405020304" pitchFamily="18" charset="0"/>
              </a:rPr>
              <a:t>trỏ</a:t>
            </a:r>
            <a:r>
              <a:rPr lang="en-US" smtClean="0">
                <a:latin typeface="VNI-Helve" pitchFamily="2" charset="0"/>
              </a:rPr>
              <a:t> </a:t>
            </a:r>
            <a:r>
              <a:rPr lang="en-US" smtClean="0">
                <a:latin typeface="Times New Roman" panose="02020603050405020304" pitchFamily="18" charset="0"/>
              </a:rPr>
              <a:t>trong</a:t>
            </a:r>
            <a:r>
              <a:rPr lang="en-US" smtClean="0">
                <a:latin typeface="VNI-Helve" pitchFamily="2" charset="0"/>
              </a:rPr>
              <a:t> </a:t>
            </a:r>
            <a:r>
              <a:rPr lang="en-US" smtClean="0">
                <a:latin typeface="Times New Roman" panose="02020603050405020304" pitchFamily="18" charset="0"/>
              </a:rPr>
              <a:t>ngôn</a:t>
            </a:r>
            <a:r>
              <a:rPr lang="en-US" smtClean="0">
                <a:latin typeface="VNI-Helve" pitchFamily="2" charset="0"/>
              </a:rPr>
              <a:t> </a:t>
            </a:r>
            <a:r>
              <a:rPr lang="en-US" smtClean="0">
                <a:latin typeface="Times New Roman" panose="02020603050405020304" pitchFamily="18" charset="0"/>
              </a:rPr>
              <a:t>ngữ</a:t>
            </a:r>
            <a:r>
              <a:rPr lang="en-US" smtClean="0">
                <a:latin typeface="VNI-Helve" pitchFamily="2" charset="0"/>
              </a:rPr>
              <a:t> </a:t>
            </a:r>
            <a:r>
              <a:rPr lang="en-US" smtClean="0">
                <a:latin typeface="Times New Roman" panose="02020603050405020304" pitchFamily="18" charset="0"/>
              </a:rPr>
              <a:t>C</a:t>
            </a:r>
            <a:r>
              <a:rPr lang="en-US" smtClean="0">
                <a:latin typeface="VNI-Helve" pitchFamily="2" charset="0"/>
              </a:rPr>
              <a:t> :</a:t>
            </a:r>
          </a:p>
          <a:p>
            <a:pPr eaLnBrk="1" hangingPunct="1">
              <a:lnSpc>
                <a:spcPct val="90000"/>
              </a:lnSpc>
              <a:buFont typeface="Wingdings" panose="05000000000000000000" pitchFamily="2" charset="2"/>
              <a:buNone/>
            </a:pPr>
            <a:r>
              <a:rPr lang="en-US" b="1" smtClean="0">
                <a:solidFill>
                  <a:srgbClr val="0000FF"/>
                </a:solidFill>
                <a:latin typeface="VNI-Helve" pitchFamily="2" charset="0"/>
              </a:rPr>
              <a:t>		</a:t>
            </a:r>
            <a:r>
              <a:rPr lang="en-US" b="1" smtClean="0">
                <a:solidFill>
                  <a:srgbClr val="0000FF"/>
                </a:solidFill>
                <a:latin typeface="Times New Roman" panose="02020603050405020304" pitchFamily="18" charset="0"/>
              </a:rPr>
              <a:t>typedef</a:t>
            </a:r>
            <a:r>
              <a:rPr lang="en-US" b="1" smtClean="0">
                <a:solidFill>
                  <a:srgbClr val="0000FF"/>
                </a:solidFill>
                <a:latin typeface="VNI-Helve" pitchFamily="2" charset="0"/>
              </a:rPr>
              <a:t> </a:t>
            </a:r>
            <a:r>
              <a:rPr lang="en-US" b="1" smtClean="0">
                <a:latin typeface="VNI-Helve" pitchFamily="2" charset="0"/>
              </a:rPr>
              <a:t>&lt;</a:t>
            </a:r>
            <a:r>
              <a:rPr lang="en-US" b="1" smtClean="0">
                <a:latin typeface="Times New Roman" panose="02020603050405020304" pitchFamily="18" charset="0"/>
              </a:rPr>
              <a:t>kiểu</a:t>
            </a:r>
            <a:r>
              <a:rPr lang="en-US" b="1" smtClean="0">
                <a:latin typeface="VNI-Helve" pitchFamily="2" charset="0"/>
              </a:rPr>
              <a:t> </a:t>
            </a:r>
            <a:r>
              <a:rPr lang="en-US" b="1" smtClean="0">
                <a:latin typeface="Times New Roman" panose="02020603050405020304" pitchFamily="18" charset="0"/>
              </a:rPr>
              <a:t>cơ</a:t>
            </a:r>
            <a:r>
              <a:rPr lang="en-US" b="1" smtClean="0">
                <a:latin typeface="VNI-Helve" pitchFamily="2" charset="0"/>
              </a:rPr>
              <a:t> </a:t>
            </a:r>
            <a:r>
              <a:rPr lang="en-US" b="1" smtClean="0">
                <a:latin typeface="Times New Roman" panose="02020603050405020304" pitchFamily="18" charset="0"/>
              </a:rPr>
              <a:t>sở</a:t>
            </a:r>
            <a:r>
              <a:rPr lang="en-US" b="1" smtClean="0">
                <a:latin typeface="VNI-Helve" pitchFamily="2" charset="0"/>
              </a:rPr>
              <a:t>&gt; * &lt; </a:t>
            </a:r>
            <a:r>
              <a:rPr lang="en-US" b="1" smtClean="0">
                <a:latin typeface="Times New Roman" panose="02020603050405020304" pitchFamily="18" charset="0"/>
              </a:rPr>
              <a:t>kiểu</a:t>
            </a:r>
            <a:r>
              <a:rPr lang="en-US" b="1" smtClean="0">
                <a:latin typeface="VNI-Helve" pitchFamily="2" charset="0"/>
              </a:rPr>
              <a:t> </a:t>
            </a:r>
            <a:r>
              <a:rPr lang="en-US" b="1" smtClean="0">
                <a:latin typeface="Times New Roman" panose="02020603050405020304" pitchFamily="18" charset="0"/>
              </a:rPr>
              <a:t>con</a:t>
            </a:r>
            <a:r>
              <a:rPr lang="en-US" b="1" smtClean="0">
                <a:latin typeface="VNI-Helve" pitchFamily="2" charset="0"/>
              </a:rPr>
              <a:t> </a:t>
            </a:r>
            <a:r>
              <a:rPr lang="en-US" b="1" smtClean="0">
                <a:latin typeface="Times New Roman" panose="02020603050405020304" pitchFamily="18" charset="0"/>
              </a:rPr>
              <a:t>trỏ</a:t>
            </a:r>
            <a:r>
              <a:rPr lang="en-US" b="1" smtClean="0">
                <a:latin typeface="VNI-Helve" pitchFamily="2" charset="0"/>
              </a:rPr>
              <a:t>&gt;;</a:t>
            </a:r>
          </a:p>
          <a:p>
            <a:pPr eaLnBrk="1" hangingPunct="1">
              <a:lnSpc>
                <a:spcPct val="90000"/>
              </a:lnSpc>
            </a:pPr>
            <a:endParaRPr lang="en-US" smtClean="0">
              <a:latin typeface="Times New Roman" panose="02020603050405020304" pitchFamily="18" charset="0"/>
            </a:endParaRPr>
          </a:p>
          <a:p>
            <a:pPr eaLnBrk="1" hangingPunct="1">
              <a:lnSpc>
                <a:spcPct val="90000"/>
              </a:lnSpc>
            </a:pPr>
            <a:r>
              <a:rPr lang="en-US" smtClean="0">
                <a:latin typeface="Times New Roman" panose="02020603050405020304" pitchFamily="18" charset="0"/>
              </a:rPr>
              <a:t>Ví</a:t>
            </a:r>
            <a:r>
              <a:rPr lang="en-US" smtClean="0">
                <a:latin typeface="VNI-Helve" pitchFamily="2" charset="0"/>
              </a:rPr>
              <a:t> </a:t>
            </a:r>
            <a:r>
              <a:rPr lang="en-US" smtClean="0">
                <a:latin typeface="Times New Roman" panose="02020603050405020304" pitchFamily="18" charset="0"/>
              </a:rPr>
              <a:t>dụ</a:t>
            </a:r>
            <a:r>
              <a:rPr lang="en-US" smtClean="0">
                <a:latin typeface="VNI-Helve" pitchFamily="2" charset="0"/>
              </a:rPr>
              <a:t> :  	</a:t>
            </a:r>
          </a:p>
          <a:p>
            <a:pPr eaLnBrk="1" hangingPunct="1">
              <a:lnSpc>
                <a:spcPct val="90000"/>
              </a:lnSpc>
              <a:buFont typeface="Wingdings" panose="05000000000000000000" pitchFamily="2" charset="2"/>
              <a:buNone/>
            </a:pPr>
            <a:r>
              <a:rPr lang="en-US" b="1" smtClean="0">
                <a:solidFill>
                  <a:srgbClr val="0000FF"/>
                </a:solidFill>
                <a:latin typeface="VNI-Helve" pitchFamily="2" charset="0"/>
              </a:rPr>
              <a:t>		</a:t>
            </a:r>
            <a:r>
              <a:rPr lang="en-US" b="1" smtClean="0">
                <a:solidFill>
                  <a:srgbClr val="0000FF"/>
                </a:solidFill>
                <a:latin typeface="Times New Roman" panose="02020603050405020304" pitchFamily="18" charset="0"/>
              </a:rPr>
              <a:t>typedef</a:t>
            </a:r>
            <a:r>
              <a:rPr lang="en-US" b="1" smtClean="0">
                <a:solidFill>
                  <a:srgbClr val="000000"/>
                </a:solidFill>
                <a:latin typeface="VNI-Helve" pitchFamily="2" charset="0"/>
              </a:rPr>
              <a:t>	</a:t>
            </a:r>
            <a:r>
              <a:rPr lang="en-US" b="1" smtClean="0">
                <a:solidFill>
                  <a:srgbClr val="0000FF"/>
                </a:solidFill>
                <a:latin typeface="Times New Roman" panose="02020603050405020304" pitchFamily="18" charset="0"/>
              </a:rPr>
              <a:t>int</a:t>
            </a:r>
            <a:r>
              <a:rPr lang="en-US" b="1" smtClean="0">
                <a:solidFill>
                  <a:srgbClr val="000000"/>
                </a:solidFill>
                <a:latin typeface="VNI-Helve" pitchFamily="2" charset="0"/>
              </a:rPr>
              <a:t>	*</a:t>
            </a:r>
            <a:r>
              <a:rPr lang="en-US" b="1" smtClean="0">
                <a:solidFill>
                  <a:srgbClr val="0000FF"/>
                </a:solidFill>
                <a:latin typeface="Times New Roman" panose="02020603050405020304" pitchFamily="18" charset="0"/>
              </a:rPr>
              <a:t>intpointer</a:t>
            </a:r>
            <a:r>
              <a:rPr lang="en-US" b="1" smtClean="0">
                <a:solidFill>
                  <a:srgbClr val="000000"/>
                </a:solidFill>
                <a:latin typeface="VNI-Helve" pitchFamily="2" charset="0"/>
              </a:rPr>
              <a:t>;</a:t>
            </a:r>
          </a:p>
          <a:p>
            <a:pPr eaLnBrk="1" hangingPunct="1">
              <a:lnSpc>
                <a:spcPct val="90000"/>
              </a:lnSpc>
              <a:buFont typeface="Wingdings" panose="05000000000000000000" pitchFamily="2" charset="2"/>
              <a:buNone/>
            </a:pPr>
            <a:r>
              <a:rPr lang="en-US" b="1" smtClean="0">
                <a:solidFill>
                  <a:srgbClr val="0000FF"/>
                </a:solidFill>
                <a:latin typeface="VNI-Helve" pitchFamily="2" charset="0"/>
              </a:rPr>
              <a:t>		</a:t>
            </a:r>
            <a:r>
              <a:rPr lang="en-US" b="1" smtClean="0">
                <a:solidFill>
                  <a:srgbClr val="0000FF"/>
                </a:solidFill>
                <a:latin typeface="Times New Roman" panose="02020603050405020304" pitchFamily="18" charset="0"/>
              </a:rPr>
              <a:t>intpointer</a:t>
            </a:r>
            <a:r>
              <a:rPr lang="en-US" b="1" smtClean="0">
                <a:solidFill>
                  <a:srgbClr val="0000FF"/>
                </a:solidFill>
                <a:latin typeface="VNI-Helve" pitchFamily="2" charset="0"/>
              </a:rPr>
              <a:t> </a:t>
            </a:r>
            <a:r>
              <a:rPr lang="en-US" b="1" smtClean="0">
                <a:solidFill>
                  <a:srgbClr val="000000"/>
                </a:solidFill>
                <a:latin typeface="VNI-Helve" pitchFamily="2" charset="0"/>
              </a:rPr>
              <a:t>	</a:t>
            </a:r>
            <a:r>
              <a:rPr lang="en-US" b="1" smtClean="0">
                <a:solidFill>
                  <a:srgbClr val="000000"/>
                </a:solidFill>
                <a:latin typeface="Times New Roman" panose="02020603050405020304" pitchFamily="18" charset="0"/>
              </a:rPr>
              <a:t>p</a:t>
            </a:r>
            <a:r>
              <a:rPr lang="en-US" b="1" smtClean="0">
                <a:solidFill>
                  <a:srgbClr val="000000"/>
                </a:solidFill>
                <a:latin typeface="VNI-Helve" pitchFamily="2" charset="0"/>
              </a:rPr>
              <a:t>;</a:t>
            </a:r>
          </a:p>
          <a:p>
            <a:pPr eaLnBrk="1" hangingPunct="1">
              <a:lnSpc>
                <a:spcPct val="90000"/>
              </a:lnSpc>
              <a:buFont typeface="Wingdings" panose="05000000000000000000" pitchFamily="2" charset="2"/>
              <a:buNone/>
            </a:pPr>
            <a:r>
              <a:rPr lang="en-US" smtClean="0">
                <a:latin typeface="VNI-Helve" pitchFamily="2" charset="0"/>
              </a:rPr>
              <a:t>	</a:t>
            </a:r>
          </a:p>
          <a:p>
            <a:pPr eaLnBrk="1" hangingPunct="1">
              <a:lnSpc>
                <a:spcPct val="90000"/>
              </a:lnSpc>
              <a:buFont typeface="Wingdings" panose="05000000000000000000" pitchFamily="2" charset="2"/>
              <a:buNone/>
            </a:pPr>
            <a:r>
              <a:rPr lang="en-US" smtClean="0">
                <a:latin typeface="Times New Roman" panose="02020603050405020304" pitchFamily="18" charset="0"/>
              </a:rPr>
              <a:t>hoặc</a:t>
            </a:r>
          </a:p>
          <a:p>
            <a:pPr eaLnBrk="1" hangingPunct="1">
              <a:lnSpc>
                <a:spcPct val="90000"/>
              </a:lnSpc>
              <a:buFont typeface="Wingdings" panose="05000000000000000000" pitchFamily="2" charset="2"/>
              <a:buNone/>
            </a:pPr>
            <a:r>
              <a:rPr lang="en-US" b="1" smtClean="0">
                <a:solidFill>
                  <a:srgbClr val="0000FF"/>
                </a:solidFill>
                <a:latin typeface="VNI-Helve" pitchFamily="2" charset="0"/>
              </a:rPr>
              <a:t>		</a:t>
            </a:r>
            <a:r>
              <a:rPr lang="en-US" b="1" smtClean="0">
                <a:solidFill>
                  <a:srgbClr val="0000FF"/>
                </a:solidFill>
                <a:latin typeface="Times New Roman" panose="02020603050405020304" pitchFamily="18" charset="0"/>
              </a:rPr>
              <a:t>int</a:t>
            </a:r>
            <a:r>
              <a:rPr lang="en-US" b="1" smtClean="0">
                <a:solidFill>
                  <a:srgbClr val="000000"/>
                </a:solidFill>
                <a:latin typeface="VNI-Helve" pitchFamily="2" charset="0"/>
              </a:rPr>
              <a:t>	*</a:t>
            </a:r>
            <a:r>
              <a:rPr lang="en-US" b="1" smtClean="0">
                <a:solidFill>
                  <a:srgbClr val="000000"/>
                </a:solidFill>
                <a:latin typeface="Times New Roman" panose="02020603050405020304" pitchFamily="18" charset="0"/>
              </a:rPr>
              <a:t>p</a:t>
            </a:r>
            <a:r>
              <a:rPr lang="en-US" b="1" smtClean="0">
                <a:solidFill>
                  <a:srgbClr val="000000"/>
                </a:solidFill>
                <a:latin typeface="VNI-Helve" pitchFamily="2" charset="0"/>
              </a:rPr>
              <a:t>;</a:t>
            </a:r>
            <a:r>
              <a:rPr lang="en-US" b="1" smtClean="0">
                <a:latin typeface="VNI-Helve" pitchFamily="2" charset="0"/>
              </a:rPr>
              <a:t/>
            </a:r>
            <a:br>
              <a:rPr lang="en-US" b="1" smtClean="0">
                <a:latin typeface="VNI-Helve" pitchFamily="2" charset="0"/>
              </a:rPr>
            </a:br>
            <a:endParaRPr lang="en-US" b="1" smtClean="0">
              <a:latin typeface="VNI-Helve" pitchFamily="2" charset="0"/>
            </a:endParaRPr>
          </a:p>
          <a:p>
            <a:pPr eaLnBrk="1" hangingPunct="1">
              <a:lnSpc>
                <a:spcPct val="90000"/>
              </a:lnSpc>
              <a:buFont typeface="Wingdings" panose="05000000000000000000" pitchFamily="2" charset="2"/>
              <a:buNone/>
            </a:pPr>
            <a:r>
              <a:rPr lang="en-US" smtClean="0">
                <a:latin typeface="Times New Roman" panose="02020603050405020304" pitchFamily="18" charset="0"/>
              </a:rPr>
              <a:t>là</a:t>
            </a:r>
            <a:r>
              <a:rPr lang="en-US" smtClean="0">
                <a:latin typeface="VNI-Helve" pitchFamily="2" charset="0"/>
              </a:rPr>
              <a:t> </a:t>
            </a:r>
            <a:r>
              <a:rPr lang="en-US" smtClean="0">
                <a:latin typeface="Times New Roman" panose="02020603050405020304" pitchFamily="18" charset="0"/>
              </a:rPr>
              <a:t>những</a:t>
            </a:r>
            <a:r>
              <a:rPr lang="en-US" smtClean="0">
                <a:latin typeface="VNI-Helve" pitchFamily="2" charset="0"/>
              </a:rPr>
              <a:t> </a:t>
            </a:r>
            <a:r>
              <a:rPr lang="en-US" smtClean="0">
                <a:latin typeface="Times New Roman" panose="02020603050405020304" pitchFamily="18" charset="0"/>
              </a:rPr>
              <a:t>khai</a:t>
            </a:r>
            <a:r>
              <a:rPr lang="en-US" smtClean="0">
                <a:latin typeface="VNI-Helve" pitchFamily="2" charset="0"/>
              </a:rPr>
              <a:t> </a:t>
            </a:r>
            <a:r>
              <a:rPr lang="en-US" smtClean="0">
                <a:latin typeface="Times New Roman" panose="02020603050405020304" pitchFamily="18" charset="0"/>
              </a:rPr>
              <a:t>báo</a:t>
            </a:r>
            <a:r>
              <a:rPr lang="en-US" smtClean="0">
                <a:latin typeface="VNI-Helve" pitchFamily="2" charset="0"/>
              </a:rPr>
              <a:t> </a:t>
            </a:r>
            <a:r>
              <a:rPr lang="en-US" smtClean="0">
                <a:latin typeface="Times New Roman" panose="02020603050405020304" pitchFamily="18" charset="0"/>
              </a:rPr>
              <a:t>hợp</a:t>
            </a:r>
            <a:r>
              <a:rPr lang="en-US" smtClean="0">
                <a:latin typeface="VNI-Helve" pitchFamily="2" charset="0"/>
              </a:rPr>
              <a:t> </a:t>
            </a:r>
            <a:r>
              <a:rPr lang="en-US" smtClean="0">
                <a:latin typeface="Times New Roman" panose="02020603050405020304" pitchFamily="18" charset="0"/>
              </a:rPr>
              <a:t>lệ</a:t>
            </a:r>
            <a:r>
              <a:rPr lang="en-US" smtClean="0">
                <a:latin typeface="VNI-Helve" pitchFamily="2" charset="0"/>
              </a:rPr>
              <a:t>.</a:t>
            </a: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12775" y="228600"/>
            <a:ext cx="8153400" cy="990600"/>
          </a:xfrm>
        </p:spPr>
        <p:txBody>
          <a:bodyPr/>
          <a:lstStyle/>
          <a:p>
            <a:pPr eaLnBrk="1" hangingPunct="1"/>
            <a:r>
              <a:rPr lang="en-US" smtClean="0"/>
              <a:t>Nội dung</a:t>
            </a:r>
          </a:p>
        </p:txBody>
      </p:sp>
      <p:sp>
        <p:nvSpPr>
          <p:cNvPr id="3" name="Content Placeholder 2"/>
          <p:cNvSpPr>
            <a:spLocks noGrp="1"/>
          </p:cNvSpPr>
          <p:nvPr>
            <p:ph sz="quarter" idx="1"/>
          </p:nvPr>
        </p:nvSpPr>
        <p:spPr>
          <a:xfrm>
            <a:off x="612775" y="1600200"/>
            <a:ext cx="8153400" cy="4495800"/>
          </a:xfrm>
        </p:spPr>
        <p:txBody>
          <a:bodyPr/>
          <a:lstStyle/>
          <a:p>
            <a:pPr eaLnBrk="1" hangingPunct="1">
              <a:lnSpc>
                <a:spcPct val="150000"/>
              </a:lnSpc>
            </a:pPr>
            <a:r>
              <a:rPr lang="en-US" sz="2800" smtClean="0">
                <a:latin typeface="Times" panose="02020603050405020304" pitchFamily="18" charset="0"/>
                <a:cs typeface="Times" panose="02020603050405020304" pitchFamily="18" charset="0"/>
              </a:rPr>
              <a:t>Giới thiệu</a:t>
            </a:r>
          </a:p>
          <a:p>
            <a:pPr eaLnBrk="1" hangingPunct="1">
              <a:lnSpc>
                <a:spcPct val="150000"/>
              </a:lnSpc>
            </a:pPr>
            <a:r>
              <a:rPr lang="en-US" sz="2800" smtClean="0">
                <a:latin typeface="Times" panose="02020603050405020304" pitchFamily="18" charset="0"/>
                <a:cs typeface="Times" panose="02020603050405020304" pitchFamily="18" charset="0"/>
              </a:rPr>
              <a:t>Danh sách liên kết đơn (</a:t>
            </a:r>
            <a:r>
              <a:rPr lang="en-US" sz="2800" smtClean="0">
                <a:solidFill>
                  <a:srgbClr val="C00000"/>
                </a:solidFill>
                <a:latin typeface="Times" panose="02020603050405020304" pitchFamily="18" charset="0"/>
                <a:cs typeface="Times" panose="02020603050405020304" pitchFamily="18" charset="0"/>
              </a:rPr>
              <a:t>Single Linked List</a:t>
            </a:r>
            <a:r>
              <a:rPr lang="en-US" sz="2800" smtClean="0">
                <a:latin typeface="Times" panose="02020603050405020304" pitchFamily="18" charset="0"/>
                <a:cs typeface="Times" panose="02020603050405020304" pitchFamily="18" charset="0"/>
              </a:rPr>
              <a:t>)</a:t>
            </a:r>
          </a:p>
          <a:p>
            <a:pPr eaLnBrk="1" hangingPunct="1">
              <a:lnSpc>
                <a:spcPct val="150000"/>
              </a:lnSpc>
            </a:pPr>
            <a:r>
              <a:rPr lang="en-US" sz="2800" smtClean="0">
                <a:latin typeface="Times" panose="02020603050405020304" pitchFamily="18" charset="0"/>
                <a:cs typeface="Times" panose="02020603050405020304" pitchFamily="18" charset="0"/>
              </a:rPr>
              <a:t>Danh sách liên kết đôi (</a:t>
            </a:r>
            <a:r>
              <a:rPr lang="en-US" sz="2800" smtClean="0">
                <a:solidFill>
                  <a:srgbClr val="C00000"/>
                </a:solidFill>
                <a:latin typeface="Times" panose="02020603050405020304" pitchFamily="18" charset="0"/>
                <a:cs typeface="Times" panose="02020603050405020304" pitchFamily="18" charset="0"/>
              </a:rPr>
              <a:t>Double Linked List</a:t>
            </a:r>
            <a:r>
              <a:rPr lang="en-US" sz="2800" smtClean="0">
                <a:latin typeface="Times" panose="02020603050405020304" pitchFamily="18" charset="0"/>
                <a:cs typeface="Times" panose="02020603050405020304" pitchFamily="18" charset="0"/>
              </a:rPr>
              <a:t>)</a:t>
            </a:r>
          </a:p>
          <a:p>
            <a:pPr eaLnBrk="1" hangingPunct="1">
              <a:lnSpc>
                <a:spcPct val="150000"/>
              </a:lnSpc>
            </a:pPr>
            <a:r>
              <a:rPr lang="en-US" sz="2800" smtClean="0">
                <a:latin typeface="Times" panose="02020603050405020304" pitchFamily="18" charset="0"/>
                <a:cs typeface="Times" panose="02020603050405020304" pitchFamily="18" charset="0"/>
              </a:rPr>
              <a:t>Danh sách liên kết vòng (</a:t>
            </a:r>
            <a:r>
              <a:rPr lang="en-US" sz="2800" smtClean="0">
                <a:solidFill>
                  <a:srgbClr val="C00000"/>
                </a:solidFill>
                <a:latin typeface="Times" panose="02020603050405020304" pitchFamily="18" charset="0"/>
                <a:cs typeface="Times" panose="02020603050405020304" pitchFamily="18" charset="0"/>
              </a:rPr>
              <a:t>Circular Linked List</a:t>
            </a:r>
            <a:r>
              <a:rPr lang="en-US" sz="2800" smtClean="0">
                <a:latin typeface="Times" panose="02020603050405020304" pitchFamily="18" charset="0"/>
                <a:cs typeface="Times" panose="02020603050405020304" pitchFamily="18" charset="0"/>
              </a:rPr>
              <a:t>)</a:t>
            </a:r>
          </a:p>
        </p:txBody>
      </p:sp>
      <p:sp>
        <p:nvSpPr>
          <p:cNvPr id="1638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83B81003-2ED8-4F1E-A3F4-840607FA9370}" type="slidenum">
              <a:rPr lang="en-US" sz="1200" smtClean="0">
                <a:solidFill>
                  <a:srgbClr val="FFFFFF"/>
                </a:solidFill>
              </a:rPr>
              <a:pPr>
                <a:lnSpc>
                  <a:spcPct val="80000"/>
                </a:lnSpc>
              </a:pPr>
              <a:t>2</a:t>
            </a:fld>
            <a:endParaRPr lang="en-US" sz="1200" smtClean="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457200"/>
            <a:ext cx="8229600" cy="990600"/>
          </a:xfrm>
        </p:spPr>
        <p:txBody>
          <a:bodyPr/>
          <a:lstStyle/>
          <a:p>
            <a:pPr eaLnBrk="1" hangingPunct="1"/>
            <a:r>
              <a:rPr lang="en-US" smtClean="0">
                <a:latin typeface="Times New Roman" panose="02020603050405020304" pitchFamily="18" charset="0"/>
              </a:rPr>
              <a:t>Con</a:t>
            </a:r>
            <a:r>
              <a:rPr lang="en-US" smtClean="0"/>
              <a:t> </a:t>
            </a:r>
            <a:r>
              <a:rPr lang="en-US" smtClean="0">
                <a:latin typeface="Times New Roman" panose="02020603050405020304" pitchFamily="18" charset="0"/>
              </a:rPr>
              <a:t>trỏ</a:t>
            </a:r>
            <a:r>
              <a:rPr lang="en-US" smtClean="0"/>
              <a:t> </a:t>
            </a:r>
            <a:r>
              <a:rPr lang="en-US" smtClean="0">
                <a:latin typeface="Times New Roman" panose="02020603050405020304" pitchFamily="18" charset="0"/>
              </a:rPr>
              <a:t>–</a:t>
            </a:r>
            <a:r>
              <a:rPr lang="en-US" i="1" smtClean="0"/>
              <a:t> </a:t>
            </a:r>
            <a:r>
              <a:rPr lang="en-US" i="1" smtClean="0">
                <a:latin typeface="Times New Roman" panose="02020603050405020304" pitchFamily="18" charset="0"/>
              </a:rPr>
              <a:t>Thao</a:t>
            </a:r>
            <a:r>
              <a:rPr lang="en-US" i="1" smtClean="0"/>
              <a:t> </a:t>
            </a:r>
            <a:r>
              <a:rPr lang="en-US" i="1" smtClean="0">
                <a:latin typeface="Times New Roman" panose="02020603050405020304" pitchFamily="18" charset="0"/>
              </a:rPr>
              <a:t>tác</a:t>
            </a:r>
            <a:r>
              <a:rPr lang="en-US" i="1" smtClean="0"/>
              <a:t> </a:t>
            </a:r>
            <a:r>
              <a:rPr lang="en-US" i="1" smtClean="0">
                <a:latin typeface="Times New Roman" panose="02020603050405020304" pitchFamily="18" charset="0"/>
              </a:rPr>
              <a:t>căn</a:t>
            </a:r>
            <a:r>
              <a:rPr lang="en-US" i="1" smtClean="0"/>
              <a:t> </a:t>
            </a:r>
            <a:r>
              <a:rPr lang="en-US" i="1" smtClean="0">
                <a:latin typeface="Times New Roman" panose="02020603050405020304" pitchFamily="18" charset="0"/>
              </a:rPr>
              <a:t>bản</a:t>
            </a:r>
            <a:endParaRPr lang="en-US" smtClean="0">
              <a:latin typeface="Times New Roman" panose="02020603050405020304" pitchFamily="18" charset="0"/>
            </a:endParaRPr>
          </a:p>
        </p:txBody>
      </p:sp>
      <p:sp>
        <p:nvSpPr>
          <p:cNvPr id="3686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DE38E36-5700-4F9B-A5A5-71BD66265CEE}" type="slidenum">
              <a:rPr lang="en-US" sz="1200" smtClean="0">
                <a:solidFill>
                  <a:srgbClr val="FFFFFF"/>
                </a:solidFill>
              </a:rPr>
              <a:pPr>
                <a:lnSpc>
                  <a:spcPct val="80000"/>
                </a:lnSpc>
              </a:pPr>
              <a:t>20</a:t>
            </a:fld>
            <a:endParaRPr lang="en-US" sz="1200" smtClean="0">
              <a:solidFill>
                <a:srgbClr val="FFFFFF"/>
              </a:solidFill>
            </a:endParaRPr>
          </a:p>
        </p:txBody>
      </p:sp>
      <p:sp>
        <p:nvSpPr>
          <p:cNvPr id="36868" name="Rectangle 3"/>
          <p:cNvSpPr>
            <a:spLocks noGrp="1" noChangeArrowheads="1"/>
          </p:cNvSpPr>
          <p:nvPr>
            <p:ph sz="quarter" idx="1"/>
          </p:nvPr>
        </p:nvSpPr>
        <p:spPr>
          <a:xfrm>
            <a:off x="685800" y="1600200"/>
            <a:ext cx="7772400" cy="4495800"/>
          </a:xfrm>
        </p:spPr>
        <p:txBody>
          <a:bodyPr/>
          <a:lstStyle/>
          <a:p>
            <a:pPr eaLnBrk="1" hangingPunct="1"/>
            <a:r>
              <a:rPr lang="en-US" smtClean="0">
                <a:latin typeface="Times New Roman" panose="02020603050405020304" pitchFamily="18" charset="0"/>
              </a:rPr>
              <a:t>Các</a:t>
            </a:r>
            <a:r>
              <a:rPr lang="en-US" smtClean="0">
                <a:latin typeface="VNI-Helve" pitchFamily="2" charset="0"/>
              </a:rPr>
              <a:t> </a:t>
            </a:r>
            <a:r>
              <a:rPr lang="en-US" smtClean="0">
                <a:latin typeface="Times New Roman" panose="02020603050405020304" pitchFamily="18" charset="0"/>
              </a:rPr>
              <a:t>thao</a:t>
            </a:r>
            <a:r>
              <a:rPr lang="en-US" smtClean="0">
                <a:latin typeface="VNI-Helve" pitchFamily="2" charset="0"/>
              </a:rPr>
              <a:t> </a:t>
            </a:r>
            <a:r>
              <a:rPr lang="en-US" smtClean="0">
                <a:latin typeface="Times New Roman" panose="02020603050405020304" pitchFamily="18" charset="0"/>
              </a:rPr>
              <a:t>tác</a:t>
            </a:r>
            <a:r>
              <a:rPr lang="en-US" smtClean="0">
                <a:latin typeface="VNI-Helve" pitchFamily="2" charset="0"/>
              </a:rPr>
              <a:t> </a:t>
            </a:r>
            <a:r>
              <a:rPr lang="en-US" smtClean="0">
                <a:latin typeface="Times New Roman" panose="02020603050405020304" pitchFamily="18" charset="0"/>
              </a:rPr>
              <a:t>cơ</a:t>
            </a:r>
            <a:r>
              <a:rPr lang="en-US" smtClean="0">
                <a:latin typeface="VNI-Helve" pitchFamily="2" charset="0"/>
              </a:rPr>
              <a:t> </a:t>
            </a:r>
            <a:r>
              <a:rPr lang="en-US" smtClean="0">
                <a:latin typeface="Times New Roman" panose="02020603050405020304" pitchFamily="18" charset="0"/>
              </a:rPr>
              <a:t>bản</a:t>
            </a:r>
            <a:r>
              <a:rPr lang="en-US" smtClean="0">
                <a:latin typeface="VNI-Helve" pitchFamily="2" charset="0"/>
              </a:rPr>
              <a:t> </a:t>
            </a:r>
            <a:r>
              <a:rPr lang="en-US" smtClean="0">
                <a:latin typeface="Times New Roman" panose="02020603050405020304" pitchFamily="18" charset="0"/>
              </a:rPr>
              <a:t>trên</a:t>
            </a:r>
            <a:r>
              <a:rPr lang="en-US" smtClean="0">
                <a:latin typeface="VNI-Helve" pitchFamily="2" charset="0"/>
              </a:rPr>
              <a:t> </a:t>
            </a:r>
            <a:r>
              <a:rPr lang="en-US" smtClean="0">
                <a:latin typeface="Times New Roman" panose="02020603050405020304" pitchFamily="18" charset="0"/>
              </a:rPr>
              <a:t>kiểu</a:t>
            </a:r>
            <a:r>
              <a:rPr lang="en-US" smtClean="0">
                <a:latin typeface="VNI-Helve" pitchFamily="2" charset="0"/>
              </a:rPr>
              <a:t> </a:t>
            </a:r>
            <a:r>
              <a:rPr lang="en-US" smtClean="0">
                <a:latin typeface="Times New Roman" panose="02020603050405020304" pitchFamily="18" charset="0"/>
              </a:rPr>
              <a:t>con</a:t>
            </a:r>
            <a:r>
              <a:rPr lang="en-US" smtClean="0">
                <a:latin typeface="VNI-Helve" pitchFamily="2" charset="0"/>
              </a:rPr>
              <a:t> </a:t>
            </a:r>
            <a:r>
              <a:rPr lang="en-US" smtClean="0">
                <a:latin typeface="Times New Roman" panose="02020603050405020304" pitchFamily="18" charset="0"/>
              </a:rPr>
              <a:t>trỏ</a:t>
            </a:r>
            <a:r>
              <a:rPr lang="en-US" smtClean="0">
                <a:latin typeface="VNI-Helve" pitchFamily="2" charset="0"/>
              </a:rPr>
              <a:t>:(</a:t>
            </a:r>
            <a:r>
              <a:rPr lang="en-US" smtClean="0">
                <a:latin typeface="Times New Roman" panose="02020603050405020304" pitchFamily="18" charset="0"/>
              </a:rPr>
              <a:t>minh</a:t>
            </a:r>
            <a:r>
              <a:rPr lang="en-US" smtClean="0">
                <a:latin typeface="VNI-Helve" pitchFamily="2" charset="0"/>
              </a:rPr>
              <a:t> </a:t>
            </a:r>
            <a:r>
              <a:rPr lang="en-US" smtClean="0">
                <a:latin typeface="Times New Roman" panose="02020603050405020304" pitchFamily="18" charset="0"/>
              </a:rPr>
              <a:t>họa</a:t>
            </a:r>
            <a:r>
              <a:rPr lang="en-US" smtClean="0">
                <a:latin typeface="VNI-Helve" pitchFamily="2" charset="0"/>
              </a:rPr>
              <a:t> </a:t>
            </a:r>
            <a:r>
              <a:rPr lang="en-US" smtClean="0">
                <a:latin typeface="Times New Roman" panose="02020603050405020304" pitchFamily="18" charset="0"/>
              </a:rPr>
              <a:t>bằng</a:t>
            </a:r>
            <a:r>
              <a:rPr lang="en-US" smtClean="0">
                <a:latin typeface="VNI-Helve" pitchFamily="2" charset="0"/>
              </a:rPr>
              <a:t> </a:t>
            </a:r>
            <a:r>
              <a:rPr lang="en-US" smtClean="0">
                <a:latin typeface="Times New Roman" panose="02020603050405020304" pitchFamily="18" charset="0"/>
              </a:rPr>
              <a:t>C</a:t>
            </a:r>
            <a:r>
              <a:rPr lang="en-US" smtClean="0">
                <a:latin typeface="VNI-Helve" pitchFamily="2" charset="0"/>
              </a:rPr>
              <a:t>)</a:t>
            </a:r>
          </a:p>
          <a:p>
            <a:pPr lvl="1" eaLnBrk="1" hangingPunct="1"/>
            <a:r>
              <a:rPr lang="en-US" smtClean="0">
                <a:latin typeface="Times New Roman" panose="02020603050405020304" pitchFamily="18" charset="0"/>
              </a:rPr>
              <a:t>Khi</a:t>
            </a:r>
            <a:r>
              <a:rPr lang="en-US" smtClean="0">
                <a:latin typeface="VNI-Helve" pitchFamily="2" charset="0"/>
              </a:rPr>
              <a:t> 1 </a:t>
            </a:r>
            <a:r>
              <a:rPr lang="en-US" smtClean="0">
                <a:latin typeface="Times New Roman" panose="02020603050405020304" pitchFamily="18" charset="0"/>
              </a:rPr>
              <a:t>biến</a:t>
            </a:r>
            <a:r>
              <a:rPr lang="en-US" smtClean="0">
                <a:latin typeface="VNI-Helve" pitchFamily="2" charset="0"/>
              </a:rPr>
              <a:t> </a:t>
            </a:r>
            <a:r>
              <a:rPr lang="en-US" smtClean="0">
                <a:latin typeface="Times New Roman" panose="02020603050405020304" pitchFamily="18" charset="0"/>
              </a:rPr>
              <a:t>con</a:t>
            </a:r>
            <a:r>
              <a:rPr lang="en-US" smtClean="0">
                <a:latin typeface="VNI-Helve" pitchFamily="2" charset="0"/>
              </a:rPr>
              <a:t> </a:t>
            </a:r>
            <a:r>
              <a:rPr lang="en-US" smtClean="0">
                <a:latin typeface="Times New Roman" panose="02020603050405020304" pitchFamily="18" charset="0"/>
              </a:rPr>
              <a:t>trỏ</a:t>
            </a:r>
            <a:r>
              <a:rPr lang="en-US" smtClean="0">
                <a:latin typeface="VNI-Helve" pitchFamily="2" charset="0"/>
              </a:rPr>
              <a:t> </a:t>
            </a:r>
            <a:r>
              <a:rPr lang="en-US" smtClean="0">
                <a:latin typeface="Times New Roman" panose="02020603050405020304" pitchFamily="18" charset="0"/>
              </a:rPr>
              <a:t>p</a:t>
            </a:r>
            <a:r>
              <a:rPr lang="en-US" smtClean="0">
                <a:latin typeface="VNI-Helve" pitchFamily="2" charset="0"/>
              </a:rPr>
              <a:t> </a:t>
            </a:r>
            <a:r>
              <a:rPr lang="en-US" smtClean="0">
                <a:latin typeface="Times New Roman" panose="02020603050405020304" pitchFamily="18" charset="0"/>
              </a:rPr>
              <a:t>lưu</a:t>
            </a:r>
            <a:r>
              <a:rPr lang="en-US" smtClean="0">
                <a:latin typeface="VNI-Helve" pitchFamily="2" charset="0"/>
              </a:rPr>
              <a:t> </a:t>
            </a:r>
            <a:r>
              <a:rPr lang="en-US" smtClean="0">
                <a:latin typeface="Times New Roman" panose="02020603050405020304" pitchFamily="18" charset="0"/>
              </a:rPr>
              <a:t>địa</a:t>
            </a:r>
            <a:r>
              <a:rPr lang="en-US" smtClean="0">
                <a:latin typeface="VNI-Helve" pitchFamily="2" charset="0"/>
              </a:rPr>
              <a:t> </a:t>
            </a:r>
            <a:r>
              <a:rPr lang="en-US" smtClean="0">
                <a:latin typeface="Times New Roman" panose="02020603050405020304" pitchFamily="18" charset="0"/>
              </a:rPr>
              <a:t>chỉ</a:t>
            </a:r>
            <a:r>
              <a:rPr lang="en-US" smtClean="0">
                <a:latin typeface="VNI-Helve" pitchFamily="2" charset="0"/>
              </a:rPr>
              <a:t> </a:t>
            </a:r>
            <a:r>
              <a:rPr lang="en-US" smtClean="0">
                <a:latin typeface="Times New Roman" panose="02020603050405020304" pitchFamily="18" charset="0"/>
              </a:rPr>
              <a:t>của</a:t>
            </a:r>
            <a:r>
              <a:rPr lang="en-US" smtClean="0">
                <a:latin typeface="VNI-Helve" pitchFamily="2" charset="0"/>
              </a:rPr>
              <a:t> </a:t>
            </a:r>
            <a:r>
              <a:rPr lang="en-US" smtClean="0">
                <a:latin typeface="Times New Roman" panose="02020603050405020304" pitchFamily="18" charset="0"/>
              </a:rPr>
              <a:t>đối</a:t>
            </a:r>
            <a:r>
              <a:rPr lang="en-US" smtClean="0">
                <a:latin typeface="VNI-Helve" pitchFamily="2" charset="0"/>
              </a:rPr>
              <a:t> </a:t>
            </a:r>
            <a:r>
              <a:rPr lang="en-US" smtClean="0">
                <a:latin typeface="Times New Roman" panose="02020603050405020304" pitchFamily="18" charset="0"/>
              </a:rPr>
              <a:t>tượng</a:t>
            </a:r>
            <a:r>
              <a:rPr lang="en-US" smtClean="0">
                <a:latin typeface="VNI-Helve" pitchFamily="2" charset="0"/>
              </a:rPr>
              <a:t> </a:t>
            </a:r>
            <a:r>
              <a:rPr lang="en-US" smtClean="0">
                <a:latin typeface="Times New Roman" panose="02020603050405020304" pitchFamily="18" charset="0"/>
              </a:rPr>
              <a:t>x</a:t>
            </a:r>
            <a:r>
              <a:rPr lang="en-US" smtClean="0">
                <a:latin typeface="VNI-Helve" pitchFamily="2" charset="0"/>
              </a:rPr>
              <a:t>, </a:t>
            </a:r>
            <a:r>
              <a:rPr lang="en-US" smtClean="0">
                <a:latin typeface="Times New Roman" panose="02020603050405020304" pitchFamily="18" charset="0"/>
              </a:rPr>
              <a:t>ta</a:t>
            </a:r>
            <a:r>
              <a:rPr lang="en-US" smtClean="0">
                <a:latin typeface="VNI-Helve" pitchFamily="2" charset="0"/>
              </a:rPr>
              <a:t> </a:t>
            </a:r>
            <a:r>
              <a:rPr lang="en-US" smtClean="0">
                <a:latin typeface="Times New Roman" panose="02020603050405020304" pitchFamily="18" charset="0"/>
              </a:rPr>
              <a:t>nói</a:t>
            </a:r>
            <a:r>
              <a:rPr lang="en-US" smtClean="0">
                <a:latin typeface="VNI-Helve" pitchFamily="2" charset="0"/>
              </a:rPr>
              <a:t> </a:t>
            </a:r>
            <a:r>
              <a:rPr lang="en-US" smtClean="0">
                <a:latin typeface="Times New Roman" panose="02020603050405020304" pitchFamily="18" charset="0"/>
              </a:rPr>
              <a:t>‘p</a:t>
            </a:r>
            <a:r>
              <a:rPr lang="en-US" smtClean="0">
                <a:latin typeface="VNI-Helve" pitchFamily="2" charset="0"/>
              </a:rPr>
              <a:t> </a:t>
            </a:r>
            <a:r>
              <a:rPr lang="en-US" smtClean="0">
                <a:latin typeface="Times New Roman" panose="02020603050405020304" pitchFamily="18" charset="0"/>
              </a:rPr>
              <a:t>trỏ</a:t>
            </a:r>
            <a:r>
              <a:rPr lang="en-US" smtClean="0">
                <a:latin typeface="VNI-Helve" pitchFamily="2" charset="0"/>
              </a:rPr>
              <a:t> </a:t>
            </a:r>
            <a:r>
              <a:rPr lang="en-US" smtClean="0">
                <a:latin typeface="Times New Roman" panose="02020603050405020304" pitchFamily="18" charset="0"/>
              </a:rPr>
              <a:t>đến</a:t>
            </a:r>
            <a:r>
              <a:rPr lang="en-US" smtClean="0">
                <a:latin typeface="VNI-Helve" pitchFamily="2" charset="0"/>
              </a:rPr>
              <a:t> </a:t>
            </a:r>
            <a:r>
              <a:rPr lang="en-US" smtClean="0">
                <a:latin typeface="Times New Roman" panose="02020603050405020304" pitchFamily="18" charset="0"/>
              </a:rPr>
              <a:t>x’</a:t>
            </a:r>
            <a:r>
              <a:rPr lang="en-US" smtClean="0">
                <a:latin typeface="VNI-Helve" pitchFamily="2" charset="0"/>
              </a:rPr>
              <a:t>.</a:t>
            </a:r>
          </a:p>
          <a:p>
            <a:pPr lvl="1" eaLnBrk="1" hangingPunct="1"/>
            <a:r>
              <a:rPr lang="en-US" smtClean="0">
                <a:latin typeface="Times New Roman" panose="02020603050405020304" pitchFamily="18" charset="0"/>
              </a:rPr>
              <a:t>Gán</a:t>
            </a:r>
            <a:r>
              <a:rPr lang="en-US" smtClean="0">
                <a:latin typeface="VNI-Helve" pitchFamily="2" charset="0"/>
              </a:rPr>
              <a:t> </a:t>
            </a:r>
            <a:r>
              <a:rPr lang="en-US" smtClean="0">
                <a:latin typeface="Times New Roman" panose="02020603050405020304" pitchFamily="18" charset="0"/>
              </a:rPr>
              <a:t>địa</a:t>
            </a:r>
            <a:r>
              <a:rPr lang="en-US" smtClean="0">
                <a:latin typeface="VNI-Helve" pitchFamily="2" charset="0"/>
              </a:rPr>
              <a:t> </a:t>
            </a:r>
            <a:r>
              <a:rPr lang="en-US" smtClean="0">
                <a:latin typeface="Times New Roman" panose="02020603050405020304" pitchFamily="18" charset="0"/>
              </a:rPr>
              <a:t>chỉ</a:t>
            </a:r>
            <a:r>
              <a:rPr lang="en-US" smtClean="0">
                <a:latin typeface="VNI-Helve" pitchFamily="2" charset="0"/>
              </a:rPr>
              <a:t> </a:t>
            </a:r>
            <a:r>
              <a:rPr lang="en-US" smtClean="0">
                <a:latin typeface="Times New Roman" panose="02020603050405020304" pitchFamily="18" charset="0"/>
              </a:rPr>
              <a:t>của</a:t>
            </a:r>
            <a:r>
              <a:rPr lang="en-US" smtClean="0">
                <a:latin typeface="VNI-Helve" pitchFamily="2" charset="0"/>
              </a:rPr>
              <a:t> </a:t>
            </a:r>
            <a:r>
              <a:rPr lang="en-US" smtClean="0">
                <a:latin typeface="Times New Roman" panose="02020603050405020304" pitchFamily="18" charset="0"/>
              </a:rPr>
              <a:t>một</a:t>
            </a:r>
            <a:r>
              <a:rPr lang="en-US" smtClean="0">
                <a:latin typeface="VNI-Helve" pitchFamily="2" charset="0"/>
              </a:rPr>
              <a:t> </a:t>
            </a:r>
            <a:r>
              <a:rPr lang="en-US" smtClean="0">
                <a:latin typeface="Times New Roman" panose="02020603050405020304" pitchFamily="18" charset="0"/>
              </a:rPr>
              <a:t>vùng</a:t>
            </a:r>
            <a:r>
              <a:rPr lang="en-US" smtClean="0">
                <a:latin typeface="VNI-Helve" pitchFamily="2" charset="0"/>
              </a:rPr>
              <a:t> </a:t>
            </a:r>
            <a:r>
              <a:rPr lang="en-US" smtClean="0">
                <a:latin typeface="Times New Roman" panose="02020603050405020304" pitchFamily="18" charset="0"/>
              </a:rPr>
              <a:t>nhớ</a:t>
            </a:r>
            <a:r>
              <a:rPr lang="en-US" smtClean="0">
                <a:latin typeface="VNI-Helve" pitchFamily="2" charset="0"/>
              </a:rPr>
              <a:t> </a:t>
            </a:r>
            <a:r>
              <a:rPr lang="en-US" smtClean="0">
                <a:latin typeface="Times New Roman" panose="02020603050405020304" pitchFamily="18" charset="0"/>
              </a:rPr>
              <a:t>con</a:t>
            </a:r>
            <a:r>
              <a:rPr lang="en-US" smtClean="0">
                <a:latin typeface="VNI-Helve" pitchFamily="2" charset="0"/>
              </a:rPr>
              <a:t> </a:t>
            </a:r>
            <a:r>
              <a:rPr lang="en-US" smtClean="0">
                <a:latin typeface="Times New Roman" panose="02020603050405020304" pitchFamily="18" charset="0"/>
              </a:rPr>
              <a:t>trỏ</a:t>
            </a:r>
            <a:r>
              <a:rPr lang="en-US" smtClean="0">
                <a:latin typeface="VNI-Helve" pitchFamily="2" charset="0"/>
              </a:rPr>
              <a:t> </a:t>
            </a:r>
            <a:r>
              <a:rPr lang="en-US" smtClean="0">
                <a:latin typeface="Times New Roman" panose="02020603050405020304" pitchFamily="18" charset="0"/>
              </a:rPr>
              <a:t>p</a:t>
            </a:r>
            <a:r>
              <a:rPr lang="en-US" smtClean="0">
                <a:latin typeface="VNI-Helve" pitchFamily="2" charset="0"/>
              </a:rPr>
              <a:t>:	</a:t>
            </a:r>
          </a:p>
          <a:p>
            <a:pPr eaLnBrk="1" hangingPunct="1">
              <a:buFont typeface="Wingdings" panose="05000000000000000000" pitchFamily="2" charset="2"/>
              <a:buNone/>
            </a:pPr>
            <a:r>
              <a:rPr lang="en-US" smtClean="0">
                <a:latin typeface="VNI-Helve" pitchFamily="2" charset="0"/>
              </a:rPr>
              <a:t>		</a:t>
            </a:r>
            <a:r>
              <a:rPr lang="en-US" smtClean="0">
                <a:latin typeface="Times New Roman" panose="02020603050405020304" pitchFamily="18" charset="0"/>
              </a:rPr>
              <a:t>p</a:t>
            </a:r>
            <a:r>
              <a:rPr lang="en-US" smtClean="0">
                <a:latin typeface="VNI-Helve" pitchFamily="2" charset="0"/>
              </a:rPr>
              <a:t> = &lt;</a:t>
            </a:r>
            <a:r>
              <a:rPr lang="en-US" smtClean="0">
                <a:latin typeface="Times New Roman" panose="02020603050405020304" pitchFamily="18" charset="0"/>
              </a:rPr>
              <a:t>địa</a:t>
            </a:r>
            <a:r>
              <a:rPr lang="en-US" smtClean="0">
                <a:latin typeface="VNI-Helve" pitchFamily="2" charset="0"/>
              </a:rPr>
              <a:t> </a:t>
            </a:r>
            <a:r>
              <a:rPr lang="en-US" smtClean="0">
                <a:latin typeface="Times New Roman" panose="02020603050405020304" pitchFamily="18" charset="0"/>
              </a:rPr>
              <a:t>chỉ</a:t>
            </a:r>
            <a:r>
              <a:rPr lang="en-US" smtClean="0">
                <a:latin typeface="VNI-Helve" pitchFamily="2" charset="0"/>
              </a:rPr>
              <a:t>&gt;;</a:t>
            </a:r>
          </a:p>
          <a:p>
            <a:pPr eaLnBrk="1" hangingPunct="1">
              <a:buFont typeface="Wingdings" panose="05000000000000000000" pitchFamily="2" charset="2"/>
              <a:buNone/>
            </a:pPr>
            <a:r>
              <a:rPr lang="en-US" smtClean="0">
                <a:latin typeface="VNI-Helve" pitchFamily="2" charset="0"/>
              </a:rPr>
              <a:t>		</a:t>
            </a:r>
            <a:r>
              <a:rPr lang="en-US" smtClean="0">
                <a:solidFill>
                  <a:schemeClr val="accent2"/>
                </a:solidFill>
                <a:latin typeface="VNI-Helve" pitchFamily="2" charset="0"/>
              </a:rPr>
              <a:t>ví duï :</a:t>
            </a:r>
            <a:r>
              <a:rPr lang="en-US" smtClean="0">
                <a:latin typeface="VNI-Helve" pitchFamily="2" charset="0"/>
              </a:rPr>
              <a:t> </a:t>
            </a:r>
          </a:p>
          <a:p>
            <a:pPr eaLnBrk="1" hangingPunct="1">
              <a:buFont typeface="Wingdings" panose="05000000000000000000" pitchFamily="2" charset="2"/>
              <a:buNone/>
            </a:pPr>
            <a:r>
              <a:rPr lang="en-US" smtClean="0">
                <a:latin typeface="VNI-Helve" pitchFamily="2" charset="0"/>
              </a:rPr>
              <a:t>			int  i,*</a:t>
            </a:r>
            <a:r>
              <a:rPr lang="en-US" smtClean="0">
                <a:latin typeface="Times New Roman" panose="02020603050405020304" pitchFamily="18" charset="0"/>
              </a:rPr>
              <a:t>p;</a:t>
            </a:r>
            <a:r>
              <a:rPr lang="en-US" smtClean="0">
                <a:latin typeface="VNI-Helve" pitchFamily="2" charset="0"/>
              </a:rPr>
              <a:t> </a:t>
            </a:r>
          </a:p>
          <a:p>
            <a:pPr eaLnBrk="1" hangingPunct="1">
              <a:buFont typeface="Wingdings" panose="05000000000000000000" pitchFamily="2" charset="2"/>
              <a:buNone/>
            </a:pPr>
            <a:r>
              <a:rPr lang="en-US" smtClean="0">
                <a:latin typeface="VNI-Helve" pitchFamily="2" charset="0"/>
              </a:rPr>
              <a:t>			p=&amp;i;</a:t>
            </a:r>
          </a:p>
          <a:p>
            <a:pPr lvl="1" eaLnBrk="1" hangingPunct="1"/>
            <a:r>
              <a:rPr lang="en-US" smtClean="0">
                <a:latin typeface="Times New Roman" panose="02020603050405020304" pitchFamily="18" charset="0"/>
              </a:rPr>
              <a:t>Truy</a:t>
            </a:r>
            <a:r>
              <a:rPr lang="en-US" smtClean="0">
                <a:latin typeface="VNI-Helve" pitchFamily="2" charset="0"/>
              </a:rPr>
              <a:t> </a:t>
            </a:r>
            <a:r>
              <a:rPr lang="en-US" smtClean="0">
                <a:latin typeface="Times New Roman" panose="02020603050405020304" pitchFamily="18" charset="0"/>
              </a:rPr>
              <a:t>xuất</a:t>
            </a:r>
            <a:r>
              <a:rPr lang="en-US" smtClean="0">
                <a:latin typeface="VNI-Helve" pitchFamily="2" charset="0"/>
              </a:rPr>
              <a:t> </a:t>
            </a:r>
            <a:r>
              <a:rPr lang="en-US" smtClean="0">
                <a:latin typeface="Times New Roman" panose="02020603050405020304" pitchFamily="18" charset="0"/>
              </a:rPr>
              <a:t>nội</a:t>
            </a:r>
            <a:r>
              <a:rPr lang="en-US" smtClean="0">
                <a:latin typeface="VNI-Helve" pitchFamily="2" charset="0"/>
              </a:rPr>
              <a:t> </a:t>
            </a:r>
            <a:r>
              <a:rPr lang="en-US" smtClean="0">
                <a:latin typeface="Times New Roman" panose="02020603050405020304" pitchFamily="18" charset="0"/>
              </a:rPr>
              <a:t>dung</a:t>
            </a:r>
            <a:r>
              <a:rPr lang="en-US" smtClean="0">
                <a:latin typeface="VNI-Helve" pitchFamily="2" charset="0"/>
              </a:rPr>
              <a:t> </a:t>
            </a:r>
            <a:r>
              <a:rPr lang="en-US" smtClean="0">
                <a:latin typeface="Times New Roman" panose="02020603050405020304" pitchFamily="18" charset="0"/>
              </a:rPr>
              <a:t>của</a:t>
            </a:r>
            <a:r>
              <a:rPr lang="en-US" smtClean="0">
                <a:latin typeface="VNI-Helve" pitchFamily="2" charset="0"/>
              </a:rPr>
              <a:t> </a:t>
            </a:r>
            <a:r>
              <a:rPr lang="en-US" smtClean="0">
                <a:latin typeface="Times New Roman" panose="02020603050405020304" pitchFamily="18" charset="0"/>
              </a:rPr>
              <a:t>đối</a:t>
            </a:r>
            <a:r>
              <a:rPr lang="en-US" smtClean="0">
                <a:latin typeface="VNI-Helve" pitchFamily="2" charset="0"/>
              </a:rPr>
              <a:t> </a:t>
            </a:r>
            <a:r>
              <a:rPr lang="en-US" smtClean="0">
                <a:latin typeface="Times New Roman" panose="02020603050405020304" pitchFamily="18" charset="0"/>
              </a:rPr>
              <a:t>tượng</a:t>
            </a:r>
            <a:r>
              <a:rPr lang="en-US" smtClean="0">
                <a:latin typeface="VNI-Helve" pitchFamily="2" charset="0"/>
              </a:rPr>
              <a:t> </a:t>
            </a:r>
            <a:r>
              <a:rPr lang="en-US" smtClean="0">
                <a:latin typeface="Times New Roman" panose="02020603050405020304" pitchFamily="18" charset="0"/>
              </a:rPr>
              <a:t>do</a:t>
            </a:r>
            <a:r>
              <a:rPr lang="en-US" smtClean="0">
                <a:latin typeface="VNI-Helve" pitchFamily="2" charset="0"/>
              </a:rPr>
              <a:t> </a:t>
            </a:r>
            <a:r>
              <a:rPr lang="en-US" smtClean="0">
                <a:latin typeface="Times New Roman" panose="02020603050405020304" pitchFamily="18" charset="0"/>
              </a:rPr>
              <a:t>p</a:t>
            </a:r>
            <a:r>
              <a:rPr lang="en-US" smtClean="0">
                <a:latin typeface="VNI-Helve" pitchFamily="2" charset="0"/>
              </a:rPr>
              <a:t> </a:t>
            </a:r>
            <a:r>
              <a:rPr lang="en-US" smtClean="0">
                <a:latin typeface="Times New Roman" panose="02020603050405020304" pitchFamily="18" charset="0"/>
              </a:rPr>
              <a:t>trỏ</a:t>
            </a:r>
            <a:r>
              <a:rPr lang="en-US" smtClean="0">
                <a:latin typeface="VNI-Helve" pitchFamily="2" charset="0"/>
              </a:rPr>
              <a:t> </a:t>
            </a:r>
            <a:r>
              <a:rPr lang="en-US" smtClean="0">
                <a:latin typeface="Times New Roman" panose="02020603050405020304" pitchFamily="18" charset="0"/>
              </a:rPr>
              <a:t>đến</a:t>
            </a:r>
            <a:r>
              <a:rPr lang="en-US" smtClean="0">
                <a:latin typeface="VNI-Helve" pitchFamily="2" charset="0"/>
              </a:rPr>
              <a:t> (*</a:t>
            </a:r>
            <a:r>
              <a:rPr lang="en-US" smtClean="0">
                <a:latin typeface="Times New Roman" panose="02020603050405020304" pitchFamily="18" charset="0"/>
              </a:rPr>
              <a:t>p</a:t>
            </a:r>
            <a:r>
              <a:rPr lang="en-US" smtClean="0">
                <a:latin typeface="VNI-Helve" pitchFamily="2" charset="0"/>
              </a:rPr>
              <a:t>)</a:t>
            </a:r>
          </a:p>
          <a:p>
            <a:pPr eaLnBrk="1" hangingPunct="1"/>
            <a:endParaRPr lang="en-US" smtClean="0">
              <a:latin typeface="VNI-Helve" pitchFamily="2" charset="0"/>
            </a:endParaRP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12775" y="228600"/>
            <a:ext cx="8153400" cy="990600"/>
          </a:xfrm>
        </p:spPr>
        <p:txBody>
          <a:bodyPr/>
          <a:lstStyle/>
          <a:p>
            <a:pPr eaLnBrk="1" hangingPunct="1"/>
            <a:r>
              <a:rPr lang="en-US" smtClean="0"/>
              <a:t>Nội dung</a:t>
            </a:r>
          </a:p>
        </p:txBody>
      </p:sp>
      <p:sp>
        <p:nvSpPr>
          <p:cNvPr id="3" name="Content Placeholder 2"/>
          <p:cNvSpPr>
            <a:spLocks noGrp="1"/>
          </p:cNvSpPr>
          <p:nvPr>
            <p:ph sz="quarter" idx="1"/>
          </p:nvPr>
        </p:nvSpPr>
        <p:spPr>
          <a:xfrm>
            <a:off x="612775" y="1600200"/>
            <a:ext cx="8153400" cy="4495800"/>
          </a:xfrm>
        </p:spPr>
        <p:txBody>
          <a:bodyPr/>
          <a:lstStyle/>
          <a:p>
            <a:pPr eaLnBrk="1" hangingPunct="1"/>
            <a:r>
              <a:rPr lang="en-US" smtClean="0">
                <a:latin typeface="Times New Roman" panose="02020603050405020304" pitchFamily="18" charset="0"/>
                <a:cs typeface="Times New Roman" panose="02020603050405020304" pitchFamily="18" charset="0"/>
              </a:rPr>
              <a:t>Giới thiệu</a:t>
            </a:r>
          </a:p>
          <a:p>
            <a:pPr eaLnBrk="1" hangingPunct="1"/>
            <a:r>
              <a:rPr lang="en-US" smtClean="0">
                <a:latin typeface="Times New Roman" panose="02020603050405020304" pitchFamily="18" charset="0"/>
                <a:cs typeface="Times New Roman" panose="02020603050405020304" pitchFamily="18" charset="0"/>
              </a:rPr>
              <a:t>Danh sách liên kết đơn (</a:t>
            </a:r>
            <a:r>
              <a:rPr lang="en-US" smtClean="0">
                <a:solidFill>
                  <a:srgbClr val="C00000"/>
                </a:solidFill>
                <a:latin typeface="Times New Roman" panose="02020603050405020304" pitchFamily="18" charset="0"/>
                <a:cs typeface="Times New Roman" panose="02020603050405020304" pitchFamily="18" charset="0"/>
              </a:rPr>
              <a:t>Single Linked List</a:t>
            </a:r>
            <a:r>
              <a:rPr lang="en-US" smtClean="0">
                <a:latin typeface="Times New Roman" panose="02020603050405020304" pitchFamily="18" charset="0"/>
                <a:cs typeface="Times New Roman" panose="02020603050405020304" pitchFamily="18" charset="0"/>
              </a:rPr>
              <a:t>)</a:t>
            </a:r>
          </a:p>
          <a:p>
            <a:pPr eaLnBrk="1" hangingPunct="1"/>
            <a:r>
              <a:rPr lang="en-US" smtClean="0">
                <a:latin typeface="Times New Roman" panose="02020603050405020304" pitchFamily="18" charset="0"/>
                <a:cs typeface="Times New Roman" panose="02020603050405020304" pitchFamily="18" charset="0"/>
              </a:rPr>
              <a:t>Danh sách liên kết kép (</a:t>
            </a:r>
            <a:r>
              <a:rPr lang="en-US" smtClean="0">
                <a:solidFill>
                  <a:srgbClr val="C00000"/>
                </a:solidFill>
                <a:latin typeface="Times New Roman" panose="02020603050405020304" pitchFamily="18" charset="0"/>
                <a:cs typeface="Times New Roman" panose="02020603050405020304" pitchFamily="18" charset="0"/>
              </a:rPr>
              <a:t>Doule Linked List</a:t>
            </a:r>
            <a:r>
              <a:rPr lang="en-US" smtClean="0">
                <a:latin typeface="Times New Roman" panose="02020603050405020304" pitchFamily="18" charset="0"/>
                <a:cs typeface="Times New Roman" panose="02020603050405020304" pitchFamily="18" charset="0"/>
              </a:rPr>
              <a:t>)</a:t>
            </a:r>
          </a:p>
          <a:p>
            <a:pPr eaLnBrk="1" hangingPunct="1"/>
            <a:r>
              <a:rPr lang="en-US" smtClean="0">
                <a:latin typeface="Times New Roman" panose="02020603050405020304" pitchFamily="18" charset="0"/>
                <a:cs typeface="Times New Roman" panose="02020603050405020304" pitchFamily="18" charset="0"/>
              </a:rPr>
              <a:t>Danh sách liên kết vòng (</a:t>
            </a:r>
            <a:r>
              <a:rPr lang="en-US" smtClean="0">
                <a:solidFill>
                  <a:srgbClr val="C00000"/>
                </a:solidFill>
                <a:latin typeface="Times New Roman" panose="02020603050405020304" pitchFamily="18" charset="0"/>
                <a:cs typeface="Times New Roman" panose="02020603050405020304" pitchFamily="18" charset="0"/>
              </a:rPr>
              <a:t>Circular Linked List</a:t>
            </a:r>
            <a:r>
              <a:rPr lang="en-US" smtClean="0">
                <a:latin typeface="Times New Roman" panose="02020603050405020304" pitchFamily="18" charset="0"/>
                <a:cs typeface="Times New Roman" panose="02020603050405020304" pitchFamily="18" charset="0"/>
              </a:rPr>
              <a:t>)</a:t>
            </a:r>
          </a:p>
        </p:txBody>
      </p:sp>
      <p:sp>
        <p:nvSpPr>
          <p:cNvPr id="3789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A4CEF492-E4F9-4C22-B806-9E0AC2D86977}" type="slidenum">
              <a:rPr lang="en-US" sz="1200" smtClean="0">
                <a:solidFill>
                  <a:srgbClr val="FFFFFF"/>
                </a:solidFill>
              </a:rPr>
              <a:pPr>
                <a:lnSpc>
                  <a:spcPct val="80000"/>
                </a:lnSpc>
              </a:pPr>
              <a:t>21</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1" end="1"/>
                                            </p:txEl>
                                          </p:spTgt>
                                        </p:tgtEl>
                                        <p:attrNameLst>
                                          <p:attrName>style.opacity</p:attrName>
                                        </p:attrNameLst>
                                      </p:cBhvr>
                                      <p:to>
                                        <p:strVal val="0.5"/>
                                      </p:to>
                                    </p:set>
                                    <p:animEffect filter="image" prLst="opacity: 0.5">
                                      <p:cBhvr rctx="IE">
                                        <p:cTn id="10" dur="indefinite"/>
                                        <p:tgtEl>
                                          <p:spTgt spid="3">
                                            <p:txEl>
                                              <p:pRg st="1" end="1"/>
                                            </p:txEl>
                                          </p:spTgt>
                                        </p:tgtEl>
                                      </p:cBhvr>
                                    </p:animEffect>
                                  </p:childTnLst>
                                </p:cTn>
                              </p:par>
                              <p:par>
                                <p:cTn id="11" presetID="9" presetClass="emph" presetSubtype="0" nodeType="withEffect">
                                  <p:stCondLst>
                                    <p:cond delay="0"/>
                                  </p:stCondLst>
                                  <p:childTnLst>
                                    <p:set>
                                      <p:cBhvr rctx="PPT">
                                        <p:cTn id="12" dur="indefinite"/>
                                        <p:tgtEl>
                                          <p:spTgt spid="3">
                                            <p:txEl>
                                              <p:pRg st="2" end="2"/>
                                            </p:txEl>
                                          </p:spTgt>
                                        </p:tgtEl>
                                        <p:attrNameLst>
                                          <p:attrName>style.opacity</p:attrName>
                                        </p:attrNameLst>
                                      </p:cBhvr>
                                      <p:to>
                                        <p:strVal val="0.5"/>
                                      </p:to>
                                    </p:set>
                                    <p:animEffect filter="image" prLst="opacity: 0.5">
                                      <p:cBhvr rctx="IE">
                                        <p:cTn id="13" dur="indefinite"/>
                                        <p:tgtEl>
                                          <p:spTgt spid="3">
                                            <p:txEl>
                                              <p:pRg st="2" end="2"/>
                                            </p:txEl>
                                          </p:spTgt>
                                        </p:tgtEl>
                                      </p:cBhvr>
                                    </p:animEffect>
                                  </p:childTnLst>
                                </p:cTn>
                              </p:par>
                              <p:par>
                                <p:cTn id="14" presetID="9" presetClass="emph" presetSubtype="0" nodeType="withEffect">
                                  <p:stCondLst>
                                    <p:cond delay="0"/>
                                  </p:stCondLst>
                                  <p:childTnLst>
                                    <p:set>
                                      <p:cBhvr rctx="PPT">
                                        <p:cTn id="15" dur="indefinite"/>
                                        <p:tgtEl>
                                          <p:spTgt spid="3">
                                            <p:txEl>
                                              <p:pRg st="3" end="3"/>
                                            </p:txEl>
                                          </p:spTgt>
                                        </p:tgtEl>
                                        <p:attrNameLst>
                                          <p:attrName>style.opacity</p:attrName>
                                        </p:attrNameLst>
                                      </p:cBhvr>
                                      <p:to>
                                        <p:strVal val="0.5"/>
                                      </p:to>
                                    </p:set>
                                    <p:animEffect filter="image" prLst="opacity: 0.5">
                                      <p:cBhvr rctx="IE">
                                        <p:cTn id="16"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12775" y="228600"/>
            <a:ext cx="8153400" cy="990600"/>
          </a:xfrm>
        </p:spPr>
        <p:txBody>
          <a:bodyPr/>
          <a:lstStyle/>
          <a:p>
            <a:pPr eaLnBrk="1" hangingPunct="1"/>
            <a:r>
              <a:rPr lang="en-US" smtClean="0"/>
              <a:t>Danh sách liên kết đơn (DSLK đơn)</a:t>
            </a:r>
          </a:p>
        </p:txBody>
      </p:sp>
      <p:sp>
        <p:nvSpPr>
          <p:cNvPr id="3" name="Content Placeholder 2"/>
          <p:cNvSpPr>
            <a:spLocks noGrp="1"/>
          </p:cNvSpPr>
          <p:nvPr>
            <p:ph sz="quarter" idx="1"/>
          </p:nvPr>
        </p:nvSpPr>
        <p:spPr>
          <a:xfrm>
            <a:off x="612775" y="1600200"/>
            <a:ext cx="8153400" cy="4495800"/>
          </a:xfrm>
        </p:spPr>
        <p:txBody>
          <a:bodyPr/>
          <a:lstStyle/>
          <a:p>
            <a:pPr algn="just" eaLnBrk="1" hangingPunct="1"/>
            <a:r>
              <a:rPr lang="en-US" smtClean="0">
                <a:latin typeface="Times New Roman" panose="02020603050405020304" pitchFamily="18" charset="0"/>
                <a:cs typeface="Times New Roman" panose="02020603050405020304" pitchFamily="18" charset="0"/>
              </a:rPr>
              <a:t>Khai báo</a:t>
            </a:r>
          </a:p>
          <a:p>
            <a:pPr algn="just" eaLnBrk="1" hangingPunct="1"/>
            <a:r>
              <a:rPr lang="en-US" smtClean="0">
                <a:latin typeface="Times New Roman" panose="02020603050405020304" pitchFamily="18" charset="0"/>
                <a:cs typeface="Times New Roman" panose="02020603050405020304" pitchFamily="18" charset="0"/>
              </a:rPr>
              <a:t>Các thao tác cơ bản trên DSLK đơn</a:t>
            </a:r>
          </a:p>
          <a:p>
            <a:pPr algn="just" eaLnBrk="1" hangingPunct="1"/>
            <a:r>
              <a:rPr lang="en-US" smtClean="0">
                <a:latin typeface="Times New Roman" panose="02020603050405020304" pitchFamily="18" charset="0"/>
                <a:cs typeface="Times New Roman" panose="02020603050405020304" pitchFamily="18" charset="0"/>
              </a:rPr>
              <a:t>Sắp xếp trên DSLK đơn</a:t>
            </a:r>
          </a:p>
        </p:txBody>
      </p:sp>
      <p:sp>
        <p:nvSpPr>
          <p:cNvPr id="3891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D9DBD3F-E8D6-41C6-B267-AA0E9090EACA}" type="slidenum">
              <a:rPr lang="en-US" sz="1200" smtClean="0">
                <a:solidFill>
                  <a:srgbClr val="FFFFFF"/>
                </a:solidFill>
              </a:rPr>
              <a:pPr>
                <a:lnSpc>
                  <a:spcPct val="80000"/>
                </a:lnSpc>
              </a:pPr>
              <a:t>22</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1" end="1"/>
                                            </p:txEl>
                                          </p:spTgt>
                                        </p:tgtEl>
                                        <p:attrNameLst>
                                          <p:attrName>style.opacity</p:attrName>
                                        </p:attrNameLst>
                                      </p:cBhvr>
                                      <p:to>
                                        <p:strVal val="0.5"/>
                                      </p:to>
                                    </p:set>
                                    <p:animEffect filter="image" prLst="opacity: 0.5">
                                      <p:cBhvr rctx="IE">
                                        <p:cTn id="10" dur="indefinite"/>
                                        <p:tgtEl>
                                          <p:spTgt spid="3">
                                            <p:txEl>
                                              <p:pRg st="1" end="1"/>
                                            </p:txEl>
                                          </p:spTgt>
                                        </p:tgtEl>
                                      </p:cBhvr>
                                    </p:animEffect>
                                  </p:childTnLst>
                                </p:cTn>
                              </p:par>
                              <p:par>
                                <p:cTn id="11" presetID="9" presetClass="emph" presetSubtype="0" nodeType="withEffect">
                                  <p:stCondLst>
                                    <p:cond delay="0"/>
                                  </p:stCondLst>
                                  <p:childTnLst>
                                    <p:set>
                                      <p:cBhvr rctx="PPT">
                                        <p:cTn id="12" dur="indefinite"/>
                                        <p:tgtEl>
                                          <p:spTgt spid="3">
                                            <p:txEl>
                                              <p:pRg st="2" end="2"/>
                                            </p:txEl>
                                          </p:spTgt>
                                        </p:tgtEl>
                                        <p:attrNameLst>
                                          <p:attrName>style.opacity</p:attrName>
                                        </p:attrNameLst>
                                      </p:cBhvr>
                                      <p:to>
                                        <p:strVal val="0.5"/>
                                      </p:to>
                                    </p:set>
                                    <p:animEffect filter="image" prLst="opacity: 0.5">
                                      <p:cBhvr rctx="IE">
                                        <p:cTn id="13"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12775" y="228600"/>
            <a:ext cx="8153400" cy="990600"/>
          </a:xfrm>
        </p:spPr>
        <p:txBody>
          <a:bodyPr/>
          <a:lstStyle/>
          <a:p>
            <a:pPr eaLnBrk="1" hangingPunct="1"/>
            <a:r>
              <a:rPr lang="en-US" smtClean="0"/>
              <a:t>DSLK đơn – Khai báo</a:t>
            </a:r>
          </a:p>
        </p:txBody>
      </p:sp>
      <p:sp>
        <p:nvSpPr>
          <p:cNvPr id="39939" name="Content Placeholder 2"/>
          <p:cNvSpPr>
            <a:spLocks noGrp="1"/>
          </p:cNvSpPr>
          <p:nvPr>
            <p:ph sz="quarter" idx="1"/>
          </p:nvPr>
        </p:nvSpPr>
        <p:spPr>
          <a:xfrm>
            <a:off x="612775" y="1600200"/>
            <a:ext cx="8153400" cy="5105400"/>
          </a:xfrm>
        </p:spPr>
        <p:txBody>
          <a:bodyPr/>
          <a:lstStyle/>
          <a:p>
            <a:pPr algn="just" eaLnBrk="1" hangingPunct="1"/>
            <a:r>
              <a:rPr lang="en-US" smtClean="0">
                <a:latin typeface="Times New Roman" panose="02020603050405020304" pitchFamily="18" charset="0"/>
                <a:cs typeface="Times New Roman" panose="02020603050405020304" pitchFamily="18" charset="0"/>
              </a:rPr>
              <a:t>Là danh sách các node mà mỗi node có 2 thành phần:</a:t>
            </a:r>
          </a:p>
          <a:p>
            <a:pPr lvl="1" algn="just" eaLnBrk="1" hangingPunct="1"/>
            <a:r>
              <a:rPr lang="en-US" smtClean="0">
                <a:latin typeface="Times New Roman" panose="02020603050405020304" pitchFamily="18" charset="0"/>
                <a:cs typeface="Times New Roman" panose="02020603050405020304" pitchFamily="18" charset="0"/>
              </a:rPr>
              <a:t>Thành phần </a:t>
            </a:r>
            <a:r>
              <a:rPr lang="en-US" smtClean="0">
                <a:solidFill>
                  <a:srgbClr val="0000FF"/>
                </a:solidFill>
                <a:latin typeface="Times New Roman" panose="02020603050405020304" pitchFamily="18" charset="0"/>
                <a:cs typeface="Times New Roman" panose="02020603050405020304" pitchFamily="18" charset="0"/>
              </a:rPr>
              <a:t>dữ liệu</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lưu trữ các thông tin về bản thân phần tử</a:t>
            </a:r>
            <a:endParaRPr lang="en-US" smtClean="0">
              <a:latin typeface="Times New Roman" panose="02020603050405020304" pitchFamily="18" charset="0"/>
              <a:cs typeface="Times New Roman" panose="02020603050405020304" pitchFamily="18" charset="0"/>
            </a:endParaRPr>
          </a:p>
          <a:p>
            <a:pPr lvl="1" algn="just" eaLnBrk="1" hangingPunct="1"/>
            <a:r>
              <a:rPr lang="en-US" smtClean="0">
                <a:latin typeface="Times New Roman" panose="02020603050405020304" pitchFamily="18" charset="0"/>
                <a:cs typeface="Times New Roman" panose="02020603050405020304" pitchFamily="18" charset="0"/>
              </a:rPr>
              <a:t>Thành phần </a:t>
            </a:r>
            <a:r>
              <a:rPr lang="en-US" smtClean="0">
                <a:solidFill>
                  <a:srgbClr val="0000FF"/>
                </a:solidFill>
                <a:latin typeface="Times New Roman" panose="02020603050405020304" pitchFamily="18" charset="0"/>
                <a:cs typeface="Times New Roman" panose="02020603050405020304" pitchFamily="18" charset="0"/>
              </a:rPr>
              <a:t>mối liên kết</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lưu trữ  địa chỉ của phần tử kế tiếp trong danh sách, hoặc lưu trữ giá trị NULL nếu là phần tử cuối danh sách</a:t>
            </a:r>
            <a:endParaRPr lang="en-US" smtClean="0">
              <a:latin typeface="Times New Roman" panose="02020603050405020304" pitchFamily="18" charset="0"/>
              <a:cs typeface="Times New Roman" panose="02020603050405020304" pitchFamily="18" charset="0"/>
            </a:endParaRPr>
          </a:p>
          <a:p>
            <a:pPr lvl="1" algn="just" eaLnBrk="1" hangingPunct="1"/>
            <a:r>
              <a:rPr lang="en-US" smtClean="0">
                <a:latin typeface="Times New Roman" panose="02020603050405020304" pitchFamily="18" charset="0"/>
                <a:cs typeface="Times New Roman" panose="02020603050405020304" pitchFamily="18" charset="0"/>
              </a:rPr>
              <a:t>Khai báo node</a:t>
            </a:r>
          </a:p>
          <a:p>
            <a:pPr lvl="1" algn="just" eaLnBrk="1" hangingPunct="1">
              <a:spcBef>
                <a:spcPct val="0"/>
              </a:spcBef>
              <a:buFont typeface="Wingdings" panose="05000000000000000000" pitchFamily="2" charset="2"/>
              <a:buNone/>
            </a:pPr>
            <a:r>
              <a:rPr lang="en-US" b="1" smtClean="0">
                <a:solidFill>
                  <a:srgbClr val="0000FF"/>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struct</a:t>
            </a: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latin typeface="Times New Roman" panose="02020603050405020304" pitchFamily="18" charset="0"/>
                <a:cs typeface="Times New Roman" panose="02020603050405020304" pitchFamily="18" charset="0"/>
              </a:rPr>
              <a:t>Node</a:t>
            </a:r>
            <a:r>
              <a:rPr lang="en-US" sz="2400" b="1" smtClean="0">
                <a:solidFill>
                  <a:srgbClr val="0000FF"/>
                </a:solidFill>
                <a:latin typeface="Times New Roman" panose="02020603050405020304" pitchFamily="18" charset="0"/>
                <a:cs typeface="Times New Roman" panose="02020603050405020304" pitchFamily="18" charset="0"/>
              </a:rPr>
              <a:t> </a:t>
            </a:r>
          </a:p>
          <a:p>
            <a:pPr lvl="1" algn="just" eaLnBrk="1" hangingPunct="1">
              <a:spcBef>
                <a:spcPct val="0"/>
              </a:spcBef>
              <a:buFont typeface="Wingdings" panose="05000000000000000000" pitchFamily="2" charset="2"/>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a:t>
            </a:r>
          </a:p>
          <a:p>
            <a:pPr lvl="1" algn="just" eaLnBrk="1" hangingPunct="1">
              <a:spcBef>
                <a:spcPct val="0"/>
              </a:spcBef>
              <a:buFont typeface="Wingdings" panose="05000000000000000000" pitchFamily="2" charset="2"/>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DataType </a:t>
            </a:r>
            <a:r>
              <a:rPr lang="en-US" sz="2400" b="1" smtClean="0">
                <a:solidFill>
                  <a:srgbClr val="000000"/>
                </a:solidFill>
                <a:latin typeface="Times New Roman" panose="02020603050405020304" pitchFamily="18" charset="0"/>
                <a:cs typeface="Times New Roman" panose="02020603050405020304" pitchFamily="18" charset="0"/>
              </a:rPr>
              <a:t>data; </a:t>
            </a:r>
            <a:r>
              <a:rPr lang="en-US" sz="2000" i="1" smtClean="0">
                <a:solidFill>
                  <a:srgbClr val="00B050"/>
                </a:solidFill>
                <a:latin typeface="Times New Roman" panose="02020603050405020304" pitchFamily="18" charset="0"/>
                <a:cs typeface="Times New Roman" panose="02020603050405020304" pitchFamily="18" charset="0"/>
              </a:rPr>
              <a:t>// DataType là kiểu đã định nghĩa trước</a:t>
            </a:r>
          </a:p>
          <a:p>
            <a:pPr lvl="1" algn="just" eaLnBrk="1" hangingPunct="1">
              <a:spcBef>
                <a:spcPct val="0"/>
              </a:spcBef>
              <a:buFont typeface="Wingdings" panose="05000000000000000000" pitchFamily="2" charset="2"/>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Node </a:t>
            </a:r>
            <a:r>
              <a:rPr lang="en-US" sz="2400" b="1" smtClean="0">
                <a:solidFill>
                  <a:srgbClr val="000000"/>
                </a:solidFill>
                <a:latin typeface="Times New Roman" panose="02020603050405020304" pitchFamily="18" charset="0"/>
                <a:cs typeface="Times New Roman" panose="02020603050405020304" pitchFamily="18" charset="0"/>
              </a:rPr>
              <a:t>*pNext;   </a:t>
            </a:r>
            <a:r>
              <a:rPr lang="en-US" sz="2000" i="1" smtClean="0">
                <a:solidFill>
                  <a:srgbClr val="00B050"/>
                </a:solidFill>
                <a:latin typeface="Times New Roman" panose="02020603050405020304" pitchFamily="18" charset="0"/>
                <a:cs typeface="Times New Roman" panose="02020603050405020304" pitchFamily="18" charset="0"/>
              </a:rPr>
              <a:t>// con trỏ chỉ đến cấu trúc Node</a:t>
            </a:r>
          </a:p>
          <a:p>
            <a:pPr lvl="1" algn="just" eaLnBrk="1" hangingPunct="1">
              <a:spcBef>
                <a:spcPct val="0"/>
              </a:spcBef>
              <a:buFont typeface="Wingdings" panose="05000000000000000000" pitchFamily="2" charset="2"/>
              <a:buNone/>
            </a:pPr>
            <a:r>
              <a:rPr lang="en-US" sz="2400" b="1" smtClean="0">
                <a:solidFill>
                  <a:srgbClr val="000000"/>
                </a:solidFill>
                <a:latin typeface="Times New Roman" panose="02020603050405020304" pitchFamily="18" charset="0"/>
                <a:cs typeface="Times New Roman" panose="02020603050405020304" pitchFamily="18" charset="0"/>
              </a:rPr>
              <a:t>	</a:t>
            </a:r>
            <a:r>
              <a:rPr lang="en-US" sz="2400" b="1" smtClean="0">
                <a:solidFill>
                  <a:srgbClr val="0000FF"/>
                </a:solidFill>
                <a:latin typeface="Times New Roman" panose="02020603050405020304" pitchFamily="18" charset="0"/>
                <a:cs typeface="Times New Roman" panose="02020603050405020304" pitchFamily="18" charset="0"/>
              </a:rPr>
              <a:t>};</a:t>
            </a:r>
          </a:p>
          <a:p>
            <a:pPr lvl="1" algn="just" eaLnBrk="1" hangingPunct="1">
              <a:buFont typeface="Wingdings 2" panose="05020102010507070707" pitchFamily="18" charset="2"/>
              <a:buNone/>
            </a:pPr>
            <a:endParaRPr lang="en-US" smtClean="0">
              <a:latin typeface="Times New Roman" panose="02020603050405020304" pitchFamily="18" charset="0"/>
              <a:cs typeface="Times New Roman" panose="02020603050405020304" pitchFamily="18" charset="0"/>
            </a:endParaRPr>
          </a:p>
        </p:txBody>
      </p:sp>
      <p:sp>
        <p:nvSpPr>
          <p:cNvPr id="3994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2DD8F6D4-BD27-41FA-AA36-4A4CA982DA45}" type="slidenum">
              <a:rPr lang="en-US" sz="1200" smtClean="0">
                <a:solidFill>
                  <a:srgbClr val="FFFFFF"/>
                </a:solidFill>
              </a:rPr>
              <a:pPr>
                <a:lnSpc>
                  <a:spcPct val="80000"/>
                </a:lnSpc>
              </a:pPr>
              <a:t>23</a:t>
            </a:fld>
            <a:endParaRPr lang="en-US" sz="1200" smtClean="0">
              <a:solidFill>
                <a:srgbClr val="FFFFFF"/>
              </a:solidFill>
            </a:endParaRPr>
          </a:p>
        </p:txBody>
      </p:sp>
      <p:sp>
        <p:nvSpPr>
          <p:cNvPr id="8" name="Text Box 14"/>
          <p:cNvSpPr txBox="1">
            <a:spLocks noChangeAspect="1" noChangeArrowheads="1"/>
          </p:cNvSpPr>
          <p:nvPr/>
        </p:nvSpPr>
        <p:spPr bwMode="auto">
          <a:xfrm>
            <a:off x="5894388" y="3570288"/>
            <a:ext cx="1311275"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Tahoma" panose="020B0604030504040204" pitchFamily="34" charset="0"/>
                <a:cs typeface="Tahoma" panose="020B0604030504040204" pitchFamily="34" charset="0"/>
              </a:rPr>
              <a:t>Data</a:t>
            </a:r>
          </a:p>
        </p:txBody>
      </p:sp>
      <p:grpSp>
        <p:nvGrpSpPr>
          <p:cNvPr id="2" name="Group 9"/>
          <p:cNvGrpSpPr>
            <a:grpSpLocks/>
          </p:cNvGrpSpPr>
          <p:nvPr/>
        </p:nvGrpSpPr>
        <p:grpSpPr bwMode="auto">
          <a:xfrm>
            <a:off x="7213600" y="3429000"/>
            <a:ext cx="1016000" cy="666750"/>
            <a:chOff x="4012491" y="3886200"/>
            <a:chExt cx="1016710" cy="666194"/>
          </a:xfrm>
        </p:grpSpPr>
        <p:sp>
          <p:nvSpPr>
            <p:cNvPr id="39944" name="Rectangle 12"/>
            <p:cNvSpPr>
              <a:spLocks noChangeAspect="1" noChangeArrowheads="1"/>
            </p:cNvSpPr>
            <p:nvPr/>
          </p:nvSpPr>
          <p:spPr bwMode="auto">
            <a:xfrm>
              <a:off x="4012491" y="4026932"/>
              <a:ext cx="356864"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39945" name="Line 13"/>
            <p:cNvSpPr>
              <a:spLocks noChangeAspect="1" noChangeShapeType="1"/>
            </p:cNvSpPr>
            <p:nvPr/>
          </p:nvSpPr>
          <p:spPr bwMode="auto">
            <a:xfrm>
              <a:off x="4172821" y="4289663"/>
              <a:ext cx="806824"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39946" name="Rectangle 8"/>
            <p:cNvSpPr>
              <a:spLocks noChangeArrowheads="1"/>
            </p:cNvSpPr>
            <p:nvPr/>
          </p:nvSpPr>
          <p:spPr bwMode="auto">
            <a:xfrm>
              <a:off x="4357222" y="3886200"/>
              <a:ext cx="6719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r>
                <a:rPr lang="en-US">
                  <a:latin typeface="Tahoma" panose="020B0604030504040204" pitchFamily="34" charset="0"/>
                  <a:cs typeface="Tahoma" panose="020B0604030504040204" pitchFamily="34" charset="0"/>
                </a:rPr>
                <a:t>Link</a:t>
              </a:r>
            </a:p>
          </p:txBody>
        </p:sp>
      </p:grpSp>
      <p:sp>
        <p:nvSpPr>
          <p:cNvPr id="10" name="Rectangle 9"/>
          <p:cNvSpPr/>
          <p:nvPr/>
        </p:nvSpPr>
        <p:spPr>
          <a:xfrm>
            <a:off x="1752600" y="4953000"/>
            <a:ext cx="1295400" cy="38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mph" presetSubtype="0" fill="hold" grpId="1" nodeType="clickEffect">
                                  <p:stCondLst>
                                    <p:cond delay="0"/>
                                  </p:stCondLst>
                                  <p:childTnLst>
                                    <p:animScale>
                                      <p:cBhvr>
                                        <p:cTn id="21"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0"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791200" y="4800600"/>
            <a:ext cx="1371600" cy="381000"/>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1676400" y="3048000"/>
            <a:ext cx="457200" cy="381000"/>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988" name="Title 1"/>
          <p:cNvSpPr>
            <a:spLocks noGrp="1"/>
          </p:cNvSpPr>
          <p:nvPr>
            <p:ph type="title"/>
          </p:nvPr>
        </p:nvSpPr>
        <p:spPr/>
        <p:txBody>
          <a:bodyPr/>
          <a:lstStyle/>
          <a:p>
            <a:pPr eaLnBrk="1" hangingPunct="1"/>
            <a:r>
              <a:rPr lang="en-US" sz="3200" b="1" smtClean="0"/>
              <a:t>DSLK đơn – </a:t>
            </a:r>
            <a:r>
              <a:rPr lang="en-US" sz="3200" b="1" smtClean="0">
                <a:latin typeface="Times New Roman" panose="02020603050405020304" pitchFamily="18" charset="0"/>
                <a:cs typeface="Times New Roman" panose="02020603050405020304" pitchFamily="18" charset="0"/>
              </a:rPr>
              <a:t>Khai</a:t>
            </a:r>
            <a:r>
              <a:rPr lang="en-US" sz="3200" b="1" smtClean="0"/>
              <a:t> báo</a:t>
            </a:r>
          </a:p>
        </p:txBody>
      </p:sp>
      <p:sp>
        <p:nvSpPr>
          <p:cNvPr id="3" name="Content Placeholder 2"/>
          <p:cNvSpPr>
            <a:spLocks noGrp="1"/>
          </p:cNvSpPr>
          <p:nvPr>
            <p:ph sz="quarter" idx="1"/>
          </p:nvPr>
        </p:nvSpPr>
        <p:spPr>
          <a:xfrm>
            <a:off x="609600" y="1589088"/>
            <a:ext cx="3886200" cy="4572000"/>
          </a:xfrm>
        </p:spPr>
        <p:txBody>
          <a:bodyPr/>
          <a:lstStyle/>
          <a:p>
            <a:pPr eaLnBrk="1" hangingPunct="1"/>
            <a:r>
              <a:rPr lang="en-US" sz="2200" u="sng" smtClean="0">
                <a:latin typeface="Times New Roman" panose="02020603050405020304" pitchFamily="18" charset="0"/>
                <a:cs typeface="Times New Roman" panose="02020603050405020304" pitchFamily="18" charset="0"/>
              </a:rPr>
              <a:t>Ví dụ 1:</a:t>
            </a:r>
            <a:r>
              <a:rPr lang="en-US" sz="2200" smtClean="0">
                <a:latin typeface="Times New Roman" panose="02020603050405020304" pitchFamily="18" charset="0"/>
                <a:cs typeface="Times New Roman" panose="02020603050405020304" pitchFamily="18" charset="0"/>
              </a:rPr>
              <a:t> Khai báo node lưu </a:t>
            </a:r>
            <a:r>
              <a:rPr lang="en-US" sz="2200" smtClean="0">
                <a:solidFill>
                  <a:srgbClr val="C00000"/>
                </a:solidFill>
                <a:latin typeface="Times New Roman" panose="02020603050405020304" pitchFamily="18" charset="0"/>
                <a:cs typeface="Times New Roman" panose="02020603050405020304" pitchFamily="18" charset="0"/>
              </a:rPr>
              <a:t>số nguyên</a:t>
            </a:r>
            <a:r>
              <a:rPr lang="en-US" sz="2200" smtClean="0">
                <a:latin typeface="Times New Roman" panose="02020603050405020304" pitchFamily="18" charset="0"/>
                <a:cs typeface="Times New Roman" panose="02020603050405020304" pitchFamily="18" charset="0"/>
              </a:rPr>
              <a:t>:</a:t>
            </a:r>
          </a:p>
          <a:p>
            <a:pPr lvl="1" eaLnBrk="1" hangingPunct="1">
              <a:spcBef>
                <a:spcPct val="0"/>
              </a:spcBef>
              <a:buFont typeface="Wingdings" panose="05000000000000000000" pitchFamily="2" charset="2"/>
              <a:buNone/>
            </a:pPr>
            <a:r>
              <a:rPr lang="en-US" sz="2400" smtClean="0">
                <a:solidFill>
                  <a:srgbClr val="0000FF"/>
                </a:solidFill>
                <a:latin typeface="Times New Roman" panose="02020603050405020304" pitchFamily="18" charset="0"/>
              </a:rPr>
              <a:t>struct</a:t>
            </a:r>
            <a:r>
              <a:rPr lang="en-US" sz="2400" smtClean="0">
                <a:solidFill>
                  <a:srgbClr val="000000"/>
                </a:solidFill>
                <a:latin typeface="Times New Roman" panose="02020603050405020304" pitchFamily="18" charset="0"/>
              </a:rPr>
              <a:t>  </a:t>
            </a:r>
            <a:r>
              <a:rPr lang="en-US" sz="2400" smtClean="0">
                <a:solidFill>
                  <a:srgbClr val="C00000"/>
                </a:solidFill>
                <a:latin typeface="Times New Roman" panose="02020603050405020304" pitchFamily="18" charset="0"/>
              </a:rPr>
              <a:t>Node</a:t>
            </a:r>
            <a:r>
              <a:rPr lang="en-US" sz="2400" smtClean="0">
                <a:solidFill>
                  <a:srgbClr val="0000FF"/>
                </a:solidFill>
                <a:latin typeface="Times New Roman" panose="02020603050405020304" pitchFamily="18" charset="0"/>
              </a:rPr>
              <a:t> </a:t>
            </a:r>
          </a:p>
          <a:p>
            <a:pPr lvl="1" eaLnBrk="1" hangingPunct="1">
              <a:spcBef>
                <a:spcPct val="0"/>
              </a:spcBef>
              <a:buFont typeface="Wingdings" panose="05000000000000000000" pitchFamily="2" charset="2"/>
              <a:buNone/>
            </a:pPr>
            <a:r>
              <a:rPr lang="en-US" sz="2400" smtClean="0">
                <a:solidFill>
                  <a:srgbClr val="0000FF"/>
                </a:solidFill>
                <a:latin typeface="Times New Roman" panose="02020603050405020304" pitchFamily="18" charset="0"/>
              </a:rPr>
              <a:t>{</a:t>
            </a:r>
          </a:p>
          <a:p>
            <a:pPr lvl="1" eaLnBrk="1" hangingPunct="1">
              <a:spcBef>
                <a:spcPct val="0"/>
              </a:spcBef>
              <a:buFont typeface="Wingdings" panose="05000000000000000000" pitchFamily="2" charset="2"/>
              <a:buNone/>
            </a:pPr>
            <a:r>
              <a:rPr lang="en-US" sz="2400" smtClean="0">
                <a:solidFill>
                  <a:srgbClr val="000000"/>
                </a:solidFill>
                <a:latin typeface="Times New Roman" panose="02020603050405020304" pitchFamily="18" charset="0"/>
              </a:rPr>
              <a:t>		  </a:t>
            </a:r>
            <a:r>
              <a:rPr lang="en-US" sz="2400" smtClean="0">
                <a:solidFill>
                  <a:srgbClr val="0000FF"/>
                </a:solidFill>
                <a:latin typeface="Times New Roman" panose="02020603050405020304" pitchFamily="18" charset="0"/>
              </a:rPr>
              <a:t>int</a:t>
            </a:r>
            <a:r>
              <a:rPr lang="en-US" sz="2400" smtClean="0">
                <a:solidFill>
                  <a:srgbClr val="000000"/>
                </a:solidFill>
                <a:latin typeface="Times New Roman" panose="02020603050405020304" pitchFamily="18" charset="0"/>
              </a:rPr>
              <a:t>  	data; 	</a:t>
            </a:r>
            <a:endParaRPr lang="en-US" sz="2400" i="1" smtClean="0">
              <a:solidFill>
                <a:srgbClr val="00B050"/>
              </a:solidFill>
              <a:latin typeface="Times New Roman" panose="02020603050405020304" pitchFamily="18" charset="0"/>
            </a:endParaRPr>
          </a:p>
          <a:p>
            <a:pPr lvl="1" eaLnBrk="1" hangingPunct="1">
              <a:spcBef>
                <a:spcPct val="0"/>
              </a:spcBef>
              <a:buFont typeface="Wingdings" panose="05000000000000000000" pitchFamily="2" charset="2"/>
              <a:buNone/>
            </a:pPr>
            <a:r>
              <a:rPr lang="en-US" sz="2400" smtClean="0">
                <a:solidFill>
                  <a:srgbClr val="000000"/>
                </a:solidFill>
                <a:latin typeface="Times New Roman" panose="02020603050405020304" pitchFamily="18" charset="0"/>
              </a:rPr>
              <a:t>		  </a:t>
            </a:r>
            <a:r>
              <a:rPr lang="en-US" sz="2400" smtClean="0">
                <a:solidFill>
                  <a:srgbClr val="0000FF"/>
                </a:solidFill>
                <a:latin typeface="Times New Roman" panose="02020603050405020304" pitchFamily="18" charset="0"/>
              </a:rPr>
              <a:t>Node </a:t>
            </a:r>
            <a:r>
              <a:rPr lang="en-US" sz="2400" smtClean="0">
                <a:solidFill>
                  <a:srgbClr val="000000"/>
                </a:solidFill>
                <a:latin typeface="Times New Roman" panose="02020603050405020304" pitchFamily="18" charset="0"/>
              </a:rPr>
              <a:t>*pNext; </a:t>
            </a:r>
            <a:endParaRPr lang="en-US" sz="2400" i="1" smtClean="0">
              <a:solidFill>
                <a:srgbClr val="00B050"/>
              </a:solidFill>
              <a:latin typeface="Times New Roman" panose="02020603050405020304" pitchFamily="18" charset="0"/>
            </a:endParaRPr>
          </a:p>
          <a:p>
            <a:pPr lvl="1" eaLnBrk="1" hangingPunct="1">
              <a:spcBef>
                <a:spcPct val="0"/>
              </a:spcBef>
              <a:buFont typeface="Wingdings" panose="05000000000000000000" pitchFamily="2" charset="2"/>
              <a:buNone/>
            </a:pPr>
            <a:r>
              <a:rPr lang="en-US" sz="2400" smtClean="0">
                <a:solidFill>
                  <a:srgbClr val="0000FF"/>
                </a:solidFill>
                <a:latin typeface="Times New Roman" panose="02020603050405020304" pitchFamily="18" charset="0"/>
              </a:rPr>
              <a:t>};</a:t>
            </a:r>
          </a:p>
          <a:p>
            <a:pPr eaLnBrk="1" hangingPunct="1"/>
            <a:endParaRPr lang="en-US" smtClean="0"/>
          </a:p>
        </p:txBody>
      </p:sp>
      <p:sp>
        <p:nvSpPr>
          <p:cNvPr id="5" name="Content Placeholder 4"/>
          <p:cNvSpPr>
            <a:spLocks noGrp="1"/>
          </p:cNvSpPr>
          <p:nvPr>
            <p:ph sz="quarter" idx="2"/>
          </p:nvPr>
        </p:nvSpPr>
        <p:spPr>
          <a:xfrm>
            <a:off x="4845050" y="1589088"/>
            <a:ext cx="3886200" cy="4572000"/>
          </a:xfrm>
        </p:spPr>
        <p:txBody>
          <a:bodyPr/>
          <a:lstStyle/>
          <a:p>
            <a:pPr eaLnBrk="1" hangingPunct="1"/>
            <a:r>
              <a:rPr lang="en-US" sz="2200" u="sng" smtClean="0">
                <a:latin typeface="Times New Roman" panose="02020603050405020304" pitchFamily="18" charset="0"/>
                <a:cs typeface="Times New Roman" panose="02020603050405020304" pitchFamily="18" charset="0"/>
              </a:rPr>
              <a:t>Ví dụ 2: </a:t>
            </a:r>
            <a:r>
              <a:rPr lang="en-US" sz="2200" smtClean="0">
                <a:latin typeface="Times New Roman" panose="02020603050405020304" pitchFamily="18" charset="0"/>
                <a:cs typeface="Times New Roman" panose="02020603050405020304" pitchFamily="18" charset="0"/>
              </a:rPr>
              <a:t>Định nghĩa một phần tử trong danh sách đơn lưu trữ hồ sơ </a:t>
            </a:r>
            <a:r>
              <a:rPr lang="en-US" sz="2200" smtClean="0">
                <a:solidFill>
                  <a:srgbClr val="C00000"/>
                </a:solidFill>
                <a:latin typeface="Times New Roman" panose="02020603050405020304" pitchFamily="18" charset="0"/>
                <a:cs typeface="Times New Roman" panose="02020603050405020304" pitchFamily="18" charset="0"/>
              </a:rPr>
              <a:t>sinh viên</a:t>
            </a:r>
            <a:r>
              <a:rPr lang="en-US" sz="2200" smtClean="0">
                <a:latin typeface="Times New Roman" panose="02020603050405020304" pitchFamily="18" charset="0"/>
                <a:cs typeface="Times New Roman" panose="02020603050405020304" pitchFamily="18" charset="0"/>
              </a:rPr>
              <a:t>:</a:t>
            </a:r>
          </a:p>
          <a:p>
            <a:pPr eaLnBrk="1" hangingPunct="1">
              <a:lnSpc>
                <a:spcPct val="80000"/>
              </a:lnSpc>
              <a:spcBef>
                <a:spcPts val="1000"/>
              </a:spcBef>
              <a:buFontTx/>
              <a:buNone/>
            </a:pPr>
            <a:r>
              <a:rPr lang="en-US" sz="2400" smtClean="0">
                <a:latin typeface="Times New Roman" panose="02020603050405020304" pitchFamily="18" charset="0"/>
                <a:cs typeface="Times New Roman" panose="02020603050405020304" pitchFamily="18" charset="0"/>
              </a:rPr>
              <a:t>	</a:t>
            </a:r>
            <a:r>
              <a:rPr lang="en-US" sz="2400" smtClean="0">
                <a:solidFill>
                  <a:srgbClr val="0000FF"/>
                </a:solidFill>
                <a:latin typeface="Times New Roman" panose="02020603050405020304" pitchFamily="18" charset="0"/>
                <a:cs typeface="Times New Roman" panose="02020603050405020304" pitchFamily="18" charset="0"/>
              </a:rPr>
              <a:t>struct</a:t>
            </a:r>
            <a:r>
              <a:rPr lang="en-US" sz="2400" smtClean="0">
                <a:latin typeface="Times New Roman" panose="02020603050405020304" pitchFamily="18" charset="0"/>
                <a:cs typeface="Times New Roman" panose="02020603050405020304" pitchFamily="18" charset="0"/>
              </a:rPr>
              <a:t> </a:t>
            </a:r>
            <a:r>
              <a:rPr lang="en-US" sz="2400" smtClean="0">
                <a:solidFill>
                  <a:srgbClr val="C00000"/>
                </a:solidFill>
                <a:latin typeface="Times New Roman" panose="02020603050405020304" pitchFamily="18" charset="0"/>
                <a:cs typeface="Times New Roman" panose="02020603050405020304" pitchFamily="18" charset="0"/>
              </a:rPr>
              <a:t>SinhVien</a:t>
            </a:r>
            <a:r>
              <a:rPr lang="en-US" sz="2400" smtClean="0">
                <a:latin typeface="Times New Roman" panose="02020603050405020304" pitchFamily="18" charset="0"/>
                <a:cs typeface="Times New Roman" panose="02020603050405020304" pitchFamily="18" charset="0"/>
              </a:rPr>
              <a:t> </a:t>
            </a:r>
            <a:r>
              <a:rPr lang="en-US" sz="2400" smtClean="0">
                <a:solidFill>
                  <a:srgbClr val="0000FF"/>
                </a:solidFill>
                <a:latin typeface="Times New Roman" panose="02020603050405020304" pitchFamily="18" charset="0"/>
                <a:cs typeface="Times New Roman" panose="02020603050405020304" pitchFamily="18" charset="0"/>
              </a:rPr>
              <a:t>{</a:t>
            </a:r>
          </a:p>
          <a:p>
            <a:pPr eaLnBrk="1" hangingPunct="1">
              <a:lnSpc>
                <a:spcPct val="80000"/>
              </a:lnSpc>
              <a:spcBef>
                <a:spcPts val="1000"/>
              </a:spcBef>
              <a:buFontTx/>
              <a:buNone/>
            </a:pPr>
            <a:r>
              <a:rPr lang="en-US" sz="2400" smtClean="0">
                <a:latin typeface="Times New Roman" panose="02020603050405020304" pitchFamily="18" charset="0"/>
                <a:cs typeface="Times New Roman" panose="02020603050405020304" pitchFamily="18" charset="0"/>
              </a:rPr>
              <a:t>		</a:t>
            </a:r>
            <a:r>
              <a:rPr lang="en-US" sz="2400" smtClean="0">
                <a:solidFill>
                  <a:srgbClr val="0000FF"/>
                </a:solidFill>
                <a:latin typeface="Times New Roman" panose="02020603050405020304" pitchFamily="18" charset="0"/>
                <a:cs typeface="Times New Roman" panose="02020603050405020304" pitchFamily="18" charset="0"/>
              </a:rPr>
              <a:t>char</a:t>
            </a:r>
            <a:r>
              <a:rPr lang="en-US" sz="2400" smtClean="0">
                <a:latin typeface="Times New Roman" panose="02020603050405020304" pitchFamily="18" charset="0"/>
                <a:cs typeface="Times New Roman" panose="02020603050405020304" pitchFamily="18" charset="0"/>
              </a:rPr>
              <a:t>  Ten[30];</a:t>
            </a:r>
          </a:p>
          <a:p>
            <a:pPr eaLnBrk="1" hangingPunct="1">
              <a:lnSpc>
                <a:spcPct val="80000"/>
              </a:lnSpc>
              <a:spcBef>
                <a:spcPts val="1000"/>
              </a:spcBef>
              <a:buFontTx/>
              <a:buNone/>
            </a:pPr>
            <a:r>
              <a:rPr lang="en-US" sz="2400" smtClean="0">
                <a:latin typeface="Times New Roman" panose="02020603050405020304" pitchFamily="18" charset="0"/>
                <a:cs typeface="Times New Roman" panose="02020603050405020304" pitchFamily="18" charset="0"/>
              </a:rPr>
              <a:t>		</a:t>
            </a:r>
            <a:r>
              <a:rPr lang="en-US" sz="2400" smtClean="0">
                <a:solidFill>
                  <a:srgbClr val="0000FF"/>
                </a:solidFill>
                <a:latin typeface="Times New Roman" panose="02020603050405020304" pitchFamily="18" charset="0"/>
                <a:cs typeface="Times New Roman" panose="02020603050405020304" pitchFamily="18" charset="0"/>
              </a:rPr>
              <a:t>int</a:t>
            </a:r>
            <a:r>
              <a:rPr lang="en-US" sz="2400" smtClean="0">
                <a:latin typeface="Times New Roman" panose="02020603050405020304" pitchFamily="18" charset="0"/>
                <a:cs typeface="Times New Roman" panose="02020603050405020304" pitchFamily="18" charset="0"/>
              </a:rPr>
              <a:t>     MaSV;</a:t>
            </a:r>
          </a:p>
          <a:p>
            <a:pPr eaLnBrk="1" hangingPunct="1">
              <a:lnSpc>
                <a:spcPct val="80000"/>
              </a:lnSpc>
              <a:spcBef>
                <a:spcPts val="1000"/>
              </a:spcBef>
              <a:buFontTx/>
              <a:buNone/>
            </a:pPr>
            <a:r>
              <a:rPr lang="en-US" sz="2400" smtClean="0">
                <a:latin typeface="Times New Roman" panose="02020603050405020304" pitchFamily="18" charset="0"/>
                <a:cs typeface="Times New Roman" panose="02020603050405020304" pitchFamily="18" charset="0"/>
              </a:rPr>
              <a:t>	</a:t>
            </a:r>
            <a:r>
              <a:rPr lang="en-US" sz="2400" smtClean="0">
                <a:solidFill>
                  <a:srgbClr val="0000FF"/>
                </a:solidFill>
                <a:latin typeface="Times New Roman" panose="02020603050405020304" pitchFamily="18" charset="0"/>
                <a:cs typeface="Times New Roman" panose="02020603050405020304" pitchFamily="18" charset="0"/>
              </a:rPr>
              <a:t>};</a:t>
            </a:r>
            <a:endParaRPr lang="en-US" sz="2400" smtClean="0">
              <a:latin typeface="Times New Roman" panose="02020603050405020304" pitchFamily="18" charset="0"/>
              <a:cs typeface="Times New Roman" panose="02020603050405020304" pitchFamily="18" charset="0"/>
            </a:endParaRPr>
          </a:p>
          <a:p>
            <a:pPr eaLnBrk="1" hangingPunct="1">
              <a:lnSpc>
                <a:spcPct val="80000"/>
              </a:lnSpc>
              <a:spcBef>
                <a:spcPts val="1000"/>
              </a:spcBef>
              <a:buFontTx/>
              <a:buNone/>
            </a:pPr>
            <a:r>
              <a:rPr lang="en-US" sz="2400" smtClean="0">
                <a:latin typeface="Times New Roman" panose="02020603050405020304" pitchFamily="18" charset="0"/>
                <a:cs typeface="Times New Roman" panose="02020603050405020304" pitchFamily="18" charset="0"/>
              </a:rPr>
              <a:t>	</a:t>
            </a:r>
            <a:r>
              <a:rPr lang="en-US" sz="2400" smtClean="0">
                <a:solidFill>
                  <a:srgbClr val="0000FF"/>
                </a:solidFill>
                <a:latin typeface="Times New Roman" panose="02020603050405020304" pitchFamily="18" charset="0"/>
                <a:cs typeface="Times New Roman" panose="02020603050405020304" pitchFamily="18" charset="0"/>
              </a:rPr>
              <a:t>struct</a:t>
            </a:r>
            <a:r>
              <a:rPr lang="en-US" sz="2400" smtClean="0">
                <a:latin typeface="Times New Roman" panose="02020603050405020304" pitchFamily="18" charset="0"/>
                <a:cs typeface="Times New Roman" panose="02020603050405020304" pitchFamily="18" charset="0"/>
              </a:rPr>
              <a:t> </a:t>
            </a:r>
            <a:r>
              <a:rPr lang="en-US" sz="2400" smtClean="0">
                <a:solidFill>
                  <a:srgbClr val="C00000"/>
                </a:solidFill>
                <a:latin typeface="Times New Roman" panose="02020603050405020304" pitchFamily="18" charset="0"/>
                <a:cs typeface="Times New Roman" panose="02020603050405020304" pitchFamily="18" charset="0"/>
              </a:rPr>
              <a:t>SVNode</a:t>
            </a:r>
            <a:r>
              <a:rPr lang="en-US" sz="2400" smtClean="0">
                <a:latin typeface="Times New Roman" panose="02020603050405020304" pitchFamily="18" charset="0"/>
                <a:cs typeface="Times New Roman" panose="02020603050405020304" pitchFamily="18" charset="0"/>
              </a:rPr>
              <a:t> </a:t>
            </a:r>
            <a:r>
              <a:rPr lang="en-US" sz="2400" smtClean="0">
                <a:solidFill>
                  <a:srgbClr val="0000FF"/>
                </a:solidFill>
                <a:latin typeface="Times New Roman" panose="02020603050405020304" pitchFamily="18" charset="0"/>
                <a:cs typeface="Times New Roman" panose="02020603050405020304" pitchFamily="18" charset="0"/>
              </a:rPr>
              <a:t>{</a:t>
            </a:r>
          </a:p>
          <a:p>
            <a:pPr eaLnBrk="1" hangingPunct="1">
              <a:lnSpc>
                <a:spcPct val="80000"/>
              </a:lnSpc>
              <a:spcBef>
                <a:spcPts val="1000"/>
              </a:spcBef>
              <a:buFontTx/>
              <a:buNone/>
            </a:pPr>
            <a:r>
              <a:rPr lang="en-US" sz="2400" smtClean="0">
                <a:latin typeface="Times New Roman" panose="02020603050405020304" pitchFamily="18" charset="0"/>
                <a:cs typeface="Times New Roman" panose="02020603050405020304" pitchFamily="18" charset="0"/>
              </a:rPr>
              <a:t>		</a:t>
            </a:r>
            <a:r>
              <a:rPr lang="en-US" sz="2400" smtClean="0">
                <a:solidFill>
                  <a:srgbClr val="0000FF"/>
                </a:solidFill>
                <a:latin typeface="Times New Roman" panose="02020603050405020304" pitchFamily="18" charset="0"/>
                <a:cs typeface="Times New Roman" panose="02020603050405020304" pitchFamily="18" charset="0"/>
              </a:rPr>
              <a:t>SinhVien</a:t>
            </a:r>
            <a:r>
              <a:rPr lang="en-US" sz="2400" smtClean="0">
                <a:latin typeface="Times New Roman" panose="02020603050405020304" pitchFamily="18" charset="0"/>
                <a:cs typeface="Times New Roman" panose="02020603050405020304" pitchFamily="18" charset="0"/>
              </a:rPr>
              <a:t>  data;  	</a:t>
            </a:r>
          </a:p>
          <a:p>
            <a:pPr eaLnBrk="1" hangingPunct="1">
              <a:lnSpc>
                <a:spcPct val="80000"/>
              </a:lnSpc>
              <a:spcBef>
                <a:spcPts val="1000"/>
              </a:spcBef>
              <a:buFontTx/>
              <a:buNone/>
            </a:pPr>
            <a:r>
              <a:rPr lang="en-US" sz="2400" smtClean="0">
                <a:latin typeface="Times New Roman" panose="02020603050405020304" pitchFamily="18" charset="0"/>
                <a:cs typeface="Times New Roman" panose="02020603050405020304" pitchFamily="18" charset="0"/>
              </a:rPr>
              <a:t>		</a:t>
            </a:r>
            <a:r>
              <a:rPr lang="en-US" sz="2400" smtClean="0">
                <a:solidFill>
                  <a:srgbClr val="0000FF"/>
                </a:solidFill>
                <a:latin typeface="Times New Roman" panose="02020603050405020304" pitchFamily="18" charset="0"/>
                <a:cs typeface="Times New Roman" panose="02020603050405020304" pitchFamily="18" charset="0"/>
              </a:rPr>
              <a:t>SVNode</a:t>
            </a:r>
            <a:r>
              <a:rPr lang="en-US" sz="2400" smtClean="0">
                <a:latin typeface="Times New Roman" panose="02020603050405020304" pitchFamily="18" charset="0"/>
                <a:cs typeface="Times New Roman" panose="02020603050405020304" pitchFamily="18" charset="0"/>
              </a:rPr>
              <a:t>  *pNext;</a:t>
            </a:r>
          </a:p>
          <a:p>
            <a:pPr eaLnBrk="1" hangingPunct="1">
              <a:lnSpc>
                <a:spcPct val="80000"/>
              </a:lnSpc>
              <a:spcBef>
                <a:spcPts val="1000"/>
              </a:spcBef>
              <a:buFontTx/>
              <a:buNone/>
            </a:pPr>
            <a:r>
              <a:rPr lang="en-US" sz="2400" smtClean="0">
                <a:latin typeface="Times New Roman" panose="02020603050405020304" pitchFamily="18" charset="0"/>
                <a:cs typeface="Times New Roman" panose="02020603050405020304" pitchFamily="18" charset="0"/>
              </a:rPr>
              <a:t>	</a:t>
            </a:r>
            <a:r>
              <a:rPr lang="en-US" sz="2400" smtClean="0">
                <a:solidFill>
                  <a:srgbClr val="0000FF"/>
                </a:solidFill>
                <a:latin typeface="Times New Roman" panose="02020603050405020304" pitchFamily="18" charset="0"/>
                <a:cs typeface="Times New Roman" panose="02020603050405020304" pitchFamily="18" charset="0"/>
              </a:rPr>
              <a:t>};</a:t>
            </a:r>
            <a:endParaRPr lang="en-US" sz="2200" smtClean="0">
              <a:solidFill>
                <a:srgbClr val="0000FF"/>
              </a:solidFill>
              <a:latin typeface="Times New Roman" panose="02020603050405020304" pitchFamily="18" charset="0"/>
              <a:cs typeface="Times New Roman" panose="02020603050405020304" pitchFamily="18" charset="0"/>
            </a:endParaRPr>
          </a:p>
        </p:txBody>
      </p:sp>
      <p:sp>
        <p:nvSpPr>
          <p:cNvPr id="4199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97945A31-7830-4AA6-9363-B8F3B0B336A5}" type="slidenum">
              <a:rPr lang="en-US" sz="1200" smtClean="0">
                <a:solidFill>
                  <a:srgbClr val="FFFFFF"/>
                </a:solidFill>
              </a:rPr>
              <a:pPr>
                <a:lnSpc>
                  <a:spcPct val="80000"/>
                </a:lnSpc>
              </a:pPr>
              <a:t>24</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blinds(horizontal)">
                                      <p:cBhvr>
                                        <p:cTn id="29" dur="500"/>
                                        <p:tgtEl>
                                          <p:spTgt spid="5">
                                            <p:txEl>
                                              <p:pRg st="1" end="1"/>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blinds(horizontal)">
                                      <p:cBhvr>
                                        <p:cTn id="32" dur="500"/>
                                        <p:tgtEl>
                                          <p:spTgt spid="5">
                                            <p:txEl>
                                              <p:pRg st="2" end="2"/>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blinds(horizontal)">
                                      <p:cBhvr>
                                        <p:cTn id="35" dur="500"/>
                                        <p:tgtEl>
                                          <p:spTgt spid="5">
                                            <p:txEl>
                                              <p:pRg st="3" end="3"/>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Effect transition="in" filter="blinds(horizontal)">
                                      <p:cBhvr>
                                        <p:cTn id="38" dur="500"/>
                                        <p:tgtEl>
                                          <p:spTgt spid="5">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Effect transition="in" filter="blinds(horizontal)">
                                      <p:cBhvr>
                                        <p:cTn id="43" dur="500"/>
                                        <p:tgtEl>
                                          <p:spTgt spid="5">
                                            <p:txEl>
                                              <p:pRg st="5" end="5"/>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5">
                                            <p:txEl>
                                              <p:pRg st="6" end="6"/>
                                            </p:txEl>
                                          </p:spTgt>
                                        </p:tgtEl>
                                        <p:attrNameLst>
                                          <p:attrName>style.visibility</p:attrName>
                                        </p:attrNameLst>
                                      </p:cBhvr>
                                      <p:to>
                                        <p:strVal val="visible"/>
                                      </p:to>
                                    </p:set>
                                    <p:animEffect transition="in" filter="blinds(horizontal)">
                                      <p:cBhvr>
                                        <p:cTn id="46" dur="500"/>
                                        <p:tgtEl>
                                          <p:spTgt spid="5">
                                            <p:txEl>
                                              <p:pRg st="6" end="6"/>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Effect transition="in" filter="blinds(horizontal)">
                                      <p:cBhvr>
                                        <p:cTn id="49" dur="500"/>
                                        <p:tgtEl>
                                          <p:spTgt spid="5">
                                            <p:txEl>
                                              <p:pRg st="7" end="7"/>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5">
                                            <p:txEl>
                                              <p:pRg st="8" end="8"/>
                                            </p:txEl>
                                          </p:spTgt>
                                        </p:tgtEl>
                                        <p:attrNameLst>
                                          <p:attrName>style.visibility</p:attrName>
                                        </p:attrNameLst>
                                      </p:cBhvr>
                                      <p:to>
                                        <p:strVal val="visible"/>
                                      </p:to>
                                    </p:set>
                                    <p:animEffect transition="in" filter="blinds(horizontal)">
                                      <p:cBhvr>
                                        <p:cTn id="52" dur="500"/>
                                        <p:tgtEl>
                                          <p:spTgt spid="5">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linds(horizontal)">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12775" y="228600"/>
            <a:ext cx="8153400" cy="990600"/>
          </a:xfrm>
        </p:spPr>
        <p:txBody>
          <a:bodyPr/>
          <a:lstStyle/>
          <a:p>
            <a:pPr eaLnBrk="1" hangingPunct="1"/>
            <a:r>
              <a:rPr lang="en-US" smtClean="0"/>
              <a:t>DSLK đơn – Khai báo</a:t>
            </a:r>
            <a:endParaRPr lang="en-US" sz="4000" smtClean="0"/>
          </a:p>
        </p:txBody>
      </p:sp>
      <p:sp>
        <p:nvSpPr>
          <p:cNvPr id="43011" name="Rectangle 3"/>
          <p:cNvSpPr>
            <a:spLocks noGrp="1" noChangeArrowheads="1"/>
          </p:cNvSpPr>
          <p:nvPr>
            <p:ph sz="quarter" idx="1"/>
          </p:nvPr>
        </p:nvSpPr>
        <p:spPr>
          <a:xfrm>
            <a:off x="612775" y="1600200"/>
            <a:ext cx="8153400" cy="4495800"/>
          </a:xfrm>
        </p:spPr>
        <p:txBody>
          <a:bodyPr/>
          <a:lstStyle/>
          <a:p>
            <a:pPr eaLnBrk="1" hangingPunct="1">
              <a:spcBef>
                <a:spcPts val="400"/>
              </a:spcBef>
            </a:pPr>
            <a:r>
              <a:rPr lang="en-US" b="1" smtClean="0">
                <a:latin typeface="Times New Roman" panose="02020603050405020304" pitchFamily="18" charset="0"/>
                <a:cs typeface="Times New Roman" panose="02020603050405020304" pitchFamily="18" charset="0"/>
              </a:rPr>
              <a:t>Tổ chức, quản lý:</a:t>
            </a:r>
          </a:p>
          <a:p>
            <a:pPr lvl="1" eaLnBrk="1" hangingPunct="1">
              <a:spcBef>
                <a:spcPts val="400"/>
              </a:spcBef>
            </a:pPr>
            <a:r>
              <a:rPr lang="en-US" smtClean="0">
                <a:latin typeface="Times New Roman" panose="02020603050405020304" pitchFamily="18" charset="0"/>
                <a:cs typeface="Times New Roman" panose="02020603050405020304" pitchFamily="18" charset="0"/>
              </a:rPr>
              <a:t>Để quản lý một DSLK đơn chỉ cần biết địa chỉ phần tử đầu danh sách</a:t>
            </a:r>
          </a:p>
          <a:p>
            <a:pPr lvl="1" eaLnBrk="1" hangingPunct="1">
              <a:spcBef>
                <a:spcPts val="400"/>
              </a:spcBef>
            </a:pPr>
            <a:r>
              <a:rPr lang="en-US" smtClean="0">
                <a:latin typeface="Times New Roman" panose="02020603050405020304" pitchFamily="18" charset="0"/>
                <a:cs typeface="Times New Roman" panose="02020603050405020304" pitchFamily="18" charset="0"/>
              </a:rPr>
              <a:t>Con trỏ </a:t>
            </a:r>
            <a:r>
              <a:rPr lang="en-US" b="1" smtClean="0">
                <a:solidFill>
                  <a:srgbClr val="000000"/>
                </a:solidFill>
                <a:latin typeface="Times New Roman" panose="02020603050405020304" pitchFamily="18" charset="0"/>
                <a:cs typeface="Times New Roman" panose="02020603050405020304" pitchFamily="18" charset="0"/>
              </a:rPr>
              <a:t>pHead </a:t>
            </a:r>
            <a:r>
              <a:rPr lang="en-US" smtClean="0">
                <a:latin typeface="Times New Roman" panose="02020603050405020304" pitchFamily="18" charset="0"/>
                <a:cs typeface="Times New Roman" panose="02020603050405020304" pitchFamily="18" charset="0"/>
              </a:rPr>
              <a:t>sẽ được dùng để lưu trữ địa chỉ phần tử đầu danh sách. Ta có khai báo:</a:t>
            </a:r>
          </a:p>
          <a:p>
            <a:pPr eaLnBrk="1" hangingPunct="1">
              <a:spcBef>
                <a:spcPts val="400"/>
              </a:spcBef>
              <a:buFont typeface="Wingdings" panose="05000000000000000000" pitchFamily="2" charset="2"/>
              <a:buNone/>
            </a:pPr>
            <a:r>
              <a:rPr lang="en-US" b="1" smtClean="0">
                <a:solidFill>
                  <a:srgbClr val="0000FF"/>
                </a:solidFill>
                <a:latin typeface="Times New Roman" panose="02020603050405020304" pitchFamily="18" charset="0"/>
                <a:cs typeface="Times New Roman" panose="02020603050405020304" pitchFamily="18" charset="0"/>
              </a:rPr>
              <a:t>		Node </a:t>
            </a:r>
            <a:r>
              <a:rPr lang="en-US" b="1" smtClean="0">
                <a:solidFill>
                  <a:srgbClr val="000000"/>
                </a:solidFill>
                <a:latin typeface="Times New Roman" panose="02020603050405020304" pitchFamily="18" charset="0"/>
                <a:cs typeface="Times New Roman" panose="02020603050405020304" pitchFamily="18" charset="0"/>
              </a:rPr>
              <a:t>*pHead;</a:t>
            </a:r>
          </a:p>
          <a:p>
            <a:pPr lvl="1" eaLnBrk="1" hangingPunct="1">
              <a:spcBef>
                <a:spcPts val="400"/>
              </a:spcBef>
            </a:pPr>
            <a:r>
              <a:rPr lang="en-US" smtClean="0">
                <a:latin typeface="Times New Roman" panose="02020603050405020304" pitchFamily="18" charset="0"/>
                <a:cs typeface="Times New Roman" panose="02020603050405020304" pitchFamily="18" charset="0"/>
              </a:rPr>
              <a:t>Để tiện lợi, có thể sử dụng thêm  một con trỏ </a:t>
            </a:r>
            <a:r>
              <a:rPr lang="en-US" b="1" smtClean="0">
                <a:solidFill>
                  <a:srgbClr val="000000"/>
                </a:solidFill>
                <a:latin typeface="Times New Roman" panose="02020603050405020304" pitchFamily="18" charset="0"/>
                <a:cs typeface="Times New Roman" panose="02020603050405020304" pitchFamily="18" charset="0"/>
              </a:rPr>
              <a:t>pTail </a:t>
            </a:r>
            <a:r>
              <a:rPr lang="en-US" smtClean="0">
                <a:latin typeface="Times New Roman" panose="02020603050405020304" pitchFamily="18" charset="0"/>
                <a:cs typeface="Times New Roman" panose="02020603050405020304" pitchFamily="18" charset="0"/>
              </a:rPr>
              <a:t>giữ địa chỉ phần tử cuối danh sách. Khai báo </a:t>
            </a:r>
            <a:r>
              <a:rPr lang="en-US" b="1" smtClean="0">
                <a:solidFill>
                  <a:srgbClr val="000000"/>
                </a:solidFill>
                <a:latin typeface="Times New Roman" panose="02020603050405020304" pitchFamily="18" charset="0"/>
                <a:cs typeface="Times New Roman" panose="02020603050405020304" pitchFamily="18" charset="0"/>
              </a:rPr>
              <a:t>pTail </a:t>
            </a:r>
            <a:r>
              <a:rPr lang="en-US" smtClean="0">
                <a:latin typeface="Times New Roman" panose="02020603050405020304" pitchFamily="18" charset="0"/>
                <a:cs typeface="Times New Roman" panose="02020603050405020304" pitchFamily="18" charset="0"/>
              </a:rPr>
              <a:t>như sau: </a:t>
            </a:r>
          </a:p>
          <a:p>
            <a:pPr eaLnBrk="1" hangingPunct="1">
              <a:spcBef>
                <a:spcPts val="400"/>
              </a:spcBef>
              <a:buFont typeface="Wingdings" panose="05000000000000000000" pitchFamily="2" charset="2"/>
              <a:buNone/>
            </a:pPr>
            <a:r>
              <a:rPr lang="en-US" sz="2000" b="1" smtClean="0">
                <a:solidFill>
                  <a:srgbClr val="0000FF"/>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Node </a:t>
            </a:r>
            <a:r>
              <a:rPr lang="en-US" b="1" smtClean="0">
                <a:solidFill>
                  <a:srgbClr val="000000"/>
                </a:solidFill>
                <a:latin typeface="Times New Roman" panose="02020603050405020304" pitchFamily="18" charset="0"/>
                <a:cs typeface="Times New Roman" panose="02020603050405020304" pitchFamily="18" charset="0"/>
              </a:rPr>
              <a:t>*pTail;</a:t>
            </a:r>
          </a:p>
        </p:txBody>
      </p:sp>
      <p:sp>
        <p:nvSpPr>
          <p:cNvPr id="4301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2FC25657-34CD-4E7C-A441-FAD74AFCB670}" type="slidenum">
              <a:rPr lang="en-US" sz="1200" smtClean="0">
                <a:solidFill>
                  <a:srgbClr val="FFFFFF"/>
                </a:solidFill>
              </a:rPr>
              <a:pPr>
                <a:lnSpc>
                  <a:spcPct val="80000"/>
                </a:lnSpc>
              </a:pPr>
              <a:t>25</a:t>
            </a:fld>
            <a:endParaRPr lang="en-US" sz="1200" smtClean="0">
              <a:solidFill>
                <a:srgbClr val="FFFFFF"/>
              </a:solidFill>
            </a:endParaRPr>
          </a:p>
        </p:txBody>
      </p:sp>
      <p:sp>
        <p:nvSpPr>
          <p:cNvPr id="43013" name="Rectangle 7"/>
          <p:cNvSpPr>
            <a:spLocks noChangeAspect="1" noChangeArrowheads="1"/>
          </p:cNvSpPr>
          <p:nvPr/>
        </p:nvSpPr>
        <p:spPr bwMode="auto">
          <a:xfrm>
            <a:off x="3122613" y="5949950"/>
            <a:ext cx="190500" cy="527050"/>
          </a:xfrm>
          <a:prstGeom prst="rect">
            <a:avLst/>
          </a:prstGeom>
          <a:solidFill>
            <a:srgbClr val="FFFFFF"/>
          </a:solidFill>
          <a:ln w="9525">
            <a:solidFill>
              <a:srgbClr val="000000"/>
            </a:solidFill>
            <a:miter lim="800000"/>
            <a:headEnd/>
            <a:tailEnd/>
          </a:ln>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43014" name="Rectangle 8"/>
          <p:cNvSpPr>
            <a:spLocks noChangeAspect="1" noChangeArrowheads="1"/>
          </p:cNvSpPr>
          <p:nvPr/>
        </p:nvSpPr>
        <p:spPr bwMode="auto">
          <a:xfrm>
            <a:off x="4327525" y="5949950"/>
            <a:ext cx="193675" cy="527050"/>
          </a:xfrm>
          <a:prstGeom prst="rect">
            <a:avLst/>
          </a:prstGeom>
          <a:solidFill>
            <a:srgbClr val="FFFFFF"/>
          </a:solidFill>
          <a:ln w="9525">
            <a:solidFill>
              <a:srgbClr val="000000"/>
            </a:solidFill>
            <a:miter lim="800000"/>
            <a:headEnd/>
            <a:tailEnd/>
          </a:ln>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43015" name="Rectangle 9"/>
          <p:cNvSpPr>
            <a:spLocks noChangeAspect="1" noChangeArrowheads="1"/>
          </p:cNvSpPr>
          <p:nvPr/>
        </p:nvSpPr>
        <p:spPr bwMode="auto">
          <a:xfrm>
            <a:off x="5546725" y="5949950"/>
            <a:ext cx="192088" cy="527050"/>
          </a:xfrm>
          <a:prstGeom prst="rect">
            <a:avLst/>
          </a:prstGeom>
          <a:solidFill>
            <a:srgbClr val="FFFFFF"/>
          </a:solidFill>
          <a:ln w="9525">
            <a:solidFill>
              <a:srgbClr val="000000"/>
            </a:solidFill>
            <a:miter lim="800000"/>
            <a:headEnd/>
            <a:tailEnd/>
          </a:ln>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43016" name="Rectangle 10"/>
          <p:cNvSpPr>
            <a:spLocks noChangeAspect="1" noChangeArrowheads="1"/>
          </p:cNvSpPr>
          <p:nvPr/>
        </p:nvSpPr>
        <p:spPr bwMode="auto">
          <a:xfrm>
            <a:off x="6753225" y="5949950"/>
            <a:ext cx="190500" cy="527050"/>
          </a:xfrm>
          <a:prstGeom prst="rect">
            <a:avLst/>
          </a:prstGeom>
          <a:solidFill>
            <a:srgbClr val="FFFFFF"/>
          </a:solidFill>
          <a:ln w="9525">
            <a:solidFill>
              <a:srgbClr val="000000"/>
            </a:solidFill>
            <a:miter lim="800000"/>
            <a:headEnd/>
            <a:tailEnd/>
          </a:ln>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43017" name="Rectangle 11"/>
          <p:cNvSpPr>
            <a:spLocks noChangeAspect="1" noChangeArrowheads="1"/>
          </p:cNvSpPr>
          <p:nvPr/>
        </p:nvSpPr>
        <p:spPr bwMode="auto">
          <a:xfrm>
            <a:off x="7969250" y="5949950"/>
            <a:ext cx="188913" cy="527050"/>
          </a:xfrm>
          <a:prstGeom prst="rect">
            <a:avLst/>
          </a:prstGeom>
          <a:solidFill>
            <a:srgbClr val="FFFFFF"/>
          </a:solidFill>
          <a:ln w="9525">
            <a:solidFill>
              <a:srgbClr val="000000"/>
            </a:solidFill>
            <a:miter lim="800000"/>
            <a:headEnd/>
            <a:tailEnd/>
          </a:ln>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34" name="Oval 12"/>
          <p:cNvSpPr>
            <a:spLocks noChangeAspect="1" noChangeArrowheads="1"/>
          </p:cNvSpPr>
          <p:nvPr/>
        </p:nvSpPr>
        <p:spPr bwMode="auto">
          <a:xfrm>
            <a:off x="1728788" y="5486400"/>
            <a:ext cx="457200" cy="363538"/>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43019" name="Rectangle 13"/>
          <p:cNvSpPr>
            <a:spLocks noChangeAspect="1" noChangeArrowheads="1"/>
          </p:cNvSpPr>
          <p:nvPr/>
        </p:nvSpPr>
        <p:spPr bwMode="auto">
          <a:xfrm>
            <a:off x="8458200" y="6072188"/>
            <a:ext cx="304800" cy="28098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36" name="Line 14"/>
          <p:cNvSpPr>
            <a:spLocks noChangeAspect="1" noChangeShapeType="1"/>
          </p:cNvSpPr>
          <p:nvPr/>
        </p:nvSpPr>
        <p:spPr bwMode="auto">
          <a:xfrm>
            <a:off x="2185988" y="5703888"/>
            <a:ext cx="533400" cy="22860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43021" name="Line 15"/>
          <p:cNvSpPr>
            <a:spLocks noChangeAspect="1" noChangeShapeType="1"/>
          </p:cNvSpPr>
          <p:nvPr/>
        </p:nvSpPr>
        <p:spPr bwMode="auto">
          <a:xfrm>
            <a:off x="3208338" y="6213475"/>
            <a:ext cx="430212"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43022" name="Text Box 16"/>
          <p:cNvSpPr txBox="1">
            <a:spLocks noChangeAspect="1" noChangeArrowheads="1"/>
          </p:cNvSpPr>
          <p:nvPr/>
        </p:nvSpPr>
        <p:spPr bwMode="auto">
          <a:xfrm>
            <a:off x="2420938" y="5949950"/>
            <a:ext cx="698500" cy="527050"/>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A</a:t>
            </a:r>
          </a:p>
        </p:txBody>
      </p:sp>
      <p:sp>
        <p:nvSpPr>
          <p:cNvPr id="43023" name="Text Box 17"/>
          <p:cNvSpPr txBox="1">
            <a:spLocks noChangeAspect="1" noChangeArrowheads="1"/>
          </p:cNvSpPr>
          <p:nvPr/>
        </p:nvSpPr>
        <p:spPr bwMode="auto">
          <a:xfrm>
            <a:off x="3638550" y="5949950"/>
            <a:ext cx="698500" cy="527050"/>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B</a:t>
            </a:r>
          </a:p>
        </p:txBody>
      </p:sp>
      <p:sp>
        <p:nvSpPr>
          <p:cNvPr id="43024" name="Text Box 18"/>
          <p:cNvSpPr txBox="1">
            <a:spLocks noChangeAspect="1" noChangeArrowheads="1"/>
          </p:cNvSpPr>
          <p:nvPr/>
        </p:nvSpPr>
        <p:spPr bwMode="auto">
          <a:xfrm>
            <a:off x="4856163" y="5949950"/>
            <a:ext cx="696912" cy="527050"/>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X</a:t>
            </a:r>
          </a:p>
        </p:txBody>
      </p:sp>
      <p:sp>
        <p:nvSpPr>
          <p:cNvPr id="43025" name="Text Box 19"/>
          <p:cNvSpPr txBox="1">
            <a:spLocks noChangeAspect="1" noChangeArrowheads="1"/>
          </p:cNvSpPr>
          <p:nvPr/>
        </p:nvSpPr>
        <p:spPr bwMode="auto">
          <a:xfrm>
            <a:off x="6059488" y="5949950"/>
            <a:ext cx="700087" cy="527050"/>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Z</a:t>
            </a:r>
          </a:p>
        </p:txBody>
      </p:sp>
      <p:sp>
        <p:nvSpPr>
          <p:cNvPr id="43026" name="Text Box 20"/>
          <p:cNvSpPr txBox="1">
            <a:spLocks noChangeAspect="1" noChangeArrowheads="1"/>
          </p:cNvSpPr>
          <p:nvPr/>
        </p:nvSpPr>
        <p:spPr bwMode="auto">
          <a:xfrm>
            <a:off x="7277100" y="5949950"/>
            <a:ext cx="696913" cy="527050"/>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Y</a:t>
            </a:r>
          </a:p>
        </p:txBody>
      </p:sp>
      <p:sp>
        <p:nvSpPr>
          <p:cNvPr id="43027" name="Line 21"/>
          <p:cNvSpPr>
            <a:spLocks noChangeAspect="1" noChangeShapeType="1"/>
          </p:cNvSpPr>
          <p:nvPr/>
        </p:nvSpPr>
        <p:spPr bwMode="auto">
          <a:xfrm>
            <a:off x="4425950" y="6213475"/>
            <a:ext cx="42862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43028" name="Line 22"/>
          <p:cNvSpPr>
            <a:spLocks noChangeAspect="1" noChangeShapeType="1"/>
          </p:cNvSpPr>
          <p:nvPr/>
        </p:nvSpPr>
        <p:spPr bwMode="auto">
          <a:xfrm>
            <a:off x="5635625" y="6213475"/>
            <a:ext cx="427038"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43029" name="Line 23"/>
          <p:cNvSpPr>
            <a:spLocks noChangeAspect="1" noChangeShapeType="1"/>
          </p:cNvSpPr>
          <p:nvPr/>
        </p:nvSpPr>
        <p:spPr bwMode="auto">
          <a:xfrm>
            <a:off x="6853238" y="6213475"/>
            <a:ext cx="42862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43030" name="Line 24"/>
          <p:cNvSpPr>
            <a:spLocks noChangeAspect="1" noChangeShapeType="1"/>
          </p:cNvSpPr>
          <p:nvPr/>
        </p:nvSpPr>
        <p:spPr bwMode="auto">
          <a:xfrm>
            <a:off x="8072438" y="6213475"/>
            <a:ext cx="430212"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47" name="Text Box 25"/>
          <p:cNvSpPr txBox="1">
            <a:spLocks noChangeAspect="1" noChangeArrowheads="1"/>
          </p:cNvSpPr>
          <p:nvPr/>
        </p:nvSpPr>
        <p:spPr bwMode="auto">
          <a:xfrm>
            <a:off x="814388" y="5410200"/>
            <a:ext cx="887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pHead</a:t>
            </a:r>
          </a:p>
        </p:txBody>
      </p:sp>
      <p:sp>
        <p:nvSpPr>
          <p:cNvPr id="48" name="Text Box 26"/>
          <p:cNvSpPr txBox="1">
            <a:spLocks noChangeAspect="1" noChangeArrowheads="1"/>
          </p:cNvSpPr>
          <p:nvPr/>
        </p:nvSpPr>
        <p:spPr bwMode="auto">
          <a:xfrm>
            <a:off x="6376988" y="5281613"/>
            <a:ext cx="889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pTail</a:t>
            </a:r>
          </a:p>
        </p:txBody>
      </p:sp>
      <p:sp>
        <p:nvSpPr>
          <p:cNvPr id="49" name="Freeform 27"/>
          <p:cNvSpPr>
            <a:spLocks noChangeAspect="1"/>
          </p:cNvSpPr>
          <p:nvPr/>
        </p:nvSpPr>
        <p:spPr bwMode="auto">
          <a:xfrm>
            <a:off x="7439025" y="5529263"/>
            <a:ext cx="273050" cy="401637"/>
          </a:xfrm>
          <a:custGeom>
            <a:avLst/>
            <a:gdLst>
              <a:gd name="T0" fmla="*/ 0 w 198"/>
              <a:gd name="T1" fmla="*/ 0 h 315"/>
              <a:gd name="T2" fmla="*/ 2147483646 w 198"/>
              <a:gd name="T3" fmla="*/ 2147483646 h 315"/>
              <a:gd name="T4" fmla="*/ 2147483646 w 198"/>
              <a:gd name="T5" fmla="*/ 2147483646 h 315"/>
              <a:gd name="T6" fmla="*/ 0 60000 65536"/>
              <a:gd name="T7" fmla="*/ 0 60000 65536"/>
              <a:gd name="T8" fmla="*/ 0 60000 65536"/>
              <a:gd name="T9" fmla="*/ 0 w 198"/>
              <a:gd name="T10" fmla="*/ 0 h 315"/>
              <a:gd name="T11" fmla="*/ 198 w 198"/>
              <a:gd name="T12" fmla="*/ 315 h 315"/>
            </a:gdLst>
            <a:ahLst/>
            <a:cxnLst>
              <a:cxn ang="T6">
                <a:pos x="T0" y="T1"/>
              </a:cxn>
              <a:cxn ang="T7">
                <a:pos x="T2" y="T3"/>
              </a:cxn>
              <a:cxn ang="T8">
                <a:pos x="T4" y="T5"/>
              </a:cxn>
            </a:cxnLst>
            <a:rect l="T9" t="T10" r="T11" b="T12"/>
            <a:pathLst>
              <a:path w="198" h="315">
                <a:moveTo>
                  <a:pt x="0" y="0"/>
                </a:moveTo>
                <a:cubicBezTo>
                  <a:pt x="66" y="26"/>
                  <a:pt x="132" y="53"/>
                  <a:pt x="165" y="105"/>
                </a:cubicBezTo>
                <a:cubicBezTo>
                  <a:pt x="198" y="157"/>
                  <a:pt x="196" y="236"/>
                  <a:pt x="195" y="315"/>
                </a:cubicBezTo>
              </a:path>
            </a:pathLst>
          </a:custGeom>
          <a:noFill/>
          <a:ln w="1587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Text Box 28"/>
          <p:cNvSpPr txBox="1">
            <a:spLocks noChangeAspect="1" noChangeArrowheads="1"/>
          </p:cNvSpPr>
          <p:nvPr/>
        </p:nvSpPr>
        <p:spPr bwMode="auto">
          <a:xfrm>
            <a:off x="2414588" y="5949950"/>
            <a:ext cx="698500" cy="527050"/>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A</a:t>
            </a:r>
          </a:p>
        </p:txBody>
      </p:sp>
      <p:sp>
        <p:nvSpPr>
          <p:cNvPr id="27" name="Oval 12"/>
          <p:cNvSpPr>
            <a:spLocks noChangeAspect="1" noChangeArrowheads="1"/>
          </p:cNvSpPr>
          <p:nvPr/>
        </p:nvSpPr>
        <p:spPr bwMode="auto">
          <a:xfrm>
            <a:off x="7215188" y="5222875"/>
            <a:ext cx="457200" cy="363538"/>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strVal val="4*#ppt_w"/>
                                          </p:val>
                                        </p:tav>
                                        <p:tav tm="100000">
                                          <p:val>
                                            <p:strVal val="#ppt_w"/>
                                          </p:val>
                                        </p:tav>
                                      </p:tavLst>
                                    </p:anim>
                                    <p:anim calcmode="lin" valueType="num">
                                      <p:cBhvr>
                                        <p:cTn id="8" dur="500" fill="hold"/>
                                        <p:tgtEl>
                                          <p:spTgt spid="50"/>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additive="base">
                                        <p:cTn id="12" dur="500" fill="hold"/>
                                        <p:tgtEl>
                                          <p:spTgt spid="47"/>
                                        </p:tgtEl>
                                        <p:attrNameLst>
                                          <p:attrName>ppt_x</p:attrName>
                                        </p:attrNameLst>
                                      </p:cBhvr>
                                      <p:tavLst>
                                        <p:tav tm="0">
                                          <p:val>
                                            <p:strVal val="0-#ppt_w/2"/>
                                          </p:val>
                                        </p:tav>
                                        <p:tav tm="100000">
                                          <p:val>
                                            <p:strVal val="#ppt_x"/>
                                          </p:val>
                                        </p:tav>
                                      </p:tavLst>
                                    </p:anim>
                                    <p:anim calcmode="lin" valueType="num">
                                      <p:cBhvr additive="base">
                                        <p:cTn id="13" dur="500" fill="hold"/>
                                        <p:tgtEl>
                                          <p:spTgt spid="47"/>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0-#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additive="base">
                                        <p:cTn id="20" dur="500" fill="hold"/>
                                        <p:tgtEl>
                                          <p:spTgt spid="36"/>
                                        </p:tgtEl>
                                        <p:attrNameLst>
                                          <p:attrName>ppt_x</p:attrName>
                                        </p:attrNameLst>
                                      </p:cBhvr>
                                      <p:tavLst>
                                        <p:tav tm="0">
                                          <p:val>
                                            <p:strVal val="0-#ppt_w/2"/>
                                          </p:val>
                                        </p:tav>
                                        <p:tav tm="100000">
                                          <p:val>
                                            <p:strVal val="#ppt_x"/>
                                          </p:val>
                                        </p:tav>
                                      </p:tavLst>
                                    </p:anim>
                                    <p:anim calcmode="lin" valueType="num">
                                      <p:cBhvr additive="base">
                                        <p:cTn id="21" dur="500" fill="hold"/>
                                        <p:tgtEl>
                                          <p:spTgt spid="36"/>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1+#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 calcmode="lin" valueType="num">
                                      <p:cBhvr additive="base">
                                        <p:cTn id="28" dur="500" fill="hold"/>
                                        <p:tgtEl>
                                          <p:spTgt spid="49"/>
                                        </p:tgtEl>
                                        <p:attrNameLst>
                                          <p:attrName>ppt_x</p:attrName>
                                        </p:attrNameLst>
                                      </p:cBhvr>
                                      <p:tavLst>
                                        <p:tav tm="0">
                                          <p:val>
                                            <p:strVal val="1+#ppt_w/2"/>
                                          </p:val>
                                        </p:tav>
                                        <p:tav tm="100000">
                                          <p:val>
                                            <p:strVal val="#ppt_x"/>
                                          </p:val>
                                        </p:tav>
                                      </p:tavLst>
                                    </p:anim>
                                    <p:anim calcmode="lin" valueType="num">
                                      <p:cBhvr additive="base">
                                        <p:cTn id="29" dur="500" fill="hold"/>
                                        <p:tgtEl>
                                          <p:spTgt spid="4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0-#ppt_w/2"/>
                                          </p:val>
                                        </p:tav>
                                        <p:tav tm="100000">
                                          <p:val>
                                            <p:strVal val="#ppt_x"/>
                                          </p:val>
                                        </p:tav>
                                      </p:tavLst>
                                    </p:anim>
                                    <p:anim calcmode="lin" valueType="num">
                                      <p:cBhvr additive="base">
                                        <p:cTn id="33"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47" grpId="0"/>
      <p:bldP spid="48" grpId="0"/>
      <p:bldP spid="49" grpId="0" animBg="1"/>
      <p:bldP spid="50"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12775" y="228600"/>
            <a:ext cx="8153400" cy="990600"/>
          </a:xfrm>
        </p:spPr>
        <p:txBody>
          <a:bodyPr/>
          <a:lstStyle/>
          <a:p>
            <a:pPr eaLnBrk="1" hangingPunct="1"/>
            <a:r>
              <a:rPr lang="en-US" smtClean="0"/>
              <a:t>DSLK đơn – Khai báo</a:t>
            </a:r>
          </a:p>
        </p:txBody>
      </p:sp>
      <p:sp>
        <p:nvSpPr>
          <p:cNvPr id="44035" name="Content Placeholder 2"/>
          <p:cNvSpPr>
            <a:spLocks noGrp="1"/>
          </p:cNvSpPr>
          <p:nvPr>
            <p:ph sz="quarter" idx="1"/>
          </p:nvPr>
        </p:nvSpPr>
        <p:spPr>
          <a:xfrm>
            <a:off x="612775" y="1600200"/>
            <a:ext cx="8153400" cy="5257800"/>
          </a:xfrm>
        </p:spPr>
        <p:txBody>
          <a:bodyPr/>
          <a:lstStyle/>
          <a:p>
            <a:pPr eaLnBrk="1" hangingPunct="1"/>
            <a:r>
              <a:rPr lang="en-US" smtClean="0">
                <a:latin typeface="Times New Roman" panose="02020603050405020304" pitchFamily="18" charset="0"/>
                <a:cs typeface="Times New Roman" panose="02020603050405020304" pitchFamily="18" charset="0"/>
              </a:rPr>
              <a:t>Ví dụ: Khai báo cấu trúc 1 DSLK đơn chứa số nguyên</a:t>
            </a:r>
          </a:p>
          <a:p>
            <a:pPr lvl="1" eaLnBrk="1" hangingPunct="1">
              <a:lnSpc>
                <a:spcPct val="90000"/>
              </a:lnSpc>
              <a:buFont typeface="Wingdings" panose="05000000000000000000" pitchFamily="2" charset="2"/>
              <a:buNone/>
            </a:pPr>
            <a:r>
              <a:rPr lang="en-US" sz="1800" b="1" i="1" smtClean="0">
                <a:solidFill>
                  <a:srgbClr val="00B050"/>
                </a:solidFill>
                <a:latin typeface="Times New Roman" panose="02020603050405020304" pitchFamily="18" charset="0"/>
                <a:cs typeface="Times New Roman" panose="02020603050405020304" pitchFamily="18" charset="0"/>
              </a:rPr>
              <a:t>// kiểu của một phần tử trong danh sách</a:t>
            </a:r>
            <a:endParaRPr lang="en-US" sz="1800" b="1" smtClean="0">
              <a:solidFill>
                <a:srgbClr val="00B050"/>
              </a:solidFill>
              <a:latin typeface="Times New Roman" panose="02020603050405020304" pitchFamily="18" charset="0"/>
              <a:cs typeface="Times New Roman" panose="02020603050405020304" pitchFamily="18" charset="0"/>
            </a:endParaRPr>
          </a:p>
          <a:p>
            <a:pPr lvl="1" eaLnBrk="1" hangingPunct="1">
              <a:lnSpc>
                <a:spcPct val="90000"/>
              </a:lnSpc>
              <a:buFont typeface="Wingdings" panose="05000000000000000000" pitchFamily="2" charset="2"/>
              <a:buNone/>
            </a:pPr>
            <a:r>
              <a:rPr lang="en-US" b="1" smtClean="0">
                <a:solidFill>
                  <a:srgbClr val="0000FF"/>
                </a:solidFill>
                <a:latin typeface="Times New Roman" panose="02020603050405020304" pitchFamily="18" charset="0"/>
                <a:cs typeface="Times New Roman" panose="02020603050405020304" pitchFamily="18" charset="0"/>
              </a:rPr>
              <a:t>struct</a:t>
            </a: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Node </a:t>
            </a:r>
          </a:p>
          <a:p>
            <a:pPr lvl="1" eaLnBrk="1" hangingPunct="1">
              <a:lnSpc>
                <a:spcPct val="90000"/>
              </a:lnSpc>
              <a:buFont typeface="Wingdings" panose="05000000000000000000" pitchFamily="2" charset="2"/>
              <a:buNone/>
            </a:pPr>
            <a:r>
              <a:rPr lang="en-US" b="1" smtClean="0">
                <a:solidFill>
                  <a:srgbClr val="000000"/>
                </a:solidFill>
                <a:latin typeface="Times New Roman" panose="02020603050405020304" pitchFamily="18" charset="0"/>
                <a:cs typeface="Times New Roman" panose="02020603050405020304" pitchFamily="18" charset="0"/>
              </a:rPr>
              <a:t>{</a:t>
            </a:r>
          </a:p>
          <a:p>
            <a:pPr lvl="1" eaLnBrk="1" hangingPunct="1">
              <a:lnSpc>
                <a:spcPct val="90000"/>
              </a:lnSpc>
              <a:buFont typeface="Wingdings" panose="05000000000000000000" pitchFamily="2" charset="2"/>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int</a:t>
            </a:r>
            <a:r>
              <a:rPr lang="en-US" b="1" smtClean="0">
                <a:solidFill>
                  <a:srgbClr val="000000"/>
                </a:solidFill>
                <a:latin typeface="Times New Roman" panose="02020603050405020304" pitchFamily="18" charset="0"/>
                <a:cs typeface="Times New Roman" panose="02020603050405020304" pitchFamily="18" charset="0"/>
              </a:rPr>
              <a:t>	data;  	</a:t>
            </a:r>
          </a:p>
          <a:p>
            <a:pPr lvl="1" eaLnBrk="1" hangingPunct="1">
              <a:lnSpc>
                <a:spcPct val="90000"/>
              </a:lnSpc>
              <a:buFont typeface="Wingdings" panose="05000000000000000000" pitchFamily="2" charset="2"/>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Node</a:t>
            </a:r>
            <a:r>
              <a:rPr lang="en-US" b="1" smtClean="0">
                <a:solidFill>
                  <a:srgbClr val="000000"/>
                </a:solidFill>
                <a:latin typeface="Times New Roman" panose="02020603050405020304" pitchFamily="18" charset="0"/>
                <a:cs typeface="Times New Roman" panose="02020603050405020304" pitchFamily="18" charset="0"/>
              </a:rPr>
              <a:t>* 	pNext; 	</a:t>
            </a:r>
          </a:p>
          <a:p>
            <a:pPr lvl="1" eaLnBrk="1" hangingPunct="1">
              <a:lnSpc>
                <a:spcPct val="90000"/>
              </a:lnSpc>
              <a:buFont typeface="Wingdings" panose="05000000000000000000" pitchFamily="2" charset="2"/>
              <a:buNone/>
            </a:pPr>
            <a:r>
              <a:rPr lang="en-US" b="1" smtClean="0">
                <a:solidFill>
                  <a:srgbClr val="000000"/>
                </a:solidFill>
                <a:latin typeface="Times New Roman" panose="02020603050405020304" pitchFamily="18" charset="0"/>
                <a:cs typeface="Times New Roman" panose="02020603050405020304" pitchFamily="18" charset="0"/>
              </a:rPr>
              <a:t>};</a:t>
            </a:r>
            <a:r>
              <a:rPr lang="en-US" sz="2000" b="1" smtClean="0">
                <a:solidFill>
                  <a:srgbClr val="000000"/>
                </a:solidFill>
                <a:latin typeface="Times New Roman" panose="02020603050405020304" pitchFamily="18" charset="0"/>
                <a:cs typeface="Times New Roman" panose="02020603050405020304" pitchFamily="18" charset="0"/>
              </a:rPr>
              <a:t>	</a:t>
            </a:r>
            <a:endParaRPr lang="en-US" sz="2000" i="1" smtClean="0">
              <a:solidFill>
                <a:srgbClr val="000000"/>
              </a:solidFill>
              <a:latin typeface="Times New Roman" panose="02020603050405020304" pitchFamily="18" charset="0"/>
              <a:cs typeface="Times New Roman" panose="02020603050405020304" pitchFamily="18" charset="0"/>
            </a:endParaRPr>
          </a:p>
          <a:p>
            <a:pPr lvl="1" eaLnBrk="1" hangingPunct="1">
              <a:lnSpc>
                <a:spcPct val="90000"/>
              </a:lnSpc>
              <a:buFont typeface="Wingdings" panose="05000000000000000000" pitchFamily="2" charset="2"/>
              <a:buNone/>
            </a:pPr>
            <a:r>
              <a:rPr lang="en-US" sz="1800" b="1" i="1" smtClean="0">
                <a:solidFill>
                  <a:srgbClr val="00B050"/>
                </a:solidFill>
                <a:latin typeface="Times New Roman" panose="02020603050405020304" pitchFamily="18" charset="0"/>
                <a:cs typeface="Times New Roman" panose="02020603050405020304" pitchFamily="18" charset="0"/>
              </a:rPr>
              <a:t>// kiểu danh sách liên kết</a:t>
            </a:r>
            <a:endParaRPr lang="en-US" sz="1800" b="1" smtClean="0">
              <a:solidFill>
                <a:srgbClr val="00B050"/>
              </a:solidFill>
              <a:latin typeface="Times New Roman" panose="02020603050405020304" pitchFamily="18" charset="0"/>
              <a:cs typeface="Times New Roman" panose="02020603050405020304" pitchFamily="18" charset="0"/>
            </a:endParaRPr>
          </a:p>
          <a:p>
            <a:pPr lvl="1" eaLnBrk="1" hangingPunct="1">
              <a:lnSpc>
                <a:spcPct val="90000"/>
              </a:lnSpc>
              <a:buFont typeface="Wingdings" panose="05000000000000000000" pitchFamily="2" charset="2"/>
              <a:buNone/>
            </a:pPr>
            <a:r>
              <a:rPr lang="en-US" b="1" smtClean="0">
                <a:solidFill>
                  <a:srgbClr val="0000FF"/>
                </a:solidFill>
                <a:latin typeface="Times New Roman" panose="02020603050405020304" pitchFamily="18" charset="0"/>
                <a:cs typeface="Times New Roman" panose="02020603050405020304" pitchFamily="18" charset="0"/>
              </a:rPr>
              <a:t>struct</a:t>
            </a: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List 	</a:t>
            </a:r>
            <a:endParaRPr lang="en-US" b="1" smtClean="0">
              <a:solidFill>
                <a:srgbClr val="000000"/>
              </a:solidFill>
              <a:latin typeface="Times New Roman" panose="02020603050405020304" pitchFamily="18" charset="0"/>
              <a:cs typeface="Times New Roman" panose="02020603050405020304" pitchFamily="18" charset="0"/>
            </a:endParaRPr>
          </a:p>
          <a:p>
            <a:pPr lvl="1" eaLnBrk="1" hangingPunct="1">
              <a:lnSpc>
                <a:spcPct val="90000"/>
              </a:lnSpc>
              <a:buFont typeface="Wingdings" panose="05000000000000000000" pitchFamily="2" charset="2"/>
              <a:buNone/>
            </a:pPr>
            <a:r>
              <a:rPr lang="en-US" b="1" smtClean="0">
                <a:solidFill>
                  <a:srgbClr val="000000"/>
                </a:solidFill>
                <a:latin typeface="Times New Roman" panose="02020603050405020304" pitchFamily="18" charset="0"/>
                <a:cs typeface="Times New Roman" panose="02020603050405020304" pitchFamily="18" charset="0"/>
              </a:rPr>
              <a:t>{</a:t>
            </a:r>
          </a:p>
          <a:p>
            <a:pPr lvl="1" eaLnBrk="1" hangingPunct="1">
              <a:lnSpc>
                <a:spcPct val="90000"/>
              </a:lnSpc>
              <a:buFont typeface="Wingdings" panose="05000000000000000000" pitchFamily="2" charset="2"/>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Node</a:t>
            </a:r>
            <a:r>
              <a:rPr lang="en-US" b="1" smtClean="0">
                <a:solidFill>
                  <a:srgbClr val="000000"/>
                </a:solidFill>
                <a:latin typeface="Times New Roman" panose="02020603050405020304" pitchFamily="18" charset="0"/>
                <a:cs typeface="Times New Roman" panose="02020603050405020304" pitchFamily="18" charset="0"/>
              </a:rPr>
              <a:t>* pHead;</a:t>
            </a:r>
          </a:p>
          <a:p>
            <a:pPr lvl="1" eaLnBrk="1" hangingPunct="1">
              <a:lnSpc>
                <a:spcPct val="90000"/>
              </a:lnSpc>
              <a:buFont typeface="Wingdings" panose="05000000000000000000" pitchFamily="2" charset="2"/>
              <a:buNone/>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Node</a:t>
            </a:r>
            <a:r>
              <a:rPr lang="en-US" b="1" smtClean="0">
                <a:solidFill>
                  <a:srgbClr val="000000"/>
                </a:solidFill>
                <a:latin typeface="Times New Roman" panose="02020603050405020304" pitchFamily="18" charset="0"/>
                <a:cs typeface="Times New Roman" panose="02020603050405020304" pitchFamily="18" charset="0"/>
              </a:rPr>
              <a:t>* pTail; 	</a:t>
            </a:r>
          </a:p>
          <a:p>
            <a:pPr lvl="1" eaLnBrk="1" hangingPunct="1">
              <a:lnSpc>
                <a:spcPct val="90000"/>
              </a:lnSpc>
              <a:buFont typeface="Wingdings" panose="05000000000000000000" pitchFamily="2" charset="2"/>
              <a:buNone/>
            </a:pPr>
            <a:r>
              <a:rPr lang="en-US" b="1" smtClean="0">
                <a:solidFill>
                  <a:srgbClr val="000000"/>
                </a:solidFill>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p:txBody>
      </p:sp>
      <p:sp>
        <p:nvSpPr>
          <p:cNvPr id="4403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5B1CC599-CCD0-458E-9C9E-D8FCF80854F4}" type="slidenum">
              <a:rPr lang="en-US" sz="1200" smtClean="0">
                <a:solidFill>
                  <a:srgbClr val="FFFFFF"/>
                </a:solidFill>
              </a:rPr>
              <a:pPr>
                <a:lnSpc>
                  <a:spcPct val="80000"/>
                </a:lnSpc>
              </a:pPr>
              <a:t>26</a:t>
            </a:fld>
            <a:endParaRPr lang="en-US" sz="1200" smtClean="0">
              <a:solidFill>
                <a:srgbClr val="FFFFFF"/>
              </a:solidFill>
            </a:endParaRPr>
          </a:p>
        </p:txBody>
      </p:sp>
      <p:sp>
        <p:nvSpPr>
          <p:cNvPr id="44037" name="Rectangle 4"/>
          <p:cNvSpPr>
            <a:spLocks noChangeArrowheads="1"/>
          </p:cNvSpPr>
          <p:nvPr/>
        </p:nvSpPr>
        <p:spPr bwMode="auto">
          <a:xfrm>
            <a:off x="4800600" y="3657600"/>
            <a:ext cx="38989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spcBef>
                <a:spcPts val="600"/>
              </a:spcBef>
            </a:pPr>
            <a:r>
              <a:rPr lang="en-US" sz="2400" b="0"/>
              <a:t>Khai báo biến kiểu danh sách:</a:t>
            </a:r>
          </a:p>
          <a:p>
            <a:pPr algn="ctr">
              <a:spcBef>
                <a:spcPts val="600"/>
              </a:spcBef>
            </a:pPr>
            <a:r>
              <a:rPr lang="en-US" sz="2400">
                <a:solidFill>
                  <a:srgbClr val="0000FF"/>
                </a:solidFill>
              </a:rPr>
              <a:t>List</a:t>
            </a:r>
            <a:r>
              <a:rPr lang="en-US" sz="2400"/>
              <a:t>  tên_biến;</a:t>
            </a:r>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3733800" y="2819400"/>
            <a:ext cx="1371600" cy="457200"/>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083" name="Rectangle 5"/>
          <p:cNvSpPr>
            <a:spLocks noGrp="1" noChangeArrowheads="1"/>
          </p:cNvSpPr>
          <p:nvPr>
            <p:ph type="title"/>
          </p:nvPr>
        </p:nvSpPr>
        <p:spPr>
          <a:xfrm>
            <a:off x="612775" y="228600"/>
            <a:ext cx="8153400" cy="990600"/>
          </a:xfrm>
        </p:spPr>
        <p:txBody>
          <a:bodyPr/>
          <a:lstStyle/>
          <a:p>
            <a:pPr eaLnBrk="1" hangingPunct="1"/>
            <a:r>
              <a:rPr lang="en-US" smtClean="0"/>
              <a:t>DSLK đơn – Khai báo</a:t>
            </a:r>
            <a:endParaRPr lang="en-US" smtClean="0">
              <a:latin typeface="Times New Roman" panose="02020603050405020304" pitchFamily="18" charset="0"/>
            </a:endParaRPr>
          </a:p>
        </p:txBody>
      </p:sp>
      <p:sp>
        <p:nvSpPr>
          <p:cNvPr id="672771" name="Rectangle 3"/>
          <p:cNvSpPr>
            <a:spLocks noGrp="1" noChangeArrowheads="1"/>
          </p:cNvSpPr>
          <p:nvPr>
            <p:ph sz="quarter" idx="1"/>
          </p:nvPr>
        </p:nvSpPr>
        <p:spPr>
          <a:xfrm>
            <a:off x="612775" y="1600200"/>
            <a:ext cx="8302625" cy="4953000"/>
          </a:xfrm>
        </p:spPr>
        <p:txBody>
          <a:bodyPr>
            <a:normAutofit/>
          </a:bodyPr>
          <a:lstStyle/>
          <a:p>
            <a:pPr marL="320040" indent="-320040" eaLnBrk="1" fontAlgn="auto" hangingPunct="1">
              <a:lnSpc>
                <a:spcPct val="90000"/>
              </a:lnSpc>
              <a:spcAft>
                <a:spcPts val="0"/>
              </a:spcAft>
              <a:buFont typeface="Wingdings"/>
              <a:buChar char=""/>
              <a:tabLst>
                <a:tab pos="1547813" algn="l"/>
              </a:tabLst>
              <a:defRPr/>
            </a:pPr>
            <a:r>
              <a:rPr lang="en-US" sz="2600" b="1" smtClean="0">
                <a:latin typeface="Times New Roman" pitchFamily="18" charset="0"/>
                <a:cs typeface="Times New Roman" pitchFamily="18" charset="0"/>
              </a:rPr>
              <a:t>Tạo một node mới</a:t>
            </a:r>
          </a:p>
          <a:p>
            <a:pPr marL="640715" lvl="1" indent="-320040" eaLnBrk="1" fontAlgn="auto" hangingPunct="1">
              <a:spcAft>
                <a:spcPts val="0"/>
              </a:spcAft>
              <a:buFont typeface="Wingdings"/>
              <a:buChar char=""/>
              <a:tabLst>
                <a:tab pos="1547813" algn="l"/>
              </a:tabLst>
              <a:defRPr/>
            </a:pPr>
            <a:r>
              <a:rPr lang="en-US" sz="2400" smtClean="0">
                <a:latin typeface="Times New Roman" pitchFamily="18" charset="0"/>
                <a:cs typeface="Times New Roman" pitchFamily="18" charset="0"/>
              </a:rPr>
              <a:t>Thủ tục </a:t>
            </a:r>
            <a:r>
              <a:rPr lang="en-US" sz="2400" b="1" smtClean="0">
                <a:solidFill>
                  <a:srgbClr val="FF0000"/>
                </a:solidFill>
                <a:latin typeface="Times New Roman" pitchFamily="18" charset="0"/>
                <a:cs typeface="Times New Roman" pitchFamily="18" charset="0"/>
              </a:rPr>
              <a:t>GetNode </a:t>
            </a:r>
            <a:r>
              <a:rPr lang="en-US" sz="2400" smtClean="0">
                <a:latin typeface="Times New Roman" pitchFamily="18" charset="0"/>
                <a:cs typeface="Times New Roman" pitchFamily="18" charset="0"/>
              </a:rPr>
              <a:t>để tạo ra một nút cho danh sách với thông tin chứa trong x</a:t>
            </a:r>
          </a:p>
          <a:p>
            <a:pPr marL="977900" lvl="1" indent="-461963" eaLnBrk="1" fontAlgn="auto" hangingPunct="1">
              <a:lnSpc>
                <a:spcPct val="90000"/>
              </a:lnSpc>
              <a:spcAft>
                <a:spcPts val="0"/>
              </a:spcAft>
              <a:buFont typeface="Wingdings" pitchFamily="2" charset="2"/>
              <a:buNone/>
              <a:tabLst>
                <a:tab pos="1547813" algn="l"/>
              </a:tabLst>
              <a:defRPr/>
            </a:pPr>
            <a:r>
              <a:rPr lang="en-US" sz="1900" b="1" smtClean="0">
                <a:solidFill>
                  <a:srgbClr val="0000FF"/>
                </a:solidFill>
                <a:latin typeface="Times New Roman" pitchFamily="18" charset="0"/>
                <a:cs typeface="Times New Roman" pitchFamily="18" charset="0"/>
              </a:rPr>
              <a:t>	</a:t>
            </a:r>
            <a:endParaRPr lang="en-US" b="1" smtClean="0">
              <a:solidFill>
                <a:srgbClr val="000000"/>
              </a:solidFill>
              <a:latin typeface="Times New Roman" pitchFamily="18" charset="0"/>
              <a:cs typeface="Times New Roman" pitchFamily="18" charset="0"/>
            </a:endParaRPr>
          </a:p>
        </p:txBody>
      </p:sp>
      <p:sp>
        <p:nvSpPr>
          <p:cNvPr id="4608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1EE19E3-27FC-4D9C-88B0-EEA2ACA50006}" type="slidenum">
              <a:rPr lang="en-US" sz="1200" smtClean="0">
                <a:solidFill>
                  <a:srgbClr val="FFFFFF"/>
                </a:solidFill>
              </a:rPr>
              <a:pPr>
                <a:lnSpc>
                  <a:spcPct val="80000"/>
                </a:lnSpc>
              </a:pPr>
              <a:t>27</a:t>
            </a:fld>
            <a:endParaRPr lang="en-US" sz="1200" smtClean="0">
              <a:solidFill>
                <a:srgbClr val="FFFFFF"/>
              </a:solidFill>
            </a:endParaRPr>
          </a:p>
        </p:txBody>
      </p:sp>
      <p:sp>
        <p:nvSpPr>
          <p:cNvPr id="6" name="Rectangle 5"/>
          <p:cNvSpPr/>
          <p:nvPr/>
        </p:nvSpPr>
        <p:spPr>
          <a:xfrm>
            <a:off x="1371600" y="2819400"/>
            <a:ext cx="7239000" cy="3771900"/>
          </a:xfrm>
          <a:prstGeom prst="rect">
            <a:avLst/>
          </a:prstGeom>
          <a:ln>
            <a:solidFill>
              <a:schemeClr val="bg2">
                <a:lumMod val="75000"/>
              </a:schemeClr>
            </a:solidFill>
          </a:ln>
        </p:spPr>
        <p:txBody>
          <a:bodyPr lIns="0" bIns="0">
            <a:spAutoFit/>
          </a:bodyPr>
          <a:lstStyle/>
          <a:p>
            <a:pPr marL="231775" lvl="1" indent="-3175" fontAlgn="auto">
              <a:lnSpc>
                <a:spcPct val="90000"/>
              </a:lnSpc>
              <a:spcAft>
                <a:spcPts val="0"/>
              </a:spcAft>
              <a:buFont typeface="Wingdings" pitchFamily="2" charset="2"/>
              <a:buNone/>
              <a:defRPr/>
            </a:pPr>
            <a:r>
              <a:rPr lang="en-US" sz="2400" dirty="0">
                <a:solidFill>
                  <a:srgbClr val="0000FF"/>
                </a:solidFill>
                <a:cs typeface="Times New Roman" pitchFamily="18" charset="0"/>
              </a:rPr>
              <a:t>Node*</a:t>
            </a:r>
            <a:r>
              <a:rPr lang="en-US" sz="2400" dirty="0">
                <a:solidFill>
                  <a:srgbClr val="000000"/>
                </a:solidFill>
                <a:cs typeface="Times New Roman" pitchFamily="18" charset="0"/>
              </a:rPr>
              <a:t> </a:t>
            </a:r>
            <a:r>
              <a:rPr lang="en-US" sz="2400">
                <a:solidFill>
                  <a:srgbClr val="FF0000"/>
                </a:solidFill>
                <a:cs typeface="Times New Roman" pitchFamily="18" charset="0"/>
              </a:rPr>
              <a:t>GetNode</a:t>
            </a:r>
            <a:r>
              <a:rPr lang="en-US" sz="2400" dirty="0">
                <a:solidFill>
                  <a:srgbClr val="FF0000"/>
                </a:solidFill>
                <a:cs typeface="Times New Roman" pitchFamily="18" charset="0"/>
              </a:rPr>
              <a:t> </a:t>
            </a:r>
            <a:r>
              <a:rPr lang="en-US" sz="2400" dirty="0">
                <a:solidFill>
                  <a:srgbClr val="000000"/>
                </a:solidFill>
                <a:cs typeface="Times New Roman" pitchFamily="18" charset="0"/>
              </a:rPr>
              <a:t>( </a:t>
            </a:r>
            <a:r>
              <a:rPr lang="en-US" sz="2400" dirty="0" err="1">
                <a:solidFill>
                  <a:srgbClr val="0000FF"/>
                </a:solidFill>
                <a:cs typeface="Times New Roman" pitchFamily="18" charset="0"/>
              </a:rPr>
              <a:t>DataType</a:t>
            </a:r>
            <a:r>
              <a:rPr lang="en-US" sz="2400" dirty="0">
                <a:solidFill>
                  <a:srgbClr val="0000FF"/>
                </a:solidFill>
                <a:cs typeface="Times New Roman" pitchFamily="18" charset="0"/>
              </a:rPr>
              <a:t>  </a:t>
            </a:r>
            <a:r>
              <a:rPr lang="en-US" sz="2400" dirty="0">
                <a:solidFill>
                  <a:srgbClr val="000000"/>
                </a:solidFill>
                <a:cs typeface="Times New Roman" pitchFamily="18" charset="0"/>
              </a:rPr>
              <a:t>x) </a:t>
            </a:r>
          </a:p>
          <a:p>
            <a:pPr marL="231775" lvl="1" indent="-3175" fontAlgn="auto">
              <a:lnSpc>
                <a:spcPct val="90000"/>
              </a:lnSpc>
              <a:spcAft>
                <a:spcPts val="0"/>
              </a:spcAft>
              <a:buFont typeface="Wingdings" pitchFamily="2" charset="2"/>
              <a:buNone/>
              <a:defRPr/>
            </a:pPr>
            <a:r>
              <a:rPr lang="en-US" sz="2000" dirty="0">
                <a:solidFill>
                  <a:srgbClr val="000000"/>
                </a:solidFill>
                <a:cs typeface="Times New Roman" pitchFamily="18" charset="0"/>
              </a:rPr>
              <a:t>	{	</a:t>
            </a:r>
          </a:p>
          <a:p>
            <a:pPr marL="231775" lvl="1" indent="-3175" fontAlgn="auto">
              <a:lnSpc>
                <a:spcPct val="90000"/>
              </a:lnSpc>
              <a:spcBef>
                <a:spcPts val="300"/>
              </a:spcBef>
              <a:spcAft>
                <a:spcPts val="0"/>
              </a:spcAft>
              <a:buFont typeface="Wingdings" pitchFamily="2" charset="2"/>
              <a:buNone/>
              <a:defRPr/>
            </a:pPr>
            <a:r>
              <a:rPr lang="en-US" sz="2000" dirty="0">
                <a:solidFill>
                  <a:srgbClr val="000000"/>
                </a:solidFill>
                <a:cs typeface="Times New Roman" pitchFamily="18" charset="0"/>
              </a:rPr>
              <a:t>		</a:t>
            </a:r>
            <a:r>
              <a:rPr lang="en-US" sz="2000" dirty="0">
                <a:solidFill>
                  <a:srgbClr val="0000FF"/>
                </a:solidFill>
                <a:cs typeface="Times New Roman" pitchFamily="18" charset="0"/>
              </a:rPr>
              <a:t>Node</a:t>
            </a:r>
            <a:r>
              <a:rPr lang="en-US" sz="2000" dirty="0">
                <a:solidFill>
                  <a:srgbClr val="000000"/>
                </a:solidFill>
                <a:cs typeface="Times New Roman" pitchFamily="18" charset="0"/>
              </a:rPr>
              <a:t> *p;		</a:t>
            </a:r>
            <a:endParaRPr lang="en-US" sz="2000" i="1" dirty="0">
              <a:solidFill>
                <a:srgbClr val="000000"/>
              </a:solidFill>
              <a:cs typeface="Times New Roman" pitchFamily="18" charset="0"/>
            </a:endParaRPr>
          </a:p>
          <a:p>
            <a:pPr marL="231775" lvl="1" indent="-3175" fontAlgn="auto">
              <a:lnSpc>
                <a:spcPct val="90000"/>
              </a:lnSpc>
              <a:spcBef>
                <a:spcPts val="300"/>
              </a:spcBef>
              <a:spcAft>
                <a:spcPts val="0"/>
              </a:spcAft>
              <a:buFont typeface="Wingdings" pitchFamily="2" charset="2"/>
              <a:buNone/>
              <a:defRPr/>
            </a:pPr>
            <a:r>
              <a:rPr lang="en-US" sz="2000" dirty="0">
                <a:solidFill>
                  <a:srgbClr val="000000"/>
                </a:solidFill>
                <a:cs typeface="Times New Roman" pitchFamily="18" charset="0"/>
              </a:rPr>
              <a:t>		</a:t>
            </a:r>
            <a:r>
              <a:rPr lang="en-US" sz="2000" dirty="0">
                <a:cs typeface="Times New Roman" pitchFamily="18" charset="0"/>
              </a:rPr>
              <a:t>p =</a:t>
            </a:r>
            <a:r>
              <a:rPr lang="en-US" sz="2000" dirty="0">
                <a:solidFill>
                  <a:srgbClr val="0000FF"/>
                </a:solidFill>
                <a:cs typeface="Times New Roman" pitchFamily="18" charset="0"/>
              </a:rPr>
              <a:t> new Node</a:t>
            </a:r>
            <a:r>
              <a:rPr lang="en-US" sz="2000" dirty="0">
                <a:solidFill>
                  <a:srgbClr val="000000"/>
                </a:solidFill>
                <a:cs typeface="Times New Roman" pitchFamily="18" charset="0"/>
              </a:rPr>
              <a:t>;  </a:t>
            </a:r>
            <a:r>
              <a:rPr lang="en-US" sz="2000" i="1" dirty="0">
                <a:solidFill>
                  <a:srgbClr val="00B050"/>
                </a:solidFill>
                <a:cs typeface="Times New Roman" pitchFamily="18" charset="0"/>
              </a:rPr>
              <a:t>// </a:t>
            </a:r>
            <a:r>
              <a:rPr lang="en-US" sz="2000" i="1" dirty="0" err="1">
                <a:solidFill>
                  <a:srgbClr val="00B050"/>
                </a:solidFill>
                <a:cs typeface="Times New Roman" pitchFamily="18" charset="0"/>
              </a:rPr>
              <a:t>Cấp</a:t>
            </a:r>
            <a:r>
              <a:rPr lang="en-US" sz="2000" i="1" dirty="0">
                <a:solidFill>
                  <a:srgbClr val="00B050"/>
                </a:solidFill>
                <a:cs typeface="Times New Roman" pitchFamily="18" charset="0"/>
              </a:rPr>
              <a:t> </a:t>
            </a:r>
            <a:r>
              <a:rPr lang="en-US" sz="2000" i="1" dirty="0" err="1">
                <a:solidFill>
                  <a:srgbClr val="00B050"/>
                </a:solidFill>
                <a:cs typeface="Times New Roman" pitchFamily="18" charset="0"/>
              </a:rPr>
              <a:t>phát</a:t>
            </a:r>
            <a:r>
              <a:rPr lang="en-US" sz="2000" i="1" dirty="0">
                <a:solidFill>
                  <a:srgbClr val="00B050"/>
                </a:solidFill>
                <a:cs typeface="Times New Roman" pitchFamily="18" charset="0"/>
              </a:rPr>
              <a:t> </a:t>
            </a:r>
            <a:r>
              <a:rPr lang="en-US" sz="2000" i="1" dirty="0" err="1">
                <a:solidFill>
                  <a:srgbClr val="00B050"/>
                </a:solidFill>
                <a:cs typeface="Times New Roman" pitchFamily="18" charset="0"/>
              </a:rPr>
              <a:t>vùng</a:t>
            </a:r>
            <a:r>
              <a:rPr lang="en-US" sz="2000" i="1" dirty="0">
                <a:solidFill>
                  <a:srgbClr val="00B050"/>
                </a:solidFill>
                <a:cs typeface="Times New Roman" pitchFamily="18" charset="0"/>
              </a:rPr>
              <a:t> </a:t>
            </a:r>
            <a:r>
              <a:rPr lang="en-US" sz="2000" i="1" dirty="0" err="1">
                <a:solidFill>
                  <a:srgbClr val="00B050"/>
                </a:solidFill>
                <a:cs typeface="Times New Roman" pitchFamily="18" charset="0"/>
              </a:rPr>
              <a:t>nhớ</a:t>
            </a:r>
            <a:r>
              <a:rPr lang="en-US" sz="2000" i="1" dirty="0">
                <a:solidFill>
                  <a:srgbClr val="00B050"/>
                </a:solidFill>
                <a:cs typeface="Times New Roman" pitchFamily="18" charset="0"/>
              </a:rPr>
              <a:t> </a:t>
            </a:r>
            <a:r>
              <a:rPr lang="en-US" sz="2000" i="1" dirty="0" err="1">
                <a:solidFill>
                  <a:srgbClr val="00B050"/>
                </a:solidFill>
                <a:cs typeface="Times New Roman" pitchFamily="18" charset="0"/>
              </a:rPr>
              <a:t>cho</a:t>
            </a:r>
            <a:r>
              <a:rPr lang="en-US" sz="2000" i="1" dirty="0">
                <a:solidFill>
                  <a:srgbClr val="00B050"/>
                </a:solidFill>
                <a:cs typeface="Times New Roman" pitchFamily="18" charset="0"/>
              </a:rPr>
              <a:t> node</a:t>
            </a:r>
            <a:endParaRPr lang="en-US" sz="2000" dirty="0">
              <a:solidFill>
                <a:srgbClr val="00B050"/>
              </a:solidFill>
              <a:cs typeface="Times New Roman" pitchFamily="18" charset="0"/>
            </a:endParaRPr>
          </a:p>
          <a:p>
            <a:pPr marL="231775" lvl="1" indent="-3175" fontAlgn="auto">
              <a:lnSpc>
                <a:spcPct val="90000"/>
              </a:lnSpc>
              <a:spcBef>
                <a:spcPts val="300"/>
              </a:spcBef>
              <a:spcAft>
                <a:spcPts val="0"/>
              </a:spcAft>
              <a:buFont typeface="Wingdings" pitchFamily="2" charset="2"/>
              <a:buNone/>
              <a:defRPr/>
            </a:pPr>
            <a:r>
              <a:rPr lang="en-US" sz="2000" dirty="0">
                <a:solidFill>
                  <a:srgbClr val="000000"/>
                </a:solidFill>
                <a:cs typeface="Times New Roman" pitchFamily="18" charset="0"/>
              </a:rPr>
              <a:t>		</a:t>
            </a:r>
            <a:r>
              <a:rPr lang="en-US" sz="2000" dirty="0">
                <a:solidFill>
                  <a:srgbClr val="0000FF"/>
                </a:solidFill>
                <a:cs typeface="Times New Roman" pitchFamily="18" charset="0"/>
              </a:rPr>
              <a:t>if</a:t>
            </a:r>
            <a:r>
              <a:rPr lang="en-US" sz="2000" dirty="0">
                <a:solidFill>
                  <a:srgbClr val="000000"/>
                </a:solidFill>
                <a:cs typeface="Times New Roman" pitchFamily="18" charset="0"/>
              </a:rPr>
              <a:t>  (p==</a:t>
            </a:r>
            <a:r>
              <a:rPr lang="en-US" sz="2000" dirty="0">
                <a:solidFill>
                  <a:srgbClr val="A000A0"/>
                </a:solidFill>
                <a:cs typeface="Times New Roman" pitchFamily="18" charset="0"/>
              </a:rPr>
              <a:t>NULL</a:t>
            </a:r>
            <a:r>
              <a:rPr lang="en-US" sz="2000" dirty="0">
                <a:solidFill>
                  <a:srgbClr val="000000"/>
                </a:solidFill>
                <a:cs typeface="Times New Roman" pitchFamily="18" charset="0"/>
              </a:rPr>
              <a:t>)   </a:t>
            </a:r>
          </a:p>
          <a:p>
            <a:pPr marL="231775" lvl="1" indent="-3175" fontAlgn="auto">
              <a:lnSpc>
                <a:spcPct val="90000"/>
              </a:lnSpc>
              <a:spcBef>
                <a:spcPts val="300"/>
              </a:spcBef>
              <a:spcAft>
                <a:spcPts val="0"/>
              </a:spcAft>
              <a:buFont typeface="Wingdings" pitchFamily="2" charset="2"/>
              <a:buNone/>
              <a:defRPr/>
            </a:pPr>
            <a:r>
              <a:rPr lang="en-US" sz="2000" dirty="0">
                <a:solidFill>
                  <a:srgbClr val="000000"/>
                </a:solidFill>
                <a:cs typeface="Times New Roman" pitchFamily="18" charset="0"/>
              </a:rPr>
              <a:t>		{ </a:t>
            </a:r>
          </a:p>
          <a:p>
            <a:pPr marL="231775" lvl="1" indent="-3175" fontAlgn="auto">
              <a:lnSpc>
                <a:spcPct val="90000"/>
              </a:lnSpc>
              <a:spcBef>
                <a:spcPts val="300"/>
              </a:spcBef>
              <a:spcAft>
                <a:spcPts val="0"/>
              </a:spcAft>
              <a:buFont typeface="Wingdings" pitchFamily="2" charset="2"/>
              <a:buNone/>
              <a:defRPr/>
            </a:pPr>
            <a:r>
              <a:rPr lang="en-US" sz="2000" dirty="0">
                <a:solidFill>
                  <a:srgbClr val="000000"/>
                </a:solidFill>
                <a:cs typeface="Times New Roman" pitchFamily="18" charset="0"/>
              </a:rPr>
              <a:t>			</a:t>
            </a:r>
            <a:r>
              <a:rPr lang="en-US" sz="2000" dirty="0" err="1">
                <a:cs typeface="Times New Roman" pitchFamily="18" charset="0"/>
              </a:rPr>
              <a:t>cout</a:t>
            </a:r>
            <a:r>
              <a:rPr lang="en-US" sz="2000" dirty="0">
                <a:solidFill>
                  <a:srgbClr val="000000"/>
                </a:solidFill>
                <a:cs typeface="Times New Roman" pitchFamily="18" charset="0"/>
              </a:rPr>
              <a:t>&lt;&lt;“</a:t>
            </a:r>
            <a:r>
              <a:rPr lang="en-US" sz="2000" dirty="0" err="1">
                <a:solidFill>
                  <a:srgbClr val="00B050"/>
                </a:solidFill>
                <a:cs typeface="Times New Roman" pitchFamily="18" charset="0"/>
              </a:rPr>
              <a:t>Khong</a:t>
            </a:r>
            <a:r>
              <a:rPr lang="en-US" sz="2000" dirty="0">
                <a:solidFill>
                  <a:srgbClr val="00B050"/>
                </a:solidFill>
                <a:cs typeface="Times New Roman" pitchFamily="18" charset="0"/>
              </a:rPr>
              <a:t> du </a:t>
            </a:r>
            <a:r>
              <a:rPr lang="en-US" sz="2000" dirty="0" err="1">
                <a:solidFill>
                  <a:srgbClr val="00B050"/>
                </a:solidFill>
                <a:cs typeface="Times New Roman" pitchFamily="18" charset="0"/>
              </a:rPr>
              <a:t>bo</a:t>
            </a:r>
            <a:r>
              <a:rPr lang="en-US" sz="2000" dirty="0">
                <a:solidFill>
                  <a:srgbClr val="00B050"/>
                </a:solidFill>
                <a:cs typeface="Times New Roman" pitchFamily="18" charset="0"/>
              </a:rPr>
              <a:t> </a:t>
            </a:r>
            <a:r>
              <a:rPr lang="en-US" sz="2000" dirty="0" err="1">
                <a:solidFill>
                  <a:srgbClr val="00B050"/>
                </a:solidFill>
                <a:cs typeface="Times New Roman" pitchFamily="18" charset="0"/>
              </a:rPr>
              <a:t>nho</a:t>
            </a:r>
            <a:r>
              <a:rPr lang="en-US" sz="2000" dirty="0">
                <a:solidFill>
                  <a:srgbClr val="00B050"/>
                </a:solidFill>
                <a:cs typeface="Times New Roman" pitchFamily="18" charset="0"/>
              </a:rPr>
              <a:t>!</a:t>
            </a:r>
            <a:r>
              <a:rPr lang="en-US" sz="2000" dirty="0">
                <a:solidFill>
                  <a:srgbClr val="000000"/>
                </a:solidFill>
                <a:cs typeface="Times New Roman" pitchFamily="18" charset="0"/>
              </a:rPr>
              <a:t>”;  return </a:t>
            </a:r>
            <a:r>
              <a:rPr lang="en-US" sz="2000" dirty="0">
                <a:solidFill>
                  <a:srgbClr val="A000A0"/>
                </a:solidFill>
                <a:cs typeface="Times New Roman" pitchFamily="18" charset="0"/>
              </a:rPr>
              <a:t>NULL</a:t>
            </a:r>
            <a:r>
              <a:rPr lang="en-US" sz="2000" dirty="0">
                <a:solidFill>
                  <a:srgbClr val="000000"/>
                </a:solidFill>
                <a:cs typeface="Times New Roman" pitchFamily="18" charset="0"/>
              </a:rPr>
              <a:t>; </a:t>
            </a:r>
          </a:p>
          <a:p>
            <a:pPr marL="231775" lvl="1" indent="-3175" fontAlgn="auto">
              <a:lnSpc>
                <a:spcPct val="90000"/>
              </a:lnSpc>
              <a:spcBef>
                <a:spcPts val="300"/>
              </a:spcBef>
              <a:spcAft>
                <a:spcPts val="0"/>
              </a:spcAft>
              <a:buFont typeface="Wingdings" pitchFamily="2" charset="2"/>
              <a:buNone/>
              <a:defRPr/>
            </a:pPr>
            <a:r>
              <a:rPr lang="en-US" sz="2000" dirty="0">
                <a:solidFill>
                  <a:srgbClr val="000000"/>
                </a:solidFill>
                <a:cs typeface="Times New Roman" pitchFamily="18" charset="0"/>
              </a:rPr>
              <a:t>		}</a:t>
            </a:r>
          </a:p>
          <a:p>
            <a:pPr marL="231775" lvl="1" indent="-3175" fontAlgn="auto">
              <a:lnSpc>
                <a:spcPct val="90000"/>
              </a:lnSpc>
              <a:spcBef>
                <a:spcPts val="300"/>
              </a:spcBef>
              <a:spcAft>
                <a:spcPts val="0"/>
              </a:spcAft>
              <a:buFont typeface="Wingdings" pitchFamily="2" charset="2"/>
              <a:buNone/>
              <a:defRPr/>
            </a:pPr>
            <a:r>
              <a:rPr lang="en-US" sz="2000" dirty="0">
                <a:solidFill>
                  <a:srgbClr val="000000"/>
                </a:solidFill>
                <a:cs typeface="Times New Roman" pitchFamily="18" charset="0"/>
              </a:rPr>
              <a:t>		p-&gt;data = x; 	</a:t>
            </a:r>
            <a:r>
              <a:rPr lang="en-US" sz="2000" i="1" dirty="0">
                <a:solidFill>
                  <a:srgbClr val="00B050"/>
                </a:solidFill>
                <a:cs typeface="Times New Roman" pitchFamily="18" charset="0"/>
              </a:rPr>
              <a:t>// </a:t>
            </a:r>
            <a:r>
              <a:rPr lang="en-US" sz="2000" i="1" dirty="0" err="1">
                <a:solidFill>
                  <a:srgbClr val="00B050"/>
                </a:solidFill>
                <a:cs typeface="Times New Roman" pitchFamily="18" charset="0"/>
              </a:rPr>
              <a:t>Gán</a:t>
            </a:r>
            <a:r>
              <a:rPr lang="en-US" sz="2000" i="1" dirty="0">
                <a:solidFill>
                  <a:srgbClr val="00B050"/>
                </a:solidFill>
                <a:cs typeface="Times New Roman" pitchFamily="18" charset="0"/>
              </a:rPr>
              <a:t> </a:t>
            </a:r>
            <a:r>
              <a:rPr lang="en-US" sz="2000" i="1" dirty="0" err="1">
                <a:solidFill>
                  <a:srgbClr val="00B050"/>
                </a:solidFill>
                <a:cs typeface="Times New Roman" pitchFamily="18" charset="0"/>
              </a:rPr>
              <a:t>dữ</a:t>
            </a:r>
            <a:r>
              <a:rPr lang="en-US" sz="2000" i="1" dirty="0">
                <a:solidFill>
                  <a:srgbClr val="00B050"/>
                </a:solidFill>
                <a:cs typeface="Times New Roman" pitchFamily="18" charset="0"/>
              </a:rPr>
              <a:t> </a:t>
            </a:r>
            <a:r>
              <a:rPr lang="en-US" sz="2000" i="1" dirty="0" err="1">
                <a:solidFill>
                  <a:srgbClr val="00B050"/>
                </a:solidFill>
                <a:cs typeface="Times New Roman" pitchFamily="18" charset="0"/>
              </a:rPr>
              <a:t>liệu</a:t>
            </a:r>
            <a:r>
              <a:rPr lang="en-US" sz="2000" i="1" dirty="0">
                <a:solidFill>
                  <a:srgbClr val="00B050"/>
                </a:solidFill>
                <a:cs typeface="Times New Roman" pitchFamily="18" charset="0"/>
              </a:rPr>
              <a:t> </a:t>
            </a:r>
            <a:r>
              <a:rPr lang="en-US" sz="2000" i="1" dirty="0" err="1">
                <a:solidFill>
                  <a:srgbClr val="00B050"/>
                </a:solidFill>
                <a:cs typeface="Times New Roman" pitchFamily="18" charset="0"/>
              </a:rPr>
              <a:t>cho</a:t>
            </a:r>
            <a:r>
              <a:rPr lang="en-US" sz="2000" i="1" dirty="0">
                <a:solidFill>
                  <a:srgbClr val="00B050"/>
                </a:solidFill>
                <a:cs typeface="Times New Roman" pitchFamily="18" charset="0"/>
              </a:rPr>
              <a:t> </a:t>
            </a:r>
            <a:r>
              <a:rPr lang="en-US" sz="2000" i="1" dirty="0" err="1">
                <a:solidFill>
                  <a:srgbClr val="00B050"/>
                </a:solidFill>
                <a:cs typeface="Times New Roman" pitchFamily="18" charset="0"/>
              </a:rPr>
              <a:t>phần</a:t>
            </a:r>
            <a:r>
              <a:rPr lang="en-US" sz="2000" i="1" dirty="0">
                <a:solidFill>
                  <a:srgbClr val="00B050"/>
                </a:solidFill>
                <a:cs typeface="Times New Roman" pitchFamily="18" charset="0"/>
              </a:rPr>
              <a:t> </a:t>
            </a:r>
            <a:r>
              <a:rPr lang="en-US" sz="2000" i="1" dirty="0" err="1">
                <a:solidFill>
                  <a:srgbClr val="00B050"/>
                </a:solidFill>
                <a:cs typeface="Times New Roman" pitchFamily="18" charset="0"/>
              </a:rPr>
              <a:t>tử</a:t>
            </a:r>
            <a:r>
              <a:rPr lang="en-US" sz="2000" i="1" dirty="0">
                <a:solidFill>
                  <a:srgbClr val="00B050"/>
                </a:solidFill>
                <a:cs typeface="Times New Roman" pitchFamily="18" charset="0"/>
              </a:rPr>
              <a:t> p</a:t>
            </a:r>
          </a:p>
          <a:p>
            <a:pPr marL="231775" lvl="1" indent="-3175" fontAlgn="auto">
              <a:lnSpc>
                <a:spcPct val="90000"/>
              </a:lnSpc>
              <a:spcBef>
                <a:spcPts val="300"/>
              </a:spcBef>
              <a:spcAft>
                <a:spcPts val="0"/>
              </a:spcAft>
              <a:buFont typeface="Wingdings" pitchFamily="2" charset="2"/>
              <a:buNone/>
              <a:defRPr/>
            </a:pPr>
            <a:r>
              <a:rPr lang="en-US" sz="2000" dirty="0">
                <a:solidFill>
                  <a:srgbClr val="000000"/>
                </a:solidFill>
                <a:cs typeface="Times New Roman" pitchFamily="18" charset="0"/>
              </a:rPr>
              <a:t>		p-&gt;</a:t>
            </a:r>
            <a:r>
              <a:rPr lang="en-US" sz="2000" dirty="0" err="1">
                <a:solidFill>
                  <a:srgbClr val="000000"/>
                </a:solidFill>
                <a:cs typeface="Times New Roman" pitchFamily="18" charset="0"/>
              </a:rPr>
              <a:t>pNext</a:t>
            </a:r>
            <a:r>
              <a:rPr lang="en-US" sz="2000" dirty="0">
                <a:solidFill>
                  <a:srgbClr val="000000"/>
                </a:solidFill>
                <a:cs typeface="Times New Roman" pitchFamily="18" charset="0"/>
              </a:rPr>
              <a:t> = </a:t>
            </a:r>
            <a:r>
              <a:rPr lang="en-US" sz="2000" dirty="0">
                <a:solidFill>
                  <a:srgbClr val="A000A0"/>
                </a:solidFill>
                <a:cs typeface="Times New Roman" pitchFamily="18" charset="0"/>
              </a:rPr>
              <a:t>NULL</a:t>
            </a:r>
            <a:r>
              <a:rPr lang="en-US" sz="2000" dirty="0">
                <a:solidFill>
                  <a:srgbClr val="000000"/>
                </a:solidFill>
                <a:cs typeface="Times New Roman" pitchFamily="18" charset="0"/>
              </a:rPr>
              <a:t>;</a:t>
            </a:r>
          </a:p>
          <a:p>
            <a:pPr marL="231775" lvl="1" indent="-3175" fontAlgn="auto">
              <a:lnSpc>
                <a:spcPct val="90000"/>
              </a:lnSpc>
              <a:spcBef>
                <a:spcPts val="300"/>
              </a:spcBef>
              <a:spcAft>
                <a:spcPts val="0"/>
              </a:spcAft>
              <a:buFont typeface="Wingdings" pitchFamily="2" charset="2"/>
              <a:buNone/>
              <a:defRPr/>
            </a:pPr>
            <a:r>
              <a:rPr lang="en-US" sz="2000" dirty="0">
                <a:solidFill>
                  <a:srgbClr val="000000"/>
                </a:solidFill>
                <a:cs typeface="Times New Roman" pitchFamily="18" charset="0"/>
              </a:rPr>
              <a:t>		</a:t>
            </a:r>
            <a:r>
              <a:rPr lang="en-US" sz="2000" dirty="0">
                <a:solidFill>
                  <a:srgbClr val="0000FF"/>
                </a:solidFill>
                <a:cs typeface="Times New Roman" pitchFamily="18" charset="0"/>
              </a:rPr>
              <a:t>return</a:t>
            </a:r>
            <a:r>
              <a:rPr lang="en-US" sz="2000" dirty="0">
                <a:solidFill>
                  <a:srgbClr val="000000"/>
                </a:solidFill>
                <a:cs typeface="Times New Roman" pitchFamily="18" charset="0"/>
              </a:rPr>
              <a:t> p; </a:t>
            </a:r>
          </a:p>
          <a:p>
            <a:pPr marL="231775" lvl="1" indent="-3175" fontAlgn="auto">
              <a:lnSpc>
                <a:spcPct val="90000"/>
              </a:lnSpc>
              <a:spcAft>
                <a:spcPts val="0"/>
              </a:spcAft>
              <a:buFont typeface="Wingdings" pitchFamily="2" charset="2"/>
              <a:buNone/>
              <a:defRPr/>
            </a:pPr>
            <a:r>
              <a:rPr lang="en-US" sz="2000" dirty="0">
                <a:solidFill>
                  <a:srgbClr val="000000"/>
                </a:solidFill>
                <a:cs typeface="Times New Roman" pitchFamily="18" charset="0"/>
              </a:rPr>
              <a:t>	}</a:t>
            </a:r>
          </a:p>
        </p:txBody>
      </p:sp>
      <p:sp>
        <p:nvSpPr>
          <p:cNvPr id="7" name="Explosion 1 6"/>
          <p:cNvSpPr/>
          <p:nvPr/>
        </p:nvSpPr>
        <p:spPr>
          <a:xfrm>
            <a:off x="0" y="3962400"/>
            <a:ext cx="1981200" cy="1066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0070C0"/>
                </a:solidFill>
                <a:latin typeface="Times New Roman" panose="02020603050405020304" pitchFamily="18" charset="0"/>
                <a:cs typeface="Times New Roman" panose="02020603050405020304" pitchFamily="18" charset="0"/>
              </a:rPr>
              <a:t>Gọi hàm??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par>
                          <p:cTn id="14" fill="hold" nodeType="afterGroup">
                            <p:stCondLst>
                              <p:cond delay="500"/>
                            </p:stCondLst>
                            <p:childTnLst>
                              <p:par>
                                <p:cTn id="15" presetID="8" presetClass="emph" presetSubtype="0" fill="hold" grpId="1" nodeType="afterEffect">
                                  <p:stCondLst>
                                    <p:cond delay="0"/>
                                  </p:stCondLst>
                                  <p:childTnLst>
                                    <p:animRot by="21600000">
                                      <p:cBhvr>
                                        <p:cTn id="16" dur="2000" fill="hold"/>
                                        <p:tgtEl>
                                          <p:spTgt spid="11"/>
                                        </p:tgtEl>
                                        <p:attrNameLst>
                                          <p:attrName>r</p:attrName>
                                        </p:attrNameLst>
                                      </p:cBhvr>
                                    </p:animRot>
                                  </p:childTnLst>
                                </p:cTn>
                              </p:par>
                            </p:childTnLst>
                          </p:cTn>
                        </p:par>
                      </p:childTnLst>
                    </p:cTn>
                  </p:par>
                  <p:par>
                    <p:cTn id="17" fill="hold" nodeType="clickPar">
                      <p:stCondLst>
                        <p:cond delay="indefinite"/>
                      </p:stCondLst>
                      <p:childTnLst>
                        <p:par>
                          <p:cTn id="18" fill="hold" nodeType="withGroup">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Scale>
                                      <p:cBhvr>
                                        <p:cTn id="21"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7"/>
                                        </p:tgtEl>
                                        <p:attrNameLst>
                                          <p:attrName>ppt_x</p:attrName>
                                          <p:attrName>ppt_y</p:attrName>
                                        </p:attrNameLst>
                                      </p:cBhvr>
                                    </p:animMotion>
                                    <p:animEffect transition="in" filter="fade">
                                      <p:cBhvr>
                                        <p:cTn id="2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7"/>
          <p:cNvSpPr>
            <a:spLocks noGrp="1" noChangeArrowheads="1"/>
          </p:cNvSpPr>
          <p:nvPr>
            <p:ph type="title"/>
          </p:nvPr>
        </p:nvSpPr>
        <p:spPr>
          <a:xfrm>
            <a:off x="612775" y="228600"/>
            <a:ext cx="8153400" cy="990600"/>
          </a:xfrm>
        </p:spPr>
        <p:txBody>
          <a:bodyPr/>
          <a:lstStyle/>
          <a:p>
            <a:pPr eaLnBrk="1" hangingPunct="1"/>
            <a:r>
              <a:rPr lang="en-US" smtClean="0">
                <a:latin typeface="Times New Roman" panose="02020603050405020304" pitchFamily="18" charset="0"/>
              </a:rPr>
              <a:t>Tạo</a:t>
            </a:r>
            <a:r>
              <a:rPr lang="en-US" smtClean="0"/>
              <a:t> </a:t>
            </a:r>
            <a:r>
              <a:rPr lang="en-US" smtClean="0">
                <a:latin typeface="Times New Roman" panose="02020603050405020304" pitchFamily="18" charset="0"/>
              </a:rPr>
              <a:t>một</a:t>
            </a:r>
            <a:r>
              <a:rPr lang="en-US" smtClean="0"/>
              <a:t> </a:t>
            </a:r>
            <a:r>
              <a:rPr lang="en-US" smtClean="0">
                <a:latin typeface="Times New Roman" panose="02020603050405020304" pitchFamily="18" charset="0"/>
              </a:rPr>
              <a:t>phần</a:t>
            </a:r>
            <a:r>
              <a:rPr lang="en-US" smtClean="0"/>
              <a:t> </a:t>
            </a:r>
            <a:r>
              <a:rPr lang="en-US" smtClean="0">
                <a:latin typeface="Times New Roman" panose="02020603050405020304" pitchFamily="18" charset="0"/>
              </a:rPr>
              <a:t>tử</a:t>
            </a:r>
          </a:p>
        </p:txBody>
      </p:sp>
      <p:sp>
        <p:nvSpPr>
          <p:cNvPr id="47107" name="Rectangle 5"/>
          <p:cNvSpPr>
            <a:spLocks noGrp="1" noChangeArrowheads="1"/>
          </p:cNvSpPr>
          <p:nvPr>
            <p:ph sz="quarter" idx="1"/>
          </p:nvPr>
        </p:nvSpPr>
        <p:spPr>
          <a:xfrm>
            <a:off x="612775" y="1600200"/>
            <a:ext cx="8153400" cy="4495800"/>
          </a:xfrm>
        </p:spPr>
        <p:txBody>
          <a:bodyPr/>
          <a:lstStyle/>
          <a:p>
            <a:pPr marL="0" indent="0" eaLnBrk="1" hangingPunct="1">
              <a:buFont typeface="Wingdings" panose="05000000000000000000" pitchFamily="2" charset="2"/>
              <a:buNone/>
            </a:pPr>
            <a:r>
              <a:rPr lang="en-US" smtClean="0">
                <a:latin typeface="Times New Roman" panose="02020603050405020304" pitchFamily="18" charset="0"/>
                <a:cs typeface="Times New Roman" panose="02020603050405020304" pitchFamily="18" charset="0"/>
              </a:rPr>
              <a:t>Để tạo một phần tử mới cho danh sách, cần thực hiện câu lệnh: 	</a:t>
            </a:r>
          </a:p>
          <a:p>
            <a:pPr marL="0" indent="0" eaLnBrk="1" hangingPunct="1">
              <a:buFont typeface="Wingdings" panose="05000000000000000000" pitchFamily="2" charset="2"/>
              <a:buNone/>
            </a:pPr>
            <a:r>
              <a:rPr lang="en-US" smtClean="0">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new_ele = </a:t>
            </a:r>
            <a:r>
              <a:rPr lang="en-US" b="1" smtClean="0">
                <a:solidFill>
                  <a:srgbClr val="FF3300"/>
                </a:solidFill>
                <a:latin typeface="Times New Roman" panose="02020603050405020304" pitchFamily="18" charset="0"/>
                <a:cs typeface="Times New Roman" panose="02020603050405020304" pitchFamily="18" charset="0"/>
              </a:rPr>
              <a:t>GetNode</a:t>
            </a:r>
            <a:r>
              <a:rPr lang="en-US" b="1" smtClean="0">
                <a:latin typeface="Times New Roman" panose="02020603050405020304" pitchFamily="18" charset="0"/>
                <a:cs typeface="Times New Roman" panose="02020603050405020304" pitchFamily="18" charset="0"/>
              </a:rPr>
              <a:t>(x);</a:t>
            </a:r>
          </a:p>
          <a:p>
            <a:pPr marL="0" indent="0" eaLnBrk="1" hangingPunct="1">
              <a:buFont typeface="Wingdings" panose="05000000000000000000" pitchFamily="2" charset="2"/>
              <a:buNone/>
            </a:pPr>
            <a:r>
              <a:rPr lang="en-US" smtClean="0">
                <a:latin typeface="Times New Roman" panose="02020603050405020304" pitchFamily="18" charset="0"/>
                <a:cs typeface="Times New Roman" panose="02020603050405020304" pitchFamily="18" charset="0"/>
                <a:sym typeface="Wingdings" panose="05000000000000000000" pitchFamily="2" charset="2"/>
              </a:rPr>
              <a:t> </a:t>
            </a:r>
            <a:r>
              <a:rPr lang="en-US" b="1" smtClean="0">
                <a:latin typeface="Times New Roman" panose="02020603050405020304" pitchFamily="18" charset="0"/>
                <a:cs typeface="Times New Roman" panose="02020603050405020304" pitchFamily="18" charset="0"/>
              </a:rPr>
              <a:t>new_ele</a:t>
            </a:r>
            <a:r>
              <a:rPr lang="en-US" smtClean="0">
                <a:latin typeface="Times New Roman" panose="02020603050405020304" pitchFamily="18" charset="0"/>
                <a:cs typeface="Times New Roman" panose="02020603050405020304" pitchFamily="18" charset="0"/>
              </a:rPr>
              <a:t> sẽ quản lý địa chỉ của phần tử mới được tạo.</a:t>
            </a:r>
          </a:p>
          <a:p>
            <a:pPr marL="0" indent="0" eaLnBrk="1" hangingPunct="1"/>
            <a:endParaRPr lang="en-US" smtClean="0">
              <a:latin typeface="Times New Roman" panose="02020603050405020304" pitchFamily="18" charset="0"/>
              <a:cs typeface="Times New Roman" panose="02020603050405020304" pitchFamily="18" charset="0"/>
            </a:endParaRPr>
          </a:p>
        </p:txBody>
      </p:sp>
      <p:sp>
        <p:nvSpPr>
          <p:cNvPr id="4710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A5B1EDBC-4A00-4AAB-BEE1-E8F55FEB2AB3}" type="slidenum">
              <a:rPr lang="en-US" sz="1200" smtClean="0">
                <a:solidFill>
                  <a:srgbClr val="FFFFFF"/>
                </a:solidFill>
              </a:rPr>
              <a:pPr>
                <a:lnSpc>
                  <a:spcPct val="80000"/>
                </a:lnSpc>
              </a:pPr>
              <a:t>28</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12775" y="228600"/>
            <a:ext cx="8153400" cy="990600"/>
          </a:xfrm>
        </p:spPr>
        <p:txBody>
          <a:bodyPr/>
          <a:lstStyle/>
          <a:p>
            <a:pPr eaLnBrk="1" hangingPunct="1"/>
            <a:r>
              <a:rPr lang="en-US" smtClean="0"/>
              <a:t>Danh sách liên kết đơn (DSLK đơn)</a:t>
            </a:r>
          </a:p>
        </p:txBody>
      </p:sp>
      <p:sp>
        <p:nvSpPr>
          <p:cNvPr id="3" name="Content Placeholder 2"/>
          <p:cNvSpPr>
            <a:spLocks noGrp="1"/>
          </p:cNvSpPr>
          <p:nvPr>
            <p:ph sz="quarter" idx="1"/>
          </p:nvPr>
        </p:nvSpPr>
        <p:spPr>
          <a:xfrm>
            <a:off x="612775" y="1600200"/>
            <a:ext cx="8153400" cy="4495800"/>
          </a:xfrm>
        </p:spPr>
        <p:txBody>
          <a:bodyPr/>
          <a:lstStyle/>
          <a:p>
            <a:pPr eaLnBrk="1" hangingPunct="1"/>
            <a:r>
              <a:rPr lang="en-US" smtClean="0">
                <a:latin typeface="Times New Roman" panose="02020603050405020304" pitchFamily="18" charset="0"/>
                <a:cs typeface="Times New Roman" panose="02020603050405020304" pitchFamily="18" charset="0"/>
              </a:rPr>
              <a:t>Khai báo</a:t>
            </a:r>
          </a:p>
          <a:p>
            <a:pPr eaLnBrk="1" hangingPunct="1"/>
            <a:r>
              <a:rPr lang="en-US" smtClean="0">
                <a:latin typeface="Times New Roman" panose="02020603050405020304" pitchFamily="18" charset="0"/>
                <a:cs typeface="Times New Roman" panose="02020603050405020304" pitchFamily="18" charset="0"/>
              </a:rPr>
              <a:t>Các thao tác cơ bản trên DSLK đơn</a:t>
            </a:r>
          </a:p>
          <a:p>
            <a:pPr eaLnBrk="1" hangingPunct="1"/>
            <a:r>
              <a:rPr lang="en-US" smtClean="0">
                <a:latin typeface="Times New Roman" panose="02020603050405020304" pitchFamily="18" charset="0"/>
                <a:cs typeface="Times New Roman" panose="02020603050405020304" pitchFamily="18" charset="0"/>
              </a:rPr>
              <a:t>Sắp xếp trên DSLK đơn</a:t>
            </a:r>
          </a:p>
        </p:txBody>
      </p:sp>
      <p:sp>
        <p:nvSpPr>
          <p:cNvPr id="4813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0882D9D1-7D5E-405F-AB5B-45BCF2B4F071}" type="slidenum">
              <a:rPr lang="en-US" sz="1200" smtClean="0">
                <a:solidFill>
                  <a:srgbClr val="FFFFFF"/>
                </a:solidFill>
              </a:rPr>
              <a:pPr>
                <a:lnSpc>
                  <a:spcPct val="80000"/>
                </a:lnSpc>
              </a:pPr>
              <a:t>29</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1" end="1"/>
                                            </p:txEl>
                                          </p:spTgt>
                                        </p:tgtEl>
                                        <p:attrNameLst>
                                          <p:attrName>style.opacity</p:attrName>
                                        </p:attrNameLst>
                                      </p:cBhvr>
                                      <p:to>
                                        <p:strVal val="0.5"/>
                                      </p:to>
                                    </p:set>
                                    <p:animEffect filter="image" prLst="opacity: 0.5">
                                      <p:cBhvr rctx="IE">
                                        <p:cTn id="10" dur="indefinite"/>
                                        <p:tgtEl>
                                          <p:spTgt spid="3">
                                            <p:txEl>
                                              <p:pRg st="1" end="1"/>
                                            </p:txEl>
                                          </p:spTgt>
                                        </p:tgtEl>
                                      </p:cBhvr>
                                    </p:animEffect>
                                  </p:childTnLst>
                                </p:cTn>
                              </p:par>
                              <p:par>
                                <p:cTn id="11" presetID="9" presetClass="emph" presetSubtype="0" nodeType="withEffect">
                                  <p:stCondLst>
                                    <p:cond delay="0"/>
                                  </p:stCondLst>
                                  <p:childTnLst>
                                    <p:set>
                                      <p:cBhvr rctx="PPT">
                                        <p:cTn id="12" dur="indefinite"/>
                                        <p:tgtEl>
                                          <p:spTgt spid="3">
                                            <p:txEl>
                                              <p:pRg st="2" end="2"/>
                                            </p:txEl>
                                          </p:spTgt>
                                        </p:tgtEl>
                                        <p:attrNameLst>
                                          <p:attrName>style.opacity</p:attrName>
                                        </p:attrNameLst>
                                      </p:cBhvr>
                                      <p:to>
                                        <p:strVal val="0.5"/>
                                      </p:to>
                                    </p:set>
                                    <p:animEffect filter="image" prLst="opacity: 0.5">
                                      <p:cBhvr rctx="IE">
                                        <p:cTn id="13"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12775" y="228600"/>
            <a:ext cx="8153400" cy="990600"/>
          </a:xfrm>
        </p:spPr>
        <p:txBody>
          <a:bodyPr/>
          <a:lstStyle/>
          <a:p>
            <a:pPr eaLnBrk="1" hangingPunct="1"/>
            <a:r>
              <a:rPr lang="en-US" smtClean="0"/>
              <a:t>Giới thiệu</a:t>
            </a:r>
            <a:endParaRPr lang="en-US" smtClean="0">
              <a:latin typeface="Times New Roman" panose="02020603050405020304" pitchFamily="18" charset="0"/>
            </a:endParaRPr>
          </a:p>
        </p:txBody>
      </p:sp>
      <p:sp>
        <p:nvSpPr>
          <p:cNvPr id="17411" name="Rectangle 3"/>
          <p:cNvSpPr>
            <a:spLocks noGrp="1" noChangeArrowheads="1"/>
          </p:cNvSpPr>
          <p:nvPr>
            <p:ph sz="quarter" idx="1"/>
          </p:nvPr>
        </p:nvSpPr>
        <p:spPr>
          <a:xfrm>
            <a:off x="612775" y="1600200"/>
            <a:ext cx="8153400" cy="4495800"/>
          </a:xfrm>
        </p:spPr>
        <p:txBody>
          <a:bodyPr/>
          <a:lstStyle/>
          <a:p>
            <a:pPr algn="just" eaLnBrk="1" hangingPunct="1"/>
            <a:r>
              <a:rPr lang="en-US" smtClean="0">
                <a:latin typeface="Times New Roman" panose="02020603050405020304" pitchFamily="18" charset="0"/>
              </a:rPr>
              <a:t>Kiểu</a:t>
            </a:r>
            <a:r>
              <a:rPr lang="en-US" smtClean="0"/>
              <a:t> </a:t>
            </a:r>
            <a:r>
              <a:rPr lang="en-US" smtClean="0">
                <a:latin typeface="Times New Roman" panose="02020603050405020304" pitchFamily="18" charset="0"/>
              </a:rPr>
              <a:t>dữ</a:t>
            </a:r>
            <a:r>
              <a:rPr lang="en-US" smtClean="0"/>
              <a:t> </a:t>
            </a:r>
            <a:r>
              <a:rPr lang="en-US" smtClean="0">
                <a:latin typeface="Times New Roman" panose="02020603050405020304" pitchFamily="18" charset="0"/>
              </a:rPr>
              <a:t>liệu</a:t>
            </a:r>
            <a:r>
              <a:rPr lang="en-US" smtClean="0"/>
              <a:t> </a:t>
            </a:r>
            <a:r>
              <a:rPr lang="en-US" smtClean="0">
                <a:latin typeface="Times New Roman" panose="02020603050405020304" pitchFamily="18" charset="0"/>
              </a:rPr>
              <a:t>tĩnh</a:t>
            </a:r>
          </a:p>
          <a:p>
            <a:pPr lvl="1" indent="-319088" algn="just" eaLnBrk="1" hangingPunct="1">
              <a:buFont typeface="Wingdings" panose="05000000000000000000" pitchFamily="2" charset="2"/>
              <a:buChar char=""/>
            </a:pPr>
            <a:r>
              <a:rPr lang="en-US" smtClean="0">
                <a:latin typeface="Times New Roman" panose="02020603050405020304" pitchFamily="18" charset="0"/>
              </a:rPr>
              <a:t>Khái niệm: Một số đối tượng dữ liệu không thay thay đổi được kích thước, cấu trúc, … trong suốt quá trình sống. Các đối tượng dữ liệu thuộc những kiểu dữ liệu gọi là kiểu dữ liệu tĩnh. </a:t>
            </a:r>
          </a:p>
          <a:p>
            <a:pPr lvl="1" indent="-319088" algn="just" eaLnBrk="1" hangingPunct="1">
              <a:buFont typeface="Wingdings" panose="05000000000000000000" pitchFamily="2" charset="2"/>
              <a:buChar char=""/>
            </a:pPr>
            <a:r>
              <a:rPr lang="en-US" smtClean="0">
                <a:latin typeface="Times New Roman" panose="02020603050405020304" pitchFamily="18" charset="0"/>
              </a:rPr>
              <a:t>Một số kiểu dữ liệu tĩnh: các cấu trúc dữ liệu được xây dựng từ các kiểu cơ bản như: kiểu thực, kiểu nguyên, kiểu ký tự ... hoặc từ các cấu trúc đơn giản như mẫu tin, tập hợp, mảng ...</a:t>
            </a:r>
          </a:p>
          <a:p>
            <a:pPr algn="just" eaLnBrk="1" hangingPunct="1">
              <a:buFont typeface="Wingdings" panose="05000000000000000000" pitchFamily="2" charset="2"/>
              <a:buNone/>
            </a:pPr>
            <a:r>
              <a:rPr lang="en-US" smtClean="0">
                <a:latin typeface="Times New Roman" panose="02020603050405020304" pitchFamily="18" charset="0"/>
                <a:sym typeface="Wingdings" panose="05000000000000000000" pitchFamily="2" charset="2"/>
              </a:rPr>
              <a:t> </a:t>
            </a:r>
            <a:r>
              <a:rPr lang="en-US" smtClean="0">
                <a:latin typeface="Times New Roman" panose="02020603050405020304" pitchFamily="18" charset="0"/>
              </a:rPr>
              <a:t>Các đối tượng dữ liệu được xác định thuộc những kiểu dữ liệu này thường cứng nhắc, gò bó </a:t>
            </a:r>
            <a:r>
              <a:rPr lang="en-US" smtClean="0">
                <a:latin typeface="Times New Roman" panose="02020603050405020304" pitchFamily="18" charset="0"/>
                <a:sym typeface="Wingdings" panose="05000000000000000000" pitchFamily="2" charset="2"/>
              </a:rPr>
              <a:t></a:t>
            </a:r>
            <a:r>
              <a:rPr lang="en-US" smtClean="0">
                <a:latin typeface="Times New Roman" panose="02020603050405020304" pitchFamily="18" charset="0"/>
              </a:rPr>
              <a:t> khó diễn tả được thực tế vốn  sinh động, phong phú. </a:t>
            </a:r>
          </a:p>
          <a:p>
            <a:pPr eaLnBrk="1" hangingPunct="1"/>
            <a:endParaRPr lang="en-US" smtClean="0">
              <a:latin typeface="Times New Roman" panose="02020603050405020304" pitchFamily="18" charset="0"/>
            </a:endParaRPr>
          </a:p>
        </p:txBody>
      </p:sp>
      <p:sp>
        <p:nvSpPr>
          <p:cNvPr id="1741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F981E18-C3EE-4FCB-A13F-68534A0C80DB}" type="slidenum">
              <a:rPr lang="en-US" sz="1200" smtClean="0">
                <a:solidFill>
                  <a:srgbClr val="FFFFFF"/>
                </a:solidFill>
              </a:rPr>
              <a:pPr>
                <a:lnSpc>
                  <a:spcPct val="80000"/>
                </a:lnSpc>
              </a:pPr>
              <a:t>3</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title"/>
          </p:nvPr>
        </p:nvSpPr>
        <p:spPr>
          <a:xfrm>
            <a:off x="612775" y="228600"/>
            <a:ext cx="8153400" cy="990600"/>
          </a:xfrm>
        </p:spPr>
        <p:txBody>
          <a:bodyPr/>
          <a:lstStyle/>
          <a:p>
            <a:pPr eaLnBrk="1" hangingPunct="1"/>
            <a:r>
              <a:rPr lang="en-US" smtClean="0"/>
              <a:t>DSLK đơn</a:t>
            </a:r>
            <a:endParaRPr lang="en-US" smtClean="0">
              <a:latin typeface="Times New Roman" panose="02020603050405020304" pitchFamily="18" charset="0"/>
            </a:endParaRPr>
          </a:p>
        </p:txBody>
      </p:sp>
      <p:sp>
        <p:nvSpPr>
          <p:cNvPr id="45060" name="Rectangle 2"/>
          <p:cNvSpPr>
            <a:spLocks noGrp="1" noChangeArrowheads="1"/>
          </p:cNvSpPr>
          <p:nvPr>
            <p:ph sz="quarter" idx="1"/>
          </p:nvPr>
        </p:nvSpPr>
        <p:spPr>
          <a:xfrm>
            <a:off x="612775" y="1600200"/>
            <a:ext cx="8153400" cy="4495800"/>
          </a:xfrm>
        </p:spPr>
        <p:txBody>
          <a:bodyPr/>
          <a:lstStyle/>
          <a:p>
            <a:pPr marL="398463" indent="-398463" eaLnBrk="1" hangingPunct="1"/>
            <a:r>
              <a:rPr lang="en-US" b="1" smtClean="0">
                <a:latin typeface="Times New Roman" panose="02020603050405020304" pitchFamily="18" charset="0"/>
                <a:cs typeface="Times New Roman" panose="02020603050405020304" pitchFamily="18" charset="0"/>
              </a:rPr>
              <a:t>Các thao tác cơ bản</a:t>
            </a:r>
          </a:p>
          <a:p>
            <a:pPr marL="719138" lvl="1" indent="-398463" eaLnBrk="1" hangingPunct="1"/>
            <a:r>
              <a:rPr lang="en-US" smtClean="0">
                <a:latin typeface="Times New Roman" panose="02020603050405020304" pitchFamily="18" charset="0"/>
                <a:cs typeface="Times New Roman" panose="02020603050405020304" pitchFamily="18" charset="0"/>
              </a:rPr>
              <a:t>Tạo danh sách rỗng</a:t>
            </a:r>
          </a:p>
          <a:p>
            <a:pPr marL="719138" lvl="1" indent="-398463" eaLnBrk="1" hangingPunct="1"/>
            <a:r>
              <a:rPr lang="en-US" smtClean="0">
                <a:latin typeface="Times New Roman" panose="02020603050405020304" pitchFamily="18" charset="0"/>
                <a:cs typeface="Times New Roman" panose="02020603050405020304" pitchFamily="18" charset="0"/>
              </a:rPr>
              <a:t>Thêm một phần tử vào danh sách</a:t>
            </a:r>
          </a:p>
          <a:p>
            <a:pPr marL="719138" lvl="1" indent="-398463" eaLnBrk="1" hangingPunct="1"/>
            <a:r>
              <a:rPr lang="en-US" smtClean="0">
                <a:latin typeface="Times New Roman" panose="02020603050405020304" pitchFamily="18" charset="0"/>
                <a:cs typeface="Times New Roman" panose="02020603050405020304" pitchFamily="18" charset="0"/>
              </a:rPr>
              <a:t>Duyệt danh sách</a:t>
            </a:r>
          </a:p>
          <a:p>
            <a:pPr marL="719138" lvl="1" indent="-398463" eaLnBrk="1" hangingPunct="1"/>
            <a:r>
              <a:rPr lang="en-US" smtClean="0">
                <a:latin typeface="Times New Roman" panose="02020603050405020304" pitchFamily="18" charset="0"/>
                <a:cs typeface="Times New Roman" panose="02020603050405020304" pitchFamily="18" charset="0"/>
              </a:rPr>
              <a:t>Tìm kiếm một giá trị trên danh sách</a:t>
            </a:r>
          </a:p>
          <a:p>
            <a:pPr marL="719138" lvl="1" indent="-398463" eaLnBrk="1" hangingPunct="1"/>
            <a:r>
              <a:rPr lang="en-US" smtClean="0">
                <a:latin typeface="Times New Roman" panose="02020603050405020304" pitchFamily="18" charset="0"/>
                <a:cs typeface="Times New Roman" panose="02020603050405020304" pitchFamily="18" charset="0"/>
              </a:rPr>
              <a:t>Xóa một phần tử ra khỏi danh sách</a:t>
            </a:r>
          </a:p>
          <a:p>
            <a:pPr marL="719138" lvl="1" indent="-398463" eaLnBrk="1" hangingPunct="1"/>
            <a:r>
              <a:rPr lang="en-US" smtClean="0">
                <a:latin typeface="Times New Roman" panose="02020603050405020304" pitchFamily="18" charset="0"/>
                <a:cs typeface="Times New Roman" panose="02020603050405020304" pitchFamily="18" charset="0"/>
              </a:rPr>
              <a:t>Hủy toàn bộ danh sách</a:t>
            </a:r>
          </a:p>
          <a:p>
            <a:pPr marL="719138" lvl="1" indent="-398463" eaLnBrk="1" hangingPunct="1"/>
            <a:r>
              <a:rPr lang="en-US" smtClean="0">
                <a:latin typeface="Times New Roman" panose="02020603050405020304" pitchFamily="18" charset="0"/>
                <a:cs typeface="Times New Roman" panose="02020603050405020304" pitchFamily="18" charset="0"/>
              </a:rPr>
              <a:t>…</a:t>
            </a:r>
          </a:p>
        </p:txBody>
      </p:sp>
      <p:sp>
        <p:nvSpPr>
          <p:cNvPr id="4915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149B3C85-1D66-4351-AD33-4911BACB6E82}" type="slidenum">
              <a:rPr lang="en-US" sz="1200" smtClean="0">
                <a:solidFill>
                  <a:srgbClr val="FFFFFF"/>
                </a:solidFill>
              </a:rPr>
              <a:pPr>
                <a:lnSpc>
                  <a:spcPct val="80000"/>
                </a:lnSpc>
              </a:pPr>
              <a:t>30</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45060">
                                            <p:txEl>
                                              <p:pRg st="1" end="1"/>
                                            </p:txEl>
                                          </p:spTgt>
                                        </p:tgtEl>
                                        <p:attrNameLst>
                                          <p:attrName>style.opacity</p:attrName>
                                        </p:attrNameLst>
                                      </p:cBhvr>
                                      <p:to>
                                        <p:strVal val="0.5"/>
                                      </p:to>
                                    </p:set>
                                    <p:animEffect filter="image" prLst="opacity: 0.5">
                                      <p:cBhvr rctx="IE">
                                        <p:cTn id="7" dur="indefinite"/>
                                        <p:tgtEl>
                                          <p:spTgt spid="45060">
                                            <p:txEl>
                                              <p:pRg st="1" end="1"/>
                                            </p:txEl>
                                          </p:spTgt>
                                        </p:tgtEl>
                                      </p:cBhvr>
                                    </p:animEffect>
                                  </p:childTnLst>
                                </p:cTn>
                              </p:par>
                              <p:par>
                                <p:cTn id="8" presetID="9" presetClass="emph" presetSubtype="0" nodeType="withEffect">
                                  <p:stCondLst>
                                    <p:cond delay="0"/>
                                  </p:stCondLst>
                                  <p:childTnLst>
                                    <p:set>
                                      <p:cBhvr rctx="PPT">
                                        <p:cTn id="9" dur="indefinite"/>
                                        <p:tgtEl>
                                          <p:spTgt spid="45060">
                                            <p:txEl>
                                              <p:pRg st="2" end="2"/>
                                            </p:txEl>
                                          </p:spTgt>
                                        </p:tgtEl>
                                        <p:attrNameLst>
                                          <p:attrName>style.opacity</p:attrName>
                                        </p:attrNameLst>
                                      </p:cBhvr>
                                      <p:to>
                                        <p:strVal val="0.5"/>
                                      </p:to>
                                    </p:set>
                                    <p:animEffect filter="image" prLst="opacity: 0.5">
                                      <p:cBhvr rctx="IE">
                                        <p:cTn id="10" dur="indefinite"/>
                                        <p:tgtEl>
                                          <p:spTgt spid="45060">
                                            <p:txEl>
                                              <p:pRg st="2" end="2"/>
                                            </p:txEl>
                                          </p:spTgt>
                                        </p:tgtEl>
                                      </p:cBhvr>
                                    </p:animEffect>
                                  </p:childTnLst>
                                </p:cTn>
                              </p:par>
                              <p:par>
                                <p:cTn id="11" presetID="9" presetClass="emph" presetSubtype="0" nodeType="withEffect">
                                  <p:stCondLst>
                                    <p:cond delay="0"/>
                                  </p:stCondLst>
                                  <p:childTnLst>
                                    <p:set>
                                      <p:cBhvr rctx="PPT">
                                        <p:cTn id="12" dur="indefinite"/>
                                        <p:tgtEl>
                                          <p:spTgt spid="45060">
                                            <p:txEl>
                                              <p:pRg st="4" end="4"/>
                                            </p:txEl>
                                          </p:spTgt>
                                        </p:tgtEl>
                                        <p:attrNameLst>
                                          <p:attrName>style.opacity</p:attrName>
                                        </p:attrNameLst>
                                      </p:cBhvr>
                                      <p:to>
                                        <p:strVal val="0.5"/>
                                      </p:to>
                                    </p:set>
                                    <p:animEffect filter="image" prLst="opacity: 0.5">
                                      <p:cBhvr rctx="IE">
                                        <p:cTn id="13" dur="indefinite"/>
                                        <p:tgtEl>
                                          <p:spTgt spid="45060">
                                            <p:txEl>
                                              <p:pRg st="4" end="4"/>
                                            </p:txEl>
                                          </p:spTgt>
                                        </p:tgtEl>
                                      </p:cBhvr>
                                    </p:animEffect>
                                  </p:childTnLst>
                                </p:cTn>
                              </p:par>
                              <p:par>
                                <p:cTn id="14" presetID="9" presetClass="emph" presetSubtype="0" nodeType="withEffect">
                                  <p:stCondLst>
                                    <p:cond delay="0"/>
                                  </p:stCondLst>
                                  <p:childTnLst>
                                    <p:set>
                                      <p:cBhvr rctx="PPT">
                                        <p:cTn id="15" dur="indefinite"/>
                                        <p:tgtEl>
                                          <p:spTgt spid="45060">
                                            <p:txEl>
                                              <p:pRg st="3" end="3"/>
                                            </p:txEl>
                                          </p:spTgt>
                                        </p:tgtEl>
                                        <p:attrNameLst>
                                          <p:attrName>style.opacity</p:attrName>
                                        </p:attrNameLst>
                                      </p:cBhvr>
                                      <p:to>
                                        <p:strVal val="0.5"/>
                                      </p:to>
                                    </p:set>
                                    <p:animEffect filter="image" prLst="opacity: 0.5">
                                      <p:cBhvr rctx="IE">
                                        <p:cTn id="16" dur="indefinite"/>
                                        <p:tgtEl>
                                          <p:spTgt spid="45060">
                                            <p:txEl>
                                              <p:pRg st="3" end="3"/>
                                            </p:txEl>
                                          </p:spTgt>
                                        </p:tgtEl>
                                      </p:cBhvr>
                                    </p:animEffect>
                                  </p:childTnLst>
                                </p:cTn>
                              </p:par>
                              <p:par>
                                <p:cTn id="17" presetID="9" presetClass="emph" presetSubtype="0" nodeType="withEffect">
                                  <p:stCondLst>
                                    <p:cond delay="0"/>
                                  </p:stCondLst>
                                  <p:childTnLst>
                                    <p:set>
                                      <p:cBhvr rctx="PPT">
                                        <p:cTn id="18" dur="indefinite"/>
                                        <p:tgtEl>
                                          <p:spTgt spid="45060">
                                            <p:txEl>
                                              <p:pRg st="5" end="5"/>
                                            </p:txEl>
                                          </p:spTgt>
                                        </p:tgtEl>
                                        <p:attrNameLst>
                                          <p:attrName>style.opacity</p:attrName>
                                        </p:attrNameLst>
                                      </p:cBhvr>
                                      <p:to>
                                        <p:strVal val="0.5"/>
                                      </p:to>
                                    </p:set>
                                    <p:animEffect filter="image" prLst="opacity: 0.5">
                                      <p:cBhvr rctx="IE">
                                        <p:cTn id="19" dur="indefinite"/>
                                        <p:tgtEl>
                                          <p:spTgt spid="45060">
                                            <p:txEl>
                                              <p:pRg st="5" end="5"/>
                                            </p:txEl>
                                          </p:spTgt>
                                        </p:tgtEl>
                                      </p:cBhvr>
                                    </p:animEffect>
                                  </p:childTnLst>
                                </p:cTn>
                              </p:par>
                              <p:par>
                                <p:cTn id="20" presetID="9" presetClass="emph" presetSubtype="0" nodeType="withEffect">
                                  <p:stCondLst>
                                    <p:cond delay="0"/>
                                  </p:stCondLst>
                                  <p:childTnLst>
                                    <p:set>
                                      <p:cBhvr rctx="PPT">
                                        <p:cTn id="21" dur="indefinite"/>
                                        <p:tgtEl>
                                          <p:spTgt spid="45060">
                                            <p:txEl>
                                              <p:pRg st="6" end="6"/>
                                            </p:txEl>
                                          </p:spTgt>
                                        </p:tgtEl>
                                        <p:attrNameLst>
                                          <p:attrName>style.opacity</p:attrName>
                                        </p:attrNameLst>
                                      </p:cBhvr>
                                      <p:to>
                                        <p:strVal val="0.5"/>
                                      </p:to>
                                    </p:set>
                                    <p:animEffect filter="image" prLst="opacity: 0.5">
                                      <p:cBhvr rctx="IE">
                                        <p:cTn id="22" dur="indefinite"/>
                                        <p:tgtEl>
                                          <p:spTgt spid="45060">
                                            <p:txEl>
                                              <p:pRg st="6" end="6"/>
                                            </p:txEl>
                                          </p:spTgt>
                                        </p:tgtEl>
                                      </p:cBhvr>
                                    </p:animEffect>
                                  </p:childTnLst>
                                </p:cTn>
                              </p:par>
                              <p:par>
                                <p:cTn id="23" presetID="9" presetClass="emph" presetSubtype="0" nodeType="withEffect">
                                  <p:stCondLst>
                                    <p:cond delay="0"/>
                                  </p:stCondLst>
                                  <p:childTnLst>
                                    <p:set>
                                      <p:cBhvr rctx="PPT">
                                        <p:cTn id="24" dur="indefinite"/>
                                        <p:tgtEl>
                                          <p:spTgt spid="45060">
                                            <p:txEl>
                                              <p:pRg st="7" end="7"/>
                                            </p:txEl>
                                          </p:spTgt>
                                        </p:tgtEl>
                                        <p:attrNameLst>
                                          <p:attrName>style.opacity</p:attrName>
                                        </p:attrNameLst>
                                      </p:cBhvr>
                                      <p:to>
                                        <p:strVal val="0.5"/>
                                      </p:to>
                                    </p:set>
                                    <p:animEffect filter="image" prLst="opacity: 0.5">
                                      <p:cBhvr rctx="IE">
                                        <p:cTn id="25" dur="indefinite"/>
                                        <p:tgtEl>
                                          <p:spTgt spid="4506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a:xfrm>
            <a:off x="612775" y="228600"/>
            <a:ext cx="8153400" cy="990600"/>
          </a:xfrm>
        </p:spPr>
        <p:txBody>
          <a:bodyPr/>
          <a:lstStyle/>
          <a:p>
            <a:pPr eaLnBrk="1" hangingPunct="1"/>
            <a:r>
              <a:rPr lang="en-US" smtClean="0"/>
              <a:t>DSLK đơn – Các thao tác cơ bản</a:t>
            </a:r>
            <a:endParaRPr lang="en-US" smtClean="0">
              <a:latin typeface="Times New Roman" panose="02020603050405020304" pitchFamily="18" charset="0"/>
            </a:endParaRPr>
          </a:p>
        </p:txBody>
      </p:sp>
      <p:sp>
        <p:nvSpPr>
          <p:cNvPr id="50179" name="Rectangle 2"/>
          <p:cNvSpPr>
            <a:spLocks noGrp="1" noChangeArrowheads="1"/>
          </p:cNvSpPr>
          <p:nvPr>
            <p:ph sz="quarter" idx="1"/>
          </p:nvPr>
        </p:nvSpPr>
        <p:spPr>
          <a:xfrm>
            <a:off x="612775" y="1600200"/>
            <a:ext cx="8153400" cy="4495800"/>
          </a:xfrm>
        </p:spPr>
        <p:txBody>
          <a:bodyPr/>
          <a:lstStyle/>
          <a:p>
            <a:pPr marL="398463" lvl="1" indent="-398463" eaLnBrk="1" hangingPunct="1">
              <a:buClr>
                <a:schemeClr val="accent2"/>
              </a:buClr>
              <a:buSzPct val="60000"/>
              <a:buFont typeface="Wingdings" panose="05000000000000000000" pitchFamily="2" charset="2"/>
              <a:buChar char=""/>
            </a:pPr>
            <a:r>
              <a:rPr lang="en-US" sz="2400" smtClean="0">
                <a:latin typeface="Times New Roman" panose="02020603050405020304" pitchFamily="18" charset="0"/>
              </a:rPr>
              <a:t>Tạo danh sách rỗng</a:t>
            </a:r>
          </a:p>
          <a:p>
            <a:pPr eaLnBrk="1" hangingPunct="1">
              <a:lnSpc>
                <a:spcPct val="90000"/>
              </a:lnSpc>
              <a:buFont typeface="Wingdings" panose="05000000000000000000" pitchFamily="2" charset="2"/>
              <a:buNone/>
            </a:pPr>
            <a:endParaRPr lang="en-US" b="1" smtClean="0">
              <a:solidFill>
                <a:srgbClr val="0000FF"/>
              </a:solidFill>
              <a:latin typeface="Courier New" panose="02070309020205020404" pitchFamily="49" charset="0"/>
            </a:endParaRPr>
          </a:p>
          <a:p>
            <a:pPr eaLnBrk="1" hangingPunct="1">
              <a:lnSpc>
                <a:spcPct val="90000"/>
              </a:lnSpc>
              <a:buFont typeface="Wingdings" panose="05000000000000000000" pitchFamily="2" charset="2"/>
              <a:buNone/>
            </a:pPr>
            <a:endParaRPr lang="en-US" b="1" smtClean="0">
              <a:solidFill>
                <a:srgbClr val="0000FF"/>
              </a:solidFill>
              <a:latin typeface="Courier New" panose="02070309020205020404" pitchFamily="49" charset="0"/>
            </a:endParaRPr>
          </a:p>
          <a:p>
            <a:pPr eaLnBrk="1" hangingPunct="1">
              <a:lnSpc>
                <a:spcPct val="90000"/>
              </a:lnSpc>
              <a:buFont typeface="Wingdings" panose="05000000000000000000" pitchFamily="2" charset="2"/>
              <a:buNone/>
            </a:pPr>
            <a:endParaRPr lang="en-US" b="1" smtClean="0">
              <a:solidFill>
                <a:srgbClr val="0000FF"/>
              </a:solidFill>
              <a:latin typeface="Courier New" panose="02070309020205020404" pitchFamily="49" charset="0"/>
            </a:endParaRPr>
          </a:p>
          <a:p>
            <a:pPr eaLnBrk="1" hangingPunct="1">
              <a:lnSpc>
                <a:spcPct val="90000"/>
              </a:lnSpc>
              <a:buFont typeface="Wingdings" panose="05000000000000000000" pitchFamily="2" charset="2"/>
              <a:buNone/>
            </a:pPr>
            <a:endParaRPr lang="en-US" b="1" smtClean="0">
              <a:solidFill>
                <a:srgbClr val="0000FF"/>
              </a:solidFill>
              <a:latin typeface="Courier New" panose="02070309020205020404" pitchFamily="49" charset="0"/>
            </a:endParaRPr>
          </a:p>
          <a:p>
            <a:pPr eaLnBrk="1" hangingPunct="1">
              <a:lnSpc>
                <a:spcPct val="90000"/>
              </a:lnSpc>
              <a:buFont typeface="Wingdings" panose="05000000000000000000" pitchFamily="2" charset="2"/>
              <a:buNone/>
            </a:pPr>
            <a:endParaRPr lang="en-US" b="1" smtClean="0">
              <a:solidFill>
                <a:srgbClr val="0000FF"/>
              </a:solidFill>
              <a:latin typeface="Courier New" panose="02070309020205020404" pitchFamily="49" charset="0"/>
            </a:endParaRPr>
          </a:p>
          <a:p>
            <a:pPr eaLnBrk="1" hangingPunct="1">
              <a:lnSpc>
                <a:spcPct val="90000"/>
              </a:lnSpc>
              <a:buFont typeface="Wingdings" panose="05000000000000000000" pitchFamily="2" charset="2"/>
              <a:buNone/>
            </a:pPr>
            <a:r>
              <a:rPr lang="en-US" b="1" smtClean="0">
                <a:solidFill>
                  <a:srgbClr val="0000FF"/>
                </a:solidFill>
                <a:latin typeface="Courier New" panose="02070309020205020404" pitchFamily="49" charset="0"/>
              </a:rPr>
              <a:t>	</a:t>
            </a:r>
            <a:endParaRPr lang="en-US" b="1" smtClean="0">
              <a:latin typeface="Courier New" panose="02070309020205020404" pitchFamily="49" charset="0"/>
            </a:endParaRPr>
          </a:p>
        </p:txBody>
      </p:sp>
      <p:sp>
        <p:nvSpPr>
          <p:cNvPr id="5018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BDDA7D3-EAA0-4EA8-8C0D-0B0B2C82FE24}" type="slidenum">
              <a:rPr lang="en-US" sz="1200" smtClean="0">
                <a:solidFill>
                  <a:srgbClr val="FFFFFF"/>
                </a:solidFill>
              </a:rPr>
              <a:pPr>
                <a:lnSpc>
                  <a:spcPct val="80000"/>
                </a:lnSpc>
              </a:pPr>
              <a:t>31</a:t>
            </a:fld>
            <a:endParaRPr lang="en-US" sz="1200" smtClean="0">
              <a:solidFill>
                <a:srgbClr val="FFFFFF"/>
              </a:solidFill>
            </a:endParaRPr>
          </a:p>
        </p:txBody>
      </p:sp>
      <p:sp>
        <p:nvSpPr>
          <p:cNvPr id="50181" name="Rectangle 5"/>
          <p:cNvSpPr>
            <a:spLocks noChangeAspect="1" noChangeArrowheads="1"/>
          </p:cNvSpPr>
          <p:nvPr/>
        </p:nvSpPr>
        <p:spPr bwMode="auto">
          <a:xfrm>
            <a:off x="4521200" y="3184525"/>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grpSp>
        <p:nvGrpSpPr>
          <p:cNvPr id="2" name="Group 12"/>
          <p:cNvGrpSpPr>
            <a:grpSpLocks/>
          </p:cNvGrpSpPr>
          <p:nvPr/>
        </p:nvGrpSpPr>
        <p:grpSpPr bwMode="auto">
          <a:xfrm>
            <a:off x="2590800" y="2819400"/>
            <a:ext cx="1930400" cy="685800"/>
            <a:chOff x="2590800" y="2819400"/>
            <a:chExt cx="1930400" cy="685800"/>
          </a:xfrm>
        </p:grpSpPr>
        <p:sp>
          <p:nvSpPr>
            <p:cNvPr id="50188" name="Oval 4"/>
            <p:cNvSpPr>
              <a:spLocks noChangeAspect="1" noChangeArrowheads="1"/>
            </p:cNvSpPr>
            <p:nvPr/>
          </p:nvSpPr>
          <p:spPr bwMode="auto">
            <a:xfrm>
              <a:off x="3100388" y="3144838"/>
              <a:ext cx="420687"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50189" name="Line 6"/>
            <p:cNvSpPr>
              <a:spLocks noChangeAspect="1" noChangeShapeType="1"/>
            </p:cNvSpPr>
            <p:nvPr/>
          </p:nvSpPr>
          <p:spPr bwMode="auto">
            <a:xfrm>
              <a:off x="3325813" y="3328988"/>
              <a:ext cx="1195387"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50190" name="Text Box 7"/>
            <p:cNvSpPr txBox="1">
              <a:spLocks noChangeAspect="1" noChangeArrowheads="1"/>
            </p:cNvSpPr>
            <p:nvPr/>
          </p:nvSpPr>
          <p:spPr bwMode="auto">
            <a:xfrm>
              <a:off x="2590800" y="2819400"/>
              <a:ext cx="81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pHead</a:t>
              </a:r>
            </a:p>
          </p:txBody>
        </p:sp>
      </p:grpSp>
      <p:grpSp>
        <p:nvGrpSpPr>
          <p:cNvPr id="3" name="Group 13"/>
          <p:cNvGrpSpPr>
            <a:grpSpLocks/>
          </p:cNvGrpSpPr>
          <p:nvPr/>
        </p:nvGrpSpPr>
        <p:grpSpPr bwMode="auto">
          <a:xfrm>
            <a:off x="4802188" y="2317750"/>
            <a:ext cx="1758950" cy="1008063"/>
            <a:chOff x="4802188" y="2317750"/>
            <a:chExt cx="1758950" cy="1008063"/>
          </a:xfrm>
        </p:grpSpPr>
        <p:sp>
          <p:nvSpPr>
            <p:cNvPr id="50185" name="Text Box 8"/>
            <p:cNvSpPr txBox="1">
              <a:spLocks noChangeAspect="1" noChangeArrowheads="1"/>
            </p:cNvSpPr>
            <p:nvPr/>
          </p:nvSpPr>
          <p:spPr bwMode="auto">
            <a:xfrm>
              <a:off x="5359400" y="2317750"/>
              <a:ext cx="81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pTail</a:t>
              </a:r>
            </a:p>
          </p:txBody>
        </p:sp>
        <p:sp>
          <p:nvSpPr>
            <p:cNvPr id="50186" name="Oval 9"/>
            <p:cNvSpPr>
              <a:spLocks noChangeAspect="1" noChangeArrowheads="1"/>
            </p:cNvSpPr>
            <p:nvPr/>
          </p:nvSpPr>
          <p:spPr bwMode="auto">
            <a:xfrm>
              <a:off x="6140450" y="231775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50187" name="AutoShape 10"/>
            <p:cNvCxnSpPr>
              <a:cxnSpLocks noChangeShapeType="1"/>
              <a:stCxn id="50186" idx="4"/>
              <a:endCxn id="50181" idx="3"/>
            </p:cNvCxnSpPr>
            <p:nvPr/>
          </p:nvCxnSpPr>
          <p:spPr bwMode="auto">
            <a:xfrm rot="5400000">
              <a:off x="5253038" y="2227263"/>
              <a:ext cx="647700" cy="1549400"/>
            </a:xfrm>
            <a:prstGeom prst="curvedConnector2">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2" name="Rectangle 11"/>
          <p:cNvSpPr/>
          <p:nvPr/>
        </p:nvSpPr>
        <p:spPr>
          <a:xfrm>
            <a:off x="1524000" y="4283075"/>
            <a:ext cx="5867400" cy="1662113"/>
          </a:xfrm>
          <a:prstGeom prst="rect">
            <a:avLst/>
          </a:prstGeom>
          <a:ln>
            <a:solidFill>
              <a:schemeClr val="bg2">
                <a:lumMod val="90000"/>
              </a:schemeClr>
            </a:solidFill>
          </a:ln>
        </p:spPr>
        <p:txBody>
          <a:bodyPr anchor="ctr">
            <a:spAutoFit/>
          </a:bodyPr>
          <a:lstStyle/>
          <a:p>
            <a:pPr>
              <a:lnSpc>
                <a:spcPct val="90000"/>
              </a:lnSpc>
              <a:spcBef>
                <a:spcPts val="600"/>
              </a:spcBef>
              <a:buFont typeface="Wingdings" pitchFamily="2" charset="2"/>
              <a:buNone/>
              <a:defRPr/>
            </a:pPr>
            <a:r>
              <a:rPr lang="en-US" sz="2400">
                <a:solidFill>
                  <a:srgbClr val="0000FF"/>
                </a:solidFill>
                <a:latin typeface="Courier New" pitchFamily="49" charset="0"/>
              </a:rPr>
              <a:t>void</a:t>
            </a:r>
            <a:r>
              <a:rPr lang="en-US" sz="2400">
                <a:latin typeface="Courier New" pitchFamily="49" charset="0"/>
              </a:rPr>
              <a:t> </a:t>
            </a:r>
            <a:r>
              <a:rPr lang="en-US" sz="2400">
                <a:solidFill>
                  <a:srgbClr val="FF3300"/>
                </a:solidFill>
                <a:latin typeface="Courier New" pitchFamily="49" charset="0"/>
              </a:rPr>
              <a:t>Init</a:t>
            </a:r>
            <a:r>
              <a:rPr lang="en-US" sz="2400">
                <a:latin typeface="Courier New" pitchFamily="49" charset="0"/>
              </a:rPr>
              <a:t>(</a:t>
            </a:r>
            <a:r>
              <a:rPr lang="en-US" sz="2400">
                <a:solidFill>
                  <a:srgbClr val="0000FF"/>
                </a:solidFill>
                <a:latin typeface="Courier New" pitchFamily="49" charset="0"/>
              </a:rPr>
              <a:t>List</a:t>
            </a:r>
            <a:r>
              <a:rPr lang="en-US" sz="2400">
                <a:latin typeface="Courier New" pitchFamily="49" charset="0"/>
              </a:rPr>
              <a:t> &amp;l)</a:t>
            </a:r>
          </a:p>
          <a:p>
            <a:pPr>
              <a:lnSpc>
                <a:spcPct val="90000"/>
              </a:lnSpc>
              <a:spcBef>
                <a:spcPts val="600"/>
              </a:spcBef>
              <a:buFont typeface="Wingdings" pitchFamily="2" charset="2"/>
              <a:buNone/>
              <a:defRPr/>
            </a:pPr>
            <a:r>
              <a:rPr lang="en-US" sz="2400">
                <a:latin typeface="Courier New" pitchFamily="49" charset="0"/>
              </a:rPr>
              <a:t>{</a:t>
            </a:r>
          </a:p>
          <a:p>
            <a:pPr>
              <a:lnSpc>
                <a:spcPct val="90000"/>
              </a:lnSpc>
              <a:spcBef>
                <a:spcPts val="600"/>
              </a:spcBef>
              <a:buFont typeface="Wingdings" pitchFamily="2" charset="2"/>
              <a:buNone/>
              <a:defRPr/>
            </a:pPr>
            <a:r>
              <a:rPr lang="en-US" sz="2400">
                <a:latin typeface="Courier New" pitchFamily="49" charset="0"/>
              </a:rPr>
              <a:t>	l.pHead = l.pTail = </a:t>
            </a:r>
            <a:r>
              <a:rPr lang="en-US" sz="2400">
                <a:solidFill>
                  <a:srgbClr val="CC00CC"/>
                </a:solidFill>
                <a:latin typeface="Courier New" pitchFamily="49" charset="0"/>
              </a:rPr>
              <a:t>NULL</a:t>
            </a:r>
            <a:r>
              <a:rPr lang="en-US" sz="2400">
                <a:latin typeface="Courier New" pitchFamily="49" charset="0"/>
              </a:rPr>
              <a:t>;</a:t>
            </a:r>
          </a:p>
          <a:p>
            <a:pPr>
              <a:lnSpc>
                <a:spcPct val="90000"/>
              </a:lnSpc>
              <a:spcBef>
                <a:spcPts val="600"/>
              </a:spcBef>
              <a:buFont typeface="Wingdings" pitchFamily="2" charset="2"/>
              <a:buNone/>
              <a:defRPr/>
            </a:pPr>
            <a:r>
              <a:rPr lang="en-US" sz="2400">
                <a:latin typeface="Courier New" pitchFamily="49"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title"/>
          </p:nvPr>
        </p:nvSpPr>
        <p:spPr>
          <a:xfrm>
            <a:off x="612775" y="228600"/>
            <a:ext cx="8153400" cy="990600"/>
          </a:xfrm>
        </p:spPr>
        <p:txBody>
          <a:bodyPr/>
          <a:lstStyle/>
          <a:p>
            <a:pPr eaLnBrk="1" hangingPunct="1"/>
            <a:r>
              <a:rPr lang="en-US" smtClean="0"/>
              <a:t>DSLK đơn</a:t>
            </a:r>
            <a:endParaRPr lang="en-US" smtClean="0">
              <a:latin typeface="Times New Roman" panose="02020603050405020304" pitchFamily="18" charset="0"/>
            </a:endParaRPr>
          </a:p>
        </p:txBody>
      </p:sp>
      <p:sp>
        <p:nvSpPr>
          <p:cNvPr id="45060" name="Rectangle 2"/>
          <p:cNvSpPr>
            <a:spLocks noGrp="1" noChangeArrowheads="1"/>
          </p:cNvSpPr>
          <p:nvPr>
            <p:ph sz="quarter" idx="1"/>
          </p:nvPr>
        </p:nvSpPr>
        <p:spPr>
          <a:xfrm>
            <a:off x="612775" y="1600200"/>
            <a:ext cx="8153400" cy="4495800"/>
          </a:xfrm>
        </p:spPr>
        <p:txBody>
          <a:bodyPr/>
          <a:lstStyle/>
          <a:p>
            <a:pPr marL="398463" indent="-398463" eaLnBrk="1" hangingPunct="1"/>
            <a:r>
              <a:rPr lang="en-US" b="1" smtClean="0">
                <a:latin typeface="Times New Roman" panose="02020603050405020304" pitchFamily="18" charset="0"/>
              </a:rPr>
              <a:t>Các</a:t>
            </a:r>
            <a:r>
              <a:rPr lang="en-US" b="1" smtClean="0"/>
              <a:t> </a:t>
            </a:r>
            <a:r>
              <a:rPr lang="en-US" b="1" smtClean="0">
                <a:latin typeface="Times New Roman" panose="02020603050405020304" pitchFamily="18" charset="0"/>
              </a:rPr>
              <a:t>thao</a:t>
            </a:r>
            <a:r>
              <a:rPr lang="en-US" b="1" smtClean="0"/>
              <a:t> </a:t>
            </a:r>
            <a:r>
              <a:rPr lang="en-US" b="1" smtClean="0">
                <a:latin typeface="Times New Roman" panose="02020603050405020304" pitchFamily="18" charset="0"/>
              </a:rPr>
              <a:t>tác</a:t>
            </a:r>
            <a:r>
              <a:rPr lang="en-US" b="1" smtClean="0"/>
              <a:t> </a:t>
            </a:r>
            <a:r>
              <a:rPr lang="en-US" b="1" smtClean="0">
                <a:latin typeface="Times New Roman" panose="02020603050405020304" pitchFamily="18" charset="0"/>
              </a:rPr>
              <a:t>cơ</a:t>
            </a:r>
            <a:r>
              <a:rPr lang="en-US" b="1" smtClean="0"/>
              <a:t> </a:t>
            </a:r>
            <a:r>
              <a:rPr lang="en-US" b="1" smtClean="0">
                <a:latin typeface="Times New Roman" panose="02020603050405020304" pitchFamily="18" charset="0"/>
              </a:rPr>
              <a:t>bản</a:t>
            </a:r>
          </a:p>
          <a:p>
            <a:pPr marL="719138" lvl="1" indent="-398463" eaLnBrk="1" hangingPunct="1"/>
            <a:r>
              <a:rPr lang="en-US" smtClean="0">
                <a:latin typeface="Times New Roman" panose="02020603050405020304" pitchFamily="18" charset="0"/>
              </a:rPr>
              <a:t>Tạo</a:t>
            </a:r>
            <a:r>
              <a:rPr lang="en-US" smtClean="0">
                <a:latin typeface="VNI-Helve" pitchFamily="2" charset="0"/>
              </a:rPr>
              <a:t> </a:t>
            </a:r>
            <a:r>
              <a:rPr lang="en-US" smtClean="0">
                <a:latin typeface="Times New Roman" panose="02020603050405020304" pitchFamily="18" charset="0"/>
              </a:rPr>
              <a:t>danh</a:t>
            </a:r>
            <a:r>
              <a:rPr lang="en-US" smtClean="0">
                <a:latin typeface="VNI-Helve" pitchFamily="2" charset="0"/>
              </a:rPr>
              <a:t> </a:t>
            </a:r>
            <a:r>
              <a:rPr lang="en-US" smtClean="0">
                <a:latin typeface="Times New Roman" panose="02020603050405020304" pitchFamily="18" charset="0"/>
              </a:rPr>
              <a:t>sách</a:t>
            </a:r>
            <a:r>
              <a:rPr lang="en-US" smtClean="0">
                <a:latin typeface="VNI-Helve" pitchFamily="2" charset="0"/>
              </a:rPr>
              <a:t> </a:t>
            </a:r>
            <a:r>
              <a:rPr lang="en-US" smtClean="0">
                <a:latin typeface="Times New Roman" panose="02020603050405020304" pitchFamily="18" charset="0"/>
              </a:rPr>
              <a:t>rỗng</a:t>
            </a:r>
          </a:p>
          <a:p>
            <a:pPr marL="719138" lvl="1" indent="-398463" eaLnBrk="1" hangingPunct="1"/>
            <a:r>
              <a:rPr lang="en-US" smtClean="0">
                <a:latin typeface="Times New Roman" panose="02020603050405020304" pitchFamily="18" charset="0"/>
              </a:rPr>
              <a:t>Thêm</a:t>
            </a:r>
            <a:r>
              <a:rPr lang="en-US" smtClean="0">
                <a:latin typeface="VNI-Helve" pitchFamily="2" charset="0"/>
              </a:rPr>
              <a:t> </a:t>
            </a:r>
            <a:r>
              <a:rPr lang="en-US" smtClean="0">
                <a:latin typeface="Times New Roman" panose="02020603050405020304" pitchFamily="18" charset="0"/>
              </a:rPr>
              <a:t>một</a:t>
            </a:r>
            <a:r>
              <a:rPr lang="en-US" smtClean="0">
                <a:latin typeface="VNI-Helve" pitchFamily="2" charset="0"/>
              </a:rPr>
              <a:t> </a:t>
            </a:r>
            <a:r>
              <a:rPr lang="en-US" smtClean="0">
                <a:latin typeface="Times New Roman" panose="02020603050405020304" pitchFamily="18" charset="0"/>
              </a:rPr>
              <a:t>phần</a:t>
            </a:r>
            <a:r>
              <a:rPr lang="en-US" smtClean="0">
                <a:latin typeface="VNI-Helve" pitchFamily="2" charset="0"/>
              </a:rPr>
              <a:t> </a:t>
            </a:r>
            <a:r>
              <a:rPr lang="en-US" smtClean="0">
                <a:latin typeface="Times New Roman" panose="02020603050405020304" pitchFamily="18" charset="0"/>
              </a:rPr>
              <a:t>tử</a:t>
            </a:r>
            <a:r>
              <a:rPr lang="en-US" smtClean="0">
                <a:latin typeface="VNI-Helve" pitchFamily="2" charset="0"/>
              </a:rPr>
              <a:t> </a:t>
            </a:r>
            <a:r>
              <a:rPr lang="en-US" smtClean="0">
                <a:latin typeface="Times New Roman" panose="02020603050405020304" pitchFamily="18" charset="0"/>
              </a:rPr>
              <a:t>vào</a:t>
            </a:r>
            <a:r>
              <a:rPr lang="en-US" smtClean="0">
                <a:latin typeface="VNI-Helve" pitchFamily="2" charset="0"/>
              </a:rPr>
              <a:t> </a:t>
            </a:r>
            <a:r>
              <a:rPr lang="en-US" smtClean="0">
                <a:latin typeface="Times New Roman" panose="02020603050405020304" pitchFamily="18" charset="0"/>
              </a:rPr>
              <a:t>danh</a:t>
            </a:r>
            <a:r>
              <a:rPr lang="en-US" smtClean="0">
                <a:latin typeface="VNI-Helve" pitchFamily="2" charset="0"/>
              </a:rPr>
              <a:t> </a:t>
            </a:r>
            <a:r>
              <a:rPr lang="en-US" smtClean="0">
                <a:latin typeface="Times New Roman" panose="02020603050405020304" pitchFamily="18" charset="0"/>
              </a:rPr>
              <a:t>sách</a:t>
            </a:r>
          </a:p>
          <a:p>
            <a:pPr marL="719138" lvl="1" indent="-398463" eaLnBrk="1" hangingPunct="1"/>
            <a:r>
              <a:rPr lang="en-US" smtClean="0">
                <a:latin typeface="Times New Roman" panose="02020603050405020304" pitchFamily="18" charset="0"/>
              </a:rPr>
              <a:t>Duyệt</a:t>
            </a:r>
            <a:r>
              <a:rPr lang="en-US" smtClean="0">
                <a:latin typeface="VNI-Helve" pitchFamily="2" charset="0"/>
              </a:rPr>
              <a:t> </a:t>
            </a:r>
            <a:r>
              <a:rPr lang="en-US" smtClean="0">
                <a:latin typeface="Times New Roman" panose="02020603050405020304" pitchFamily="18" charset="0"/>
              </a:rPr>
              <a:t>danh</a:t>
            </a:r>
            <a:r>
              <a:rPr lang="en-US" smtClean="0">
                <a:latin typeface="VNI-Helve" pitchFamily="2" charset="0"/>
              </a:rPr>
              <a:t> </a:t>
            </a:r>
            <a:r>
              <a:rPr lang="en-US" smtClean="0">
                <a:latin typeface="Times New Roman" panose="02020603050405020304" pitchFamily="18" charset="0"/>
              </a:rPr>
              <a:t>sách</a:t>
            </a:r>
          </a:p>
          <a:p>
            <a:pPr marL="719138" lvl="1" indent="-398463" eaLnBrk="1" hangingPunct="1"/>
            <a:r>
              <a:rPr lang="en-US" smtClean="0">
                <a:latin typeface="Times New Roman" panose="02020603050405020304" pitchFamily="18" charset="0"/>
              </a:rPr>
              <a:t>Tìm</a:t>
            </a:r>
            <a:r>
              <a:rPr lang="en-US" smtClean="0">
                <a:latin typeface="VNI-Helve" pitchFamily="2" charset="0"/>
              </a:rPr>
              <a:t> </a:t>
            </a:r>
            <a:r>
              <a:rPr lang="en-US" smtClean="0">
                <a:latin typeface="Times New Roman" panose="02020603050405020304" pitchFamily="18" charset="0"/>
              </a:rPr>
              <a:t>kiếm</a:t>
            </a:r>
            <a:r>
              <a:rPr lang="en-US" smtClean="0">
                <a:latin typeface="VNI-Helve" pitchFamily="2" charset="0"/>
              </a:rPr>
              <a:t> </a:t>
            </a:r>
            <a:r>
              <a:rPr lang="en-US" smtClean="0">
                <a:latin typeface="Times New Roman" panose="02020603050405020304" pitchFamily="18" charset="0"/>
              </a:rPr>
              <a:t>một</a:t>
            </a:r>
            <a:r>
              <a:rPr lang="en-US" smtClean="0">
                <a:latin typeface="VNI-Helve" pitchFamily="2" charset="0"/>
              </a:rPr>
              <a:t> </a:t>
            </a:r>
            <a:r>
              <a:rPr lang="en-US" smtClean="0">
                <a:latin typeface="Times New Roman" panose="02020603050405020304" pitchFamily="18" charset="0"/>
              </a:rPr>
              <a:t>giá</a:t>
            </a:r>
            <a:r>
              <a:rPr lang="en-US" smtClean="0">
                <a:latin typeface="VNI-Helve" pitchFamily="2" charset="0"/>
              </a:rPr>
              <a:t> </a:t>
            </a:r>
            <a:r>
              <a:rPr lang="en-US" smtClean="0">
                <a:latin typeface="Times New Roman" panose="02020603050405020304" pitchFamily="18" charset="0"/>
              </a:rPr>
              <a:t>trị</a:t>
            </a:r>
            <a:r>
              <a:rPr lang="en-US" smtClean="0">
                <a:latin typeface="VNI-Helve" pitchFamily="2" charset="0"/>
              </a:rPr>
              <a:t> </a:t>
            </a:r>
            <a:r>
              <a:rPr lang="en-US" smtClean="0">
                <a:latin typeface="Times New Roman" panose="02020603050405020304" pitchFamily="18" charset="0"/>
              </a:rPr>
              <a:t>trên</a:t>
            </a:r>
            <a:r>
              <a:rPr lang="en-US" smtClean="0">
                <a:latin typeface="VNI-Helve" pitchFamily="2" charset="0"/>
              </a:rPr>
              <a:t> </a:t>
            </a:r>
            <a:r>
              <a:rPr lang="en-US" smtClean="0">
                <a:latin typeface="Times New Roman" panose="02020603050405020304" pitchFamily="18" charset="0"/>
              </a:rPr>
              <a:t>danh</a:t>
            </a:r>
            <a:r>
              <a:rPr lang="en-US" smtClean="0">
                <a:latin typeface="VNI-Helve" pitchFamily="2" charset="0"/>
              </a:rPr>
              <a:t> </a:t>
            </a:r>
            <a:r>
              <a:rPr lang="en-US" smtClean="0">
                <a:latin typeface="Times New Roman" panose="02020603050405020304" pitchFamily="18" charset="0"/>
              </a:rPr>
              <a:t>sách</a:t>
            </a:r>
          </a:p>
          <a:p>
            <a:pPr marL="719138" lvl="1" indent="-398463" eaLnBrk="1" hangingPunct="1"/>
            <a:r>
              <a:rPr lang="en-US" smtClean="0">
                <a:latin typeface="Times New Roman" panose="02020603050405020304" pitchFamily="18" charset="0"/>
              </a:rPr>
              <a:t>Xóa một</a:t>
            </a:r>
            <a:r>
              <a:rPr lang="en-US" smtClean="0">
                <a:latin typeface="VNI-Helve" pitchFamily="2" charset="0"/>
              </a:rPr>
              <a:t> </a:t>
            </a:r>
            <a:r>
              <a:rPr lang="en-US" smtClean="0">
                <a:latin typeface="Times New Roman" panose="02020603050405020304" pitchFamily="18" charset="0"/>
              </a:rPr>
              <a:t>phần</a:t>
            </a:r>
            <a:r>
              <a:rPr lang="en-US" smtClean="0">
                <a:latin typeface="VNI-Helve" pitchFamily="2" charset="0"/>
              </a:rPr>
              <a:t> </a:t>
            </a:r>
            <a:r>
              <a:rPr lang="en-US" smtClean="0">
                <a:latin typeface="Times New Roman" panose="02020603050405020304" pitchFamily="18" charset="0"/>
              </a:rPr>
              <a:t>tử</a:t>
            </a:r>
            <a:r>
              <a:rPr lang="en-US" smtClean="0">
                <a:latin typeface="VNI-Helve" pitchFamily="2" charset="0"/>
              </a:rPr>
              <a:t> </a:t>
            </a:r>
            <a:r>
              <a:rPr lang="en-US" smtClean="0">
                <a:latin typeface="Times New Roman" panose="02020603050405020304" pitchFamily="18" charset="0"/>
              </a:rPr>
              <a:t>ra</a:t>
            </a:r>
            <a:r>
              <a:rPr lang="en-US" smtClean="0">
                <a:latin typeface="VNI-Helve" pitchFamily="2" charset="0"/>
              </a:rPr>
              <a:t> </a:t>
            </a:r>
            <a:r>
              <a:rPr lang="en-US" smtClean="0">
                <a:latin typeface="Times New Roman" panose="02020603050405020304" pitchFamily="18" charset="0"/>
              </a:rPr>
              <a:t>khỏi</a:t>
            </a:r>
            <a:r>
              <a:rPr lang="en-US" smtClean="0">
                <a:latin typeface="VNI-Helve" pitchFamily="2" charset="0"/>
              </a:rPr>
              <a:t> </a:t>
            </a:r>
            <a:r>
              <a:rPr lang="en-US" smtClean="0">
                <a:latin typeface="Times New Roman" panose="02020603050405020304" pitchFamily="18" charset="0"/>
              </a:rPr>
              <a:t>danh</a:t>
            </a:r>
            <a:r>
              <a:rPr lang="en-US" smtClean="0">
                <a:latin typeface="VNI-Helve" pitchFamily="2" charset="0"/>
              </a:rPr>
              <a:t> </a:t>
            </a:r>
            <a:r>
              <a:rPr lang="en-US" smtClean="0">
                <a:latin typeface="Times New Roman" panose="02020603050405020304" pitchFamily="18" charset="0"/>
              </a:rPr>
              <a:t>sách</a:t>
            </a:r>
          </a:p>
          <a:p>
            <a:pPr marL="719138" lvl="1" indent="-398463" eaLnBrk="1" hangingPunct="1"/>
            <a:r>
              <a:rPr lang="en-US" smtClean="0">
                <a:latin typeface="Times New Roman" panose="02020603050405020304" pitchFamily="18" charset="0"/>
              </a:rPr>
              <a:t>Hủy</a:t>
            </a:r>
            <a:r>
              <a:rPr lang="en-US" smtClean="0">
                <a:latin typeface="VNI-Helve" pitchFamily="2" charset="0"/>
              </a:rPr>
              <a:t> </a:t>
            </a:r>
            <a:r>
              <a:rPr lang="en-US" smtClean="0">
                <a:latin typeface="Times New Roman" panose="02020603050405020304" pitchFamily="18" charset="0"/>
              </a:rPr>
              <a:t>toàn</a:t>
            </a:r>
            <a:r>
              <a:rPr lang="en-US" smtClean="0">
                <a:latin typeface="VNI-Helve" pitchFamily="2" charset="0"/>
              </a:rPr>
              <a:t> </a:t>
            </a:r>
            <a:r>
              <a:rPr lang="en-US" smtClean="0">
                <a:latin typeface="Times New Roman" panose="02020603050405020304" pitchFamily="18" charset="0"/>
              </a:rPr>
              <a:t>bộ</a:t>
            </a:r>
            <a:r>
              <a:rPr lang="en-US" smtClean="0">
                <a:latin typeface="VNI-Helve" pitchFamily="2" charset="0"/>
              </a:rPr>
              <a:t> </a:t>
            </a:r>
            <a:r>
              <a:rPr lang="en-US" smtClean="0">
                <a:latin typeface="Times New Roman" panose="02020603050405020304" pitchFamily="18" charset="0"/>
              </a:rPr>
              <a:t>danh</a:t>
            </a:r>
            <a:r>
              <a:rPr lang="en-US" smtClean="0">
                <a:latin typeface="VNI-Helve" pitchFamily="2" charset="0"/>
              </a:rPr>
              <a:t> </a:t>
            </a:r>
            <a:r>
              <a:rPr lang="en-US" smtClean="0">
                <a:latin typeface="Times New Roman" panose="02020603050405020304" pitchFamily="18" charset="0"/>
              </a:rPr>
              <a:t>sách</a:t>
            </a:r>
          </a:p>
          <a:p>
            <a:pPr marL="719138" lvl="1" indent="-398463" eaLnBrk="1" hangingPunct="1"/>
            <a:r>
              <a:rPr lang="en-US" smtClean="0">
                <a:latin typeface="Times New Roman" panose="02020603050405020304" pitchFamily="18" charset="0"/>
              </a:rPr>
              <a:t>…</a:t>
            </a:r>
          </a:p>
        </p:txBody>
      </p:sp>
      <p:sp>
        <p:nvSpPr>
          <p:cNvPr id="5120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AB13BD8-5217-4FF3-BAD8-DC67943CFEFB}" type="slidenum">
              <a:rPr lang="en-US" sz="1200" smtClean="0">
                <a:solidFill>
                  <a:srgbClr val="FFFFFF"/>
                </a:solidFill>
              </a:rPr>
              <a:pPr>
                <a:lnSpc>
                  <a:spcPct val="80000"/>
                </a:lnSpc>
              </a:pPr>
              <a:t>32</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45060">
                                            <p:txEl>
                                              <p:pRg st="1" end="1"/>
                                            </p:txEl>
                                          </p:spTgt>
                                        </p:tgtEl>
                                        <p:attrNameLst>
                                          <p:attrName>style.opacity</p:attrName>
                                        </p:attrNameLst>
                                      </p:cBhvr>
                                      <p:to>
                                        <p:strVal val="0.5"/>
                                      </p:to>
                                    </p:set>
                                    <p:animEffect filter="image" prLst="opacity: 0.5">
                                      <p:cBhvr rctx="IE">
                                        <p:cTn id="7" dur="indefinite"/>
                                        <p:tgtEl>
                                          <p:spTgt spid="45060">
                                            <p:txEl>
                                              <p:pRg st="1" end="1"/>
                                            </p:txEl>
                                          </p:spTgt>
                                        </p:tgtEl>
                                      </p:cBhvr>
                                    </p:animEffect>
                                  </p:childTnLst>
                                </p:cTn>
                              </p:par>
                              <p:par>
                                <p:cTn id="8" presetID="9" presetClass="emph" presetSubtype="0" nodeType="withEffect">
                                  <p:stCondLst>
                                    <p:cond delay="0"/>
                                  </p:stCondLst>
                                  <p:childTnLst>
                                    <p:set>
                                      <p:cBhvr rctx="PPT">
                                        <p:cTn id="9" dur="indefinite"/>
                                        <p:tgtEl>
                                          <p:spTgt spid="45060">
                                            <p:txEl>
                                              <p:pRg st="2" end="2"/>
                                            </p:txEl>
                                          </p:spTgt>
                                        </p:tgtEl>
                                        <p:attrNameLst>
                                          <p:attrName>style.opacity</p:attrName>
                                        </p:attrNameLst>
                                      </p:cBhvr>
                                      <p:to>
                                        <p:strVal val="0.5"/>
                                      </p:to>
                                    </p:set>
                                    <p:animEffect filter="image" prLst="opacity: 0.5">
                                      <p:cBhvr rctx="IE">
                                        <p:cTn id="10" dur="indefinite"/>
                                        <p:tgtEl>
                                          <p:spTgt spid="45060">
                                            <p:txEl>
                                              <p:pRg st="2" end="2"/>
                                            </p:txEl>
                                          </p:spTgt>
                                        </p:tgtEl>
                                      </p:cBhvr>
                                    </p:animEffect>
                                  </p:childTnLst>
                                </p:cTn>
                              </p:par>
                              <p:par>
                                <p:cTn id="11" presetID="9" presetClass="emph" presetSubtype="0" nodeType="withEffect">
                                  <p:stCondLst>
                                    <p:cond delay="0"/>
                                  </p:stCondLst>
                                  <p:childTnLst>
                                    <p:set>
                                      <p:cBhvr rctx="PPT">
                                        <p:cTn id="12" dur="indefinite"/>
                                        <p:tgtEl>
                                          <p:spTgt spid="45060">
                                            <p:txEl>
                                              <p:pRg st="4" end="4"/>
                                            </p:txEl>
                                          </p:spTgt>
                                        </p:tgtEl>
                                        <p:attrNameLst>
                                          <p:attrName>style.opacity</p:attrName>
                                        </p:attrNameLst>
                                      </p:cBhvr>
                                      <p:to>
                                        <p:strVal val="0.5"/>
                                      </p:to>
                                    </p:set>
                                    <p:animEffect filter="image" prLst="opacity: 0.5">
                                      <p:cBhvr rctx="IE">
                                        <p:cTn id="13" dur="indefinite"/>
                                        <p:tgtEl>
                                          <p:spTgt spid="45060">
                                            <p:txEl>
                                              <p:pRg st="4" end="4"/>
                                            </p:txEl>
                                          </p:spTgt>
                                        </p:tgtEl>
                                      </p:cBhvr>
                                    </p:animEffect>
                                  </p:childTnLst>
                                </p:cTn>
                              </p:par>
                              <p:par>
                                <p:cTn id="14" presetID="9" presetClass="emph" presetSubtype="0" nodeType="withEffect">
                                  <p:stCondLst>
                                    <p:cond delay="0"/>
                                  </p:stCondLst>
                                  <p:childTnLst>
                                    <p:set>
                                      <p:cBhvr rctx="PPT">
                                        <p:cTn id="15" dur="indefinite"/>
                                        <p:tgtEl>
                                          <p:spTgt spid="45060">
                                            <p:txEl>
                                              <p:pRg st="3" end="3"/>
                                            </p:txEl>
                                          </p:spTgt>
                                        </p:tgtEl>
                                        <p:attrNameLst>
                                          <p:attrName>style.opacity</p:attrName>
                                        </p:attrNameLst>
                                      </p:cBhvr>
                                      <p:to>
                                        <p:strVal val="0.5"/>
                                      </p:to>
                                    </p:set>
                                    <p:animEffect filter="image" prLst="opacity: 0.5">
                                      <p:cBhvr rctx="IE">
                                        <p:cTn id="16" dur="indefinite"/>
                                        <p:tgtEl>
                                          <p:spTgt spid="45060">
                                            <p:txEl>
                                              <p:pRg st="3" end="3"/>
                                            </p:txEl>
                                          </p:spTgt>
                                        </p:tgtEl>
                                      </p:cBhvr>
                                    </p:animEffect>
                                  </p:childTnLst>
                                </p:cTn>
                              </p:par>
                              <p:par>
                                <p:cTn id="17" presetID="9" presetClass="emph" presetSubtype="0" nodeType="withEffect">
                                  <p:stCondLst>
                                    <p:cond delay="0"/>
                                  </p:stCondLst>
                                  <p:childTnLst>
                                    <p:set>
                                      <p:cBhvr rctx="PPT">
                                        <p:cTn id="18" dur="indefinite"/>
                                        <p:tgtEl>
                                          <p:spTgt spid="45060">
                                            <p:txEl>
                                              <p:pRg st="5" end="5"/>
                                            </p:txEl>
                                          </p:spTgt>
                                        </p:tgtEl>
                                        <p:attrNameLst>
                                          <p:attrName>style.opacity</p:attrName>
                                        </p:attrNameLst>
                                      </p:cBhvr>
                                      <p:to>
                                        <p:strVal val="0.5"/>
                                      </p:to>
                                    </p:set>
                                    <p:animEffect filter="image" prLst="opacity: 0.5">
                                      <p:cBhvr rctx="IE">
                                        <p:cTn id="19" dur="indefinite"/>
                                        <p:tgtEl>
                                          <p:spTgt spid="45060">
                                            <p:txEl>
                                              <p:pRg st="5" end="5"/>
                                            </p:txEl>
                                          </p:spTgt>
                                        </p:tgtEl>
                                      </p:cBhvr>
                                    </p:animEffect>
                                  </p:childTnLst>
                                </p:cTn>
                              </p:par>
                              <p:par>
                                <p:cTn id="20" presetID="9" presetClass="emph" presetSubtype="0" nodeType="withEffect">
                                  <p:stCondLst>
                                    <p:cond delay="0"/>
                                  </p:stCondLst>
                                  <p:childTnLst>
                                    <p:set>
                                      <p:cBhvr rctx="PPT">
                                        <p:cTn id="21" dur="indefinite"/>
                                        <p:tgtEl>
                                          <p:spTgt spid="45060">
                                            <p:txEl>
                                              <p:pRg st="6" end="6"/>
                                            </p:txEl>
                                          </p:spTgt>
                                        </p:tgtEl>
                                        <p:attrNameLst>
                                          <p:attrName>style.opacity</p:attrName>
                                        </p:attrNameLst>
                                      </p:cBhvr>
                                      <p:to>
                                        <p:strVal val="0.5"/>
                                      </p:to>
                                    </p:set>
                                    <p:animEffect filter="image" prLst="opacity: 0.5">
                                      <p:cBhvr rctx="IE">
                                        <p:cTn id="22" dur="indefinite"/>
                                        <p:tgtEl>
                                          <p:spTgt spid="45060">
                                            <p:txEl>
                                              <p:pRg st="6" end="6"/>
                                            </p:txEl>
                                          </p:spTgt>
                                        </p:tgtEl>
                                      </p:cBhvr>
                                    </p:animEffect>
                                  </p:childTnLst>
                                </p:cTn>
                              </p:par>
                              <p:par>
                                <p:cTn id="23" presetID="9" presetClass="emph" presetSubtype="0" nodeType="withEffect">
                                  <p:stCondLst>
                                    <p:cond delay="0"/>
                                  </p:stCondLst>
                                  <p:childTnLst>
                                    <p:set>
                                      <p:cBhvr rctx="PPT">
                                        <p:cTn id="24" dur="indefinite"/>
                                        <p:tgtEl>
                                          <p:spTgt spid="45060">
                                            <p:txEl>
                                              <p:pRg st="7" end="7"/>
                                            </p:txEl>
                                          </p:spTgt>
                                        </p:tgtEl>
                                        <p:attrNameLst>
                                          <p:attrName>style.opacity</p:attrName>
                                        </p:attrNameLst>
                                      </p:cBhvr>
                                      <p:to>
                                        <p:strVal val="0.5"/>
                                      </p:to>
                                    </p:set>
                                    <p:animEffect filter="image" prLst="opacity: 0.5">
                                      <p:cBhvr rctx="IE">
                                        <p:cTn id="25" dur="indefinite"/>
                                        <p:tgtEl>
                                          <p:spTgt spid="4506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4"/>
          <p:cNvSpPr>
            <a:spLocks noGrp="1"/>
          </p:cNvSpPr>
          <p:nvPr>
            <p:ph type="title"/>
          </p:nvPr>
        </p:nvSpPr>
        <p:spPr>
          <a:xfrm>
            <a:off x="612775" y="228600"/>
            <a:ext cx="8153400" cy="990600"/>
          </a:xfrm>
        </p:spPr>
        <p:txBody>
          <a:bodyPr/>
          <a:lstStyle/>
          <a:p>
            <a:pPr eaLnBrk="1" hangingPunct="1"/>
            <a:r>
              <a:rPr lang="en-US" smtClean="0"/>
              <a:t>DSLK đơn – Các thao tác cơ bản</a:t>
            </a:r>
          </a:p>
        </p:txBody>
      </p:sp>
      <p:sp>
        <p:nvSpPr>
          <p:cNvPr id="47108" name="Rectangle 7"/>
          <p:cNvSpPr>
            <a:spLocks noGrp="1" noChangeArrowheads="1"/>
          </p:cNvSpPr>
          <p:nvPr>
            <p:ph sz="quarter" idx="1"/>
          </p:nvPr>
        </p:nvSpPr>
        <p:spPr>
          <a:xfrm>
            <a:off x="612775" y="1600200"/>
            <a:ext cx="8153400" cy="4495800"/>
          </a:xfrm>
        </p:spPr>
        <p:txBody>
          <a:bodyPr/>
          <a:lstStyle/>
          <a:p>
            <a:pPr marL="593725" indent="-457200" eaLnBrk="1" hangingPunct="1">
              <a:lnSpc>
                <a:spcPts val="3200"/>
              </a:lnSpc>
            </a:pPr>
            <a:r>
              <a:rPr lang="en-US" b="1" smtClean="0">
                <a:latin typeface="Times New Roman" panose="02020603050405020304" pitchFamily="18" charset="0"/>
              </a:rPr>
              <a:t>Thêm</a:t>
            </a:r>
            <a:r>
              <a:rPr lang="en-US" b="1" smtClean="0"/>
              <a:t> </a:t>
            </a:r>
            <a:r>
              <a:rPr lang="en-US" b="1" smtClean="0">
                <a:latin typeface="Times New Roman" panose="02020603050405020304" pitchFamily="18" charset="0"/>
              </a:rPr>
              <a:t>một</a:t>
            </a:r>
            <a:r>
              <a:rPr lang="en-US" b="1" smtClean="0"/>
              <a:t> </a:t>
            </a:r>
            <a:r>
              <a:rPr lang="en-US" b="1" smtClean="0">
                <a:latin typeface="Times New Roman" panose="02020603050405020304" pitchFamily="18" charset="0"/>
              </a:rPr>
              <a:t>phần tử vào danh sách</a:t>
            </a:r>
            <a:r>
              <a:rPr lang="en-US" smtClean="0">
                <a:latin typeface="VNI-Helve" pitchFamily="2" charset="0"/>
              </a:rPr>
              <a:t>: </a:t>
            </a:r>
            <a:r>
              <a:rPr lang="en-US" smtClean="0">
                <a:latin typeface="Times New Roman" panose="02020603050405020304" pitchFamily="18" charset="0"/>
              </a:rPr>
              <a:t>Có 3 vị trí thêm</a:t>
            </a:r>
            <a:endParaRPr lang="en-US" smtClean="0">
              <a:latin typeface="VNI-Helve" pitchFamily="2" charset="0"/>
            </a:endParaRPr>
          </a:p>
          <a:p>
            <a:pPr marL="914400" lvl="1" indent="-457200" eaLnBrk="1" hangingPunct="1">
              <a:lnSpc>
                <a:spcPts val="3200"/>
              </a:lnSpc>
            </a:pPr>
            <a:r>
              <a:rPr lang="en-US" smtClean="0">
                <a:latin typeface="Times New Roman" panose="02020603050405020304" pitchFamily="18" charset="0"/>
              </a:rPr>
              <a:t>Gắn vào</a:t>
            </a:r>
            <a:r>
              <a:rPr lang="en-US" smtClean="0">
                <a:latin typeface="VNI-Helve" pitchFamily="2" charset="0"/>
              </a:rPr>
              <a:t> </a:t>
            </a:r>
            <a:r>
              <a:rPr lang="en-US" u="sng" smtClean="0">
                <a:latin typeface="Times New Roman" panose="02020603050405020304" pitchFamily="18" charset="0"/>
              </a:rPr>
              <a:t>đầu</a:t>
            </a:r>
            <a:r>
              <a:rPr lang="en-US" smtClean="0">
                <a:latin typeface="VNI-Helve" pitchFamily="2" charset="0"/>
              </a:rPr>
              <a:t> </a:t>
            </a:r>
            <a:r>
              <a:rPr lang="en-US" smtClean="0">
                <a:latin typeface="Times New Roman" panose="02020603050405020304" pitchFamily="18" charset="0"/>
              </a:rPr>
              <a:t>danh</a:t>
            </a:r>
            <a:r>
              <a:rPr lang="en-US" smtClean="0">
                <a:latin typeface="VNI-Helve" pitchFamily="2" charset="0"/>
              </a:rPr>
              <a:t> </a:t>
            </a:r>
            <a:r>
              <a:rPr lang="en-US" smtClean="0">
                <a:latin typeface="Times New Roman" panose="02020603050405020304" pitchFamily="18" charset="0"/>
              </a:rPr>
              <a:t>sách</a:t>
            </a:r>
          </a:p>
          <a:p>
            <a:pPr marL="914400" lvl="1" indent="-457200" eaLnBrk="1" hangingPunct="1">
              <a:lnSpc>
                <a:spcPts val="3200"/>
              </a:lnSpc>
            </a:pPr>
            <a:r>
              <a:rPr lang="en-US" smtClean="0">
                <a:latin typeface="Times New Roman" panose="02020603050405020304" pitchFamily="18" charset="0"/>
              </a:rPr>
              <a:t>Gắn vào</a:t>
            </a:r>
            <a:r>
              <a:rPr lang="en-US" smtClean="0">
                <a:latin typeface="VNI-Helve" pitchFamily="2" charset="0"/>
              </a:rPr>
              <a:t> </a:t>
            </a:r>
            <a:r>
              <a:rPr lang="en-US" u="sng" smtClean="0">
                <a:latin typeface="Times New Roman" panose="02020603050405020304" pitchFamily="18" charset="0"/>
              </a:rPr>
              <a:t>cuối</a:t>
            </a:r>
            <a:r>
              <a:rPr lang="en-US" smtClean="0">
                <a:latin typeface="VNI-Helve" pitchFamily="2" charset="0"/>
              </a:rPr>
              <a:t> </a:t>
            </a:r>
            <a:r>
              <a:rPr lang="en-US" smtClean="0">
                <a:latin typeface="Times New Roman" panose="02020603050405020304" pitchFamily="18" charset="0"/>
              </a:rPr>
              <a:t>danh</a:t>
            </a:r>
            <a:r>
              <a:rPr lang="en-US" smtClean="0">
                <a:latin typeface="VNI-Helve" pitchFamily="2" charset="0"/>
              </a:rPr>
              <a:t> </a:t>
            </a:r>
            <a:r>
              <a:rPr lang="en-US" smtClean="0">
                <a:latin typeface="Times New Roman" panose="02020603050405020304" pitchFamily="18" charset="0"/>
              </a:rPr>
              <a:t>sách</a:t>
            </a:r>
            <a:r>
              <a:rPr lang="en-US" smtClean="0">
                <a:latin typeface="VNI-Helve" pitchFamily="2" charset="0"/>
              </a:rPr>
              <a:t> </a:t>
            </a:r>
          </a:p>
          <a:p>
            <a:pPr marL="914400" lvl="1" indent="-457200" eaLnBrk="1" hangingPunct="1">
              <a:lnSpc>
                <a:spcPts val="3200"/>
              </a:lnSpc>
            </a:pPr>
            <a:r>
              <a:rPr lang="en-US" smtClean="0">
                <a:latin typeface="Times New Roman" panose="02020603050405020304" pitchFamily="18" charset="0"/>
              </a:rPr>
              <a:t>Chèn</a:t>
            </a:r>
            <a:r>
              <a:rPr lang="en-US" smtClean="0">
                <a:latin typeface="VNI-Helve" pitchFamily="2" charset="0"/>
              </a:rPr>
              <a:t> </a:t>
            </a:r>
            <a:r>
              <a:rPr lang="en-US" smtClean="0">
                <a:latin typeface="Times New Roman" panose="02020603050405020304" pitchFamily="18" charset="0"/>
              </a:rPr>
              <a:t>vào</a:t>
            </a:r>
            <a:r>
              <a:rPr lang="en-US" smtClean="0">
                <a:latin typeface="VNI-Helve" pitchFamily="2" charset="0"/>
              </a:rPr>
              <a:t> </a:t>
            </a:r>
            <a:r>
              <a:rPr lang="en-US" u="sng" smtClean="0">
                <a:latin typeface="Times New Roman" panose="02020603050405020304" pitchFamily="18" charset="0"/>
              </a:rPr>
              <a:t>sau</a:t>
            </a:r>
            <a:r>
              <a:rPr lang="en-US" smtClean="0">
                <a:latin typeface="VNI-Helve" pitchFamily="2" charset="0"/>
              </a:rPr>
              <a:t> </a:t>
            </a:r>
            <a:r>
              <a:rPr lang="en-US" smtClean="0">
                <a:latin typeface="Times New Roman" panose="02020603050405020304" pitchFamily="18" charset="0"/>
              </a:rPr>
              <a:t>nút q trong danh sách</a:t>
            </a:r>
          </a:p>
          <a:p>
            <a:pPr marL="593725" indent="-457200" eaLnBrk="1" hangingPunct="1">
              <a:lnSpc>
                <a:spcPts val="3200"/>
              </a:lnSpc>
            </a:pPr>
            <a:r>
              <a:rPr lang="en-US" smtClean="0">
                <a:latin typeface="Times New Roman" panose="02020603050405020304" pitchFamily="18" charset="0"/>
              </a:rPr>
              <a:t>Chú ý trường hợp danh sách ban đầu rỗng</a:t>
            </a:r>
            <a:endParaRPr lang="en-US" smtClean="0"/>
          </a:p>
        </p:txBody>
      </p:sp>
      <p:sp>
        <p:nvSpPr>
          <p:cNvPr id="5222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83A4ABAC-1980-4D4E-8115-FD7E58A845FD}" type="slidenum">
              <a:rPr lang="en-US" sz="1200" smtClean="0">
                <a:solidFill>
                  <a:srgbClr val="FFFFFF"/>
                </a:solidFill>
              </a:rPr>
              <a:pPr>
                <a:lnSpc>
                  <a:spcPct val="80000"/>
                </a:lnSpc>
              </a:pPr>
              <a:t>33</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47108">
                                            <p:txEl>
                                              <p:pRg st="1" end="1"/>
                                            </p:txEl>
                                          </p:spTgt>
                                        </p:tgtEl>
                                        <p:attrNameLst>
                                          <p:attrName>style.opacity</p:attrName>
                                        </p:attrNameLst>
                                      </p:cBhvr>
                                      <p:to>
                                        <p:strVal val="0.5"/>
                                      </p:to>
                                    </p:set>
                                    <p:animEffect filter="image" prLst="opacity: 0.5">
                                      <p:cBhvr rctx="IE">
                                        <p:cTn id="7" dur="indefinite"/>
                                        <p:tgtEl>
                                          <p:spTgt spid="47108">
                                            <p:txEl>
                                              <p:pRg st="1" end="1"/>
                                            </p:txEl>
                                          </p:spTgt>
                                        </p:tgtEl>
                                      </p:cBhvr>
                                    </p:animEffect>
                                  </p:childTnLst>
                                </p:cTn>
                              </p:par>
                              <p:par>
                                <p:cTn id="8" presetID="9" presetClass="emph" presetSubtype="0" nodeType="withEffect">
                                  <p:stCondLst>
                                    <p:cond delay="0"/>
                                  </p:stCondLst>
                                  <p:childTnLst>
                                    <p:set>
                                      <p:cBhvr rctx="PPT">
                                        <p:cTn id="9" dur="indefinite"/>
                                        <p:tgtEl>
                                          <p:spTgt spid="47108">
                                            <p:txEl>
                                              <p:pRg st="2" end="2"/>
                                            </p:txEl>
                                          </p:spTgt>
                                        </p:tgtEl>
                                        <p:attrNameLst>
                                          <p:attrName>style.opacity</p:attrName>
                                        </p:attrNameLst>
                                      </p:cBhvr>
                                      <p:to>
                                        <p:strVal val="0.5"/>
                                      </p:to>
                                    </p:set>
                                    <p:animEffect filter="image" prLst="opacity: 0.5">
                                      <p:cBhvr rctx="IE">
                                        <p:cTn id="10" dur="indefinite"/>
                                        <p:tgtEl>
                                          <p:spTgt spid="47108">
                                            <p:txEl>
                                              <p:pRg st="2" end="2"/>
                                            </p:txEl>
                                          </p:spTgt>
                                        </p:tgtEl>
                                      </p:cBhvr>
                                    </p:animEffect>
                                  </p:childTnLst>
                                </p:cTn>
                              </p:par>
                              <p:par>
                                <p:cTn id="11" presetID="9" presetClass="emph" presetSubtype="0" nodeType="withEffect">
                                  <p:stCondLst>
                                    <p:cond delay="0"/>
                                  </p:stCondLst>
                                  <p:childTnLst>
                                    <p:set>
                                      <p:cBhvr rctx="PPT">
                                        <p:cTn id="12" dur="indefinite"/>
                                        <p:tgtEl>
                                          <p:spTgt spid="47108">
                                            <p:txEl>
                                              <p:pRg st="3" end="3"/>
                                            </p:txEl>
                                          </p:spTgt>
                                        </p:tgtEl>
                                        <p:attrNameLst>
                                          <p:attrName>style.opacity</p:attrName>
                                        </p:attrNameLst>
                                      </p:cBhvr>
                                      <p:to>
                                        <p:strVal val="0.5"/>
                                      </p:to>
                                    </p:set>
                                    <p:animEffect filter="image" prLst="opacity: 0.5">
                                      <p:cBhvr rctx="IE">
                                        <p:cTn id="13" dur="indefinite"/>
                                        <p:tgtEl>
                                          <p:spTgt spid="471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9"/>
          <p:cNvSpPr>
            <a:spLocks noGrp="1" noChangeArrowheads="1"/>
          </p:cNvSpPr>
          <p:nvPr>
            <p:ph type="title"/>
          </p:nvPr>
        </p:nvSpPr>
        <p:spPr>
          <a:xfrm>
            <a:off x="612775" y="228600"/>
            <a:ext cx="8153400" cy="990600"/>
          </a:xfrm>
        </p:spPr>
        <p:txBody>
          <a:bodyPr/>
          <a:lstStyle/>
          <a:p>
            <a:pPr eaLnBrk="1" hangingPunct="1"/>
            <a:r>
              <a:rPr lang="en-US" smtClean="0"/>
              <a:t>DSLK đơn – Các thao tác cơ bản</a:t>
            </a:r>
            <a:endParaRPr lang="en-US" smtClean="0">
              <a:latin typeface="Times New Roman" panose="02020603050405020304" pitchFamily="18" charset="0"/>
            </a:endParaRPr>
          </a:p>
        </p:txBody>
      </p:sp>
      <p:sp>
        <p:nvSpPr>
          <p:cNvPr id="53251" name="Content Placeholder 22"/>
          <p:cNvSpPr>
            <a:spLocks noGrp="1"/>
          </p:cNvSpPr>
          <p:nvPr>
            <p:ph sz="quarter" idx="1"/>
          </p:nvPr>
        </p:nvSpPr>
        <p:spPr>
          <a:xfrm>
            <a:off x="612775" y="1600200"/>
            <a:ext cx="8153400" cy="4495800"/>
          </a:xfrm>
        </p:spPr>
        <p:txBody>
          <a:bodyPr/>
          <a:lstStyle/>
          <a:p>
            <a:pPr eaLnBrk="1" hangingPunct="1"/>
            <a:r>
              <a:rPr lang="en-US" smtClean="0"/>
              <a:t>Thêm một phần tử</a:t>
            </a:r>
          </a:p>
          <a:p>
            <a:pPr lvl="1" eaLnBrk="1" hangingPunct="1"/>
            <a:r>
              <a:rPr lang="en-US" smtClean="0"/>
              <a:t>Nếu danh sách ban đầu rỗng</a:t>
            </a:r>
          </a:p>
          <a:p>
            <a:pPr eaLnBrk="1" hangingPunct="1"/>
            <a:endParaRPr lang="en-US" smtClean="0"/>
          </a:p>
        </p:txBody>
      </p:sp>
      <p:sp>
        <p:nvSpPr>
          <p:cNvPr id="5325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1F08BEA-2847-4163-B121-2D2C00C1B5FF}" type="slidenum">
              <a:rPr lang="en-US" sz="1200" smtClean="0">
                <a:solidFill>
                  <a:srgbClr val="FFFFFF"/>
                </a:solidFill>
              </a:rPr>
              <a:pPr>
                <a:lnSpc>
                  <a:spcPct val="80000"/>
                </a:lnSpc>
              </a:pPr>
              <a:t>34</a:t>
            </a:fld>
            <a:endParaRPr lang="en-US" sz="1200" smtClean="0">
              <a:solidFill>
                <a:srgbClr val="FFFFFF"/>
              </a:solidFill>
            </a:endParaRPr>
          </a:p>
        </p:txBody>
      </p:sp>
      <p:sp>
        <p:nvSpPr>
          <p:cNvPr id="53253" name="Oval 6"/>
          <p:cNvSpPr>
            <a:spLocks noChangeAspect="1" noChangeArrowheads="1"/>
          </p:cNvSpPr>
          <p:nvPr/>
        </p:nvSpPr>
        <p:spPr bwMode="auto">
          <a:xfrm>
            <a:off x="4464050" y="3417888"/>
            <a:ext cx="420688"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884743" name="Rectangle 7"/>
          <p:cNvSpPr>
            <a:spLocks noChangeAspect="1" noChangeArrowheads="1"/>
          </p:cNvSpPr>
          <p:nvPr/>
        </p:nvSpPr>
        <p:spPr bwMode="auto">
          <a:xfrm>
            <a:off x="5884863" y="3505200"/>
            <a:ext cx="280987"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884744" name="Line 8"/>
          <p:cNvSpPr>
            <a:spLocks noChangeAspect="1" noChangeShapeType="1"/>
          </p:cNvSpPr>
          <p:nvPr/>
        </p:nvSpPr>
        <p:spPr bwMode="auto">
          <a:xfrm>
            <a:off x="4689475" y="3602038"/>
            <a:ext cx="1195388"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53256" name="Text Box 21"/>
          <p:cNvSpPr txBox="1">
            <a:spLocks noChangeAspect="1" noChangeArrowheads="1"/>
          </p:cNvSpPr>
          <p:nvPr/>
        </p:nvSpPr>
        <p:spPr bwMode="auto">
          <a:xfrm>
            <a:off x="3954463" y="3106738"/>
            <a:ext cx="81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0000FF"/>
                </a:solidFill>
                <a:latin typeface="VNI-Avo" pitchFamily="2" charset="0"/>
              </a:rPr>
              <a:t>pHead</a:t>
            </a:r>
          </a:p>
        </p:txBody>
      </p:sp>
      <p:sp>
        <p:nvSpPr>
          <p:cNvPr id="53257" name="Text Box 22"/>
          <p:cNvSpPr txBox="1">
            <a:spLocks noChangeAspect="1" noChangeArrowheads="1"/>
          </p:cNvSpPr>
          <p:nvPr/>
        </p:nvSpPr>
        <p:spPr bwMode="auto">
          <a:xfrm>
            <a:off x="6723063" y="2590800"/>
            <a:ext cx="81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0000FF"/>
                </a:solidFill>
                <a:latin typeface="VNI-Avo" pitchFamily="2" charset="0"/>
              </a:rPr>
              <a:t>pTail</a:t>
            </a:r>
          </a:p>
        </p:txBody>
      </p:sp>
      <p:sp>
        <p:nvSpPr>
          <p:cNvPr id="884766" name="Text Box 30"/>
          <p:cNvSpPr txBox="1">
            <a:spLocks noChangeAspect="1" noChangeArrowheads="1"/>
          </p:cNvSpPr>
          <p:nvPr/>
        </p:nvSpPr>
        <p:spPr bwMode="auto">
          <a:xfrm>
            <a:off x="6113463" y="56388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new_node</a:t>
            </a:r>
          </a:p>
        </p:txBody>
      </p:sp>
      <p:grpSp>
        <p:nvGrpSpPr>
          <p:cNvPr id="2" name="Group 23"/>
          <p:cNvGrpSpPr>
            <a:grpSpLocks/>
          </p:cNvGrpSpPr>
          <p:nvPr/>
        </p:nvGrpSpPr>
        <p:grpSpPr bwMode="auto">
          <a:xfrm>
            <a:off x="6086475" y="5029200"/>
            <a:ext cx="1398588" cy="525463"/>
            <a:chOff x="4545013" y="4495798"/>
            <a:chExt cx="1398587" cy="525462"/>
          </a:xfrm>
        </p:grpSpPr>
        <p:grpSp>
          <p:nvGrpSpPr>
            <p:cNvPr id="53265" name="Group 25"/>
            <p:cNvGrpSpPr>
              <a:grpSpLocks/>
            </p:cNvGrpSpPr>
            <p:nvPr/>
          </p:nvGrpSpPr>
          <p:grpSpPr bwMode="auto">
            <a:xfrm>
              <a:off x="4545013" y="4495798"/>
              <a:ext cx="822325" cy="525462"/>
              <a:chOff x="1215" y="1788"/>
              <a:chExt cx="518" cy="331"/>
            </a:xfrm>
          </p:grpSpPr>
          <p:sp>
            <p:nvSpPr>
              <p:cNvPr id="53268" name="Rectangle 26"/>
              <p:cNvSpPr>
                <a:spLocks noChangeAspect="1" noChangeArrowheads="1"/>
              </p:cNvSpPr>
              <p:nvPr/>
            </p:nvSpPr>
            <p:spPr bwMode="auto">
              <a:xfrm>
                <a:off x="1622" y="1788"/>
                <a:ext cx="111" cy="331"/>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53269" name="Text Box 27"/>
              <p:cNvSpPr txBox="1">
                <a:spLocks noChangeAspect="1" noChangeArrowheads="1"/>
              </p:cNvSpPr>
              <p:nvPr/>
            </p:nvSpPr>
            <p:spPr bwMode="auto">
              <a:xfrm>
                <a:off x="1215" y="1788"/>
                <a:ext cx="405" cy="331"/>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X</a:t>
                </a:r>
              </a:p>
            </p:txBody>
          </p:sp>
        </p:grpSp>
        <p:sp>
          <p:nvSpPr>
            <p:cNvPr id="53266" name="Rectangle 31"/>
            <p:cNvSpPr>
              <a:spLocks noChangeAspect="1" noChangeArrowheads="1"/>
            </p:cNvSpPr>
            <p:nvPr/>
          </p:nvSpPr>
          <p:spPr bwMode="auto">
            <a:xfrm>
              <a:off x="5662613" y="4659313"/>
              <a:ext cx="280987" cy="28098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53267" name="Line 32"/>
            <p:cNvSpPr>
              <a:spLocks noChangeAspect="1" noChangeShapeType="1"/>
            </p:cNvSpPr>
            <p:nvPr/>
          </p:nvSpPr>
          <p:spPr bwMode="auto">
            <a:xfrm>
              <a:off x="5307013" y="4800600"/>
              <a:ext cx="395287"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grpSp>
      <p:cxnSp>
        <p:nvCxnSpPr>
          <p:cNvPr id="884770" name="AutoShape 34"/>
          <p:cNvCxnSpPr>
            <a:cxnSpLocks noChangeShapeType="1"/>
            <a:stCxn id="53253" idx="4"/>
          </p:cNvCxnSpPr>
          <p:nvPr/>
        </p:nvCxnSpPr>
        <p:spPr bwMode="auto">
          <a:xfrm rot="16200000" flipH="1">
            <a:off x="4624388" y="3829050"/>
            <a:ext cx="1512888" cy="1411287"/>
          </a:xfrm>
          <a:prstGeom prst="curvedConnector2">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53261" name="Oval 35"/>
          <p:cNvSpPr>
            <a:spLocks noChangeAspect="1" noChangeArrowheads="1"/>
          </p:cNvSpPr>
          <p:nvPr/>
        </p:nvSpPr>
        <p:spPr bwMode="auto">
          <a:xfrm>
            <a:off x="7504113" y="2590800"/>
            <a:ext cx="420687"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884772" name="AutoShape 36"/>
          <p:cNvCxnSpPr>
            <a:cxnSpLocks noChangeShapeType="1"/>
            <a:stCxn id="53261" idx="4"/>
            <a:endCxn id="884743" idx="3"/>
          </p:cNvCxnSpPr>
          <p:nvPr/>
        </p:nvCxnSpPr>
        <p:spPr bwMode="auto">
          <a:xfrm rot="5400000">
            <a:off x="6593681" y="2523332"/>
            <a:ext cx="693737" cy="1549400"/>
          </a:xfrm>
          <a:prstGeom prst="curvedConnector2">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84773" name="AutoShape 37"/>
          <p:cNvCxnSpPr>
            <a:cxnSpLocks noChangeShapeType="1"/>
            <a:stCxn id="53261" idx="4"/>
          </p:cNvCxnSpPr>
          <p:nvPr/>
        </p:nvCxnSpPr>
        <p:spPr bwMode="auto">
          <a:xfrm rot="5400000">
            <a:off x="6022975" y="3336926"/>
            <a:ext cx="2078037" cy="1306512"/>
          </a:xfrm>
          <a:prstGeom prst="curvedConnector3">
            <a:avLst>
              <a:gd name="adj1" fmla="val 50000"/>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25" name="Rectangle 24"/>
          <p:cNvSpPr>
            <a:spLocks noChangeArrowheads="1"/>
          </p:cNvSpPr>
          <p:nvPr/>
        </p:nvSpPr>
        <p:spPr bwMode="auto">
          <a:xfrm>
            <a:off x="727075" y="5105400"/>
            <a:ext cx="36163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b="1">
                <a:solidFill>
                  <a:schemeClr val="tx1"/>
                </a:solidFill>
                <a:latin typeface="Times New Roman" panose="02020603050405020304" pitchFamily="18" charset="0"/>
              </a:defRPr>
            </a:lvl1pPr>
            <a:lvl2pPr marL="109538">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lvl="1"/>
            <a:r>
              <a:rPr lang="en-US" sz="2200">
                <a:solidFill>
                  <a:srgbClr val="0000FF"/>
                </a:solidFill>
              </a:rPr>
              <a:t>pHead = pTail = </a:t>
            </a:r>
            <a:r>
              <a:rPr lang="en-US" sz="2200">
                <a:solidFill>
                  <a:srgbClr val="000000"/>
                </a:solidFill>
              </a:rPr>
              <a:t>new_node</a:t>
            </a:r>
            <a:r>
              <a:rPr lang="en-US" sz="2200">
                <a:solidFill>
                  <a:srgbClr val="0000FF"/>
                </a:solidFill>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84766"/>
                                        </p:tgtEl>
                                        <p:attrNameLst>
                                          <p:attrName>style.visibility</p:attrName>
                                        </p:attrNameLst>
                                      </p:cBhvr>
                                      <p:to>
                                        <p:strVal val="visible"/>
                                      </p:to>
                                    </p:set>
                                    <p:anim calcmode="lin" valueType="num">
                                      <p:cBhvr additive="base">
                                        <p:cTn id="11" dur="500" fill="hold"/>
                                        <p:tgtEl>
                                          <p:spTgt spid="884766"/>
                                        </p:tgtEl>
                                        <p:attrNameLst>
                                          <p:attrName>ppt_x</p:attrName>
                                        </p:attrNameLst>
                                      </p:cBhvr>
                                      <p:tavLst>
                                        <p:tav tm="0">
                                          <p:val>
                                            <p:strVal val="#ppt_x"/>
                                          </p:val>
                                        </p:tav>
                                        <p:tav tm="100000">
                                          <p:val>
                                            <p:strVal val="#ppt_x"/>
                                          </p:val>
                                        </p:tav>
                                      </p:tavLst>
                                    </p:anim>
                                    <p:anim calcmode="lin" valueType="num">
                                      <p:cBhvr additive="base">
                                        <p:cTn id="12" dur="500" fill="hold"/>
                                        <p:tgtEl>
                                          <p:spTgt spid="88476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nodeType="clickEffect">
                                  <p:stCondLst>
                                    <p:cond delay="0"/>
                                  </p:stCondLst>
                                  <p:childTnLst>
                                    <p:animEffect transition="out" filter="blinds(horizontal)">
                                      <p:cBhvr>
                                        <p:cTn id="16" dur="2000"/>
                                        <p:tgtEl>
                                          <p:spTgt spid="884772"/>
                                        </p:tgtEl>
                                      </p:cBhvr>
                                    </p:animEffect>
                                    <p:set>
                                      <p:cBhvr>
                                        <p:cTn id="17" dur="1" fill="hold">
                                          <p:stCondLst>
                                            <p:cond delay="1999"/>
                                          </p:stCondLst>
                                        </p:cTn>
                                        <p:tgtEl>
                                          <p:spTgt spid="884772"/>
                                        </p:tgtEl>
                                        <p:attrNameLst>
                                          <p:attrName>style.visibility</p:attrName>
                                        </p:attrNameLst>
                                      </p:cBhvr>
                                      <p:to>
                                        <p:strVal val="hidden"/>
                                      </p:to>
                                    </p:set>
                                  </p:childTnLst>
                                </p:cTn>
                              </p:par>
                              <p:par>
                                <p:cTn id="18" presetID="3" presetClass="exit" presetSubtype="10" fill="hold" grpId="0" nodeType="withEffect">
                                  <p:stCondLst>
                                    <p:cond delay="0"/>
                                  </p:stCondLst>
                                  <p:childTnLst>
                                    <p:animEffect transition="out" filter="blinds(horizontal)">
                                      <p:cBhvr>
                                        <p:cTn id="19" dur="2000"/>
                                        <p:tgtEl>
                                          <p:spTgt spid="884744"/>
                                        </p:tgtEl>
                                      </p:cBhvr>
                                    </p:animEffect>
                                    <p:set>
                                      <p:cBhvr>
                                        <p:cTn id="20" dur="1" fill="hold">
                                          <p:stCondLst>
                                            <p:cond delay="1999"/>
                                          </p:stCondLst>
                                        </p:cTn>
                                        <p:tgtEl>
                                          <p:spTgt spid="884744"/>
                                        </p:tgtEl>
                                        <p:attrNameLst>
                                          <p:attrName>style.visibility</p:attrName>
                                        </p:attrNameLst>
                                      </p:cBhvr>
                                      <p:to>
                                        <p:strVal val="hidden"/>
                                      </p:to>
                                    </p:set>
                                  </p:childTnLst>
                                </p:cTn>
                              </p:par>
                              <p:par>
                                <p:cTn id="21" presetID="3" presetClass="exit" presetSubtype="10" fill="hold" grpId="0" nodeType="withEffect">
                                  <p:stCondLst>
                                    <p:cond delay="0"/>
                                  </p:stCondLst>
                                  <p:childTnLst>
                                    <p:animEffect transition="out" filter="blinds(horizontal)">
                                      <p:cBhvr>
                                        <p:cTn id="22" dur="2000"/>
                                        <p:tgtEl>
                                          <p:spTgt spid="884743"/>
                                        </p:tgtEl>
                                      </p:cBhvr>
                                    </p:animEffect>
                                    <p:set>
                                      <p:cBhvr>
                                        <p:cTn id="23" dur="1" fill="hold">
                                          <p:stCondLst>
                                            <p:cond delay="1999"/>
                                          </p:stCondLst>
                                        </p:cTn>
                                        <p:tgtEl>
                                          <p:spTgt spid="884743"/>
                                        </p:tgtEl>
                                        <p:attrNameLst>
                                          <p:attrName>style.visibility</p:attrName>
                                        </p:attrNameLst>
                                      </p:cBhvr>
                                      <p:to>
                                        <p:strVal val="hidden"/>
                                      </p:to>
                                    </p:set>
                                  </p:childTnLst>
                                </p:cTn>
                              </p:par>
                              <p:par>
                                <p:cTn id="24" presetID="3" presetClass="entr" presetSubtype="10" fill="hold" nodeType="withEffect">
                                  <p:stCondLst>
                                    <p:cond delay="0"/>
                                  </p:stCondLst>
                                  <p:childTnLst>
                                    <p:set>
                                      <p:cBhvr>
                                        <p:cTn id="25" dur="1" fill="hold">
                                          <p:stCondLst>
                                            <p:cond delay="0"/>
                                          </p:stCondLst>
                                        </p:cTn>
                                        <p:tgtEl>
                                          <p:spTgt spid="884770"/>
                                        </p:tgtEl>
                                        <p:attrNameLst>
                                          <p:attrName>style.visibility</p:attrName>
                                        </p:attrNameLst>
                                      </p:cBhvr>
                                      <p:to>
                                        <p:strVal val="visible"/>
                                      </p:to>
                                    </p:set>
                                    <p:animEffect transition="in" filter="blinds(horizontal)">
                                      <p:cBhvr>
                                        <p:cTn id="26" dur="2000"/>
                                        <p:tgtEl>
                                          <p:spTgt spid="884770"/>
                                        </p:tgtEl>
                                      </p:cBhvr>
                                    </p:animEffect>
                                  </p:childTnLst>
                                </p:cTn>
                              </p:par>
                              <p:par>
                                <p:cTn id="27" presetID="3" presetClass="entr" presetSubtype="10" fill="hold" nodeType="withEffect">
                                  <p:stCondLst>
                                    <p:cond delay="0"/>
                                  </p:stCondLst>
                                  <p:childTnLst>
                                    <p:set>
                                      <p:cBhvr>
                                        <p:cTn id="28" dur="1" fill="hold">
                                          <p:stCondLst>
                                            <p:cond delay="0"/>
                                          </p:stCondLst>
                                        </p:cTn>
                                        <p:tgtEl>
                                          <p:spTgt spid="884773"/>
                                        </p:tgtEl>
                                        <p:attrNameLst>
                                          <p:attrName>style.visibility</p:attrName>
                                        </p:attrNameLst>
                                      </p:cBhvr>
                                      <p:to>
                                        <p:strVal val="visible"/>
                                      </p:to>
                                    </p:set>
                                    <p:animEffect transition="in" filter="blinds(horizontal)">
                                      <p:cBhvr>
                                        <p:cTn id="29" dur="2000"/>
                                        <p:tgtEl>
                                          <p:spTgt spid="884773"/>
                                        </p:tgtEl>
                                      </p:cBhvr>
                                    </p:animEffect>
                                  </p:childTnLst>
                                </p:cTn>
                              </p:par>
                            </p:childTnLst>
                          </p:cTn>
                        </p:par>
                        <p:par>
                          <p:cTn id="30" fill="hold" nodeType="afterGroup">
                            <p:stCondLst>
                              <p:cond delay="2000"/>
                            </p:stCondLst>
                            <p:childTnLst>
                              <p:par>
                                <p:cTn id="31" presetID="3" presetClass="entr" presetSubtype="10"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linds(horizontal)">
                                      <p:cBhvr>
                                        <p:cTn id="33"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4743" grpId="0" animBg="1"/>
      <p:bldP spid="884744" grpId="0" animBg="1"/>
      <p:bldP spid="884766" grpId="0"/>
      <p:bldP spid="2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0"/>
          <p:cNvSpPr>
            <a:spLocks noGrp="1" noChangeArrowheads="1"/>
          </p:cNvSpPr>
          <p:nvPr>
            <p:ph type="title"/>
          </p:nvPr>
        </p:nvSpPr>
        <p:spPr>
          <a:xfrm>
            <a:off x="612775" y="228600"/>
            <a:ext cx="8153400" cy="990600"/>
          </a:xfrm>
        </p:spPr>
        <p:txBody>
          <a:bodyPr/>
          <a:lstStyle/>
          <a:p>
            <a:pPr eaLnBrk="1" hangingPunct="1"/>
            <a:r>
              <a:rPr lang="en-US" smtClean="0"/>
              <a:t>DSLK đơn – Các thao tác cơ bản</a:t>
            </a:r>
            <a:endParaRPr lang="en-US" smtClean="0">
              <a:latin typeface="Times New Roman" panose="02020603050405020304" pitchFamily="18" charset="0"/>
            </a:endParaRPr>
          </a:p>
        </p:txBody>
      </p:sp>
      <p:sp>
        <p:nvSpPr>
          <p:cNvPr id="54275" name="Content Placeholder 37"/>
          <p:cNvSpPr>
            <a:spLocks noGrp="1"/>
          </p:cNvSpPr>
          <p:nvPr>
            <p:ph sz="quarter" idx="1"/>
          </p:nvPr>
        </p:nvSpPr>
        <p:spPr>
          <a:xfrm>
            <a:off x="612775" y="1600200"/>
            <a:ext cx="8153400" cy="4495800"/>
          </a:xfrm>
        </p:spPr>
        <p:txBody>
          <a:bodyPr/>
          <a:lstStyle/>
          <a:p>
            <a:pPr eaLnBrk="1" hangingPunct="1"/>
            <a:r>
              <a:rPr lang="en-US" smtClean="0"/>
              <a:t>Thêm một phần tử</a:t>
            </a:r>
          </a:p>
          <a:p>
            <a:pPr lvl="1" eaLnBrk="1" hangingPunct="1"/>
            <a:r>
              <a:rPr lang="en-US" smtClean="0">
                <a:latin typeface="Times New Roman" panose="02020603050405020304" pitchFamily="18" charset="0"/>
              </a:rPr>
              <a:t>Nếu danh sách ban đầu không rỗng: </a:t>
            </a:r>
          </a:p>
          <a:p>
            <a:pPr lvl="2" eaLnBrk="1" hangingPunct="1"/>
            <a:r>
              <a:rPr lang="en-US" smtClean="0">
                <a:latin typeface="Times New Roman" panose="02020603050405020304" pitchFamily="18" charset="0"/>
              </a:rPr>
              <a:t>Gắn node vào</a:t>
            </a:r>
            <a:r>
              <a:rPr lang="en-US" smtClean="0"/>
              <a:t> </a:t>
            </a:r>
            <a:r>
              <a:rPr lang="en-US" u="sng" smtClean="0">
                <a:latin typeface="Times New Roman" panose="02020603050405020304" pitchFamily="18" charset="0"/>
              </a:rPr>
              <a:t>đầu</a:t>
            </a:r>
            <a:r>
              <a:rPr lang="en-US" smtClean="0">
                <a:latin typeface="Times New Roman" panose="02020603050405020304" pitchFamily="18" charset="0"/>
              </a:rPr>
              <a:t> danh sách</a:t>
            </a:r>
            <a:endParaRPr lang="en-US" smtClean="0"/>
          </a:p>
        </p:txBody>
      </p:sp>
      <p:sp>
        <p:nvSpPr>
          <p:cNvPr id="5427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E98F0BB-88EA-4AE9-A379-2E78100A13D3}" type="slidenum">
              <a:rPr lang="en-US" sz="1200" smtClean="0">
                <a:solidFill>
                  <a:srgbClr val="FFFFFF"/>
                </a:solidFill>
              </a:rPr>
              <a:pPr>
                <a:lnSpc>
                  <a:spcPct val="80000"/>
                </a:lnSpc>
              </a:pPr>
              <a:t>35</a:t>
            </a:fld>
            <a:endParaRPr lang="en-US" sz="1200" smtClean="0">
              <a:solidFill>
                <a:srgbClr val="FFFFFF"/>
              </a:solidFill>
            </a:endParaRPr>
          </a:p>
        </p:txBody>
      </p:sp>
      <p:sp>
        <p:nvSpPr>
          <p:cNvPr id="54277" name="Rectangle 4"/>
          <p:cNvSpPr>
            <a:spLocks noChangeAspect="1" noChangeArrowheads="1"/>
          </p:cNvSpPr>
          <p:nvPr/>
        </p:nvSpPr>
        <p:spPr bwMode="auto">
          <a:xfrm>
            <a:off x="4829175" y="4105275"/>
            <a:ext cx="176213"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54278" name="Rectangle 5"/>
          <p:cNvSpPr>
            <a:spLocks noChangeAspect="1" noChangeArrowheads="1"/>
          </p:cNvSpPr>
          <p:nvPr/>
        </p:nvSpPr>
        <p:spPr bwMode="auto">
          <a:xfrm>
            <a:off x="5951538" y="4105275"/>
            <a:ext cx="176212"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54279" name="Rectangle 6"/>
          <p:cNvSpPr>
            <a:spLocks noChangeAspect="1" noChangeArrowheads="1"/>
          </p:cNvSpPr>
          <p:nvPr/>
        </p:nvSpPr>
        <p:spPr bwMode="auto">
          <a:xfrm>
            <a:off x="7062788" y="4105275"/>
            <a:ext cx="176212"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54280" name="Rectangle 7"/>
          <p:cNvSpPr>
            <a:spLocks noChangeAspect="1" noChangeArrowheads="1"/>
          </p:cNvSpPr>
          <p:nvPr/>
        </p:nvSpPr>
        <p:spPr bwMode="auto">
          <a:xfrm>
            <a:off x="8183563" y="4105275"/>
            <a:ext cx="174625"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54281" name="Oval 8"/>
          <p:cNvSpPr>
            <a:spLocks noChangeAspect="1" noChangeArrowheads="1"/>
          </p:cNvSpPr>
          <p:nvPr/>
        </p:nvSpPr>
        <p:spPr bwMode="auto">
          <a:xfrm>
            <a:off x="2474913" y="3132138"/>
            <a:ext cx="420687"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54282" name="Rectangle 9"/>
          <p:cNvSpPr>
            <a:spLocks noChangeAspect="1" noChangeArrowheads="1"/>
          </p:cNvSpPr>
          <p:nvPr/>
        </p:nvSpPr>
        <p:spPr bwMode="auto">
          <a:xfrm>
            <a:off x="8634413" y="4227513"/>
            <a:ext cx="280987" cy="28098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grpSp>
        <p:nvGrpSpPr>
          <p:cNvPr id="54283" name="Group 11"/>
          <p:cNvGrpSpPr>
            <a:grpSpLocks noChangeAspect="1"/>
          </p:cNvGrpSpPr>
          <p:nvPr/>
        </p:nvGrpSpPr>
        <p:grpSpPr bwMode="auto">
          <a:xfrm>
            <a:off x="3070225" y="4105275"/>
            <a:ext cx="1122363" cy="525463"/>
            <a:chOff x="2595" y="3361"/>
            <a:chExt cx="884" cy="414"/>
          </a:xfrm>
        </p:grpSpPr>
        <p:sp>
          <p:nvSpPr>
            <p:cNvPr id="54306" name="Rectangle 12"/>
            <p:cNvSpPr>
              <a:spLocks noChangeAspect="1" noChangeArrowheads="1"/>
            </p:cNvSpPr>
            <p:nvPr/>
          </p:nvSpPr>
          <p:spPr bwMode="auto">
            <a:xfrm>
              <a:off x="3105" y="3361"/>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54307" name="Line 13"/>
            <p:cNvSpPr>
              <a:spLocks noChangeAspect="1" noChangeShapeType="1"/>
            </p:cNvSpPr>
            <p:nvPr/>
          </p:nvSpPr>
          <p:spPr bwMode="auto">
            <a:xfrm>
              <a:off x="3167" y="3568"/>
              <a:ext cx="312"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54308" name="Text Box 14"/>
            <p:cNvSpPr txBox="1">
              <a:spLocks noChangeAspect="1" noChangeArrowheads="1"/>
            </p:cNvSpPr>
            <p:nvPr/>
          </p:nvSpPr>
          <p:spPr bwMode="auto">
            <a:xfrm>
              <a:off x="2595" y="3361"/>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A</a:t>
              </a:r>
            </a:p>
          </p:txBody>
        </p:sp>
      </p:grpSp>
      <p:sp>
        <p:nvSpPr>
          <p:cNvPr id="54284" name="Text Box 15"/>
          <p:cNvSpPr txBox="1">
            <a:spLocks noChangeAspect="1" noChangeArrowheads="1"/>
          </p:cNvSpPr>
          <p:nvPr/>
        </p:nvSpPr>
        <p:spPr bwMode="auto">
          <a:xfrm>
            <a:off x="4192588" y="4105275"/>
            <a:ext cx="642937"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B</a:t>
            </a:r>
          </a:p>
        </p:txBody>
      </p:sp>
      <p:sp>
        <p:nvSpPr>
          <p:cNvPr id="54285" name="Text Box 16"/>
          <p:cNvSpPr txBox="1">
            <a:spLocks noChangeAspect="1" noChangeArrowheads="1"/>
          </p:cNvSpPr>
          <p:nvPr/>
        </p:nvSpPr>
        <p:spPr bwMode="auto">
          <a:xfrm>
            <a:off x="5314950" y="4105275"/>
            <a:ext cx="642938"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C</a:t>
            </a:r>
          </a:p>
        </p:txBody>
      </p:sp>
      <p:sp>
        <p:nvSpPr>
          <p:cNvPr id="54286" name="Text Box 17"/>
          <p:cNvSpPr txBox="1">
            <a:spLocks noChangeAspect="1" noChangeArrowheads="1"/>
          </p:cNvSpPr>
          <p:nvPr/>
        </p:nvSpPr>
        <p:spPr bwMode="auto">
          <a:xfrm>
            <a:off x="6424613" y="4105275"/>
            <a:ext cx="644525"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D</a:t>
            </a:r>
          </a:p>
        </p:txBody>
      </p:sp>
      <p:sp>
        <p:nvSpPr>
          <p:cNvPr id="54287" name="Text Box 18"/>
          <p:cNvSpPr txBox="1">
            <a:spLocks noChangeAspect="1" noChangeArrowheads="1"/>
          </p:cNvSpPr>
          <p:nvPr/>
        </p:nvSpPr>
        <p:spPr bwMode="auto">
          <a:xfrm>
            <a:off x="7545388" y="4105275"/>
            <a:ext cx="642937"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E</a:t>
            </a:r>
          </a:p>
        </p:txBody>
      </p:sp>
      <p:sp>
        <p:nvSpPr>
          <p:cNvPr id="54288" name="Line 19"/>
          <p:cNvSpPr>
            <a:spLocks noChangeAspect="1" noChangeShapeType="1"/>
          </p:cNvSpPr>
          <p:nvPr/>
        </p:nvSpPr>
        <p:spPr bwMode="auto">
          <a:xfrm>
            <a:off x="4918075" y="4368800"/>
            <a:ext cx="395288"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54289" name="Line 20"/>
          <p:cNvSpPr>
            <a:spLocks noChangeAspect="1" noChangeShapeType="1"/>
          </p:cNvSpPr>
          <p:nvPr/>
        </p:nvSpPr>
        <p:spPr bwMode="auto">
          <a:xfrm>
            <a:off x="6032500" y="4368800"/>
            <a:ext cx="395288"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54290" name="Line 21"/>
          <p:cNvSpPr>
            <a:spLocks noChangeAspect="1" noChangeShapeType="1"/>
          </p:cNvSpPr>
          <p:nvPr/>
        </p:nvSpPr>
        <p:spPr bwMode="auto">
          <a:xfrm>
            <a:off x="7154863" y="4368800"/>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54291" name="Line 22"/>
          <p:cNvSpPr>
            <a:spLocks noChangeAspect="1" noChangeShapeType="1"/>
          </p:cNvSpPr>
          <p:nvPr/>
        </p:nvSpPr>
        <p:spPr bwMode="auto">
          <a:xfrm>
            <a:off x="8278813" y="4368800"/>
            <a:ext cx="395287"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54292" name="Text Box 23"/>
          <p:cNvSpPr txBox="1">
            <a:spLocks noChangeAspect="1" noChangeArrowheads="1"/>
          </p:cNvSpPr>
          <p:nvPr/>
        </p:nvSpPr>
        <p:spPr bwMode="auto">
          <a:xfrm>
            <a:off x="1712913" y="2903538"/>
            <a:ext cx="81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0000FF"/>
                </a:solidFill>
                <a:latin typeface="VNI-Avo" pitchFamily="2" charset="0"/>
              </a:rPr>
              <a:t>pHead</a:t>
            </a:r>
          </a:p>
        </p:txBody>
      </p:sp>
      <p:sp>
        <p:nvSpPr>
          <p:cNvPr id="54293" name="Text Box 24"/>
          <p:cNvSpPr txBox="1">
            <a:spLocks noChangeAspect="1" noChangeArrowheads="1"/>
          </p:cNvSpPr>
          <p:nvPr/>
        </p:nvSpPr>
        <p:spPr bwMode="auto">
          <a:xfrm>
            <a:off x="6781800" y="2827338"/>
            <a:ext cx="81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0000FF"/>
                </a:solidFill>
                <a:latin typeface="VNI-Avo" pitchFamily="2" charset="0"/>
              </a:rPr>
              <a:t>pTail</a:t>
            </a:r>
          </a:p>
        </p:txBody>
      </p:sp>
      <p:grpSp>
        <p:nvGrpSpPr>
          <p:cNvPr id="54294" name="Group 32"/>
          <p:cNvGrpSpPr>
            <a:grpSpLocks/>
          </p:cNvGrpSpPr>
          <p:nvPr/>
        </p:nvGrpSpPr>
        <p:grpSpPr bwMode="auto">
          <a:xfrm>
            <a:off x="1143000" y="5418138"/>
            <a:ext cx="822325" cy="525462"/>
            <a:chOff x="1215" y="1788"/>
            <a:chExt cx="518" cy="331"/>
          </a:xfrm>
        </p:grpSpPr>
        <p:sp>
          <p:nvSpPr>
            <p:cNvPr id="54304" name="Rectangle 26"/>
            <p:cNvSpPr>
              <a:spLocks noChangeAspect="1" noChangeArrowheads="1"/>
            </p:cNvSpPr>
            <p:nvPr/>
          </p:nvSpPr>
          <p:spPr bwMode="auto">
            <a:xfrm>
              <a:off x="1622" y="1788"/>
              <a:ext cx="111" cy="331"/>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54305" name="Text Box 27"/>
            <p:cNvSpPr txBox="1">
              <a:spLocks noChangeAspect="1" noChangeArrowheads="1"/>
            </p:cNvSpPr>
            <p:nvPr/>
          </p:nvSpPr>
          <p:spPr bwMode="auto">
            <a:xfrm>
              <a:off x="1215" y="1788"/>
              <a:ext cx="405" cy="331"/>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X</a:t>
              </a:r>
            </a:p>
          </p:txBody>
        </p:sp>
      </p:grpSp>
      <p:sp>
        <p:nvSpPr>
          <p:cNvPr id="54295" name="Text Box 37"/>
          <p:cNvSpPr txBox="1">
            <a:spLocks noChangeAspect="1" noChangeArrowheads="1"/>
          </p:cNvSpPr>
          <p:nvPr/>
        </p:nvSpPr>
        <p:spPr bwMode="auto">
          <a:xfrm>
            <a:off x="1143000" y="60960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new_node</a:t>
            </a:r>
          </a:p>
        </p:txBody>
      </p:sp>
      <p:sp>
        <p:nvSpPr>
          <p:cNvPr id="883750" name="Rectangle 38"/>
          <p:cNvSpPr>
            <a:spLocks noChangeAspect="1" noChangeArrowheads="1"/>
          </p:cNvSpPr>
          <p:nvPr/>
        </p:nvSpPr>
        <p:spPr bwMode="auto">
          <a:xfrm>
            <a:off x="2260600" y="5573713"/>
            <a:ext cx="280988" cy="28098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883751" name="Line 39"/>
          <p:cNvSpPr>
            <a:spLocks noChangeAspect="1" noChangeShapeType="1"/>
          </p:cNvSpPr>
          <p:nvPr/>
        </p:nvSpPr>
        <p:spPr bwMode="auto">
          <a:xfrm>
            <a:off x="1905000" y="5715000"/>
            <a:ext cx="395288"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cxnSp>
        <p:nvCxnSpPr>
          <p:cNvPr id="883752" name="AutoShape 40"/>
          <p:cNvCxnSpPr>
            <a:cxnSpLocks noChangeShapeType="1"/>
            <a:stCxn id="883751" idx="0"/>
          </p:cNvCxnSpPr>
          <p:nvPr/>
        </p:nvCxnSpPr>
        <p:spPr bwMode="auto">
          <a:xfrm rot="5400000" flipH="1" flipV="1">
            <a:off x="2106613" y="4429125"/>
            <a:ext cx="1084262" cy="1487488"/>
          </a:xfrm>
          <a:prstGeom prst="curvedConnector4">
            <a:avLst>
              <a:gd name="adj1" fmla="val 29264"/>
              <a:gd name="adj2" fmla="val 97250"/>
            </a:avLst>
          </a:prstGeom>
          <a:noFill/>
          <a:ln w="28575">
            <a:solidFill>
              <a:srgbClr val="0000FF"/>
            </a:solidFill>
            <a:round/>
            <a:headEnd type="oval" w="med" len="med"/>
            <a:tailEnd type="triangle" w="med" len="med"/>
          </a:ln>
          <a:extLst>
            <a:ext uri="{909E8E84-426E-40DD-AFC4-6F175D3DCCD1}">
              <a14:hiddenFill xmlns:a14="http://schemas.microsoft.com/office/drawing/2010/main">
                <a:noFill/>
              </a14:hiddenFill>
            </a:ext>
          </a:extLst>
        </p:spPr>
      </p:cxnSp>
      <p:cxnSp>
        <p:nvCxnSpPr>
          <p:cNvPr id="883753" name="AutoShape 41"/>
          <p:cNvCxnSpPr>
            <a:cxnSpLocks noChangeShapeType="1"/>
            <a:stCxn id="54281" idx="4"/>
          </p:cNvCxnSpPr>
          <p:nvPr/>
        </p:nvCxnSpPr>
        <p:spPr bwMode="auto">
          <a:xfrm rot="5400000">
            <a:off x="1112044" y="3845719"/>
            <a:ext cx="1925638" cy="1219200"/>
          </a:xfrm>
          <a:prstGeom prst="curvedConnector3">
            <a:avLst>
              <a:gd name="adj1" fmla="val 50000"/>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54300" name="Oval 42"/>
          <p:cNvSpPr>
            <a:spLocks noChangeAspect="1" noChangeArrowheads="1"/>
          </p:cNvSpPr>
          <p:nvPr/>
        </p:nvSpPr>
        <p:spPr bwMode="auto">
          <a:xfrm>
            <a:off x="7504113" y="3000375"/>
            <a:ext cx="420687"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54301" name="AutoShape 43"/>
          <p:cNvCxnSpPr>
            <a:cxnSpLocks noChangeShapeType="1"/>
            <a:endCxn id="54287" idx="0"/>
          </p:cNvCxnSpPr>
          <p:nvPr/>
        </p:nvCxnSpPr>
        <p:spPr bwMode="auto">
          <a:xfrm rot="16200000" flipH="1">
            <a:off x="7408863" y="3648075"/>
            <a:ext cx="744537" cy="169863"/>
          </a:xfrm>
          <a:prstGeom prst="curvedConnector3">
            <a:avLst>
              <a:gd name="adj1" fmla="val 5000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0" name="Rectangle 39"/>
          <p:cNvSpPr>
            <a:spLocks noChangeArrowheads="1"/>
          </p:cNvSpPr>
          <p:nvPr/>
        </p:nvSpPr>
        <p:spPr bwMode="auto">
          <a:xfrm>
            <a:off x="4953000" y="5494338"/>
            <a:ext cx="35052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Times New Roman" panose="02020603050405020304" pitchFamily="18" charset="0"/>
              </a:defRPr>
            </a:lvl1pPr>
            <a:lvl2pPr marL="53975" indent="-63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lvl="1">
              <a:spcBef>
                <a:spcPts val="600"/>
              </a:spcBef>
            </a:pPr>
            <a:r>
              <a:rPr lang="en-US" sz="2000"/>
              <a:t>new_node-</a:t>
            </a:r>
            <a:r>
              <a:rPr lang="en-US" sz="2000">
                <a:solidFill>
                  <a:srgbClr val="0000FF"/>
                </a:solidFill>
              </a:rPr>
              <a:t>&gt;pNext = pHead;</a:t>
            </a:r>
          </a:p>
          <a:p>
            <a:pPr lvl="1">
              <a:spcBef>
                <a:spcPts val="600"/>
              </a:spcBef>
            </a:pPr>
            <a:r>
              <a:rPr lang="en-US" sz="2000">
                <a:solidFill>
                  <a:srgbClr val="0000FF"/>
                </a:solidFill>
              </a:rPr>
              <a:t>pHead = </a:t>
            </a:r>
            <a:r>
              <a:rPr lang="en-US" sz="2000"/>
              <a:t>new_node</a:t>
            </a:r>
            <a:r>
              <a:rPr lang="en-US" sz="2000">
                <a:solidFill>
                  <a:srgbClr val="0000FF"/>
                </a:solidFill>
              </a:rPr>
              <a:t>;</a:t>
            </a:r>
          </a:p>
        </p:txBody>
      </p:sp>
      <p:cxnSp>
        <p:nvCxnSpPr>
          <p:cNvPr id="56" name="AutoShape 43"/>
          <p:cNvCxnSpPr>
            <a:cxnSpLocks noChangeShapeType="1"/>
            <a:stCxn id="54281" idx="5"/>
          </p:cNvCxnSpPr>
          <p:nvPr/>
        </p:nvCxnSpPr>
        <p:spPr bwMode="auto">
          <a:xfrm rot="16200000" flipH="1">
            <a:off x="2769395" y="3504406"/>
            <a:ext cx="665162" cy="536575"/>
          </a:xfrm>
          <a:prstGeom prst="curvedConnector3">
            <a:avLst>
              <a:gd name="adj1" fmla="val 5000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2000"/>
                                        <p:tgtEl>
                                          <p:spTgt spid="883751"/>
                                        </p:tgtEl>
                                      </p:cBhvr>
                                    </p:animEffect>
                                    <p:set>
                                      <p:cBhvr>
                                        <p:cTn id="7" dur="1" fill="hold">
                                          <p:stCondLst>
                                            <p:cond delay="1999"/>
                                          </p:stCondLst>
                                        </p:cTn>
                                        <p:tgtEl>
                                          <p:spTgt spid="883751"/>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2000"/>
                                        <p:tgtEl>
                                          <p:spTgt spid="883750"/>
                                        </p:tgtEl>
                                      </p:cBhvr>
                                    </p:animEffect>
                                    <p:set>
                                      <p:cBhvr>
                                        <p:cTn id="10" dur="1" fill="hold">
                                          <p:stCondLst>
                                            <p:cond delay="1999"/>
                                          </p:stCondLst>
                                        </p:cTn>
                                        <p:tgtEl>
                                          <p:spTgt spid="883750"/>
                                        </p:tgtEl>
                                        <p:attrNameLst>
                                          <p:attrName>style.visibility</p:attrName>
                                        </p:attrNameLst>
                                      </p:cBhvr>
                                      <p:to>
                                        <p:strVal val="hidden"/>
                                      </p:to>
                                    </p:set>
                                  </p:childTnLst>
                                </p:cTn>
                              </p:par>
                              <p:par>
                                <p:cTn id="11" presetID="3" presetClass="entr" presetSubtype="10" fill="hold" nodeType="withEffect">
                                  <p:stCondLst>
                                    <p:cond delay="0"/>
                                  </p:stCondLst>
                                  <p:childTnLst>
                                    <p:set>
                                      <p:cBhvr>
                                        <p:cTn id="12" dur="1" fill="hold">
                                          <p:stCondLst>
                                            <p:cond delay="0"/>
                                          </p:stCondLst>
                                        </p:cTn>
                                        <p:tgtEl>
                                          <p:spTgt spid="883752"/>
                                        </p:tgtEl>
                                        <p:attrNameLst>
                                          <p:attrName>style.visibility</p:attrName>
                                        </p:attrNameLst>
                                      </p:cBhvr>
                                      <p:to>
                                        <p:strVal val="visible"/>
                                      </p:to>
                                    </p:set>
                                    <p:animEffect transition="in" filter="blinds(horizontal)">
                                      <p:cBhvr>
                                        <p:cTn id="13" dur="2000"/>
                                        <p:tgtEl>
                                          <p:spTgt spid="883752"/>
                                        </p:tgtEl>
                                      </p:cBhvr>
                                    </p:animEffect>
                                  </p:childTnLst>
                                </p:cTn>
                              </p:par>
                            </p:childTnLst>
                          </p:cTn>
                        </p:par>
                        <p:par>
                          <p:cTn id="14" fill="hold" nodeType="afterGroup">
                            <p:stCondLst>
                              <p:cond delay="2000"/>
                            </p:stCondLst>
                            <p:childTnLst>
                              <p:par>
                                <p:cTn id="15" presetID="7" presetClass="emph" presetSubtype="2" fill="hold" nodeType="afterEffect">
                                  <p:stCondLst>
                                    <p:cond delay="0"/>
                                  </p:stCondLst>
                                  <p:childTnLst>
                                    <p:animClr clrSpc="rgb" dir="cw">
                                      <p:cBhvr>
                                        <p:cTn id="16" dur="2000" fill="hold"/>
                                        <p:tgtEl>
                                          <p:spTgt spid="883752"/>
                                        </p:tgtEl>
                                        <p:attrNameLst>
                                          <p:attrName>stroke.color</p:attrName>
                                        </p:attrNameLst>
                                      </p:cBhvr>
                                      <p:to>
                                        <a:schemeClr val="tx1"/>
                                      </p:to>
                                    </p:animClr>
                                    <p:set>
                                      <p:cBhvr>
                                        <p:cTn id="17" dur="2000" fill="hold"/>
                                        <p:tgtEl>
                                          <p:spTgt spid="883752"/>
                                        </p:tgtEl>
                                        <p:attrNameLst>
                                          <p:attrName>stroke.on</p:attrName>
                                        </p:attrNameLst>
                                      </p:cBhvr>
                                      <p:to>
                                        <p:strVal val="true"/>
                                      </p:to>
                                    </p:set>
                                  </p:childTnLst>
                                </p:cTn>
                              </p:par>
                            </p:childTnLst>
                          </p:cTn>
                        </p:par>
                        <p:par>
                          <p:cTn id="18" fill="hold" nodeType="afterGroup">
                            <p:stCondLst>
                              <p:cond delay="4000"/>
                            </p:stCondLst>
                            <p:childTnLst>
                              <p:par>
                                <p:cTn id="19" presetID="3" presetClass="entr" presetSubtype="10" fill="hold" nodeType="afterEffect">
                                  <p:stCondLst>
                                    <p:cond delay="0"/>
                                  </p:stCondLst>
                                  <p:childTnLst>
                                    <p:set>
                                      <p:cBhvr>
                                        <p:cTn id="20" dur="1" fill="hold">
                                          <p:stCondLst>
                                            <p:cond delay="0"/>
                                          </p:stCondLst>
                                        </p:cTn>
                                        <p:tgtEl>
                                          <p:spTgt spid="40">
                                            <p:txEl>
                                              <p:pRg st="0" end="0"/>
                                            </p:txEl>
                                          </p:spTgt>
                                        </p:tgtEl>
                                        <p:attrNameLst>
                                          <p:attrName>style.visibility</p:attrName>
                                        </p:attrNameLst>
                                      </p:cBhvr>
                                      <p:to>
                                        <p:strVal val="visible"/>
                                      </p:to>
                                    </p:set>
                                    <p:animEffect transition="in" filter="blinds(horizontal)">
                                      <p:cBhvr>
                                        <p:cTn id="21" dur="500"/>
                                        <p:tgtEl>
                                          <p:spTgt spid="40">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883753"/>
                                        </p:tgtEl>
                                        <p:attrNameLst>
                                          <p:attrName>style.visibility</p:attrName>
                                        </p:attrNameLst>
                                      </p:cBhvr>
                                      <p:to>
                                        <p:strVal val="visible"/>
                                      </p:to>
                                    </p:set>
                                    <p:animEffect transition="in" filter="blinds(horizontal)">
                                      <p:cBhvr>
                                        <p:cTn id="26" dur="2000"/>
                                        <p:tgtEl>
                                          <p:spTgt spid="883753"/>
                                        </p:tgtEl>
                                      </p:cBhvr>
                                    </p:animEffect>
                                  </p:childTnLst>
                                </p:cTn>
                              </p:par>
                              <p:par>
                                <p:cTn id="27" presetID="5" presetClass="exit" presetSubtype="10" fill="hold" nodeType="withEffect">
                                  <p:stCondLst>
                                    <p:cond delay="0"/>
                                  </p:stCondLst>
                                  <p:childTnLst>
                                    <p:animEffect transition="out" filter="checkerboard(across)">
                                      <p:cBhvr>
                                        <p:cTn id="28" dur="2000"/>
                                        <p:tgtEl>
                                          <p:spTgt spid="56"/>
                                        </p:tgtEl>
                                      </p:cBhvr>
                                    </p:animEffect>
                                    <p:set>
                                      <p:cBhvr>
                                        <p:cTn id="29" dur="1" fill="hold">
                                          <p:stCondLst>
                                            <p:cond delay="1999"/>
                                          </p:stCondLst>
                                        </p:cTn>
                                        <p:tgtEl>
                                          <p:spTgt spid="56"/>
                                        </p:tgtEl>
                                        <p:attrNameLst>
                                          <p:attrName>style.visibility</p:attrName>
                                        </p:attrNameLst>
                                      </p:cBhvr>
                                      <p:to>
                                        <p:strVal val="hidden"/>
                                      </p:to>
                                    </p:set>
                                  </p:childTnLst>
                                </p:cTn>
                              </p:par>
                            </p:childTnLst>
                          </p:cTn>
                        </p:par>
                        <p:par>
                          <p:cTn id="30" fill="hold" nodeType="afterGroup">
                            <p:stCondLst>
                              <p:cond delay="2000"/>
                            </p:stCondLst>
                            <p:childTnLst>
                              <p:par>
                                <p:cTn id="31" presetID="7" presetClass="emph" presetSubtype="2" fill="hold" nodeType="afterEffect">
                                  <p:stCondLst>
                                    <p:cond delay="0"/>
                                  </p:stCondLst>
                                  <p:childTnLst>
                                    <p:animClr clrSpc="rgb" dir="cw">
                                      <p:cBhvr>
                                        <p:cTn id="32" dur="2000" fill="hold"/>
                                        <p:tgtEl>
                                          <p:spTgt spid="883753"/>
                                        </p:tgtEl>
                                        <p:attrNameLst>
                                          <p:attrName>stroke.color</p:attrName>
                                        </p:attrNameLst>
                                      </p:cBhvr>
                                      <p:to>
                                        <a:schemeClr val="tx1"/>
                                      </p:to>
                                    </p:animClr>
                                    <p:set>
                                      <p:cBhvr>
                                        <p:cTn id="33" dur="2000" fill="hold"/>
                                        <p:tgtEl>
                                          <p:spTgt spid="883753"/>
                                        </p:tgtEl>
                                        <p:attrNameLst>
                                          <p:attrName>stroke.on</p:attrName>
                                        </p:attrNameLst>
                                      </p:cBhvr>
                                      <p:to>
                                        <p:strVal val="true"/>
                                      </p:to>
                                    </p:set>
                                  </p:childTnLst>
                                </p:cTn>
                              </p:par>
                            </p:childTnLst>
                          </p:cTn>
                        </p:par>
                        <p:par>
                          <p:cTn id="34" fill="hold" nodeType="afterGroup">
                            <p:stCondLst>
                              <p:cond delay="4000"/>
                            </p:stCondLst>
                            <p:childTnLst>
                              <p:par>
                                <p:cTn id="35" presetID="3" presetClass="entr" presetSubtype="10" fill="hold" nodeType="afterEffect">
                                  <p:stCondLst>
                                    <p:cond delay="0"/>
                                  </p:stCondLst>
                                  <p:childTnLst>
                                    <p:set>
                                      <p:cBhvr>
                                        <p:cTn id="36" dur="1" fill="hold">
                                          <p:stCondLst>
                                            <p:cond delay="0"/>
                                          </p:stCondLst>
                                        </p:cTn>
                                        <p:tgtEl>
                                          <p:spTgt spid="40">
                                            <p:txEl>
                                              <p:pRg st="1" end="1"/>
                                            </p:txEl>
                                          </p:spTgt>
                                        </p:tgtEl>
                                        <p:attrNameLst>
                                          <p:attrName>style.visibility</p:attrName>
                                        </p:attrNameLst>
                                      </p:cBhvr>
                                      <p:to>
                                        <p:strVal val="visible"/>
                                      </p:to>
                                    </p:set>
                                    <p:animEffect transition="in" filter="blinds(horizontal)">
                                      <p:cBhvr>
                                        <p:cTn id="37" dur="500"/>
                                        <p:tgtEl>
                                          <p:spTgt spid="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750" grpId="0" animBg="1"/>
      <p:bldP spid="88375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4"/>
          <p:cNvSpPr>
            <a:spLocks noGrp="1"/>
          </p:cNvSpPr>
          <p:nvPr>
            <p:ph type="title"/>
          </p:nvPr>
        </p:nvSpPr>
        <p:spPr>
          <a:xfrm>
            <a:off x="612775" y="228600"/>
            <a:ext cx="8153400" cy="990600"/>
          </a:xfrm>
        </p:spPr>
        <p:txBody>
          <a:bodyPr/>
          <a:lstStyle/>
          <a:p>
            <a:pPr eaLnBrk="1" hangingPunct="1"/>
            <a:r>
              <a:rPr lang="en-US" smtClean="0"/>
              <a:t>DSLK đơn – Các thao tác cơ bản</a:t>
            </a:r>
          </a:p>
        </p:txBody>
      </p:sp>
      <p:sp>
        <p:nvSpPr>
          <p:cNvPr id="55299" name="Rectangle 34"/>
          <p:cNvSpPr>
            <a:spLocks noGrp="1" noChangeArrowheads="1"/>
          </p:cNvSpPr>
          <p:nvPr>
            <p:ph sz="quarter" idx="1"/>
          </p:nvPr>
        </p:nvSpPr>
        <p:spPr>
          <a:xfrm>
            <a:off x="612775" y="1600200"/>
            <a:ext cx="8153400" cy="4495800"/>
          </a:xfrm>
        </p:spPr>
        <p:txBody>
          <a:bodyPr/>
          <a:lstStyle/>
          <a:p>
            <a:pPr eaLnBrk="1" hangingPunct="1">
              <a:buFont typeface="Wingdings" panose="05000000000000000000" pitchFamily="2" charset="2"/>
              <a:buNone/>
            </a:pPr>
            <a:r>
              <a:rPr lang="en-US" b="1" smtClean="0">
                <a:latin typeface="Times New Roman" panose="02020603050405020304" pitchFamily="18" charset="0"/>
              </a:rPr>
              <a:t>Thuật toán: Gắn nút vào</a:t>
            </a:r>
            <a:r>
              <a:rPr lang="en-US" b="1" smtClean="0"/>
              <a:t> </a:t>
            </a:r>
            <a:r>
              <a:rPr lang="en-US" b="1" u="sng" smtClean="0">
                <a:latin typeface="Times New Roman" panose="02020603050405020304" pitchFamily="18" charset="0"/>
              </a:rPr>
              <a:t>đầu</a:t>
            </a:r>
            <a:r>
              <a:rPr lang="en-US" b="1" smtClean="0">
                <a:latin typeface="Times New Roman" panose="02020603050405020304" pitchFamily="18" charset="0"/>
              </a:rPr>
              <a:t> DS</a:t>
            </a:r>
            <a:endParaRPr lang="en-US" b="1" i="1" smtClean="0">
              <a:latin typeface="Times New Roman" panose="02020603050405020304" pitchFamily="18" charset="0"/>
            </a:endParaRPr>
          </a:p>
          <a:p>
            <a:pPr eaLnBrk="1" hangingPunct="1">
              <a:buFont typeface="Wingdings" panose="05000000000000000000" pitchFamily="2" charset="2"/>
              <a:buNone/>
            </a:pPr>
            <a:r>
              <a:rPr lang="en-US" i="1" smtClean="0">
                <a:latin typeface="Times New Roman" panose="02020603050405020304" pitchFamily="18" charset="0"/>
              </a:rPr>
              <a:t>	</a:t>
            </a:r>
            <a:r>
              <a:rPr lang="en-US" i="1" smtClean="0">
                <a:solidFill>
                  <a:srgbClr val="00B050"/>
                </a:solidFill>
                <a:latin typeface="Times New Roman" panose="02020603050405020304" pitchFamily="18" charset="0"/>
              </a:rPr>
              <a:t>// input: danh sách, phần tử mới new_node</a:t>
            </a:r>
          </a:p>
          <a:p>
            <a:pPr eaLnBrk="1" hangingPunct="1">
              <a:buFont typeface="Wingdings" panose="05000000000000000000" pitchFamily="2" charset="2"/>
              <a:buNone/>
            </a:pPr>
            <a:r>
              <a:rPr lang="en-US" i="1" smtClean="0">
                <a:solidFill>
                  <a:srgbClr val="00B050"/>
                </a:solidFill>
                <a:latin typeface="Times New Roman" panose="02020603050405020304" pitchFamily="18" charset="0"/>
              </a:rPr>
              <a:t>	// output: danh sách với new_node ở đầu DS</a:t>
            </a:r>
          </a:p>
          <a:p>
            <a:pPr eaLnBrk="1" hangingPunct="1"/>
            <a:r>
              <a:rPr lang="en-US" smtClean="0">
                <a:solidFill>
                  <a:srgbClr val="0000FF"/>
                </a:solidFill>
                <a:latin typeface="Times New Roman" panose="02020603050405020304" pitchFamily="18" charset="0"/>
              </a:rPr>
              <a:t>Nếu</a:t>
            </a:r>
            <a:r>
              <a:rPr lang="en-US" smtClean="0">
                <a:latin typeface="Times New Roman" panose="02020603050405020304" pitchFamily="18" charset="0"/>
              </a:rPr>
              <a:t> DS rỗng </a:t>
            </a:r>
            <a:r>
              <a:rPr lang="en-US" smtClean="0">
                <a:solidFill>
                  <a:srgbClr val="0000FF"/>
                </a:solidFill>
                <a:latin typeface="Times New Roman" panose="02020603050405020304" pitchFamily="18" charset="0"/>
              </a:rPr>
              <a:t>thì</a:t>
            </a:r>
          </a:p>
          <a:p>
            <a:pPr marL="1036638" lvl="1" indent="-579438" eaLnBrk="1" hangingPunct="1"/>
            <a:r>
              <a:rPr lang="en-US" smtClean="0">
                <a:latin typeface="Times New Roman" panose="02020603050405020304" pitchFamily="18" charset="0"/>
              </a:rPr>
              <a:t>pHead = pTail = new_node;</a:t>
            </a:r>
          </a:p>
          <a:p>
            <a:pPr eaLnBrk="1" hangingPunct="1"/>
            <a:r>
              <a:rPr lang="en-US" smtClean="0">
                <a:solidFill>
                  <a:srgbClr val="0000FF"/>
                </a:solidFill>
                <a:latin typeface="Times New Roman" panose="02020603050405020304" pitchFamily="18" charset="0"/>
              </a:rPr>
              <a:t>Ngược lại</a:t>
            </a:r>
          </a:p>
          <a:p>
            <a:pPr marL="1036638" lvl="1" indent="-579438" eaLnBrk="1" hangingPunct="1"/>
            <a:r>
              <a:rPr lang="en-US" smtClean="0">
                <a:latin typeface="Times New Roman" panose="02020603050405020304" pitchFamily="18" charset="0"/>
              </a:rPr>
              <a:t>new_node-&gt;pNext = pHead;</a:t>
            </a:r>
          </a:p>
          <a:p>
            <a:pPr marL="1036638" lvl="1" indent="-579438" eaLnBrk="1" hangingPunct="1"/>
            <a:r>
              <a:rPr lang="en-US" smtClean="0">
                <a:latin typeface="Times New Roman" panose="02020603050405020304" pitchFamily="18" charset="0"/>
              </a:rPr>
              <a:t>pHead = new_node;</a:t>
            </a:r>
          </a:p>
        </p:txBody>
      </p:sp>
      <p:sp>
        <p:nvSpPr>
          <p:cNvPr id="5530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49CDCF04-7668-4782-8649-908DA3407BA4}" type="slidenum">
              <a:rPr lang="en-US" sz="1200" smtClean="0">
                <a:solidFill>
                  <a:srgbClr val="FFFFFF"/>
                </a:solidFill>
              </a:rPr>
              <a:pPr>
                <a:lnSpc>
                  <a:spcPct val="80000"/>
                </a:lnSpc>
              </a:pPr>
              <a:t>36</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2"/>
          <p:cNvSpPr>
            <a:spLocks noGrp="1" noChangeArrowheads="1"/>
          </p:cNvSpPr>
          <p:nvPr>
            <p:ph type="title"/>
          </p:nvPr>
        </p:nvSpPr>
        <p:spPr>
          <a:xfrm>
            <a:off x="612775" y="228600"/>
            <a:ext cx="8153400" cy="990600"/>
          </a:xfrm>
        </p:spPr>
        <p:txBody>
          <a:bodyPr/>
          <a:lstStyle/>
          <a:p>
            <a:pPr eaLnBrk="1" hangingPunct="1"/>
            <a:r>
              <a:rPr lang="en-US" smtClean="0"/>
              <a:t>DSLK đơn – Các thao tác cơ bản</a:t>
            </a:r>
            <a:endParaRPr lang="en-US" smtClean="0">
              <a:latin typeface="Times New Roman" panose="02020603050405020304" pitchFamily="18" charset="0"/>
            </a:endParaRPr>
          </a:p>
        </p:txBody>
      </p:sp>
      <p:sp>
        <p:nvSpPr>
          <p:cNvPr id="56323" name="Content Placeholder 4"/>
          <p:cNvSpPr>
            <a:spLocks noGrp="1"/>
          </p:cNvSpPr>
          <p:nvPr>
            <p:ph sz="quarter" idx="1"/>
          </p:nvPr>
        </p:nvSpPr>
        <p:spPr>
          <a:xfrm>
            <a:off x="612775" y="1600200"/>
            <a:ext cx="8153400" cy="4495800"/>
          </a:xfrm>
        </p:spPr>
        <p:txBody>
          <a:bodyPr/>
          <a:lstStyle/>
          <a:p>
            <a:pPr eaLnBrk="1" hangingPunct="1">
              <a:buFont typeface="Wingdings" panose="05000000000000000000" pitchFamily="2" charset="2"/>
              <a:buNone/>
            </a:pPr>
            <a:r>
              <a:rPr lang="en-US" sz="2200" b="1" smtClean="0"/>
              <a:t>Cài đặt: Gắn nút vào </a:t>
            </a:r>
            <a:r>
              <a:rPr lang="en-US" sz="2200" b="1" u="sng" smtClean="0"/>
              <a:t>đầu</a:t>
            </a:r>
            <a:r>
              <a:rPr lang="en-US" sz="2200" b="1" smtClean="0"/>
              <a:t> DS</a:t>
            </a:r>
            <a:endParaRPr lang="en-US" sz="2200" b="1" i="1" smtClean="0"/>
          </a:p>
        </p:txBody>
      </p:sp>
      <p:sp>
        <p:nvSpPr>
          <p:cNvPr id="5632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7F24298-BFF7-40E9-AFCE-AF1F473637BF}" type="slidenum">
              <a:rPr lang="en-US" sz="1200" smtClean="0">
                <a:solidFill>
                  <a:srgbClr val="FFFFFF"/>
                </a:solidFill>
              </a:rPr>
              <a:pPr>
                <a:lnSpc>
                  <a:spcPct val="80000"/>
                </a:lnSpc>
              </a:pPr>
              <a:t>37</a:t>
            </a:fld>
            <a:endParaRPr lang="en-US" sz="1200" smtClean="0">
              <a:solidFill>
                <a:srgbClr val="FFFFFF"/>
              </a:solidFill>
            </a:endParaRPr>
          </a:p>
        </p:txBody>
      </p:sp>
      <p:sp>
        <p:nvSpPr>
          <p:cNvPr id="6" name="Rectangle 5"/>
          <p:cNvSpPr/>
          <p:nvPr/>
        </p:nvSpPr>
        <p:spPr>
          <a:xfrm>
            <a:off x="914400" y="2170113"/>
            <a:ext cx="6858000" cy="4154487"/>
          </a:xfrm>
          <a:prstGeom prst="rect">
            <a:avLst/>
          </a:prstGeom>
          <a:ln>
            <a:solidFill>
              <a:schemeClr val="bg2">
                <a:lumMod val="75000"/>
              </a:schemeClr>
            </a:solidFill>
          </a:ln>
        </p:spPr>
        <p:txBody>
          <a:bodyPr lIns="274320" tIns="0" bIns="0">
            <a:spAutoFit/>
          </a:bodyPr>
          <a:lstStyle/>
          <a:p>
            <a:pPr marL="517525" indent="-517525">
              <a:lnSpc>
                <a:spcPts val="2700"/>
              </a:lnSpc>
              <a:spcBef>
                <a:spcPts val="0"/>
              </a:spcBef>
              <a:buFont typeface="Wingdings" pitchFamily="2" charset="2"/>
              <a:buNone/>
              <a:tabLst>
                <a:tab pos="1265238" algn="l"/>
              </a:tabLst>
              <a:defRPr/>
            </a:pPr>
            <a:r>
              <a:rPr lang="en-US" sz="2200">
                <a:solidFill>
                  <a:srgbClr val="0000FF"/>
                </a:solidFill>
                <a:latin typeface="Courier New" pitchFamily="49" charset="0"/>
              </a:rPr>
              <a:t>void</a:t>
            </a:r>
            <a:r>
              <a:rPr lang="en-US" sz="2200">
                <a:solidFill>
                  <a:srgbClr val="000000"/>
                </a:solidFill>
                <a:latin typeface="Courier New" pitchFamily="49" charset="0"/>
              </a:rPr>
              <a:t> </a:t>
            </a:r>
            <a:r>
              <a:rPr lang="en-US" sz="2200">
                <a:solidFill>
                  <a:srgbClr val="FF3300"/>
                </a:solidFill>
                <a:latin typeface="Courier New" pitchFamily="49" charset="0"/>
              </a:rPr>
              <a:t>add</a:t>
            </a:r>
            <a:r>
              <a:rPr lang="en-US" sz="2200">
                <a:solidFill>
                  <a:srgbClr val="FF0000"/>
                </a:solidFill>
                <a:latin typeface="Courier New" pitchFamily="49" charset="0"/>
              </a:rPr>
              <a:t>Head</a:t>
            </a:r>
            <a:r>
              <a:rPr lang="en-US" sz="2200">
                <a:solidFill>
                  <a:srgbClr val="000000"/>
                </a:solidFill>
                <a:latin typeface="Courier New" pitchFamily="49" charset="0"/>
              </a:rPr>
              <a:t>(</a:t>
            </a:r>
            <a:r>
              <a:rPr lang="en-US" sz="2200">
                <a:solidFill>
                  <a:srgbClr val="0000FF"/>
                </a:solidFill>
                <a:latin typeface="Courier New" pitchFamily="49" charset="0"/>
              </a:rPr>
              <a:t>List</a:t>
            </a:r>
            <a:r>
              <a:rPr lang="en-US" sz="2200">
                <a:solidFill>
                  <a:srgbClr val="000000"/>
                </a:solidFill>
                <a:latin typeface="Courier New" pitchFamily="49" charset="0"/>
              </a:rPr>
              <a:t> &amp;l, </a:t>
            </a:r>
            <a:r>
              <a:rPr lang="en-US" sz="2200">
                <a:solidFill>
                  <a:srgbClr val="0000FF"/>
                </a:solidFill>
                <a:latin typeface="Courier New" pitchFamily="49" charset="0"/>
              </a:rPr>
              <a:t>Node</a:t>
            </a:r>
            <a:r>
              <a:rPr lang="en-US" sz="2200">
                <a:solidFill>
                  <a:srgbClr val="000000"/>
                </a:solidFill>
                <a:latin typeface="Courier New" pitchFamily="49" charset="0"/>
              </a:rPr>
              <a:t>* new_node)</a:t>
            </a:r>
          </a:p>
          <a:p>
            <a:pPr marL="517525" indent="-517525">
              <a:lnSpc>
                <a:spcPts val="2700"/>
              </a:lnSpc>
              <a:spcBef>
                <a:spcPts val="0"/>
              </a:spcBef>
              <a:buFont typeface="Wingdings" pitchFamily="2" charset="2"/>
              <a:buNone/>
              <a:tabLst>
                <a:tab pos="1265238" algn="l"/>
              </a:tabLst>
              <a:defRPr/>
            </a:pPr>
            <a:r>
              <a:rPr lang="en-US" sz="2200">
                <a:solidFill>
                  <a:srgbClr val="000000"/>
                </a:solidFill>
                <a:latin typeface="Courier New" pitchFamily="49" charset="0"/>
              </a:rPr>
              <a:t>{</a:t>
            </a:r>
          </a:p>
          <a:p>
            <a:pPr marL="517525" indent="-517525">
              <a:lnSpc>
                <a:spcPts val="2700"/>
              </a:lnSpc>
              <a:spcBef>
                <a:spcPts val="0"/>
              </a:spcBef>
              <a:tabLst>
                <a:tab pos="1265238" algn="l"/>
              </a:tabLst>
              <a:defRPr/>
            </a:pPr>
            <a:r>
              <a:rPr lang="en-US" sz="2200">
                <a:solidFill>
                  <a:srgbClr val="000000"/>
                </a:solidFill>
                <a:latin typeface="Courier New" pitchFamily="49" charset="0"/>
              </a:rPr>
              <a:t>	</a:t>
            </a:r>
            <a:r>
              <a:rPr lang="en-US" sz="2200">
                <a:solidFill>
                  <a:srgbClr val="0000FF"/>
                </a:solidFill>
                <a:latin typeface="Courier New" pitchFamily="49" charset="0"/>
              </a:rPr>
              <a:t>if</a:t>
            </a:r>
            <a:r>
              <a:rPr lang="en-US" sz="2200">
                <a:solidFill>
                  <a:srgbClr val="000000"/>
                </a:solidFill>
                <a:latin typeface="Courier New" pitchFamily="49" charset="0"/>
              </a:rPr>
              <a:t> (l.pHead == </a:t>
            </a:r>
            <a:r>
              <a:rPr lang="en-US" sz="2200">
                <a:solidFill>
                  <a:srgbClr val="A000A0"/>
                </a:solidFill>
                <a:latin typeface="Courier New" pitchFamily="49" charset="0"/>
              </a:rPr>
              <a:t>NULL</a:t>
            </a:r>
            <a:r>
              <a:rPr lang="en-US" sz="2200">
                <a:solidFill>
                  <a:srgbClr val="000000"/>
                </a:solidFill>
                <a:latin typeface="Courier New" pitchFamily="49" charset="0"/>
              </a:rPr>
              <a:t>)  </a:t>
            </a:r>
            <a:r>
              <a:rPr lang="en-US" sz="2200" i="1">
                <a:solidFill>
                  <a:srgbClr val="00B050"/>
                </a:solidFill>
                <a:latin typeface="VNI-Helve" pitchFamily="2" charset="0"/>
              </a:rPr>
              <a:t>//</a:t>
            </a:r>
            <a:r>
              <a:rPr lang="en-US" sz="2200" i="1">
                <a:solidFill>
                  <a:srgbClr val="00B050"/>
                </a:solidFill>
              </a:rPr>
              <a:t> DS</a:t>
            </a:r>
            <a:r>
              <a:rPr lang="en-US" sz="2200" i="1">
                <a:solidFill>
                  <a:srgbClr val="00B050"/>
                </a:solidFill>
                <a:latin typeface="VNI-Helve" pitchFamily="2" charset="0"/>
              </a:rPr>
              <a:t> </a:t>
            </a:r>
            <a:r>
              <a:rPr lang="en-US" sz="2200" i="1">
                <a:solidFill>
                  <a:srgbClr val="00B050"/>
                </a:solidFill>
              </a:rPr>
              <a:t>rỗng</a:t>
            </a:r>
          </a:p>
          <a:p>
            <a:pPr marL="517525" indent="-517525">
              <a:lnSpc>
                <a:spcPts val="2700"/>
              </a:lnSpc>
              <a:spcBef>
                <a:spcPts val="0"/>
              </a:spcBef>
              <a:buFont typeface="Wingdings" pitchFamily="2" charset="2"/>
              <a:buNone/>
              <a:tabLst>
                <a:tab pos="1265238" algn="l"/>
              </a:tabLst>
              <a:defRPr/>
            </a:pPr>
            <a:r>
              <a:rPr lang="en-US" sz="2200">
                <a:solidFill>
                  <a:srgbClr val="000000"/>
                </a:solidFill>
                <a:latin typeface="Courier New" pitchFamily="49" charset="0"/>
              </a:rPr>
              <a:t>	{</a:t>
            </a:r>
          </a:p>
          <a:p>
            <a:pPr marL="517525" indent="-517525">
              <a:lnSpc>
                <a:spcPts val="2700"/>
              </a:lnSpc>
              <a:spcBef>
                <a:spcPts val="0"/>
              </a:spcBef>
              <a:tabLst>
                <a:tab pos="1265238" algn="l"/>
              </a:tabLst>
              <a:defRPr/>
            </a:pPr>
            <a:r>
              <a:rPr lang="en-US" sz="2200">
                <a:solidFill>
                  <a:srgbClr val="000000"/>
                </a:solidFill>
                <a:latin typeface="Courier New" pitchFamily="49" charset="0"/>
              </a:rPr>
              <a:t>		l.pHead = l.pTail = new_node;	</a:t>
            </a:r>
          </a:p>
          <a:p>
            <a:pPr marL="517525" indent="-517525">
              <a:lnSpc>
                <a:spcPts val="2700"/>
              </a:lnSpc>
              <a:spcBef>
                <a:spcPts val="0"/>
              </a:spcBef>
              <a:buFont typeface="Wingdings" pitchFamily="2" charset="2"/>
              <a:buNone/>
              <a:tabLst>
                <a:tab pos="1265238" algn="l"/>
              </a:tabLst>
              <a:defRPr/>
            </a:pPr>
            <a:r>
              <a:rPr lang="en-US" sz="2200">
                <a:solidFill>
                  <a:srgbClr val="000000"/>
                </a:solidFill>
                <a:latin typeface="Courier New" pitchFamily="49" charset="0"/>
              </a:rPr>
              <a:t>	}</a:t>
            </a:r>
          </a:p>
          <a:p>
            <a:pPr marL="517525" indent="-517525">
              <a:lnSpc>
                <a:spcPts val="2700"/>
              </a:lnSpc>
              <a:spcBef>
                <a:spcPts val="0"/>
              </a:spcBef>
              <a:buFont typeface="Wingdings" pitchFamily="2" charset="2"/>
              <a:buNone/>
              <a:tabLst>
                <a:tab pos="1265238" algn="l"/>
              </a:tabLst>
              <a:defRPr/>
            </a:pPr>
            <a:r>
              <a:rPr lang="en-US" sz="2200">
                <a:solidFill>
                  <a:srgbClr val="000000"/>
                </a:solidFill>
                <a:latin typeface="Courier New" pitchFamily="49" charset="0"/>
              </a:rPr>
              <a:t>	</a:t>
            </a:r>
            <a:r>
              <a:rPr lang="en-US" sz="2200">
                <a:solidFill>
                  <a:srgbClr val="0000FF"/>
                </a:solidFill>
                <a:latin typeface="Courier New" pitchFamily="49" charset="0"/>
              </a:rPr>
              <a:t>else </a:t>
            </a:r>
          </a:p>
          <a:p>
            <a:pPr marL="517525" indent="-517525">
              <a:lnSpc>
                <a:spcPts val="2700"/>
              </a:lnSpc>
              <a:spcBef>
                <a:spcPts val="0"/>
              </a:spcBef>
              <a:buFont typeface="Wingdings" pitchFamily="2" charset="2"/>
              <a:buNone/>
              <a:tabLst>
                <a:tab pos="1265238" algn="l"/>
              </a:tabLst>
              <a:defRPr/>
            </a:pPr>
            <a:r>
              <a:rPr lang="en-US" sz="2200">
                <a:solidFill>
                  <a:srgbClr val="000000"/>
                </a:solidFill>
                <a:latin typeface="Courier New" pitchFamily="49" charset="0"/>
              </a:rPr>
              <a:t>	{	</a:t>
            </a:r>
          </a:p>
          <a:p>
            <a:pPr marL="517525" indent="-517525">
              <a:lnSpc>
                <a:spcPts val="2700"/>
              </a:lnSpc>
              <a:spcBef>
                <a:spcPts val="0"/>
              </a:spcBef>
              <a:tabLst>
                <a:tab pos="1265238" algn="l"/>
              </a:tabLst>
              <a:defRPr/>
            </a:pPr>
            <a:r>
              <a:rPr lang="en-US" sz="2200">
                <a:solidFill>
                  <a:srgbClr val="000000"/>
                </a:solidFill>
                <a:latin typeface="Courier New" pitchFamily="49" charset="0"/>
              </a:rPr>
              <a:t>		new_node-&gt;pNext = l.pHead;  </a:t>
            </a:r>
          </a:p>
          <a:p>
            <a:pPr marL="517525" indent="-517525">
              <a:lnSpc>
                <a:spcPts val="2700"/>
              </a:lnSpc>
              <a:spcBef>
                <a:spcPts val="0"/>
              </a:spcBef>
              <a:tabLst>
                <a:tab pos="1265238" algn="l"/>
              </a:tabLst>
              <a:defRPr/>
            </a:pPr>
            <a:r>
              <a:rPr lang="en-US" sz="2200">
                <a:solidFill>
                  <a:srgbClr val="000000"/>
                </a:solidFill>
                <a:latin typeface="Courier New" pitchFamily="49" charset="0"/>
              </a:rPr>
              <a:t>		l.pHead = new_node; 	</a:t>
            </a:r>
          </a:p>
          <a:p>
            <a:pPr marL="517525" indent="-517525">
              <a:lnSpc>
                <a:spcPts val="2700"/>
              </a:lnSpc>
              <a:spcBef>
                <a:spcPts val="0"/>
              </a:spcBef>
              <a:buFont typeface="Wingdings" pitchFamily="2" charset="2"/>
              <a:buNone/>
              <a:tabLst>
                <a:tab pos="1265238" algn="l"/>
              </a:tabLst>
              <a:defRPr/>
            </a:pPr>
            <a:r>
              <a:rPr lang="en-US" sz="2200">
                <a:solidFill>
                  <a:srgbClr val="000000"/>
                </a:solidFill>
                <a:latin typeface="Courier New" pitchFamily="49" charset="0"/>
              </a:rPr>
              <a:t>	}</a:t>
            </a:r>
          </a:p>
          <a:p>
            <a:pPr marL="517525" indent="-517525">
              <a:lnSpc>
                <a:spcPts val="2700"/>
              </a:lnSpc>
              <a:spcBef>
                <a:spcPts val="0"/>
              </a:spcBef>
              <a:buFont typeface="Wingdings" pitchFamily="2" charset="2"/>
              <a:buNone/>
              <a:tabLst>
                <a:tab pos="1265238" algn="l"/>
              </a:tabLst>
              <a:defRPr/>
            </a:pPr>
            <a:r>
              <a:rPr lang="en-US" sz="2200">
                <a:solidFill>
                  <a:srgbClr val="000000"/>
                </a:solidFill>
                <a:latin typeface="Courier New" pitchFamily="49" charset="0"/>
              </a:rPr>
              <a:t>}</a:t>
            </a:r>
            <a:endParaRPr lang="en-US" sz="22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blinds(horizontal)">
                                      <p:cBhvr>
                                        <p:cTn id="10" dur="500"/>
                                        <p:tgtEl>
                                          <p:spTgt spid="6">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blinds(horizontal)">
                                      <p:cBhvr>
                                        <p:cTn id="13" dur="500"/>
                                        <p:tgtEl>
                                          <p:spTgt spid="6">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blinds(horizontal)">
                                      <p:cBhvr>
                                        <p:cTn id="16" dur="500"/>
                                        <p:tgtEl>
                                          <p:spTgt spid="6">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blinds(horizontal)">
                                      <p:cBhvr>
                                        <p:cTn id="19" dur="500"/>
                                        <p:tgtEl>
                                          <p:spTgt spid="6">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blinds(horizontal)">
                                      <p:cBhvr>
                                        <p:cTn id="22" dur="500"/>
                                        <p:tgtEl>
                                          <p:spTgt spid="6">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animEffect transition="in" filter="blinds(horizontal)">
                                      <p:cBhvr>
                                        <p:cTn id="25" dur="500"/>
                                        <p:tgtEl>
                                          <p:spTgt spid="6">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blinds(horizontal)">
                                      <p:cBhvr>
                                        <p:cTn id="28" dur="500"/>
                                        <p:tgtEl>
                                          <p:spTgt spid="6">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blinds(horizontal)">
                                      <p:cBhvr>
                                        <p:cTn id="31"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4"/>
          <p:cNvSpPr>
            <a:spLocks noGrp="1"/>
          </p:cNvSpPr>
          <p:nvPr>
            <p:ph type="title"/>
          </p:nvPr>
        </p:nvSpPr>
        <p:spPr>
          <a:xfrm>
            <a:off x="612775" y="228600"/>
            <a:ext cx="8153400" cy="990600"/>
          </a:xfrm>
        </p:spPr>
        <p:txBody>
          <a:bodyPr/>
          <a:lstStyle/>
          <a:p>
            <a:pPr eaLnBrk="1" hangingPunct="1"/>
            <a:r>
              <a:rPr lang="en-US" smtClean="0"/>
              <a:t>DSLK đơn – Các thao tác cơ bản</a:t>
            </a:r>
          </a:p>
        </p:txBody>
      </p:sp>
      <p:sp>
        <p:nvSpPr>
          <p:cNvPr id="57347" name="Rectangle 2"/>
          <p:cNvSpPr>
            <a:spLocks noGrp="1" noChangeArrowheads="1"/>
          </p:cNvSpPr>
          <p:nvPr>
            <p:ph sz="quarter" idx="1"/>
          </p:nvPr>
        </p:nvSpPr>
        <p:spPr>
          <a:xfrm>
            <a:off x="612775" y="1600200"/>
            <a:ext cx="8153400" cy="4495800"/>
          </a:xfrm>
        </p:spPr>
        <p:txBody>
          <a:bodyPr/>
          <a:lstStyle/>
          <a:p>
            <a:pPr marL="350838" indent="-350838" eaLnBrk="1" hangingPunct="1">
              <a:buFont typeface="Wingdings" panose="05000000000000000000" pitchFamily="2" charset="2"/>
              <a:buNone/>
            </a:pPr>
            <a:r>
              <a:rPr lang="en-US" b="1" smtClean="0">
                <a:latin typeface="Times New Roman" panose="02020603050405020304" pitchFamily="18" charset="0"/>
              </a:rPr>
              <a:t>Thuật toán: Thêm</a:t>
            </a:r>
            <a:r>
              <a:rPr lang="en-US" b="1" smtClean="0"/>
              <a:t> </a:t>
            </a:r>
            <a:r>
              <a:rPr lang="en-US" b="1" smtClean="0">
                <a:latin typeface="Times New Roman" panose="02020603050405020304" pitchFamily="18" charset="0"/>
              </a:rPr>
              <a:t>một</a:t>
            </a:r>
            <a:r>
              <a:rPr lang="en-US" b="1" smtClean="0"/>
              <a:t> </a:t>
            </a:r>
            <a:r>
              <a:rPr lang="en-US" b="1" smtClean="0">
                <a:latin typeface="Times New Roman" panose="02020603050405020304" pitchFamily="18" charset="0"/>
              </a:rPr>
              <a:t>thành</a:t>
            </a:r>
            <a:r>
              <a:rPr lang="en-US" b="1" smtClean="0"/>
              <a:t> </a:t>
            </a:r>
            <a:r>
              <a:rPr lang="en-US" b="1" smtClean="0">
                <a:latin typeface="Times New Roman" panose="02020603050405020304" pitchFamily="18" charset="0"/>
              </a:rPr>
              <a:t>phần</a:t>
            </a:r>
            <a:r>
              <a:rPr lang="en-US" b="1" smtClean="0"/>
              <a:t> </a:t>
            </a:r>
            <a:r>
              <a:rPr lang="en-US" b="1" smtClean="0">
                <a:latin typeface="Times New Roman" panose="02020603050405020304" pitchFamily="18" charset="0"/>
              </a:rPr>
              <a:t>dữ</a:t>
            </a:r>
            <a:r>
              <a:rPr lang="en-US" b="1" smtClean="0"/>
              <a:t> </a:t>
            </a:r>
            <a:r>
              <a:rPr lang="en-US" b="1" smtClean="0">
                <a:latin typeface="Times New Roman" panose="02020603050405020304" pitchFamily="18" charset="0"/>
              </a:rPr>
              <a:t>liệu</a:t>
            </a:r>
            <a:r>
              <a:rPr lang="en-US" b="1" smtClean="0"/>
              <a:t> </a:t>
            </a:r>
            <a:r>
              <a:rPr lang="en-US" b="1" smtClean="0">
                <a:latin typeface="Times New Roman" panose="02020603050405020304" pitchFamily="18" charset="0"/>
              </a:rPr>
              <a:t>vào</a:t>
            </a:r>
            <a:r>
              <a:rPr lang="en-US" b="1" smtClean="0"/>
              <a:t> </a:t>
            </a:r>
            <a:r>
              <a:rPr lang="en-US" b="1" u="sng" smtClean="0">
                <a:latin typeface="Times New Roman" panose="02020603050405020304" pitchFamily="18" charset="0"/>
              </a:rPr>
              <a:t>đầu</a:t>
            </a:r>
            <a:r>
              <a:rPr lang="en-US" b="1" smtClean="0">
                <a:latin typeface="Times New Roman" panose="02020603050405020304" pitchFamily="18" charset="0"/>
              </a:rPr>
              <a:t> DS</a:t>
            </a:r>
            <a:endParaRPr lang="en-US" b="1" i="1" smtClean="0">
              <a:latin typeface="VNI-Helve" pitchFamily="2" charset="0"/>
            </a:endParaRPr>
          </a:p>
          <a:p>
            <a:pPr marL="350838" indent="-350838" eaLnBrk="1" hangingPunct="1">
              <a:buFont typeface="Wingdings" panose="05000000000000000000" pitchFamily="2" charset="2"/>
              <a:buNone/>
            </a:pPr>
            <a:r>
              <a:rPr lang="en-US" i="1" smtClean="0">
                <a:latin typeface="VNI-Helve" pitchFamily="2" charset="0"/>
              </a:rPr>
              <a:t>	</a:t>
            </a:r>
            <a:r>
              <a:rPr lang="en-US" i="1" smtClean="0">
                <a:solidFill>
                  <a:srgbClr val="00B050"/>
                </a:solidFill>
                <a:latin typeface="VNI-Helve" pitchFamily="2" charset="0"/>
              </a:rPr>
              <a:t>// </a:t>
            </a:r>
            <a:r>
              <a:rPr lang="en-US" i="1" smtClean="0">
                <a:solidFill>
                  <a:srgbClr val="00B050"/>
                </a:solidFill>
                <a:latin typeface="Times New Roman" panose="02020603050405020304" pitchFamily="18" charset="0"/>
              </a:rPr>
              <a:t>input</a:t>
            </a:r>
            <a:r>
              <a:rPr lang="en-US" i="1" smtClean="0">
                <a:solidFill>
                  <a:srgbClr val="00B050"/>
                </a:solidFill>
                <a:latin typeface="VNI-Helve" pitchFamily="2" charset="0"/>
              </a:rPr>
              <a:t>: </a:t>
            </a:r>
            <a:r>
              <a:rPr lang="en-US" i="1" smtClean="0">
                <a:solidFill>
                  <a:srgbClr val="00B050"/>
                </a:solidFill>
                <a:latin typeface="Times New Roman" panose="02020603050405020304" pitchFamily="18" charset="0"/>
              </a:rPr>
              <a:t>danh</a:t>
            </a:r>
            <a:r>
              <a:rPr lang="en-US" i="1" smtClean="0">
                <a:solidFill>
                  <a:srgbClr val="00B050"/>
                </a:solidFill>
                <a:latin typeface="VNI-Helve" pitchFamily="2" charset="0"/>
              </a:rPr>
              <a:t> </a:t>
            </a:r>
            <a:r>
              <a:rPr lang="en-US" i="1" smtClean="0">
                <a:solidFill>
                  <a:srgbClr val="00B050"/>
                </a:solidFill>
                <a:latin typeface="Times New Roman" panose="02020603050405020304" pitchFamily="18" charset="0"/>
              </a:rPr>
              <a:t>sách l</a:t>
            </a:r>
          </a:p>
          <a:p>
            <a:pPr marL="350838" indent="-350838" eaLnBrk="1" hangingPunct="1">
              <a:buFont typeface="Wingdings" panose="05000000000000000000" pitchFamily="2" charset="2"/>
              <a:buNone/>
            </a:pPr>
            <a:r>
              <a:rPr lang="en-US" i="1" smtClean="0">
                <a:solidFill>
                  <a:srgbClr val="00B050"/>
                </a:solidFill>
                <a:latin typeface="VNI-Helve" pitchFamily="2" charset="0"/>
              </a:rPr>
              <a:t>	// </a:t>
            </a:r>
            <a:r>
              <a:rPr lang="en-US" i="1" smtClean="0">
                <a:solidFill>
                  <a:srgbClr val="00B050"/>
                </a:solidFill>
                <a:latin typeface="Times New Roman" panose="02020603050405020304" pitchFamily="18" charset="0"/>
              </a:rPr>
              <a:t>output</a:t>
            </a:r>
            <a:r>
              <a:rPr lang="en-US" i="1" smtClean="0">
                <a:solidFill>
                  <a:srgbClr val="00B050"/>
                </a:solidFill>
                <a:latin typeface="VNI-Helve" pitchFamily="2" charset="0"/>
              </a:rPr>
              <a:t>: </a:t>
            </a:r>
            <a:r>
              <a:rPr lang="en-US" i="1" smtClean="0">
                <a:solidFill>
                  <a:srgbClr val="00B050"/>
                </a:solidFill>
                <a:latin typeface="Times New Roman" panose="02020603050405020304" pitchFamily="18" charset="0"/>
              </a:rPr>
              <a:t>danh</a:t>
            </a:r>
            <a:r>
              <a:rPr lang="en-US" i="1" smtClean="0">
                <a:solidFill>
                  <a:srgbClr val="00B050"/>
                </a:solidFill>
                <a:latin typeface="VNI-Helve" pitchFamily="2" charset="0"/>
              </a:rPr>
              <a:t> </a:t>
            </a:r>
            <a:r>
              <a:rPr lang="en-US" i="1" smtClean="0">
                <a:solidFill>
                  <a:srgbClr val="00B050"/>
                </a:solidFill>
                <a:latin typeface="Times New Roman" panose="02020603050405020304" pitchFamily="18" charset="0"/>
                <a:cs typeface="Times New Roman" panose="02020603050405020304" pitchFamily="18" charset="0"/>
              </a:rPr>
              <a:t>sách l với </a:t>
            </a:r>
            <a:r>
              <a:rPr lang="en-US" i="1" smtClean="0">
                <a:solidFill>
                  <a:srgbClr val="00B050"/>
                </a:solidFill>
                <a:latin typeface="Times New Roman" panose="02020603050405020304" pitchFamily="18" charset="0"/>
              </a:rPr>
              <a:t>phần</a:t>
            </a:r>
            <a:r>
              <a:rPr lang="en-US" i="1" smtClean="0">
                <a:solidFill>
                  <a:srgbClr val="00B050"/>
                </a:solidFill>
                <a:latin typeface="VNI-Helve" pitchFamily="2" charset="0"/>
              </a:rPr>
              <a:t> </a:t>
            </a:r>
            <a:r>
              <a:rPr lang="en-US" i="1" smtClean="0">
                <a:solidFill>
                  <a:srgbClr val="00B050"/>
                </a:solidFill>
                <a:latin typeface="Times New Roman" panose="02020603050405020304" pitchFamily="18" charset="0"/>
              </a:rPr>
              <a:t>tử</a:t>
            </a:r>
            <a:r>
              <a:rPr lang="en-US" i="1" smtClean="0">
                <a:solidFill>
                  <a:srgbClr val="00B050"/>
                </a:solidFill>
                <a:latin typeface="VNI-Helve" pitchFamily="2" charset="0"/>
              </a:rPr>
              <a:t> </a:t>
            </a:r>
            <a:r>
              <a:rPr lang="en-US" i="1" smtClean="0">
                <a:solidFill>
                  <a:srgbClr val="00B050"/>
                </a:solidFill>
                <a:latin typeface="Times New Roman" panose="02020603050405020304" pitchFamily="18" charset="0"/>
              </a:rPr>
              <a:t>chứa</a:t>
            </a:r>
            <a:r>
              <a:rPr lang="en-US" i="1" smtClean="0">
                <a:solidFill>
                  <a:srgbClr val="00B050"/>
                </a:solidFill>
                <a:latin typeface="VNI-Helve" pitchFamily="2" charset="0"/>
              </a:rPr>
              <a:t> </a:t>
            </a:r>
            <a:r>
              <a:rPr lang="en-US" i="1" smtClean="0">
                <a:solidFill>
                  <a:srgbClr val="00B050"/>
                </a:solidFill>
                <a:latin typeface="Times New Roman" panose="02020603050405020304" pitchFamily="18" charset="0"/>
              </a:rPr>
              <a:t>X</a:t>
            </a:r>
            <a:r>
              <a:rPr lang="en-US" i="1" smtClean="0">
                <a:solidFill>
                  <a:srgbClr val="00B050"/>
                </a:solidFill>
                <a:latin typeface="VNI-Helve" pitchFamily="2" charset="0"/>
              </a:rPr>
              <a:t> </a:t>
            </a:r>
            <a:r>
              <a:rPr lang="en-US" i="1" smtClean="0">
                <a:solidFill>
                  <a:srgbClr val="00B050"/>
                </a:solidFill>
                <a:latin typeface="Times New Roman" panose="02020603050405020304" pitchFamily="18" charset="0"/>
              </a:rPr>
              <a:t>ở</a:t>
            </a:r>
            <a:r>
              <a:rPr lang="en-US" i="1" smtClean="0">
                <a:solidFill>
                  <a:srgbClr val="00B050"/>
                </a:solidFill>
                <a:latin typeface="VNI-Helve" pitchFamily="2" charset="0"/>
              </a:rPr>
              <a:t> </a:t>
            </a:r>
            <a:r>
              <a:rPr lang="en-US" i="1" smtClean="0">
                <a:solidFill>
                  <a:srgbClr val="00B050"/>
                </a:solidFill>
                <a:latin typeface="Times New Roman" panose="02020603050405020304" pitchFamily="18" charset="0"/>
              </a:rPr>
              <a:t>đầu</a:t>
            </a:r>
            <a:r>
              <a:rPr lang="en-US" i="1" smtClean="0">
                <a:solidFill>
                  <a:srgbClr val="00B050"/>
                </a:solidFill>
                <a:latin typeface="VNI-Helve" pitchFamily="2" charset="0"/>
              </a:rPr>
              <a:t> </a:t>
            </a:r>
            <a:r>
              <a:rPr lang="en-US" i="1" smtClean="0">
                <a:solidFill>
                  <a:srgbClr val="00B050"/>
                </a:solidFill>
                <a:latin typeface="Times New Roman" panose="02020603050405020304" pitchFamily="18" charset="0"/>
              </a:rPr>
              <a:t>DS</a:t>
            </a:r>
          </a:p>
          <a:p>
            <a:pPr marL="350838" indent="-350838" eaLnBrk="1" hangingPunct="1"/>
            <a:r>
              <a:rPr lang="en-US" smtClean="0">
                <a:latin typeface="Times New Roman" panose="02020603050405020304" pitchFamily="18" charset="0"/>
              </a:rPr>
              <a:t>Nhập dữ liệu cho X  (???)</a:t>
            </a:r>
          </a:p>
          <a:p>
            <a:pPr marL="350838" indent="-350838" eaLnBrk="1" hangingPunct="1"/>
            <a:r>
              <a:rPr lang="en-US" smtClean="0">
                <a:latin typeface="Times New Roman" panose="02020603050405020304" pitchFamily="18" charset="0"/>
              </a:rPr>
              <a:t>Tạo</a:t>
            </a:r>
            <a:r>
              <a:rPr lang="en-US" smtClean="0">
                <a:latin typeface="VNI-Helve" pitchFamily="2" charset="0"/>
              </a:rPr>
              <a:t> </a:t>
            </a:r>
            <a:r>
              <a:rPr lang="en-US" smtClean="0">
                <a:latin typeface="Times New Roman" panose="02020603050405020304" pitchFamily="18" charset="0"/>
              </a:rPr>
              <a:t>nút mới chứa</a:t>
            </a:r>
            <a:r>
              <a:rPr lang="en-US" smtClean="0">
                <a:latin typeface="VNI-Helve" pitchFamily="2" charset="0"/>
              </a:rPr>
              <a:t> </a:t>
            </a:r>
            <a:r>
              <a:rPr lang="en-US" smtClean="0">
                <a:latin typeface="Times New Roman" panose="02020603050405020304" pitchFamily="18" charset="0"/>
              </a:rPr>
              <a:t>dữ</a:t>
            </a:r>
            <a:r>
              <a:rPr lang="en-US" smtClean="0">
                <a:latin typeface="VNI-Helve" pitchFamily="2" charset="0"/>
              </a:rPr>
              <a:t> </a:t>
            </a:r>
            <a:r>
              <a:rPr lang="en-US" smtClean="0">
                <a:latin typeface="Times New Roman" panose="02020603050405020304" pitchFamily="18" charset="0"/>
              </a:rPr>
              <a:t>liệu</a:t>
            </a:r>
            <a:r>
              <a:rPr lang="en-US" smtClean="0">
                <a:latin typeface="VNI-Helve" pitchFamily="2" charset="0"/>
              </a:rPr>
              <a:t> </a:t>
            </a:r>
            <a:r>
              <a:rPr lang="en-US" smtClean="0">
                <a:latin typeface="Times New Roman" panose="02020603050405020304" pitchFamily="18" charset="0"/>
              </a:rPr>
              <a:t>X  (???)</a:t>
            </a:r>
          </a:p>
          <a:p>
            <a:pPr marL="350838" indent="-350838" eaLnBrk="1" hangingPunct="1"/>
            <a:r>
              <a:rPr lang="en-US" smtClean="0">
                <a:latin typeface="Times New Roman" panose="02020603050405020304" pitchFamily="18" charset="0"/>
              </a:rPr>
              <a:t>Nếu</a:t>
            </a:r>
            <a:r>
              <a:rPr lang="en-US" smtClean="0">
                <a:latin typeface="VNI-Helve" pitchFamily="2" charset="0"/>
              </a:rPr>
              <a:t> </a:t>
            </a:r>
            <a:r>
              <a:rPr lang="en-US" smtClean="0">
                <a:latin typeface="Times New Roman" panose="02020603050405020304" pitchFamily="18" charset="0"/>
              </a:rPr>
              <a:t>tạo</a:t>
            </a:r>
            <a:r>
              <a:rPr lang="en-US" smtClean="0">
                <a:latin typeface="VNI-Helve" pitchFamily="2" charset="0"/>
              </a:rPr>
              <a:t> </a:t>
            </a:r>
            <a:r>
              <a:rPr lang="en-US" smtClean="0">
                <a:latin typeface="Times New Roman" panose="02020603050405020304" pitchFamily="18" charset="0"/>
              </a:rPr>
              <a:t>được</a:t>
            </a:r>
            <a:r>
              <a:rPr lang="en-US" smtClean="0">
                <a:latin typeface="VNI-Helve" pitchFamily="2" charset="0"/>
              </a:rPr>
              <a:t>:</a:t>
            </a:r>
          </a:p>
          <a:p>
            <a:pPr marL="671513" lvl="1" indent="-350838" eaLnBrk="1" hangingPunct="1"/>
            <a:r>
              <a:rPr lang="en-US" smtClean="0">
                <a:latin typeface="Times New Roman" panose="02020603050405020304" pitchFamily="18" charset="0"/>
              </a:rPr>
              <a:t>Gắn</a:t>
            </a:r>
            <a:r>
              <a:rPr lang="en-US" smtClean="0">
                <a:latin typeface="VNI-Helve" pitchFamily="2" charset="0"/>
              </a:rPr>
              <a:t> </a:t>
            </a:r>
            <a:r>
              <a:rPr lang="en-US" smtClean="0">
                <a:latin typeface="Times New Roman" panose="02020603050405020304" pitchFamily="18" charset="0"/>
              </a:rPr>
              <a:t>nút mới</a:t>
            </a:r>
            <a:r>
              <a:rPr lang="en-US" smtClean="0">
                <a:latin typeface="VNI-Helve" pitchFamily="2" charset="0"/>
              </a:rPr>
              <a:t> </a:t>
            </a:r>
            <a:r>
              <a:rPr lang="en-US" smtClean="0">
                <a:latin typeface="Times New Roman" panose="02020603050405020304" pitchFamily="18" charset="0"/>
              </a:rPr>
              <a:t>vào</a:t>
            </a:r>
            <a:r>
              <a:rPr lang="en-US" smtClean="0">
                <a:latin typeface="VNI-Helve" pitchFamily="2" charset="0"/>
              </a:rPr>
              <a:t> </a:t>
            </a:r>
            <a:r>
              <a:rPr lang="en-US" u="sng" smtClean="0">
                <a:latin typeface="Times New Roman" panose="02020603050405020304" pitchFamily="18" charset="0"/>
              </a:rPr>
              <a:t>đầu</a:t>
            </a:r>
            <a:r>
              <a:rPr lang="en-US" smtClean="0">
                <a:latin typeface="VNI-Helve" pitchFamily="2" charset="0"/>
              </a:rPr>
              <a:t> </a:t>
            </a:r>
            <a:r>
              <a:rPr lang="en-US" smtClean="0">
                <a:latin typeface="Times New Roman" panose="02020603050405020304" pitchFamily="18" charset="0"/>
              </a:rPr>
              <a:t>danh</a:t>
            </a:r>
            <a:r>
              <a:rPr lang="en-US" smtClean="0">
                <a:latin typeface="VNI-Helve" pitchFamily="2" charset="0"/>
              </a:rPr>
              <a:t> </a:t>
            </a:r>
            <a:r>
              <a:rPr lang="en-US" smtClean="0">
                <a:latin typeface="Times New Roman" panose="02020603050405020304" pitchFamily="18" charset="0"/>
              </a:rPr>
              <a:t>sách  (???)</a:t>
            </a:r>
          </a:p>
        </p:txBody>
      </p:sp>
      <p:sp>
        <p:nvSpPr>
          <p:cNvPr id="5734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DDB53C6-D46F-4A19-924F-2BB71625A351}" type="slidenum">
              <a:rPr lang="en-US" sz="1200" smtClean="0">
                <a:solidFill>
                  <a:srgbClr val="FFFFFF"/>
                </a:solidFill>
              </a:rPr>
              <a:pPr>
                <a:lnSpc>
                  <a:spcPct val="80000"/>
                </a:lnSpc>
              </a:pPr>
              <a:t>38</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2"/>
          <p:cNvSpPr>
            <a:spLocks noGrp="1" noChangeArrowheads="1"/>
          </p:cNvSpPr>
          <p:nvPr>
            <p:ph type="title"/>
          </p:nvPr>
        </p:nvSpPr>
        <p:spPr>
          <a:xfrm>
            <a:off x="612775" y="228600"/>
            <a:ext cx="8153400" cy="990600"/>
          </a:xfrm>
        </p:spPr>
        <p:txBody>
          <a:bodyPr/>
          <a:lstStyle/>
          <a:p>
            <a:pPr eaLnBrk="1" hangingPunct="1"/>
            <a:r>
              <a:rPr lang="en-US" smtClean="0"/>
              <a:t>DSLK đơn – Các thao tác cơ bản</a:t>
            </a:r>
            <a:endParaRPr lang="en-US" smtClean="0">
              <a:latin typeface="Times New Roman" panose="02020603050405020304" pitchFamily="18" charset="0"/>
            </a:endParaRPr>
          </a:p>
        </p:txBody>
      </p:sp>
      <p:sp>
        <p:nvSpPr>
          <p:cNvPr id="53252" name="Rectangle 3"/>
          <p:cNvSpPr>
            <a:spLocks noGrp="1" noChangeArrowheads="1"/>
          </p:cNvSpPr>
          <p:nvPr>
            <p:ph sz="quarter" idx="1"/>
          </p:nvPr>
        </p:nvSpPr>
        <p:spPr>
          <a:xfrm>
            <a:off x="612775" y="1600200"/>
            <a:ext cx="8153400" cy="4495800"/>
          </a:xfrm>
        </p:spPr>
        <p:txBody>
          <a:bodyPr/>
          <a:lstStyle/>
          <a:p>
            <a:pPr marL="746125" indent="-746125" eaLnBrk="1" hangingPunct="1">
              <a:lnSpc>
                <a:spcPct val="100000"/>
              </a:lnSpc>
              <a:spcBef>
                <a:spcPts val="500"/>
              </a:spcBef>
              <a:buFont typeface="Wingdings" panose="05000000000000000000" pitchFamily="2" charset="2"/>
              <a:buNone/>
              <a:tabLst>
                <a:tab pos="1539875" algn="l"/>
              </a:tabLst>
            </a:pPr>
            <a:r>
              <a:rPr lang="en-US" b="1" smtClean="0">
                <a:solidFill>
                  <a:srgbClr val="000000"/>
                </a:solidFill>
                <a:latin typeface="Times New Roman" panose="02020603050405020304" pitchFamily="18" charset="0"/>
                <a:cs typeface="Times New Roman" panose="02020603050405020304" pitchFamily="18" charset="0"/>
              </a:rPr>
              <a:t>Ví dụ: </a:t>
            </a:r>
            <a:r>
              <a:rPr lang="en-US" b="1" smtClean="0">
                <a:latin typeface="Times New Roman" panose="02020603050405020304" pitchFamily="18" charset="0"/>
                <a:cs typeface="Times New Roman" panose="02020603050405020304" pitchFamily="18" charset="0"/>
              </a:rPr>
              <a:t>Thêm một số nguyên vào </a:t>
            </a:r>
            <a:r>
              <a:rPr lang="en-US" b="1" u="sng" smtClean="0">
                <a:latin typeface="Times New Roman" panose="02020603050405020304" pitchFamily="18" charset="0"/>
                <a:cs typeface="Times New Roman" panose="02020603050405020304" pitchFamily="18" charset="0"/>
              </a:rPr>
              <a:t>đầu</a:t>
            </a:r>
            <a:r>
              <a:rPr lang="en-US" b="1" smtClean="0">
                <a:latin typeface="Times New Roman" panose="02020603050405020304" pitchFamily="18" charset="0"/>
                <a:cs typeface="Times New Roman" panose="02020603050405020304" pitchFamily="18" charset="0"/>
              </a:rPr>
              <a:t> ds:</a:t>
            </a:r>
            <a:endParaRPr lang="en-US" b="1" smtClean="0">
              <a:solidFill>
                <a:srgbClr val="000000"/>
              </a:solidFill>
              <a:latin typeface="Times New Roman" panose="02020603050405020304" pitchFamily="18" charset="0"/>
              <a:cs typeface="Times New Roman" panose="02020603050405020304" pitchFamily="18" charset="0"/>
            </a:endParaRPr>
          </a:p>
          <a:p>
            <a:pPr marL="746125" indent="-746125" eaLnBrk="1" hangingPunct="1">
              <a:lnSpc>
                <a:spcPct val="100000"/>
              </a:lnSpc>
              <a:spcBef>
                <a:spcPts val="500"/>
              </a:spcBef>
              <a:buFont typeface="Wingdings" panose="05000000000000000000" pitchFamily="2" charset="2"/>
              <a:buNone/>
              <a:tabLst>
                <a:tab pos="1539875" algn="l"/>
              </a:tabLst>
            </a:pPr>
            <a:r>
              <a:rPr lang="en-US" smtClean="0">
                <a:solidFill>
                  <a:srgbClr val="00B050"/>
                </a:solidFill>
                <a:latin typeface="Courier New" panose="02070309020205020404" pitchFamily="49" charset="0"/>
                <a:cs typeface="Courier New" panose="02070309020205020404" pitchFamily="49" charset="0"/>
              </a:rPr>
              <a:t>	// Nhập dữ liệu cho X</a:t>
            </a:r>
          </a:p>
          <a:p>
            <a:pPr marL="746125" indent="-746125" eaLnBrk="1" hangingPunct="1">
              <a:lnSpc>
                <a:spcPct val="100000"/>
              </a:lnSpc>
              <a:spcBef>
                <a:spcPts val="500"/>
              </a:spcBef>
              <a:buFont typeface="Wingdings" panose="05000000000000000000" pitchFamily="2" charset="2"/>
              <a:buNone/>
              <a:tabLst>
                <a:tab pos="1539875" algn="l"/>
              </a:tabLst>
            </a:pPr>
            <a:r>
              <a:rPr lang="en-US" b="1" smtClean="0">
                <a:solidFill>
                  <a:srgbClr val="000000"/>
                </a:solidFill>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int</a:t>
            </a:r>
            <a:r>
              <a:rPr lang="en-US" b="1" smtClean="0">
                <a:solidFill>
                  <a:srgbClr val="000000"/>
                </a:solidFill>
                <a:latin typeface="Courier New" panose="02070309020205020404" pitchFamily="49" charset="0"/>
                <a:cs typeface="Courier New" panose="02070309020205020404" pitchFamily="49" charset="0"/>
              </a:rPr>
              <a:t> x;</a:t>
            </a:r>
          </a:p>
          <a:p>
            <a:pPr marL="746125" indent="-746125" eaLnBrk="1" hangingPunct="1">
              <a:lnSpc>
                <a:spcPct val="100000"/>
              </a:lnSpc>
              <a:spcBef>
                <a:spcPts val="500"/>
              </a:spcBef>
              <a:buFont typeface="Wingdings" panose="05000000000000000000" pitchFamily="2" charset="2"/>
              <a:buNone/>
              <a:tabLst>
                <a:tab pos="1539875" algn="l"/>
              </a:tabLst>
            </a:pPr>
            <a:r>
              <a:rPr lang="en-US" b="1" smtClean="0">
                <a:solidFill>
                  <a:srgbClr val="000000"/>
                </a:solidFill>
                <a:latin typeface="Courier New" panose="02070309020205020404" pitchFamily="49" charset="0"/>
                <a:cs typeface="Courier New" panose="02070309020205020404" pitchFamily="49" charset="0"/>
              </a:rPr>
              <a:t>	cout&lt;&lt;“</a:t>
            </a:r>
            <a:r>
              <a:rPr lang="en-US" b="1" smtClean="0">
                <a:solidFill>
                  <a:srgbClr val="C00000"/>
                </a:solidFill>
                <a:latin typeface="Courier New" panose="02070309020205020404" pitchFamily="49" charset="0"/>
                <a:cs typeface="Courier New" panose="02070309020205020404" pitchFamily="49" charset="0"/>
              </a:rPr>
              <a:t>Nhap X=</a:t>
            </a:r>
            <a:r>
              <a:rPr lang="en-US" b="1" smtClean="0">
                <a:solidFill>
                  <a:srgbClr val="000000"/>
                </a:solidFill>
                <a:latin typeface="Courier New" panose="02070309020205020404" pitchFamily="49" charset="0"/>
                <a:cs typeface="Courier New" panose="02070309020205020404" pitchFamily="49" charset="0"/>
              </a:rPr>
              <a:t>”;</a:t>
            </a:r>
          </a:p>
          <a:p>
            <a:pPr marL="746125" indent="-746125" eaLnBrk="1" hangingPunct="1">
              <a:lnSpc>
                <a:spcPct val="100000"/>
              </a:lnSpc>
              <a:spcBef>
                <a:spcPts val="500"/>
              </a:spcBef>
              <a:buFont typeface="Wingdings" panose="05000000000000000000" pitchFamily="2" charset="2"/>
              <a:buNone/>
              <a:tabLst>
                <a:tab pos="1539875" algn="l"/>
              </a:tabLst>
            </a:pPr>
            <a:r>
              <a:rPr lang="en-US" b="1" smtClean="0">
                <a:solidFill>
                  <a:srgbClr val="000000"/>
                </a:solidFill>
                <a:latin typeface="Courier New" panose="02070309020205020404" pitchFamily="49" charset="0"/>
                <a:cs typeface="Courier New" panose="02070309020205020404" pitchFamily="49" charset="0"/>
              </a:rPr>
              <a:t>	cin&gt;&gt;x;</a:t>
            </a:r>
          </a:p>
          <a:p>
            <a:pPr marL="746125" indent="-746125" eaLnBrk="1" hangingPunct="1">
              <a:lnSpc>
                <a:spcPct val="100000"/>
              </a:lnSpc>
              <a:spcBef>
                <a:spcPts val="500"/>
              </a:spcBef>
              <a:buFont typeface="Wingdings" panose="05000000000000000000" pitchFamily="2" charset="2"/>
              <a:buNone/>
              <a:tabLst>
                <a:tab pos="1539875" algn="l"/>
              </a:tabLst>
            </a:pPr>
            <a:r>
              <a:rPr lang="en-US" b="1" smtClean="0">
                <a:solidFill>
                  <a:srgbClr val="000000"/>
                </a:solidFill>
                <a:latin typeface="Courier New" panose="02070309020205020404" pitchFamily="49" charset="0"/>
                <a:cs typeface="Courier New" panose="02070309020205020404" pitchFamily="49" charset="0"/>
              </a:rPr>
              <a:t>	</a:t>
            </a:r>
            <a:r>
              <a:rPr lang="en-US" smtClean="0">
                <a:solidFill>
                  <a:srgbClr val="00B050"/>
                </a:solidFill>
                <a:latin typeface="Courier New" panose="02070309020205020404" pitchFamily="49" charset="0"/>
                <a:cs typeface="Courier New" panose="02070309020205020404" pitchFamily="49" charset="0"/>
              </a:rPr>
              <a:t>// Tạo nút mới</a:t>
            </a:r>
          </a:p>
          <a:p>
            <a:pPr marL="746125" indent="-746125" eaLnBrk="1" hangingPunct="1">
              <a:lnSpc>
                <a:spcPct val="100000"/>
              </a:lnSpc>
              <a:spcBef>
                <a:spcPts val="500"/>
              </a:spcBef>
              <a:buFont typeface="Wingdings" panose="05000000000000000000" pitchFamily="2" charset="2"/>
              <a:buNone/>
              <a:tabLst>
                <a:tab pos="1539875" algn="l"/>
              </a:tabLst>
            </a:pPr>
            <a:r>
              <a:rPr lang="en-US" b="1" smtClean="0">
                <a:solidFill>
                  <a:srgbClr val="000000"/>
                </a:solidFill>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Node</a:t>
            </a:r>
            <a:r>
              <a:rPr lang="en-US" b="1" smtClean="0">
                <a:solidFill>
                  <a:srgbClr val="000000"/>
                </a:solidFill>
                <a:latin typeface="Courier New" panose="02070309020205020404" pitchFamily="49" charset="0"/>
                <a:cs typeface="Courier New" panose="02070309020205020404" pitchFamily="49" charset="0"/>
              </a:rPr>
              <a:t>* new_node = </a:t>
            </a:r>
            <a:r>
              <a:rPr lang="en-US" b="1" smtClean="0">
                <a:solidFill>
                  <a:srgbClr val="FF0000"/>
                </a:solidFill>
                <a:latin typeface="Courier New" panose="02070309020205020404" pitchFamily="49" charset="0"/>
                <a:cs typeface="Courier New" panose="02070309020205020404" pitchFamily="49" charset="0"/>
              </a:rPr>
              <a:t>getNode</a:t>
            </a:r>
            <a:r>
              <a:rPr lang="en-US" b="1" smtClean="0">
                <a:solidFill>
                  <a:srgbClr val="000000"/>
                </a:solidFill>
                <a:latin typeface="Courier New" panose="02070309020205020404" pitchFamily="49" charset="0"/>
                <a:cs typeface="Courier New" panose="02070309020205020404" pitchFamily="49" charset="0"/>
              </a:rPr>
              <a:t>(x);</a:t>
            </a:r>
          </a:p>
          <a:p>
            <a:pPr marL="746125" indent="-746125" eaLnBrk="1" hangingPunct="1">
              <a:lnSpc>
                <a:spcPct val="100000"/>
              </a:lnSpc>
              <a:spcBef>
                <a:spcPts val="500"/>
              </a:spcBef>
              <a:buFont typeface="Wingdings" panose="05000000000000000000" pitchFamily="2" charset="2"/>
              <a:buNone/>
              <a:tabLst>
                <a:tab pos="1539875" algn="l"/>
              </a:tabLst>
            </a:pPr>
            <a:r>
              <a:rPr lang="en-US" b="1" smtClean="0">
                <a:solidFill>
                  <a:srgbClr val="000000"/>
                </a:solidFill>
                <a:latin typeface="Courier New" panose="02070309020205020404" pitchFamily="49" charset="0"/>
                <a:cs typeface="Courier New" panose="02070309020205020404" pitchFamily="49" charset="0"/>
              </a:rPr>
              <a:t>	</a:t>
            </a:r>
            <a:r>
              <a:rPr lang="en-US" smtClean="0">
                <a:solidFill>
                  <a:srgbClr val="00B050"/>
                </a:solidFill>
                <a:latin typeface="Courier New" panose="02070309020205020404" pitchFamily="49" charset="0"/>
                <a:cs typeface="Courier New" panose="02070309020205020404" pitchFamily="49" charset="0"/>
              </a:rPr>
              <a:t>// Gắn nút vào đầu ds</a:t>
            </a:r>
          </a:p>
          <a:p>
            <a:pPr marL="746125" indent="-746125" eaLnBrk="1" hangingPunct="1">
              <a:lnSpc>
                <a:spcPct val="100000"/>
              </a:lnSpc>
              <a:spcBef>
                <a:spcPts val="500"/>
              </a:spcBef>
              <a:buFont typeface="Wingdings" panose="05000000000000000000" pitchFamily="2" charset="2"/>
              <a:buNone/>
              <a:tabLst>
                <a:tab pos="1539875" algn="l"/>
              </a:tabLst>
            </a:pPr>
            <a:r>
              <a:rPr lang="en-US" b="1" smtClean="0">
                <a:solidFill>
                  <a:srgbClr val="000000"/>
                </a:solidFill>
                <a:latin typeface="Courier New" panose="02070309020205020404" pitchFamily="49" charset="0"/>
                <a:cs typeface="Courier New" panose="02070309020205020404" pitchFamily="49" charset="0"/>
              </a:rPr>
              <a:t>	</a:t>
            </a:r>
            <a:r>
              <a:rPr lang="en-US" b="1" smtClean="0">
                <a:solidFill>
                  <a:srgbClr val="0000FF"/>
                </a:solidFill>
                <a:latin typeface="Courier New" panose="02070309020205020404" pitchFamily="49" charset="0"/>
                <a:cs typeface="Courier New" panose="02070309020205020404" pitchFamily="49" charset="0"/>
              </a:rPr>
              <a:t>if</a:t>
            </a:r>
            <a:r>
              <a:rPr lang="en-US" b="1" smtClean="0">
                <a:solidFill>
                  <a:srgbClr val="000000"/>
                </a:solidFill>
                <a:latin typeface="Courier New" panose="02070309020205020404" pitchFamily="49" charset="0"/>
                <a:cs typeface="Courier New" panose="02070309020205020404" pitchFamily="49" charset="0"/>
              </a:rPr>
              <a:t> (new_node != </a:t>
            </a:r>
            <a:r>
              <a:rPr lang="en-US" b="1" smtClean="0">
                <a:solidFill>
                  <a:srgbClr val="A000A0"/>
                </a:solidFill>
                <a:latin typeface="Courier New" panose="02070309020205020404" pitchFamily="49" charset="0"/>
                <a:cs typeface="Courier New" panose="02070309020205020404" pitchFamily="49" charset="0"/>
              </a:rPr>
              <a:t>NULL</a:t>
            </a:r>
            <a:r>
              <a:rPr lang="en-US" b="1" smtClean="0">
                <a:solidFill>
                  <a:srgbClr val="000000"/>
                </a:solidFill>
                <a:latin typeface="Courier New" panose="02070309020205020404" pitchFamily="49" charset="0"/>
                <a:cs typeface="Courier New" panose="02070309020205020404" pitchFamily="49" charset="0"/>
              </a:rPr>
              <a:t>)</a:t>
            </a:r>
          </a:p>
          <a:p>
            <a:pPr marL="746125" indent="-746125" eaLnBrk="1" hangingPunct="1">
              <a:lnSpc>
                <a:spcPct val="100000"/>
              </a:lnSpc>
              <a:spcBef>
                <a:spcPts val="500"/>
              </a:spcBef>
              <a:buFont typeface="Wingdings" panose="05000000000000000000" pitchFamily="2" charset="2"/>
              <a:buNone/>
              <a:tabLst>
                <a:tab pos="1539875" algn="l"/>
              </a:tabLst>
            </a:pPr>
            <a:r>
              <a:rPr lang="en-US" b="1" smtClean="0">
                <a:solidFill>
                  <a:srgbClr val="000000"/>
                </a:solidFill>
                <a:latin typeface="Courier New" panose="02070309020205020404" pitchFamily="49" charset="0"/>
                <a:cs typeface="Courier New" panose="02070309020205020404" pitchFamily="49" charset="0"/>
              </a:rPr>
              <a:t>		</a:t>
            </a:r>
            <a:r>
              <a:rPr lang="en-US" b="1" smtClean="0">
                <a:solidFill>
                  <a:srgbClr val="FF0000"/>
                </a:solidFill>
                <a:latin typeface="Courier New" panose="02070309020205020404" pitchFamily="49" charset="0"/>
                <a:cs typeface="Courier New" panose="02070309020205020404" pitchFamily="49" charset="0"/>
              </a:rPr>
              <a:t>addHead</a:t>
            </a:r>
            <a:r>
              <a:rPr lang="en-US" b="1" smtClean="0">
                <a:solidFill>
                  <a:srgbClr val="000000"/>
                </a:solidFill>
                <a:latin typeface="Courier New" panose="02070309020205020404" pitchFamily="49" charset="0"/>
                <a:cs typeface="Courier New" panose="02070309020205020404" pitchFamily="49" charset="0"/>
              </a:rPr>
              <a:t>(l, new_node);</a:t>
            </a:r>
          </a:p>
        </p:txBody>
      </p:sp>
      <p:sp>
        <p:nvSpPr>
          <p:cNvPr id="5837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F7371A7-9C80-4B9B-8DEA-32A809B1B62B}" type="slidenum">
              <a:rPr lang="en-US" sz="1200" smtClean="0">
                <a:solidFill>
                  <a:srgbClr val="FFFFFF"/>
                </a:solidFill>
              </a:rPr>
              <a:pPr>
                <a:lnSpc>
                  <a:spcPct val="80000"/>
                </a:lnSpc>
              </a:pPr>
              <a:t>39</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252">
                                            <p:txEl>
                                              <p:pRg st="1" end="1"/>
                                            </p:txEl>
                                          </p:spTgt>
                                        </p:tgtEl>
                                        <p:attrNameLst>
                                          <p:attrName>style.visibility</p:attrName>
                                        </p:attrNameLst>
                                      </p:cBhvr>
                                      <p:to>
                                        <p:strVal val="visible"/>
                                      </p:to>
                                    </p:set>
                                    <p:animEffect transition="in" filter="blinds(horizontal)">
                                      <p:cBhvr>
                                        <p:cTn id="7" dur="500"/>
                                        <p:tgtEl>
                                          <p:spTgt spid="5325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252">
                                            <p:txEl>
                                              <p:pRg st="2" end="2"/>
                                            </p:txEl>
                                          </p:spTgt>
                                        </p:tgtEl>
                                        <p:attrNameLst>
                                          <p:attrName>style.visibility</p:attrName>
                                        </p:attrNameLst>
                                      </p:cBhvr>
                                      <p:to>
                                        <p:strVal val="visible"/>
                                      </p:to>
                                    </p:set>
                                    <p:animEffect transition="in" filter="blinds(horizontal)">
                                      <p:cBhvr>
                                        <p:cTn id="10" dur="500"/>
                                        <p:tgtEl>
                                          <p:spTgt spid="53252">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3252">
                                            <p:txEl>
                                              <p:pRg st="3" end="3"/>
                                            </p:txEl>
                                          </p:spTgt>
                                        </p:tgtEl>
                                        <p:attrNameLst>
                                          <p:attrName>style.visibility</p:attrName>
                                        </p:attrNameLst>
                                      </p:cBhvr>
                                      <p:to>
                                        <p:strVal val="visible"/>
                                      </p:to>
                                    </p:set>
                                    <p:animEffect transition="in" filter="blinds(horizontal)">
                                      <p:cBhvr>
                                        <p:cTn id="13" dur="500"/>
                                        <p:tgtEl>
                                          <p:spTgt spid="53252">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3252">
                                            <p:txEl>
                                              <p:pRg st="4" end="4"/>
                                            </p:txEl>
                                          </p:spTgt>
                                        </p:tgtEl>
                                        <p:attrNameLst>
                                          <p:attrName>style.visibility</p:attrName>
                                        </p:attrNameLst>
                                      </p:cBhvr>
                                      <p:to>
                                        <p:strVal val="visible"/>
                                      </p:to>
                                    </p:set>
                                    <p:animEffect transition="in" filter="blinds(horizontal)">
                                      <p:cBhvr>
                                        <p:cTn id="16" dur="500"/>
                                        <p:tgtEl>
                                          <p:spTgt spid="53252">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3252">
                                            <p:txEl>
                                              <p:pRg st="5" end="5"/>
                                            </p:txEl>
                                          </p:spTgt>
                                        </p:tgtEl>
                                        <p:attrNameLst>
                                          <p:attrName>style.visibility</p:attrName>
                                        </p:attrNameLst>
                                      </p:cBhvr>
                                      <p:to>
                                        <p:strVal val="visible"/>
                                      </p:to>
                                    </p:set>
                                    <p:animEffect transition="in" filter="blinds(horizontal)">
                                      <p:cBhvr>
                                        <p:cTn id="19" dur="500"/>
                                        <p:tgtEl>
                                          <p:spTgt spid="53252">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3252">
                                            <p:txEl>
                                              <p:pRg st="6" end="6"/>
                                            </p:txEl>
                                          </p:spTgt>
                                        </p:tgtEl>
                                        <p:attrNameLst>
                                          <p:attrName>style.visibility</p:attrName>
                                        </p:attrNameLst>
                                      </p:cBhvr>
                                      <p:to>
                                        <p:strVal val="visible"/>
                                      </p:to>
                                    </p:set>
                                    <p:animEffect transition="in" filter="blinds(horizontal)">
                                      <p:cBhvr>
                                        <p:cTn id="22" dur="500"/>
                                        <p:tgtEl>
                                          <p:spTgt spid="53252">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3252">
                                            <p:txEl>
                                              <p:pRg st="7" end="7"/>
                                            </p:txEl>
                                          </p:spTgt>
                                        </p:tgtEl>
                                        <p:attrNameLst>
                                          <p:attrName>style.visibility</p:attrName>
                                        </p:attrNameLst>
                                      </p:cBhvr>
                                      <p:to>
                                        <p:strVal val="visible"/>
                                      </p:to>
                                    </p:set>
                                    <p:animEffect transition="in" filter="blinds(horizontal)">
                                      <p:cBhvr>
                                        <p:cTn id="25" dur="500"/>
                                        <p:tgtEl>
                                          <p:spTgt spid="53252">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3252">
                                            <p:txEl>
                                              <p:pRg st="8" end="8"/>
                                            </p:txEl>
                                          </p:spTgt>
                                        </p:tgtEl>
                                        <p:attrNameLst>
                                          <p:attrName>style.visibility</p:attrName>
                                        </p:attrNameLst>
                                      </p:cBhvr>
                                      <p:to>
                                        <p:strVal val="visible"/>
                                      </p:to>
                                    </p:set>
                                    <p:animEffect transition="in" filter="blinds(horizontal)">
                                      <p:cBhvr>
                                        <p:cTn id="28" dur="500"/>
                                        <p:tgtEl>
                                          <p:spTgt spid="53252">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3252">
                                            <p:txEl>
                                              <p:pRg st="9" end="9"/>
                                            </p:txEl>
                                          </p:spTgt>
                                        </p:tgtEl>
                                        <p:attrNameLst>
                                          <p:attrName>style.visibility</p:attrName>
                                        </p:attrNameLst>
                                      </p:cBhvr>
                                      <p:to>
                                        <p:strVal val="visible"/>
                                      </p:to>
                                    </p:set>
                                    <p:animEffect transition="in" filter="blinds(horizontal)">
                                      <p:cBhvr>
                                        <p:cTn id="31" dur="500"/>
                                        <p:tgtEl>
                                          <p:spTgt spid="5325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5"/>
          <p:cNvSpPr>
            <a:spLocks noGrp="1"/>
          </p:cNvSpPr>
          <p:nvPr>
            <p:ph type="title"/>
          </p:nvPr>
        </p:nvSpPr>
        <p:spPr>
          <a:xfrm>
            <a:off x="612775" y="228600"/>
            <a:ext cx="8153400" cy="990600"/>
          </a:xfrm>
        </p:spPr>
        <p:txBody>
          <a:bodyPr/>
          <a:lstStyle/>
          <a:p>
            <a:pPr eaLnBrk="1" hangingPunct="1"/>
            <a:r>
              <a:rPr lang="en-US" smtClean="0"/>
              <a:t>Giới thiệu</a:t>
            </a:r>
          </a:p>
        </p:txBody>
      </p:sp>
      <p:sp>
        <p:nvSpPr>
          <p:cNvPr id="18435" name="Rectangle 3"/>
          <p:cNvSpPr>
            <a:spLocks noGrp="1" noChangeArrowheads="1"/>
          </p:cNvSpPr>
          <p:nvPr>
            <p:ph sz="quarter" idx="1"/>
          </p:nvPr>
        </p:nvSpPr>
        <p:spPr>
          <a:xfrm>
            <a:off x="612775" y="1600200"/>
            <a:ext cx="8153400" cy="4495800"/>
          </a:xfrm>
        </p:spPr>
        <p:txBody>
          <a:bodyPr/>
          <a:lstStyle/>
          <a:p>
            <a:pPr algn="just" eaLnBrk="1" hangingPunct="1"/>
            <a:r>
              <a:rPr lang="en-US" smtClean="0">
                <a:latin typeface="Times" panose="02020603050405020304" pitchFamily="18" charset="0"/>
                <a:cs typeface="Times" panose="02020603050405020304" pitchFamily="18" charset="0"/>
              </a:rPr>
              <a:t>Một số hạn chế của CTDL tĩnh</a:t>
            </a:r>
          </a:p>
          <a:p>
            <a:pPr lvl="1" indent="-319088" algn="just" eaLnBrk="1" hangingPunct="1">
              <a:buFont typeface="Wingdings" panose="05000000000000000000" pitchFamily="2" charset="2"/>
              <a:buChar char=""/>
            </a:pPr>
            <a:r>
              <a:rPr lang="en-US" smtClean="0">
                <a:latin typeface="Times" panose="02020603050405020304" pitchFamily="18" charset="0"/>
                <a:cs typeface="Times" panose="02020603050405020304" pitchFamily="18" charset="0"/>
              </a:rPr>
              <a:t>Một số đối tượng dữ liệu trong chu kỳ sống của nó có thể thay đổi về cấu trúc, độ lớn, như danh sách các học viên trong một lớp học có thể tăng thêm, giảm đi ... Nếu dùng những cấu trúc dữ liệu tĩnh đã biết như mảng để biểu diễn </a:t>
            </a:r>
            <a:r>
              <a:rPr lang="en-US" smtClean="0">
                <a:latin typeface="Times" panose="02020603050405020304" pitchFamily="18" charset="0"/>
                <a:cs typeface="Times" panose="02020603050405020304" pitchFamily="18" charset="0"/>
                <a:sym typeface="Wingdings" panose="05000000000000000000" pitchFamily="2" charset="2"/>
              </a:rPr>
              <a:t> </a:t>
            </a:r>
            <a:r>
              <a:rPr lang="en-US" smtClean="0">
                <a:latin typeface="Times" panose="02020603050405020304" pitchFamily="18" charset="0"/>
                <a:cs typeface="Times" panose="02020603050405020304" pitchFamily="18" charset="0"/>
              </a:rPr>
              <a:t>Những thao tác phức tạp, kém tự nhiên </a:t>
            </a:r>
            <a:r>
              <a:rPr lang="en-US" smtClean="0">
                <a:latin typeface="Times" panose="02020603050405020304" pitchFamily="18" charset="0"/>
                <a:cs typeface="Times" panose="02020603050405020304" pitchFamily="18" charset="0"/>
                <a:sym typeface="Wingdings" panose="05000000000000000000" pitchFamily="2" charset="2"/>
              </a:rPr>
              <a:t> </a:t>
            </a:r>
            <a:r>
              <a:rPr lang="en-US" smtClean="0">
                <a:latin typeface="Times" panose="02020603050405020304" pitchFamily="18" charset="0"/>
                <a:cs typeface="Times" panose="02020603050405020304" pitchFamily="18" charset="0"/>
              </a:rPr>
              <a:t>chương trình khó đọc, khó bảo trì và nhất là khó có thể sử dụng bộ nhớ một cách có hiệu quả</a:t>
            </a:r>
          </a:p>
          <a:p>
            <a:pPr lvl="1" indent="-319088" algn="just" eaLnBrk="1" hangingPunct="1">
              <a:buFont typeface="Wingdings" panose="05000000000000000000" pitchFamily="2" charset="2"/>
              <a:buChar char=""/>
            </a:pPr>
            <a:r>
              <a:rPr lang="en-US" smtClean="0">
                <a:latin typeface="Times" panose="02020603050405020304" pitchFamily="18" charset="0"/>
                <a:cs typeface="Times" panose="02020603050405020304" pitchFamily="18" charset="0"/>
              </a:rPr>
              <a:t>Dữ liệu tĩnh sẽ chiếm vùng nhớ đã dành cho chúng suốt quá trình hoạt động của chương trình </a:t>
            </a:r>
            <a:r>
              <a:rPr lang="en-US" smtClean="0">
                <a:latin typeface="Times" panose="02020603050405020304" pitchFamily="18" charset="0"/>
                <a:cs typeface="Times" panose="02020603050405020304" pitchFamily="18" charset="0"/>
                <a:sym typeface="Wingdings" panose="05000000000000000000" pitchFamily="2" charset="2"/>
              </a:rPr>
              <a:t> </a:t>
            </a:r>
            <a:r>
              <a:rPr lang="en-US" smtClean="0">
                <a:latin typeface="Times" panose="02020603050405020304" pitchFamily="18" charset="0"/>
                <a:cs typeface="Times" panose="02020603050405020304" pitchFamily="18" charset="0"/>
              </a:rPr>
              <a:t>sử dụng bộ nhớ kém hiệu quả</a:t>
            </a:r>
          </a:p>
        </p:txBody>
      </p:sp>
      <p:sp>
        <p:nvSpPr>
          <p:cNvPr id="1843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DEFEDA7F-007C-423F-820C-710EF112C1FD}" type="slidenum">
              <a:rPr lang="en-US" sz="1200" smtClean="0">
                <a:solidFill>
                  <a:srgbClr val="FFFFFF"/>
                </a:solidFill>
              </a:rPr>
              <a:pPr>
                <a:lnSpc>
                  <a:spcPct val="80000"/>
                </a:lnSpc>
              </a:pPr>
              <a:t>4</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4"/>
          <p:cNvSpPr>
            <a:spLocks noGrp="1"/>
          </p:cNvSpPr>
          <p:nvPr>
            <p:ph type="title"/>
          </p:nvPr>
        </p:nvSpPr>
        <p:spPr>
          <a:xfrm>
            <a:off x="612775" y="228600"/>
            <a:ext cx="8153400" cy="990600"/>
          </a:xfrm>
        </p:spPr>
        <p:txBody>
          <a:bodyPr/>
          <a:lstStyle/>
          <a:p>
            <a:pPr eaLnBrk="1" hangingPunct="1"/>
            <a:r>
              <a:rPr lang="en-US" smtClean="0"/>
              <a:t>DSLK đơn – Các thao tác cơ bản</a:t>
            </a:r>
          </a:p>
        </p:txBody>
      </p:sp>
      <p:sp>
        <p:nvSpPr>
          <p:cNvPr id="47108" name="Rectangle 7"/>
          <p:cNvSpPr>
            <a:spLocks noGrp="1" noChangeArrowheads="1"/>
          </p:cNvSpPr>
          <p:nvPr>
            <p:ph sz="quarter" idx="1"/>
          </p:nvPr>
        </p:nvSpPr>
        <p:spPr>
          <a:xfrm>
            <a:off x="228600" y="1600200"/>
            <a:ext cx="8915399" cy="4495800"/>
          </a:xfrm>
        </p:spPr>
        <p:txBody>
          <a:bodyPr/>
          <a:lstStyle/>
          <a:p>
            <a:pPr marL="593725" indent="-457200" eaLnBrk="1" hangingPunct="1">
              <a:lnSpc>
                <a:spcPts val="3200"/>
              </a:lnSpc>
            </a:pPr>
            <a:r>
              <a:rPr lang="en-US" sz="2800" b="1" smtClean="0">
                <a:latin typeface="Times New Roman" panose="02020603050405020304" pitchFamily="18" charset="0"/>
                <a:cs typeface="Times New Roman" panose="02020603050405020304" pitchFamily="18" charset="0"/>
              </a:rPr>
              <a:t>Thêm một phần tử vào danh sách</a:t>
            </a:r>
            <a:r>
              <a:rPr lang="en-US" sz="2800" smtClean="0">
                <a:latin typeface="Times New Roman" panose="02020603050405020304" pitchFamily="18" charset="0"/>
                <a:cs typeface="Times New Roman" panose="02020603050405020304" pitchFamily="18" charset="0"/>
              </a:rPr>
              <a:t>: Có 3 vị trí thêm</a:t>
            </a:r>
          </a:p>
          <a:p>
            <a:pPr marL="914400" lvl="1" indent="-457200" eaLnBrk="1" hangingPunct="1">
              <a:lnSpc>
                <a:spcPts val="3200"/>
              </a:lnSpc>
            </a:pPr>
            <a:r>
              <a:rPr lang="en-US" sz="2600" smtClean="0">
                <a:latin typeface="Times New Roman" panose="02020603050405020304" pitchFamily="18" charset="0"/>
                <a:cs typeface="Times New Roman" panose="02020603050405020304" pitchFamily="18" charset="0"/>
              </a:rPr>
              <a:t>Gắn vào </a:t>
            </a:r>
            <a:r>
              <a:rPr lang="en-US" sz="2600" u="sng" smtClean="0">
                <a:latin typeface="Times New Roman" panose="02020603050405020304" pitchFamily="18" charset="0"/>
                <a:cs typeface="Times New Roman" panose="02020603050405020304" pitchFamily="18" charset="0"/>
              </a:rPr>
              <a:t>đầu</a:t>
            </a:r>
            <a:r>
              <a:rPr lang="en-US" sz="2600" smtClean="0">
                <a:latin typeface="Times New Roman" panose="02020603050405020304" pitchFamily="18" charset="0"/>
                <a:cs typeface="Times New Roman" panose="02020603050405020304" pitchFamily="18" charset="0"/>
              </a:rPr>
              <a:t> danh sách</a:t>
            </a:r>
          </a:p>
          <a:p>
            <a:pPr marL="914400" lvl="1" indent="-457200" eaLnBrk="1" hangingPunct="1">
              <a:lnSpc>
                <a:spcPts val="3200"/>
              </a:lnSpc>
            </a:pPr>
            <a:r>
              <a:rPr lang="en-US" sz="2600" smtClean="0">
                <a:latin typeface="Times New Roman" panose="02020603050405020304" pitchFamily="18" charset="0"/>
                <a:cs typeface="Times New Roman" panose="02020603050405020304" pitchFamily="18" charset="0"/>
              </a:rPr>
              <a:t>Gắn vào </a:t>
            </a:r>
            <a:r>
              <a:rPr lang="en-US" sz="2600" u="sng" smtClean="0">
                <a:latin typeface="Times New Roman" panose="02020603050405020304" pitchFamily="18" charset="0"/>
                <a:cs typeface="Times New Roman" panose="02020603050405020304" pitchFamily="18" charset="0"/>
              </a:rPr>
              <a:t>cuối</a:t>
            </a:r>
            <a:r>
              <a:rPr lang="en-US" sz="2600" smtClean="0">
                <a:latin typeface="Times New Roman" panose="02020603050405020304" pitchFamily="18" charset="0"/>
                <a:cs typeface="Times New Roman" panose="02020603050405020304" pitchFamily="18" charset="0"/>
              </a:rPr>
              <a:t> danh sách </a:t>
            </a:r>
          </a:p>
          <a:p>
            <a:pPr marL="914400" lvl="1" indent="-457200" eaLnBrk="1" hangingPunct="1">
              <a:lnSpc>
                <a:spcPts val="3200"/>
              </a:lnSpc>
            </a:pPr>
            <a:r>
              <a:rPr lang="en-US" sz="2600" smtClean="0">
                <a:latin typeface="Times New Roman" panose="02020603050405020304" pitchFamily="18" charset="0"/>
                <a:cs typeface="Times New Roman" panose="02020603050405020304" pitchFamily="18" charset="0"/>
              </a:rPr>
              <a:t>Chèn vào </a:t>
            </a:r>
            <a:r>
              <a:rPr lang="en-US" sz="2600" u="sng" smtClean="0">
                <a:latin typeface="Times New Roman" panose="02020603050405020304" pitchFamily="18" charset="0"/>
                <a:cs typeface="Times New Roman" panose="02020603050405020304" pitchFamily="18" charset="0"/>
              </a:rPr>
              <a:t>sau</a:t>
            </a:r>
            <a:r>
              <a:rPr lang="en-US" sz="2600" smtClean="0">
                <a:latin typeface="Times New Roman" panose="02020603050405020304" pitchFamily="18" charset="0"/>
                <a:cs typeface="Times New Roman" panose="02020603050405020304" pitchFamily="18" charset="0"/>
              </a:rPr>
              <a:t> nút q trong danh sách</a:t>
            </a:r>
          </a:p>
          <a:p>
            <a:pPr marL="593725" indent="-457200" eaLnBrk="1" hangingPunct="1">
              <a:lnSpc>
                <a:spcPts val="3200"/>
              </a:lnSpc>
            </a:pPr>
            <a:r>
              <a:rPr lang="en-US" sz="2800" smtClean="0">
                <a:latin typeface="Times New Roman" panose="02020603050405020304" pitchFamily="18" charset="0"/>
                <a:cs typeface="Times New Roman" panose="02020603050405020304" pitchFamily="18" charset="0"/>
              </a:rPr>
              <a:t>Chú ý trường hợp danh sách ban đầu rỗng</a:t>
            </a:r>
          </a:p>
        </p:txBody>
      </p:sp>
      <p:sp>
        <p:nvSpPr>
          <p:cNvPr id="5939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385BCEE-B12A-4635-A559-1838D2D32515}" type="slidenum">
              <a:rPr lang="en-US" sz="1200" smtClean="0">
                <a:solidFill>
                  <a:srgbClr val="FFFFFF"/>
                </a:solidFill>
              </a:rPr>
              <a:pPr>
                <a:lnSpc>
                  <a:spcPct val="80000"/>
                </a:lnSpc>
              </a:pPr>
              <a:t>40</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47108">
                                            <p:txEl>
                                              <p:pRg st="1" end="1"/>
                                            </p:txEl>
                                          </p:spTgt>
                                        </p:tgtEl>
                                        <p:attrNameLst>
                                          <p:attrName>style.opacity</p:attrName>
                                        </p:attrNameLst>
                                      </p:cBhvr>
                                      <p:to>
                                        <p:strVal val="0.5"/>
                                      </p:to>
                                    </p:set>
                                    <p:animEffect filter="image" prLst="opacity: 0.5">
                                      <p:cBhvr rctx="IE">
                                        <p:cTn id="7" dur="indefinite"/>
                                        <p:tgtEl>
                                          <p:spTgt spid="47108">
                                            <p:txEl>
                                              <p:pRg st="1" end="1"/>
                                            </p:txEl>
                                          </p:spTgt>
                                        </p:tgtEl>
                                      </p:cBhvr>
                                    </p:animEffect>
                                  </p:childTnLst>
                                </p:cTn>
                              </p:par>
                              <p:par>
                                <p:cTn id="8" presetID="9" presetClass="emph" presetSubtype="0" nodeType="withEffect">
                                  <p:stCondLst>
                                    <p:cond delay="0"/>
                                  </p:stCondLst>
                                  <p:childTnLst>
                                    <p:set>
                                      <p:cBhvr rctx="PPT">
                                        <p:cTn id="9" dur="indefinite"/>
                                        <p:tgtEl>
                                          <p:spTgt spid="47108">
                                            <p:txEl>
                                              <p:pRg st="2" end="2"/>
                                            </p:txEl>
                                          </p:spTgt>
                                        </p:tgtEl>
                                        <p:attrNameLst>
                                          <p:attrName>style.opacity</p:attrName>
                                        </p:attrNameLst>
                                      </p:cBhvr>
                                      <p:to>
                                        <p:strVal val="0.5"/>
                                      </p:to>
                                    </p:set>
                                    <p:animEffect filter="image" prLst="opacity: 0.5">
                                      <p:cBhvr rctx="IE">
                                        <p:cTn id="10" dur="indefinite"/>
                                        <p:tgtEl>
                                          <p:spTgt spid="47108">
                                            <p:txEl>
                                              <p:pRg st="2" end="2"/>
                                            </p:txEl>
                                          </p:spTgt>
                                        </p:tgtEl>
                                      </p:cBhvr>
                                    </p:animEffect>
                                  </p:childTnLst>
                                </p:cTn>
                              </p:par>
                              <p:par>
                                <p:cTn id="11" presetID="9" presetClass="emph" presetSubtype="0" nodeType="withEffect">
                                  <p:stCondLst>
                                    <p:cond delay="0"/>
                                  </p:stCondLst>
                                  <p:childTnLst>
                                    <p:set>
                                      <p:cBhvr rctx="PPT">
                                        <p:cTn id="12" dur="indefinite"/>
                                        <p:tgtEl>
                                          <p:spTgt spid="47108">
                                            <p:txEl>
                                              <p:pRg st="3" end="3"/>
                                            </p:txEl>
                                          </p:spTgt>
                                        </p:tgtEl>
                                        <p:attrNameLst>
                                          <p:attrName>style.opacity</p:attrName>
                                        </p:attrNameLst>
                                      </p:cBhvr>
                                      <p:to>
                                        <p:strVal val="0.5"/>
                                      </p:to>
                                    </p:set>
                                    <p:animEffect filter="image" prLst="opacity: 0.5">
                                      <p:cBhvr rctx="IE">
                                        <p:cTn id="13" dur="indefinite"/>
                                        <p:tgtEl>
                                          <p:spTgt spid="471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9"/>
          <p:cNvSpPr>
            <a:spLocks noGrp="1" noChangeArrowheads="1"/>
          </p:cNvSpPr>
          <p:nvPr>
            <p:ph type="title"/>
          </p:nvPr>
        </p:nvSpPr>
        <p:spPr>
          <a:xfrm>
            <a:off x="612775" y="228600"/>
            <a:ext cx="8153400" cy="990600"/>
          </a:xfrm>
        </p:spPr>
        <p:txBody>
          <a:bodyPr/>
          <a:lstStyle/>
          <a:p>
            <a:pPr eaLnBrk="1" hangingPunct="1"/>
            <a:r>
              <a:rPr lang="en-US" smtClean="0"/>
              <a:t>DSLK đơn – Các thao tác cơ bản</a:t>
            </a:r>
            <a:endParaRPr lang="en-US" smtClean="0">
              <a:latin typeface="Times New Roman" panose="02020603050405020304" pitchFamily="18" charset="0"/>
            </a:endParaRPr>
          </a:p>
        </p:txBody>
      </p:sp>
      <p:sp>
        <p:nvSpPr>
          <p:cNvPr id="60419" name="Content Placeholder 22"/>
          <p:cNvSpPr>
            <a:spLocks noGrp="1"/>
          </p:cNvSpPr>
          <p:nvPr>
            <p:ph sz="quarter" idx="1"/>
          </p:nvPr>
        </p:nvSpPr>
        <p:spPr>
          <a:xfrm>
            <a:off x="612775" y="1600200"/>
            <a:ext cx="8153400" cy="4495800"/>
          </a:xfrm>
        </p:spPr>
        <p:txBody>
          <a:bodyPr/>
          <a:lstStyle/>
          <a:p>
            <a:pPr eaLnBrk="1" hangingPunct="1"/>
            <a:r>
              <a:rPr lang="en-US" smtClean="0">
                <a:latin typeface="Times New Roman" panose="02020603050405020304" pitchFamily="18" charset="0"/>
                <a:cs typeface="Times New Roman" panose="02020603050405020304" pitchFamily="18" charset="0"/>
              </a:rPr>
              <a:t>Thêm một phần tử</a:t>
            </a:r>
          </a:p>
          <a:p>
            <a:pPr lvl="1" eaLnBrk="1" hangingPunct="1"/>
            <a:r>
              <a:rPr lang="en-US" smtClean="0">
                <a:latin typeface="Times New Roman" panose="02020603050405020304" pitchFamily="18" charset="0"/>
                <a:cs typeface="Times New Roman" panose="02020603050405020304" pitchFamily="18" charset="0"/>
              </a:rPr>
              <a:t>Nếu danh sách ban đầu rỗng</a:t>
            </a:r>
          </a:p>
          <a:p>
            <a:pPr eaLnBrk="1" hangingPunct="1"/>
            <a:endParaRPr lang="en-US" smtClean="0">
              <a:latin typeface="Times New Roman" panose="02020603050405020304" pitchFamily="18" charset="0"/>
              <a:cs typeface="Times New Roman" panose="02020603050405020304" pitchFamily="18" charset="0"/>
            </a:endParaRPr>
          </a:p>
        </p:txBody>
      </p:sp>
      <p:sp>
        <p:nvSpPr>
          <p:cNvPr id="6042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6CC5B24-A5A1-499A-A23C-A9BFED2A5F9E}" type="slidenum">
              <a:rPr lang="en-US" sz="1200" smtClean="0">
                <a:solidFill>
                  <a:srgbClr val="FFFFFF"/>
                </a:solidFill>
              </a:rPr>
              <a:pPr>
                <a:lnSpc>
                  <a:spcPct val="80000"/>
                </a:lnSpc>
              </a:pPr>
              <a:t>41</a:t>
            </a:fld>
            <a:endParaRPr lang="en-US" sz="1200" smtClean="0">
              <a:solidFill>
                <a:srgbClr val="FFFFFF"/>
              </a:solidFill>
            </a:endParaRPr>
          </a:p>
        </p:txBody>
      </p:sp>
      <p:sp>
        <p:nvSpPr>
          <p:cNvPr id="60421" name="Oval 6"/>
          <p:cNvSpPr>
            <a:spLocks noChangeAspect="1" noChangeArrowheads="1"/>
          </p:cNvSpPr>
          <p:nvPr/>
        </p:nvSpPr>
        <p:spPr bwMode="auto">
          <a:xfrm>
            <a:off x="4464050" y="3417888"/>
            <a:ext cx="420688"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884743" name="Rectangle 7"/>
          <p:cNvSpPr>
            <a:spLocks noChangeAspect="1" noChangeArrowheads="1"/>
          </p:cNvSpPr>
          <p:nvPr/>
        </p:nvSpPr>
        <p:spPr bwMode="auto">
          <a:xfrm>
            <a:off x="5884863" y="3505200"/>
            <a:ext cx="280987"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884744" name="Line 8"/>
          <p:cNvSpPr>
            <a:spLocks noChangeAspect="1" noChangeShapeType="1"/>
          </p:cNvSpPr>
          <p:nvPr/>
        </p:nvSpPr>
        <p:spPr bwMode="auto">
          <a:xfrm>
            <a:off x="4689475" y="3602038"/>
            <a:ext cx="1195388"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60424" name="Text Box 21"/>
          <p:cNvSpPr txBox="1">
            <a:spLocks noChangeAspect="1" noChangeArrowheads="1"/>
          </p:cNvSpPr>
          <p:nvPr/>
        </p:nvSpPr>
        <p:spPr bwMode="auto">
          <a:xfrm>
            <a:off x="3954463" y="3106738"/>
            <a:ext cx="81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0000FF"/>
                </a:solidFill>
                <a:latin typeface="VNI-Avo" pitchFamily="2" charset="0"/>
              </a:rPr>
              <a:t>pHead</a:t>
            </a:r>
          </a:p>
        </p:txBody>
      </p:sp>
      <p:sp>
        <p:nvSpPr>
          <p:cNvPr id="60425" name="Text Box 22"/>
          <p:cNvSpPr txBox="1">
            <a:spLocks noChangeAspect="1" noChangeArrowheads="1"/>
          </p:cNvSpPr>
          <p:nvPr/>
        </p:nvSpPr>
        <p:spPr bwMode="auto">
          <a:xfrm>
            <a:off x="6723063" y="2590800"/>
            <a:ext cx="81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0000FF"/>
                </a:solidFill>
                <a:latin typeface="VNI-Avo" pitchFamily="2" charset="0"/>
              </a:rPr>
              <a:t>pTail</a:t>
            </a:r>
          </a:p>
        </p:txBody>
      </p:sp>
      <p:sp>
        <p:nvSpPr>
          <p:cNvPr id="884766" name="Text Box 30"/>
          <p:cNvSpPr txBox="1">
            <a:spLocks noChangeAspect="1" noChangeArrowheads="1"/>
          </p:cNvSpPr>
          <p:nvPr/>
        </p:nvSpPr>
        <p:spPr bwMode="auto">
          <a:xfrm>
            <a:off x="6113463" y="56388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new_node</a:t>
            </a:r>
          </a:p>
        </p:txBody>
      </p:sp>
      <p:grpSp>
        <p:nvGrpSpPr>
          <p:cNvPr id="2" name="Group 23"/>
          <p:cNvGrpSpPr>
            <a:grpSpLocks/>
          </p:cNvGrpSpPr>
          <p:nvPr/>
        </p:nvGrpSpPr>
        <p:grpSpPr bwMode="auto">
          <a:xfrm>
            <a:off x="6086475" y="5029200"/>
            <a:ext cx="1398588" cy="525463"/>
            <a:chOff x="4545013" y="4495798"/>
            <a:chExt cx="1398587" cy="525462"/>
          </a:xfrm>
        </p:grpSpPr>
        <p:grpSp>
          <p:nvGrpSpPr>
            <p:cNvPr id="60433" name="Group 25"/>
            <p:cNvGrpSpPr>
              <a:grpSpLocks/>
            </p:cNvGrpSpPr>
            <p:nvPr/>
          </p:nvGrpSpPr>
          <p:grpSpPr bwMode="auto">
            <a:xfrm>
              <a:off x="4545013" y="4495798"/>
              <a:ext cx="822325" cy="525462"/>
              <a:chOff x="1215" y="1788"/>
              <a:chExt cx="518" cy="331"/>
            </a:xfrm>
          </p:grpSpPr>
          <p:sp>
            <p:nvSpPr>
              <p:cNvPr id="60436" name="Rectangle 26"/>
              <p:cNvSpPr>
                <a:spLocks noChangeAspect="1" noChangeArrowheads="1"/>
              </p:cNvSpPr>
              <p:nvPr/>
            </p:nvSpPr>
            <p:spPr bwMode="auto">
              <a:xfrm>
                <a:off x="1622" y="1788"/>
                <a:ext cx="111" cy="331"/>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60437" name="Text Box 27"/>
              <p:cNvSpPr txBox="1">
                <a:spLocks noChangeAspect="1" noChangeArrowheads="1"/>
              </p:cNvSpPr>
              <p:nvPr/>
            </p:nvSpPr>
            <p:spPr bwMode="auto">
              <a:xfrm>
                <a:off x="1215" y="1788"/>
                <a:ext cx="405" cy="331"/>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X</a:t>
                </a:r>
              </a:p>
            </p:txBody>
          </p:sp>
        </p:grpSp>
        <p:sp>
          <p:nvSpPr>
            <p:cNvPr id="60434" name="Rectangle 31"/>
            <p:cNvSpPr>
              <a:spLocks noChangeAspect="1" noChangeArrowheads="1"/>
            </p:cNvSpPr>
            <p:nvPr/>
          </p:nvSpPr>
          <p:spPr bwMode="auto">
            <a:xfrm>
              <a:off x="5662613" y="4659313"/>
              <a:ext cx="280987" cy="28098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60435" name="Line 32"/>
            <p:cNvSpPr>
              <a:spLocks noChangeAspect="1" noChangeShapeType="1"/>
            </p:cNvSpPr>
            <p:nvPr/>
          </p:nvSpPr>
          <p:spPr bwMode="auto">
            <a:xfrm>
              <a:off x="5307013" y="4800600"/>
              <a:ext cx="395287"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grpSp>
      <p:cxnSp>
        <p:nvCxnSpPr>
          <p:cNvPr id="884770" name="AutoShape 34"/>
          <p:cNvCxnSpPr>
            <a:cxnSpLocks noChangeShapeType="1"/>
            <a:stCxn id="60421" idx="4"/>
          </p:cNvCxnSpPr>
          <p:nvPr/>
        </p:nvCxnSpPr>
        <p:spPr bwMode="auto">
          <a:xfrm rot="16200000" flipH="1">
            <a:off x="4624388" y="3829050"/>
            <a:ext cx="1512888" cy="1411287"/>
          </a:xfrm>
          <a:prstGeom prst="curvedConnector2">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60429" name="Oval 35"/>
          <p:cNvSpPr>
            <a:spLocks noChangeAspect="1" noChangeArrowheads="1"/>
          </p:cNvSpPr>
          <p:nvPr/>
        </p:nvSpPr>
        <p:spPr bwMode="auto">
          <a:xfrm>
            <a:off x="7504113" y="2590800"/>
            <a:ext cx="420687"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884772" name="AutoShape 36"/>
          <p:cNvCxnSpPr>
            <a:cxnSpLocks noChangeShapeType="1"/>
            <a:stCxn id="60429" idx="4"/>
            <a:endCxn id="884743" idx="3"/>
          </p:cNvCxnSpPr>
          <p:nvPr/>
        </p:nvCxnSpPr>
        <p:spPr bwMode="auto">
          <a:xfrm rot="5400000">
            <a:off x="6593681" y="2523332"/>
            <a:ext cx="693737" cy="1549400"/>
          </a:xfrm>
          <a:prstGeom prst="curvedConnector2">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84773" name="AutoShape 37"/>
          <p:cNvCxnSpPr>
            <a:cxnSpLocks noChangeShapeType="1"/>
            <a:stCxn id="60429" idx="4"/>
          </p:cNvCxnSpPr>
          <p:nvPr/>
        </p:nvCxnSpPr>
        <p:spPr bwMode="auto">
          <a:xfrm rot="5400000">
            <a:off x="6022975" y="3336926"/>
            <a:ext cx="2078037" cy="1306512"/>
          </a:xfrm>
          <a:prstGeom prst="curvedConnector3">
            <a:avLst>
              <a:gd name="adj1" fmla="val 50000"/>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25" name="Rectangle 24"/>
          <p:cNvSpPr>
            <a:spLocks noChangeArrowheads="1"/>
          </p:cNvSpPr>
          <p:nvPr/>
        </p:nvSpPr>
        <p:spPr bwMode="auto">
          <a:xfrm>
            <a:off x="727075" y="5105400"/>
            <a:ext cx="36163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b="1">
                <a:solidFill>
                  <a:schemeClr val="tx1"/>
                </a:solidFill>
                <a:latin typeface="Times New Roman" panose="02020603050405020304" pitchFamily="18" charset="0"/>
              </a:defRPr>
            </a:lvl1pPr>
            <a:lvl2pPr marL="109538">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lvl="1"/>
            <a:r>
              <a:rPr lang="en-US" sz="2200">
                <a:solidFill>
                  <a:srgbClr val="0000FF"/>
                </a:solidFill>
              </a:rPr>
              <a:t>pHead = pTail = </a:t>
            </a:r>
            <a:r>
              <a:rPr lang="en-US" sz="2200">
                <a:solidFill>
                  <a:srgbClr val="000000"/>
                </a:solidFill>
              </a:rPr>
              <a:t>new_node</a:t>
            </a:r>
            <a:r>
              <a:rPr lang="en-US" sz="2200">
                <a:solidFill>
                  <a:srgbClr val="0000FF"/>
                </a:solidFill>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84766"/>
                                        </p:tgtEl>
                                        <p:attrNameLst>
                                          <p:attrName>style.visibility</p:attrName>
                                        </p:attrNameLst>
                                      </p:cBhvr>
                                      <p:to>
                                        <p:strVal val="visible"/>
                                      </p:to>
                                    </p:set>
                                    <p:anim calcmode="lin" valueType="num">
                                      <p:cBhvr additive="base">
                                        <p:cTn id="11" dur="500" fill="hold"/>
                                        <p:tgtEl>
                                          <p:spTgt spid="884766"/>
                                        </p:tgtEl>
                                        <p:attrNameLst>
                                          <p:attrName>ppt_x</p:attrName>
                                        </p:attrNameLst>
                                      </p:cBhvr>
                                      <p:tavLst>
                                        <p:tav tm="0">
                                          <p:val>
                                            <p:strVal val="#ppt_x"/>
                                          </p:val>
                                        </p:tav>
                                        <p:tav tm="100000">
                                          <p:val>
                                            <p:strVal val="#ppt_x"/>
                                          </p:val>
                                        </p:tav>
                                      </p:tavLst>
                                    </p:anim>
                                    <p:anim calcmode="lin" valueType="num">
                                      <p:cBhvr additive="base">
                                        <p:cTn id="12" dur="500" fill="hold"/>
                                        <p:tgtEl>
                                          <p:spTgt spid="88476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nodeType="clickEffect">
                                  <p:stCondLst>
                                    <p:cond delay="0"/>
                                  </p:stCondLst>
                                  <p:childTnLst>
                                    <p:animEffect transition="out" filter="blinds(horizontal)">
                                      <p:cBhvr>
                                        <p:cTn id="16" dur="2000"/>
                                        <p:tgtEl>
                                          <p:spTgt spid="884772"/>
                                        </p:tgtEl>
                                      </p:cBhvr>
                                    </p:animEffect>
                                    <p:set>
                                      <p:cBhvr>
                                        <p:cTn id="17" dur="1" fill="hold">
                                          <p:stCondLst>
                                            <p:cond delay="1999"/>
                                          </p:stCondLst>
                                        </p:cTn>
                                        <p:tgtEl>
                                          <p:spTgt spid="884772"/>
                                        </p:tgtEl>
                                        <p:attrNameLst>
                                          <p:attrName>style.visibility</p:attrName>
                                        </p:attrNameLst>
                                      </p:cBhvr>
                                      <p:to>
                                        <p:strVal val="hidden"/>
                                      </p:to>
                                    </p:set>
                                  </p:childTnLst>
                                </p:cTn>
                              </p:par>
                              <p:par>
                                <p:cTn id="18" presetID="3" presetClass="exit" presetSubtype="10" fill="hold" grpId="0" nodeType="withEffect">
                                  <p:stCondLst>
                                    <p:cond delay="0"/>
                                  </p:stCondLst>
                                  <p:childTnLst>
                                    <p:animEffect transition="out" filter="blinds(horizontal)">
                                      <p:cBhvr>
                                        <p:cTn id="19" dur="2000"/>
                                        <p:tgtEl>
                                          <p:spTgt spid="884744"/>
                                        </p:tgtEl>
                                      </p:cBhvr>
                                    </p:animEffect>
                                    <p:set>
                                      <p:cBhvr>
                                        <p:cTn id="20" dur="1" fill="hold">
                                          <p:stCondLst>
                                            <p:cond delay="1999"/>
                                          </p:stCondLst>
                                        </p:cTn>
                                        <p:tgtEl>
                                          <p:spTgt spid="884744"/>
                                        </p:tgtEl>
                                        <p:attrNameLst>
                                          <p:attrName>style.visibility</p:attrName>
                                        </p:attrNameLst>
                                      </p:cBhvr>
                                      <p:to>
                                        <p:strVal val="hidden"/>
                                      </p:to>
                                    </p:set>
                                  </p:childTnLst>
                                </p:cTn>
                              </p:par>
                              <p:par>
                                <p:cTn id="21" presetID="3" presetClass="exit" presetSubtype="10" fill="hold" grpId="0" nodeType="withEffect">
                                  <p:stCondLst>
                                    <p:cond delay="0"/>
                                  </p:stCondLst>
                                  <p:childTnLst>
                                    <p:animEffect transition="out" filter="blinds(horizontal)">
                                      <p:cBhvr>
                                        <p:cTn id="22" dur="2000"/>
                                        <p:tgtEl>
                                          <p:spTgt spid="884743"/>
                                        </p:tgtEl>
                                      </p:cBhvr>
                                    </p:animEffect>
                                    <p:set>
                                      <p:cBhvr>
                                        <p:cTn id="23" dur="1" fill="hold">
                                          <p:stCondLst>
                                            <p:cond delay="1999"/>
                                          </p:stCondLst>
                                        </p:cTn>
                                        <p:tgtEl>
                                          <p:spTgt spid="884743"/>
                                        </p:tgtEl>
                                        <p:attrNameLst>
                                          <p:attrName>style.visibility</p:attrName>
                                        </p:attrNameLst>
                                      </p:cBhvr>
                                      <p:to>
                                        <p:strVal val="hidden"/>
                                      </p:to>
                                    </p:set>
                                  </p:childTnLst>
                                </p:cTn>
                              </p:par>
                              <p:par>
                                <p:cTn id="24" presetID="3" presetClass="entr" presetSubtype="10" fill="hold" nodeType="withEffect">
                                  <p:stCondLst>
                                    <p:cond delay="0"/>
                                  </p:stCondLst>
                                  <p:childTnLst>
                                    <p:set>
                                      <p:cBhvr>
                                        <p:cTn id="25" dur="1" fill="hold">
                                          <p:stCondLst>
                                            <p:cond delay="0"/>
                                          </p:stCondLst>
                                        </p:cTn>
                                        <p:tgtEl>
                                          <p:spTgt spid="884770"/>
                                        </p:tgtEl>
                                        <p:attrNameLst>
                                          <p:attrName>style.visibility</p:attrName>
                                        </p:attrNameLst>
                                      </p:cBhvr>
                                      <p:to>
                                        <p:strVal val="visible"/>
                                      </p:to>
                                    </p:set>
                                    <p:animEffect transition="in" filter="blinds(horizontal)">
                                      <p:cBhvr>
                                        <p:cTn id="26" dur="2000"/>
                                        <p:tgtEl>
                                          <p:spTgt spid="884770"/>
                                        </p:tgtEl>
                                      </p:cBhvr>
                                    </p:animEffect>
                                  </p:childTnLst>
                                </p:cTn>
                              </p:par>
                              <p:par>
                                <p:cTn id="27" presetID="3" presetClass="entr" presetSubtype="10" fill="hold" nodeType="withEffect">
                                  <p:stCondLst>
                                    <p:cond delay="0"/>
                                  </p:stCondLst>
                                  <p:childTnLst>
                                    <p:set>
                                      <p:cBhvr>
                                        <p:cTn id="28" dur="1" fill="hold">
                                          <p:stCondLst>
                                            <p:cond delay="0"/>
                                          </p:stCondLst>
                                        </p:cTn>
                                        <p:tgtEl>
                                          <p:spTgt spid="884773"/>
                                        </p:tgtEl>
                                        <p:attrNameLst>
                                          <p:attrName>style.visibility</p:attrName>
                                        </p:attrNameLst>
                                      </p:cBhvr>
                                      <p:to>
                                        <p:strVal val="visible"/>
                                      </p:to>
                                    </p:set>
                                    <p:animEffect transition="in" filter="blinds(horizontal)">
                                      <p:cBhvr>
                                        <p:cTn id="29" dur="2000"/>
                                        <p:tgtEl>
                                          <p:spTgt spid="884773"/>
                                        </p:tgtEl>
                                      </p:cBhvr>
                                    </p:animEffect>
                                  </p:childTnLst>
                                </p:cTn>
                              </p:par>
                            </p:childTnLst>
                          </p:cTn>
                        </p:par>
                        <p:par>
                          <p:cTn id="30" fill="hold" nodeType="afterGroup">
                            <p:stCondLst>
                              <p:cond delay="2000"/>
                            </p:stCondLst>
                            <p:childTnLst>
                              <p:par>
                                <p:cTn id="31" presetID="3" presetClass="entr" presetSubtype="10"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linds(horizontal)">
                                      <p:cBhvr>
                                        <p:cTn id="33"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4743" grpId="0" animBg="1"/>
      <p:bldP spid="884744" grpId="0" animBg="1"/>
      <p:bldP spid="884766" grpId="0"/>
      <p:bldP spid="2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3"/>
          <p:cNvSpPr>
            <a:spLocks noGrp="1" noChangeArrowheads="1"/>
          </p:cNvSpPr>
          <p:nvPr>
            <p:ph type="title"/>
          </p:nvPr>
        </p:nvSpPr>
        <p:spPr>
          <a:xfrm>
            <a:off x="612775" y="228600"/>
            <a:ext cx="8153400" cy="990600"/>
          </a:xfrm>
        </p:spPr>
        <p:txBody>
          <a:bodyPr/>
          <a:lstStyle/>
          <a:p>
            <a:pPr eaLnBrk="1" hangingPunct="1"/>
            <a:r>
              <a:rPr lang="en-US" smtClean="0"/>
              <a:t>DSLK đơn – Các thao tác cơ bản</a:t>
            </a:r>
            <a:endParaRPr lang="en-US" smtClean="0">
              <a:latin typeface="Times New Roman" panose="02020603050405020304" pitchFamily="18" charset="0"/>
            </a:endParaRPr>
          </a:p>
        </p:txBody>
      </p:sp>
      <p:sp>
        <p:nvSpPr>
          <p:cNvPr id="61443" name="Content Placeholder 36"/>
          <p:cNvSpPr>
            <a:spLocks noGrp="1"/>
          </p:cNvSpPr>
          <p:nvPr>
            <p:ph sz="quarter" idx="1"/>
          </p:nvPr>
        </p:nvSpPr>
        <p:spPr>
          <a:xfrm>
            <a:off x="612775" y="1600200"/>
            <a:ext cx="8153400" cy="5257800"/>
          </a:xfrm>
        </p:spPr>
        <p:txBody>
          <a:bodyPr/>
          <a:lstStyle/>
          <a:p>
            <a:pPr eaLnBrk="1" hangingPunct="1"/>
            <a:r>
              <a:rPr lang="en-US" smtClean="0">
                <a:latin typeface="Times New Roman" panose="02020603050405020304" pitchFamily="18" charset="0"/>
                <a:cs typeface="Times New Roman" panose="02020603050405020304" pitchFamily="18" charset="0"/>
              </a:rPr>
              <a:t>Thêm một phần tử</a:t>
            </a:r>
          </a:p>
          <a:p>
            <a:pPr lvl="1" eaLnBrk="1" hangingPunct="1"/>
            <a:r>
              <a:rPr lang="en-US" smtClean="0">
                <a:latin typeface="Times New Roman" panose="02020603050405020304" pitchFamily="18" charset="0"/>
                <a:cs typeface="Times New Roman" panose="02020603050405020304" pitchFamily="18" charset="0"/>
              </a:rPr>
              <a:t>Nếu danh sách ban đầu không rỗng: </a:t>
            </a:r>
          </a:p>
          <a:p>
            <a:pPr lvl="2" eaLnBrk="1" hangingPunct="1"/>
            <a:r>
              <a:rPr lang="en-US" smtClean="0">
                <a:latin typeface="Times New Roman" panose="02020603050405020304" pitchFamily="18" charset="0"/>
                <a:cs typeface="Times New Roman" panose="02020603050405020304" pitchFamily="18" charset="0"/>
              </a:rPr>
              <a:t>Gắn node vào </a:t>
            </a:r>
            <a:r>
              <a:rPr lang="en-US" u="sng" smtClean="0">
                <a:latin typeface="Times New Roman" panose="02020603050405020304" pitchFamily="18" charset="0"/>
                <a:cs typeface="Times New Roman" panose="02020603050405020304" pitchFamily="18" charset="0"/>
              </a:rPr>
              <a:t>cuối </a:t>
            </a:r>
            <a:r>
              <a:rPr lang="en-US" smtClean="0">
                <a:latin typeface="Times New Roman" panose="02020603050405020304" pitchFamily="18" charset="0"/>
                <a:cs typeface="Times New Roman" panose="02020603050405020304" pitchFamily="18" charset="0"/>
              </a:rPr>
              <a:t>danh sách:</a:t>
            </a:r>
          </a:p>
        </p:txBody>
      </p:sp>
      <p:sp>
        <p:nvSpPr>
          <p:cNvPr id="6144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093E97D-D836-4473-8C0B-BB62CAC3D36D}" type="slidenum">
              <a:rPr lang="en-US" sz="1200" smtClean="0">
                <a:solidFill>
                  <a:srgbClr val="FFFFFF"/>
                </a:solidFill>
              </a:rPr>
              <a:pPr>
                <a:lnSpc>
                  <a:spcPct val="80000"/>
                </a:lnSpc>
              </a:pPr>
              <a:t>42</a:t>
            </a:fld>
            <a:endParaRPr lang="en-US" sz="1200" smtClean="0">
              <a:solidFill>
                <a:srgbClr val="FFFFFF"/>
              </a:solidFill>
            </a:endParaRPr>
          </a:p>
        </p:txBody>
      </p:sp>
      <p:sp>
        <p:nvSpPr>
          <p:cNvPr id="61445" name="Rectangle 2"/>
          <p:cNvSpPr>
            <a:spLocks noChangeAspect="1" noChangeArrowheads="1"/>
          </p:cNvSpPr>
          <p:nvPr/>
        </p:nvSpPr>
        <p:spPr bwMode="auto">
          <a:xfrm>
            <a:off x="3457575" y="3817938"/>
            <a:ext cx="176213"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61446" name="Rectangle 3"/>
          <p:cNvSpPr>
            <a:spLocks noChangeAspect="1" noChangeArrowheads="1"/>
          </p:cNvSpPr>
          <p:nvPr/>
        </p:nvSpPr>
        <p:spPr bwMode="auto">
          <a:xfrm>
            <a:off x="4579938" y="3817938"/>
            <a:ext cx="176212"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61447" name="Rectangle 4"/>
          <p:cNvSpPr>
            <a:spLocks noChangeAspect="1" noChangeArrowheads="1"/>
          </p:cNvSpPr>
          <p:nvPr/>
        </p:nvSpPr>
        <p:spPr bwMode="auto">
          <a:xfrm>
            <a:off x="5691188" y="3817938"/>
            <a:ext cx="176212"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61448" name="Rectangle 5"/>
          <p:cNvSpPr>
            <a:spLocks noChangeAspect="1" noChangeArrowheads="1"/>
          </p:cNvSpPr>
          <p:nvPr/>
        </p:nvSpPr>
        <p:spPr bwMode="auto">
          <a:xfrm>
            <a:off x="6811963" y="3817938"/>
            <a:ext cx="174625"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61449" name="Oval 6"/>
          <p:cNvSpPr>
            <a:spLocks noChangeAspect="1" noChangeArrowheads="1"/>
          </p:cNvSpPr>
          <p:nvPr/>
        </p:nvSpPr>
        <p:spPr bwMode="auto">
          <a:xfrm>
            <a:off x="1447800" y="299720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886791" name="Rectangle 7"/>
          <p:cNvSpPr>
            <a:spLocks noChangeAspect="1" noChangeArrowheads="1"/>
          </p:cNvSpPr>
          <p:nvPr/>
        </p:nvSpPr>
        <p:spPr bwMode="auto">
          <a:xfrm>
            <a:off x="7262813" y="3911600"/>
            <a:ext cx="280987"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grpSp>
        <p:nvGrpSpPr>
          <p:cNvPr id="61451" name="Group 9"/>
          <p:cNvGrpSpPr>
            <a:grpSpLocks noChangeAspect="1"/>
          </p:cNvGrpSpPr>
          <p:nvPr/>
        </p:nvGrpSpPr>
        <p:grpSpPr bwMode="auto">
          <a:xfrm>
            <a:off x="1698625" y="3817938"/>
            <a:ext cx="1122363" cy="525462"/>
            <a:chOff x="2595" y="3361"/>
            <a:chExt cx="884" cy="414"/>
          </a:xfrm>
        </p:grpSpPr>
        <p:sp>
          <p:nvSpPr>
            <p:cNvPr id="61474" name="Rectangle 10"/>
            <p:cNvSpPr>
              <a:spLocks noChangeAspect="1" noChangeArrowheads="1"/>
            </p:cNvSpPr>
            <p:nvPr/>
          </p:nvSpPr>
          <p:spPr bwMode="auto">
            <a:xfrm>
              <a:off x="3105" y="3361"/>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61475" name="Line 11"/>
            <p:cNvSpPr>
              <a:spLocks noChangeAspect="1" noChangeShapeType="1"/>
            </p:cNvSpPr>
            <p:nvPr/>
          </p:nvSpPr>
          <p:spPr bwMode="auto">
            <a:xfrm>
              <a:off x="3167" y="3568"/>
              <a:ext cx="312"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61476" name="Text Box 12"/>
            <p:cNvSpPr txBox="1">
              <a:spLocks noChangeAspect="1" noChangeArrowheads="1"/>
            </p:cNvSpPr>
            <p:nvPr/>
          </p:nvSpPr>
          <p:spPr bwMode="auto">
            <a:xfrm>
              <a:off x="2595" y="3361"/>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A</a:t>
              </a:r>
            </a:p>
          </p:txBody>
        </p:sp>
      </p:grpSp>
      <p:sp>
        <p:nvSpPr>
          <p:cNvPr id="61452" name="Text Box 13"/>
          <p:cNvSpPr txBox="1">
            <a:spLocks noChangeAspect="1" noChangeArrowheads="1"/>
          </p:cNvSpPr>
          <p:nvPr/>
        </p:nvSpPr>
        <p:spPr bwMode="auto">
          <a:xfrm>
            <a:off x="2820988" y="3817938"/>
            <a:ext cx="642937"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B</a:t>
            </a:r>
          </a:p>
        </p:txBody>
      </p:sp>
      <p:sp>
        <p:nvSpPr>
          <p:cNvPr id="61453" name="Text Box 14"/>
          <p:cNvSpPr txBox="1">
            <a:spLocks noChangeAspect="1" noChangeArrowheads="1"/>
          </p:cNvSpPr>
          <p:nvPr/>
        </p:nvSpPr>
        <p:spPr bwMode="auto">
          <a:xfrm>
            <a:off x="3943350" y="3817938"/>
            <a:ext cx="642938"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C</a:t>
            </a:r>
          </a:p>
        </p:txBody>
      </p:sp>
      <p:sp>
        <p:nvSpPr>
          <p:cNvPr id="61454" name="Text Box 15"/>
          <p:cNvSpPr txBox="1">
            <a:spLocks noChangeAspect="1" noChangeArrowheads="1"/>
          </p:cNvSpPr>
          <p:nvPr/>
        </p:nvSpPr>
        <p:spPr bwMode="auto">
          <a:xfrm>
            <a:off x="5053013" y="3817938"/>
            <a:ext cx="644525"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D</a:t>
            </a:r>
          </a:p>
        </p:txBody>
      </p:sp>
      <p:sp>
        <p:nvSpPr>
          <p:cNvPr id="61455" name="Text Box 16"/>
          <p:cNvSpPr txBox="1">
            <a:spLocks noChangeAspect="1" noChangeArrowheads="1"/>
          </p:cNvSpPr>
          <p:nvPr/>
        </p:nvSpPr>
        <p:spPr bwMode="auto">
          <a:xfrm>
            <a:off x="6173788" y="3817938"/>
            <a:ext cx="642937"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E</a:t>
            </a:r>
          </a:p>
        </p:txBody>
      </p:sp>
      <p:sp>
        <p:nvSpPr>
          <p:cNvPr id="61456" name="Line 17"/>
          <p:cNvSpPr>
            <a:spLocks noChangeAspect="1" noChangeShapeType="1"/>
          </p:cNvSpPr>
          <p:nvPr/>
        </p:nvSpPr>
        <p:spPr bwMode="auto">
          <a:xfrm>
            <a:off x="3546475" y="4081463"/>
            <a:ext cx="395288"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61457" name="Line 18"/>
          <p:cNvSpPr>
            <a:spLocks noChangeAspect="1" noChangeShapeType="1"/>
          </p:cNvSpPr>
          <p:nvPr/>
        </p:nvSpPr>
        <p:spPr bwMode="auto">
          <a:xfrm>
            <a:off x="4660900" y="4081463"/>
            <a:ext cx="395288"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61458" name="Line 19"/>
          <p:cNvSpPr>
            <a:spLocks noChangeAspect="1" noChangeShapeType="1"/>
          </p:cNvSpPr>
          <p:nvPr/>
        </p:nvSpPr>
        <p:spPr bwMode="auto">
          <a:xfrm>
            <a:off x="5783263" y="4081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886804" name="Line 20"/>
          <p:cNvSpPr>
            <a:spLocks noChangeAspect="1" noChangeShapeType="1"/>
          </p:cNvSpPr>
          <p:nvPr/>
        </p:nvSpPr>
        <p:spPr bwMode="auto">
          <a:xfrm>
            <a:off x="6907213" y="4052888"/>
            <a:ext cx="395287"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61460" name="Text Box 21"/>
          <p:cNvSpPr txBox="1">
            <a:spLocks noChangeAspect="1" noChangeArrowheads="1"/>
          </p:cNvSpPr>
          <p:nvPr/>
        </p:nvSpPr>
        <p:spPr bwMode="auto">
          <a:xfrm>
            <a:off x="609600" y="2997200"/>
            <a:ext cx="81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0000FF"/>
                </a:solidFill>
                <a:latin typeface="VNI-Avo" pitchFamily="2" charset="0"/>
              </a:rPr>
              <a:t>pHead</a:t>
            </a:r>
          </a:p>
        </p:txBody>
      </p:sp>
      <p:sp>
        <p:nvSpPr>
          <p:cNvPr id="61461" name="Text Box 22"/>
          <p:cNvSpPr txBox="1">
            <a:spLocks noChangeAspect="1" noChangeArrowheads="1"/>
          </p:cNvSpPr>
          <p:nvPr/>
        </p:nvSpPr>
        <p:spPr bwMode="auto">
          <a:xfrm>
            <a:off x="6953250" y="2590800"/>
            <a:ext cx="81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0000FF"/>
                </a:solidFill>
                <a:latin typeface="VNI-Avo" pitchFamily="2" charset="0"/>
              </a:rPr>
              <a:t>pTail</a:t>
            </a:r>
          </a:p>
        </p:txBody>
      </p:sp>
      <p:grpSp>
        <p:nvGrpSpPr>
          <p:cNvPr id="4" name="Group 25"/>
          <p:cNvGrpSpPr>
            <a:grpSpLocks/>
          </p:cNvGrpSpPr>
          <p:nvPr/>
        </p:nvGrpSpPr>
        <p:grpSpPr bwMode="auto">
          <a:xfrm>
            <a:off x="6705600" y="5570538"/>
            <a:ext cx="822325" cy="525462"/>
            <a:chOff x="1215" y="1788"/>
            <a:chExt cx="518" cy="331"/>
          </a:xfrm>
        </p:grpSpPr>
        <p:sp>
          <p:nvSpPr>
            <p:cNvPr id="61472" name="Rectangle 26"/>
            <p:cNvSpPr>
              <a:spLocks noChangeAspect="1" noChangeArrowheads="1"/>
            </p:cNvSpPr>
            <p:nvPr/>
          </p:nvSpPr>
          <p:spPr bwMode="auto">
            <a:xfrm>
              <a:off x="1622" y="1788"/>
              <a:ext cx="111" cy="331"/>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61473" name="Text Box 27"/>
            <p:cNvSpPr txBox="1">
              <a:spLocks noChangeAspect="1" noChangeArrowheads="1"/>
            </p:cNvSpPr>
            <p:nvPr/>
          </p:nvSpPr>
          <p:spPr bwMode="auto">
            <a:xfrm>
              <a:off x="1215" y="1788"/>
              <a:ext cx="405" cy="331"/>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X</a:t>
              </a:r>
            </a:p>
          </p:txBody>
        </p:sp>
      </p:grpSp>
      <p:sp>
        <p:nvSpPr>
          <p:cNvPr id="886814" name="Text Box 30"/>
          <p:cNvSpPr txBox="1">
            <a:spLocks noChangeAspect="1" noChangeArrowheads="1"/>
          </p:cNvSpPr>
          <p:nvPr/>
        </p:nvSpPr>
        <p:spPr bwMode="auto">
          <a:xfrm>
            <a:off x="6477000" y="6096000"/>
            <a:ext cx="13223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new_node</a:t>
            </a:r>
          </a:p>
        </p:txBody>
      </p:sp>
      <p:sp>
        <p:nvSpPr>
          <p:cNvPr id="886815" name="Rectangle 31"/>
          <p:cNvSpPr>
            <a:spLocks noChangeAspect="1" noChangeArrowheads="1"/>
          </p:cNvSpPr>
          <p:nvPr/>
        </p:nvSpPr>
        <p:spPr bwMode="auto">
          <a:xfrm>
            <a:off x="7848600" y="5726113"/>
            <a:ext cx="280988" cy="28098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886816" name="Line 32"/>
          <p:cNvSpPr>
            <a:spLocks noChangeAspect="1" noChangeShapeType="1"/>
          </p:cNvSpPr>
          <p:nvPr/>
        </p:nvSpPr>
        <p:spPr bwMode="auto">
          <a:xfrm>
            <a:off x="7467600" y="5867400"/>
            <a:ext cx="395288"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61466" name="Oval 35"/>
          <p:cNvSpPr>
            <a:spLocks noChangeAspect="1" noChangeArrowheads="1"/>
          </p:cNvSpPr>
          <p:nvPr/>
        </p:nvSpPr>
        <p:spPr bwMode="auto">
          <a:xfrm>
            <a:off x="7656513" y="2819400"/>
            <a:ext cx="420687"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886820" name="AutoShape 36"/>
          <p:cNvCxnSpPr>
            <a:cxnSpLocks noChangeShapeType="1"/>
            <a:stCxn id="61466" idx="4"/>
            <a:endCxn id="61455" idx="0"/>
          </p:cNvCxnSpPr>
          <p:nvPr/>
        </p:nvCxnSpPr>
        <p:spPr bwMode="auto">
          <a:xfrm rot="5400000">
            <a:off x="6862762" y="2813051"/>
            <a:ext cx="638175" cy="1371600"/>
          </a:xfrm>
          <a:prstGeom prst="curvedConnector3">
            <a:avLst>
              <a:gd name="adj1" fmla="val 5000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86823" name="AutoShape 39"/>
          <p:cNvCxnSpPr>
            <a:cxnSpLocks noChangeShapeType="1"/>
          </p:cNvCxnSpPr>
          <p:nvPr/>
        </p:nvCxnSpPr>
        <p:spPr bwMode="auto">
          <a:xfrm flipH="1">
            <a:off x="6705600" y="4081463"/>
            <a:ext cx="231775" cy="1752600"/>
          </a:xfrm>
          <a:prstGeom prst="curvedConnector5">
            <a:avLst>
              <a:gd name="adj1" fmla="val -98630"/>
              <a:gd name="adj2" fmla="val 50000"/>
              <a:gd name="adj3" fmla="val 198630"/>
            </a:avLst>
          </a:prstGeom>
          <a:noFill/>
          <a:ln w="28575">
            <a:solidFill>
              <a:srgbClr val="0000FF"/>
            </a:solidFill>
            <a:round/>
            <a:headEnd type="oval" w="med" len="med"/>
            <a:tailEnd type="triangle" w="med" len="med"/>
          </a:ln>
          <a:extLst>
            <a:ext uri="{909E8E84-426E-40DD-AFC4-6F175D3DCCD1}">
              <a14:hiddenFill xmlns:a14="http://schemas.microsoft.com/office/drawing/2010/main">
                <a:noFill/>
              </a14:hiddenFill>
            </a:ext>
          </a:extLst>
        </p:spPr>
      </p:cxnSp>
      <p:cxnSp>
        <p:nvCxnSpPr>
          <p:cNvPr id="886824" name="AutoShape 40"/>
          <p:cNvCxnSpPr>
            <a:cxnSpLocks noChangeShapeType="1"/>
          </p:cNvCxnSpPr>
          <p:nvPr/>
        </p:nvCxnSpPr>
        <p:spPr bwMode="auto">
          <a:xfrm rot="5400000">
            <a:off x="6391275" y="3975100"/>
            <a:ext cx="2435225" cy="739775"/>
          </a:xfrm>
          <a:prstGeom prst="curvedConnector3">
            <a:avLst>
              <a:gd name="adj1" fmla="val 61769"/>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61470" name="AutoShape 36"/>
          <p:cNvCxnSpPr>
            <a:cxnSpLocks noChangeShapeType="1"/>
          </p:cNvCxnSpPr>
          <p:nvPr/>
        </p:nvCxnSpPr>
        <p:spPr bwMode="auto">
          <a:xfrm rot="16200000" flipH="1">
            <a:off x="1585118" y="3393282"/>
            <a:ext cx="512763" cy="330200"/>
          </a:xfrm>
          <a:prstGeom prst="curvedConnector3">
            <a:avLst>
              <a:gd name="adj1" fmla="val 5000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6" name="Rectangle 65"/>
          <p:cNvSpPr>
            <a:spLocks noChangeArrowheads="1"/>
          </p:cNvSpPr>
          <p:nvPr/>
        </p:nvSpPr>
        <p:spPr bwMode="auto">
          <a:xfrm>
            <a:off x="609600" y="5410200"/>
            <a:ext cx="48006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Times New Roman" panose="02020603050405020304" pitchFamily="18" charset="0"/>
              </a:defRPr>
            </a:lvl1pPr>
            <a:lvl2pPr marL="17780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lvl="1">
              <a:spcBef>
                <a:spcPts val="600"/>
              </a:spcBef>
            </a:pPr>
            <a:r>
              <a:rPr lang="en-US" sz="2200">
                <a:solidFill>
                  <a:srgbClr val="0000FF"/>
                </a:solidFill>
              </a:rPr>
              <a:t>pTail</a:t>
            </a:r>
            <a:r>
              <a:rPr lang="en-US" sz="2200"/>
              <a:t>-&gt;pNext =</a:t>
            </a:r>
            <a:r>
              <a:rPr lang="en-US" sz="2200">
                <a:solidFill>
                  <a:srgbClr val="0000FF"/>
                </a:solidFill>
              </a:rPr>
              <a:t> </a:t>
            </a:r>
            <a:r>
              <a:rPr lang="en-US" sz="2200"/>
              <a:t>new_node;</a:t>
            </a:r>
          </a:p>
          <a:p>
            <a:pPr lvl="1">
              <a:spcBef>
                <a:spcPts val="600"/>
              </a:spcBef>
            </a:pPr>
            <a:r>
              <a:rPr lang="en-US" sz="2200">
                <a:solidFill>
                  <a:srgbClr val="0000FF"/>
                </a:solidFill>
              </a:rPr>
              <a:t>pTail </a:t>
            </a:r>
            <a:r>
              <a:rPr lang="en-US" sz="2200"/>
              <a:t>=</a:t>
            </a:r>
            <a:r>
              <a:rPr lang="en-US" sz="2200">
                <a:solidFill>
                  <a:srgbClr val="0000FF"/>
                </a:solidFill>
              </a:rPr>
              <a:t> </a:t>
            </a:r>
            <a:r>
              <a:rPr lang="en-US" sz="2200"/>
              <a:t>new_node;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886814"/>
                                        </p:tgtEl>
                                        <p:attrNameLst>
                                          <p:attrName>style.visibility</p:attrName>
                                        </p:attrNameLst>
                                      </p:cBhvr>
                                      <p:to>
                                        <p:strVal val="visible"/>
                                      </p:to>
                                    </p:set>
                                    <p:anim calcmode="lin" valueType="num">
                                      <p:cBhvr>
                                        <p:cTn id="13" dur="1000" fill="hold"/>
                                        <p:tgtEl>
                                          <p:spTgt spid="886814"/>
                                        </p:tgtEl>
                                        <p:attrNameLst>
                                          <p:attrName>ppt_w</p:attrName>
                                        </p:attrNameLst>
                                      </p:cBhvr>
                                      <p:tavLst>
                                        <p:tav tm="0">
                                          <p:val>
                                            <p:fltVal val="0"/>
                                          </p:val>
                                        </p:tav>
                                        <p:tav tm="100000">
                                          <p:val>
                                            <p:strVal val="#ppt_w"/>
                                          </p:val>
                                        </p:tav>
                                      </p:tavLst>
                                    </p:anim>
                                    <p:anim calcmode="lin" valueType="num">
                                      <p:cBhvr>
                                        <p:cTn id="14" dur="1000" fill="hold"/>
                                        <p:tgtEl>
                                          <p:spTgt spid="886814"/>
                                        </p:tgtEl>
                                        <p:attrNameLst>
                                          <p:attrName>ppt_h</p:attrName>
                                        </p:attrNameLst>
                                      </p:cBhvr>
                                      <p:tavLst>
                                        <p:tav tm="0">
                                          <p:val>
                                            <p:fltVal val="0"/>
                                          </p:val>
                                        </p:tav>
                                        <p:tav tm="100000">
                                          <p:val>
                                            <p:strVal val="#ppt_h"/>
                                          </p:val>
                                        </p:tav>
                                      </p:tavLst>
                                    </p:anim>
                                    <p:anim calcmode="lin" valueType="num">
                                      <p:cBhvr>
                                        <p:cTn id="15" dur="1000" fill="hold"/>
                                        <p:tgtEl>
                                          <p:spTgt spid="886814"/>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886814"/>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886815"/>
                                        </p:tgtEl>
                                        <p:attrNameLst>
                                          <p:attrName>style.visibility</p:attrName>
                                        </p:attrNameLst>
                                      </p:cBhvr>
                                      <p:to>
                                        <p:strVal val="visible"/>
                                      </p:to>
                                    </p:set>
                                    <p:anim calcmode="lin" valueType="num">
                                      <p:cBhvr>
                                        <p:cTn id="19" dur="1000" fill="hold"/>
                                        <p:tgtEl>
                                          <p:spTgt spid="886815"/>
                                        </p:tgtEl>
                                        <p:attrNameLst>
                                          <p:attrName>ppt_w</p:attrName>
                                        </p:attrNameLst>
                                      </p:cBhvr>
                                      <p:tavLst>
                                        <p:tav tm="0">
                                          <p:val>
                                            <p:fltVal val="0"/>
                                          </p:val>
                                        </p:tav>
                                        <p:tav tm="100000">
                                          <p:val>
                                            <p:strVal val="#ppt_w"/>
                                          </p:val>
                                        </p:tav>
                                      </p:tavLst>
                                    </p:anim>
                                    <p:anim calcmode="lin" valueType="num">
                                      <p:cBhvr>
                                        <p:cTn id="20" dur="1000" fill="hold"/>
                                        <p:tgtEl>
                                          <p:spTgt spid="886815"/>
                                        </p:tgtEl>
                                        <p:attrNameLst>
                                          <p:attrName>ppt_h</p:attrName>
                                        </p:attrNameLst>
                                      </p:cBhvr>
                                      <p:tavLst>
                                        <p:tav tm="0">
                                          <p:val>
                                            <p:fltVal val="0"/>
                                          </p:val>
                                        </p:tav>
                                        <p:tav tm="100000">
                                          <p:val>
                                            <p:strVal val="#ppt_h"/>
                                          </p:val>
                                        </p:tav>
                                      </p:tavLst>
                                    </p:anim>
                                    <p:anim calcmode="lin" valueType="num">
                                      <p:cBhvr>
                                        <p:cTn id="21" dur="1000" fill="hold"/>
                                        <p:tgtEl>
                                          <p:spTgt spid="886815"/>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886815"/>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886816"/>
                                        </p:tgtEl>
                                        <p:attrNameLst>
                                          <p:attrName>style.visibility</p:attrName>
                                        </p:attrNameLst>
                                      </p:cBhvr>
                                      <p:to>
                                        <p:strVal val="visible"/>
                                      </p:to>
                                    </p:set>
                                    <p:anim calcmode="lin" valueType="num">
                                      <p:cBhvr>
                                        <p:cTn id="25" dur="1000" fill="hold"/>
                                        <p:tgtEl>
                                          <p:spTgt spid="886816"/>
                                        </p:tgtEl>
                                        <p:attrNameLst>
                                          <p:attrName>ppt_w</p:attrName>
                                        </p:attrNameLst>
                                      </p:cBhvr>
                                      <p:tavLst>
                                        <p:tav tm="0">
                                          <p:val>
                                            <p:fltVal val="0"/>
                                          </p:val>
                                        </p:tav>
                                        <p:tav tm="100000">
                                          <p:val>
                                            <p:strVal val="#ppt_w"/>
                                          </p:val>
                                        </p:tav>
                                      </p:tavLst>
                                    </p:anim>
                                    <p:anim calcmode="lin" valueType="num">
                                      <p:cBhvr>
                                        <p:cTn id="26" dur="1000" fill="hold"/>
                                        <p:tgtEl>
                                          <p:spTgt spid="886816"/>
                                        </p:tgtEl>
                                        <p:attrNameLst>
                                          <p:attrName>ppt_h</p:attrName>
                                        </p:attrNameLst>
                                      </p:cBhvr>
                                      <p:tavLst>
                                        <p:tav tm="0">
                                          <p:val>
                                            <p:fltVal val="0"/>
                                          </p:val>
                                        </p:tav>
                                        <p:tav tm="100000">
                                          <p:val>
                                            <p:strVal val="#ppt_h"/>
                                          </p:val>
                                        </p:tav>
                                      </p:tavLst>
                                    </p:anim>
                                    <p:anim calcmode="lin" valueType="num">
                                      <p:cBhvr>
                                        <p:cTn id="27" dur="1000" fill="hold"/>
                                        <p:tgtEl>
                                          <p:spTgt spid="886816"/>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8868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xit" presetSubtype="10" fill="hold" grpId="0" nodeType="clickEffect">
                                  <p:stCondLst>
                                    <p:cond delay="0"/>
                                  </p:stCondLst>
                                  <p:childTnLst>
                                    <p:animEffect transition="out" filter="blinds(horizontal)">
                                      <p:cBhvr>
                                        <p:cTn id="32" dur="2000"/>
                                        <p:tgtEl>
                                          <p:spTgt spid="886804"/>
                                        </p:tgtEl>
                                      </p:cBhvr>
                                    </p:animEffect>
                                    <p:set>
                                      <p:cBhvr>
                                        <p:cTn id="33" dur="1" fill="hold">
                                          <p:stCondLst>
                                            <p:cond delay="1999"/>
                                          </p:stCondLst>
                                        </p:cTn>
                                        <p:tgtEl>
                                          <p:spTgt spid="886804"/>
                                        </p:tgtEl>
                                        <p:attrNameLst>
                                          <p:attrName>style.visibility</p:attrName>
                                        </p:attrNameLst>
                                      </p:cBhvr>
                                      <p:to>
                                        <p:strVal val="hidden"/>
                                      </p:to>
                                    </p:set>
                                  </p:childTnLst>
                                </p:cTn>
                              </p:par>
                              <p:par>
                                <p:cTn id="34" presetID="3" presetClass="exit" presetSubtype="10" fill="hold" grpId="0" nodeType="withEffect">
                                  <p:stCondLst>
                                    <p:cond delay="0"/>
                                  </p:stCondLst>
                                  <p:childTnLst>
                                    <p:animEffect transition="out" filter="blinds(horizontal)">
                                      <p:cBhvr>
                                        <p:cTn id="35" dur="2000"/>
                                        <p:tgtEl>
                                          <p:spTgt spid="886791"/>
                                        </p:tgtEl>
                                      </p:cBhvr>
                                    </p:animEffect>
                                    <p:set>
                                      <p:cBhvr>
                                        <p:cTn id="36" dur="1" fill="hold">
                                          <p:stCondLst>
                                            <p:cond delay="1999"/>
                                          </p:stCondLst>
                                        </p:cTn>
                                        <p:tgtEl>
                                          <p:spTgt spid="886791"/>
                                        </p:tgtEl>
                                        <p:attrNameLst>
                                          <p:attrName>style.visibility</p:attrName>
                                        </p:attrNameLst>
                                      </p:cBhvr>
                                      <p:to>
                                        <p:strVal val="hidden"/>
                                      </p:to>
                                    </p:set>
                                  </p:childTnLst>
                                </p:cTn>
                              </p:par>
                              <p:par>
                                <p:cTn id="37" presetID="3" presetClass="entr" presetSubtype="10" fill="hold" nodeType="withEffect">
                                  <p:stCondLst>
                                    <p:cond delay="0"/>
                                  </p:stCondLst>
                                  <p:childTnLst>
                                    <p:set>
                                      <p:cBhvr>
                                        <p:cTn id="38" dur="1" fill="hold">
                                          <p:stCondLst>
                                            <p:cond delay="0"/>
                                          </p:stCondLst>
                                        </p:cTn>
                                        <p:tgtEl>
                                          <p:spTgt spid="886823"/>
                                        </p:tgtEl>
                                        <p:attrNameLst>
                                          <p:attrName>style.visibility</p:attrName>
                                        </p:attrNameLst>
                                      </p:cBhvr>
                                      <p:to>
                                        <p:strVal val="visible"/>
                                      </p:to>
                                    </p:set>
                                    <p:animEffect transition="in" filter="blinds(horizontal)">
                                      <p:cBhvr>
                                        <p:cTn id="39" dur="2000"/>
                                        <p:tgtEl>
                                          <p:spTgt spid="886823"/>
                                        </p:tgtEl>
                                      </p:cBhvr>
                                    </p:animEffect>
                                  </p:childTnLst>
                                </p:cTn>
                              </p:par>
                            </p:childTnLst>
                          </p:cTn>
                        </p:par>
                        <p:par>
                          <p:cTn id="40" fill="hold" nodeType="afterGroup">
                            <p:stCondLst>
                              <p:cond delay="2000"/>
                            </p:stCondLst>
                            <p:childTnLst>
                              <p:par>
                                <p:cTn id="41" presetID="7" presetClass="emph" presetSubtype="2" fill="hold" nodeType="afterEffect">
                                  <p:stCondLst>
                                    <p:cond delay="0"/>
                                  </p:stCondLst>
                                  <p:childTnLst>
                                    <p:animClr clrSpc="rgb" dir="cw">
                                      <p:cBhvr>
                                        <p:cTn id="42" dur="2000" fill="hold"/>
                                        <p:tgtEl>
                                          <p:spTgt spid="886823"/>
                                        </p:tgtEl>
                                        <p:attrNameLst>
                                          <p:attrName>stroke.color</p:attrName>
                                        </p:attrNameLst>
                                      </p:cBhvr>
                                      <p:to>
                                        <a:schemeClr val="tx1"/>
                                      </p:to>
                                    </p:animClr>
                                    <p:set>
                                      <p:cBhvr>
                                        <p:cTn id="43" dur="2000" fill="hold"/>
                                        <p:tgtEl>
                                          <p:spTgt spid="886823"/>
                                        </p:tgtEl>
                                        <p:attrNameLst>
                                          <p:attrName>stroke.on</p:attrName>
                                        </p:attrNameLst>
                                      </p:cBhvr>
                                      <p:to>
                                        <p:strVal val="true"/>
                                      </p:to>
                                    </p:set>
                                  </p:childTnLst>
                                </p:cTn>
                              </p:par>
                            </p:childTnLst>
                          </p:cTn>
                        </p:par>
                        <p:par>
                          <p:cTn id="44" fill="hold" nodeType="afterGroup">
                            <p:stCondLst>
                              <p:cond delay="4000"/>
                            </p:stCondLst>
                            <p:childTnLst>
                              <p:par>
                                <p:cTn id="45" presetID="2" presetClass="entr" presetSubtype="4" fill="hold" nodeType="afterEffect">
                                  <p:stCondLst>
                                    <p:cond delay="0"/>
                                  </p:stCondLst>
                                  <p:childTnLst>
                                    <p:set>
                                      <p:cBhvr>
                                        <p:cTn id="46" dur="1" fill="hold">
                                          <p:stCondLst>
                                            <p:cond delay="0"/>
                                          </p:stCondLst>
                                        </p:cTn>
                                        <p:tgtEl>
                                          <p:spTgt spid="66">
                                            <p:txEl>
                                              <p:pRg st="0" end="0"/>
                                            </p:txEl>
                                          </p:spTgt>
                                        </p:tgtEl>
                                        <p:attrNameLst>
                                          <p:attrName>style.visibility</p:attrName>
                                        </p:attrNameLst>
                                      </p:cBhvr>
                                      <p:to>
                                        <p:strVal val="visible"/>
                                      </p:to>
                                    </p:set>
                                    <p:anim calcmode="lin" valueType="num">
                                      <p:cBhvr additive="base">
                                        <p:cTn id="4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xit" presetSubtype="10" fill="hold" nodeType="clickEffect">
                                  <p:stCondLst>
                                    <p:cond delay="0"/>
                                  </p:stCondLst>
                                  <p:childTnLst>
                                    <p:animEffect transition="out" filter="blinds(horizontal)">
                                      <p:cBhvr>
                                        <p:cTn id="52" dur="2000"/>
                                        <p:tgtEl>
                                          <p:spTgt spid="886820"/>
                                        </p:tgtEl>
                                      </p:cBhvr>
                                    </p:animEffect>
                                    <p:set>
                                      <p:cBhvr>
                                        <p:cTn id="53" dur="1" fill="hold">
                                          <p:stCondLst>
                                            <p:cond delay="1999"/>
                                          </p:stCondLst>
                                        </p:cTn>
                                        <p:tgtEl>
                                          <p:spTgt spid="886820"/>
                                        </p:tgtEl>
                                        <p:attrNameLst>
                                          <p:attrName>style.visibility</p:attrName>
                                        </p:attrNameLst>
                                      </p:cBhvr>
                                      <p:to>
                                        <p:strVal val="hidden"/>
                                      </p:to>
                                    </p:set>
                                  </p:childTnLst>
                                </p:cTn>
                              </p:par>
                              <p:par>
                                <p:cTn id="54" presetID="3" presetClass="entr" presetSubtype="10" fill="hold" nodeType="withEffect">
                                  <p:stCondLst>
                                    <p:cond delay="0"/>
                                  </p:stCondLst>
                                  <p:childTnLst>
                                    <p:set>
                                      <p:cBhvr>
                                        <p:cTn id="55" dur="1" fill="hold">
                                          <p:stCondLst>
                                            <p:cond delay="0"/>
                                          </p:stCondLst>
                                        </p:cTn>
                                        <p:tgtEl>
                                          <p:spTgt spid="886824"/>
                                        </p:tgtEl>
                                        <p:attrNameLst>
                                          <p:attrName>style.visibility</p:attrName>
                                        </p:attrNameLst>
                                      </p:cBhvr>
                                      <p:to>
                                        <p:strVal val="visible"/>
                                      </p:to>
                                    </p:set>
                                    <p:animEffect transition="in" filter="blinds(horizontal)">
                                      <p:cBhvr>
                                        <p:cTn id="56" dur="2000"/>
                                        <p:tgtEl>
                                          <p:spTgt spid="886824"/>
                                        </p:tgtEl>
                                      </p:cBhvr>
                                    </p:animEffect>
                                  </p:childTnLst>
                                </p:cTn>
                              </p:par>
                            </p:childTnLst>
                          </p:cTn>
                        </p:par>
                        <p:par>
                          <p:cTn id="57" fill="hold" nodeType="afterGroup">
                            <p:stCondLst>
                              <p:cond delay="2000"/>
                            </p:stCondLst>
                            <p:childTnLst>
                              <p:par>
                                <p:cTn id="58" presetID="7" presetClass="emph" presetSubtype="2" fill="hold" nodeType="afterEffect">
                                  <p:stCondLst>
                                    <p:cond delay="0"/>
                                  </p:stCondLst>
                                  <p:childTnLst>
                                    <p:animClr clrSpc="rgb" dir="cw">
                                      <p:cBhvr>
                                        <p:cTn id="59" dur="2000" fill="hold"/>
                                        <p:tgtEl>
                                          <p:spTgt spid="886824"/>
                                        </p:tgtEl>
                                        <p:attrNameLst>
                                          <p:attrName>stroke.color</p:attrName>
                                        </p:attrNameLst>
                                      </p:cBhvr>
                                      <p:to>
                                        <a:schemeClr val="tx1"/>
                                      </p:to>
                                    </p:animClr>
                                    <p:set>
                                      <p:cBhvr>
                                        <p:cTn id="60" dur="2000" fill="hold"/>
                                        <p:tgtEl>
                                          <p:spTgt spid="886824"/>
                                        </p:tgtEl>
                                        <p:attrNameLst>
                                          <p:attrName>stroke.on</p:attrName>
                                        </p:attrNameLst>
                                      </p:cBhvr>
                                      <p:to>
                                        <p:strVal val="true"/>
                                      </p:to>
                                    </p:set>
                                  </p:childTnLst>
                                </p:cTn>
                              </p:par>
                            </p:childTnLst>
                          </p:cTn>
                        </p:par>
                        <p:par>
                          <p:cTn id="61" fill="hold" nodeType="afterGroup">
                            <p:stCondLst>
                              <p:cond delay="4000"/>
                            </p:stCondLst>
                            <p:childTnLst>
                              <p:par>
                                <p:cTn id="62" presetID="2" presetClass="entr" presetSubtype="4" fill="hold" nodeType="afterEffect">
                                  <p:stCondLst>
                                    <p:cond delay="0"/>
                                  </p:stCondLst>
                                  <p:childTnLst>
                                    <p:set>
                                      <p:cBhvr>
                                        <p:cTn id="63" dur="1" fill="hold">
                                          <p:stCondLst>
                                            <p:cond delay="0"/>
                                          </p:stCondLst>
                                        </p:cTn>
                                        <p:tgtEl>
                                          <p:spTgt spid="66">
                                            <p:txEl>
                                              <p:pRg st="1" end="1"/>
                                            </p:txEl>
                                          </p:spTgt>
                                        </p:tgtEl>
                                        <p:attrNameLst>
                                          <p:attrName>style.visibility</p:attrName>
                                        </p:attrNameLst>
                                      </p:cBhvr>
                                      <p:to>
                                        <p:strVal val="visible"/>
                                      </p:to>
                                    </p:set>
                                    <p:anim calcmode="lin" valueType="num">
                                      <p:cBhvr additive="base">
                                        <p:cTn id="64" dur="500" fill="hold"/>
                                        <p:tgtEl>
                                          <p:spTgt spid="66">
                                            <p:txEl>
                                              <p:pRg st="1" end="1"/>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6791" grpId="0" animBg="1"/>
      <p:bldP spid="886804" grpId="0" animBg="1"/>
      <p:bldP spid="886814" grpId="0"/>
      <p:bldP spid="886815" grpId="0" animBg="1"/>
      <p:bldP spid="88681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4"/>
          <p:cNvSpPr>
            <a:spLocks noGrp="1"/>
          </p:cNvSpPr>
          <p:nvPr>
            <p:ph type="title"/>
          </p:nvPr>
        </p:nvSpPr>
        <p:spPr>
          <a:xfrm>
            <a:off x="612775" y="228600"/>
            <a:ext cx="8153400" cy="990600"/>
          </a:xfrm>
        </p:spPr>
        <p:txBody>
          <a:bodyPr/>
          <a:lstStyle/>
          <a:p>
            <a:pPr eaLnBrk="1" hangingPunct="1"/>
            <a:r>
              <a:rPr lang="en-US" smtClean="0"/>
              <a:t>DSLK đơn – Các thao tác cơ bản</a:t>
            </a:r>
          </a:p>
        </p:txBody>
      </p:sp>
      <p:sp>
        <p:nvSpPr>
          <p:cNvPr id="62467" name="Rectangle 2"/>
          <p:cNvSpPr>
            <a:spLocks noGrp="1" noChangeArrowheads="1"/>
          </p:cNvSpPr>
          <p:nvPr>
            <p:ph sz="quarter" idx="1"/>
          </p:nvPr>
        </p:nvSpPr>
        <p:spPr>
          <a:xfrm>
            <a:off x="612775" y="1600200"/>
            <a:ext cx="8153400" cy="4495800"/>
          </a:xfrm>
        </p:spPr>
        <p:txBody>
          <a:bodyPr/>
          <a:lstStyle/>
          <a:p>
            <a:pPr eaLnBrk="1" hangingPunct="1">
              <a:buFont typeface="Wingdings" panose="05000000000000000000" pitchFamily="2" charset="2"/>
              <a:buNone/>
            </a:pPr>
            <a:r>
              <a:rPr lang="en-US" b="1" smtClean="0">
                <a:latin typeface="Times New Roman" panose="02020603050405020304" pitchFamily="18" charset="0"/>
                <a:cs typeface="Times New Roman" panose="02020603050405020304" pitchFamily="18" charset="0"/>
              </a:rPr>
              <a:t>Thuật toán: Thêm một phần tử vào </a:t>
            </a:r>
            <a:r>
              <a:rPr lang="en-US" b="1" u="sng" smtClean="0">
                <a:latin typeface="Times New Roman" panose="02020603050405020304" pitchFamily="18" charset="0"/>
                <a:cs typeface="Times New Roman" panose="02020603050405020304" pitchFamily="18" charset="0"/>
              </a:rPr>
              <a:t>cuối</a:t>
            </a:r>
            <a:r>
              <a:rPr lang="en-US" b="1" smtClean="0">
                <a:latin typeface="Times New Roman" panose="02020603050405020304" pitchFamily="18" charset="0"/>
                <a:cs typeface="Times New Roman" panose="02020603050405020304" pitchFamily="18" charset="0"/>
              </a:rPr>
              <a:t> DS</a:t>
            </a:r>
            <a:endParaRPr lang="en-US" b="1" i="1"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i="1" smtClean="0">
                <a:latin typeface="Times New Roman" panose="02020603050405020304" pitchFamily="18" charset="0"/>
                <a:cs typeface="Times New Roman" panose="02020603050405020304" pitchFamily="18" charset="0"/>
              </a:rPr>
              <a:t>	</a:t>
            </a:r>
            <a:r>
              <a:rPr lang="en-US" i="1" smtClean="0">
                <a:solidFill>
                  <a:srgbClr val="00B050"/>
                </a:solidFill>
                <a:latin typeface="Times New Roman" panose="02020603050405020304" pitchFamily="18" charset="0"/>
                <a:cs typeface="Times New Roman" panose="02020603050405020304" pitchFamily="18" charset="0"/>
              </a:rPr>
              <a:t>// input: danh sách, phần tử mới new_node</a:t>
            </a:r>
          </a:p>
          <a:p>
            <a:pPr eaLnBrk="1" hangingPunct="1">
              <a:buFont typeface="Wingdings" panose="05000000000000000000" pitchFamily="2" charset="2"/>
              <a:buNone/>
            </a:pPr>
            <a:r>
              <a:rPr lang="en-US" i="1" smtClean="0">
                <a:solidFill>
                  <a:srgbClr val="00B050"/>
                </a:solidFill>
                <a:latin typeface="Times New Roman" panose="02020603050405020304" pitchFamily="18" charset="0"/>
                <a:cs typeface="Times New Roman" panose="02020603050405020304" pitchFamily="18" charset="0"/>
              </a:rPr>
              <a:t>	// output: danh sách với new_node ở cuối DS</a:t>
            </a:r>
          </a:p>
          <a:p>
            <a:pPr eaLnBrk="1" hangingPunct="1"/>
            <a:r>
              <a:rPr lang="en-US" smtClean="0">
                <a:solidFill>
                  <a:srgbClr val="0000FF"/>
                </a:solidFill>
                <a:latin typeface="Times New Roman" panose="02020603050405020304" pitchFamily="18" charset="0"/>
                <a:cs typeface="Times New Roman" panose="02020603050405020304" pitchFamily="18" charset="0"/>
              </a:rPr>
              <a:t>Nếu</a:t>
            </a:r>
            <a:r>
              <a:rPr lang="en-US" smtClean="0">
                <a:latin typeface="Times New Roman" panose="02020603050405020304" pitchFamily="18" charset="0"/>
                <a:cs typeface="Times New Roman" panose="02020603050405020304" pitchFamily="18" charset="0"/>
              </a:rPr>
              <a:t> DS rỗng </a:t>
            </a:r>
            <a:r>
              <a:rPr lang="en-US" smtClean="0">
                <a:solidFill>
                  <a:srgbClr val="0000FF"/>
                </a:solidFill>
                <a:latin typeface="Times New Roman" panose="02020603050405020304" pitchFamily="18" charset="0"/>
                <a:cs typeface="Times New Roman" panose="02020603050405020304" pitchFamily="18" charset="0"/>
              </a:rPr>
              <a:t>thì</a:t>
            </a:r>
          </a:p>
          <a:p>
            <a:pPr marL="1036638" lvl="1" indent="-579438" eaLnBrk="1" hangingPunct="1"/>
            <a:r>
              <a:rPr lang="en-US" smtClean="0">
                <a:latin typeface="Times New Roman" panose="02020603050405020304" pitchFamily="18" charset="0"/>
                <a:cs typeface="Times New Roman" panose="02020603050405020304" pitchFamily="18" charset="0"/>
              </a:rPr>
              <a:t>pHead = pTail = new_node;</a:t>
            </a:r>
          </a:p>
          <a:p>
            <a:pPr eaLnBrk="1" hangingPunct="1"/>
            <a:r>
              <a:rPr lang="en-US" smtClean="0">
                <a:solidFill>
                  <a:srgbClr val="0000FF"/>
                </a:solidFill>
                <a:latin typeface="Times New Roman" panose="02020603050405020304" pitchFamily="18" charset="0"/>
                <a:cs typeface="Times New Roman" panose="02020603050405020304" pitchFamily="18" charset="0"/>
              </a:rPr>
              <a:t>Ngược lại</a:t>
            </a:r>
          </a:p>
          <a:p>
            <a:pPr marL="1036638" lvl="1" indent="-579438" eaLnBrk="1" hangingPunct="1"/>
            <a:r>
              <a:rPr lang="en-US" smtClean="0">
                <a:latin typeface="Times New Roman" panose="02020603050405020304" pitchFamily="18" charset="0"/>
                <a:cs typeface="Times New Roman" panose="02020603050405020304" pitchFamily="18" charset="0"/>
              </a:rPr>
              <a:t>pTail-&gt;pNext = new_node ;</a:t>
            </a:r>
          </a:p>
          <a:p>
            <a:pPr marL="1036638" lvl="1" indent="-579438" eaLnBrk="1" hangingPunct="1"/>
            <a:r>
              <a:rPr lang="en-US" smtClean="0">
                <a:latin typeface="Times New Roman" panose="02020603050405020304" pitchFamily="18" charset="0"/>
                <a:cs typeface="Times New Roman" panose="02020603050405020304" pitchFamily="18" charset="0"/>
              </a:rPr>
              <a:t>pTail = new_node;</a:t>
            </a:r>
          </a:p>
        </p:txBody>
      </p:sp>
      <p:sp>
        <p:nvSpPr>
          <p:cNvPr id="6246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D33AE817-A88E-419B-961C-375DF0A55ADB}" type="slidenum">
              <a:rPr lang="en-US" sz="1200" smtClean="0">
                <a:solidFill>
                  <a:srgbClr val="FFFFFF"/>
                </a:solidFill>
              </a:rPr>
              <a:pPr>
                <a:lnSpc>
                  <a:spcPct val="80000"/>
                </a:lnSpc>
              </a:pPr>
              <a:t>43</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title"/>
          </p:nvPr>
        </p:nvSpPr>
        <p:spPr>
          <a:xfrm>
            <a:off x="612775" y="228600"/>
            <a:ext cx="8153400" cy="990600"/>
          </a:xfrm>
        </p:spPr>
        <p:txBody>
          <a:bodyPr/>
          <a:lstStyle/>
          <a:p>
            <a:pPr eaLnBrk="1" hangingPunct="1"/>
            <a:r>
              <a:rPr lang="en-US" smtClean="0"/>
              <a:t>DSLK đơn – Các thao tác cơ bản</a:t>
            </a:r>
            <a:endParaRPr lang="en-US" smtClean="0">
              <a:latin typeface="Times New Roman" panose="02020603050405020304" pitchFamily="18" charset="0"/>
            </a:endParaRPr>
          </a:p>
        </p:txBody>
      </p:sp>
      <p:sp>
        <p:nvSpPr>
          <p:cNvPr id="57348" name="Rectangle 3"/>
          <p:cNvSpPr>
            <a:spLocks noGrp="1" noChangeArrowheads="1"/>
          </p:cNvSpPr>
          <p:nvPr>
            <p:ph sz="quarter" idx="1"/>
          </p:nvPr>
        </p:nvSpPr>
        <p:spPr>
          <a:xfrm>
            <a:off x="612775" y="1600200"/>
            <a:ext cx="8153400" cy="4495800"/>
          </a:xfrm>
        </p:spPr>
        <p:txBody>
          <a:bodyPr/>
          <a:lstStyle/>
          <a:p>
            <a:pPr marL="319088" lvl="1" indent="-319088" eaLnBrk="1" hangingPunct="1">
              <a:buClr>
                <a:schemeClr val="accent2"/>
              </a:buClr>
              <a:buSzPct val="60000"/>
              <a:buFont typeface="Wingdings 2" panose="05020102010507070707" pitchFamily="18" charset="2"/>
              <a:buNone/>
              <a:tabLst>
                <a:tab pos="1490663" algn="l"/>
              </a:tabLst>
              <a:defRPr/>
            </a:pPr>
            <a:r>
              <a:rPr lang="en-US" sz="2400" b="1" smtClean="0">
                <a:latin typeface="Times New Roman" pitchFamily="18" charset="0"/>
                <a:cs typeface="Times New Roman" pitchFamily="18" charset="0"/>
              </a:rPr>
              <a:t>Cài đặt: Gắn nút vào </a:t>
            </a:r>
            <a:r>
              <a:rPr lang="en-US" sz="2400" b="1" u="sng" smtClean="0">
                <a:latin typeface="Times New Roman" pitchFamily="18" charset="0"/>
                <a:cs typeface="Times New Roman" pitchFamily="18" charset="0"/>
              </a:rPr>
              <a:t>cuối</a:t>
            </a:r>
            <a:r>
              <a:rPr lang="en-US" sz="2400" b="1" smtClean="0">
                <a:latin typeface="Times New Roman" pitchFamily="18" charset="0"/>
                <a:cs typeface="Times New Roman" pitchFamily="18" charset="0"/>
              </a:rPr>
              <a:t> DS</a:t>
            </a:r>
          </a:p>
          <a:p>
            <a:pPr marL="746125" lvl="1" indent="-631825" eaLnBrk="1" hangingPunct="1">
              <a:lnSpc>
                <a:spcPct val="100000"/>
              </a:lnSpc>
              <a:spcBef>
                <a:spcPts val="0"/>
              </a:spcBef>
              <a:buFont typeface="Wingdings" pitchFamily="2" charset="2"/>
              <a:buNone/>
              <a:tabLst>
                <a:tab pos="1490663" algn="l"/>
              </a:tabLst>
              <a:defRPr/>
            </a:pPr>
            <a:endParaRPr lang="en-US" sz="2400" b="1" smtClean="0">
              <a:solidFill>
                <a:srgbClr val="0000FF"/>
              </a:solidFill>
              <a:latin typeface="Courier New" pitchFamily="49" charset="0"/>
            </a:endParaRPr>
          </a:p>
          <a:p>
            <a:pPr marL="746125" lvl="1" indent="-631825" eaLnBrk="1" hangingPunct="1">
              <a:lnSpc>
                <a:spcPct val="100000"/>
              </a:lnSpc>
              <a:spcBef>
                <a:spcPts val="0"/>
              </a:spcBef>
              <a:buFont typeface="Wingdings" pitchFamily="2" charset="2"/>
              <a:buNone/>
              <a:tabLst>
                <a:tab pos="1490663" algn="l"/>
              </a:tabLst>
              <a:defRPr/>
            </a:pPr>
            <a:endParaRPr lang="en-US" sz="2400" b="1" smtClean="0">
              <a:solidFill>
                <a:srgbClr val="000000"/>
              </a:solidFill>
              <a:latin typeface="Courier New" pitchFamily="49" charset="0"/>
            </a:endParaRPr>
          </a:p>
        </p:txBody>
      </p:sp>
      <p:sp>
        <p:nvSpPr>
          <p:cNvPr id="6349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0742994-068B-4276-8DC0-22DA200C7795}" type="slidenum">
              <a:rPr lang="en-US" sz="1200" smtClean="0">
                <a:solidFill>
                  <a:srgbClr val="FFFFFF"/>
                </a:solidFill>
              </a:rPr>
              <a:pPr>
                <a:lnSpc>
                  <a:spcPct val="80000"/>
                </a:lnSpc>
              </a:pPr>
              <a:t>44</a:t>
            </a:fld>
            <a:endParaRPr lang="en-US" sz="1200" smtClean="0">
              <a:solidFill>
                <a:srgbClr val="FFFFFF"/>
              </a:solidFill>
            </a:endParaRPr>
          </a:p>
        </p:txBody>
      </p:sp>
      <p:sp>
        <p:nvSpPr>
          <p:cNvPr id="5" name="Rectangle 4"/>
          <p:cNvSpPr/>
          <p:nvPr/>
        </p:nvSpPr>
        <p:spPr>
          <a:xfrm>
            <a:off x="838200" y="2028825"/>
            <a:ext cx="7772400" cy="4524375"/>
          </a:xfrm>
          <a:prstGeom prst="rect">
            <a:avLst/>
          </a:prstGeom>
          <a:ln>
            <a:solidFill>
              <a:schemeClr val="bg2">
                <a:lumMod val="75000"/>
              </a:schemeClr>
            </a:solidFill>
          </a:ln>
        </p:spPr>
        <p:txBody>
          <a:bodyPr>
            <a:spAutoFit/>
          </a:bodyPr>
          <a:lstStyle/>
          <a:p>
            <a:pPr marL="746125" lvl="1" indent="-631825">
              <a:spcBef>
                <a:spcPts val="0"/>
              </a:spcBef>
              <a:buFont typeface="Wingdings" pitchFamily="2" charset="2"/>
              <a:buNone/>
              <a:tabLst>
                <a:tab pos="1490663" algn="l"/>
              </a:tabLst>
              <a:defRPr/>
            </a:pPr>
            <a:r>
              <a:rPr lang="en-US" sz="2400">
                <a:solidFill>
                  <a:srgbClr val="0000FF"/>
                </a:solidFill>
                <a:latin typeface="Courier New" pitchFamily="49" charset="0"/>
              </a:rPr>
              <a:t>void</a:t>
            </a:r>
            <a:r>
              <a:rPr lang="en-US" sz="2400">
                <a:solidFill>
                  <a:srgbClr val="000000"/>
                </a:solidFill>
                <a:latin typeface="Courier New" pitchFamily="49" charset="0"/>
              </a:rPr>
              <a:t> </a:t>
            </a:r>
            <a:r>
              <a:rPr lang="en-US" sz="2400">
                <a:solidFill>
                  <a:srgbClr val="FF0000"/>
                </a:solidFill>
                <a:latin typeface="Courier New" pitchFamily="49" charset="0"/>
              </a:rPr>
              <a:t>addTail</a:t>
            </a:r>
            <a:r>
              <a:rPr lang="en-US" sz="2400">
                <a:solidFill>
                  <a:srgbClr val="000000"/>
                </a:solidFill>
                <a:latin typeface="Courier New" pitchFamily="49" charset="0"/>
              </a:rPr>
              <a:t>(</a:t>
            </a:r>
            <a:r>
              <a:rPr lang="en-US" sz="2400">
                <a:solidFill>
                  <a:srgbClr val="0000FF"/>
                </a:solidFill>
                <a:latin typeface="Courier New" pitchFamily="49" charset="0"/>
              </a:rPr>
              <a:t>List</a:t>
            </a:r>
            <a:r>
              <a:rPr lang="en-US" sz="2400">
                <a:solidFill>
                  <a:srgbClr val="000000"/>
                </a:solidFill>
                <a:latin typeface="Courier New" pitchFamily="49" charset="0"/>
              </a:rPr>
              <a:t> &amp;l, </a:t>
            </a:r>
            <a:r>
              <a:rPr lang="en-US" sz="2400">
                <a:solidFill>
                  <a:srgbClr val="0000FF"/>
                </a:solidFill>
                <a:latin typeface="Courier New" pitchFamily="49" charset="0"/>
              </a:rPr>
              <a:t>Node</a:t>
            </a:r>
            <a:r>
              <a:rPr lang="en-US" sz="2400">
                <a:solidFill>
                  <a:srgbClr val="000000"/>
                </a:solidFill>
                <a:latin typeface="Courier New" pitchFamily="49" charset="0"/>
              </a:rPr>
              <a:t> *new_node)</a:t>
            </a:r>
          </a:p>
          <a:p>
            <a:pPr marL="746125" lvl="1" indent="-631825">
              <a:spcBef>
                <a:spcPts val="0"/>
              </a:spcBef>
              <a:buFont typeface="Wingdings" pitchFamily="2" charset="2"/>
              <a:buNone/>
              <a:tabLst>
                <a:tab pos="1490663" algn="l"/>
              </a:tabLst>
              <a:defRPr/>
            </a:pPr>
            <a:r>
              <a:rPr lang="en-US" sz="2400">
                <a:solidFill>
                  <a:srgbClr val="000000"/>
                </a:solidFill>
                <a:latin typeface="Courier New" pitchFamily="49" charset="0"/>
              </a:rPr>
              <a:t>{</a:t>
            </a:r>
          </a:p>
          <a:p>
            <a:pPr marL="746125" lvl="1" indent="-631825">
              <a:spcBef>
                <a:spcPts val="0"/>
              </a:spcBef>
              <a:buFont typeface="Wingdings" pitchFamily="2" charset="2"/>
              <a:buNone/>
              <a:tabLst>
                <a:tab pos="1490663" algn="l"/>
              </a:tabLst>
              <a:defRPr/>
            </a:pPr>
            <a:r>
              <a:rPr lang="en-US" sz="2400">
                <a:solidFill>
                  <a:srgbClr val="000000"/>
                </a:solidFill>
                <a:latin typeface="Courier New" pitchFamily="49" charset="0"/>
              </a:rPr>
              <a:t>	</a:t>
            </a:r>
            <a:r>
              <a:rPr lang="en-US" sz="2400">
                <a:solidFill>
                  <a:srgbClr val="0000FF"/>
                </a:solidFill>
                <a:latin typeface="Courier New" pitchFamily="49" charset="0"/>
              </a:rPr>
              <a:t>if</a:t>
            </a:r>
            <a:r>
              <a:rPr lang="en-US" sz="2400">
                <a:solidFill>
                  <a:srgbClr val="000000"/>
                </a:solidFill>
                <a:latin typeface="Courier New" pitchFamily="49" charset="0"/>
              </a:rPr>
              <a:t> (l.pHead == </a:t>
            </a:r>
            <a:r>
              <a:rPr lang="en-US" sz="2400">
                <a:solidFill>
                  <a:srgbClr val="A000A0"/>
                </a:solidFill>
                <a:latin typeface="Courier New" pitchFamily="49" charset="0"/>
              </a:rPr>
              <a:t>NULL</a:t>
            </a:r>
            <a:r>
              <a:rPr lang="en-US" sz="2400">
                <a:solidFill>
                  <a:srgbClr val="000000"/>
                </a:solidFill>
                <a:latin typeface="Courier New" pitchFamily="49" charset="0"/>
              </a:rPr>
              <a:t>)  </a:t>
            </a:r>
          </a:p>
          <a:p>
            <a:pPr marL="746125" lvl="1" indent="-631825">
              <a:spcBef>
                <a:spcPts val="0"/>
              </a:spcBef>
              <a:buFont typeface="Wingdings" pitchFamily="2" charset="2"/>
              <a:buNone/>
              <a:tabLst>
                <a:tab pos="1490663" algn="l"/>
              </a:tabLst>
              <a:defRPr/>
            </a:pPr>
            <a:r>
              <a:rPr lang="en-US" sz="2400">
                <a:solidFill>
                  <a:srgbClr val="000000"/>
                </a:solidFill>
                <a:latin typeface="Courier New" pitchFamily="49" charset="0"/>
              </a:rPr>
              <a:t>	{</a:t>
            </a:r>
          </a:p>
          <a:p>
            <a:pPr marL="746125" lvl="1" indent="-631825">
              <a:spcBef>
                <a:spcPts val="0"/>
              </a:spcBef>
              <a:buFont typeface="Wingdings" pitchFamily="2" charset="2"/>
              <a:buNone/>
              <a:tabLst>
                <a:tab pos="1490663" algn="l"/>
              </a:tabLst>
              <a:defRPr/>
            </a:pPr>
            <a:r>
              <a:rPr lang="en-US" sz="2400">
                <a:solidFill>
                  <a:srgbClr val="000000"/>
                </a:solidFill>
                <a:latin typeface="Courier New" pitchFamily="49" charset="0"/>
              </a:rPr>
              <a:t>		l.pHead = l.pTail = new_node;</a:t>
            </a:r>
          </a:p>
          <a:p>
            <a:pPr marL="746125" lvl="1" indent="-631825">
              <a:spcBef>
                <a:spcPts val="0"/>
              </a:spcBef>
              <a:buFont typeface="Wingdings" pitchFamily="2" charset="2"/>
              <a:buNone/>
              <a:tabLst>
                <a:tab pos="1490663" algn="l"/>
              </a:tabLst>
              <a:defRPr/>
            </a:pPr>
            <a:r>
              <a:rPr lang="en-US" sz="2400">
                <a:solidFill>
                  <a:srgbClr val="000000"/>
                </a:solidFill>
                <a:latin typeface="Courier New" pitchFamily="49" charset="0"/>
              </a:rPr>
              <a:t>	}</a:t>
            </a:r>
          </a:p>
          <a:p>
            <a:pPr marL="746125" lvl="1" indent="-631825">
              <a:spcBef>
                <a:spcPts val="0"/>
              </a:spcBef>
              <a:buFont typeface="Wingdings" pitchFamily="2" charset="2"/>
              <a:buNone/>
              <a:tabLst>
                <a:tab pos="1490663" algn="l"/>
              </a:tabLst>
              <a:defRPr/>
            </a:pPr>
            <a:r>
              <a:rPr lang="en-US" sz="2400">
                <a:solidFill>
                  <a:srgbClr val="000000"/>
                </a:solidFill>
                <a:latin typeface="Courier New" pitchFamily="49" charset="0"/>
              </a:rPr>
              <a:t>	</a:t>
            </a:r>
            <a:r>
              <a:rPr lang="en-US" sz="2400">
                <a:solidFill>
                  <a:srgbClr val="0000FF"/>
                </a:solidFill>
                <a:latin typeface="Courier New" pitchFamily="49" charset="0"/>
              </a:rPr>
              <a:t>else</a:t>
            </a:r>
          </a:p>
          <a:p>
            <a:pPr marL="746125" lvl="1" indent="-631825">
              <a:spcBef>
                <a:spcPts val="0"/>
              </a:spcBef>
              <a:buFont typeface="Wingdings" pitchFamily="2" charset="2"/>
              <a:buNone/>
              <a:tabLst>
                <a:tab pos="1490663" algn="l"/>
              </a:tabLst>
              <a:defRPr/>
            </a:pPr>
            <a:r>
              <a:rPr lang="en-US" sz="2400">
                <a:solidFill>
                  <a:srgbClr val="000000"/>
                </a:solidFill>
                <a:latin typeface="Courier New" pitchFamily="49" charset="0"/>
              </a:rPr>
              <a:t>	{</a:t>
            </a:r>
          </a:p>
          <a:p>
            <a:pPr marL="746125" lvl="1" indent="-631825">
              <a:spcBef>
                <a:spcPts val="0"/>
              </a:spcBef>
              <a:buFont typeface="Wingdings" pitchFamily="2" charset="2"/>
              <a:buNone/>
              <a:tabLst>
                <a:tab pos="1490663" algn="l"/>
              </a:tabLst>
              <a:defRPr/>
            </a:pPr>
            <a:r>
              <a:rPr lang="en-US" sz="2400">
                <a:solidFill>
                  <a:srgbClr val="000000"/>
                </a:solidFill>
                <a:latin typeface="Courier New" pitchFamily="49" charset="0"/>
              </a:rPr>
              <a:t>		l.pTail-&gt;pNext = new_node;</a:t>
            </a:r>
          </a:p>
          <a:p>
            <a:pPr marL="746125" lvl="1" indent="-631825">
              <a:spcBef>
                <a:spcPts val="0"/>
              </a:spcBef>
              <a:buFont typeface="Wingdings" pitchFamily="2" charset="2"/>
              <a:buNone/>
              <a:tabLst>
                <a:tab pos="1490663" algn="l"/>
              </a:tabLst>
              <a:defRPr/>
            </a:pPr>
            <a:r>
              <a:rPr lang="en-US" sz="2400">
                <a:solidFill>
                  <a:srgbClr val="000000"/>
                </a:solidFill>
                <a:latin typeface="Courier New" pitchFamily="49" charset="0"/>
              </a:rPr>
              <a:t>		l.pTail = new_node ;</a:t>
            </a:r>
          </a:p>
          <a:p>
            <a:pPr marL="746125" lvl="1" indent="-631825">
              <a:spcBef>
                <a:spcPts val="0"/>
              </a:spcBef>
              <a:buFont typeface="Wingdings" pitchFamily="2" charset="2"/>
              <a:buNone/>
              <a:tabLst>
                <a:tab pos="1490663" algn="l"/>
              </a:tabLst>
              <a:defRPr/>
            </a:pPr>
            <a:r>
              <a:rPr lang="en-US" sz="2400">
                <a:solidFill>
                  <a:srgbClr val="000000"/>
                </a:solidFill>
                <a:latin typeface="Courier New" pitchFamily="49" charset="0"/>
              </a:rPr>
              <a:t>	}	</a:t>
            </a:r>
          </a:p>
          <a:p>
            <a:pPr marL="746125" lvl="1" indent="-631825">
              <a:spcBef>
                <a:spcPts val="0"/>
              </a:spcBef>
              <a:buFont typeface="Wingdings" pitchFamily="2" charset="2"/>
              <a:buNone/>
              <a:tabLst>
                <a:tab pos="1490663" algn="l"/>
              </a:tabLst>
              <a:defRPr/>
            </a:pPr>
            <a:r>
              <a:rPr lang="en-US" sz="2400">
                <a:solidFill>
                  <a:srgbClr val="000000"/>
                </a:solidFill>
                <a:latin typeface="Courier New" pitchFamily="49" charset="0"/>
              </a:rPr>
              <a:t>}</a:t>
            </a:r>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linds(horizontal)">
                                      <p:cBhvr>
                                        <p:cTn id="13" dur="500"/>
                                        <p:tgtEl>
                                          <p:spTgt spid="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blinds(horizontal)">
                                      <p:cBhvr>
                                        <p:cTn id="16" dur="500"/>
                                        <p:tgtEl>
                                          <p:spTgt spid="5">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blinds(horizontal)">
                                      <p:cBhvr>
                                        <p:cTn id="19" dur="500"/>
                                        <p:tgtEl>
                                          <p:spTgt spid="5">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blinds(horizontal)">
                                      <p:cBhvr>
                                        <p:cTn id="22" dur="500"/>
                                        <p:tgtEl>
                                          <p:spTgt spid="5">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Effect transition="in" filter="blinds(horizontal)">
                                      <p:cBhvr>
                                        <p:cTn id="25" dur="500"/>
                                        <p:tgtEl>
                                          <p:spTgt spid="5">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9" end="9"/>
                                            </p:txEl>
                                          </p:spTgt>
                                        </p:tgtEl>
                                        <p:attrNameLst>
                                          <p:attrName>style.visibility</p:attrName>
                                        </p:attrNameLst>
                                      </p:cBhvr>
                                      <p:to>
                                        <p:strVal val="visible"/>
                                      </p:to>
                                    </p:set>
                                    <p:animEffect transition="in" filter="blinds(horizontal)">
                                      <p:cBhvr>
                                        <p:cTn id="28" dur="500"/>
                                        <p:tgtEl>
                                          <p:spTgt spid="5">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animEffect transition="in" filter="blinds(horizontal)">
                                      <p:cBhvr>
                                        <p:cTn id="31"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4"/>
          <p:cNvSpPr>
            <a:spLocks noGrp="1"/>
          </p:cNvSpPr>
          <p:nvPr>
            <p:ph type="title"/>
          </p:nvPr>
        </p:nvSpPr>
        <p:spPr>
          <a:xfrm>
            <a:off x="612775" y="228600"/>
            <a:ext cx="8153400" cy="990600"/>
          </a:xfrm>
        </p:spPr>
        <p:txBody>
          <a:bodyPr/>
          <a:lstStyle/>
          <a:p>
            <a:pPr eaLnBrk="1" hangingPunct="1"/>
            <a:r>
              <a:rPr lang="en-US" smtClean="0"/>
              <a:t>DSLK đơn – Các thao tác cơ bản</a:t>
            </a:r>
          </a:p>
        </p:txBody>
      </p:sp>
      <p:sp>
        <p:nvSpPr>
          <p:cNvPr id="58372" name="Rectangle 2"/>
          <p:cNvSpPr>
            <a:spLocks noGrp="1" noChangeArrowheads="1"/>
          </p:cNvSpPr>
          <p:nvPr>
            <p:ph sz="quarter" idx="1"/>
          </p:nvPr>
        </p:nvSpPr>
        <p:spPr>
          <a:xfrm>
            <a:off x="612775" y="1600200"/>
            <a:ext cx="8153400" cy="4495800"/>
          </a:xfrm>
        </p:spPr>
        <p:txBody>
          <a:bodyPr/>
          <a:lstStyle/>
          <a:p>
            <a:pPr marL="350838" indent="-350838" eaLnBrk="1" hangingPunct="1">
              <a:buFont typeface="Wingdings" panose="05000000000000000000" pitchFamily="2" charset="2"/>
              <a:buNone/>
              <a:defRPr/>
            </a:pPr>
            <a:r>
              <a:rPr lang="en-US" b="1" smtClean="0">
                <a:latin typeface="Times New Roman" panose="02020603050405020304" pitchFamily="18" charset="0"/>
                <a:cs typeface="Times New Roman" panose="02020603050405020304" pitchFamily="18" charset="0"/>
              </a:rPr>
              <a:t>Thuật toán: Thêm một thành phần dữ liệu vào </a:t>
            </a:r>
            <a:r>
              <a:rPr lang="en-US" b="1" u="sng" smtClean="0">
                <a:latin typeface="Times New Roman" pitchFamily="18" charset="0"/>
                <a:cs typeface="Times New Roman" panose="02020603050405020304" pitchFamily="18" charset="0"/>
              </a:rPr>
              <a:t>cuối</a:t>
            </a:r>
            <a:r>
              <a:rPr lang="en-US" b="1" smtClean="0">
                <a:latin typeface="Times New Roman" pitchFamily="18" charset="0"/>
                <a:cs typeface="Times New Roman" panose="02020603050405020304" pitchFamily="18" charset="0"/>
              </a:rPr>
              <a:t> ds</a:t>
            </a:r>
            <a:r>
              <a:rPr lang="en-US" b="1" i="1" smtClean="0">
                <a:latin typeface="Times New Roman" panose="02020603050405020304" pitchFamily="18" charset="0"/>
                <a:cs typeface="Times New Roman" panose="02020603050405020304" pitchFamily="18" charset="0"/>
              </a:rPr>
              <a:t>	</a:t>
            </a:r>
          </a:p>
          <a:p>
            <a:pPr marL="350838" indent="-350838" eaLnBrk="1" hangingPunct="1">
              <a:buFont typeface="Wingdings" panose="05000000000000000000" pitchFamily="2" charset="2"/>
              <a:buNone/>
              <a:defRPr/>
            </a:pPr>
            <a:r>
              <a:rPr lang="en-US" i="1" smtClean="0">
                <a:solidFill>
                  <a:srgbClr val="00B050"/>
                </a:solidFill>
                <a:latin typeface="Times New Roman" panose="02020603050405020304" pitchFamily="18" charset="0"/>
                <a:cs typeface="Times New Roman" panose="02020603050405020304" pitchFamily="18" charset="0"/>
              </a:rPr>
              <a:t>	// input: danh sách thành phần dữ liệu X</a:t>
            </a:r>
          </a:p>
          <a:p>
            <a:pPr marL="350838" indent="-350838" eaLnBrk="1" hangingPunct="1">
              <a:buFont typeface="Wingdings" panose="05000000000000000000" pitchFamily="2" charset="2"/>
              <a:buNone/>
              <a:defRPr/>
            </a:pPr>
            <a:r>
              <a:rPr lang="en-US" i="1" smtClean="0">
                <a:solidFill>
                  <a:srgbClr val="00B050"/>
                </a:solidFill>
                <a:latin typeface="Times New Roman" panose="02020603050405020304" pitchFamily="18" charset="0"/>
                <a:cs typeface="Times New Roman" panose="02020603050405020304" pitchFamily="18" charset="0"/>
              </a:rPr>
              <a:t>	// output: danh sách với phần tử chứa X ở cuối DS</a:t>
            </a:r>
          </a:p>
          <a:p>
            <a:pPr marL="350838" indent="-350838" eaLnBrk="1" hangingPunct="1">
              <a:defRPr/>
            </a:pPr>
            <a:r>
              <a:rPr lang="en-US" smtClean="0">
                <a:latin typeface="Times New Roman" pitchFamily="18" charset="0"/>
                <a:cs typeface="Times New Roman" panose="02020603050405020304" pitchFamily="18" charset="0"/>
              </a:rPr>
              <a:t>Nhập dữ liệu cho X  (???)</a:t>
            </a:r>
          </a:p>
          <a:p>
            <a:pPr marL="350838" indent="-350838" eaLnBrk="1" hangingPunct="1">
              <a:defRPr/>
            </a:pPr>
            <a:r>
              <a:rPr lang="en-US" smtClean="0">
                <a:latin typeface="Times New Roman" pitchFamily="18" charset="0"/>
                <a:cs typeface="Times New Roman" panose="02020603050405020304" pitchFamily="18" charset="0"/>
              </a:rPr>
              <a:t>Tạo nút mới chứa dữ liệu X (???)</a:t>
            </a:r>
          </a:p>
          <a:p>
            <a:pPr marL="350838" indent="-350838" eaLnBrk="1" hangingPunct="1">
              <a:defRPr/>
            </a:pPr>
            <a:r>
              <a:rPr lang="en-US" smtClean="0">
                <a:latin typeface="Times New Roman" pitchFamily="18" charset="0"/>
                <a:cs typeface="Times New Roman" panose="02020603050405020304" pitchFamily="18" charset="0"/>
              </a:rPr>
              <a:t>Nếu tạo được:</a:t>
            </a:r>
          </a:p>
          <a:p>
            <a:pPr marL="671513" lvl="1" indent="-350838" eaLnBrk="1" hangingPunct="1">
              <a:defRPr/>
            </a:pPr>
            <a:r>
              <a:rPr lang="en-US" smtClean="0">
                <a:latin typeface="Times New Roman" pitchFamily="18" charset="0"/>
                <a:cs typeface="Times New Roman" panose="02020603050405020304" pitchFamily="18" charset="0"/>
              </a:rPr>
              <a:t>Gắn nút mới vào </a:t>
            </a:r>
            <a:r>
              <a:rPr lang="en-US" u="sng" smtClean="0">
                <a:latin typeface="Times New Roman" pitchFamily="18" charset="0"/>
                <a:cs typeface="Times New Roman" panose="02020603050405020304" pitchFamily="18" charset="0"/>
              </a:rPr>
              <a:t>cuối</a:t>
            </a:r>
            <a:r>
              <a:rPr lang="en-US" smtClean="0">
                <a:latin typeface="Times New Roman" pitchFamily="18" charset="0"/>
                <a:cs typeface="Times New Roman" panose="02020603050405020304" pitchFamily="18" charset="0"/>
              </a:rPr>
              <a:t> danh sách (???)</a:t>
            </a:r>
          </a:p>
          <a:p>
            <a:pPr marL="1090613" lvl="1" indent="-579438" eaLnBrk="1" hangingPunct="1">
              <a:buFont typeface="Wingdings" pitchFamily="2" charset="2"/>
              <a:buNone/>
              <a:defRPr/>
            </a:pPr>
            <a:endParaRPr lang="en-US" smtClean="0">
              <a:solidFill>
                <a:srgbClr val="FF3300"/>
              </a:solidFill>
              <a:latin typeface="Times New Roman" pitchFamily="18" charset="0"/>
              <a:cs typeface="Times New Roman" panose="02020603050405020304" pitchFamily="18" charset="0"/>
            </a:endParaRPr>
          </a:p>
        </p:txBody>
      </p:sp>
      <p:sp>
        <p:nvSpPr>
          <p:cNvPr id="6451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BA1F7B4-4302-4768-8DA0-0BBC3FF1C02F}" type="slidenum">
              <a:rPr lang="en-US" sz="1200" smtClean="0">
                <a:solidFill>
                  <a:srgbClr val="FFFFFF"/>
                </a:solidFill>
              </a:rPr>
              <a:pPr>
                <a:lnSpc>
                  <a:spcPct val="80000"/>
                </a:lnSpc>
              </a:pPr>
              <a:t>45</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title"/>
          </p:nvPr>
        </p:nvSpPr>
        <p:spPr>
          <a:xfrm>
            <a:off x="612775" y="228600"/>
            <a:ext cx="8153400" cy="990600"/>
          </a:xfrm>
        </p:spPr>
        <p:txBody>
          <a:bodyPr/>
          <a:lstStyle/>
          <a:p>
            <a:pPr eaLnBrk="1" hangingPunct="1"/>
            <a:r>
              <a:rPr lang="en-US" smtClean="0"/>
              <a:t>DSLK đơn – Các thao tác cơ bản</a:t>
            </a:r>
            <a:endParaRPr lang="en-US" smtClean="0">
              <a:latin typeface="Times New Roman" panose="02020603050405020304" pitchFamily="18" charset="0"/>
            </a:endParaRPr>
          </a:p>
        </p:txBody>
      </p:sp>
      <p:sp>
        <p:nvSpPr>
          <p:cNvPr id="59396" name="Rectangle 3"/>
          <p:cNvSpPr>
            <a:spLocks noGrp="1" noChangeArrowheads="1"/>
          </p:cNvSpPr>
          <p:nvPr>
            <p:ph sz="quarter" idx="1"/>
          </p:nvPr>
        </p:nvSpPr>
        <p:spPr>
          <a:xfrm>
            <a:off x="612775" y="1600200"/>
            <a:ext cx="8153400" cy="4800600"/>
          </a:xfrm>
          <a:ln>
            <a:solidFill>
              <a:schemeClr val="bg2">
                <a:lumMod val="75000"/>
              </a:schemeClr>
            </a:solidFill>
          </a:ln>
        </p:spPr>
        <p:txBody>
          <a:bodyPr/>
          <a:lstStyle/>
          <a:p>
            <a:pPr marL="746125" indent="-746125" eaLnBrk="1" hangingPunct="1">
              <a:lnSpc>
                <a:spcPct val="100000"/>
              </a:lnSpc>
              <a:spcBef>
                <a:spcPts val="500"/>
              </a:spcBef>
              <a:buFont typeface="Wingdings" panose="05000000000000000000" pitchFamily="2" charset="2"/>
              <a:buNone/>
              <a:tabLst>
                <a:tab pos="1539875" algn="l"/>
              </a:tabLst>
              <a:defRPr/>
            </a:pPr>
            <a:r>
              <a:rPr lang="en-US" b="1" smtClean="0">
                <a:solidFill>
                  <a:srgbClr val="000000"/>
                </a:solidFill>
                <a:latin typeface="Times New Roman" panose="02020603050405020304" pitchFamily="18" charset="0"/>
                <a:cs typeface="Times New Roman" pitchFamily="18" charset="0"/>
              </a:rPr>
              <a:t>Ví dụ: Thêm một số nguyên vào </a:t>
            </a:r>
            <a:r>
              <a:rPr lang="en-US" b="1" u="sng" smtClean="0">
                <a:solidFill>
                  <a:srgbClr val="000000"/>
                </a:solidFill>
                <a:latin typeface="Times New Roman" pitchFamily="18" charset="0"/>
                <a:cs typeface="Times New Roman" pitchFamily="18" charset="0"/>
              </a:rPr>
              <a:t>cuối</a:t>
            </a:r>
            <a:r>
              <a:rPr lang="en-US" b="1" smtClean="0">
                <a:solidFill>
                  <a:srgbClr val="000000"/>
                </a:solidFill>
                <a:latin typeface="Times New Roman" pitchFamily="18" charset="0"/>
                <a:cs typeface="Times New Roman" pitchFamily="18" charset="0"/>
              </a:rPr>
              <a:t> ds:</a:t>
            </a:r>
          </a:p>
          <a:p>
            <a:pPr marL="746125" indent="-746125" eaLnBrk="1" hangingPunct="1">
              <a:lnSpc>
                <a:spcPct val="100000"/>
              </a:lnSpc>
              <a:spcBef>
                <a:spcPts val="500"/>
              </a:spcBef>
              <a:buFont typeface="Wingdings" panose="05000000000000000000" pitchFamily="2" charset="2"/>
              <a:buNone/>
              <a:tabLst>
                <a:tab pos="1539875" algn="l"/>
              </a:tabLst>
              <a:defRPr/>
            </a:pPr>
            <a:r>
              <a:rPr lang="en-US" smtClean="0">
                <a:solidFill>
                  <a:srgbClr val="00B050"/>
                </a:solidFill>
                <a:latin typeface="Times New Roman" panose="02020603050405020304" pitchFamily="18" charset="0"/>
                <a:cs typeface="Times New Roman" panose="02020603050405020304" pitchFamily="18" charset="0"/>
              </a:rPr>
              <a:t>	// Nhập dữ liệu cho X</a:t>
            </a:r>
          </a:p>
          <a:p>
            <a:pPr marL="746125" indent="-746125" eaLnBrk="1" hangingPunct="1">
              <a:lnSpc>
                <a:spcPct val="100000"/>
              </a:lnSpc>
              <a:spcBef>
                <a:spcPts val="500"/>
              </a:spcBef>
              <a:buFont typeface="Wingdings" panose="05000000000000000000" pitchFamily="2" charset="2"/>
              <a:buNone/>
              <a:tabLst>
                <a:tab pos="1539875" algn="l"/>
              </a:tabLst>
              <a:defRPr/>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int</a:t>
            </a:r>
            <a:r>
              <a:rPr lang="en-US" b="1" smtClean="0">
                <a:solidFill>
                  <a:srgbClr val="000000"/>
                </a:solidFill>
                <a:latin typeface="Times New Roman" panose="02020603050405020304" pitchFamily="18" charset="0"/>
                <a:cs typeface="Times New Roman" panose="02020603050405020304" pitchFamily="18" charset="0"/>
              </a:rPr>
              <a:t> x;</a:t>
            </a:r>
          </a:p>
          <a:p>
            <a:pPr marL="746125" indent="-746125" eaLnBrk="1" hangingPunct="1">
              <a:lnSpc>
                <a:spcPct val="100000"/>
              </a:lnSpc>
              <a:spcBef>
                <a:spcPts val="500"/>
              </a:spcBef>
              <a:buFont typeface="Wingdings" panose="05000000000000000000" pitchFamily="2" charset="2"/>
              <a:buNone/>
              <a:tabLst>
                <a:tab pos="1539875" algn="l"/>
              </a:tabLst>
              <a:defRPr/>
            </a:pPr>
            <a:r>
              <a:rPr lang="en-US" b="1" smtClean="0">
                <a:solidFill>
                  <a:srgbClr val="000000"/>
                </a:solidFill>
                <a:latin typeface="Times New Roman" panose="02020603050405020304" pitchFamily="18" charset="0"/>
                <a:cs typeface="Times New Roman" panose="02020603050405020304" pitchFamily="18" charset="0"/>
              </a:rPr>
              <a:t>	cout&lt;&lt;“</a:t>
            </a:r>
            <a:r>
              <a:rPr lang="en-US" b="1" smtClean="0">
                <a:solidFill>
                  <a:srgbClr val="C00000"/>
                </a:solidFill>
                <a:latin typeface="Times New Roman" panose="02020603050405020304" pitchFamily="18" charset="0"/>
                <a:cs typeface="Times New Roman" panose="02020603050405020304" pitchFamily="18" charset="0"/>
              </a:rPr>
              <a:t>Nhập X=</a:t>
            </a:r>
            <a:r>
              <a:rPr lang="en-US" b="1" smtClean="0">
                <a:solidFill>
                  <a:srgbClr val="000000"/>
                </a:solidFill>
                <a:latin typeface="Times New Roman" panose="02020603050405020304" pitchFamily="18" charset="0"/>
                <a:cs typeface="Times New Roman" panose="02020603050405020304" pitchFamily="18" charset="0"/>
              </a:rPr>
              <a:t>”;</a:t>
            </a:r>
          </a:p>
          <a:p>
            <a:pPr marL="746125" indent="-746125" eaLnBrk="1" hangingPunct="1">
              <a:lnSpc>
                <a:spcPct val="100000"/>
              </a:lnSpc>
              <a:spcBef>
                <a:spcPts val="500"/>
              </a:spcBef>
              <a:buFont typeface="Wingdings" panose="05000000000000000000" pitchFamily="2" charset="2"/>
              <a:buNone/>
              <a:tabLst>
                <a:tab pos="1539875" algn="l"/>
              </a:tabLst>
              <a:defRPr/>
            </a:pPr>
            <a:r>
              <a:rPr lang="en-US" b="1" smtClean="0">
                <a:solidFill>
                  <a:srgbClr val="000000"/>
                </a:solidFill>
                <a:latin typeface="Times New Roman" panose="02020603050405020304" pitchFamily="18" charset="0"/>
                <a:cs typeface="Times New Roman" panose="02020603050405020304" pitchFamily="18" charset="0"/>
              </a:rPr>
              <a:t>	cin&gt;&gt;x;</a:t>
            </a:r>
          </a:p>
          <a:p>
            <a:pPr marL="746125" indent="-746125" eaLnBrk="1" hangingPunct="1">
              <a:lnSpc>
                <a:spcPct val="100000"/>
              </a:lnSpc>
              <a:spcBef>
                <a:spcPts val="500"/>
              </a:spcBef>
              <a:buFont typeface="Wingdings" panose="05000000000000000000" pitchFamily="2" charset="2"/>
              <a:buNone/>
              <a:tabLst>
                <a:tab pos="1539875" algn="l"/>
              </a:tabLst>
              <a:defRPr/>
            </a:pPr>
            <a:r>
              <a:rPr lang="en-US" b="1" smtClean="0">
                <a:solidFill>
                  <a:srgbClr val="000000"/>
                </a:solidFill>
                <a:latin typeface="Times New Roman" panose="02020603050405020304" pitchFamily="18" charset="0"/>
                <a:cs typeface="Times New Roman" panose="02020603050405020304" pitchFamily="18" charset="0"/>
              </a:rPr>
              <a:t>	</a:t>
            </a:r>
            <a:r>
              <a:rPr lang="en-US" smtClean="0">
                <a:solidFill>
                  <a:srgbClr val="00B050"/>
                </a:solidFill>
                <a:latin typeface="Times New Roman" panose="02020603050405020304" pitchFamily="18" charset="0"/>
                <a:cs typeface="Times New Roman" panose="02020603050405020304" pitchFamily="18" charset="0"/>
              </a:rPr>
              <a:t>// Tạo nút mới</a:t>
            </a:r>
          </a:p>
          <a:p>
            <a:pPr marL="746125" indent="-746125" eaLnBrk="1" hangingPunct="1">
              <a:lnSpc>
                <a:spcPct val="100000"/>
              </a:lnSpc>
              <a:spcBef>
                <a:spcPts val="500"/>
              </a:spcBef>
              <a:buFont typeface="Wingdings" panose="05000000000000000000" pitchFamily="2" charset="2"/>
              <a:buNone/>
              <a:tabLst>
                <a:tab pos="1539875" algn="l"/>
              </a:tabLst>
              <a:defRPr/>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Node</a:t>
            </a:r>
            <a:r>
              <a:rPr lang="en-US" b="1" smtClean="0">
                <a:solidFill>
                  <a:srgbClr val="000000"/>
                </a:solidFill>
                <a:latin typeface="Times New Roman" panose="02020603050405020304" pitchFamily="18" charset="0"/>
                <a:cs typeface="Times New Roman" panose="02020603050405020304" pitchFamily="18" charset="0"/>
              </a:rPr>
              <a:t>* p = </a:t>
            </a:r>
            <a:r>
              <a:rPr lang="en-US" b="1" smtClean="0">
                <a:solidFill>
                  <a:srgbClr val="FF0000"/>
                </a:solidFill>
                <a:latin typeface="Times New Roman" panose="02020603050405020304" pitchFamily="18" charset="0"/>
                <a:cs typeface="Times New Roman" panose="02020603050405020304" pitchFamily="18" charset="0"/>
              </a:rPr>
              <a:t>getNode</a:t>
            </a:r>
            <a:r>
              <a:rPr lang="en-US" b="1" smtClean="0">
                <a:solidFill>
                  <a:srgbClr val="000000"/>
                </a:solidFill>
                <a:latin typeface="Times New Roman" panose="02020603050405020304" pitchFamily="18" charset="0"/>
                <a:cs typeface="Times New Roman" panose="02020603050405020304" pitchFamily="18" charset="0"/>
              </a:rPr>
              <a:t>(x);</a:t>
            </a:r>
          </a:p>
          <a:p>
            <a:pPr marL="746125" indent="-746125" eaLnBrk="1" hangingPunct="1">
              <a:lnSpc>
                <a:spcPct val="100000"/>
              </a:lnSpc>
              <a:spcBef>
                <a:spcPts val="500"/>
              </a:spcBef>
              <a:buFont typeface="Wingdings" panose="05000000000000000000" pitchFamily="2" charset="2"/>
              <a:buNone/>
              <a:tabLst>
                <a:tab pos="1539875" algn="l"/>
              </a:tabLst>
              <a:defRPr/>
            </a:pPr>
            <a:r>
              <a:rPr lang="en-US" b="1" smtClean="0">
                <a:solidFill>
                  <a:srgbClr val="000000"/>
                </a:solidFill>
                <a:latin typeface="Times New Roman" panose="02020603050405020304" pitchFamily="18" charset="0"/>
                <a:cs typeface="Times New Roman" panose="02020603050405020304" pitchFamily="18" charset="0"/>
              </a:rPr>
              <a:t>	</a:t>
            </a:r>
            <a:r>
              <a:rPr lang="en-US" smtClean="0">
                <a:solidFill>
                  <a:srgbClr val="00B050"/>
                </a:solidFill>
                <a:latin typeface="Times New Roman" panose="02020603050405020304" pitchFamily="18" charset="0"/>
                <a:cs typeface="Times New Roman" panose="02020603050405020304" pitchFamily="18" charset="0"/>
              </a:rPr>
              <a:t>// Gắn nút vào cuối DS</a:t>
            </a:r>
          </a:p>
          <a:p>
            <a:pPr marL="746125" indent="-746125" eaLnBrk="1" hangingPunct="1">
              <a:lnSpc>
                <a:spcPct val="100000"/>
              </a:lnSpc>
              <a:spcBef>
                <a:spcPts val="500"/>
              </a:spcBef>
              <a:buFont typeface="Wingdings" panose="05000000000000000000" pitchFamily="2" charset="2"/>
              <a:buNone/>
              <a:tabLst>
                <a:tab pos="1539875" algn="l"/>
              </a:tabLst>
              <a:defRPr/>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0000FF"/>
                </a:solidFill>
                <a:latin typeface="Times New Roman" panose="02020603050405020304" pitchFamily="18" charset="0"/>
                <a:cs typeface="Times New Roman" panose="02020603050405020304" pitchFamily="18" charset="0"/>
              </a:rPr>
              <a:t>if</a:t>
            </a:r>
            <a:r>
              <a:rPr lang="en-US" b="1" smtClean="0">
                <a:solidFill>
                  <a:srgbClr val="000000"/>
                </a:solidFill>
                <a:latin typeface="Times New Roman" panose="02020603050405020304" pitchFamily="18" charset="0"/>
                <a:cs typeface="Times New Roman" panose="02020603050405020304" pitchFamily="18" charset="0"/>
              </a:rPr>
              <a:t> (p != </a:t>
            </a:r>
            <a:r>
              <a:rPr lang="en-US" b="1" smtClean="0">
                <a:solidFill>
                  <a:srgbClr val="0070C0"/>
                </a:solidFill>
                <a:latin typeface="Times New Roman" panose="02020603050405020304" pitchFamily="18" charset="0"/>
                <a:cs typeface="Times New Roman" panose="02020603050405020304" pitchFamily="18" charset="0"/>
              </a:rPr>
              <a:t>NULL</a:t>
            </a:r>
            <a:r>
              <a:rPr lang="en-US" b="1" smtClean="0">
                <a:solidFill>
                  <a:srgbClr val="000000"/>
                </a:solidFill>
                <a:latin typeface="Times New Roman" panose="02020603050405020304" pitchFamily="18" charset="0"/>
                <a:cs typeface="Times New Roman" panose="02020603050405020304" pitchFamily="18" charset="0"/>
              </a:rPr>
              <a:t>)</a:t>
            </a:r>
          </a:p>
          <a:p>
            <a:pPr marL="746125" indent="-746125" eaLnBrk="1" hangingPunct="1">
              <a:lnSpc>
                <a:spcPct val="100000"/>
              </a:lnSpc>
              <a:spcBef>
                <a:spcPts val="500"/>
              </a:spcBef>
              <a:buFont typeface="Wingdings" panose="05000000000000000000" pitchFamily="2" charset="2"/>
              <a:buNone/>
              <a:tabLst>
                <a:tab pos="1539875" algn="l"/>
              </a:tabLst>
              <a:defRPr/>
            </a:pPr>
            <a:r>
              <a:rPr lang="en-US" b="1" smtClean="0">
                <a:solidFill>
                  <a:srgbClr val="000000"/>
                </a:solidFill>
                <a:latin typeface="Times New Roman" panose="02020603050405020304" pitchFamily="18" charset="0"/>
                <a:cs typeface="Times New Roman" panose="02020603050405020304" pitchFamily="18" charset="0"/>
              </a:rPr>
              <a:t>		</a:t>
            </a:r>
            <a:r>
              <a:rPr lang="en-US" b="1" smtClean="0">
                <a:solidFill>
                  <a:srgbClr val="FF0000"/>
                </a:solidFill>
                <a:latin typeface="Times New Roman" panose="02020603050405020304" pitchFamily="18" charset="0"/>
                <a:cs typeface="Times New Roman" panose="02020603050405020304" pitchFamily="18" charset="0"/>
              </a:rPr>
              <a:t>addTail</a:t>
            </a:r>
            <a:r>
              <a:rPr lang="en-US" b="1" smtClean="0">
                <a:solidFill>
                  <a:srgbClr val="000000"/>
                </a:solidFill>
                <a:latin typeface="Times New Roman" panose="02020603050405020304" pitchFamily="18" charset="0"/>
                <a:cs typeface="Times New Roman" panose="02020603050405020304" pitchFamily="18" charset="0"/>
              </a:rPr>
              <a:t>(l, p);</a:t>
            </a:r>
          </a:p>
          <a:p>
            <a:pPr marL="1036638" lvl="1" indent="-579438" eaLnBrk="1" hangingPunct="1">
              <a:lnSpc>
                <a:spcPct val="100000"/>
              </a:lnSpc>
              <a:spcBef>
                <a:spcPts val="0"/>
              </a:spcBef>
              <a:buFont typeface="Wingdings" pitchFamily="2" charset="2"/>
              <a:buNone/>
              <a:defRPr/>
            </a:pPr>
            <a:r>
              <a:rPr lang="en-US" sz="2400" b="1" smtClean="0">
                <a:solidFill>
                  <a:srgbClr val="000000"/>
                </a:solidFill>
                <a:latin typeface="Times New Roman" panose="02020603050405020304" pitchFamily="18" charset="0"/>
                <a:cs typeface="Times New Roman" panose="02020603050405020304" pitchFamily="18" charset="0"/>
              </a:rPr>
              <a:t>	</a:t>
            </a:r>
          </a:p>
        </p:txBody>
      </p:sp>
      <p:sp>
        <p:nvSpPr>
          <p:cNvPr id="6554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BC251A4-6842-406E-99E9-D28A7A0F789F}" type="slidenum">
              <a:rPr lang="en-US" sz="1200" smtClean="0">
                <a:solidFill>
                  <a:srgbClr val="FFFFFF"/>
                </a:solidFill>
              </a:rPr>
              <a:pPr>
                <a:lnSpc>
                  <a:spcPct val="80000"/>
                </a:lnSpc>
              </a:pPr>
              <a:t>46</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4"/>
          <p:cNvSpPr>
            <a:spLocks noGrp="1"/>
          </p:cNvSpPr>
          <p:nvPr>
            <p:ph type="title"/>
          </p:nvPr>
        </p:nvSpPr>
        <p:spPr>
          <a:xfrm>
            <a:off x="612775" y="228600"/>
            <a:ext cx="8153400" cy="990600"/>
          </a:xfrm>
        </p:spPr>
        <p:txBody>
          <a:bodyPr/>
          <a:lstStyle/>
          <a:p>
            <a:pPr eaLnBrk="1" hangingPunct="1"/>
            <a:r>
              <a:rPr lang="en-US" smtClean="0"/>
              <a:t>DSLK đơn – Các thao tác cơ bản</a:t>
            </a:r>
          </a:p>
        </p:txBody>
      </p:sp>
      <p:sp>
        <p:nvSpPr>
          <p:cNvPr id="47108" name="Rectangle 7"/>
          <p:cNvSpPr>
            <a:spLocks noGrp="1" noChangeArrowheads="1"/>
          </p:cNvSpPr>
          <p:nvPr>
            <p:ph sz="quarter" idx="1"/>
          </p:nvPr>
        </p:nvSpPr>
        <p:spPr>
          <a:xfrm>
            <a:off x="612775" y="1600200"/>
            <a:ext cx="8153400" cy="4495800"/>
          </a:xfrm>
        </p:spPr>
        <p:txBody>
          <a:bodyPr/>
          <a:lstStyle/>
          <a:p>
            <a:pPr marL="593725" indent="-457200" eaLnBrk="1" hangingPunct="1">
              <a:lnSpc>
                <a:spcPts val="3200"/>
              </a:lnSpc>
            </a:pPr>
            <a:r>
              <a:rPr lang="en-US" b="1" smtClean="0">
                <a:latin typeface="Times New Roman" panose="02020603050405020304" pitchFamily="18" charset="0"/>
                <a:cs typeface="Times New Roman" panose="02020603050405020304" pitchFamily="18" charset="0"/>
              </a:rPr>
              <a:t>Thêm một phần tử vào danh sách</a:t>
            </a:r>
            <a:r>
              <a:rPr lang="en-US" smtClean="0">
                <a:latin typeface="Times New Roman" panose="02020603050405020304" pitchFamily="18" charset="0"/>
                <a:cs typeface="Times New Roman" panose="02020603050405020304" pitchFamily="18" charset="0"/>
              </a:rPr>
              <a:t>: Có 3 vị trí thêm</a:t>
            </a:r>
          </a:p>
          <a:p>
            <a:pPr marL="914400" lvl="1" indent="-457200" eaLnBrk="1" hangingPunct="1">
              <a:lnSpc>
                <a:spcPts val="3200"/>
              </a:lnSpc>
            </a:pPr>
            <a:r>
              <a:rPr lang="en-US" smtClean="0">
                <a:latin typeface="Times New Roman" panose="02020603050405020304" pitchFamily="18" charset="0"/>
                <a:cs typeface="Times New Roman" panose="02020603050405020304" pitchFamily="18" charset="0"/>
              </a:rPr>
              <a:t>Gắn vào </a:t>
            </a:r>
            <a:r>
              <a:rPr lang="en-US" u="sng" smtClean="0">
                <a:latin typeface="Times New Roman" panose="02020603050405020304" pitchFamily="18" charset="0"/>
                <a:cs typeface="Times New Roman" panose="02020603050405020304" pitchFamily="18" charset="0"/>
              </a:rPr>
              <a:t>đầu</a:t>
            </a:r>
            <a:r>
              <a:rPr lang="en-US" smtClean="0">
                <a:latin typeface="Times New Roman" panose="02020603050405020304" pitchFamily="18" charset="0"/>
                <a:cs typeface="Times New Roman" panose="02020603050405020304" pitchFamily="18" charset="0"/>
              </a:rPr>
              <a:t> danh sách</a:t>
            </a:r>
          </a:p>
          <a:p>
            <a:pPr marL="914400" lvl="1" indent="-457200" eaLnBrk="1" hangingPunct="1">
              <a:lnSpc>
                <a:spcPts val="3200"/>
              </a:lnSpc>
            </a:pPr>
            <a:r>
              <a:rPr lang="en-US" smtClean="0">
                <a:latin typeface="Times New Roman" panose="02020603050405020304" pitchFamily="18" charset="0"/>
                <a:cs typeface="Times New Roman" panose="02020603050405020304" pitchFamily="18" charset="0"/>
              </a:rPr>
              <a:t>Gắn vào </a:t>
            </a:r>
            <a:r>
              <a:rPr lang="en-US" u="sng" smtClean="0">
                <a:latin typeface="Times New Roman" panose="02020603050405020304" pitchFamily="18" charset="0"/>
                <a:cs typeface="Times New Roman" panose="02020603050405020304" pitchFamily="18" charset="0"/>
              </a:rPr>
              <a:t>cuối</a:t>
            </a:r>
            <a:r>
              <a:rPr lang="en-US" smtClean="0">
                <a:latin typeface="Times New Roman" panose="02020603050405020304" pitchFamily="18" charset="0"/>
                <a:cs typeface="Times New Roman" panose="02020603050405020304" pitchFamily="18" charset="0"/>
              </a:rPr>
              <a:t> danh sách </a:t>
            </a:r>
          </a:p>
          <a:p>
            <a:pPr marL="914400" lvl="1" indent="-457200" eaLnBrk="1" hangingPunct="1">
              <a:lnSpc>
                <a:spcPts val="3200"/>
              </a:lnSpc>
            </a:pPr>
            <a:r>
              <a:rPr lang="en-US" smtClean="0">
                <a:latin typeface="Times New Roman" panose="02020603050405020304" pitchFamily="18" charset="0"/>
                <a:cs typeface="Times New Roman" panose="02020603050405020304" pitchFamily="18" charset="0"/>
              </a:rPr>
              <a:t>Chèn vào </a:t>
            </a:r>
            <a:r>
              <a:rPr lang="en-US" u="sng" smtClean="0">
                <a:latin typeface="Times New Roman" panose="02020603050405020304" pitchFamily="18" charset="0"/>
                <a:cs typeface="Times New Roman" panose="02020603050405020304" pitchFamily="18" charset="0"/>
              </a:rPr>
              <a:t>sau</a:t>
            </a:r>
            <a:r>
              <a:rPr lang="en-US" smtClean="0">
                <a:latin typeface="Times New Roman" panose="02020603050405020304" pitchFamily="18" charset="0"/>
                <a:cs typeface="Times New Roman" panose="02020603050405020304" pitchFamily="18" charset="0"/>
              </a:rPr>
              <a:t> nút q trong danh sách</a:t>
            </a:r>
          </a:p>
          <a:p>
            <a:pPr marL="593725" indent="-457200" eaLnBrk="1" hangingPunct="1">
              <a:lnSpc>
                <a:spcPts val="3200"/>
              </a:lnSpc>
            </a:pPr>
            <a:r>
              <a:rPr lang="en-US" smtClean="0">
                <a:latin typeface="Times New Roman" panose="02020603050405020304" pitchFamily="18" charset="0"/>
                <a:cs typeface="Times New Roman" panose="02020603050405020304" pitchFamily="18" charset="0"/>
              </a:rPr>
              <a:t>Chú ý trường hợp danh sách ban đầu rỗng</a:t>
            </a:r>
          </a:p>
        </p:txBody>
      </p:sp>
      <p:sp>
        <p:nvSpPr>
          <p:cNvPr id="6656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A4E76EF-C70E-44BD-B1EB-3C6FF73FB671}" type="slidenum">
              <a:rPr lang="en-US" sz="1200" smtClean="0">
                <a:solidFill>
                  <a:srgbClr val="FFFFFF"/>
                </a:solidFill>
              </a:rPr>
              <a:pPr>
                <a:lnSpc>
                  <a:spcPct val="80000"/>
                </a:lnSpc>
              </a:pPr>
              <a:t>47</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47108">
                                            <p:txEl>
                                              <p:pRg st="1" end="1"/>
                                            </p:txEl>
                                          </p:spTgt>
                                        </p:tgtEl>
                                        <p:attrNameLst>
                                          <p:attrName>style.opacity</p:attrName>
                                        </p:attrNameLst>
                                      </p:cBhvr>
                                      <p:to>
                                        <p:strVal val="0.5"/>
                                      </p:to>
                                    </p:set>
                                    <p:animEffect filter="image" prLst="opacity: 0.5">
                                      <p:cBhvr rctx="IE">
                                        <p:cTn id="7" dur="indefinite"/>
                                        <p:tgtEl>
                                          <p:spTgt spid="47108">
                                            <p:txEl>
                                              <p:pRg st="1" end="1"/>
                                            </p:txEl>
                                          </p:spTgt>
                                        </p:tgtEl>
                                      </p:cBhvr>
                                    </p:animEffect>
                                  </p:childTnLst>
                                </p:cTn>
                              </p:par>
                              <p:par>
                                <p:cTn id="8" presetID="9" presetClass="emph" presetSubtype="0" nodeType="withEffect">
                                  <p:stCondLst>
                                    <p:cond delay="0"/>
                                  </p:stCondLst>
                                  <p:childTnLst>
                                    <p:set>
                                      <p:cBhvr rctx="PPT">
                                        <p:cTn id="9" dur="indefinite"/>
                                        <p:tgtEl>
                                          <p:spTgt spid="47108">
                                            <p:txEl>
                                              <p:pRg st="2" end="2"/>
                                            </p:txEl>
                                          </p:spTgt>
                                        </p:tgtEl>
                                        <p:attrNameLst>
                                          <p:attrName>style.opacity</p:attrName>
                                        </p:attrNameLst>
                                      </p:cBhvr>
                                      <p:to>
                                        <p:strVal val="0.5"/>
                                      </p:to>
                                    </p:set>
                                    <p:animEffect filter="image" prLst="opacity: 0.5">
                                      <p:cBhvr rctx="IE">
                                        <p:cTn id="10" dur="indefinite"/>
                                        <p:tgtEl>
                                          <p:spTgt spid="47108">
                                            <p:txEl>
                                              <p:pRg st="2" end="2"/>
                                            </p:txEl>
                                          </p:spTgt>
                                        </p:tgtEl>
                                      </p:cBhvr>
                                    </p:animEffect>
                                  </p:childTnLst>
                                </p:cTn>
                              </p:par>
                              <p:par>
                                <p:cTn id="11" presetID="9" presetClass="emph" presetSubtype="0" nodeType="withEffect">
                                  <p:stCondLst>
                                    <p:cond delay="0"/>
                                  </p:stCondLst>
                                  <p:iterate type="lt">
                                    <p:tmAbs val="0"/>
                                  </p:iterate>
                                  <p:childTnLst>
                                    <p:set>
                                      <p:cBhvr rctx="PPT">
                                        <p:cTn id="12" dur="indefinite"/>
                                        <p:tgtEl>
                                          <p:spTgt spid="47108">
                                            <p:txEl>
                                              <p:pRg st="3" end="3"/>
                                            </p:txEl>
                                          </p:spTgt>
                                        </p:tgtEl>
                                        <p:attrNameLst>
                                          <p:attrName>style.opacity</p:attrName>
                                        </p:attrNameLst>
                                      </p:cBhvr>
                                      <p:to>
                                        <p:strVal val="0.5"/>
                                      </p:to>
                                    </p:set>
                                    <p:animEffect filter="image" prLst="opacity: 0.5">
                                      <p:cBhvr rctx="IE">
                                        <p:cTn id="13" dur="indefinite"/>
                                        <p:tgtEl>
                                          <p:spTgt spid="47108">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5" presetClass="emph" presetSubtype="0" nodeType="clickEffect">
                                  <p:stCondLst>
                                    <p:cond delay="0"/>
                                  </p:stCondLst>
                                  <p:iterate type="lt">
                                    <p:tmAbs val="25"/>
                                  </p:iterate>
                                  <p:childTnLst>
                                    <p:set>
                                      <p:cBhvr override="childStyle">
                                        <p:cTn id="17" dur="indefinite"/>
                                        <p:tgtEl>
                                          <p:spTgt spid="47108">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9"/>
          <p:cNvSpPr>
            <a:spLocks noGrp="1" noChangeArrowheads="1"/>
          </p:cNvSpPr>
          <p:nvPr>
            <p:ph type="title"/>
          </p:nvPr>
        </p:nvSpPr>
        <p:spPr>
          <a:xfrm>
            <a:off x="612775" y="228600"/>
            <a:ext cx="8153400" cy="990600"/>
          </a:xfrm>
        </p:spPr>
        <p:txBody>
          <a:bodyPr/>
          <a:lstStyle/>
          <a:p>
            <a:pPr eaLnBrk="1" hangingPunct="1"/>
            <a:r>
              <a:rPr lang="en-US" smtClean="0"/>
              <a:t>DSLK đơn – Các thao tác cơ bản</a:t>
            </a:r>
            <a:endParaRPr lang="en-US" smtClean="0">
              <a:latin typeface="Times New Roman" panose="02020603050405020304" pitchFamily="18" charset="0"/>
            </a:endParaRPr>
          </a:p>
        </p:txBody>
      </p:sp>
      <p:sp>
        <p:nvSpPr>
          <p:cNvPr id="67587" name="Content Placeholder 22"/>
          <p:cNvSpPr>
            <a:spLocks noGrp="1"/>
          </p:cNvSpPr>
          <p:nvPr>
            <p:ph sz="quarter" idx="1"/>
          </p:nvPr>
        </p:nvSpPr>
        <p:spPr>
          <a:xfrm>
            <a:off x="612775" y="1600200"/>
            <a:ext cx="8153400" cy="4495800"/>
          </a:xfrm>
        </p:spPr>
        <p:txBody>
          <a:bodyPr/>
          <a:lstStyle/>
          <a:p>
            <a:pPr eaLnBrk="1" hangingPunct="1"/>
            <a:r>
              <a:rPr lang="en-US" smtClean="0">
                <a:latin typeface="Times New Roman" panose="02020603050405020304" pitchFamily="18" charset="0"/>
                <a:cs typeface="Times New Roman" panose="02020603050405020304" pitchFamily="18" charset="0"/>
              </a:rPr>
              <a:t>Thêm một phần tử</a:t>
            </a:r>
          </a:p>
          <a:p>
            <a:pPr lvl="1" eaLnBrk="1" hangingPunct="1"/>
            <a:r>
              <a:rPr lang="en-US" smtClean="0">
                <a:latin typeface="Times New Roman" panose="02020603050405020304" pitchFamily="18" charset="0"/>
                <a:cs typeface="Times New Roman" panose="02020603050405020304" pitchFamily="18" charset="0"/>
              </a:rPr>
              <a:t>Nếu danh sách ban đầu rỗng</a:t>
            </a:r>
          </a:p>
          <a:p>
            <a:pPr eaLnBrk="1" hangingPunct="1"/>
            <a:endParaRPr lang="en-US" smtClean="0">
              <a:latin typeface="Times New Roman" panose="02020603050405020304" pitchFamily="18" charset="0"/>
              <a:cs typeface="Times New Roman" panose="02020603050405020304" pitchFamily="18" charset="0"/>
            </a:endParaRPr>
          </a:p>
        </p:txBody>
      </p:sp>
      <p:sp>
        <p:nvSpPr>
          <p:cNvPr id="6758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9B6DC17-0770-423A-8AA8-AB7AF6BCC94E}" type="slidenum">
              <a:rPr lang="en-US" sz="1200" smtClean="0">
                <a:solidFill>
                  <a:srgbClr val="FFFFFF"/>
                </a:solidFill>
              </a:rPr>
              <a:pPr>
                <a:lnSpc>
                  <a:spcPct val="80000"/>
                </a:lnSpc>
              </a:pPr>
              <a:t>48</a:t>
            </a:fld>
            <a:endParaRPr lang="en-US" sz="1200" smtClean="0">
              <a:solidFill>
                <a:srgbClr val="FFFFFF"/>
              </a:solidFill>
            </a:endParaRPr>
          </a:p>
        </p:txBody>
      </p:sp>
      <p:sp>
        <p:nvSpPr>
          <p:cNvPr id="67589" name="Oval 6"/>
          <p:cNvSpPr>
            <a:spLocks noChangeAspect="1" noChangeArrowheads="1"/>
          </p:cNvSpPr>
          <p:nvPr/>
        </p:nvSpPr>
        <p:spPr bwMode="auto">
          <a:xfrm>
            <a:off x="4464050" y="3417888"/>
            <a:ext cx="420688"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884743" name="Rectangle 7"/>
          <p:cNvSpPr>
            <a:spLocks noChangeAspect="1" noChangeArrowheads="1"/>
          </p:cNvSpPr>
          <p:nvPr/>
        </p:nvSpPr>
        <p:spPr bwMode="auto">
          <a:xfrm>
            <a:off x="5884863" y="3505200"/>
            <a:ext cx="280987"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884744" name="Line 8"/>
          <p:cNvSpPr>
            <a:spLocks noChangeAspect="1" noChangeShapeType="1"/>
          </p:cNvSpPr>
          <p:nvPr/>
        </p:nvSpPr>
        <p:spPr bwMode="auto">
          <a:xfrm>
            <a:off x="4689475" y="3602038"/>
            <a:ext cx="1195388"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67592" name="Text Box 21"/>
          <p:cNvSpPr txBox="1">
            <a:spLocks noChangeAspect="1" noChangeArrowheads="1"/>
          </p:cNvSpPr>
          <p:nvPr/>
        </p:nvSpPr>
        <p:spPr bwMode="auto">
          <a:xfrm>
            <a:off x="3954463" y="3106738"/>
            <a:ext cx="81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0000FF"/>
                </a:solidFill>
                <a:latin typeface="VNI-Avo" pitchFamily="2" charset="0"/>
              </a:rPr>
              <a:t>pHead</a:t>
            </a:r>
          </a:p>
        </p:txBody>
      </p:sp>
      <p:sp>
        <p:nvSpPr>
          <p:cNvPr id="67593" name="Text Box 22"/>
          <p:cNvSpPr txBox="1">
            <a:spLocks noChangeAspect="1" noChangeArrowheads="1"/>
          </p:cNvSpPr>
          <p:nvPr/>
        </p:nvSpPr>
        <p:spPr bwMode="auto">
          <a:xfrm>
            <a:off x="6723063" y="2590800"/>
            <a:ext cx="81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0000FF"/>
                </a:solidFill>
                <a:latin typeface="VNI-Avo" pitchFamily="2" charset="0"/>
              </a:rPr>
              <a:t>pTail</a:t>
            </a:r>
          </a:p>
        </p:txBody>
      </p:sp>
      <p:sp>
        <p:nvSpPr>
          <p:cNvPr id="884766" name="Text Box 30"/>
          <p:cNvSpPr txBox="1">
            <a:spLocks noChangeAspect="1" noChangeArrowheads="1"/>
          </p:cNvSpPr>
          <p:nvPr/>
        </p:nvSpPr>
        <p:spPr bwMode="auto">
          <a:xfrm>
            <a:off x="6113463" y="56388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new_node</a:t>
            </a:r>
          </a:p>
        </p:txBody>
      </p:sp>
      <p:grpSp>
        <p:nvGrpSpPr>
          <p:cNvPr id="2" name="Group 23"/>
          <p:cNvGrpSpPr>
            <a:grpSpLocks/>
          </p:cNvGrpSpPr>
          <p:nvPr/>
        </p:nvGrpSpPr>
        <p:grpSpPr bwMode="auto">
          <a:xfrm>
            <a:off x="6086475" y="5029200"/>
            <a:ext cx="1398588" cy="525463"/>
            <a:chOff x="4545013" y="4495798"/>
            <a:chExt cx="1398587" cy="525462"/>
          </a:xfrm>
        </p:grpSpPr>
        <p:grpSp>
          <p:nvGrpSpPr>
            <p:cNvPr id="67601" name="Group 25"/>
            <p:cNvGrpSpPr>
              <a:grpSpLocks/>
            </p:cNvGrpSpPr>
            <p:nvPr/>
          </p:nvGrpSpPr>
          <p:grpSpPr bwMode="auto">
            <a:xfrm>
              <a:off x="4545013" y="4495798"/>
              <a:ext cx="822325" cy="525462"/>
              <a:chOff x="1215" y="1788"/>
              <a:chExt cx="518" cy="331"/>
            </a:xfrm>
          </p:grpSpPr>
          <p:sp>
            <p:nvSpPr>
              <p:cNvPr id="67604" name="Rectangle 26"/>
              <p:cNvSpPr>
                <a:spLocks noChangeAspect="1" noChangeArrowheads="1"/>
              </p:cNvSpPr>
              <p:nvPr/>
            </p:nvSpPr>
            <p:spPr bwMode="auto">
              <a:xfrm>
                <a:off x="1622" y="1788"/>
                <a:ext cx="111" cy="331"/>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67605" name="Text Box 27"/>
              <p:cNvSpPr txBox="1">
                <a:spLocks noChangeAspect="1" noChangeArrowheads="1"/>
              </p:cNvSpPr>
              <p:nvPr/>
            </p:nvSpPr>
            <p:spPr bwMode="auto">
              <a:xfrm>
                <a:off x="1215" y="1788"/>
                <a:ext cx="405" cy="331"/>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X</a:t>
                </a:r>
              </a:p>
            </p:txBody>
          </p:sp>
        </p:grpSp>
        <p:sp>
          <p:nvSpPr>
            <p:cNvPr id="67602" name="Rectangle 31"/>
            <p:cNvSpPr>
              <a:spLocks noChangeAspect="1" noChangeArrowheads="1"/>
            </p:cNvSpPr>
            <p:nvPr/>
          </p:nvSpPr>
          <p:spPr bwMode="auto">
            <a:xfrm>
              <a:off x="5662613" y="4659313"/>
              <a:ext cx="280987" cy="28098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67603" name="Line 32"/>
            <p:cNvSpPr>
              <a:spLocks noChangeAspect="1" noChangeShapeType="1"/>
            </p:cNvSpPr>
            <p:nvPr/>
          </p:nvSpPr>
          <p:spPr bwMode="auto">
            <a:xfrm>
              <a:off x="5307013" y="4800600"/>
              <a:ext cx="395287"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grpSp>
      <p:cxnSp>
        <p:nvCxnSpPr>
          <p:cNvPr id="884770" name="AutoShape 34"/>
          <p:cNvCxnSpPr>
            <a:cxnSpLocks noChangeShapeType="1"/>
            <a:stCxn id="67589" idx="4"/>
          </p:cNvCxnSpPr>
          <p:nvPr/>
        </p:nvCxnSpPr>
        <p:spPr bwMode="auto">
          <a:xfrm rot="16200000" flipH="1">
            <a:off x="4624388" y="3829050"/>
            <a:ext cx="1512888" cy="1411287"/>
          </a:xfrm>
          <a:prstGeom prst="curvedConnector2">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67597" name="Oval 35"/>
          <p:cNvSpPr>
            <a:spLocks noChangeAspect="1" noChangeArrowheads="1"/>
          </p:cNvSpPr>
          <p:nvPr/>
        </p:nvSpPr>
        <p:spPr bwMode="auto">
          <a:xfrm>
            <a:off x="7504113" y="2590800"/>
            <a:ext cx="420687"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884772" name="AutoShape 36"/>
          <p:cNvCxnSpPr>
            <a:cxnSpLocks noChangeShapeType="1"/>
            <a:stCxn id="67597" idx="4"/>
            <a:endCxn id="884743" idx="3"/>
          </p:cNvCxnSpPr>
          <p:nvPr/>
        </p:nvCxnSpPr>
        <p:spPr bwMode="auto">
          <a:xfrm rot="5400000">
            <a:off x="6593681" y="2523332"/>
            <a:ext cx="693737" cy="1549400"/>
          </a:xfrm>
          <a:prstGeom prst="curvedConnector2">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84773" name="AutoShape 37"/>
          <p:cNvCxnSpPr>
            <a:cxnSpLocks noChangeShapeType="1"/>
            <a:stCxn id="67597" idx="4"/>
          </p:cNvCxnSpPr>
          <p:nvPr/>
        </p:nvCxnSpPr>
        <p:spPr bwMode="auto">
          <a:xfrm rot="5400000">
            <a:off x="6022975" y="3336926"/>
            <a:ext cx="2078037" cy="1306512"/>
          </a:xfrm>
          <a:prstGeom prst="curvedConnector3">
            <a:avLst>
              <a:gd name="adj1" fmla="val 50000"/>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25" name="Rectangle 24"/>
          <p:cNvSpPr>
            <a:spLocks noChangeArrowheads="1"/>
          </p:cNvSpPr>
          <p:nvPr/>
        </p:nvSpPr>
        <p:spPr bwMode="auto">
          <a:xfrm>
            <a:off x="727075" y="5105400"/>
            <a:ext cx="36163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b="1">
                <a:solidFill>
                  <a:schemeClr val="tx1"/>
                </a:solidFill>
                <a:latin typeface="Times New Roman" panose="02020603050405020304" pitchFamily="18" charset="0"/>
              </a:defRPr>
            </a:lvl1pPr>
            <a:lvl2pPr marL="109538">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lvl="1"/>
            <a:r>
              <a:rPr lang="en-US" sz="2200">
                <a:solidFill>
                  <a:srgbClr val="0000FF"/>
                </a:solidFill>
              </a:rPr>
              <a:t>pHead = pTail = </a:t>
            </a:r>
            <a:r>
              <a:rPr lang="en-US" sz="2200">
                <a:solidFill>
                  <a:srgbClr val="000000"/>
                </a:solidFill>
              </a:rPr>
              <a:t>new_node</a:t>
            </a:r>
            <a:r>
              <a:rPr lang="en-US" sz="2200">
                <a:solidFill>
                  <a:srgbClr val="0000FF"/>
                </a:solidFill>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84766"/>
                                        </p:tgtEl>
                                        <p:attrNameLst>
                                          <p:attrName>style.visibility</p:attrName>
                                        </p:attrNameLst>
                                      </p:cBhvr>
                                      <p:to>
                                        <p:strVal val="visible"/>
                                      </p:to>
                                    </p:set>
                                    <p:anim calcmode="lin" valueType="num">
                                      <p:cBhvr additive="base">
                                        <p:cTn id="11" dur="500" fill="hold"/>
                                        <p:tgtEl>
                                          <p:spTgt spid="884766"/>
                                        </p:tgtEl>
                                        <p:attrNameLst>
                                          <p:attrName>ppt_x</p:attrName>
                                        </p:attrNameLst>
                                      </p:cBhvr>
                                      <p:tavLst>
                                        <p:tav tm="0">
                                          <p:val>
                                            <p:strVal val="#ppt_x"/>
                                          </p:val>
                                        </p:tav>
                                        <p:tav tm="100000">
                                          <p:val>
                                            <p:strVal val="#ppt_x"/>
                                          </p:val>
                                        </p:tav>
                                      </p:tavLst>
                                    </p:anim>
                                    <p:anim calcmode="lin" valueType="num">
                                      <p:cBhvr additive="base">
                                        <p:cTn id="12" dur="500" fill="hold"/>
                                        <p:tgtEl>
                                          <p:spTgt spid="88476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nodeType="clickEffect">
                                  <p:stCondLst>
                                    <p:cond delay="0"/>
                                  </p:stCondLst>
                                  <p:childTnLst>
                                    <p:animEffect transition="out" filter="blinds(horizontal)">
                                      <p:cBhvr>
                                        <p:cTn id="16" dur="2000"/>
                                        <p:tgtEl>
                                          <p:spTgt spid="884772"/>
                                        </p:tgtEl>
                                      </p:cBhvr>
                                    </p:animEffect>
                                    <p:set>
                                      <p:cBhvr>
                                        <p:cTn id="17" dur="1" fill="hold">
                                          <p:stCondLst>
                                            <p:cond delay="1999"/>
                                          </p:stCondLst>
                                        </p:cTn>
                                        <p:tgtEl>
                                          <p:spTgt spid="884772"/>
                                        </p:tgtEl>
                                        <p:attrNameLst>
                                          <p:attrName>style.visibility</p:attrName>
                                        </p:attrNameLst>
                                      </p:cBhvr>
                                      <p:to>
                                        <p:strVal val="hidden"/>
                                      </p:to>
                                    </p:set>
                                  </p:childTnLst>
                                </p:cTn>
                              </p:par>
                              <p:par>
                                <p:cTn id="18" presetID="3" presetClass="exit" presetSubtype="10" fill="hold" grpId="0" nodeType="withEffect">
                                  <p:stCondLst>
                                    <p:cond delay="0"/>
                                  </p:stCondLst>
                                  <p:childTnLst>
                                    <p:animEffect transition="out" filter="blinds(horizontal)">
                                      <p:cBhvr>
                                        <p:cTn id="19" dur="2000"/>
                                        <p:tgtEl>
                                          <p:spTgt spid="884744"/>
                                        </p:tgtEl>
                                      </p:cBhvr>
                                    </p:animEffect>
                                    <p:set>
                                      <p:cBhvr>
                                        <p:cTn id="20" dur="1" fill="hold">
                                          <p:stCondLst>
                                            <p:cond delay="1999"/>
                                          </p:stCondLst>
                                        </p:cTn>
                                        <p:tgtEl>
                                          <p:spTgt spid="884744"/>
                                        </p:tgtEl>
                                        <p:attrNameLst>
                                          <p:attrName>style.visibility</p:attrName>
                                        </p:attrNameLst>
                                      </p:cBhvr>
                                      <p:to>
                                        <p:strVal val="hidden"/>
                                      </p:to>
                                    </p:set>
                                  </p:childTnLst>
                                </p:cTn>
                              </p:par>
                              <p:par>
                                <p:cTn id="21" presetID="3" presetClass="exit" presetSubtype="10" fill="hold" grpId="0" nodeType="withEffect">
                                  <p:stCondLst>
                                    <p:cond delay="0"/>
                                  </p:stCondLst>
                                  <p:childTnLst>
                                    <p:animEffect transition="out" filter="blinds(horizontal)">
                                      <p:cBhvr>
                                        <p:cTn id="22" dur="2000"/>
                                        <p:tgtEl>
                                          <p:spTgt spid="884743"/>
                                        </p:tgtEl>
                                      </p:cBhvr>
                                    </p:animEffect>
                                    <p:set>
                                      <p:cBhvr>
                                        <p:cTn id="23" dur="1" fill="hold">
                                          <p:stCondLst>
                                            <p:cond delay="1999"/>
                                          </p:stCondLst>
                                        </p:cTn>
                                        <p:tgtEl>
                                          <p:spTgt spid="884743"/>
                                        </p:tgtEl>
                                        <p:attrNameLst>
                                          <p:attrName>style.visibility</p:attrName>
                                        </p:attrNameLst>
                                      </p:cBhvr>
                                      <p:to>
                                        <p:strVal val="hidden"/>
                                      </p:to>
                                    </p:set>
                                  </p:childTnLst>
                                </p:cTn>
                              </p:par>
                              <p:par>
                                <p:cTn id="24" presetID="3" presetClass="entr" presetSubtype="10" fill="hold" nodeType="withEffect">
                                  <p:stCondLst>
                                    <p:cond delay="0"/>
                                  </p:stCondLst>
                                  <p:childTnLst>
                                    <p:set>
                                      <p:cBhvr>
                                        <p:cTn id="25" dur="1" fill="hold">
                                          <p:stCondLst>
                                            <p:cond delay="0"/>
                                          </p:stCondLst>
                                        </p:cTn>
                                        <p:tgtEl>
                                          <p:spTgt spid="884770"/>
                                        </p:tgtEl>
                                        <p:attrNameLst>
                                          <p:attrName>style.visibility</p:attrName>
                                        </p:attrNameLst>
                                      </p:cBhvr>
                                      <p:to>
                                        <p:strVal val="visible"/>
                                      </p:to>
                                    </p:set>
                                    <p:animEffect transition="in" filter="blinds(horizontal)">
                                      <p:cBhvr>
                                        <p:cTn id="26" dur="2000"/>
                                        <p:tgtEl>
                                          <p:spTgt spid="884770"/>
                                        </p:tgtEl>
                                      </p:cBhvr>
                                    </p:animEffect>
                                  </p:childTnLst>
                                </p:cTn>
                              </p:par>
                              <p:par>
                                <p:cTn id="27" presetID="3" presetClass="entr" presetSubtype="10" fill="hold" nodeType="withEffect">
                                  <p:stCondLst>
                                    <p:cond delay="0"/>
                                  </p:stCondLst>
                                  <p:childTnLst>
                                    <p:set>
                                      <p:cBhvr>
                                        <p:cTn id="28" dur="1" fill="hold">
                                          <p:stCondLst>
                                            <p:cond delay="0"/>
                                          </p:stCondLst>
                                        </p:cTn>
                                        <p:tgtEl>
                                          <p:spTgt spid="884773"/>
                                        </p:tgtEl>
                                        <p:attrNameLst>
                                          <p:attrName>style.visibility</p:attrName>
                                        </p:attrNameLst>
                                      </p:cBhvr>
                                      <p:to>
                                        <p:strVal val="visible"/>
                                      </p:to>
                                    </p:set>
                                    <p:animEffect transition="in" filter="blinds(horizontal)">
                                      <p:cBhvr>
                                        <p:cTn id="29" dur="2000"/>
                                        <p:tgtEl>
                                          <p:spTgt spid="884773"/>
                                        </p:tgtEl>
                                      </p:cBhvr>
                                    </p:animEffect>
                                  </p:childTnLst>
                                </p:cTn>
                              </p:par>
                            </p:childTnLst>
                          </p:cTn>
                        </p:par>
                        <p:par>
                          <p:cTn id="30" fill="hold" nodeType="afterGroup">
                            <p:stCondLst>
                              <p:cond delay="2000"/>
                            </p:stCondLst>
                            <p:childTnLst>
                              <p:par>
                                <p:cTn id="31" presetID="3" presetClass="entr" presetSubtype="10"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linds(horizontal)">
                                      <p:cBhvr>
                                        <p:cTn id="33"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4743" grpId="0" animBg="1"/>
      <p:bldP spid="884744" grpId="0" animBg="1"/>
      <p:bldP spid="884766" grpId="0"/>
      <p:bldP spid="2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39"/>
          <p:cNvSpPr>
            <a:spLocks noGrp="1"/>
          </p:cNvSpPr>
          <p:nvPr>
            <p:ph type="title"/>
          </p:nvPr>
        </p:nvSpPr>
        <p:spPr>
          <a:xfrm>
            <a:off x="612775" y="228600"/>
            <a:ext cx="8153400" cy="990600"/>
          </a:xfrm>
        </p:spPr>
        <p:txBody>
          <a:bodyPr/>
          <a:lstStyle/>
          <a:p>
            <a:pPr eaLnBrk="1" hangingPunct="1"/>
            <a:r>
              <a:rPr lang="en-US" smtClean="0"/>
              <a:t>DSLK đơn – Các thao tác cơ bản</a:t>
            </a:r>
          </a:p>
        </p:txBody>
      </p:sp>
      <p:sp>
        <p:nvSpPr>
          <p:cNvPr id="68611" name="Content Placeholder 40"/>
          <p:cNvSpPr>
            <a:spLocks noGrp="1"/>
          </p:cNvSpPr>
          <p:nvPr>
            <p:ph sz="quarter" idx="1"/>
          </p:nvPr>
        </p:nvSpPr>
        <p:spPr>
          <a:xfrm>
            <a:off x="612775" y="1600200"/>
            <a:ext cx="8153400" cy="4495800"/>
          </a:xfrm>
        </p:spPr>
        <p:txBody>
          <a:bodyPr/>
          <a:lstStyle/>
          <a:p>
            <a:pPr eaLnBrk="1" hangingPunct="1"/>
            <a:r>
              <a:rPr lang="en-US" smtClean="0">
                <a:latin typeface="Times New Roman" panose="02020603050405020304" pitchFamily="18" charset="0"/>
                <a:cs typeface="Times New Roman" panose="02020603050405020304" pitchFamily="18" charset="0"/>
              </a:rPr>
              <a:t>Thêm một phần tử</a:t>
            </a:r>
          </a:p>
          <a:p>
            <a:pPr lvl="1" eaLnBrk="1" hangingPunct="1"/>
            <a:r>
              <a:rPr lang="en-US" smtClean="0">
                <a:latin typeface="Times New Roman" panose="02020603050405020304" pitchFamily="18" charset="0"/>
                <a:cs typeface="Times New Roman" panose="02020603050405020304" pitchFamily="18" charset="0"/>
              </a:rPr>
              <a:t>Nếu danh sách ban đầu rỗng</a:t>
            </a:r>
          </a:p>
          <a:p>
            <a:pPr lvl="2" eaLnBrk="1" hangingPunct="1"/>
            <a:r>
              <a:rPr lang="en-US" b="1" smtClean="0">
                <a:latin typeface="Times New Roman" panose="02020603050405020304" pitchFamily="18" charset="0"/>
                <a:cs typeface="Times New Roman" panose="02020603050405020304" pitchFamily="18" charset="0"/>
              </a:rPr>
              <a:t>Chèn một phần tử sau q</a:t>
            </a:r>
            <a:endParaRPr lang="en-US" smtClean="0">
              <a:latin typeface="Times New Roman" panose="02020603050405020304" pitchFamily="18" charset="0"/>
              <a:cs typeface="Times New Roman" panose="02020603050405020304" pitchFamily="18" charset="0"/>
            </a:endParaRPr>
          </a:p>
        </p:txBody>
      </p:sp>
      <p:sp>
        <p:nvSpPr>
          <p:cNvPr id="6861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22C9524-A0D9-4022-9E35-70AA8F47B933}" type="slidenum">
              <a:rPr lang="en-US" sz="1200" smtClean="0">
                <a:solidFill>
                  <a:srgbClr val="FFFFFF"/>
                </a:solidFill>
              </a:rPr>
              <a:pPr>
                <a:lnSpc>
                  <a:spcPct val="80000"/>
                </a:lnSpc>
              </a:pPr>
              <a:t>49</a:t>
            </a:fld>
            <a:endParaRPr lang="en-US" sz="1200" smtClean="0">
              <a:solidFill>
                <a:srgbClr val="FFFFFF"/>
              </a:solidFill>
            </a:endParaRPr>
          </a:p>
        </p:txBody>
      </p:sp>
      <p:sp>
        <p:nvSpPr>
          <p:cNvPr id="68613" name="Rectangle 2"/>
          <p:cNvSpPr>
            <a:spLocks noChangeAspect="1" noChangeArrowheads="1"/>
          </p:cNvSpPr>
          <p:nvPr/>
        </p:nvSpPr>
        <p:spPr bwMode="auto">
          <a:xfrm>
            <a:off x="4176713" y="3749675"/>
            <a:ext cx="176212"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68614" name="Rectangle 3"/>
          <p:cNvSpPr>
            <a:spLocks noChangeAspect="1" noChangeArrowheads="1"/>
          </p:cNvSpPr>
          <p:nvPr/>
        </p:nvSpPr>
        <p:spPr bwMode="auto">
          <a:xfrm>
            <a:off x="5451475" y="3749675"/>
            <a:ext cx="176213"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68615" name="Rectangle 4"/>
          <p:cNvSpPr>
            <a:spLocks noChangeAspect="1" noChangeArrowheads="1"/>
          </p:cNvSpPr>
          <p:nvPr/>
        </p:nvSpPr>
        <p:spPr bwMode="auto">
          <a:xfrm>
            <a:off x="6562725" y="3749675"/>
            <a:ext cx="176213"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68616" name="Rectangle 5"/>
          <p:cNvSpPr>
            <a:spLocks noChangeAspect="1" noChangeArrowheads="1"/>
          </p:cNvSpPr>
          <p:nvPr/>
        </p:nvSpPr>
        <p:spPr bwMode="auto">
          <a:xfrm>
            <a:off x="7683500" y="3749675"/>
            <a:ext cx="174625" cy="525463"/>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68617" name="Oval 6"/>
          <p:cNvSpPr>
            <a:spLocks noChangeAspect="1" noChangeArrowheads="1"/>
          </p:cNvSpPr>
          <p:nvPr/>
        </p:nvSpPr>
        <p:spPr bwMode="auto">
          <a:xfrm>
            <a:off x="1500188" y="3832225"/>
            <a:ext cx="420687"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68618" name="Rectangle 7"/>
          <p:cNvSpPr>
            <a:spLocks noChangeAspect="1" noChangeArrowheads="1"/>
          </p:cNvSpPr>
          <p:nvPr/>
        </p:nvSpPr>
        <p:spPr bwMode="auto">
          <a:xfrm>
            <a:off x="8134350" y="3843338"/>
            <a:ext cx="280988" cy="28098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68619" name="Line 8"/>
          <p:cNvSpPr>
            <a:spLocks noChangeAspect="1" noChangeShapeType="1"/>
          </p:cNvSpPr>
          <p:nvPr/>
        </p:nvSpPr>
        <p:spPr bwMode="auto">
          <a:xfrm>
            <a:off x="1725613" y="4016375"/>
            <a:ext cx="669925"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grpSp>
        <p:nvGrpSpPr>
          <p:cNvPr id="68620" name="Group 9"/>
          <p:cNvGrpSpPr>
            <a:grpSpLocks noChangeAspect="1"/>
          </p:cNvGrpSpPr>
          <p:nvPr/>
        </p:nvGrpSpPr>
        <p:grpSpPr bwMode="auto">
          <a:xfrm>
            <a:off x="2417763" y="3749675"/>
            <a:ext cx="1122362" cy="525463"/>
            <a:chOff x="2595" y="3361"/>
            <a:chExt cx="884" cy="414"/>
          </a:xfrm>
        </p:grpSpPr>
        <p:sp>
          <p:nvSpPr>
            <p:cNvPr id="68644" name="Rectangle 10"/>
            <p:cNvSpPr>
              <a:spLocks noChangeAspect="1" noChangeArrowheads="1"/>
            </p:cNvSpPr>
            <p:nvPr/>
          </p:nvSpPr>
          <p:spPr bwMode="auto">
            <a:xfrm>
              <a:off x="3105" y="3361"/>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68645" name="Line 11"/>
            <p:cNvSpPr>
              <a:spLocks noChangeAspect="1" noChangeShapeType="1"/>
            </p:cNvSpPr>
            <p:nvPr/>
          </p:nvSpPr>
          <p:spPr bwMode="auto">
            <a:xfrm>
              <a:off x="3167" y="3568"/>
              <a:ext cx="312"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68646" name="Text Box 12"/>
            <p:cNvSpPr txBox="1">
              <a:spLocks noChangeAspect="1" noChangeArrowheads="1"/>
            </p:cNvSpPr>
            <p:nvPr/>
          </p:nvSpPr>
          <p:spPr bwMode="auto">
            <a:xfrm>
              <a:off x="2595" y="3361"/>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A</a:t>
              </a:r>
            </a:p>
          </p:txBody>
        </p:sp>
      </p:grpSp>
      <p:sp>
        <p:nvSpPr>
          <p:cNvPr id="68621" name="Text Box 13"/>
          <p:cNvSpPr txBox="1">
            <a:spLocks noChangeAspect="1" noChangeArrowheads="1"/>
          </p:cNvSpPr>
          <p:nvPr/>
        </p:nvSpPr>
        <p:spPr bwMode="auto">
          <a:xfrm>
            <a:off x="3540125" y="3749675"/>
            <a:ext cx="642938"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B</a:t>
            </a:r>
          </a:p>
        </p:txBody>
      </p:sp>
      <p:sp>
        <p:nvSpPr>
          <p:cNvPr id="68622" name="Text Box 14"/>
          <p:cNvSpPr txBox="1">
            <a:spLocks noChangeAspect="1" noChangeArrowheads="1"/>
          </p:cNvSpPr>
          <p:nvPr/>
        </p:nvSpPr>
        <p:spPr bwMode="auto">
          <a:xfrm>
            <a:off x="4814888" y="3749675"/>
            <a:ext cx="642937"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C</a:t>
            </a:r>
          </a:p>
        </p:txBody>
      </p:sp>
      <p:sp>
        <p:nvSpPr>
          <p:cNvPr id="68623" name="Text Box 15"/>
          <p:cNvSpPr txBox="1">
            <a:spLocks noChangeAspect="1" noChangeArrowheads="1"/>
          </p:cNvSpPr>
          <p:nvPr/>
        </p:nvSpPr>
        <p:spPr bwMode="auto">
          <a:xfrm>
            <a:off x="5924550" y="3749675"/>
            <a:ext cx="644525"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D</a:t>
            </a:r>
          </a:p>
        </p:txBody>
      </p:sp>
      <p:sp>
        <p:nvSpPr>
          <p:cNvPr id="68624" name="Text Box 16"/>
          <p:cNvSpPr txBox="1">
            <a:spLocks noChangeAspect="1" noChangeArrowheads="1"/>
          </p:cNvSpPr>
          <p:nvPr/>
        </p:nvSpPr>
        <p:spPr bwMode="auto">
          <a:xfrm>
            <a:off x="7045325" y="3749675"/>
            <a:ext cx="642938"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E</a:t>
            </a:r>
          </a:p>
        </p:txBody>
      </p:sp>
      <p:sp>
        <p:nvSpPr>
          <p:cNvPr id="890897" name="Line 17"/>
          <p:cNvSpPr>
            <a:spLocks noChangeAspect="1" noChangeShapeType="1"/>
          </p:cNvSpPr>
          <p:nvPr/>
        </p:nvSpPr>
        <p:spPr bwMode="auto">
          <a:xfrm>
            <a:off x="4265613" y="4013200"/>
            <a:ext cx="56832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68626" name="Line 18"/>
          <p:cNvSpPr>
            <a:spLocks noChangeAspect="1" noChangeShapeType="1"/>
          </p:cNvSpPr>
          <p:nvPr/>
        </p:nvSpPr>
        <p:spPr bwMode="auto">
          <a:xfrm>
            <a:off x="5532438" y="4013200"/>
            <a:ext cx="395287"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68627" name="Line 19"/>
          <p:cNvSpPr>
            <a:spLocks noChangeAspect="1" noChangeShapeType="1"/>
          </p:cNvSpPr>
          <p:nvPr/>
        </p:nvSpPr>
        <p:spPr bwMode="auto">
          <a:xfrm>
            <a:off x="6654800" y="4013200"/>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68628" name="Line 20"/>
          <p:cNvSpPr>
            <a:spLocks noChangeAspect="1" noChangeShapeType="1"/>
          </p:cNvSpPr>
          <p:nvPr/>
        </p:nvSpPr>
        <p:spPr bwMode="auto">
          <a:xfrm>
            <a:off x="7778750" y="3984625"/>
            <a:ext cx="395288"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68629" name="Text Box 21"/>
          <p:cNvSpPr txBox="1">
            <a:spLocks noChangeAspect="1" noChangeArrowheads="1"/>
          </p:cNvSpPr>
          <p:nvPr/>
        </p:nvSpPr>
        <p:spPr bwMode="auto">
          <a:xfrm>
            <a:off x="990600" y="3521075"/>
            <a:ext cx="81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0000FF"/>
                </a:solidFill>
                <a:latin typeface="VNI-Avo" pitchFamily="2" charset="0"/>
              </a:rPr>
              <a:t>pHead</a:t>
            </a:r>
          </a:p>
        </p:txBody>
      </p:sp>
      <p:sp>
        <p:nvSpPr>
          <p:cNvPr id="68630" name="Text Box 22"/>
          <p:cNvSpPr txBox="1">
            <a:spLocks noChangeAspect="1" noChangeArrowheads="1"/>
          </p:cNvSpPr>
          <p:nvPr/>
        </p:nvSpPr>
        <p:spPr bwMode="auto">
          <a:xfrm>
            <a:off x="6491288" y="3005138"/>
            <a:ext cx="81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0000FF"/>
                </a:solidFill>
                <a:latin typeface="VNI-Avo" pitchFamily="2" charset="0"/>
              </a:rPr>
              <a:t>pTail</a:t>
            </a:r>
          </a:p>
        </p:txBody>
      </p:sp>
      <p:grpSp>
        <p:nvGrpSpPr>
          <p:cNvPr id="3" name="Group 24"/>
          <p:cNvGrpSpPr>
            <a:grpSpLocks/>
          </p:cNvGrpSpPr>
          <p:nvPr/>
        </p:nvGrpSpPr>
        <p:grpSpPr bwMode="auto">
          <a:xfrm>
            <a:off x="4806950" y="5494338"/>
            <a:ext cx="822325" cy="525462"/>
            <a:chOff x="1215" y="1788"/>
            <a:chExt cx="518" cy="331"/>
          </a:xfrm>
        </p:grpSpPr>
        <p:sp>
          <p:nvSpPr>
            <p:cNvPr id="68642" name="Rectangle 25"/>
            <p:cNvSpPr>
              <a:spLocks noChangeAspect="1" noChangeArrowheads="1"/>
            </p:cNvSpPr>
            <p:nvPr/>
          </p:nvSpPr>
          <p:spPr bwMode="auto">
            <a:xfrm>
              <a:off x="1622" y="1788"/>
              <a:ext cx="111" cy="331"/>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68643" name="Text Box 26"/>
            <p:cNvSpPr txBox="1">
              <a:spLocks noChangeAspect="1" noChangeArrowheads="1"/>
            </p:cNvSpPr>
            <p:nvPr/>
          </p:nvSpPr>
          <p:spPr bwMode="auto">
            <a:xfrm>
              <a:off x="1215" y="1788"/>
              <a:ext cx="405" cy="331"/>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X</a:t>
              </a:r>
            </a:p>
          </p:txBody>
        </p:sp>
      </p:grpSp>
      <p:sp>
        <p:nvSpPr>
          <p:cNvPr id="890908" name="Text Box 28"/>
          <p:cNvSpPr txBox="1">
            <a:spLocks noChangeAspect="1" noChangeArrowheads="1"/>
          </p:cNvSpPr>
          <p:nvPr/>
        </p:nvSpPr>
        <p:spPr bwMode="auto">
          <a:xfrm>
            <a:off x="4800600" y="6096000"/>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new_node</a:t>
            </a:r>
          </a:p>
        </p:txBody>
      </p:sp>
      <p:sp>
        <p:nvSpPr>
          <p:cNvPr id="890909" name="Rectangle 29"/>
          <p:cNvSpPr>
            <a:spLocks noChangeAspect="1" noChangeArrowheads="1"/>
          </p:cNvSpPr>
          <p:nvPr/>
        </p:nvSpPr>
        <p:spPr bwMode="auto">
          <a:xfrm>
            <a:off x="5924550" y="5649913"/>
            <a:ext cx="280988" cy="28098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890910" name="Line 30"/>
          <p:cNvSpPr>
            <a:spLocks noChangeAspect="1" noChangeShapeType="1"/>
          </p:cNvSpPr>
          <p:nvPr/>
        </p:nvSpPr>
        <p:spPr bwMode="auto">
          <a:xfrm>
            <a:off x="5568950" y="5791200"/>
            <a:ext cx="395288"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68635" name="Oval 31"/>
          <p:cNvSpPr>
            <a:spLocks noChangeAspect="1" noChangeArrowheads="1"/>
          </p:cNvSpPr>
          <p:nvPr/>
        </p:nvSpPr>
        <p:spPr bwMode="auto">
          <a:xfrm>
            <a:off x="7272338" y="3005138"/>
            <a:ext cx="420687"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68636" name="AutoShape 32"/>
          <p:cNvCxnSpPr>
            <a:cxnSpLocks noChangeShapeType="1"/>
            <a:stCxn id="68635" idx="4"/>
            <a:endCxn id="68624" idx="0"/>
          </p:cNvCxnSpPr>
          <p:nvPr/>
        </p:nvCxnSpPr>
        <p:spPr bwMode="auto">
          <a:xfrm rot="5400000">
            <a:off x="7233444" y="3499644"/>
            <a:ext cx="384175" cy="115887"/>
          </a:xfrm>
          <a:prstGeom prst="curvedConnector3">
            <a:avLst>
              <a:gd name="adj1" fmla="val 49588"/>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8637" name="Oval 36"/>
          <p:cNvSpPr>
            <a:spLocks noChangeAspect="1" noChangeArrowheads="1"/>
          </p:cNvSpPr>
          <p:nvPr/>
        </p:nvSpPr>
        <p:spPr bwMode="auto">
          <a:xfrm>
            <a:off x="3803650" y="3005138"/>
            <a:ext cx="420688"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68638" name="AutoShape 37"/>
          <p:cNvCxnSpPr>
            <a:cxnSpLocks noChangeShapeType="1"/>
            <a:stCxn id="68637" idx="4"/>
            <a:endCxn id="68621" idx="0"/>
          </p:cNvCxnSpPr>
          <p:nvPr/>
        </p:nvCxnSpPr>
        <p:spPr bwMode="auto">
          <a:xfrm rot="5400000">
            <a:off x="3746500" y="3481388"/>
            <a:ext cx="384175" cy="152400"/>
          </a:xfrm>
          <a:prstGeom prst="curvedConnector3">
            <a:avLst>
              <a:gd name="adj1" fmla="val 49588"/>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8639" name="Text Box 38"/>
          <p:cNvSpPr txBox="1">
            <a:spLocks noChangeAspect="1" noChangeArrowheads="1"/>
          </p:cNvSpPr>
          <p:nvPr/>
        </p:nvSpPr>
        <p:spPr bwMode="auto">
          <a:xfrm>
            <a:off x="3448050" y="2971800"/>
            <a:ext cx="438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q</a:t>
            </a:r>
          </a:p>
        </p:txBody>
      </p:sp>
      <p:cxnSp>
        <p:nvCxnSpPr>
          <p:cNvPr id="890919" name="AutoShape 39"/>
          <p:cNvCxnSpPr>
            <a:cxnSpLocks noChangeShapeType="1"/>
          </p:cNvCxnSpPr>
          <p:nvPr/>
        </p:nvCxnSpPr>
        <p:spPr bwMode="auto">
          <a:xfrm flipH="1" flipV="1">
            <a:off x="4800600" y="4013200"/>
            <a:ext cx="814388" cy="1744663"/>
          </a:xfrm>
          <a:prstGeom prst="curvedConnector5">
            <a:avLst>
              <a:gd name="adj1" fmla="val -27875"/>
              <a:gd name="adj2" fmla="val 50134"/>
              <a:gd name="adj3" fmla="val 114815"/>
            </a:avLst>
          </a:prstGeom>
          <a:noFill/>
          <a:ln w="28575">
            <a:solidFill>
              <a:srgbClr val="0000FF"/>
            </a:solidFill>
            <a:round/>
            <a:headEnd type="oval" w="med" len="med"/>
            <a:tailEnd type="triangle" w="med" len="med"/>
          </a:ln>
          <a:extLst>
            <a:ext uri="{909E8E84-426E-40DD-AFC4-6F175D3DCCD1}">
              <a14:hiddenFill xmlns:a14="http://schemas.microsoft.com/office/drawing/2010/main">
                <a:noFill/>
              </a14:hiddenFill>
            </a:ext>
          </a:extLst>
        </p:spPr>
      </p:cxnSp>
      <p:cxnSp>
        <p:nvCxnSpPr>
          <p:cNvPr id="890920" name="AutoShape 40"/>
          <p:cNvCxnSpPr>
            <a:cxnSpLocks noChangeShapeType="1"/>
            <a:stCxn id="68613" idx="3"/>
          </p:cNvCxnSpPr>
          <p:nvPr/>
        </p:nvCxnSpPr>
        <p:spPr bwMode="auto">
          <a:xfrm>
            <a:off x="4352925" y="4013200"/>
            <a:ext cx="454025" cy="1744663"/>
          </a:xfrm>
          <a:prstGeom prst="curvedConnector3">
            <a:avLst>
              <a:gd name="adj1" fmla="val 46505"/>
            </a:avLst>
          </a:prstGeom>
          <a:noFill/>
          <a:ln w="28575">
            <a:solidFill>
              <a:srgbClr val="0000FF"/>
            </a:solidFill>
            <a:round/>
            <a:headEnd type="oval" w="med" len="med"/>
            <a:tailEnd type="triangle" w="med" len="med"/>
          </a:ln>
          <a:extLst>
            <a:ext uri="{909E8E84-426E-40DD-AFC4-6F175D3DCCD1}">
              <a14:hiddenFill xmlns:a14="http://schemas.microsoft.com/office/drawing/2010/main">
                <a:noFill/>
              </a14:hiddenFill>
            </a:ext>
          </a:extLst>
        </p:spPr>
      </p:cxn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890908"/>
                                        </p:tgtEl>
                                        <p:attrNameLst>
                                          <p:attrName>style.visibility</p:attrName>
                                        </p:attrNameLst>
                                      </p:cBhvr>
                                      <p:to>
                                        <p:strVal val="visible"/>
                                      </p:to>
                                    </p:set>
                                    <p:anim calcmode="lin" valueType="num">
                                      <p:cBhvr>
                                        <p:cTn id="13" dur="1000" fill="hold"/>
                                        <p:tgtEl>
                                          <p:spTgt spid="890908"/>
                                        </p:tgtEl>
                                        <p:attrNameLst>
                                          <p:attrName>ppt_w</p:attrName>
                                        </p:attrNameLst>
                                      </p:cBhvr>
                                      <p:tavLst>
                                        <p:tav tm="0">
                                          <p:val>
                                            <p:fltVal val="0"/>
                                          </p:val>
                                        </p:tav>
                                        <p:tav tm="100000">
                                          <p:val>
                                            <p:strVal val="#ppt_w"/>
                                          </p:val>
                                        </p:tav>
                                      </p:tavLst>
                                    </p:anim>
                                    <p:anim calcmode="lin" valueType="num">
                                      <p:cBhvr>
                                        <p:cTn id="14" dur="1000" fill="hold"/>
                                        <p:tgtEl>
                                          <p:spTgt spid="890908"/>
                                        </p:tgtEl>
                                        <p:attrNameLst>
                                          <p:attrName>ppt_h</p:attrName>
                                        </p:attrNameLst>
                                      </p:cBhvr>
                                      <p:tavLst>
                                        <p:tav tm="0">
                                          <p:val>
                                            <p:fltVal val="0"/>
                                          </p:val>
                                        </p:tav>
                                        <p:tav tm="100000">
                                          <p:val>
                                            <p:strVal val="#ppt_h"/>
                                          </p:val>
                                        </p:tav>
                                      </p:tavLst>
                                    </p:anim>
                                    <p:anim calcmode="lin" valueType="num">
                                      <p:cBhvr>
                                        <p:cTn id="15" dur="1000" fill="hold"/>
                                        <p:tgtEl>
                                          <p:spTgt spid="890908"/>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890908"/>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890909"/>
                                        </p:tgtEl>
                                        <p:attrNameLst>
                                          <p:attrName>style.visibility</p:attrName>
                                        </p:attrNameLst>
                                      </p:cBhvr>
                                      <p:to>
                                        <p:strVal val="visible"/>
                                      </p:to>
                                    </p:set>
                                    <p:anim calcmode="lin" valueType="num">
                                      <p:cBhvr>
                                        <p:cTn id="19" dur="1000" fill="hold"/>
                                        <p:tgtEl>
                                          <p:spTgt spid="890909"/>
                                        </p:tgtEl>
                                        <p:attrNameLst>
                                          <p:attrName>ppt_w</p:attrName>
                                        </p:attrNameLst>
                                      </p:cBhvr>
                                      <p:tavLst>
                                        <p:tav tm="0">
                                          <p:val>
                                            <p:fltVal val="0"/>
                                          </p:val>
                                        </p:tav>
                                        <p:tav tm="100000">
                                          <p:val>
                                            <p:strVal val="#ppt_w"/>
                                          </p:val>
                                        </p:tav>
                                      </p:tavLst>
                                    </p:anim>
                                    <p:anim calcmode="lin" valueType="num">
                                      <p:cBhvr>
                                        <p:cTn id="20" dur="1000" fill="hold"/>
                                        <p:tgtEl>
                                          <p:spTgt spid="890909"/>
                                        </p:tgtEl>
                                        <p:attrNameLst>
                                          <p:attrName>ppt_h</p:attrName>
                                        </p:attrNameLst>
                                      </p:cBhvr>
                                      <p:tavLst>
                                        <p:tav tm="0">
                                          <p:val>
                                            <p:fltVal val="0"/>
                                          </p:val>
                                        </p:tav>
                                        <p:tav tm="100000">
                                          <p:val>
                                            <p:strVal val="#ppt_h"/>
                                          </p:val>
                                        </p:tav>
                                      </p:tavLst>
                                    </p:anim>
                                    <p:anim calcmode="lin" valueType="num">
                                      <p:cBhvr>
                                        <p:cTn id="21" dur="1000" fill="hold"/>
                                        <p:tgtEl>
                                          <p:spTgt spid="890909"/>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890909"/>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890910"/>
                                        </p:tgtEl>
                                        <p:attrNameLst>
                                          <p:attrName>style.visibility</p:attrName>
                                        </p:attrNameLst>
                                      </p:cBhvr>
                                      <p:to>
                                        <p:strVal val="visible"/>
                                      </p:to>
                                    </p:set>
                                    <p:anim calcmode="lin" valueType="num">
                                      <p:cBhvr>
                                        <p:cTn id="25" dur="1000" fill="hold"/>
                                        <p:tgtEl>
                                          <p:spTgt spid="890910"/>
                                        </p:tgtEl>
                                        <p:attrNameLst>
                                          <p:attrName>ppt_w</p:attrName>
                                        </p:attrNameLst>
                                      </p:cBhvr>
                                      <p:tavLst>
                                        <p:tav tm="0">
                                          <p:val>
                                            <p:fltVal val="0"/>
                                          </p:val>
                                        </p:tav>
                                        <p:tav tm="100000">
                                          <p:val>
                                            <p:strVal val="#ppt_w"/>
                                          </p:val>
                                        </p:tav>
                                      </p:tavLst>
                                    </p:anim>
                                    <p:anim calcmode="lin" valueType="num">
                                      <p:cBhvr>
                                        <p:cTn id="26" dur="1000" fill="hold"/>
                                        <p:tgtEl>
                                          <p:spTgt spid="890910"/>
                                        </p:tgtEl>
                                        <p:attrNameLst>
                                          <p:attrName>ppt_h</p:attrName>
                                        </p:attrNameLst>
                                      </p:cBhvr>
                                      <p:tavLst>
                                        <p:tav tm="0">
                                          <p:val>
                                            <p:fltVal val="0"/>
                                          </p:val>
                                        </p:tav>
                                        <p:tav tm="100000">
                                          <p:val>
                                            <p:strVal val="#ppt_h"/>
                                          </p:val>
                                        </p:tav>
                                      </p:tavLst>
                                    </p:anim>
                                    <p:anim calcmode="lin" valueType="num">
                                      <p:cBhvr>
                                        <p:cTn id="27" dur="1000" fill="hold"/>
                                        <p:tgtEl>
                                          <p:spTgt spid="890910"/>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8909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xit" presetSubtype="10" fill="hold" grpId="1" nodeType="clickEffect">
                                  <p:stCondLst>
                                    <p:cond delay="0"/>
                                  </p:stCondLst>
                                  <p:childTnLst>
                                    <p:animEffect transition="out" filter="blinds(horizontal)">
                                      <p:cBhvr>
                                        <p:cTn id="32" dur="2000"/>
                                        <p:tgtEl>
                                          <p:spTgt spid="890910"/>
                                        </p:tgtEl>
                                      </p:cBhvr>
                                    </p:animEffect>
                                    <p:set>
                                      <p:cBhvr>
                                        <p:cTn id="33" dur="1" fill="hold">
                                          <p:stCondLst>
                                            <p:cond delay="1999"/>
                                          </p:stCondLst>
                                        </p:cTn>
                                        <p:tgtEl>
                                          <p:spTgt spid="890910"/>
                                        </p:tgtEl>
                                        <p:attrNameLst>
                                          <p:attrName>style.visibility</p:attrName>
                                        </p:attrNameLst>
                                      </p:cBhvr>
                                      <p:to>
                                        <p:strVal val="hidden"/>
                                      </p:to>
                                    </p:set>
                                  </p:childTnLst>
                                </p:cTn>
                              </p:par>
                              <p:par>
                                <p:cTn id="34" presetID="3" presetClass="exit" presetSubtype="10" fill="hold" grpId="1" nodeType="withEffect">
                                  <p:stCondLst>
                                    <p:cond delay="0"/>
                                  </p:stCondLst>
                                  <p:childTnLst>
                                    <p:animEffect transition="out" filter="blinds(horizontal)">
                                      <p:cBhvr>
                                        <p:cTn id="35" dur="2000"/>
                                        <p:tgtEl>
                                          <p:spTgt spid="890909"/>
                                        </p:tgtEl>
                                      </p:cBhvr>
                                    </p:animEffect>
                                    <p:set>
                                      <p:cBhvr>
                                        <p:cTn id="36" dur="1" fill="hold">
                                          <p:stCondLst>
                                            <p:cond delay="1999"/>
                                          </p:stCondLst>
                                        </p:cTn>
                                        <p:tgtEl>
                                          <p:spTgt spid="890909"/>
                                        </p:tgtEl>
                                        <p:attrNameLst>
                                          <p:attrName>style.visibility</p:attrName>
                                        </p:attrNameLst>
                                      </p:cBhvr>
                                      <p:to>
                                        <p:strVal val="hidden"/>
                                      </p:to>
                                    </p:set>
                                  </p:childTnLst>
                                </p:cTn>
                              </p:par>
                              <p:par>
                                <p:cTn id="37" presetID="3" presetClass="entr" presetSubtype="10" fill="hold" nodeType="withEffect">
                                  <p:stCondLst>
                                    <p:cond delay="0"/>
                                  </p:stCondLst>
                                  <p:childTnLst>
                                    <p:set>
                                      <p:cBhvr>
                                        <p:cTn id="38" dur="1" fill="hold">
                                          <p:stCondLst>
                                            <p:cond delay="0"/>
                                          </p:stCondLst>
                                        </p:cTn>
                                        <p:tgtEl>
                                          <p:spTgt spid="890919"/>
                                        </p:tgtEl>
                                        <p:attrNameLst>
                                          <p:attrName>style.visibility</p:attrName>
                                        </p:attrNameLst>
                                      </p:cBhvr>
                                      <p:to>
                                        <p:strVal val="visible"/>
                                      </p:to>
                                    </p:set>
                                    <p:animEffect transition="in" filter="blinds(horizontal)">
                                      <p:cBhvr>
                                        <p:cTn id="39" dur="2000"/>
                                        <p:tgtEl>
                                          <p:spTgt spid="890919"/>
                                        </p:tgtEl>
                                      </p:cBhvr>
                                    </p:animEffect>
                                  </p:childTnLst>
                                </p:cTn>
                              </p:par>
                            </p:childTnLst>
                          </p:cTn>
                        </p:par>
                        <p:par>
                          <p:cTn id="40" fill="hold" nodeType="afterGroup">
                            <p:stCondLst>
                              <p:cond delay="2000"/>
                            </p:stCondLst>
                            <p:childTnLst>
                              <p:par>
                                <p:cTn id="41" presetID="7" presetClass="emph" presetSubtype="2" fill="hold" nodeType="afterEffect">
                                  <p:stCondLst>
                                    <p:cond delay="0"/>
                                  </p:stCondLst>
                                  <p:childTnLst>
                                    <p:animClr clrSpc="rgb" dir="cw">
                                      <p:cBhvr>
                                        <p:cTn id="42" dur="2000" fill="hold"/>
                                        <p:tgtEl>
                                          <p:spTgt spid="890919"/>
                                        </p:tgtEl>
                                        <p:attrNameLst>
                                          <p:attrName>stroke.color</p:attrName>
                                        </p:attrNameLst>
                                      </p:cBhvr>
                                      <p:to>
                                        <a:schemeClr val="tx1"/>
                                      </p:to>
                                    </p:animClr>
                                    <p:set>
                                      <p:cBhvr>
                                        <p:cTn id="43" dur="2000" fill="hold"/>
                                        <p:tgtEl>
                                          <p:spTgt spid="890919"/>
                                        </p:tgtEl>
                                        <p:attrNameLst>
                                          <p:attrName>stroke.on</p:attrName>
                                        </p:attrNameLst>
                                      </p:cBhvr>
                                      <p:to>
                                        <p:strVal val="tru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xit" presetSubtype="10" fill="hold" grpId="0" nodeType="clickEffect">
                                  <p:stCondLst>
                                    <p:cond delay="0"/>
                                  </p:stCondLst>
                                  <p:childTnLst>
                                    <p:animEffect transition="out" filter="blinds(horizontal)">
                                      <p:cBhvr>
                                        <p:cTn id="47" dur="2000"/>
                                        <p:tgtEl>
                                          <p:spTgt spid="890897"/>
                                        </p:tgtEl>
                                      </p:cBhvr>
                                    </p:animEffect>
                                    <p:set>
                                      <p:cBhvr>
                                        <p:cTn id="48" dur="1" fill="hold">
                                          <p:stCondLst>
                                            <p:cond delay="1999"/>
                                          </p:stCondLst>
                                        </p:cTn>
                                        <p:tgtEl>
                                          <p:spTgt spid="890897"/>
                                        </p:tgtEl>
                                        <p:attrNameLst>
                                          <p:attrName>style.visibility</p:attrName>
                                        </p:attrNameLst>
                                      </p:cBhvr>
                                      <p:to>
                                        <p:strVal val="hidden"/>
                                      </p:to>
                                    </p:set>
                                  </p:childTnLst>
                                </p:cTn>
                              </p:par>
                              <p:par>
                                <p:cTn id="49" presetID="3" presetClass="entr" presetSubtype="10" fill="hold" nodeType="withEffect">
                                  <p:stCondLst>
                                    <p:cond delay="0"/>
                                  </p:stCondLst>
                                  <p:childTnLst>
                                    <p:set>
                                      <p:cBhvr>
                                        <p:cTn id="50" dur="1" fill="hold">
                                          <p:stCondLst>
                                            <p:cond delay="0"/>
                                          </p:stCondLst>
                                        </p:cTn>
                                        <p:tgtEl>
                                          <p:spTgt spid="890920"/>
                                        </p:tgtEl>
                                        <p:attrNameLst>
                                          <p:attrName>style.visibility</p:attrName>
                                        </p:attrNameLst>
                                      </p:cBhvr>
                                      <p:to>
                                        <p:strVal val="visible"/>
                                      </p:to>
                                    </p:set>
                                    <p:animEffect transition="in" filter="blinds(horizontal)">
                                      <p:cBhvr>
                                        <p:cTn id="51" dur="2000"/>
                                        <p:tgtEl>
                                          <p:spTgt spid="890920"/>
                                        </p:tgtEl>
                                      </p:cBhvr>
                                    </p:animEffect>
                                  </p:childTnLst>
                                </p:cTn>
                              </p:par>
                            </p:childTnLst>
                          </p:cTn>
                        </p:par>
                        <p:par>
                          <p:cTn id="52" fill="hold" nodeType="afterGroup">
                            <p:stCondLst>
                              <p:cond delay="2000"/>
                            </p:stCondLst>
                            <p:childTnLst>
                              <p:par>
                                <p:cTn id="53" presetID="7" presetClass="emph" presetSubtype="2" fill="hold" nodeType="afterEffect">
                                  <p:stCondLst>
                                    <p:cond delay="0"/>
                                  </p:stCondLst>
                                  <p:childTnLst>
                                    <p:animClr clrSpc="rgb" dir="cw">
                                      <p:cBhvr>
                                        <p:cTn id="54" dur="2000" fill="hold"/>
                                        <p:tgtEl>
                                          <p:spTgt spid="890920"/>
                                        </p:tgtEl>
                                        <p:attrNameLst>
                                          <p:attrName>stroke.color</p:attrName>
                                        </p:attrNameLst>
                                      </p:cBhvr>
                                      <p:to>
                                        <a:schemeClr val="tx1"/>
                                      </p:to>
                                    </p:animClr>
                                    <p:set>
                                      <p:cBhvr>
                                        <p:cTn id="55" dur="2000" fill="hold"/>
                                        <p:tgtEl>
                                          <p:spTgt spid="89092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97" grpId="0" animBg="1"/>
      <p:bldP spid="890908" grpId="0"/>
      <p:bldP spid="890909" grpId="0" animBg="1"/>
      <p:bldP spid="890909" grpId="1" animBg="1"/>
      <p:bldP spid="890910" grpId="0" animBg="1"/>
      <p:bldP spid="89091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3"/>
          <p:cNvSpPr>
            <a:spLocks noGrp="1"/>
          </p:cNvSpPr>
          <p:nvPr>
            <p:ph type="title"/>
          </p:nvPr>
        </p:nvSpPr>
        <p:spPr>
          <a:xfrm>
            <a:off x="612775" y="228600"/>
            <a:ext cx="8153400" cy="990600"/>
          </a:xfrm>
        </p:spPr>
        <p:txBody>
          <a:bodyPr/>
          <a:lstStyle/>
          <a:p>
            <a:pPr eaLnBrk="1" hangingPunct="1"/>
            <a:r>
              <a:rPr lang="en-US" smtClean="0"/>
              <a:t>Giới thiệu</a:t>
            </a:r>
          </a:p>
        </p:txBody>
      </p:sp>
      <p:sp>
        <p:nvSpPr>
          <p:cNvPr id="19459" name="Rectangle 3"/>
          <p:cNvSpPr>
            <a:spLocks noGrp="1" noChangeArrowheads="1"/>
          </p:cNvSpPr>
          <p:nvPr>
            <p:ph sz="quarter" idx="1"/>
          </p:nvPr>
        </p:nvSpPr>
        <p:spPr>
          <a:xfrm>
            <a:off x="612775" y="1600200"/>
            <a:ext cx="8153400" cy="4495800"/>
          </a:xfrm>
        </p:spPr>
        <p:txBody>
          <a:bodyPr/>
          <a:lstStyle/>
          <a:p>
            <a:pPr eaLnBrk="1" hangingPunct="1"/>
            <a:r>
              <a:rPr lang="en-US" b="1" smtClean="0">
                <a:latin typeface="Times New Roman" panose="02020603050405020304" pitchFamily="18" charset="0"/>
              </a:rPr>
              <a:t>Cấu trúc dữ liệu tĩnh: </a:t>
            </a:r>
            <a:r>
              <a:rPr lang="en-US" smtClean="0">
                <a:latin typeface="Times New Roman" panose="02020603050405020304" pitchFamily="18" charset="0"/>
              </a:rPr>
              <a:t>Ví dụ: Mảng 1 chiều</a:t>
            </a:r>
          </a:p>
          <a:p>
            <a:pPr lvl="1" eaLnBrk="1" hangingPunct="1"/>
            <a:r>
              <a:rPr lang="en-US" smtClean="0">
                <a:latin typeface="Times New Roman" panose="02020603050405020304" pitchFamily="18" charset="0"/>
              </a:rPr>
              <a:t>Kích thước cố định (fixed size)</a:t>
            </a:r>
          </a:p>
          <a:p>
            <a:pPr lvl="1" eaLnBrk="1" hangingPunct="1"/>
            <a:r>
              <a:rPr lang="en-US" smtClean="0">
                <a:latin typeface="Times New Roman" panose="02020603050405020304" pitchFamily="18" charset="0"/>
              </a:rPr>
              <a:t>Chèn 1 phần tử vào mảng rất khó</a:t>
            </a:r>
          </a:p>
          <a:p>
            <a:pPr lvl="1" eaLnBrk="1" hangingPunct="1"/>
            <a:r>
              <a:rPr lang="en-US" smtClean="0">
                <a:latin typeface="Times New Roman" panose="02020603050405020304" pitchFamily="18" charset="0"/>
              </a:rPr>
              <a:t>Các phần tử tuần tự theo chỉ số 0 </a:t>
            </a:r>
            <a:r>
              <a:rPr lang="en-US" smtClean="0">
                <a:latin typeface="Times New Roman" panose="02020603050405020304" pitchFamily="18" charset="0"/>
                <a:sym typeface="Symbol" panose="05050102010706020507" pitchFamily="18" charset="2"/>
              </a:rPr>
              <a:t> n-1</a:t>
            </a:r>
          </a:p>
          <a:p>
            <a:pPr lvl="1" eaLnBrk="1" hangingPunct="1"/>
            <a:r>
              <a:rPr lang="en-US" smtClean="0">
                <a:latin typeface="Times New Roman" panose="02020603050405020304" pitchFamily="18" charset="0"/>
                <a:sym typeface="Symbol" panose="05050102010706020507" pitchFamily="18" charset="2"/>
              </a:rPr>
              <a:t>Truy cập ngẫu nhiên (random access)</a:t>
            </a:r>
          </a:p>
        </p:txBody>
      </p:sp>
      <p:sp>
        <p:nvSpPr>
          <p:cNvPr id="1946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09E1143-D219-4B77-8B60-50B771654DE8}" type="slidenum">
              <a:rPr lang="en-US" sz="1200" smtClean="0">
                <a:solidFill>
                  <a:srgbClr val="FFFFFF"/>
                </a:solidFill>
              </a:rPr>
              <a:pPr>
                <a:lnSpc>
                  <a:spcPct val="80000"/>
                </a:lnSpc>
              </a:pPr>
              <a:t>5</a:t>
            </a:fld>
            <a:endParaRPr lang="en-US" sz="1200" smtClean="0">
              <a:solidFill>
                <a:srgbClr val="FFFFFF"/>
              </a:solidFill>
            </a:endParaRPr>
          </a:p>
        </p:txBody>
      </p:sp>
      <p:sp>
        <p:nvSpPr>
          <p:cNvPr id="982020" name="Rectangle 4"/>
          <p:cNvSpPr>
            <a:spLocks noChangeArrowheads="1"/>
          </p:cNvSpPr>
          <p:nvPr/>
        </p:nvSpPr>
        <p:spPr bwMode="auto">
          <a:xfrm>
            <a:off x="1600200" y="5318125"/>
            <a:ext cx="762000" cy="381000"/>
          </a:xfrm>
          <a:prstGeom prst="rect">
            <a:avLst/>
          </a:prstGeom>
          <a:gradFill rotWithShape="1">
            <a:gsLst>
              <a:gs pos="0">
                <a:schemeClr val="accent2">
                  <a:gamma/>
                  <a:shade val="76078"/>
                  <a:invGamma/>
                </a:schemeClr>
              </a:gs>
              <a:gs pos="50000">
                <a:schemeClr val="accent2">
                  <a:alpha val="78000"/>
                </a:schemeClr>
              </a:gs>
              <a:gs pos="100000">
                <a:schemeClr val="accent2">
                  <a:gamma/>
                  <a:shade val="76078"/>
                  <a:invGamma/>
                </a:schemeClr>
              </a:gs>
            </a:gsLst>
            <a:lin ang="5400000" scaled="1"/>
          </a:gradFill>
          <a:ln w="9525">
            <a:noFill/>
            <a:miter lim="800000"/>
            <a:headEnd/>
            <a:tailEnd/>
          </a:ln>
          <a:effectLst/>
        </p:spPr>
        <p:txBody>
          <a:bodyPr wrap="none" anchor="ctr"/>
          <a:lstStyle/>
          <a:p>
            <a:pPr algn="r">
              <a:defRPr/>
            </a:pPr>
            <a:endParaRPr lang="en-US"/>
          </a:p>
        </p:txBody>
      </p:sp>
      <p:sp>
        <p:nvSpPr>
          <p:cNvPr id="982021" name="Rectangle 5"/>
          <p:cNvSpPr>
            <a:spLocks noChangeArrowheads="1"/>
          </p:cNvSpPr>
          <p:nvPr/>
        </p:nvSpPr>
        <p:spPr bwMode="auto">
          <a:xfrm>
            <a:off x="2376488" y="5318125"/>
            <a:ext cx="762000" cy="381000"/>
          </a:xfrm>
          <a:prstGeom prst="rect">
            <a:avLst/>
          </a:prstGeom>
          <a:gradFill rotWithShape="1">
            <a:gsLst>
              <a:gs pos="0">
                <a:schemeClr val="accent2">
                  <a:gamma/>
                  <a:shade val="76078"/>
                  <a:invGamma/>
                </a:schemeClr>
              </a:gs>
              <a:gs pos="50000">
                <a:schemeClr val="accent2">
                  <a:alpha val="78000"/>
                </a:schemeClr>
              </a:gs>
              <a:gs pos="100000">
                <a:schemeClr val="accent2">
                  <a:gamma/>
                  <a:shade val="76078"/>
                  <a:invGamma/>
                </a:schemeClr>
              </a:gs>
            </a:gsLst>
            <a:lin ang="5400000" scaled="1"/>
          </a:gradFill>
          <a:ln w="9525">
            <a:noFill/>
            <a:miter lim="800000"/>
            <a:headEnd/>
            <a:tailEnd/>
          </a:ln>
          <a:effectLst/>
        </p:spPr>
        <p:txBody>
          <a:bodyPr wrap="none" anchor="ctr"/>
          <a:lstStyle/>
          <a:p>
            <a:pPr algn="r">
              <a:defRPr/>
            </a:pPr>
            <a:endParaRPr lang="en-US"/>
          </a:p>
        </p:txBody>
      </p:sp>
      <p:sp>
        <p:nvSpPr>
          <p:cNvPr id="982022" name="Rectangle 6"/>
          <p:cNvSpPr>
            <a:spLocks noChangeArrowheads="1"/>
          </p:cNvSpPr>
          <p:nvPr/>
        </p:nvSpPr>
        <p:spPr bwMode="auto">
          <a:xfrm>
            <a:off x="3152775" y="5318125"/>
            <a:ext cx="762000" cy="381000"/>
          </a:xfrm>
          <a:prstGeom prst="rect">
            <a:avLst/>
          </a:prstGeom>
          <a:gradFill rotWithShape="1">
            <a:gsLst>
              <a:gs pos="0">
                <a:schemeClr val="accent2">
                  <a:gamma/>
                  <a:shade val="76078"/>
                  <a:invGamma/>
                </a:schemeClr>
              </a:gs>
              <a:gs pos="50000">
                <a:schemeClr val="accent2">
                  <a:alpha val="78000"/>
                </a:schemeClr>
              </a:gs>
              <a:gs pos="100000">
                <a:schemeClr val="accent2">
                  <a:gamma/>
                  <a:shade val="76078"/>
                  <a:invGamma/>
                </a:schemeClr>
              </a:gs>
            </a:gsLst>
            <a:lin ang="5400000" scaled="1"/>
          </a:gradFill>
          <a:ln w="9525">
            <a:noFill/>
            <a:miter lim="800000"/>
            <a:headEnd/>
            <a:tailEnd/>
          </a:ln>
          <a:effectLst/>
        </p:spPr>
        <p:txBody>
          <a:bodyPr wrap="none" anchor="ctr"/>
          <a:lstStyle/>
          <a:p>
            <a:pPr algn="r">
              <a:defRPr/>
            </a:pPr>
            <a:endParaRPr lang="en-US"/>
          </a:p>
        </p:txBody>
      </p:sp>
      <p:sp>
        <p:nvSpPr>
          <p:cNvPr id="982023" name="Rectangle 7"/>
          <p:cNvSpPr>
            <a:spLocks noChangeArrowheads="1"/>
          </p:cNvSpPr>
          <p:nvPr/>
        </p:nvSpPr>
        <p:spPr bwMode="auto">
          <a:xfrm>
            <a:off x="3929063" y="5318125"/>
            <a:ext cx="762000" cy="381000"/>
          </a:xfrm>
          <a:prstGeom prst="rect">
            <a:avLst/>
          </a:prstGeom>
          <a:gradFill rotWithShape="1">
            <a:gsLst>
              <a:gs pos="0">
                <a:schemeClr val="accent2">
                  <a:gamma/>
                  <a:shade val="76078"/>
                  <a:invGamma/>
                </a:schemeClr>
              </a:gs>
              <a:gs pos="50000">
                <a:schemeClr val="accent2">
                  <a:alpha val="78000"/>
                </a:schemeClr>
              </a:gs>
              <a:gs pos="100000">
                <a:schemeClr val="accent2">
                  <a:gamma/>
                  <a:shade val="76078"/>
                  <a:invGamma/>
                </a:schemeClr>
              </a:gs>
            </a:gsLst>
            <a:lin ang="5400000" scaled="1"/>
          </a:gradFill>
          <a:ln w="9525">
            <a:noFill/>
            <a:miter lim="800000"/>
            <a:headEnd/>
            <a:tailEnd/>
          </a:ln>
          <a:effectLst/>
        </p:spPr>
        <p:txBody>
          <a:bodyPr wrap="none" anchor="ctr"/>
          <a:lstStyle/>
          <a:p>
            <a:pPr algn="r">
              <a:defRPr/>
            </a:pPr>
            <a:endParaRPr lang="en-US"/>
          </a:p>
        </p:txBody>
      </p:sp>
      <p:sp>
        <p:nvSpPr>
          <p:cNvPr id="982024" name="Rectangle 8"/>
          <p:cNvSpPr>
            <a:spLocks noChangeArrowheads="1"/>
          </p:cNvSpPr>
          <p:nvPr/>
        </p:nvSpPr>
        <p:spPr bwMode="auto">
          <a:xfrm>
            <a:off x="4710113" y="5318125"/>
            <a:ext cx="762000" cy="381000"/>
          </a:xfrm>
          <a:prstGeom prst="rect">
            <a:avLst/>
          </a:prstGeom>
          <a:gradFill rotWithShape="1">
            <a:gsLst>
              <a:gs pos="0">
                <a:schemeClr val="accent2">
                  <a:gamma/>
                  <a:shade val="76078"/>
                  <a:invGamma/>
                </a:schemeClr>
              </a:gs>
              <a:gs pos="50000">
                <a:schemeClr val="accent2">
                  <a:alpha val="78000"/>
                </a:schemeClr>
              </a:gs>
              <a:gs pos="100000">
                <a:schemeClr val="accent2">
                  <a:gamma/>
                  <a:shade val="76078"/>
                  <a:invGamma/>
                </a:schemeClr>
              </a:gs>
            </a:gsLst>
            <a:lin ang="5400000" scaled="1"/>
          </a:gradFill>
          <a:ln w="9525">
            <a:noFill/>
            <a:miter lim="800000"/>
            <a:headEnd/>
            <a:tailEnd/>
          </a:ln>
          <a:effectLst/>
        </p:spPr>
        <p:txBody>
          <a:bodyPr wrap="none" anchor="ctr"/>
          <a:lstStyle/>
          <a:p>
            <a:pPr algn="r">
              <a:defRPr/>
            </a:pPr>
            <a:endParaRPr lang="en-US"/>
          </a:p>
        </p:txBody>
      </p:sp>
      <p:sp>
        <p:nvSpPr>
          <p:cNvPr id="982025" name="Rectangle 9"/>
          <p:cNvSpPr>
            <a:spLocks noChangeArrowheads="1"/>
          </p:cNvSpPr>
          <p:nvPr/>
        </p:nvSpPr>
        <p:spPr bwMode="auto">
          <a:xfrm>
            <a:off x="6538913" y="5318125"/>
            <a:ext cx="762000" cy="381000"/>
          </a:xfrm>
          <a:prstGeom prst="rect">
            <a:avLst/>
          </a:prstGeom>
          <a:gradFill rotWithShape="1">
            <a:gsLst>
              <a:gs pos="0">
                <a:schemeClr val="accent2">
                  <a:gamma/>
                  <a:shade val="76078"/>
                  <a:invGamma/>
                </a:schemeClr>
              </a:gs>
              <a:gs pos="50000">
                <a:schemeClr val="accent2">
                  <a:alpha val="78000"/>
                </a:schemeClr>
              </a:gs>
              <a:gs pos="100000">
                <a:schemeClr val="accent2">
                  <a:gamma/>
                  <a:shade val="76078"/>
                  <a:invGamma/>
                </a:schemeClr>
              </a:gs>
            </a:gsLst>
            <a:lin ang="5400000" scaled="1"/>
          </a:gradFill>
          <a:ln w="9525">
            <a:noFill/>
            <a:miter lim="800000"/>
            <a:headEnd/>
            <a:tailEnd/>
          </a:ln>
          <a:effectLst/>
        </p:spPr>
        <p:txBody>
          <a:bodyPr wrap="none" anchor="ctr"/>
          <a:lstStyle/>
          <a:p>
            <a:pPr algn="r">
              <a:defRPr/>
            </a:pPr>
            <a:endParaRPr lang="en-US"/>
          </a:p>
        </p:txBody>
      </p:sp>
      <p:sp>
        <p:nvSpPr>
          <p:cNvPr id="982026" name="Rectangle 10"/>
          <p:cNvSpPr>
            <a:spLocks noChangeArrowheads="1"/>
          </p:cNvSpPr>
          <p:nvPr/>
        </p:nvSpPr>
        <p:spPr bwMode="auto">
          <a:xfrm>
            <a:off x="7315200" y="5318125"/>
            <a:ext cx="762000" cy="381000"/>
          </a:xfrm>
          <a:prstGeom prst="rect">
            <a:avLst/>
          </a:prstGeom>
          <a:gradFill rotWithShape="1">
            <a:gsLst>
              <a:gs pos="0">
                <a:schemeClr val="accent2">
                  <a:gamma/>
                  <a:shade val="76078"/>
                  <a:invGamma/>
                </a:schemeClr>
              </a:gs>
              <a:gs pos="50000">
                <a:schemeClr val="accent2">
                  <a:alpha val="78000"/>
                </a:schemeClr>
              </a:gs>
              <a:gs pos="100000">
                <a:schemeClr val="accent2">
                  <a:gamma/>
                  <a:shade val="76078"/>
                  <a:invGamma/>
                </a:schemeClr>
              </a:gs>
            </a:gsLst>
            <a:lin ang="5400000" scaled="1"/>
          </a:gradFill>
          <a:ln w="9525">
            <a:noFill/>
            <a:miter lim="800000"/>
            <a:headEnd/>
            <a:tailEnd/>
          </a:ln>
          <a:effectLst/>
        </p:spPr>
        <p:txBody>
          <a:bodyPr wrap="none" anchor="ctr"/>
          <a:lstStyle/>
          <a:p>
            <a:pPr algn="r">
              <a:defRPr/>
            </a:pPr>
            <a:endParaRPr lang="en-US"/>
          </a:p>
        </p:txBody>
      </p:sp>
      <p:sp>
        <p:nvSpPr>
          <p:cNvPr id="19468" name="Text Box 11"/>
          <p:cNvSpPr txBox="1">
            <a:spLocks noChangeArrowheads="1"/>
          </p:cNvSpPr>
          <p:nvPr/>
        </p:nvSpPr>
        <p:spPr bwMode="auto">
          <a:xfrm>
            <a:off x="1828800" y="56943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a:latin typeface="Times" panose="02020603050405020304" pitchFamily="18" charset="0"/>
              </a:rPr>
              <a:t>0</a:t>
            </a:r>
          </a:p>
        </p:txBody>
      </p:sp>
      <p:sp>
        <p:nvSpPr>
          <p:cNvPr id="19469" name="Text Box 12"/>
          <p:cNvSpPr txBox="1">
            <a:spLocks noChangeArrowheads="1"/>
          </p:cNvSpPr>
          <p:nvPr/>
        </p:nvSpPr>
        <p:spPr bwMode="auto">
          <a:xfrm>
            <a:off x="2590800" y="5697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a:latin typeface="Times" panose="02020603050405020304" pitchFamily="18" charset="0"/>
              </a:rPr>
              <a:t>1</a:t>
            </a:r>
          </a:p>
        </p:txBody>
      </p:sp>
      <p:sp>
        <p:nvSpPr>
          <p:cNvPr id="19470" name="Text Box 13"/>
          <p:cNvSpPr txBox="1">
            <a:spLocks noChangeArrowheads="1"/>
          </p:cNvSpPr>
          <p:nvPr/>
        </p:nvSpPr>
        <p:spPr bwMode="auto">
          <a:xfrm>
            <a:off x="3378200" y="56864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a:latin typeface="Times" panose="02020603050405020304" pitchFamily="18" charset="0"/>
              </a:rPr>
              <a:t>2</a:t>
            </a:r>
          </a:p>
        </p:txBody>
      </p:sp>
      <p:sp>
        <p:nvSpPr>
          <p:cNvPr id="19471" name="Text Box 14"/>
          <p:cNvSpPr txBox="1">
            <a:spLocks noChangeArrowheads="1"/>
          </p:cNvSpPr>
          <p:nvPr/>
        </p:nvSpPr>
        <p:spPr bwMode="auto">
          <a:xfrm>
            <a:off x="4171950" y="56864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a:latin typeface="Times" panose="02020603050405020304" pitchFamily="18" charset="0"/>
              </a:rPr>
              <a:t>3</a:t>
            </a:r>
          </a:p>
        </p:txBody>
      </p:sp>
      <p:sp>
        <p:nvSpPr>
          <p:cNvPr id="19472" name="Text Box 15"/>
          <p:cNvSpPr txBox="1">
            <a:spLocks noChangeArrowheads="1"/>
          </p:cNvSpPr>
          <p:nvPr/>
        </p:nvSpPr>
        <p:spPr bwMode="auto">
          <a:xfrm>
            <a:off x="4953000" y="56864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a:latin typeface="Times" panose="02020603050405020304" pitchFamily="18" charset="0"/>
              </a:rPr>
              <a:t>4</a:t>
            </a:r>
          </a:p>
        </p:txBody>
      </p:sp>
      <p:sp>
        <p:nvSpPr>
          <p:cNvPr id="19473" name="Line 16"/>
          <p:cNvSpPr>
            <a:spLocks noChangeShapeType="1"/>
          </p:cNvSpPr>
          <p:nvPr/>
        </p:nvSpPr>
        <p:spPr bwMode="auto">
          <a:xfrm>
            <a:off x="5791200" y="5486400"/>
            <a:ext cx="474663" cy="0"/>
          </a:xfrm>
          <a:prstGeom prst="line">
            <a:avLst/>
          </a:prstGeom>
          <a:noFill/>
          <a:ln w="762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Text Box 17"/>
          <p:cNvSpPr txBox="1">
            <a:spLocks noChangeArrowheads="1"/>
          </p:cNvSpPr>
          <p:nvPr/>
        </p:nvSpPr>
        <p:spPr bwMode="auto">
          <a:xfrm>
            <a:off x="6686550" y="569595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a:latin typeface="Times" panose="02020603050405020304" pitchFamily="18" charset="0"/>
              </a:rPr>
              <a:t>n-2</a:t>
            </a:r>
          </a:p>
        </p:txBody>
      </p:sp>
      <p:sp>
        <p:nvSpPr>
          <p:cNvPr id="19475" name="Text Box 18"/>
          <p:cNvSpPr txBox="1">
            <a:spLocks noChangeArrowheads="1"/>
          </p:cNvSpPr>
          <p:nvPr/>
        </p:nvSpPr>
        <p:spPr bwMode="auto">
          <a:xfrm>
            <a:off x="7442200" y="5699125"/>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a:latin typeface="Times" panose="02020603050405020304" pitchFamily="18" charset="0"/>
              </a:rPr>
              <a:t>n-1</a:t>
            </a:r>
          </a:p>
        </p:txBody>
      </p:sp>
      <p:sp>
        <p:nvSpPr>
          <p:cNvPr id="982035" name="AutoShape 19"/>
          <p:cNvSpPr>
            <a:spLocks noChangeArrowheads="1"/>
          </p:cNvSpPr>
          <p:nvPr/>
        </p:nvSpPr>
        <p:spPr bwMode="auto">
          <a:xfrm rot="6929352">
            <a:off x="3009900" y="4822825"/>
            <a:ext cx="533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accent1"/>
              </a:gs>
              <a:gs pos="100000">
                <a:schemeClr val="accent1">
                  <a:gamma/>
                  <a:shade val="69804"/>
                  <a:invGamma/>
                </a:schemeClr>
              </a:gs>
            </a:gsLst>
            <a:lin ang="5400000" scaled="1"/>
          </a:gradFill>
          <a:ln w="9525">
            <a:noFill/>
            <a:miter lim="800000"/>
            <a:headEnd/>
            <a:tailEnd/>
          </a:ln>
          <a:effectLst/>
        </p:spPr>
        <p:txBody>
          <a:bodyPr wrap="none" anchor="ctr"/>
          <a:lstStyle/>
          <a:p>
            <a:pPr algn="r">
              <a:defRPr/>
            </a:pPr>
            <a:endParaRPr lang="en-US"/>
          </a:p>
        </p:txBody>
      </p:sp>
      <p:pic>
        <p:nvPicPr>
          <p:cNvPr id="19477" name="Picture 20" descr="j042448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4038600"/>
            <a:ext cx="9906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8" name="AutoShape 21"/>
          <p:cNvSpPr>
            <a:spLocks noChangeArrowheads="1"/>
          </p:cNvSpPr>
          <p:nvPr/>
        </p:nvSpPr>
        <p:spPr bwMode="auto">
          <a:xfrm>
            <a:off x="4114800" y="3886200"/>
            <a:ext cx="1295400" cy="685800"/>
          </a:xfrm>
          <a:prstGeom prst="cloudCallout">
            <a:avLst>
              <a:gd name="adj1" fmla="val -91176"/>
              <a:gd name="adj2" fmla="val 14815"/>
            </a:avLst>
          </a:prstGeom>
          <a:solidFill>
            <a:schemeClr val="hlink">
              <a:alpha val="32941"/>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400">
                <a:latin typeface="Times" panose="02020603050405020304" pitchFamily="18" charset="0"/>
              </a:rPr>
              <a:t>chèn</a:t>
            </a:r>
          </a:p>
        </p:txBody>
      </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4"/>
          <p:cNvSpPr>
            <a:spLocks noGrp="1"/>
          </p:cNvSpPr>
          <p:nvPr>
            <p:ph type="title"/>
          </p:nvPr>
        </p:nvSpPr>
        <p:spPr>
          <a:xfrm>
            <a:off x="612775" y="228600"/>
            <a:ext cx="8153400" cy="990600"/>
          </a:xfrm>
        </p:spPr>
        <p:txBody>
          <a:bodyPr/>
          <a:lstStyle/>
          <a:p>
            <a:pPr eaLnBrk="1" hangingPunct="1"/>
            <a:r>
              <a:rPr lang="en-US" smtClean="0"/>
              <a:t>DSLK đơn – Các thao tác cơ bản</a:t>
            </a:r>
          </a:p>
        </p:txBody>
      </p:sp>
      <p:sp>
        <p:nvSpPr>
          <p:cNvPr id="62468" name="Rectangle 34"/>
          <p:cNvSpPr>
            <a:spLocks noGrp="1" noChangeArrowheads="1"/>
          </p:cNvSpPr>
          <p:nvPr>
            <p:ph sz="quarter" idx="1"/>
          </p:nvPr>
        </p:nvSpPr>
        <p:spPr>
          <a:xfrm>
            <a:off x="612775" y="1600200"/>
            <a:ext cx="8153400" cy="4495800"/>
          </a:xfrm>
        </p:spPr>
        <p:txBody>
          <a:bodyPr/>
          <a:lstStyle/>
          <a:p>
            <a:pPr marL="517525" indent="-517525" eaLnBrk="1" hangingPunct="1">
              <a:buFont typeface="Wingdings" panose="05000000000000000000" pitchFamily="2" charset="2"/>
              <a:buNone/>
              <a:defRPr/>
            </a:pPr>
            <a:r>
              <a:rPr lang="en-US" b="1" smtClean="0">
                <a:latin typeface="Times New Roman" pitchFamily="18" charset="0"/>
                <a:cs typeface="Times New Roman" pitchFamily="18" charset="0"/>
              </a:rPr>
              <a:t>Thuật toán: Chèn một phần tử sau q</a:t>
            </a:r>
            <a:endParaRPr lang="en-US" i="1" smtClean="0">
              <a:latin typeface="Times New Roman" pitchFamily="18" charset="0"/>
              <a:cs typeface="Times New Roman" pitchFamily="18" charset="0"/>
            </a:endParaRPr>
          </a:p>
          <a:p>
            <a:pPr marL="517525" indent="-517525" eaLnBrk="1" hangingPunct="1">
              <a:buFont typeface="Wingdings" panose="05000000000000000000" pitchFamily="2" charset="2"/>
              <a:buNone/>
              <a:defRPr/>
            </a:pPr>
            <a:r>
              <a:rPr lang="en-US" i="1" smtClean="0">
                <a:solidFill>
                  <a:srgbClr val="00B050"/>
                </a:solidFill>
                <a:latin typeface="Times New Roman" pitchFamily="18" charset="0"/>
                <a:cs typeface="Times New Roman" pitchFamily="18" charset="0"/>
              </a:rPr>
              <a:t>	// input: danh sách l, q, phần tử mới new_node</a:t>
            </a:r>
          </a:p>
          <a:p>
            <a:pPr marL="517525" indent="-517525" eaLnBrk="1" hangingPunct="1">
              <a:buFont typeface="Wingdings" panose="05000000000000000000" pitchFamily="2" charset="2"/>
              <a:buNone/>
              <a:defRPr/>
            </a:pPr>
            <a:r>
              <a:rPr lang="en-US" i="1" smtClean="0">
                <a:solidFill>
                  <a:srgbClr val="00B050"/>
                </a:solidFill>
                <a:latin typeface="Times New Roman" pitchFamily="18" charset="0"/>
                <a:cs typeface="Times New Roman" pitchFamily="18" charset="0"/>
              </a:rPr>
              <a:t>	// output: danh sách với new_node ở sau q</a:t>
            </a:r>
          </a:p>
          <a:p>
            <a:pPr eaLnBrk="1" hangingPunct="1">
              <a:defRPr/>
            </a:pPr>
            <a:r>
              <a:rPr lang="en-US" smtClean="0">
                <a:solidFill>
                  <a:srgbClr val="0000FF"/>
                </a:solidFill>
                <a:latin typeface="Times New Roman" pitchFamily="18" charset="0"/>
                <a:cs typeface="Times New Roman" pitchFamily="18" charset="0"/>
              </a:rPr>
              <a:t>Nếu</a:t>
            </a:r>
            <a:r>
              <a:rPr lang="en-US" smtClean="0">
                <a:latin typeface="Times New Roman" pitchFamily="18" charset="0"/>
                <a:cs typeface="Times New Roman" pitchFamily="18" charset="0"/>
              </a:rPr>
              <a:t>  (q != NULL) </a:t>
            </a:r>
            <a:r>
              <a:rPr lang="en-US" smtClean="0">
                <a:solidFill>
                  <a:srgbClr val="0000FF"/>
                </a:solidFill>
                <a:latin typeface="Times New Roman" pitchFamily="18" charset="0"/>
                <a:cs typeface="Times New Roman" pitchFamily="18" charset="0"/>
              </a:rPr>
              <a:t>thì:</a:t>
            </a:r>
          </a:p>
          <a:p>
            <a:pPr marL="1042988" lvl="1" indent="-411163" eaLnBrk="1" hangingPunct="1">
              <a:buFont typeface="Wingdings" pitchFamily="2" charset="2"/>
              <a:buNone/>
              <a:defRPr/>
            </a:pPr>
            <a:r>
              <a:rPr lang="en-US" sz="2400" smtClean="0">
                <a:latin typeface="Times New Roman" pitchFamily="18" charset="0"/>
                <a:cs typeface="Times New Roman" pitchFamily="18" charset="0"/>
              </a:rPr>
              <a:t>new_node -&gt; pNext = q -&gt; pNext;</a:t>
            </a:r>
          </a:p>
          <a:p>
            <a:pPr marL="1042988" lvl="1" indent="-411163" eaLnBrk="1" hangingPunct="1">
              <a:buFont typeface="Wingdings" pitchFamily="2" charset="2"/>
              <a:buNone/>
              <a:defRPr/>
            </a:pPr>
            <a:r>
              <a:rPr lang="en-US" sz="2400" smtClean="0">
                <a:latin typeface="Times New Roman" pitchFamily="18" charset="0"/>
                <a:cs typeface="Times New Roman" pitchFamily="18" charset="0"/>
              </a:rPr>
              <a:t>q -&gt; pNext = new_node ;</a:t>
            </a:r>
          </a:p>
          <a:p>
            <a:pPr marL="1042988" lvl="1" indent="-411163" eaLnBrk="1" hangingPunct="1">
              <a:buFont typeface="Wingdings" pitchFamily="2" charset="2"/>
              <a:buNone/>
              <a:defRPr/>
            </a:pPr>
            <a:r>
              <a:rPr lang="en-US" sz="2400" smtClean="0">
                <a:solidFill>
                  <a:srgbClr val="0000FF"/>
                </a:solidFill>
                <a:latin typeface="Times New Roman" pitchFamily="18" charset="0"/>
                <a:cs typeface="Times New Roman" pitchFamily="18" charset="0"/>
              </a:rPr>
              <a:t>Nếu</a:t>
            </a:r>
            <a:r>
              <a:rPr lang="en-US" sz="2400" smtClean="0">
                <a:latin typeface="Times New Roman" pitchFamily="18" charset="0"/>
                <a:cs typeface="Times New Roman" pitchFamily="18" charset="0"/>
              </a:rPr>
              <a:t>  ( q == l.pTail) </a:t>
            </a:r>
            <a:r>
              <a:rPr lang="en-US" sz="2400" smtClean="0">
                <a:solidFill>
                  <a:srgbClr val="0000FF"/>
                </a:solidFill>
                <a:latin typeface="Times New Roman" pitchFamily="18" charset="0"/>
                <a:cs typeface="Times New Roman" pitchFamily="18" charset="0"/>
              </a:rPr>
              <a:t>thì</a:t>
            </a:r>
            <a:endParaRPr lang="en-US" sz="2400" smtClean="0">
              <a:latin typeface="Times New Roman" pitchFamily="18" charset="0"/>
              <a:cs typeface="Times New Roman" pitchFamily="18" charset="0"/>
            </a:endParaRPr>
          </a:p>
          <a:p>
            <a:pPr marL="1768475" lvl="2" indent="-396875" eaLnBrk="1" hangingPunct="1">
              <a:buFont typeface="Wingdings" panose="05000000000000000000" pitchFamily="2" charset="2"/>
              <a:buNone/>
              <a:defRPr/>
            </a:pPr>
            <a:r>
              <a:rPr lang="en-US" sz="2400" smtClean="0">
                <a:latin typeface="Times New Roman" pitchFamily="18" charset="0"/>
                <a:cs typeface="Times New Roman" pitchFamily="18" charset="0"/>
              </a:rPr>
              <a:t>l.pTail = new_node;</a:t>
            </a:r>
          </a:p>
          <a:p>
            <a:pPr eaLnBrk="1" hangingPunct="1">
              <a:defRPr/>
            </a:pPr>
            <a:r>
              <a:rPr lang="en-US" smtClean="0">
                <a:solidFill>
                  <a:srgbClr val="0000FF"/>
                </a:solidFill>
                <a:latin typeface="Times New Roman" pitchFamily="18" charset="0"/>
                <a:cs typeface="Times New Roman" pitchFamily="18" charset="0"/>
              </a:rPr>
              <a:t>Ngược lại</a:t>
            </a:r>
          </a:p>
          <a:p>
            <a:pPr marL="517525" indent="-517525" eaLnBrk="1" hangingPunct="1">
              <a:buFont typeface="Wingdings" panose="05000000000000000000" pitchFamily="2" charset="2"/>
              <a:buNone/>
              <a:defRPr/>
            </a:pPr>
            <a:r>
              <a:rPr lang="en-US" smtClean="0">
                <a:latin typeface="Times New Roman" pitchFamily="18" charset="0"/>
                <a:cs typeface="Times New Roman" pitchFamily="18" charset="0"/>
              </a:rPr>
              <a:t>	Thêm new_node vào </a:t>
            </a:r>
            <a:r>
              <a:rPr lang="en-US" u="sng" smtClean="0">
                <a:latin typeface="Times New Roman" pitchFamily="18" charset="0"/>
                <a:cs typeface="Times New Roman" pitchFamily="18" charset="0"/>
              </a:rPr>
              <a:t>đầu</a:t>
            </a:r>
            <a:r>
              <a:rPr lang="en-US" smtClean="0">
                <a:latin typeface="Times New Roman" pitchFamily="18" charset="0"/>
                <a:cs typeface="Times New Roman" pitchFamily="18" charset="0"/>
              </a:rPr>
              <a:t> danh sách</a:t>
            </a:r>
          </a:p>
        </p:txBody>
      </p:sp>
      <p:sp>
        <p:nvSpPr>
          <p:cNvPr id="6963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828D978-B5E1-4353-9F09-3B1835117119}" type="slidenum">
              <a:rPr lang="en-US" sz="1200" smtClean="0">
                <a:solidFill>
                  <a:srgbClr val="FFFFFF"/>
                </a:solidFill>
              </a:rPr>
              <a:pPr>
                <a:lnSpc>
                  <a:spcPct val="80000"/>
                </a:lnSpc>
              </a:pPr>
              <a:t>50</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5"/>
          <p:cNvSpPr>
            <a:spLocks noGrp="1" noChangeArrowheads="1"/>
          </p:cNvSpPr>
          <p:nvPr>
            <p:ph type="title"/>
          </p:nvPr>
        </p:nvSpPr>
        <p:spPr>
          <a:xfrm>
            <a:off x="612775" y="228600"/>
            <a:ext cx="8153400" cy="990600"/>
          </a:xfrm>
        </p:spPr>
        <p:txBody>
          <a:bodyPr/>
          <a:lstStyle/>
          <a:p>
            <a:pPr eaLnBrk="1" hangingPunct="1"/>
            <a:r>
              <a:rPr lang="en-US" smtClean="0"/>
              <a:t>DSLK đơn – Các thao tác cơ bản</a:t>
            </a:r>
            <a:endParaRPr lang="en-US" smtClean="0">
              <a:latin typeface="Times New Roman" panose="02020603050405020304" pitchFamily="18" charset="0"/>
            </a:endParaRPr>
          </a:p>
        </p:txBody>
      </p:sp>
      <p:sp>
        <p:nvSpPr>
          <p:cNvPr id="63492" name="Rectangle 3"/>
          <p:cNvSpPr>
            <a:spLocks noGrp="1" noChangeArrowheads="1"/>
          </p:cNvSpPr>
          <p:nvPr>
            <p:ph sz="quarter" idx="1"/>
          </p:nvPr>
        </p:nvSpPr>
        <p:spPr>
          <a:xfrm>
            <a:off x="612775" y="1600200"/>
            <a:ext cx="8153400" cy="4495800"/>
          </a:xfrm>
        </p:spPr>
        <p:txBody>
          <a:bodyPr/>
          <a:lstStyle/>
          <a:p>
            <a:pPr eaLnBrk="1" hangingPunct="1">
              <a:buFont typeface="Wingdings" panose="05000000000000000000" pitchFamily="2" charset="2"/>
              <a:buNone/>
              <a:tabLst>
                <a:tab pos="1493838" algn="l"/>
                <a:tab pos="2408238" algn="l"/>
              </a:tabLst>
              <a:defRPr/>
            </a:pPr>
            <a:r>
              <a:rPr lang="en-US" b="1" smtClean="0">
                <a:latin typeface="Times New Roman" panose="02020603050405020304" pitchFamily="18" charset="0"/>
                <a:cs typeface="Times New Roman" pitchFamily="18" charset="0"/>
              </a:rPr>
              <a:t>Cài đặt: Chèn một phần tử sau q</a:t>
            </a:r>
          </a:p>
          <a:p>
            <a:pPr marL="579438" indent="-579438" eaLnBrk="1" hangingPunct="1">
              <a:lnSpc>
                <a:spcPct val="100000"/>
              </a:lnSpc>
              <a:spcBef>
                <a:spcPts val="0"/>
              </a:spcBef>
              <a:buFont typeface="Wingdings" panose="05000000000000000000" pitchFamily="2" charset="2"/>
              <a:buNone/>
              <a:tabLst>
                <a:tab pos="1493838" algn="l"/>
                <a:tab pos="2408238" algn="l"/>
              </a:tabLst>
              <a:defRPr/>
            </a:pPr>
            <a:endParaRPr lang="en-US" smtClean="0">
              <a:solidFill>
                <a:srgbClr val="000000"/>
              </a:solidFill>
              <a:latin typeface="Times New Roman" panose="02020603050405020304" pitchFamily="18" charset="0"/>
              <a:cs typeface="Times New Roman" panose="02020603050405020304" pitchFamily="18" charset="0"/>
            </a:endParaRPr>
          </a:p>
          <a:p>
            <a:pPr marL="1493838" lvl="1" indent="-579438" eaLnBrk="1" hangingPunct="1">
              <a:lnSpc>
                <a:spcPct val="100000"/>
              </a:lnSpc>
              <a:spcBef>
                <a:spcPts val="0"/>
              </a:spcBef>
              <a:buFont typeface="Wingdings" pitchFamily="2" charset="2"/>
              <a:buNone/>
              <a:tabLst>
                <a:tab pos="1493838" algn="l"/>
                <a:tab pos="2408238" algn="l"/>
              </a:tabLst>
              <a:defRPr/>
            </a:pPr>
            <a:endParaRPr lang="en-US" sz="2400" smtClean="0">
              <a:latin typeface="Times New Roman" panose="02020603050405020304" pitchFamily="18" charset="0"/>
              <a:cs typeface="Times New Roman" panose="02020603050405020304" pitchFamily="18" charset="0"/>
            </a:endParaRPr>
          </a:p>
        </p:txBody>
      </p:sp>
      <p:sp>
        <p:nvSpPr>
          <p:cNvPr id="7066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7F45AB0-A2EA-404A-80AD-6813DA373203}" type="slidenum">
              <a:rPr lang="en-US" sz="1200" smtClean="0">
                <a:solidFill>
                  <a:srgbClr val="FFFFFF"/>
                </a:solidFill>
              </a:rPr>
              <a:pPr>
                <a:lnSpc>
                  <a:spcPct val="80000"/>
                </a:lnSpc>
              </a:pPr>
              <a:t>51</a:t>
            </a:fld>
            <a:endParaRPr lang="en-US" sz="1200" smtClean="0">
              <a:solidFill>
                <a:srgbClr val="FFFFFF"/>
              </a:solidFill>
            </a:endParaRPr>
          </a:p>
        </p:txBody>
      </p:sp>
      <p:sp>
        <p:nvSpPr>
          <p:cNvPr id="5" name="Rectangle 4"/>
          <p:cNvSpPr/>
          <p:nvPr/>
        </p:nvSpPr>
        <p:spPr>
          <a:xfrm>
            <a:off x="914400" y="2133600"/>
            <a:ext cx="7391400" cy="3786188"/>
          </a:xfrm>
          <a:prstGeom prst="rect">
            <a:avLst/>
          </a:prstGeom>
          <a:ln>
            <a:solidFill>
              <a:schemeClr val="bg2">
                <a:lumMod val="75000"/>
              </a:schemeClr>
            </a:solidFill>
          </a:ln>
        </p:spPr>
        <p:txBody>
          <a:bodyPr>
            <a:spAutoFit/>
          </a:bodyPr>
          <a:lstStyle/>
          <a:p>
            <a:pPr marL="579438" indent="-579438">
              <a:spcBef>
                <a:spcPts val="0"/>
              </a:spcBef>
              <a:buFont typeface="Wingdings" pitchFamily="2" charset="2"/>
              <a:buNone/>
              <a:tabLst>
                <a:tab pos="1493838" algn="l"/>
                <a:tab pos="2408238" algn="l"/>
              </a:tabLst>
              <a:defRPr/>
            </a:pPr>
            <a:r>
              <a:rPr lang="en-US" sz="2400" b="0" dirty="0">
                <a:solidFill>
                  <a:srgbClr val="0000FF"/>
                </a:solidFill>
                <a:cs typeface="Times New Roman" panose="02020603050405020304" pitchFamily="18" charset="0"/>
              </a:rPr>
              <a:t>void</a:t>
            </a:r>
            <a:r>
              <a:rPr lang="en-US" sz="2400" b="0" dirty="0">
                <a:solidFill>
                  <a:srgbClr val="000000"/>
                </a:solidFill>
                <a:cs typeface="Times New Roman" panose="02020603050405020304" pitchFamily="18" charset="0"/>
              </a:rPr>
              <a:t> </a:t>
            </a:r>
            <a:r>
              <a:rPr lang="en-US" sz="2400" b="0" dirty="0" err="1">
                <a:solidFill>
                  <a:srgbClr val="FF0000"/>
                </a:solidFill>
                <a:cs typeface="Times New Roman" panose="02020603050405020304" pitchFamily="18" charset="0"/>
              </a:rPr>
              <a:t>addAfter</a:t>
            </a:r>
            <a:r>
              <a:rPr lang="en-US" sz="2400" b="0" dirty="0">
                <a:solidFill>
                  <a:srgbClr val="FF0000"/>
                </a:solidFill>
                <a:cs typeface="Times New Roman" panose="02020603050405020304" pitchFamily="18" charset="0"/>
              </a:rPr>
              <a:t> </a:t>
            </a:r>
            <a:r>
              <a:rPr lang="en-US" sz="2400" b="0" dirty="0">
                <a:solidFill>
                  <a:srgbClr val="000000"/>
                </a:solidFill>
                <a:cs typeface="Times New Roman" panose="02020603050405020304" pitchFamily="18" charset="0"/>
              </a:rPr>
              <a:t>(</a:t>
            </a:r>
            <a:r>
              <a:rPr lang="en-US" sz="2400" b="0" dirty="0">
                <a:solidFill>
                  <a:srgbClr val="0000FF"/>
                </a:solidFill>
                <a:cs typeface="Times New Roman" panose="02020603050405020304" pitchFamily="18" charset="0"/>
              </a:rPr>
              <a:t>List</a:t>
            </a:r>
            <a:r>
              <a:rPr lang="en-US" sz="2400" b="0" dirty="0">
                <a:solidFill>
                  <a:srgbClr val="000000"/>
                </a:solidFill>
                <a:cs typeface="Times New Roman" panose="02020603050405020304" pitchFamily="18" charset="0"/>
              </a:rPr>
              <a:t> &amp;l, </a:t>
            </a:r>
            <a:r>
              <a:rPr lang="en-US" sz="2400" b="0" dirty="0">
                <a:solidFill>
                  <a:srgbClr val="0000FF"/>
                </a:solidFill>
                <a:cs typeface="Times New Roman" panose="02020603050405020304" pitchFamily="18" charset="0"/>
              </a:rPr>
              <a:t>Node</a:t>
            </a:r>
            <a:r>
              <a:rPr lang="en-US" sz="2400" b="0" dirty="0">
                <a:solidFill>
                  <a:srgbClr val="000000"/>
                </a:solidFill>
                <a:cs typeface="Times New Roman" panose="02020603050405020304" pitchFamily="18" charset="0"/>
              </a:rPr>
              <a:t> *q, </a:t>
            </a:r>
            <a:r>
              <a:rPr lang="en-US" sz="2400" b="0" dirty="0">
                <a:solidFill>
                  <a:srgbClr val="0000FF"/>
                </a:solidFill>
                <a:cs typeface="Times New Roman" panose="02020603050405020304" pitchFamily="18" charset="0"/>
              </a:rPr>
              <a:t>Node</a:t>
            </a:r>
            <a:r>
              <a:rPr lang="en-US" sz="2400" b="0" dirty="0">
                <a:solidFill>
                  <a:srgbClr val="000000"/>
                </a:solidFill>
                <a:cs typeface="Times New Roman" panose="02020603050405020304" pitchFamily="18" charset="0"/>
              </a:rPr>
              <a:t>* </a:t>
            </a:r>
            <a:r>
              <a:rPr lang="en-US" sz="2400" b="0" dirty="0" err="1">
                <a:solidFill>
                  <a:srgbClr val="000000"/>
                </a:solidFill>
                <a:cs typeface="Times New Roman" panose="02020603050405020304" pitchFamily="18" charset="0"/>
              </a:rPr>
              <a:t>new_node</a:t>
            </a:r>
            <a:r>
              <a:rPr lang="en-US" sz="2400" b="0" dirty="0">
                <a:solidFill>
                  <a:srgbClr val="000000"/>
                </a:solidFill>
                <a:cs typeface="Times New Roman" panose="02020603050405020304" pitchFamily="18" charset="0"/>
              </a:rPr>
              <a:t>)</a:t>
            </a:r>
          </a:p>
          <a:p>
            <a:pPr marL="579438" indent="-579438">
              <a:spcBef>
                <a:spcPts val="0"/>
              </a:spcBef>
              <a:buFont typeface="Wingdings" pitchFamily="2" charset="2"/>
              <a:buNone/>
              <a:tabLst>
                <a:tab pos="1493838" algn="l"/>
                <a:tab pos="2408238" algn="l"/>
              </a:tabLst>
              <a:defRPr/>
            </a:pPr>
            <a:r>
              <a:rPr lang="en-US" sz="2400" b="0" dirty="0">
                <a:solidFill>
                  <a:srgbClr val="000000"/>
                </a:solidFill>
                <a:cs typeface="Times New Roman" panose="02020603050405020304" pitchFamily="18" charset="0"/>
              </a:rPr>
              <a:t>{</a:t>
            </a:r>
          </a:p>
          <a:p>
            <a:pPr marL="579438" indent="-579438">
              <a:spcBef>
                <a:spcPts val="0"/>
              </a:spcBef>
              <a:buFont typeface="Wingdings" pitchFamily="2" charset="2"/>
              <a:buNone/>
              <a:tabLst>
                <a:tab pos="1493838" algn="l"/>
                <a:tab pos="2408238" algn="l"/>
              </a:tabLst>
              <a:defRPr/>
            </a:pPr>
            <a:r>
              <a:rPr lang="en-US" sz="2400" b="0" dirty="0">
                <a:solidFill>
                  <a:srgbClr val="000000"/>
                </a:solidFill>
                <a:cs typeface="Times New Roman" panose="02020603050405020304" pitchFamily="18" charset="0"/>
              </a:rPr>
              <a:t>	</a:t>
            </a:r>
            <a:r>
              <a:rPr lang="en-US" sz="2400" b="0" dirty="0">
                <a:solidFill>
                  <a:srgbClr val="0000FF"/>
                </a:solidFill>
                <a:cs typeface="Times New Roman" panose="02020603050405020304" pitchFamily="18" charset="0"/>
              </a:rPr>
              <a:t>if</a:t>
            </a:r>
            <a:r>
              <a:rPr lang="en-US" sz="2400" b="0" dirty="0">
                <a:solidFill>
                  <a:srgbClr val="000000"/>
                </a:solidFill>
                <a:cs typeface="Times New Roman" panose="02020603050405020304" pitchFamily="18" charset="0"/>
              </a:rPr>
              <a:t> (q!=</a:t>
            </a:r>
            <a:r>
              <a:rPr lang="en-US" sz="2400" b="0" dirty="0">
                <a:solidFill>
                  <a:srgbClr val="A000A0"/>
                </a:solidFill>
                <a:cs typeface="Times New Roman" panose="02020603050405020304" pitchFamily="18" charset="0"/>
              </a:rPr>
              <a:t>NULL</a:t>
            </a:r>
            <a:r>
              <a:rPr lang="en-US" sz="2400" b="0" dirty="0">
                <a:solidFill>
                  <a:srgbClr val="000000"/>
                </a:solidFill>
                <a:cs typeface="Times New Roman" panose="02020603050405020304" pitchFamily="18" charset="0"/>
              </a:rPr>
              <a:t>)  </a:t>
            </a:r>
          </a:p>
          <a:p>
            <a:pPr marL="579438" indent="-579438">
              <a:spcBef>
                <a:spcPts val="0"/>
              </a:spcBef>
              <a:buFont typeface="Wingdings" pitchFamily="2" charset="2"/>
              <a:buNone/>
              <a:tabLst>
                <a:tab pos="1493838" algn="l"/>
                <a:tab pos="2408238" algn="l"/>
              </a:tabLst>
              <a:defRPr/>
            </a:pPr>
            <a:r>
              <a:rPr lang="en-US" sz="2400" b="0" dirty="0">
                <a:solidFill>
                  <a:srgbClr val="000000"/>
                </a:solidFill>
                <a:cs typeface="Times New Roman" panose="02020603050405020304" pitchFamily="18" charset="0"/>
              </a:rPr>
              <a:t>	{</a:t>
            </a:r>
          </a:p>
          <a:p>
            <a:pPr marL="579438" indent="-579438">
              <a:spcBef>
                <a:spcPts val="0"/>
              </a:spcBef>
              <a:buFont typeface="Wingdings" pitchFamily="2" charset="2"/>
              <a:buNone/>
              <a:tabLst>
                <a:tab pos="1493838" algn="l"/>
                <a:tab pos="2408238" algn="l"/>
              </a:tabLst>
              <a:defRPr/>
            </a:pPr>
            <a:r>
              <a:rPr lang="en-US" sz="2400" b="0" dirty="0">
                <a:solidFill>
                  <a:srgbClr val="000000"/>
                </a:solidFill>
                <a:cs typeface="Times New Roman" panose="02020603050405020304" pitchFamily="18" charset="0"/>
              </a:rPr>
              <a:t>		</a:t>
            </a:r>
            <a:r>
              <a:rPr lang="en-US" sz="2400" b="0" dirty="0" err="1">
                <a:solidFill>
                  <a:srgbClr val="000000"/>
                </a:solidFill>
                <a:cs typeface="Times New Roman" panose="02020603050405020304" pitchFamily="18" charset="0"/>
              </a:rPr>
              <a:t>new_node</a:t>
            </a:r>
            <a:r>
              <a:rPr lang="en-US" sz="2400" b="0" dirty="0">
                <a:solidFill>
                  <a:srgbClr val="000000"/>
                </a:solidFill>
                <a:cs typeface="Times New Roman" panose="02020603050405020304" pitchFamily="18" charset="0"/>
              </a:rPr>
              <a:t>-&gt;</a:t>
            </a:r>
            <a:r>
              <a:rPr lang="en-US" sz="2400" b="0" dirty="0" err="1">
                <a:solidFill>
                  <a:srgbClr val="000000"/>
                </a:solidFill>
                <a:cs typeface="Times New Roman" panose="02020603050405020304" pitchFamily="18" charset="0"/>
              </a:rPr>
              <a:t>pNext</a:t>
            </a:r>
            <a:r>
              <a:rPr lang="en-US" sz="2400" b="0" dirty="0">
                <a:solidFill>
                  <a:srgbClr val="000000"/>
                </a:solidFill>
                <a:cs typeface="Times New Roman" panose="02020603050405020304" pitchFamily="18" charset="0"/>
              </a:rPr>
              <a:t> = q-&gt;</a:t>
            </a:r>
            <a:r>
              <a:rPr lang="en-US" sz="2400" b="0" dirty="0" err="1">
                <a:solidFill>
                  <a:srgbClr val="000000"/>
                </a:solidFill>
                <a:cs typeface="Times New Roman" panose="02020603050405020304" pitchFamily="18" charset="0"/>
              </a:rPr>
              <a:t>pNext</a:t>
            </a:r>
            <a:r>
              <a:rPr lang="en-US" sz="2400" b="0" dirty="0">
                <a:solidFill>
                  <a:srgbClr val="000000"/>
                </a:solidFill>
                <a:cs typeface="Times New Roman" panose="02020603050405020304" pitchFamily="18" charset="0"/>
              </a:rPr>
              <a:t>;</a:t>
            </a:r>
          </a:p>
          <a:p>
            <a:pPr marL="579438" indent="-579438">
              <a:spcBef>
                <a:spcPts val="0"/>
              </a:spcBef>
              <a:buFont typeface="Wingdings" pitchFamily="2" charset="2"/>
              <a:buNone/>
              <a:tabLst>
                <a:tab pos="1493838" algn="l"/>
                <a:tab pos="2408238" algn="l"/>
              </a:tabLst>
              <a:defRPr/>
            </a:pPr>
            <a:r>
              <a:rPr lang="en-US" sz="2400" b="0" dirty="0">
                <a:solidFill>
                  <a:srgbClr val="000000"/>
                </a:solidFill>
                <a:cs typeface="Times New Roman" panose="02020603050405020304" pitchFamily="18" charset="0"/>
              </a:rPr>
              <a:t>		q-&gt;</a:t>
            </a:r>
            <a:r>
              <a:rPr lang="en-US" sz="2400" b="0" dirty="0" err="1">
                <a:solidFill>
                  <a:srgbClr val="000000"/>
                </a:solidFill>
                <a:cs typeface="Times New Roman" panose="02020603050405020304" pitchFamily="18" charset="0"/>
              </a:rPr>
              <a:t>pNext</a:t>
            </a:r>
            <a:r>
              <a:rPr lang="en-US" sz="2400" b="0" dirty="0">
                <a:solidFill>
                  <a:srgbClr val="000000"/>
                </a:solidFill>
                <a:cs typeface="Times New Roman" panose="02020603050405020304" pitchFamily="18" charset="0"/>
              </a:rPr>
              <a:t> = </a:t>
            </a:r>
            <a:r>
              <a:rPr lang="en-US" sz="2400" b="0" dirty="0" err="1">
                <a:solidFill>
                  <a:srgbClr val="000000"/>
                </a:solidFill>
                <a:cs typeface="Times New Roman" panose="02020603050405020304" pitchFamily="18" charset="0"/>
              </a:rPr>
              <a:t>new_node</a:t>
            </a:r>
            <a:r>
              <a:rPr lang="en-US" sz="2400" b="0" dirty="0">
                <a:solidFill>
                  <a:srgbClr val="000000"/>
                </a:solidFill>
                <a:cs typeface="Times New Roman" panose="02020603050405020304" pitchFamily="18" charset="0"/>
              </a:rPr>
              <a:t>; 	</a:t>
            </a:r>
          </a:p>
          <a:p>
            <a:pPr marL="579438" indent="-579438">
              <a:spcBef>
                <a:spcPts val="0"/>
              </a:spcBef>
              <a:buFont typeface="Wingdings" pitchFamily="2" charset="2"/>
              <a:buNone/>
              <a:tabLst>
                <a:tab pos="1493838" algn="l"/>
                <a:tab pos="2408238" algn="l"/>
              </a:tabLst>
              <a:defRPr/>
            </a:pPr>
            <a:r>
              <a:rPr lang="en-US" sz="2400" b="0" dirty="0">
                <a:solidFill>
                  <a:srgbClr val="0000FF"/>
                </a:solidFill>
                <a:cs typeface="Times New Roman" panose="02020603050405020304" pitchFamily="18" charset="0"/>
              </a:rPr>
              <a:t>		if</a:t>
            </a:r>
            <a:r>
              <a:rPr lang="en-US" sz="2400" b="0" dirty="0">
                <a:solidFill>
                  <a:srgbClr val="000000"/>
                </a:solidFill>
                <a:cs typeface="Times New Roman" panose="02020603050405020304" pitchFamily="18" charset="0"/>
              </a:rPr>
              <a:t>(q == </a:t>
            </a:r>
            <a:r>
              <a:rPr lang="en-US" sz="2400" b="0" dirty="0" err="1">
                <a:solidFill>
                  <a:srgbClr val="000000"/>
                </a:solidFill>
                <a:cs typeface="Times New Roman" panose="02020603050405020304" pitchFamily="18" charset="0"/>
              </a:rPr>
              <a:t>l.pTail</a:t>
            </a:r>
            <a:r>
              <a:rPr lang="en-US" sz="2400" b="0" dirty="0">
                <a:solidFill>
                  <a:srgbClr val="000000"/>
                </a:solidFill>
                <a:cs typeface="Times New Roman" panose="02020603050405020304" pitchFamily="18" charset="0"/>
              </a:rPr>
              <a:t>)</a:t>
            </a:r>
          </a:p>
          <a:p>
            <a:pPr marL="579438" indent="-579438">
              <a:spcBef>
                <a:spcPts val="0"/>
              </a:spcBef>
              <a:buFont typeface="Wingdings" pitchFamily="2" charset="2"/>
              <a:buNone/>
              <a:tabLst>
                <a:tab pos="1493838" algn="l"/>
                <a:tab pos="2408238" algn="l"/>
              </a:tabLst>
              <a:defRPr/>
            </a:pPr>
            <a:r>
              <a:rPr lang="en-US" sz="2400" b="0" dirty="0">
                <a:solidFill>
                  <a:srgbClr val="000000"/>
                </a:solidFill>
                <a:cs typeface="Times New Roman" panose="02020603050405020304" pitchFamily="18" charset="0"/>
              </a:rPr>
              <a:t>			</a:t>
            </a:r>
            <a:r>
              <a:rPr lang="en-US" sz="2400" b="0" dirty="0" err="1">
                <a:solidFill>
                  <a:srgbClr val="000000"/>
                </a:solidFill>
                <a:cs typeface="Times New Roman" panose="02020603050405020304" pitchFamily="18" charset="0"/>
              </a:rPr>
              <a:t>l.pTail</a:t>
            </a:r>
            <a:r>
              <a:rPr lang="en-US" sz="2400" b="0" dirty="0">
                <a:solidFill>
                  <a:srgbClr val="000000"/>
                </a:solidFill>
                <a:cs typeface="Times New Roman" panose="02020603050405020304" pitchFamily="18" charset="0"/>
              </a:rPr>
              <a:t> = </a:t>
            </a:r>
            <a:r>
              <a:rPr lang="en-US" sz="2400" b="0" dirty="0" err="1">
                <a:solidFill>
                  <a:srgbClr val="000000"/>
                </a:solidFill>
                <a:cs typeface="Times New Roman" panose="02020603050405020304" pitchFamily="18" charset="0"/>
              </a:rPr>
              <a:t>new_node</a:t>
            </a:r>
            <a:r>
              <a:rPr lang="en-US" sz="2400" b="0" dirty="0">
                <a:solidFill>
                  <a:srgbClr val="000000"/>
                </a:solidFill>
                <a:cs typeface="Times New Roman" panose="02020603050405020304" pitchFamily="18" charset="0"/>
              </a:rPr>
              <a:t>; </a:t>
            </a:r>
          </a:p>
          <a:p>
            <a:pPr marL="579438" indent="-579438">
              <a:spcBef>
                <a:spcPts val="0"/>
              </a:spcBef>
              <a:buFont typeface="Wingdings" pitchFamily="2" charset="2"/>
              <a:buNone/>
              <a:tabLst>
                <a:tab pos="1493838" algn="l"/>
                <a:tab pos="2408238" algn="l"/>
              </a:tabLst>
              <a:defRPr/>
            </a:pPr>
            <a:r>
              <a:rPr lang="en-US" sz="2400" b="0" dirty="0">
                <a:solidFill>
                  <a:srgbClr val="000000"/>
                </a:solidFill>
                <a:cs typeface="Times New Roman" panose="02020603050405020304" pitchFamily="18" charset="0"/>
              </a:rPr>
              <a:t>	}</a:t>
            </a:r>
          </a:p>
          <a:p>
            <a:pPr marL="579438" indent="-579438">
              <a:spcBef>
                <a:spcPts val="0"/>
              </a:spcBef>
              <a:buFont typeface="Wingdings" pitchFamily="2" charset="2"/>
              <a:buNone/>
              <a:tabLst>
                <a:tab pos="1493838" algn="l"/>
                <a:tab pos="2408238" algn="l"/>
              </a:tabLst>
              <a:defRPr/>
            </a:pPr>
            <a:r>
              <a:rPr lang="en-US" sz="2400" b="0" dirty="0">
                <a:solidFill>
                  <a:srgbClr val="000000"/>
                </a:solidFill>
                <a:cs typeface="Times New Roman" panose="02020603050405020304" pitchFamily="18" charset="0"/>
              </a:rPr>
              <a:t>}</a:t>
            </a:r>
            <a:endParaRPr lang="en-US" sz="2400" b="0" dirty="0">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linds(horizontal)">
                                      <p:cBhvr>
                                        <p:cTn id="27" dur="500"/>
                                        <p:tgtEl>
                                          <p:spTgt spid="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blinds(horizontal)">
                                      <p:cBhvr>
                                        <p:cTn id="3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4"/>
          <p:cNvSpPr>
            <a:spLocks noGrp="1"/>
          </p:cNvSpPr>
          <p:nvPr>
            <p:ph type="title"/>
          </p:nvPr>
        </p:nvSpPr>
        <p:spPr>
          <a:xfrm>
            <a:off x="612775" y="228600"/>
            <a:ext cx="8153400" cy="990600"/>
          </a:xfrm>
        </p:spPr>
        <p:txBody>
          <a:bodyPr/>
          <a:lstStyle/>
          <a:p>
            <a:pPr eaLnBrk="1" hangingPunct="1"/>
            <a:r>
              <a:rPr lang="en-US" smtClean="0"/>
              <a:t>DSLK đơn – Các thao tác cơ bản</a:t>
            </a:r>
          </a:p>
        </p:txBody>
      </p:sp>
      <p:sp>
        <p:nvSpPr>
          <p:cNvPr id="58372" name="Rectangle 2"/>
          <p:cNvSpPr>
            <a:spLocks noGrp="1" noChangeArrowheads="1"/>
          </p:cNvSpPr>
          <p:nvPr>
            <p:ph sz="quarter" idx="1"/>
          </p:nvPr>
        </p:nvSpPr>
        <p:spPr>
          <a:xfrm>
            <a:off x="612775" y="1600200"/>
            <a:ext cx="8153400" cy="4495800"/>
          </a:xfrm>
        </p:spPr>
        <p:txBody>
          <a:bodyPr/>
          <a:lstStyle/>
          <a:p>
            <a:pPr marL="350838" indent="-350838" eaLnBrk="1" hangingPunct="1">
              <a:lnSpc>
                <a:spcPts val="2800"/>
              </a:lnSpc>
              <a:buFont typeface="Wingdings" panose="05000000000000000000" pitchFamily="2" charset="2"/>
              <a:buNone/>
              <a:defRPr/>
            </a:pPr>
            <a:r>
              <a:rPr lang="en-US" b="1" smtClean="0">
                <a:latin typeface="Times New Roman" pitchFamily="18" charset="0"/>
              </a:rPr>
              <a:t>Thuật toán: Thêm</a:t>
            </a:r>
            <a:r>
              <a:rPr lang="en-US" b="1" smtClean="0"/>
              <a:t> </a:t>
            </a:r>
            <a:r>
              <a:rPr lang="en-US" b="1" smtClean="0">
                <a:latin typeface="Times New Roman" pitchFamily="18" charset="0"/>
              </a:rPr>
              <a:t>một</a:t>
            </a:r>
            <a:r>
              <a:rPr lang="en-US" b="1" smtClean="0"/>
              <a:t> </a:t>
            </a:r>
            <a:r>
              <a:rPr lang="en-US" b="1" smtClean="0">
                <a:latin typeface="Times New Roman" pitchFamily="18" charset="0"/>
              </a:rPr>
              <a:t>thành</a:t>
            </a:r>
            <a:r>
              <a:rPr lang="en-US" b="1" smtClean="0"/>
              <a:t> </a:t>
            </a:r>
            <a:r>
              <a:rPr lang="en-US" b="1" smtClean="0">
                <a:latin typeface="Times New Roman" pitchFamily="18" charset="0"/>
              </a:rPr>
              <a:t>phần</a:t>
            </a:r>
            <a:r>
              <a:rPr lang="en-US" b="1" smtClean="0"/>
              <a:t> </a:t>
            </a:r>
            <a:r>
              <a:rPr lang="en-US" b="1" smtClean="0">
                <a:latin typeface="Times New Roman" pitchFamily="18" charset="0"/>
              </a:rPr>
              <a:t>dữ</a:t>
            </a:r>
            <a:r>
              <a:rPr lang="en-US" b="1" smtClean="0"/>
              <a:t> </a:t>
            </a:r>
            <a:r>
              <a:rPr lang="en-US" b="1" smtClean="0">
                <a:latin typeface="Times New Roman" pitchFamily="18" charset="0"/>
              </a:rPr>
              <a:t>liệu</a:t>
            </a:r>
            <a:r>
              <a:rPr lang="en-US" b="1" smtClean="0"/>
              <a:t> </a:t>
            </a:r>
            <a:r>
              <a:rPr lang="en-US" b="1" smtClean="0">
                <a:latin typeface="Times New Roman" pitchFamily="18" charset="0"/>
              </a:rPr>
              <a:t>vào</a:t>
            </a:r>
            <a:r>
              <a:rPr lang="en-US" b="1" smtClean="0"/>
              <a:t> </a:t>
            </a:r>
            <a:r>
              <a:rPr lang="en-US" b="1" u="sng" smtClean="0">
                <a:latin typeface="Times New Roman" pitchFamily="18" charset="0"/>
              </a:rPr>
              <a:t>sau</a:t>
            </a:r>
            <a:r>
              <a:rPr lang="en-US" b="1" smtClean="0">
                <a:latin typeface="Times New Roman" pitchFamily="18" charset="0"/>
              </a:rPr>
              <a:t> q</a:t>
            </a:r>
            <a:r>
              <a:rPr lang="en-US" b="1" i="1" smtClean="0">
                <a:latin typeface="VNI-Helve" pitchFamily="2" charset="0"/>
              </a:rPr>
              <a:t>	</a:t>
            </a:r>
          </a:p>
          <a:p>
            <a:pPr marL="350838" indent="-350838" eaLnBrk="1" hangingPunct="1">
              <a:lnSpc>
                <a:spcPts val="2800"/>
              </a:lnSpc>
              <a:buFont typeface="Wingdings" panose="05000000000000000000" pitchFamily="2" charset="2"/>
              <a:buNone/>
              <a:defRPr/>
            </a:pPr>
            <a:r>
              <a:rPr lang="en-US" i="1" smtClean="0">
                <a:solidFill>
                  <a:srgbClr val="00B050"/>
                </a:solidFill>
                <a:latin typeface="VNI-Helve" pitchFamily="2" charset="0"/>
              </a:rPr>
              <a:t>	// </a:t>
            </a:r>
            <a:r>
              <a:rPr lang="en-US" i="1" smtClean="0">
                <a:solidFill>
                  <a:srgbClr val="00B050"/>
                </a:solidFill>
                <a:latin typeface="Times New Roman" pitchFamily="18" charset="0"/>
              </a:rPr>
              <a:t>input</a:t>
            </a:r>
            <a:r>
              <a:rPr lang="en-US" i="1" smtClean="0">
                <a:solidFill>
                  <a:srgbClr val="00B050"/>
                </a:solidFill>
                <a:latin typeface="VNI-Helve" pitchFamily="2" charset="0"/>
              </a:rPr>
              <a:t>: </a:t>
            </a:r>
            <a:r>
              <a:rPr lang="en-US" i="1" smtClean="0">
                <a:solidFill>
                  <a:srgbClr val="00B050"/>
                </a:solidFill>
                <a:latin typeface="Times New Roman" pitchFamily="18" charset="0"/>
              </a:rPr>
              <a:t>danh</a:t>
            </a:r>
            <a:r>
              <a:rPr lang="en-US" i="1" smtClean="0">
                <a:solidFill>
                  <a:srgbClr val="00B050"/>
                </a:solidFill>
                <a:latin typeface="VNI-Helve" pitchFamily="2" charset="0"/>
              </a:rPr>
              <a:t> </a:t>
            </a:r>
            <a:r>
              <a:rPr lang="en-US" i="1" smtClean="0">
                <a:solidFill>
                  <a:srgbClr val="00B050"/>
                </a:solidFill>
                <a:latin typeface="Times New Roman" pitchFamily="18" charset="0"/>
              </a:rPr>
              <a:t>sách</a:t>
            </a:r>
            <a:r>
              <a:rPr lang="en-US" i="1" smtClean="0">
                <a:solidFill>
                  <a:srgbClr val="00B050"/>
                </a:solidFill>
                <a:latin typeface="VNI-Helve" pitchFamily="2" charset="0"/>
              </a:rPr>
              <a:t> </a:t>
            </a:r>
            <a:r>
              <a:rPr lang="en-US" i="1" smtClean="0">
                <a:solidFill>
                  <a:srgbClr val="00B050"/>
                </a:solidFill>
                <a:latin typeface="Times New Roman" pitchFamily="18" charset="0"/>
              </a:rPr>
              <a:t>thành</a:t>
            </a:r>
            <a:r>
              <a:rPr lang="en-US" i="1" smtClean="0">
                <a:solidFill>
                  <a:srgbClr val="00B050"/>
                </a:solidFill>
                <a:latin typeface="VNI-Helve" pitchFamily="2" charset="0"/>
              </a:rPr>
              <a:t> </a:t>
            </a:r>
            <a:r>
              <a:rPr lang="en-US" i="1" smtClean="0">
                <a:solidFill>
                  <a:srgbClr val="00B050"/>
                </a:solidFill>
                <a:latin typeface="Times New Roman" pitchFamily="18" charset="0"/>
              </a:rPr>
              <a:t>phần</a:t>
            </a:r>
            <a:r>
              <a:rPr lang="en-US" i="1" smtClean="0">
                <a:solidFill>
                  <a:srgbClr val="00B050"/>
                </a:solidFill>
                <a:latin typeface="VNI-Helve" pitchFamily="2" charset="0"/>
              </a:rPr>
              <a:t> </a:t>
            </a:r>
            <a:r>
              <a:rPr lang="en-US" i="1" smtClean="0">
                <a:solidFill>
                  <a:srgbClr val="00B050"/>
                </a:solidFill>
                <a:latin typeface="Times New Roman" pitchFamily="18" charset="0"/>
              </a:rPr>
              <a:t>dữ</a:t>
            </a:r>
            <a:r>
              <a:rPr lang="en-US" i="1" smtClean="0">
                <a:solidFill>
                  <a:srgbClr val="00B050"/>
                </a:solidFill>
                <a:latin typeface="VNI-Helve" pitchFamily="2" charset="0"/>
              </a:rPr>
              <a:t> </a:t>
            </a:r>
            <a:r>
              <a:rPr lang="en-US" i="1" smtClean="0">
                <a:solidFill>
                  <a:srgbClr val="00B050"/>
                </a:solidFill>
                <a:latin typeface="Times New Roman" pitchFamily="18" charset="0"/>
              </a:rPr>
              <a:t>liệu</a:t>
            </a:r>
            <a:r>
              <a:rPr lang="en-US" i="1" smtClean="0">
                <a:solidFill>
                  <a:srgbClr val="00B050"/>
                </a:solidFill>
                <a:latin typeface="VNI-Helve" pitchFamily="2" charset="0"/>
              </a:rPr>
              <a:t> </a:t>
            </a:r>
            <a:r>
              <a:rPr lang="en-US" i="1" smtClean="0">
                <a:solidFill>
                  <a:srgbClr val="00B050"/>
                </a:solidFill>
                <a:latin typeface="Times New Roman" pitchFamily="18" charset="0"/>
              </a:rPr>
              <a:t>X</a:t>
            </a:r>
          </a:p>
          <a:p>
            <a:pPr marL="350838" indent="-350838" eaLnBrk="1" hangingPunct="1">
              <a:lnSpc>
                <a:spcPts val="2800"/>
              </a:lnSpc>
              <a:buFont typeface="Wingdings" panose="05000000000000000000" pitchFamily="2" charset="2"/>
              <a:buNone/>
              <a:defRPr/>
            </a:pPr>
            <a:r>
              <a:rPr lang="en-US" i="1" smtClean="0">
                <a:solidFill>
                  <a:srgbClr val="00B050"/>
                </a:solidFill>
                <a:latin typeface="VNI-Helve" pitchFamily="2" charset="0"/>
              </a:rPr>
              <a:t>	// </a:t>
            </a:r>
            <a:r>
              <a:rPr lang="en-US" i="1" smtClean="0">
                <a:solidFill>
                  <a:srgbClr val="00B050"/>
                </a:solidFill>
                <a:latin typeface="Times New Roman" pitchFamily="18" charset="0"/>
              </a:rPr>
              <a:t>output</a:t>
            </a:r>
            <a:r>
              <a:rPr lang="en-US" i="1" smtClean="0">
                <a:solidFill>
                  <a:srgbClr val="00B050"/>
                </a:solidFill>
                <a:latin typeface="VNI-Helve" pitchFamily="2" charset="0"/>
              </a:rPr>
              <a:t>: </a:t>
            </a:r>
            <a:r>
              <a:rPr lang="en-US" i="1" smtClean="0">
                <a:solidFill>
                  <a:srgbClr val="00B050"/>
                </a:solidFill>
                <a:latin typeface="Times New Roman" pitchFamily="18" charset="0"/>
              </a:rPr>
              <a:t>danh</a:t>
            </a:r>
            <a:r>
              <a:rPr lang="en-US" i="1" smtClean="0">
                <a:solidFill>
                  <a:srgbClr val="00B050"/>
                </a:solidFill>
                <a:latin typeface="VNI-Helve" pitchFamily="2" charset="0"/>
              </a:rPr>
              <a:t> </a:t>
            </a:r>
            <a:r>
              <a:rPr lang="en-US" i="1" smtClean="0">
                <a:solidFill>
                  <a:srgbClr val="00B050"/>
                </a:solidFill>
                <a:latin typeface="Times New Roman" pitchFamily="18" charset="0"/>
              </a:rPr>
              <a:t>sách</a:t>
            </a:r>
            <a:r>
              <a:rPr lang="en-US" i="1" smtClean="0">
                <a:solidFill>
                  <a:srgbClr val="00B050"/>
                </a:solidFill>
                <a:latin typeface="VNI-Helve" pitchFamily="2" charset="0"/>
              </a:rPr>
              <a:t> </a:t>
            </a:r>
            <a:r>
              <a:rPr lang="en-US" i="1" smtClean="0">
                <a:solidFill>
                  <a:srgbClr val="00B050"/>
                </a:solidFill>
                <a:latin typeface="Times New Roman" pitchFamily="18" charset="0"/>
              </a:rPr>
              <a:t>với</a:t>
            </a:r>
            <a:r>
              <a:rPr lang="en-US" i="1" smtClean="0">
                <a:solidFill>
                  <a:srgbClr val="00B050"/>
                </a:solidFill>
                <a:latin typeface="VNI-Helve" pitchFamily="2" charset="0"/>
              </a:rPr>
              <a:t> </a:t>
            </a:r>
            <a:r>
              <a:rPr lang="en-US" i="1" smtClean="0">
                <a:solidFill>
                  <a:srgbClr val="00B050"/>
                </a:solidFill>
                <a:latin typeface="Times New Roman" pitchFamily="18" charset="0"/>
              </a:rPr>
              <a:t>phần</a:t>
            </a:r>
            <a:r>
              <a:rPr lang="en-US" i="1" smtClean="0">
                <a:solidFill>
                  <a:srgbClr val="00B050"/>
                </a:solidFill>
                <a:latin typeface="VNI-Helve" pitchFamily="2" charset="0"/>
              </a:rPr>
              <a:t> </a:t>
            </a:r>
            <a:r>
              <a:rPr lang="en-US" i="1" smtClean="0">
                <a:solidFill>
                  <a:srgbClr val="00B050"/>
                </a:solidFill>
                <a:latin typeface="Times New Roman" pitchFamily="18" charset="0"/>
              </a:rPr>
              <a:t>tử</a:t>
            </a:r>
            <a:r>
              <a:rPr lang="en-US" i="1" smtClean="0">
                <a:solidFill>
                  <a:srgbClr val="00B050"/>
                </a:solidFill>
                <a:latin typeface="VNI-Helve" pitchFamily="2" charset="0"/>
              </a:rPr>
              <a:t> </a:t>
            </a:r>
            <a:r>
              <a:rPr lang="en-US" i="1" smtClean="0">
                <a:solidFill>
                  <a:srgbClr val="00B050"/>
                </a:solidFill>
                <a:latin typeface="Times New Roman" pitchFamily="18" charset="0"/>
              </a:rPr>
              <a:t>chứa</a:t>
            </a:r>
            <a:r>
              <a:rPr lang="en-US" i="1" smtClean="0">
                <a:solidFill>
                  <a:srgbClr val="00B050"/>
                </a:solidFill>
                <a:latin typeface="VNI-Helve" pitchFamily="2" charset="0"/>
              </a:rPr>
              <a:t> </a:t>
            </a:r>
            <a:r>
              <a:rPr lang="en-US" i="1" smtClean="0">
                <a:solidFill>
                  <a:srgbClr val="00B050"/>
                </a:solidFill>
                <a:latin typeface="Times New Roman" pitchFamily="18" charset="0"/>
              </a:rPr>
              <a:t>X</a:t>
            </a:r>
            <a:r>
              <a:rPr lang="en-US" i="1" smtClean="0">
                <a:solidFill>
                  <a:srgbClr val="00B050"/>
                </a:solidFill>
                <a:latin typeface="VNI-Helve" pitchFamily="2" charset="0"/>
              </a:rPr>
              <a:t> </a:t>
            </a:r>
            <a:r>
              <a:rPr lang="en-US" i="1" smtClean="0">
                <a:solidFill>
                  <a:srgbClr val="00B050"/>
                </a:solidFill>
                <a:latin typeface="Times New Roman" pitchFamily="18" charset="0"/>
              </a:rPr>
              <a:t>ở</a:t>
            </a:r>
            <a:r>
              <a:rPr lang="en-US" i="1" smtClean="0">
                <a:solidFill>
                  <a:srgbClr val="00B050"/>
                </a:solidFill>
                <a:latin typeface="VNI-Helve" pitchFamily="2" charset="0"/>
              </a:rPr>
              <a:t> </a:t>
            </a:r>
            <a:r>
              <a:rPr lang="en-US" i="1" smtClean="0">
                <a:solidFill>
                  <a:srgbClr val="00B050"/>
                </a:solidFill>
                <a:latin typeface="Times New Roman" pitchFamily="18" charset="0"/>
              </a:rPr>
              <a:t>cuối</a:t>
            </a:r>
            <a:r>
              <a:rPr lang="en-US" i="1" smtClean="0">
                <a:solidFill>
                  <a:srgbClr val="00B050"/>
                </a:solidFill>
                <a:latin typeface="VNI-Helve" pitchFamily="2" charset="0"/>
              </a:rPr>
              <a:t> </a:t>
            </a:r>
            <a:r>
              <a:rPr lang="en-US" i="1" smtClean="0">
                <a:solidFill>
                  <a:srgbClr val="00B050"/>
                </a:solidFill>
                <a:latin typeface="Times New Roman" pitchFamily="18" charset="0"/>
              </a:rPr>
              <a:t>DS</a:t>
            </a:r>
          </a:p>
          <a:p>
            <a:pPr marL="350838" indent="-350838" eaLnBrk="1" hangingPunct="1">
              <a:lnSpc>
                <a:spcPts val="2800"/>
              </a:lnSpc>
              <a:defRPr/>
            </a:pPr>
            <a:r>
              <a:rPr lang="en-US" smtClean="0">
                <a:latin typeface="Times New Roman" pitchFamily="18" charset="0"/>
              </a:rPr>
              <a:t>Nhập dữ liệu cho nút q  (???)</a:t>
            </a:r>
          </a:p>
          <a:p>
            <a:pPr marL="350838" indent="-350838" eaLnBrk="1" hangingPunct="1">
              <a:lnSpc>
                <a:spcPts val="2800"/>
              </a:lnSpc>
              <a:defRPr/>
            </a:pPr>
            <a:r>
              <a:rPr lang="en-US" smtClean="0">
                <a:latin typeface="Times New Roman" pitchFamily="18" charset="0"/>
              </a:rPr>
              <a:t>Tìm nút q (???)</a:t>
            </a:r>
          </a:p>
          <a:p>
            <a:pPr marL="350838" indent="-350838" eaLnBrk="1" hangingPunct="1">
              <a:lnSpc>
                <a:spcPts val="2800"/>
              </a:lnSpc>
              <a:defRPr/>
            </a:pPr>
            <a:r>
              <a:rPr lang="en-US" smtClean="0">
                <a:latin typeface="Times New Roman" pitchFamily="18" charset="0"/>
              </a:rPr>
              <a:t>Nếu tồn tại q trong ds thì:</a:t>
            </a:r>
          </a:p>
          <a:p>
            <a:pPr marL="671513" lvl="1" indent="-350838" eaLnBrk="1" hangingPunct="1">
              <a:lnSpc>
                <a:spcPts val="2800"/>
              </a:lnSpc>
              <a:defRPr/>
            </a:pPr>
            <a:r>
              <a:rPr lang="en-US" smtClean="0">
                <a:latin typeface="Times New Roman" pitchFamily="18" charset="0"/>
              </a:rPr>
              <a:t>Nhập dữ liệu cho X  (???)</a:t>
            </a:r>
          </a:p>
          <a:p>
            <a:pPr marL="671513" lvl="1" indent="-350838" eaLnBrk="1" hangingPunct="1">
              <a:lnSpc>
                <a:spcPts val="2800"/>
              </a:lnSpc>
              <a:defRPr/>
            </a:pPr>
            <a:r>
              <a:rPr lang="en-US" smtClean="0">
                <a:latin typeface="Times New Roman" pitchFamily="18" charset="0"/>
              </a:rPr>
              <a:t>Tạo</a:t>
            </a:r>
            <a:r>
              <a:rPr lang="en-US" smtClean="0">
                <a:latin typeface="VNI-Helve" pitchFamily="2" charset="0"/>
              </a:rPr>
              <a:t> </a:t>
            </a:r>
            <a:r>
              <a:rPr lang="en-US" smtClean="0">
                <a:latin typeface="Times New Roman" pitchFamily="18" charset="0"/>
              </a:rPr>
              <a:t>nút mới chứa</a:t>
            </a:r>
            <a:r>
              <a:rPr lang="en-US" smtClean="0">
                <a:latin typeface="VNI-Helve" pitchFamily="2" charset="0"/>
              </a:rPr>
              <a:t> </a:t>
            </a:r>
            <a:r>
              <a:rPr lang="en-US" smtClean="0">
                <a:latin typeface="Times New Roman" pitchFamily="18" charset="0"/>
              </a:rPr>
              <a:t>dữ</a:t>
            </a:r>
            <a:r>
              <a:rPr lang="en-US" smtClean="0">
                <a:latin typeface="VNI-Helve" pitchFamily="2" charset="0"/>
              </a:rPr>
              <a:t> </a:t>
            </a:r>
            <a:r>
              <a:rPr lang="en-US" smtClean="0">
                <a:latin typeface="Times New Roman" pitchFamily="18" charset="0"/>
              </a:rPr>
              <a:t>liệu</a:t>
            </a:r>
            <a:r>
              <a:rPr lang="en-US" smtClean="0">
                <a:latin typeface="VNI-Helve" pitchFamily="2" charset="0"/>
              </a:rPr>
              <a:t> </a:t>
            </a:r>
            <a:r>
              <a:rPr lang="en-US" smtClean="0">
                <a:latin typeface="Times New Roman" pitchFamily="18" charset="0"/>
              </a:rPr>
              <a:t>X (???)</a:t>
            </a:r>
          </a:p>
          <a:p>
            <a:pPr marL="671513" lvl="1" indent="-350838" eaLnBrk="1" hangingPunct="1">
              <a:lnSpc>
                <a:spcPts val="2800"/>
              </a:lnSpc>
              <a:defRPr/>
            </a:pPr>
            <a:r>
              <a:rPr lang="en-US" smtClean="0">
                <a:latin typeface="Times New Roman" pitchFamily="18" charset="0"/>
              </a:rPr>
              <a:t>Nếu</a:t>
            </a:r>
            <a:r>
              <a:rPr lang="en-US" smtClean="0">
                <a:latin typeface="VNI-Helve" pitchFamily="2" charset="0"/>
              </a:rPr>
              <a:t> </a:t>
            </a:r>
            <a:r>
              <a:rPr lang="en-US" smtClean="0">
                <a:latin typeface="Times New Roman" pitchFamily="18" charset="0"/>
              </a:rPr>
              <a:t>tạo</a:t>
            </a:r>
            <a:r>
              <a:rPr lang="en-US" smtClean="0">
                <a:latin typeface="VNI-Helve" pitchFamily="2" charset="0"/>
              </a:rPr>
              <a:t> </a:t>
            </a:r>
            <a:r>
              <a:rPr lang="en-US" smtClean="0">
                <a:latin typeface="Times New Roman" pitchFamily="18" charset="0"/>
              </a:rPr>
              <a:t>được</a:t>
            </a:r>
            <a:r>
              <a:rPr lang="en-US" smtClean="0">
                <a:latin typeface="VNI-Helve" pitchFamily="2" charset="0"/>
              </a:rPr>
              <a:t>:</a:t>
            </a:r>
          </a:p>
          <a:p>
            <a:pPr marL="946150" lvl="2" indent="-350838" eaLnBrk="1" hangingPunct="1">
              <a:lnSpc>
                <a:spcPts val="2800"/>
              </a:lnSpc>
              <a:defRPr/>
            </a:pPr>
            <a:r>
              <a:rPr lang="en-US" smtClean="0">
                <a:latin typeface="Times New Roman" pitchFamily="18" charset="0"/>
              </a:rPr>
              <a:t>Gắn</a:t>
            </a:r>
            <a:r>
              <a:rPr lang="en-US" smtClean="0">
                <a:latin typeface="VNI-Helve" pitchFamily="2" charset="0"/>
              </a:rPr>
              <a:t> </a:t>
            </a:r>
            <a:r>
              <a:rPr lang="en-US" smtClean="0">
                <a:latin typeface="Times New Roman" pitchFamily="18" charset="0"/>
              </a:rPr>
              <a:t>nút mới</a:t>
            </a:r>
            <a:r>
              <a:rPr lang="en-US" smtClean="0">
                <a:latin typeface="VNI-Helve" pitchFamily="2" charset="0"/>
              </a:rPr>
              <a:t> </a:t>
            </a:r>
            <a:r>
              <a:rPr lang="en-US" smtClean="0">
                <a:latin typeface="Times New Roman" pitchFamily="18" charset="0"/>
              </a:rPr>
              <a:t>vào</a:t>
            </a:r>
            <a:r>
              <a:rPr lang="en-US" smtClean="0">
                <a:latin typeface="VNI-Helve" pitchFamily="2" charset="0"/>
              </a:rPr>
              <a:t> </a:t>
            </a:r>
            <a:r>
              <a:rPr lang="en-US" u="sng" smtClean="0">
                <a:latin typeface="Times New Roman" pitchFamily="18" charset="0"/>
              </a:rPr>
              <a:t>sau</a:t>
            </a:r>
            <a:r>
              <a:rPr lang="en-US" smtClean="0">
                <a:latin typeface="Times New Roman" pitchFamily="18" charset="0"/>
              </a:rPr>
              <a:t> nút q   (???)</a:t>
            </a:r>
          </a:p>
          <a:p>
            <a:pPr marL="350838" indent="-350838" eaLnBrk="1" hangingPunct="1">
              <a:lnSpc>
                <a:spcPts val="2800"/>
              </a:lnSpc>
              <a:defRPr/>
            </a:pPr>
            <a:r>
              <a:rPr lang="en-US" smtClean="0">
                <a:latin typeface="Times New Roman" pitchFamily="18" charset="0"/>
              </a:rPr>
              <a:t>Ngược lại thì báo lỗi</a:t>
            </a:r>
          </a:p>
          <a:p>
            <a:pPr marL="1090613" lvl="1" indent="-579438" eaLnBrk="1" hangingPunct="1">
              <a:lnSpc>
                <a:spcPts val="2800"/>
              </a:lnSpc>
              <a:buFont typeface="Wingdings" pitchFamily="2" charset="2"/>
              <a:buNone/>
              <a:defRPr/>
            </a:pPr>
            <a:endParaRPr lang="en-US" smtClean="0">
              <a:solidFill>
                <a:srgbClr val="FF3300"/>
              </a:solidFill>
              <a:latin typeface="Times New Roman" pitchFamily="18" charset="0"/>
            </a:endParaRPr>
          </a:p>
        </p:txBody>
      </p:sp>
      <p:sp>
        <p:nvSpPr>
          <p:cNvPr id="716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207CC34A-035C-44E0-A7C3-6131B342C4B3}" type="slidenum">
              <a:rPr lang="en-US" sz="1200" smtClean="0">
                <a:solidFill>
                  <a:srgbClr val="FFFFFF"/>
                </a:solidFill>
              </a:rPr>
              <a:pPr>
                <a:lnSpc>
                  <a:spcPct val="80000"/>
                </a:lnSpc>
              </a:pPr>
              <a:t>52</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title"/>
          </p:nvPr>
        </p:nvSpPr>
        <p:spPr>
          <a:xfrm>
            <a:off x="612775" y="228600"/>
            <a:ext cx="8153400" cy="990600"/>
          </a:xfrm>
        </p:spPr>
        <p:txBody>
          <a:bodyPr/>
          <a:lstStyle/>
          <a:p>
            <a:pPr eaLnBrk="1" hangingPunct="1"/>
            <a:r>
              <a:rPr lang="en-US" smtClean="0"/>
              <a:t>DSLK đơn</a:t>
            </a:r>
            <a:endParaRPr lang="en-US" smtClean="0">
              <a:latin typeface="Times New Roman" panose="02020603050405020304" pitchFamily="18" charset="0"/>
            </a:endParaRPr>
          </a:p>
        </p:txBody>
      </p:sp>
      <p:sp>
        <p:nvSpPr>
          <p:cNvPr id="45060" name="Rectangle 2"/>
          <p:cNvSpPr>
            <a:spLocks noGrp="1" noChangeArrowheads="1"/>
          </p:cNvSpPr>
          <p:nvPr>
            <p:ph sz="quarter" idx="1"/>
          </p:nvPr>
        </p:nvSpPr>
        <p:spPr>
          <a:xfrm>
            <a:off x="612775" y="1600200"/>
            <a:ext cx="8153400" cy="4495800"/>
          </a:xfrm>
        </p:spPr>
        <p:txBody>
          <a:bodyPr/>
          <a:lstStyle/>
          <a:p>
            <a:pPr marL="398463" indent="-398463" eaLnBrk="1" hangingPunct="1"/>
            <a:r>
              <a:rPr lang="en-US" b="1" smtClean="0">
                <a:latin typeface="Times New Roman" panose="02020603050405020304" pitchFamily="18" charset="0"/>
                <a:cs typeface="Times New Roman" panose="02020603050405020304" pitchFamily="18" charset="0"/>
              </a:rPr>
              <a:t>Các thao tác cơ bản</a:t>
            </a:r>
          </a:p>
          <a:p>
            <a:pPr marL="719138" lvl="1" indent="-398463" eaLnBrk="1" hangingPunct="1"/>
            <a:r>
              <a:rPr lang="en-US" smtClean="0">
                <a:latin typeface="Times New Roman" panose="02020603050405020304" pitchFamily="18" charset="0"/>
                <a:cs typeface="Times New Roman" panose="02020603050405020304" pitchFamily="18" charset="0"/>
              </a:rPr>
              <a:t>Tạo danh sách rỗng</a:t>
            </a:r>
          </a:p>
          <a:p>
            <a:pPr marL="719138" lvl="1" indent="-398463" eaLnBrk="1" hangingPunct="1"/>
            <a:r>
              <a:rPr lang="en-US" smtClean="0">
                <a:latin typeface="Times New Roman" panose="02020603050405020304" pitchFamily="18" charset="0"/>
                <a:cs typeface="Times New Roman" panose="02020603050405020304" pitchFamily="18" charset="0"/>
              </a:rPr>
              <a:t>Thêm một phần tử vào danh sách</a:t>
            </a:r>
          </a:p>
          <a:p>
            <a:pPr marL="719138" lvl="1" indent="-398463" eaLnBrk="1" hangingPunct="1"/>
            <a:r>
              <a:rPr lang="en-US" smtClean="0">
                <a:latin typeface="Times New Roman" panose="02020603050405020304" pitchFamily="18" charset="0"/>
                <a:cs typeface="Times New Roman" panose="02020603050405020304" pitchFamily="18" charset="0"/>
              </a:rPr>
              <a:t>Duyệt danh sách</a:t>
            </a:r>
          </a:p>
          <a:p>
            <a:pPr marL="719138" lvl="1" indent="-398463" eaLnBrk="1" hangingPunct="1"/>
            <a:r>
              <a:rPr lang="en-US" smtClean="0">
                <a:latin typeface="Times New Roman" panose="02020603050405020304" pitchFamily="18" charset="0"/>
                <a:cs typeface="Times New Roman" panose="02020603050405020304" pitchFamily="18" charset="0"/>
              </a:rPr>
              <a:t>Tìm kiếm một giá trị trên danh sách</a:t>
            </a:r>
          </a:p>
          <a:p>
            <a:pPr marL="719138" lvl="1" indent="-398463" eaLnBrk="1" hangingPunct="1"/>
            <a:r>
              <a:rPr lang="en-US" smtClean="0">
                <a:latin typeface="Times New Roman" panose="02020603050405020304" pitchFamily="18" charset="0"/>
                <a:cs typeface="Times New Roman" panose="02020603050405020304" pitchFamily="18" charset="0"/>
              </a:rPr>
              <a:t>Xóa một phần tử ra khỏi danh sách</a:t>
            </a:r>
          </a:p>
          <a:p>
            <a:pPr marL="719138" lvl="1" indent="-398463" eaLnBrk="1" hangingPunct="1"/>
            <a:r>
              <a:rPr lang="en-US" smtClean="0">
                <a:latin typeface="Times New Roman" panose="02020603050405020304" pitchFamily="18" charset="0"/>
                <a:cs typeface="Times New Roman" panose="02020603050405020304" pitchFamily="18" charset="0"/>
              </a:rPr>
              <a:t>Hủy toàn bộ danh sách</a:t>
            </a:r>
          </a:p>
          <a:p>
            <a:pPr marL="719138" lvl="1" indent="-398463" eaLnBrk="1" hangingPunct="1"/>
            <a:r>
              <a:rPr lang="en-US" smtClean="0">
                <a:latin typeface="Times New Roman" panose="02020603050405020304" pitchFamily="18" charset="0"/>
                <a:cs typeface="Times New Roman" panose="02020603050405020304" pitchFamily="18" charset="0"/>
              </a:rPr>
              <a:t>…</a:t>
            </a:r>
          </a:p>
        </p:txBody>
      </p:sp>
      <p:sp>
        <p:nvSpPr>
          <p:cNvPr id="7270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0A2C6A2-5123-4A1C-BCE0-C1470BE02877}" type="slidenum">
              <a:rPr lang="en-US" sz="1200" smtClean="0">
                <a:solidFill>
                  <a:srgbClr val="FFFFFF"/>
                </a:solidFill>
              </a:rPr>
              <a:pPr>
                <a:lnSpc>
                  <a:spcPct val="80000"/>
                </a:lnSpc>
              </a:pPr>
              <a:t>53</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45060">
                                            <p:txEl>
                                              <p:pRg st="1" end="1"/>
                                            </p:txEl>
                                          </p:spTgt>
                                        </p:tgtEl>
                                        <p:attrNameLst>
                                          <p:attrName>style.opacity</p:attrName>
                                        </p:attrNameLst>
                                      </p:cBhvr>
                                      <p:to>
                                        <p:strVal val="0.5"/>
                                      </p:to>
                                    </p:set>
                                    <p:animEffect filter="image" prLst="opacity: 0.5">
                                      <p:cBhvr rctx="IE">
                                        <p:cTn id="7" dur="indefinite"/>
                                        <p:tgtEl>
                                          <p:spTgt spid="45060">
                                            <p:txEl>
                                              <p:pRg st="1" end="1"/>
                                            </p:txEl>
                                          </p:spTgt>
                                        </p:tgtEl>
                                      </p:cBhvr>
                                    </p:animEffect>
                                  </p:childTnLst>
                                </p:cTn>
                              </p:par>
                              <p:par>
                                <p:cTn id="8" presetID="9" presetClass="emph" presetSubtype="0" nodeType="withEffect">
                                  <p:stCondLst>
                                    <p:cond delay="0"/>
                                  </p:stCondLst>
                                  <p:childTnLst>
                                    <p:set>
                                      <p:cBhvr rctx="PPT">
                                        <p:cTn id="9" dur="indefinite"/>
                                        <p:tgtEl>
                                          <p:spTgt spid="45060">
                                            <p:txEl>
                                              <p:pRg st="2" end="2"/>
                                            </p:txEl>
                                          </p:spTgt>
                                        </p:tgtEl>
                                        <p:attrNameLst>
                                          <p:attrName>style.opacity</p:attrName>
                                        </p:attrNameLst>
                                      </p:cBhvr>
                                      <p:to>
                                        <p:strVal val="0.5"/>
                                      </p:to>
                                    </p:set>
                                    <p:animEffect filter="image" prLst="opacity: 0.5">
                                      <p:cBhvr rctx="IE">
                                        <p:cTn id="10" dur="indefinite"/>
                                        <p:tgtEl>
                                          <p:spTgt spid="45060">
                                            <p:txEl>
                                              <p:pRg st="2" end="2"/>
                                            </p:txEl>
                                          </p:spTgt>
                                        </p:tgtEl>
                                      </p:cBhvr>
                                    </p:animEffect>
                                  </p:childTnLst>
                                </p:cTn>
                              </p:par>
                              <p:par>
                                <p:cTn id="11" presetID="9" presetClass="emph" presetSubtype="0" nodeType="withEffect">
                                  <p:stCondLst>
                                    <p:cond delay="0"/>
                                  </p:stCondLst>
                                  <p:childTnLst>
                                    <p:set>
                                      <p:cBhvr rctx="PPT">
                                        <p:cTn id="12" dur="indefinite"/>
                                        <p:tgtEl>
                                          <p:spTgt spid="45060">
                                            <p:txEl>
                                              <p:pRg st="4" end="4"/>
                                            </p:txEl>
                                          </p:spTgt>
                                        </p:tgtEl>
                                        <p:attrNameLst>
                                          <p:attrName>style.opacity</p:attrName>
                                        </p:attrNameLst>
                                      </p:cBhvr>
                                      <p:to>
                                        <p:strVal val="0.5"/>
                                      </p:to>
                                    </p:set>
                                    <p:animEffect filter="image" prLst="opacity: 0.5">
                                      <p:cBhvr rctx="IE">
                                        <p:cTn id="13" dur="indefinite"/>
                                        <p:tgtEl>
                                          <p:spTgt spid="45060">
                                            <p:txEl>
                                              <p:pRg st="4" end="4"/>
                                            </p:txEl>
                                          </p:spTgt>
                                        </p:tgtEl>
                                      </p:cBhvr>
                                    </p:animEffect>
                                  </p:childTnLst>
                                </p:cTn>
                              </p:par>
                              <p:par>
                                <p:cTn id="14" presetID="15" presetClass="emph" presetSubtype="0" nodeType="withEffect">
                                  <p:stCondLst>
                                    <p:cond delay="0"/>
                                  </p:stCondLst>
                                  <p:iterate type="lt">
                                    <p:tmAbs val="25"/>
                                  </p:iterate>
                                  <p:childTnLst>
                                    <p:set>
                                      <p:cBhvr override="childStyle">
                                        <p:cTn id="15" dur="indefinite"/>
                                        <p:tgtEl>
                                          <p:spTgt spid="45060">
                                            <p:txEl>
                                              <p:pRg st="3" end="3"/>
                                            </p:txEl>
                                          </p:spTgt>
                                        </p:tgtEl>
                                        <p:attrNameLst>
                                          <p:attrName>style.fontWeight</p:attrName>
                                        </p:attrNameLst>
                                      </p:cBhvr>
                                      <p:to>
                                        <p:strVal val="bold"/>
                                      </p:to>
                                    </p:set>
                                  </p:childTnLst>
                                </p:cTn>
                              </p:par>
                              <p:par>
                                <p:cTn id="16" presetID="9" presetClass="emph" presetSubtype="0" nodeType="withEffect">
                                  <p:stCondLst>
                                    <p:cond delay="0"/>
                                  </p:stCondLst>
                                  <p:childTnLst>
                                    <p:set>
                                      <p:cBhvr rctx="PPT">
                                        <p:cTn id="17" dur="indefinite"/>
                                        <p:tgtEl>
                                          <p:spTgt spid="45060">
                                            <p:txEl>
                                              <p:pRg st="5" end="5"/>
                                            </p:txEl>
                                          </p:spTgt>
                                        </p:tgtEl>
                                        <p:attrNameLst>
                                          <p:attrName>style.opacity</p:attrName>
                                        </p:attrNameLst>
                                      </p:cBhvr>
                                      <p:to>
                                        <p:strVal val="0.5"/>
                                      </p:to>
                                    </p:set>
                                    <p:animEffect filter="image" prLst="opacity: 0.5">
                                      <p:cBhvr rctx="IE">
                                        <p:cTn id="18" dur="indefinite"/>
                                        <p:tgtEl>
                                          <p:spTgt spid="45060">
                                            <p:txEl>
                                              <p:pRg st="5" end="5"/>
                                            </p:txEl>
                                          </p:spTgt>
                                        </p:tgtEl>
                                      </p:cBhvr>
                                    </p:animEffect>
                                  </p:childTnLst>
                                </p:cTn>
                              </p:par>
                              <p:par>
                                <p:cTn id="19" presetID="9" presetClass="emph" presetSubtype="0" nodeType="withEffect">
                                  <p:stCondLst>
                                    <p:cond delay="0"/>
                                  </p:stCondLst>
                                  <p:childTnLst>
                                    <p:set>
                                      <p:cBhvr rctx="PPT">
                                        <p:cTn id="20" dur="indefinite"/>
                                        <p:tgtEl>
                                          <p:spTgt spid="45060">
                                            <p:txEl>
                                              <p:pRg st="6" end="6"/>
                                            </p:txEl>
                                          </p:spTgt>
                                        </p:tgtEl>
                                        <p:attrNameLst>
                                          <p:attrName>style.opacity</p:attrName>
                                        </p:attrNameLst>
                                      </p:cBhvr>
                                      <p:to>
                                        <p:strVal val="0.5"/>
                                      </p:to>
                                    </p:set>
                                    <p:animEffect filter="image" prLst="opacity: 0.5">
                                      <p:cBhvr rctx="IE">
                                        <p:cTn id="21" dur="indefinite"/>
                                        <p:tgtEl>
                                          <p:spTgt spid="45060">
                                            <p:txEl>
                                              <p:pRg st="6" end="6"/>
                                            </p:txEl>
                                          </p:spTgt>
                                        </p:tgtEl>
                                      </p:cBhvr>
                                    </p:animEffect>
                                  </p:childTnLst>
                                </p:cTn>
                              </p:par>
                              <p:par>
                                <p:cTn id="22" presetID="9" presetClass="emph" presetSubtype="0" nodeType="withEffect">
                                  <p:stCondLst>
                                    <p:cond delay="0"/>
                                  </p:stCondLst>
                                  <p:childTnLst>
                                    <p:set>
                                      <p:cBhvr rctx="PPT">
                                        <p:cTn id="23" dur="indefinite"/>
                                        <p:tgtEl>
                                          <p:spTgt spid="45060">
                                            <p:txEl>
                                              <p:pRg st="7" end="7"/>
                                            </p:txEl>
                                          </p:spTgt>
                                        </p:tgtEl>
                                        <p:attrNameLst>
                                          <p:attrName>style.opacity</p:attrName>
                                        </p:attrNameLst>
                                      </p:cBhvr>
                                      <p:to>
                                        <p:strVal val="0.5"/>
                                      </p:to>
                                    </p:set>
                                    <p:animEffect filter="image" prLst="opacity: 0.5">
                                      <p:cBhvr rctx="IE">
                                        <p:cTn id="24" dur="indefinite"/>
                                        <p:tgtEl>
                                          <p:spTgt spid="4506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9"/>
          <p:cNvSpPr>
            <a:spLocks noGrp="1" noChangeArrowheads="1"/>
          </p:cNvSpPr>
          <p:nvPr>
            <p:ph type="title"/>
          </p:nvPr>
        </p:nvSpPr>
        <p:spPr>
          <a:xfrm>
            <a:off x="612775" y="228600"/>
            <a:ext cx="8153400" cy="990600"/>
          </a:xfrm>
        </p:spPr>
        <p:txBody>
          <a:bodyPr/>
          <a:lstStyle/>
          <a:p>
            <a:pPr eaLnBrk="1" hangingPunct="1"/>
            <a:r>
              <a:rPr lang="en-US" smtClean="0"/>
              <a:t>DSLK đơn – Các thao tác cơ bản</a:t>
            </a:r>
            <a:endParaRPr lang="en-US" smtClean="0">
              <a:latin typeface="Times New Roman" panose="02020603050405020304" pitchFamily="18" charset="0"/>
            </a:endParaRPr>
          </a:p>
        </p:txBody>
      </p:sp>
      <p:sp>
        <p:nvSpPr>
          <p:cNvPr id="73731" name="Rectangle 7"/>
          <p:cNvSpPr>
            <a:spLocks noGrp="1" noChangeArrowheads="1"/>
          </p:cNvSpPr>
          <p:nvPr>
            <p:ph sz="quarter" idx="1"/>
          </p:nvPr>
        </p:nvSpPr>
        <p:spPr>
          <a:xfrm>
            <a:off x="612775" y="1600200"/>
            <a:ext cx="8153400" cy="4495800"/>
          </a:xfrm>
        </p:spPr>
        <p:txBody>
          <a:bodyPr/>
          <a:lstStyle/>
          <a:p>
            <a:pPr eaLnBrk="1" hangingPunct="1"/>
            <a:r>
              <a:rPr lang="en-US" smtClean="0">
                <a:latin typeface="Times New Roman" panose="02020603050405020304" pitchFamily="18" charset="0"/>
                <a:cs typeface="Times New Roman" panose="02020603050405020304" pitchFamily="18" charset="0"/>
              </a:rPr>
              <a:t>Duyệt danh sách</a:t>
            </a:r>
          </a:p>
          <a:p>
            <a:pPr lvl="1" eaLnBrk="1" hangingPunct="1"/>
            <a:r>
              <a:rPr lang="en-US" smtClean="0">
                <a:latin typeface="Times New Roman" panose="02020603050405020304" pitchFamily="18" charset="0"/>
                <a:cs typeface="Times New Roman" panose="02020603050405020304" pitchFamily="18" charset="0"/>
              </a:rPr>
              <a:t>Là thao tác thường được thực hiện khi có nhu cầu xử lý các phần tử của danh sách theo cùng một cách thức hoặc khi cần lấy thông tin tổng hợp từ các phần tử của danh sách như:</a:t>
            </a:r>
          </a:p>
          <a:p>
            <a:pPr lvl="2" eaLnBrk="1" hangingPunct="1"/>
            <a:r>
              <a:rPr lang="en-US" smtClean="0">
                <a:latin typeface="Times New Roman" panose="02020603050405020304" pitchFamily="18" charset="0"/>
                <a:cs typeface="Times New Roman" panose="02020603050405020304" pitchFamily="18" charset="0"/>
              </a:rPr>
              <a:t>Đếm các phần tử của danh sách</a:t>
            </a:r>
          </a:p>
          <a:p>
            <a:pPr lvl="2" eaLnBrk="1" hangingPunct="1"/>
            <a:r>
              <a:rPr lang="en-US" smtClean="0">
                <a:latin typeface="Times New Roman" panose="02020603050405020304" pitchFamily="18" charset="0"/>
                <a:cs typeface="Times New Roman" panose="02020603050405020304" pitchFamily="18" charset="0"/>
              </a:rPr>
              <a:t>Tìm tất cả các phần tử thoả điều kiện</a:t>
            </a:r>
          </a:p>
          <a:p>
            <a:pPr lvl="2" eaLnBrk="1" hangingPunct="1"/>
            <a:r>
              <a:rPr lang="en-US" smtClean="0">
                <a:latin typeface="Times New Roman" panose="02020603050405020304" pitchFamily="18" charset="0"/>
                <a:cs typeface="Times New Roman" panose="02020603050405020304" pitchFamily="18" charset="0"/>
              </a:rPr>
              <a:t>Hủy toàn bộ danh sách (và giải phóng bộ nhớ)</a:t>
            </a:r>
          </a:p>
          <a:p>
            <a:pPr lvl="2" eaLnBrk="1" hangingPunct="1"/>
            <a:r>
              <a:rPr lang="en-US" smtClean="0">
                <a:latin typeface="Times New Roman" panose="02020603050405020304" pitchFamily="18" charset="0"/>
                <a:cs typeface="Times New Roman" panose="02020603050405020304" pitchFamily="18" charset="0"/>
              </a:rPr>
              <a:t>…</a:t>
            </a:r>
          </a:p>
          <a:p>
            <a:pPr eaLnBrk="1" hangingPunct="1"/>
            <a:endParaRPr lang="en-US" smtClean="0">
              <a:latin typeface="Times New Roman" panose="02020603050405020304" pitchFamily="18" charset="0"/>
              <a:cs typeface="Times New Roman" panose="02020603050405020304" pitchFamily="18" charset="0"/>
            </a:endParaRPr>
          </a:p>
        </p:txBody>
      </p:sp>
      <p:sp>
        <p:nvSpPr>
          <p:cNvPr id="7373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8041A811-484A-4C53-9135-5CF05FC45FA6}" type="slidenum">
              <a:rPr lang="en-US" sz="1200" smtClean="0">
                <a:solidFill>
                  <a:srgbClr val="FFFFFF"/>
                </a:solidFill>
              </a:rPr>
              <a:pPr>
                <a:lnSpc>
                  <a:spcPct val="80000"/>
                </a:lnSpc>
              </a:pPr>
              <a:t>54</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title"/>
          </p:nvPr>
        </p:nvSpPr>
        <p:spPr>
          <a:xfrm>
            <a:off x="612775" y="228600"/>
            <a:ext cx="8153400" cy="990600"/>
          </a:xfrm>
        </p:spPr>
        <p:txBody>
          <a:bodyPr/>
          <a:lstStyle/>
          <a:p>
            <a:pPr eaLnBrk="1" hangingPunct="1"/>
            <a:r>
              <a:rPr lang="en-US" smtClean="0"/>
              <a:t>DSLK đơn – Các thao tác cơ bản</a:t>
            </a:r>
            <a:endParaRPr lang="en-US" smtClean="0">
              <a:latin typeface="Times New Roman" panose="02020603050405020304" pitchFamily="18" charset="0"/>
            </a:endParaRPr>
          </a:p>
        </p:txBody>
      </p:sp>
      <p:sp>
        <p:nvSpPr>
          <p:cNvPr id="74755" name="Rectangle 5"/>
          <p:cNvSpPr>
            <a:spLocks noGrp="1" noChangeArrowheads="1"/>
          </p:cNvSpPr>
          <p:nvPr>
            <p:ph sz="quarter" idx="1"/>
          </p:nvPr>
        </p:nvSpPr>
        <p:spPr>
          <a:xfrm>
            <a:off x="612775" y="1600200"/>
            <a:ext cx="8153400" cy="4495800"/>
          </a:xfrm>
        </p:spPr>
        <p:txBody>
          <a:bodyPr/>
          <a:lstStyle/>
          <a:p>
            <a:pPr eaLnBrk="1" hangingPunct="1">
              <a:lnSpc>
                <a:spcPct val="90000"/>
              </a:lnSpc>
            </a:pPr>
            <a:r>
              <a:rPr lang="en-US" smtClean="0">
                <a:latin typeface="Times New Roman" panose="02020603050405020304" pitchFamily="18" charset="0"/>
                <a:cs typeface="Times New Roman" panose="02020603050405020304" pitchFamily="18" charset="0"/>
              </a:rPr>
              <a:t>Duyệt danh sách</a:t>
            </a:r>
          </a:p>
          <a:p>
            <a:pPr lvl="1" eaLnBrk="1" hangingPunct="1">
              <a:lnSpc>
                <a:spcPct val="90000"/>
              </a:lnSpc>
            </a:pPr>
            <a:r>
              <a:rPr lang="en-US" smtClean="0">
                <a:latin typeface="Times New Roman" panose="02020603050405020304" pitchFamily="18" charset="0"/>
                <a:cs typeface="Times New Roman" panose="02020603050405020304" pitchFamily="18" charset="0"/>
              </a:rPr>
              <a:t>Bước 1: p = pHead;   </a:t>
            </a:r>
            <a:r>
              <a:rPr lang="en-US" i="1" smtClean="0">
                <a:solidFill>
                  <a:srgbClr val="00B050"/>
                </a:solidFill>
                <a:latin typeface="Times New Roman" panose="02020603050405020304" pitchFamily="18" charset="0"/>
                <a:cs typeface="Times New Roman" panose="02020603050405020304" pitchFamily="18" charset="0"/>
              </a:rPr>
              <a:t>//Cho p trỏ đến  phần tử đầu danh sách</a:t>
            </a:r>
          </a:p>
          <a:p>
            <a:pPr lvl="1" eaLnBrk="1" hangingPunct="1">
              <a:lnSpc>
                <a:spcPct val="90000"/>
              </a:lnSpc>
            </a:pPr>
            <a:r>
              <a:rPr lang="en-US" smtClean="0">
                <a:latin typeface="Times New Roman" panose="02020603050405020304" pitchFamily="18" charset="0"/>
                <a:cs typeface="Times New Roman" panose="02020603050405020304" pitchFamily="18" charset="0"/>
              </a:rPr>
              <a:t>Bước 2: Trong khi  (Danh sách chưa hết)  thực hiện:</a:t>
            </a:r>
          </a:p>
          <a:p>
            <a:pPr lvl="2" eaLnBrk="1" hangingPunct="1">
              <a:lnSpc>
                <a:spcPct val="90000"/>
              </a:lnSpc>
            </a:pPr>
            <a:r>
              <a:rPr lang="en-US" smtClean="0">
                <a:latin typeface="Times New Roman" panose="02020603050405020304" pitchFamily="18" charset="0"/>
                <a:cs typeface="Times New Roman" panose="02020603050405020304" pitchFamily="18" charset="0"/>
              </a:rPr>
              <a:t>B2.1 :   Xử lý phần tử  p</a:t>
            </a:r>
          </a:p>
          <a:p>
            <a:pPr lvl="2" eaLnBrk="1" hangingPunct="1">
              <a:lnSpc>
                <a:spcPct val="90000"/>
              </a:lnSpc>
            </a:pPr>
            <a:r>
              <a:rPr lang="en-US" smtClean="0">
                <a:latin typeface="Times New Roman" panose="02020603050405020304" pitchFamily="18" charset="0"/>
                <a:cs typeface="Times New Roman" panose="02020603050405020304" pitchFamily="18" charset="0"/>
              </a:rPr>
              <a:t>B2.2 :   p=p-&gt;pNext;	</a:t>
            </a:r>
            <a:r>
              <a:rPr lang="en-US" i="1" smtClean="0">
                <a:solidFill>
                  <a:srgbClr val="00B050"/>
                </a:solidFill>
                <a:latin typeface="Times New Roman" panose="02020603050405020304" pitchFamily="18" charset="0"/>
                <a:cs typeface="Times New Roman" panose="02020603050405020304" pitchFamily="18" charset="0"/>
              </a:rPr>
              <a:t>// Cho p trỏ tới phần tử kế </a:t>
            </a:r>
          </a:p>
        </p:txBody>
      </p:sp>
      <p:sp>
        <p:nvSpPr>
          <p:cNvPr id="7475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439C1791-80C2-4E03-946F-98D6ABF61DBE}" type="slidenum">
              <a:rPr lang="en-US" sz="1200" smtClean="0">
                <a:solidFill>
                  <a:srgbClr val="FFFFFF"/>
                </a:solidFill>
              </a:rPr>
              <a:pPr>
                <a:lnSpc>
                  <a:spcPct val="80000"/>
                </a:lnSpc>
              </a:pPr>
              <a:t>55</a:t>
            </a:fld>
            <a:endParaRPr lang="en-US" sz="1200" smtClean="0">
              <a:solidFill>
                <a:srgbClr val="FFFFFF"/>
              </a:solidFill>
            </a:endParaRPr>
          </a:p>
        </p:txBody>
      </p:sp>
      <p:sp>
        <p:nvSpPr>
          <p:cNvPr id="5" name="Rectangle 4"/>
          <p:cNvSpPr/>
          <p:nvPr/>
        </p:nvSpPr>
        <p:spPr>
          <a:xfrm>
            <a:off x="1295400" y="3505200"/>
            <a:ext cx="6324600" cy="2835275"/>
          </a:xfrm>
          <a:prstGeom prst="rect">
            <a:avLst/>
          </a:prstGeom>
          <a:ln>
            <a:solidFill>
              <a:schemeClr val="bg2">
                <a:lumMod val="75000"/>
              </a:schemeClr>
            </a:solidFill>
          </a:ln>
        </p:spPr>
        <p:txBody>
          <a:bodyPr lIns="0" rIns="0">
            <a:spAutoFit/>
          </a:bodyPr>
          <a:lstStyle/>
          <a:p>
            <a:pPr marL="115888" lvl="1">
              <a:lnSpc>
                <a:spcPct val="90000"/>
              </a:lnSpc>
              <a:buFont typeface="Wingdings" pitchFamily="2" charset="2"/>
              <a:buNone/>
              <a:defRPr/>
            </a:pPr>
            <a:r>
              <a:rPr lang="en-US" sz="2200">
                <a:solidFill>
                  <a:srgbClr val="0000FF"/>
                </a:solidFill>
              </a:rPr>
              <a:t>void</a:t>
            </a:r>
            <a:r>
              <a:rPr lang="en-US" sz="2200">
                <a:solidFill>
                  <a:srgbClr val="000000"/>
                </a:solidFill>
              </a:rPr>
              <a:t> </a:t>
            </a:r>
            <a:r>
              <a:rPr lang="en-US" sz="2200">
                <a:solidFill>
                  <a:srgbClr val="FF0000"/>
                </a:solidFill>
              </a:rPr>
              <a:t>processList</a:t>
            </a:r>
            <a:r>
              <a:rPr lang="en-US" sz="2200">
                <a:solidFill>
                  <a:srgbClr val="000000"/>
                </a:solidFill>
              </a:rPr>
              <a:t> (</a:t>
            </a:r>
            <a:r>
              <a:rPr lang="en-US" sz="2200">
                <a:solidFill>
                  <a:srgbClr val="0000FF"/>
                </a:solidFill>
              </a:rPr>
              <a:t>List</a:t>
            </a:r>
            <a:r>
              <a:rPr lang="en-US" sz="2200">
                <a:solidFill>
                  <a:srgbClr val="000000"/>
                </a:solidFill>
              </a:rPr>
              <a:t> l)</a:t>
            </a:r>
          </a:p>
          <a:p>
            <a:pPr marL="115888" lvl="1">
              <a:lnSpc>
                <a:spcPct val="90000"/>
              </a:lnSpc>
              <a:buFont typeface="Wingdings" pitchFamily="2" charset="2"/>
              <a:buNone/>
              <a:defRPr/>
            </a:pPr>
            <a:r>
              <a:rPr lang="en-US" sz="2200">
                <a:solidFill>
                  <a:srgbClr val="000000"/>
                </a:solidFill>
              </a:rPr>
              <a:t>{	</a:t>
            </a:r>
          </a:p>
          <a:p>
            <a:pPr marL="115888" lvl="1">
              <a:lnSpc>
                <a:spcPct val="90000"/>
              </a:lnSpc>
              <a:buFont typeface="Wingdings" pitchFamily="2" charset="2"/>
              <a:buNone/>
              <a:defRPr/>
            </a:pPr>
            <a:r>
              <a:rPr lang="en-US" sz="2200">
                <a:solidFill>
                  <a:srgbClr val="0000FF"/>
                </a:solidFill>
              </a:rPr>
              <a:t>     	Node</a:t>
            </a:r>
            <a:r>
              <a:rPr lang="en-US" sz="2200">
                <a:solidFill>
                  <a:srgbClr val="000000"/>
                </a:solidFill>
              </a:rPr>
              <a:t> *p = l.pHead;</a:t>
            </a:r>
          </a:p>
          <a:p>
            <a:pPr marL="115888" lvl="1">
              <a:lnSpc>
                <a:spcPct val="90000"/>
              </a:lnSpc>
              <a:buFont typeface="Wingdings" pitchFamily="2" charset="2"/>
              <a:buNone/>
              <a:defRPr/>
            </a:pPr>
            <a:r>
              <a:rPr lang="en-US" sz="2200">
                <a:solidFill>
                  <a:srgbClr val="0000FF"/>
                </a:solidFill>
              </a:rPr>
              <a:t>     	while</a:t>
            </a:r>
            <a:r>
              <a:rPr lang="en-US" sz="2200">
                <a:solidFill>
                  <a:srgbClr val="000000"/>
                </a:solidFill>
              </a:rPr>
              <a:t> (p!= </a:t>
            </a:r>
            <a:r>
              <a:rPr lang="en-US" sz="2200">
                <a:solidFill>
                  <a:srgbClr val="A000A0"/>
                </a:solidFill>
              </a:rPr>
              <a:t>NULL</a:t>
            </a:r>
            <a:r>
              <a:rPr lang="en-US" sz="2200">
                <a:solidFill>
                  <a:srgbClr val="000000"/>
                </a:solidFill>
              </a:rPr>
              <a:t>)</a:t>
            </a:r>
          </a:p>
          <a:p>
            <a:pPr marL="115888" lvl="1">
              <a:lnSpc>
                <a:spcPct val="90000"/>
              </a:lnSpc>
              <a:buFont typeface="Wingdings" pitchFamily="2" charset="2"/>
              <a:buNone/>
              <a:defRPr/>
            </a:pPr>
            <a:r>
              <a:rPr lang="en-US" sz="2200">
                <a:solidFill>
                  <a:srgbClr val="000000"/>
                </a:solidFill>
              </a:rPr>
              <a:t>     	{ </a:t>
            </a:r>
          </a:p>
          <a:p>
            <a:pPr marL="115888" lvl="1">
              <a:lnSpc>
                <a:spcPct val="90000"/>
              </a:lnSpc>
              <a:buFont typeface="Wingdings" pitchFamily="2" charset="2"/>
              <a:buNone/>
              <a:defRPr/>
            </a:pPr>
            <a:r>
              <a:rPr lang="en-US" sz="2200" i="1">
                <a:solidFill>
                  <a:srgbClr val="000000"/>
                </a:solidFill>
              </a:rPr>
              <a:t>		</a:t>
            </a:r>
            <a:r>
              <a:rPr lang="en-US" sz="2200" i="1">
                <a:solidFill>
                  <a:srgbClr val="00B050"/>
                </a:solidFill>
              </a:rPr>
              <a:t>// xử lý cụ thể p tùy ứng dụng</a:t>
            </a:r>
          </a:p>
          <a:p>
            <a:pPr marL="115888" lvl="1">
              <a:lnSpc>
                <a:spcPct val="90000"/>
              </a:lnSpc>
              <a:buFont typeface="Wingdings" pitchFamily="2" charset="2"/>
              <a:buNone/>
              <a:defRPr/>
            </a:pPr>
            <a:r>
              <a:rPr lang="en-US" sz="2200">
                <a:solidFill>
                  <a:srgbClr val="000000"/>
                </a:solidFill>
              </a:rPr>
              <a:t>     		p = p-&gt;pNext;</a:t>
            </a:r>
          </a:p>
          <a:p>
            <a:pPr marL="115888" lvl="1">
              <a:lnSpc>
                <a:spcPct val="90000"/>
              </a:lnSpc>
              <a:buFont typeface="Wingdings" pitchFamily="2" charset="2"/>
              <a:buNone/>
              <a:defRPr/>
            </a:pPr>
            <a:r>
              <a:rPr lang="en-US" sz="2200">
                <a:solidFill>
                  <a:srgbClr val="000000"/>
                </a:solidFill>
              </a:rPr>
              <a:t>     	}</a:t>
            </a:r>
          </a:p>
          <a:p>
            <a:pPr marL="115888" lvl="1">
              <a:lnSpc>
                <a:spcPct val="90000"/>
              </a:lnSpc>
              <a:buFont typeface="Wingdings" pitchFamily="2" charset="2"/>
              <a:buNone/>
              <a:defRPr/>
            </a:pPr>
            <a:r>
              <a:rPr lang="en-US" sz="2200">
                <a:solidFill>
                  <a:srgbClr val="000000"/>
                </a:solidFill>
              </a:rPr>
              <a:t>}</a:t>
            </a:r>
            <a:endParaRPr lang="en-US" sz="22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linds(horizontal)">
                                      <p:cBhvr>
                                        <p:cTn id="27" dur="500"/>
                                        <p:tgtEl>
                                          <p:spTgt spid="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12775" y="228600"/>
            <a:ext cx="8153400" cy="990600"/>
          </a:xfrm>
        </p:spPr>
        <p:txBody>
          <a:bodyPr/>
          <a:lstStyle/>
          <a:p>
            <a:pPr eaLnBrk="1" hangingPunct="1"/>
            <a:r>
              <a:rPr lang="en-US" smtClean="0"/>
              <a:t>DSLK đơn – Các thao tác cơ bản</a:t>
            </a:r>
            <a:endParaRPr lang="en-US" smtClean="0">
              <a:latin typeface="Times New Roman" panose="02020603050405020304" pitchFamily="18" charset="0"/>
            </a:endParaRPr>
          </a:p>
        </p:txBody>
      </p:sp>
      <p:sp>
        <p:nvSpPr>
          <p:cNvPr id="75779" name="Rectangle 3"/>
          <p:cNvSpPr>
            <a:spLocks noGrp="1" noChangeArrowheads="1"/>
          </p:cNvSpPr>
          <p:nvPr>
            <p:ph sz="quarter" idx="1"/>
          </p:nvPr>
        </p:nvSpPr>
        <p:spPr>
          <a:xfrm>
            <a:off x="612775" y="1600200"/>
            <a:ext cx="8153400" cy="4495800"/>
          </a:xfrm>
        </p:spPr>
        <p:txBody>
          <a:bodyPr/>
          <a:lstStyle/>
          <a:p>
            <a:pPr eaLnBrk="1" hangingPunct="1">
              <a:lnSpc>
                <a:spcPct val="90000"/>
              </a:lnSpc>
              <a:buFont typeface="Wingdings" panose="05000000000000000000" pitchFamily="2" charset="2"/>
              <a:buNone/>
            </a:pPr>
            <a:r>
              <a:rPr lang="en-US" smtClean="0">
                <a:latin typeface="Times New Roman" panose="02020603050405020304" pitchFamily="18" charset="0"/>
                <a:cs typeface="Times New Roman" panose="02020603050405020304" pitchFamily="18" charset="0"/>
              </a:rPr>
              <a:t>Ví dụ: In các phần tử trong danh sách</a:t>
            </a:r>
            <a:endParaRPr lang="en-US" smtClean="0">
              <a:solidFill>
                <a:schemeClr val="accent1"/>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smtClean="0">
                <a:latin typeface="Times New Roman" panose="02020603050405020304" pitchFamily="18" charset="0"/>
                <a:cs typeface="Times New Roman" panose="02020603050405020304" pitchFamily="18" charset="0"/>
              </a:rPr>
              <a:t> </a:t>
            </a:r>
          </a:p>
        </p:txBody>
      </p:sp>
      <p:sp>
        <p:nvSpPr>
          <p:cNvPr id="7578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D9C51D9F-F01C-44D6-BA4E-053FDEFABA2F}" type="slidenum">
              <a:rPr lang="en-US" sz="1200" smtClean="0">
                <a:solidFill>
                  <a:srgbClr val="FFFFFF"/>
                </a:solidFill>
              </a:rPr>
              <a:pPr>
                <a:lnSpc>
                  <a:spcPct val="80000"/>
                </a:lnSpc>
              </a:pPr>
              <a:t>56</a:t>
            </a:fld>
            <a:endParaRPr lang="en-US" sz="1200" smtClean="0">
              <a:solidFill>
                <a:srgbClr val="FFFFFF"/>
              </a:solidFill>
            </a:endParaRPr>
          </a:p>
        </p:txBody>
      </p:sp>
      <p:sp>
        <p:nvSpPr>
          <p:cNvPr id="5" name="Rectangle 4"/>
          <p:cNvSpPr/>
          <p:nvPr/>
        </p:nvSpPr>
        <p:spPr>
          <a:xfrm>
            <a:off x="1676400" y="2057400"/>
            <a:ext cx="5562600" cy="4108450"/>
          </a:xfrm>
          <a:prstGeom prst="rect">
            <a:avLst/>
          </a:prstGeom>
          <a:ln>
            <a:solidFill>
              <a:schemeClr val="bg2">
                <a:lumMod val="75000"/>
              </a:schemeClr>
            </a:solidFill>
          </a:ln>
        </p:spPr>
        <p:txBody>
          <a:bodyPr>
            <a:spAutoFit/>
          </a:bodyPr>
          <a:lstStyle/>
          <a:p>
            <a:pPr>
              <a:lnSpc>
                <a:spcPct val="90000"/>
              </a:lnSpc>
              <a:spcBef>
                <a:spcPts val="600"/>
              </a:spcBef>
              <a:buFont typeface="Wingdings" pitchFamily="2" charset="2"/>
              <a:buNone/>
              <a:defRPr/>
            </a:pPr>
            <a:r>
              <a:rPr lang="en-US" sz="2400">
                <a:solidFill>
                  <a:srgbClr val="0000FF"/>
                </a:solidFill>
              </a:rPr>
              <a:t>void</a:t>
            </a:r>
            <a:r>
              <a:rPr lang="en-US" sz="2400"/>
              <a:t> Output (</a:t>
            </a:r>
            <a:r>
              <a:rPr lang="en-US" sz="2400">
                <a:solidFill>
                  <a:srgbClr val="0000FF"/>
                </a:solidFill>
              </a:rPr>
              <a:t>List</a:t>
            </a:r>
            <a:r>
              <a:rPr lang="en-US" sz="2400"/>
              <a:t> l)</a:t>
            </a:r>
          </a:p>
          <a:p>
            <a:pPr>
              <a:lnSpc>
                <a:spcPct val="90000"/>
              </a:lnSpc>
              <a:spcBef>
                <a:spcPts val="600"/>
              </a:spcBef>
              <a:buFont typeface="Wingdings" pitchFamily="2" charset="2"/>
              <a:buNone/>
              <a:defRPr/>
            </a:pPr>
            <a:r>
              <a:rPr lang="en-US" sz="2400"/>
              <a:t>{</a:t>
            </a:r>
          </a:p>
          <a:p>
            <a:pPr>
              <a:lnSpc>
                <a:spcPct val="90000"/>
              </a:lnSpc>
              <a:spcBef>
                <a:spcPts val="600"/>
              </a:spcBef>
              <a:buFont typeface="Wingdings" pitchFamily="2" charset="2"/>
              <a:buNone/>
              <a:defRPr/>
            </a:pPr>
            <a:r>
              <a:rPr lang="en-US" sz="2400"/>
              <a:t>	</a:t>
            </a:r>
            <a:r>
              <a:rPr lang="en-US" sz="2400">
                <a:solidFill>
                  <a:srgbClr val="0000FF"/>
                </a:solidFill>
              </a:rPr>
              <a:t>Node</a:t>
            </a:r>
            <a:r>
              <a:rPr lang="en-US" sz="2400"/>
              <a:t>* p=l.pHead;</a:t>
            </a:r>
          </a:p>
          <a:p>
            <a:pPr>
              <a:lnSpc>
                <a:spcPct val="90000"/>
              </a:lnSpc>
              <a:spcBef>
                <a:spcPts val="600"/>
              </a:spcBef>
              <a:buFont typeface="Wingdings" pitchFamily="2" charset="2"/>
              <a:buNone/>
              <a:defRPr/>
            </a:pPr>
            <a:r>
              <a:rPr lang="en-US" sz="2400"/>
              <a:t>	</a:t>
            </a:r>
            <a:r>
              <a:rPr lang="en-US" sz="2400">
                <a:solidFill>
                  <a:srgbClr val="0000FF"/>
                </a:solidFill>
              </a:rPr>
              <a:t>while </a:t>
            </a:r>
            <a:r>
              <a:rPr lang="en-US" sz="2400"/>
              <a:t>(p!=</a:t>
            </a:r>
            <a:r>
              <a:rPr lang="en-US" sz="2400">
                <a:solidFill>
                  <a:srgbClr val="0000FF"/>
                </a:solidFill>
              </a:rPr>
              <a:t>NULL</a:t>
            </a:r>
            <a:r>
              <a:rPr lang="en-US" sz="2400"/>
              <a:t>)</a:t>
            </a:r>
          </a:p>
          <a:p>
            <a:pPr>
              <a:lnSpc>
                <a:spcPct val="90000"/>
              </a:lnSpc>
              <a:spcBef>
                <a:spcPts val="600"/>
              </a:spcBef>
              <a:buFont typeface="Wingdings" pitchFamily="2" charset="2"/>
              <a:buNone/>
              <a:defRPr/>
            </a:pPr>
            <a:r>
              <a:rPr lang="en-US" sz="2400"/>
              <a:t>	{</a:t>
            </a:r>
          </a:p>
          <a:p>
            <a:pPr>
              <a:lnSpc>
                <a:spcPct val="90000"/>
              </a:lnSpc>
              <a:spcBef>
                <a:spcPts val="600"/>
              </a:spcBef>
              <a:buFont typeface="Wingdings" pitchFamily="2" charset="2"/>
              <a:buNone/>
              <a:defRPr/>
            </a:pPr>
            <a:r>
              <a:rPr lang="en-US" sz="2400"/>
              <a:t>		cout&lt;&lt;p-&gt;data&lt;&lt;“\t”;</a:t>
            </a:r>
          </a:p>
          <a:p>
            <a:pPr>
              <a:lnSpc>
                <a:spcPct val="90000"/>
              </a:lnSpc>
              <a:spcBef>
                <a:spcPts val="600"/>
              </a:spcBef>
              <a:buFont typeface="Wingdings" pitchFamily="2" charset="2"/>
              <a:buNone/>
              <a:defRPr/>
            </a:pPr>
            <a:r>
              <a:rPr lang="en-US" sz="2400"/>
              <a:t>		p=p -&gt;pNext;</a:t>
            </a:r>
          </a:p>
          <a:p>
            <a:pPr>
              <a:lnSpc>
                <a:spcPct val="90000"/>
              </a:lnSpc>
              <a:spcBef>
                <a:spcPts val="600"/>
              </a:spcBef>
              <a:buFont typeface="Wingdings" pitchFamily="2" charset="2"/>
              <a:buNone/>
              <a:defRPr/>
            </a:pPr>
            <a:r>
              <a:rPr lang="en-US" sz="2400"/>
              <a:t>	}</a:t>
            </a:r>
          </a:p>
          <a:p>
            <a:pPr>
              <a:lnSpc>
                <a:spcPct val="90000"/>
              </a:lnSpc>
              <a:spcBef>
                <a:spcPts val="600"/>
              </a:spcBef>
              <a:buFont typeface="Wingdings" pitchFamily="2" charset="2"/>
              <a:buNone/>
              <a:defRPr/>
            </a:pPr>
            <a:r>
              <a:rPr lang="en-US" sz="2400"/>
              <a:t>	cout&lt;&lt;endl;</a:t>
            </a:r>
          </a:p>
          <a:p>
            <a:pPr>
              <a:lnSpc>
                <a:spcPct val="90000"/>
              </a:lnSpc>
              <a:spcBef>
                <a:spcPts val="600"/>
              </a:spcBef>
              <a:buFont typeface="Wingdings" pitchFamily="2" charset="2"/>
              <a:buNone/>
              <a:defRPr/>
            </a:pPr>
            <a:r>
              <a:rPr lang="en-US" sz="2400"/>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xEl>
                                              <p:pRg st="5" end="5"/>
                                            </p:txEl>
                                          </p:spTgt>
                                        </p:tgtEl>
                                      </p:cBhvr>
                                    </p:animEffect>
                                    <p:animScale>
                                      <p:cBhvr>
                                        <p:cTn id="7" dur="250" autoRev="1" fill="hold"/>
                                        <p:tgtEl>
                                          <p:spTgt spid="5">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12775" y="228600"/>
            <a:ext cx="8153400" cy="990600"/>
          </a:xfrm>
        </p:spPr>
        <p:txBody>
          <a:bodyPr/>
          <a:lstStyle/>
          <a:p>
            <a:pPr eaLnBrk="1" hangingPunct="1"/>
            <a:r>
              <a:rPr lang="en-US" smtClean="0">
                <a:latin typeface="Times New Roman" panose="02020603050405020304" pitchFamily="18" charset="0"/>
              </a:rPr>
              <a:t>DSLK – Minh họa in danh sách</a:t>
            </a:r>
          </a:p>
        </p:txBody>
      </p:sp>
      <p:sp>
        <p:nvSpPr>
          <p:cNvPr id="7680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ABDE463-5D21-49C9-B308-679010114D2A}" type="slidenum">
              <a:rPr lang="en-US" sz="1200" smtClean="0">
                <a:solidFill>
                  <a:srgbClr val="FFFFFF"/>
                </a:solidFill>
              </a:rPr>
              <a:pPr>
                <a:lnSpc>
                  <a:spcPct val="80000"/>
                </a:lnSpc>
              </a:pPr>
              <a:t>57</a:t>
            </a:fld>
            <a:endParaRPr lang="en-US" sz="1200" smtClean="0">
              <a:solidFill>
                <a:srgbClr val="FFFFFF"/>
              </a:solidFill>
            </a:endParaRPr>
          </a:p>
        </p:txBody>
      </p:sp>
      <p:sp>
        <p:nvSpPr>
          <p:cNvPr id="989187" name="Rectangle 3"/>
          <p:cNvSpPr>
            <a:spLocks noChangeArrowheads="1"/>
          </p:cNvSpPr>
          <p:nvPr/>
        </p:nvSpPr>
        <p:spPr bwMode="auto">
          <a:xfrm>
            <a:off x="1600200" y="3987800"/>
            <a:ext cx="5257800" cy="2295525"/>
          </a:xfrm>
          <a:prstGeom prst="rect">
            <a:avLst/>
          </a:prstGeom>
          <a:noFill/>
          <a:ln w="12700">
            <a:solidFill>
              <a:schemeClr val="tx2"/>
            </a:solidFill>
            <a:miter lim="800000"/>
            <a:headEnd/>
            <a:tailEnd/>
          </a:ln>
          <a:effectLst/>
        </p:spPr>
        <p:txBody>
          <a:bodyPr>
            <a:spAutoFit/>
          </a:bodyPr>
          <a:lstStyle/>
          <a:p>
            <a:pPr>
              <a:defRPr/>
            </a:pPr>
            <a:r>
              <a:rPr lang="en-US" sz="2400" b="0">
                <a:latin typeface="Times" pitchFamily="18" charset="0"/>
              </a:rPr>
              <a:t>p = first;</a:t>
            </a:r>
          </a:p>
          <a:p>
            <a:pPr>
              <a:defRPr/>
            </a:pPr>
            <a:r>
              <a:rPr lang="en-US" sz="2400" b="0">
                <a:latin typeface="Times" pitchFamily="18" charset="0"/>
              </a:rPr>
              <a:t>	while (p!=NULL)</a:t>
            </a:r>
          </a:p>
          <a:p>
            <a:pPr>
              <a:defRPr/>
            </a:pPr>
            <a:r>
              <a:rPr lang="en-US" sz="2400" b="0">
                <a:latin typeface="Times" pitchFamily="18" charset="0"/>
              </a:rPr>
              <a:t>	{</a:t>
            </a:r>
          </a:p>
          <a:p>
            <a:pPr>
              <a:defRPr/>
            </a:pPr>
            <a:r>
              <a:rPr lang="en-US" sz="2400" b="0">
                <a:latin typeface="Times" pitchFamily="18" charset="0"/>
              </a:rPr>
              <a:t>		</a:t>
            </a:r>
            <a:r>
              <a:rPr lang="en-US" sz="2400" b="0">
                <a:solidFill>
                  <a:schemeClr val="accent1"/>
                </a:solidFill>
                <a:effectLst>
                  <a:outerShdw blurRad="38100" dist="38100" dir="2700000" algn="tl">
                    <a:srgbClr val="C0C0C0"/>
                  </a:outerShdw>
                </a:effectLst>
              </a:rPr>
              <a:t>printf</a:t>
            </a:r>
            <a:r>
              <a:rPr lang="en-US" sz="2400" b="0">
                <a:effectLst>
                  <a:outerShdw blurRad="38100" dist="38100" dir="2700000" algn="tl">
                    <a:srgbClr val="C0C0C0"/>
                  </a:outerShdw>
                </a:effectLst>
              </a:rPr>
              <a:t>(“%d\t”,p-&gt;data);</a:t>
            </a:r>
            <a:endParaRPr lang="en-US" sz="3200" b="0">
              <a:latin typeface="Times" pitchFamily="18" charset="0"/>
            </a:endParaRPr>
          </a:p>
          <a:p>
            <a:pPr>
              <a:defRPr/>
            </a:pPr>
            <a:r>
              <a:rPr lang="en-US" sz="2400" b="0">
                <a:latin typeface="Times" pitchFamily="18" charset="0"/>
              </a:rPr>
              <a:t>		p = p-&gt;link;</a:t>
            </a:r>
          </a:p>
          <a:p>
            <a:pPr>
              <a:defRPr/>
            </a:pPr>
            <a:r>
              <a:rPr lang="en-US" sz="2400" b="0">
                <a:latin typeface="Times" pitchFamily="18" charset="0"/>
              </a:rPr>
              <a:t>	}</a:t>
            </a:r>
          </a:p>
        </p:txBody>
      </p:sp>
      <p:sp>
        <p:nvSpPr>
          <p:cNvPr id="76805" name="Rectangle 4"/>
          <p:cNvSpPr>
            <a:spLocks noChangeArrowheads="1"/>
          </p:cNvSpPr>
          <p:nvPr/>
        </p:nvSpPr>
        <p:spPr bwMode="auto">
          <a:xfrm>
            <a:off x="4318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b="0">
                <a:latin typeface="Times" panose="02020603050405020304" pitchFamily="18" charset="0"/>
              </a:rPr>
              <a:t>3000</a:t>
            </a:r>
          </a:p>
        </p:txBody>
      </p:sp>
      <p:sp>
        <p:nvSpPr>
          <p:cNvPr id="989189" name="Rectangle 5"/>
          <p:cNvSpPr>
            <a:spLocks noChangeArrowheads="1"/>
          </p:cNvSpPr>
          <p:nvPr/>
        </p:nvSpPr>
        <p:spPr bwMode="auto">
          <a:xfrm>
            <a:off x="18288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b="0">
                <a:latin typeface="Times" pitchFamily="18" charset="0"/>
              </a:rPr>
              <a:t>“</a:t>
            </a:r>
            <a:r>
              <a:rPr lang="en-US" sz="2400" b="0">
                <a:effectLst>
                  <a:outerShdw blurRad="38100" dist="38100" dir="2700000" algn="tl">
                    <a:srgbClr val="FFFFFF"/>
                  </a:outerShdw>
                </a:effectLst>
                <a:latin typeface="Times" pitchFamily="18" charset="0"/>
              </a:rPr>
              <a:t>Tran</a:t>
            </a:r>
            <a:r>
              <a:rPr lang="en-US" sz="2400" b="0">
                <a:latin typeface="Times" pitchFamily="18" charset="0"/>
              </a:rPr>
              <a:t>”</a:t>
            </a:r>
          </a:p>
        </p:txBody>
      </p:sp>
      <p:sp>
        <p:nvSpPr>
          <p:cNvPr id="76807" name="Rectangle 6"/>
          <p:cNvSpPr>
            <a:spLocks noChangeArrowheads="1"/>
          </p:cNvSpPr>
          <p:nvPr/>
        </p:nvSpPr>
        <p:spPr bwMode="auto">
          <a:xfrm>
            <a:off x="28956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b="0">
                <a:latin typeface="Times" panose="02020603050405020304" pitchFamily="18" charset="0"/>
              </a:rPr>
              <a:t>5000</a:t>
            </a:r>
          </a:p>
        </p:txBody>
      </p:sp>
      <p:sp>
        <p:nvSpPr>
          <p:cNvPr id="989191" name="Rectangle 7"/>
          <p:cNvSpPr>
            <a:spLocks noChangeArrowheads="1"/>
          </p:cNvSpPr>
          <p:nvPr/>
        </p:nvSpPr>
        <p:spPr bwMode="auto">
          <a:xfrm>
            <a:off x="42672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b="0">
                <a:latin typeface="Times" pitchFamily="18" charset="0"/>
              </a:rPr>
              <a:t>“</a:t>
            </a:r>
            <a:r>
              <a:rPr lang="en-US" sz="2400" b="0">
                <a:effectLst>
                  <a:outerShdw blurRad="38100" dist="38100" dir="2700000" algn="tl">
                    <a:srgbClr val="FFFFFF"/>
                  </a:outerShdw>
                </a:effectLst>
                <a:latin typeface="Times" pitchFamily="18" charset="0"/>
              </a:rPr>
              <a:t>Ngoc</a:t>
            </a:r>
            <a:r>
              <a:rPr lang="en-US" sz="2400" b="0">
                <a:latin typeface="Times" pitchFamily="18" charset="0"/>
              </a:rPr>
              <a:t>”</a:t>
            </a:r>
          </a:p>
        </p:txBody>
      </p:sp>
      <p:sp>
        <p:nvSpPr>
          <p:cNvPr id="76809" name="Rectangle 8"/>
          <p:cNvSpPr>
            <a:spLocks noChangeArrowheads="1"/>
          </p:cNvSpPr>
          <p:nvPr/>
        </p:nvSpPr>
        <p:spPr bwMode="auto">
          <a:xfrm>
            <a:off x="53340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b="0">
                <a:latin typeface="Times" panose="02020603050405020304" pitchFamily="18" charset="0"/>
              </a:rPr>
              <a:t>4000</a:t>
            </a:r>
          </a:p>
        </p:txBody>
      </p:sp>
      <p:sp>
        <p:nvSpPr>
          <p:cNvPr id="989193" name="Rectangle 9"/>
          <p:cNvSpPr>
            <a:spLocks noChangeArrowheads="1"/>
          </p:cNvSpPr>
          <p:nvPr/>
        </p:nvSpPr>
        <p:spPr bwMode="auto">
          <a:xfrm>
            <a:off x="67183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b="0">
                <a:latin typeface="Times" pitchFamily="18" charset="0"/>
              </a:rPr>
              <a:t>“</a:t>
            </a:r>
            <a:r>
              <a:rPr lang="en-US" sz="2400" b="0">
                <a:effectLst>
                  <a:outerShdw blurRad="38100" dist="38100" dir="2700000" algn="tl">
                    <a:srgbClr val="FFFFFF"/>
                  </a:outerShdw>
                </a:effectLst>
                <a:latin typeface="Times" pitchFamily="18" charset="0"/>
              </a:rPr>
              <a:t>Thao</a:t>
            </a:r>
            <a:r>
              <a:rPr lang="en-US" sz="2400" b="0">
                <a:latin typeface="Times" pitchFamily="18" charset="0"/>
              </a:rPr>
              <a:t>”</a:t>
            </a:r>
          </a:p>
        </p:txBody>
      </p:sp>
      <p:sp>
        <p:nvSpPr>
          <p:cNvPr id="76811" name="Rectangle 10"/>
          <p:cNvSpPr>
            <a:spLocks noChangeArrowheads="1"/>
          </p:cNvSpPr>
          <p:nvPr/>
        </p:nvSpPr>
        <p:spPr bwMode="auto">
          <a:xfrm>
            <a:off x="77851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1600">
                <a:latin typeface="Times" panose="02020603050405020304" pitchFamily="18" charset="0"/>
              </a:rPr>
              <a:t>NULL</a:t>
            </a:r>
          </a:p>
        </p:txBody>
      </p:sp>
      <p:sp>
        <p:nvSpPr>
          <p:cNvPr id="76812" name="Text Box 11"/>
          <p:cNvSpPr txBox="1">
            <a:spLocks noChangeArrowheads="1"/>
          </p:cNvSpPr>
          <p:nvPr/>
        </p:nvSpPr>
        <p:spPr bwMode="auto">
          <a:xfrm>
            <a:off x="1752600" y="255270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b="0">
                <a:latin typeface="Times" panose="02020603050405020304" pitchFamily="18" charset="0"/>
              </a:rPr>
              <a:t>3000</a:t>
            </a:r>
          </a:p>
        </p:txBody>
      </p:sp>
      <p:sp>
        <p:nvSpPr>
          <p:cNvPr id="76813" name="Text Box 12"/>
          <p:cNvSpPr txBox="1">
            <a:spLocks noChangeArrowheads="1"/>
          </p:cNvSpPr>
          <p:nvPr/>
        </p:nvSpPr>
        <p:spPr bwMode="auto">
          <a:xfrm>
            <a:off x="4165600" y="255270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b="0">
                <a:latin typeface="Times" panose="02020603050405020304" pitchFamily="18" charset="0"/>
              </a:rPr>
              <a:t>5000</a:t>
            </a:r>
          </a:p>
        </p:txBody>
      </p:sp>
      <p:sp>
        <p:nvSpPr>
          <p:cNvPr id="76814" name="Text Box 13"/>
          <p:cNvSpPr txBox="1">
            <a:spLocks noChangeArrowheads="1"/>
          </p:cNvSpPr>
          <p:nvPr/>
        </p:nvSpPr>
        <p:spPr bwMode="auto">
          <a:xfrm>
            <a:off x="6642100" y="255270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b="0">
                <a:latin typeface="Times" panose="02020603050405020304" pitchFamily="18" charset="0"/>
              </a:rPr>
              <a:t>4000</a:t>
            </a:r>
          </a:p>
        </p:txBody>
      </p:sp>
      <p:sp>
        <p:nvSpPr>
          <p:cNvPr id="76815" name="Rectangle 14"/>
          <p:cNvSpPr>
            <a:spLocks noChangeArrowheads="1"/>
          </p:cNvSpPr>
          <p:nvPr/>
        </p:nvSpPr>
        <p:spPr bwMode="auto">
          <a:xfrm>
            <a:off x="990600" y="1524000"/>
            <a:ext cx="609600" cy="533400"/>
          </a:xfrm>
          <a:prstGeom prst="rect">
            <a:avLst/>
          </a:prstGeom>
          <a:solidFill>
            <a:srgbClr val="00FF00">
              <a:alpha val="47842"/>
            </a:srgbClr>
          </a:solidFill>
          <a:ln w="28575" algn="ctr">
            <a:solidFill>
              <a:schemeClr val="accent2"/>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sz="2000" b="0">
              <a:latin typeface="Times" panose="02020603050405020304" pitchFamily="18" charset="0"/>
            </a:endParaRPr>
          </a:p>
        </p:txBody>
      </p:sp>
      <p:sp>
        <p:nvSpPr>
          <p:cNvPr id="76816" name="Text Box 15"/>
          <p:cNvSpPr txBox="1">
            <a:spLocks noChangeArrowheads="1"/>
          </p:cNvSpPr>
          <p:nvPr/>
        </p:nvSpPr>
        <p:spPr bwMode="auto">
          <a:xfrm>
            <a:off x="330200" y="2514600"/>
            <a:ext cx="59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b="0">
                <a:latin typeface="Times" panose="02020603050405020304" pitchFamily="18" charset="0"/>
              </a:rPr>
              <a:t>first</a:t>
            </a:r>
          </a:p>
        </p:txBody>
      </p:sp>
      <p:sp>
        <p:nvSpPr>
          <p:cNvPr id="76817" name="Text Box 16"/>
          <p:cNvSpPr txBox="1">
            <a:spLocks noChangeArrowheads="1"/>
          </p:cNvSpPr>
          <p:nvPr/>
        </p:nvSpPr>
        <p:spPr bwMode="auto">
          <a:xfrm>
            <a:off x="508000" y="15875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b="0">
                <a:latin typeface="Times" panose="02020603050405020304" pitchFamily="18" charset="0"/>
              </a:rPr>
              <a:t>p</a:t>
            </a:r>
          </a:p>
        </p:txBody>
      </p:sp>
      <p:sp>
        <p:nvSpPr>
          <p:cNvPr id="76818" name="AutoShape 17"/>
          <p:cNvSpPr>
            <a:spLocks noChangeArrowheads="1"/>
          </p:cNvSpPr>
          <p:nvPr/>
        </p:nvSpPr>
        <p:spPr bwMode="auto">
          <a:xfrm>
            <a:off x="1066800" y="3048000"/>
            <a:ext cx="762000" cy="228600"/>
          </a:xfrm>
          <a:prstGeom prst="rightArrow">
            <a:avLst>
              <a:gd name="adj1" fmla="val 50000"/>
              <a:gd name="adj2" fmla="val 83333"/>
            </a:avLst>
          </a:prstGeom>
          <a:solidFill>
            <a:srgbClr val="FF9900">
              <a:alpha val="5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76819" name="AutoShape 18"/>
          <p:cNvSpPr>
            <a:spLocks noChangeArrowheads="1"/>
          </p:cNvSpPr>
          <p:nvPr/>
        </p:nvSpPr>
        <p:spPr bwMode="auto">
          <a:xfrm>
            <a:off x="3505200" y="3048000"/>
            <a:ext cx="762000" cy="228600"/>
          </a:xfrm>
          <a:prstGeom prst="rightArrow">
            <a:avLst>
              <a:gd name="adj1" fmla="val 50000"/>
              <a:gd name="adj2" fmla="val 83333"/>
            </a:avLst>
          </a:prstGeom>
          <a:solidFill>
            <a:srgbClr val="FF9900">
              <a:alpha val="5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76820" name="AutoShape 19"/>
          <p:cNvSpPr>
            <a:spLocks noChangeArrowheads="1"/>
          </p:cNvSpPr>
          <p:nvPr/>
        </p:nvSpPr>
        <p:spPr bwMode="auto">
          <a:xfrm>
            <a:off x="5956300" y="3048000"/>
            <a:ext cx="762000" cy="228600"/>
          </a:xfrm>
          <a:prstGeom prst="rightArrow">
            <a:avLst>
              <a:gd name="adj1" fmla="val 50000"/>
              <a:gd name="adj2" fmla="val 83333"/>
            </a:avLst>
          </a:prstGeom>
          <a:solidFill>
            <a:srgbClr val="FF9900">
              <a:alpha val="5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3"/>
          <p:cNvSpPr>
            <a:spLocks noGrp="1" noChangeArrowheads="1"/>
          </p:cNvSpPr>
          <p:nvPr>
            <p:ph type="title"/>
          </p:nvPr>
        </p:nvSpPr>
        <p:spPr>
          <a:xfrm>
            <a:off x="612775" y="228600"/>
            <a:ext cx="8153400" cy="990600"/>
          </a:xfrm>
        </p:spPr>
        <p:txBody>
          <a:bodyPr/>
          <a:lstStyle/>
          <a:p>
            <a:pPr eaLnBrk="1" hangingPunct="1"/>
            <a:r>
              <a:rPr lang="en-US" smtClean="0">
                <a:latin typeface="Times New Roman" panose="02020603050405020304" pitchFamily="18" charset="0"/>
              </a:rPr>
              <a:t>DSLK – Minh họa in danh sách</a:t>
            </a:r>
          </a:p>
        </p:txBody>
      </p:sp>
      <p:sp>
        <p:nvSpPr>
          <p:cNvPr id="7782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88BE5C6C-7F4C-493F-99EA-452697B64410}" type="slidenum">
              <a:rPr lang="en-US" sz="1200" smtClean="0">
                <a:solidFill>
                  <a:srgbClr val="FFFFFF"/>
                </a:solidFill>
              </a:rPr>
              <a:pPr>
                <a:lnSpc>
                  <a:spcPct val="80000"/>
                </a:lnSpc>
              </a:pPr>
              <a:t>58</a:t>
            </a:fld>
            <a:endParaRPr lang="en-US" sz="1200" smtClean="0">
              <a:solidFill>
                <a:srgbClr val="FFFFFF"/>
              </a:solidFill>
            </a:endParaRPr>
          </a:p>
        </p:txBody>
      </p:sp>
      <p:sp>
        <p:nvSpPr>
          <p:cNvPr id="990211" name="Rectangle 3"/>
          <p:cNvSpPr>
            <a:spLocks noChangeArrowheads="1"/>
          </p:cNvSpPr>
          <p:nvPr/>
        </p:nvSpPr>
        <p:spPr bwMode="auto">
          <a:xfrm>
            <a:off x="1905000" y="3987800"/>
            <a:ext cx="4953000" cy="2295525"/>
          </a:xfrm>
          <a:prstGeom prst="rect">
            <a:avLst/>
          </a:prstGeom>
          <a:noFill/>
          <a:ln w="12700">
            <a:solidFill>
              <a:schemeClr val="tx2"/>
            </a:solidFill>
            <a:miter lim="800000"/>
            <a:headEnd/>
            <a:tailEnd/>
          </a:ln>
          <a:effectLst/>
        </p:spPr>
        <p:txBody>
          <a:bodyPr>
            <a:spAutoFit/>
          </a:bodyPr>
          <a:lstStyle/>
          <a:p>
            <a:pPr>
              <a:defRPr/>
            </a:pPr>
            <a:r>
              <a:rPr lang="en-US" sz="2400" b="0">
                <a:latin typeface="Times" pitchFamily="18" charset="0"/>
              </a:rPr>
              <a:t>p =first;</a:t>
            </a:r>
          </a:p>
          <a:p>
            <a:pPr>
              <a:defRPr/>
            </a:pPr>
            <a:r>
              <a:rPr lang="en-US" sz="2400" b="0">
                <a:latin typeface="Times" pitchFamily="18" charset="0"/>
              </a:rPr>
              <a:t>	while (p!=NULL)</a:t>
            </a:r>
          </a:p>
          <a:p>
            <a:pPr>
              <a:defRPr/>
            </a:pPr>
            <a:r>
              <a:rPr lang="en-US" sz="2400" b="0">
                <a:latin typeface="Times" pitchFamily="18" charset="0"/>
              </a:rPr>
              <a:t>	{</a:t>
            </a:r>
          </a:p>
          <a:p>
            <a:pPr>
              <a:defRPr/>
            </a:pPr>
            <a:r>
              <a:rPr lang="en-US" sz="2400" b="0">
                <a:latin typeface="Times" pitchFamily="18" charset="0"/>
              </a:rPr>
              <a:t>		</a:t>
            </a:r>
            <a:r>
              <a:rPr lang="en-US" sz="2400" b="0">
                <a:solidFill>
                  <a:schemeClr val="accent1"/>
                </a:solidFill>
                <a:effectLst>
                  <a:outerShdw blurRad="38100" dist="38100" dir="2700000" algn="tl">
                    <a:srgbClr val="C0C0C0"/>
                  </a:outerShdw>
                </a:effectLst>
              </a:rPr>
              <a:t>printf</a:t>
            </a:r>
            <a:r>
              <a:rPr lang="en-US" sz="2400" b="0">
                <a:effectLst>
                  <a:outerShdw blurRad="38100" dist="38100" dir="2700000" algn="tl">
                    <a:srgbClr val="C0C0C0"/>
                  </a:outerShdw>
                </a:effectLst>
              </a:rPr>
              <a:t>(“%d\t”,p-&gt;data);</a:t>
            </a:r>
            <a:r>
              <a:rPr lang="en-US" sz="2400"/>
              <a:t> </a:t>
            </a:r>
            <a:r>
              <a:rPr lang="en-US" sz="2400" b="0">
                <a:latin typeface="Times" pitchFamily="18" charset="0"/>
              </a:rPr>
              <a:t>		p = p-&gt;link;</a:t>
            </a:r>
          </a:p>
          <a:p>
            <a:pPr>
              <a:defRPr/>
            </a:pPr>
            <a:r>
              <a:rPr lang="en-US" sz="2400" b="0">
                <a:latin typeface="Times" pitchFamily="18" charset="0"/>
              </a:rPr>
              <a:t>	}</a:t>
            </a:r>
          </a:p>
        </p:txBody>
      </p:sp>
      <p:sp>
        <p:nvSpPr>
          <p:cNvPr id="77829" name="Rectangle 4"/>
          <p:cNvSpPr>
            <a:spLocks noChangeArrowheads="1"/>
          </p:cNvSpPr>
          <p:nvPr/>
        </p:nvSpPr>
        <p:spPr bwMode="auto">
          <a:xfrm>
            <a:off x="4318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b="0">
                <a:latin typeface="Times" panose="02020603050405020304" pitchFamily="18" charset="0"/>
              </a:rPr>
              <a:t>3000</a:t>
            </a:r>
          </a:p>
        </p:txBody>
      </p:sp>
      <p:sp>
        <p:nvSpPr>
          <p:cNvPr id="990213" name="Rectangle 5"/>
          <p:cNvSpPr>
            <a:spLocks noChangeArrowheads="1"/>
          </p:cNvSpPr>
          <p:nvPr/>
        </p:nvSpPr>
        <p:spPr bwMode="auto">
          <a:xfrm>
            <a:off x="18288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b="0">
                <a:latin typeface="Times" pitchFamily="18" charset="0"/>
              </a:rPr>
              <a:t>“</a:t>
            </a:r>
            <a:r>
              <a:rPr lang="en-US" sz="2400" b="0">
                <a:effectLst>
                  <a:outerShdw blurRad="38100" dist="38100" dir="2700000" algn="tl">
                    <a:srgbClr val="FFFFFF"/>
                  </a:outerShdw>
                </a:effectLst>
                <a:latin typeface="Times" pitchFamily="18" charset="0"/>
              </a:rPr>
              <a:t>Tran</a:t>
            </a:r>
            <a:r>
              <a:rPr lang="en-US" sz="2400" b="0">
                <a:latin typeface="Times" pitchFamily="18" charset="0"/>
              </a:rPr>
              <a:t>”</a:t>
            </a:r>
          </a:p>
        </p:txBody>
      </p:sp>
      <p:sp>
        <p:nvSpPr>
          <p:cNvPr id="77831" name="Rectangle 6"/>
          <p:cNvSpPr>
            <a:spLocks noChangeArrowheads="1"/>
          </p:cNvSpPr>
          <p:nvPr/>
        </p:nvSpPr>
        <p:spPr bwMode="auto">
          <a:xfrm>
            <a:off x="28956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b="0">
                <a:latin typeface="Times" panose="02020603050405020304" pitchFamily="18" charset="0"/>
              </a:rPr>
              <a:t>5000</a:t>
            </a:r>
          </a:p>
        </p:txBody>
      </p:sp>
      <p:sp>
        <p:nvSpPr>
          <p:cNvPr id="990215" name="Rectangle 7"/>
          <p:cNvSpPr>
            <a:spLocks noChangeArrowheads="1"/>
          </p:cNvSpPr>
          <p:nvPr/>
        </p:nvSpPr>
        <p:spPr bwMode="auto">
          <a:xfrm>
            <a:off x="42672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b="0">
                <a:latin typeface="Times" pitchFamily="18" charset="0"/>
              </a:rPr>
              <a:t>“</a:t>
            </a:r>
            <a:r>
              <a:rPr lang="en-US" sz="2400" b="0">
                <a:effectLst>
                  <a:outerShdw blurRad="38100" dist="38100" dir="2700000" algn="tl">
                    <a:srgbClr val="FFFFFF"/>
                  </a:outerShdw>
                </a:effectLst>
                <a:latin typeface="Times" pitchFamily="18" charset="0"/>
              </a:rPr>
              <a:t>Ngoc</a:t>
            </a:r>
            <a:r>
              <a:rPr lang="en-US" sz="2400" b="0">
                <a:latin typeface="Times" pitchFamily="18" charset="0"/>
              </a:rPr>
              <a:t>”</a:t>
            </a:r>
          </a:p>
        </p:txBody>
      </p:sp>
      <p:sp>
        <p:nvSpPr>
          <p:cNvPr id="77833" name="Rectangle 8"/>
          <p:cNvSpPr>
            <a:spLocks noChangeArrowheads="1"/>
          </p:cNvSpPr>
          <p:nvPr/>
        </p:nvSpPr>
        <p:spPr bwMode="auto">
          <a:xfrm>
            <a:off x="53340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b="0">
                <a:latin typeface="Times" panose="02020603050405020304" pitchFamily="18" charset="0"/>
              </a:rPr>
              <a:t>4000</a:t>
            </a:r>
          </a:p>
        </p:txBody>
      </p:sp>
      <p:sp>
        <p:nvSpPr>
          <p:cNvPr id="990217" name="Rectangle 9"/>
          <p:cNvSpPr>
            <a:spLocks noChangeArrowheads="1"/>
          </p:cNvSpPr>
          <p:nvPr/>
        </p:nvSpPr>
        <p:spPr bwMode="auto">
          <a:xfrm>
            <a:off x="67183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b="0">
                <a:latin typeface="Times" pitchFamily="18" charset="0"/>
              </a:rPr>
              <a:t>“</a:t>
            </a:r>
            <a:r>
              <a:rPr lang="en-US" sz="2400" b="0">
                <a:effectLst>
                  <a:outerShdw blurRad="38100" dist="38100" dir="2700000" algn="tl">
                    <a:srgbClr val="FFFFFF"/>
                  </a:outerShdw>
                </a:effectLst>
                <a:latin typeface="Times" pitchFamily="18" charset="0"/>
              </a:rPr>
              <a:t>Thao</a:t>
            </a:r>
            <a:r>
              <a:rPr lang="en-US" sz="2400" b="0">
                <a:latin typeface="Times" pitchFamily="18" charset="0"/>
              </a:rPr>
              <a:t>”</a:t>
            </a:r>
          </a:p>
        </p:txBody>
      </p:sp>
      <p:sp>
        <p:nvSpPr>
          <p:cNvPr id="77835" name="Rectangle 10"/>
          <p:cNvSpPr>
            <a:spLocks noChangeArrowheads="1"/>
          </p:cNvSpPr>
          <p:nvPr/>
        </p:nvSpPr>
        <p:spPr bwMode="auto">
          <a:xfrm>
            <a:off x="77851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1600">
                <a:latin typeface="Times" panose="02020603050405020304" pitchFamily="18" charset="0"/>
              </a:rPr>
              <a:t>NULL</a:t>
            </a:r>
          </a:p>
        </p:txBody>
      </p:sp>
      <p:sp>
        <p:nvSpPr>
          <p:cNvPr id="77836" name="Text Box 11"/>
          <p:cNvSpPr txBox="1">
            <a:spLocks noChangeArrowheads="1"/>
          </p:cNvSpPr>
          <p:nvPr/>
        </p:nvSpPr>
        <p:spPr bwMode="auto">
          <a:xfrm>
            <a:off x="1752600" y="255270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b="0">
                <a:latin typeface="Times" panose="02020603050405020304" pitchFamily="18" charset="0"/>
              </a:rPr>
              <a:t>3000</a:t>
            </a:r>
          </a:p>
        </p:txBody>
      </p:sp>
      <p:sp>
        <p:nvSpPr>
          <p:cNvPr id="77837" name="Text Box 12"/>
          <p:cNvSpPr txBox="1">
            <a:spLocks noChangeArrowheads="1"/>
          </p:cNvSpPr>
          <p:nvPr/>
        </p:nvSpPr>
        <p:spPr bwMode="auto">
          <a:xfrm>
            <a:off x="4165600" y="255270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b="0">
                <a:latin typeface="Times" panose="02020603050405020304" pitchFamily="18" charset="0"/>
              </a:rPr>
              <a:t>5000</a:t>
            </a:r>
          </a:p>
        </p:txBody>
      </p:sp>
      <p:sp>
        <p:nvSpPr>
          <p:cNvPr id="77838" name="Text Box 13"/>
          <p:cNvSpPr txBox="1">
            <a:spLocks noChangeArrowheads="1"/>
          </p:cNvSpPr>
          <p:nvPr/>
        </p:nvSpPr>
        <p:spPr bwMode="auto">
          <a:xfrm>
            <a:off x="6642100" y="255270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b="0">
                <a:latin typeface="Times" panose="02020603050405020304" pitchFamily="18" charset="0"/>
              </a:rPr>
              <a:t>4000</a:t>
            </a:r>
          </a:p>
        </p:txBody>
      </p:sp>
      <p:sp>
        <p:nvSpPr>
          <p:cNvPr id="77839" name="Rectangle 14"/>
          <p:cNvSpPr>
            <a:spLocks noChangeArrowheads="1"/>
          </p:cNvSpPr>
          <p:nvPr/>
        </p:nvSpPr>
        <p:spPr bwMode="auto">
          <a:xfrm>
            <a:off x="990600" y="1524000"/>
            <a:ext cx="609600" cy="533400"/>
          </a:xfrm>
          <a:prstGeom prst="rect">
            <a:avLst/>
          </a:prstGeom>
          <a:solidFill>
            <a:srgbClr val="00FF00">
              <a:alpha val="47842"/>
            </a:srgbClr>
          </a:solidFill>
          <a:ln w="28575" algn="ctr">
            <a:solidFill>
              <a:schemeClr val="accent2"/>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b="0">
                <a:latin typeface="Times" panose="02020603050405020304" pitchFamily="18" charset="0"/>
              </a:rPr>
              <a:t>3000</a:t>
            </a:r>
          </a:p>
        </p:txBody>
      </p:sp>
      <p:sp>
        <p:nvSpPr>
          <p:cNvPr id="77840" name="Text Box 15"/>
          <p:cNvSpPr txBox="1">
            <a:spLocks noChangeArrowheads="1"/>
          </p:cNvSpPr>
          <p:nvPr/>
        </p:nvSpPr>
        <p:spPr bwMode="auto">
          <a:xfrm>
            <a:off x="330200" y="2514600"/>
            <a:ext cx="59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b="0">
                <a:latin typeface="Times" panose="02020603050405020304" pitchFamily="18" charset="0"/>
              </a:rPr>
              <a:t>first</a:t>
            </a:r>
          </a:p>
        </p:txBody>
      </p:sp>
      <p:sp>
        <p:nvSpPr>
          <p:cNvPr id="77841" name="Text Box 16"/>
          <p:cNvSpPr txBox="1">
            <a:spLocks noChangeArrowheads="1"/>
          </p:cNvSpPr>
          <p:nvPr/>
        </p:nvSpPr>
        <p:spPr bwMode="auto">
          <a:xfrm>
            <a:off x="508000" y="15875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2000" b="0">
                <a:latin typeface="Times" panose="02020603050405020304" pitchFamily="18" charset="0"/>
              </a:rPr>
              <a:t>p</a:t>
            </a:r>
          </a:p>
        </p:txBody>
      </p:sp>
      <p:sp>
        <p:nvSpPr>
          <p:cNvPr id="77842" name="AutoShape 17"/>
          <p:cNvSpPr>
            <a:spLocks noChangeArrowheads="1"/>
          </p:cNvSpPr>
          <p:nvPr/>
        </p:nvSpPr>
        <p:spPr bwMode="auto">
          <a:xfrm>
            <a:off x="1066800" y="3048000"/>
            <a:ext cx="762000" cy="228600"/>
          </a:xfrm>
          <a:prstGeom prst="rightArrow">
            <a:avLst>
              <a:gd name="adj1" fmla="val 50000"/>
              <a:gd name="adj2" fmla="val 83333"/>
            </a:avLst>
          </a:prstGeom>
          <a:solidFill>
            <a:srgbClr val="FF9900">
              <a:alpha val="5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77843" name="AutoShape 18"/>
          <p:cNvSpPr>
            <a:spLocks noChangeArrowheads="1"/>
          </p:cNvSpPr>
          <p:nvPr/>
        </p:nvSpPr>
        <p:spPr bwMode="auto">
          <a:xfrm>
            <a:off x="3505200" y="3048000"/>
            <a:ext cx="762000" cy="228600"/>
          </a:xfrm>
          <a:prstGeom prst="rightArrow">
            <a:avLst>
              <a:gd name="adj1" fmla="val 50000"/>
              <a:gd name="adj2" fmla="val 83333"/>
            </a:avLst>
          </a:prstGeom>
          <a:solidFill>
            <a:srgbClr val="FF9900">
              <a:alpha val="5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77844" name="AutoShape 19"/>
          <p:cNvSpPr>
            <a:spLocks noChangeArrowheads="1"/>
          </p:cNvSpPr>
          <p:nvPr/>
        </p:nvSpPr>
        <p:spPr bwMode="auto">
          <a:xfrm>
            <a:off x="5956300" y="3048000"/>
            <a:ext cx="762000" cy="228600"/>
          </a:xfrm>
          <a:prstGeom prst="rightArrow">
            <a:avLst>
              <a:gd name="adj1" fmla="val 50000"/>
              <a:gd name="adj2" fmla="val 83333"/>
            </a:avLst>
          </a:prstGeom>
          <a:solidFill>
            <a:srgbClr val="FF9900">
              <a:alpha val="5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77845" name="Rectangle 20"/>
          <p:cNvSpPr>
            <a:spLocks noChangeArrowheads="1"/>
          </p:cNvSpPr>
          <p:nvPr/>
        </p:nvSpPr>
        <p:spPr bwMode="auto">
          <a:xfrm>
            <a:off x="1905000" y="4076700"/>
            <a:ext cx="4953000" cy="365125"/>
          </a:xfrm>
          <a:prstGeom prst="rect">
            <a:avLst/>
          </a:prstGeom>
          <a:solidFill>
            <a:schemeClr val="accent1">
              <a:alpha val="16862"/>
            </a:schemeClr>
          </a:solidFill>
          <a:ln w="9525">
            <a:solidFill>
              <a:schemeClr val="tx2"/>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77846" name="Freeform 21"/>
          <p:cNvSpPr>
            <a:spLocks/>
          </p:cNvSpPr>
          <p:nvPr/>
        </p:nvSpPr>
        <p:spPr bwMode="auto">
          <a:xfrm>
            <a:off x="1600200" y="1752600"/>
            <a:ext cx="914400" cy="1143000"/>
          </a:xfrm>
          <a:custGeom>
            <a:avLst/>
            <a:gdLst>
              <a:gd name="T0" fmla="*/ 0 w 576"/>
              <a:gd name="T1" fmla="*/ 0 h 720"/>
              <a:gd name="T2" fmla="*/ 2147483646 w 576"/>
              <a:gd name="T3" fmla="*/ 2147483646 h 720"/>
              <a:gd name="T4" fmla="*/ 2147483646 w 576"/>
              <a:gd name="T5" fmla="*/ 2147483646 h 720"/>
              <a:gd name="T6" fmla="*/ 0 60000 65536"/>
              <a:gd name="T7" fmla="*/ 0 60000 65536"/>
              <a:gd name="T8" fmla="*/ 0 60000 65536"/>
              <a:gd name="T9" fmla="*/ 0 w 576"/>
              <a:gd name="T10" fmla="*/ 0 h 720"/>
              <a:gd name="T11" fmla="*/ 576 w 576"/>
              <a:gd name="T12" fmla="*/ 720 h 720"/>
            </a:gdLst>
            <a:ahLst/>
            <a:cxnLst>
              <a:cxn ang="T6">
                <a:pos x="T0" y="T1"/>
              </a:cxn>
              <a:cxn ang="T7">
                <a:pos x="T2" y="T3"/>
              </a:cxn>
              <a:cxn ang="T8">
                <a:pos x="T4" y="T5"/>
              </a:cxn>
            </a:cxnLst>
            <a:rect l="T9" t="T10" r="T11" b="T12"/>
            <a:pathLst>
              <a:path w="576" h="720">
                <a:moveTo>
                  <a:pt x="0" y="0"/>
                </a:moveTo>
                <a:cubicBezTo>
                  <a:pt x="192" y="12"/>
                  <a:pt x="384" y="24"/>
                  <a:pt x="480" y="144"/>
                </a:cubicBezTo>
                <a:cubicBezTo>
                  <a:pt x="576" y="264"/>
                  <a:pt x="576" y="492"/>
                  <a:pt x="576" y="72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title"/>
          </p:nvPr>
        </p:nvSpPr>
        <p:spPr>
          <a:xfrm>
            <a:off x="612775" y="228600"/>
            <a:ext cx="8153400" cy="990600"/>
          </a:xfrm>
        </p:spPr>
        <p:txBody>
          <a:bodyPr/>
          <a:lstStyle/>
          <a:p>
            <a:pPr eaLnBrk="1" hangingPunct="1"/>
            <a:r>
              <a:rPr lang="en-US" smtClean="0"/>
              <a:t>DSLK đơn</a:t>
            </a:r>
            <a:endParaRPr lang="en-US" smtClean="0">
              <a:latin typeface="Times New Roman" panose="02020603050405020304" pitchFamily="18" charset="0"/>
            </a:endParaRPr>
          </a:p>
        </p:txBody>
      </p:sp>
      <p:sp>
        <p:nvSpPr>
          <p:cNvPr id="45060" name="Rectangle 2"/>
          <p:cNvSpPr>
            <a:spLocks noGrp="1" noChangeArrowheads="1"/>
          </p:cNvSpPr>
          <p:nvPr>
            <p:ph sz="quarter" idx="1"/>
          </p:nvPr>
        </p:nvSpPr>
        <p:spPr>
          <a:xfrm>
            <a:off x="612775" y="1600200"/>
            <a:ext cx="8153400" cy="4495800"/>
          </a:xfrm>
        </p:spPr>
        <p:txBody>
          <a:bodyPr/>
          <a:lstStyle/>
          <a:p>
            <a:pPr marL="398463" indent="-398463" eaLnBrk="1" hangingPunct="1"/>
            <a:r>
              <a:rPr lang="en-US" b="1" smtClean="0">
                <a:latin typeface="Times New Roman" panose="02020603050405020304" pitchFamily="18" charset="0"/>
                <a:cs typeface="Times New Roman" panose="02020603050405020304" pitchFamily="18" charset="0"/>
              </a:rPr>
              <a:t>Các thao tác cơ bản</a:t>
            </a:r>
          </a:p>
          <a:p>
            <a:pPr marL="719138" lvl="1" indent="-398463" eaLnBrk="1" hangingPunct="1"/>
            <a:r>
              <a:rPr lang="en-US" smtClean="0">
                <a:latin typeface="Times New Roman" panose="02020603050405020304" pitchFamily="18" charset="0"/>
                <a:cs typeface="Times New Roman" panose="02020603050405020304" pitchFamily="18" charset="0"/>
              </a:rPr>
              <a:t>Tạo danh sách rỗng</a:t>
            </a:r>
          </a:p>
          <a:p>
            <a:pPr marL="719138" lvl="1" indent="-398463" eaLnBrk="1" hangingPunct="1"/>
            <a:r>
              <a:rPr lang="en-US" smtClean="0">
                <a:latin typeface="Times New Roman" panose="02020603050405020304" pitchFamily="18" charset="0"/>
                <a:cs typeface="Times New Roman" panose="02020603050405020304" pitchFamily="18" charset="0"/>
              </a:rPr>
              <a:t>Thêm một phần tử vào danh sách</a:t>
            </a:r>
          </a:p>
          <a:p>
            <a:pPr marL="719138" lvl="1" indent="-398463" eaLnBrk="1" hangingPunct="1"/>
            <a:r>
              <a:rPr lang="en-US" smtClean="0">
                <a:latin typeface="Times New Roman" panose="02020603050405020304" pitchFamily="18" charset="0"/>
                <a:cs typeface="Times New Roman" panose="02020603050405020304" pitchFamily="18" charset="0"/>
              </a:rPr>
              <a:t>Duyệt danh sách</a:t>
            </a:r>
          </a:p>
          <a:p>
            <a:pPr marL="719138" lvl="1" indent="-398463" eaLnBrk="1" hangingPunct="1"/>
            <a:r>
              <a:rPr lang="en-US" smtClean="0">
                <a:latin typeface="Times New Roman" panose="02020603050405020304" pitchFamily="18" charset="0"/>
                <a:cs typeface="Times New Roman" panose="02020603050405020304" pitchFamily="18" charset="0"/>
              </a:rPr>
              <a:t>Tìm kiếm một giá trị trên danh sách</a:t>
            </a:r>
          </a:p>
          <a:p>
            <a:pPr marL="719138" lvl="1" indent="-398463" eaLnBrk="1" hangingPunct="1"/>
            <a:r>
              <a:rPr lang="en-US" smtClean="0">
                <a:latin typeface="Times New Roman" panose="02020603050405020304" pitchFamily="18" charset="0"/>
                <a:cs typeface="Times New Roman" panose="02020603050405020304" pitchFamily="18" charset="0"/>
              </a:rPr>
              <a:t>Xóa một phần tử ra khỏi danh sách</a:t>
            </a:r>
          </a:p>
          <a:p>
            <a:pPr marL="719138" lvl="1" indent="-398463" eaLnBrk="1" hangingPunct="1"/>
            <a:r>
              <a:rPr lang="en-US" smtClean="0">
                <a:latin typeface="Times New Roman" panose="02020603050405020304" pitchFamily="18" charset="0"/>
                <a:cs typeface="Times New Roman" panose="02020603050405020304" pitchFamily="18" charset="0"/>
              </a:rPr>
              <a:t>Hủy toàn bộ danh sách</a:t>
            </a:r>
          </a:p>
          <a:p>
            <a:pPr marL="719138" lvl="1" indent="-398463" eaLnBrk="1" hangingPunct="1"/>
            <a:r>
              <a:rPr lang="en-US" smtClean="0">
                <a:latin typeface="Times New Roman" panose="02020603050405020304" pitchFamily="18" charset="0"/>
                <a:cs typeface="Times New Roman" panose="02020603050405020304" pitchFamily="18" charset="0"/>
              </a:rPr>
              <a:t>…</a:t>
            </a:r>
          </a:p>
        </p:txBody>
      </p:sp>
      <p:sp>
        <p:nvSpPr>
          <p:cNvPr id="7885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C948210-61D6-4239-865F-ACE4CB66C86D}" type="slidenum">
              <a:rPr lang="en-US" sz="1200" smtClean="0">
                <a:solidFill>
                  <a:srgbClr val="FFFFFF"/>
                </a:solidFill>
              </a:rPr>
              <a:pPr>
                <a:lnSpc>
                  <a:spcPct val="80000"/>
                </a:lnSpc>
              </a:pPr>
              <a:t>59</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45060">
                                            <p:txEl>
                                              <p:pRg st="1" end="1"/>
                                            </p:txEl>
                                          </p:spTgt>
                                        </p:tgtEl>
                                        <p:attrNameLst>
                                          <p:attrName>style.opacity</p:attrName>
                                        </p:attrNameLst>
                                      </p:cBhvr>
                                      <p:to>
                                        <p:strVal val="0.5"/>
                                      </p:to>
                                    </p:set>
                                    <p:animEffect filter="image" prLst="opacity: 0.5">
                                      <p:cBhvr rctx="IE">
                                        <p:cTn id="7" dur="indefinite"/>
                                        <p:tgtEl>
                                          <p:spTgt spid="45060">
                                            <p:txEl>
                                              <p:pRg st="1" end="1"/>
                                            </p:txEl>
                                          </p:spTgt>
                                        </p:tgtEl>
                                      </p:cBhvr>
                                    </p:animEffect>
                                  </p:childTnLst>
                                </p:cTn>
                              </p:par>
                              <p:par>
                                <p:cTn id="8" presetID="9" presetClass="emph" presetSubtype="0" nodeType="withEffect">
                                  <p:stCondLst>
                                    <p:cond delay="0"/>
                                  </p:stCondLst>
                                  <p:childTnLst>
                                    <p:set>
                                      <p:cBhvr rctx="PPT">
                                        <p:cTn id="9" dur="indefinite"/>
                                        <p:tgtEl>
                                          <p:spTgt spid="45060">
                                            <p:txEl>
                                              <p:pRg st="2" end="2"/>
                                            </p:txEl>
                                          </p:spTgt>
                                        </p:tgtEl>
                                        <p:attrNameLst>
                                          <p:attrName>style.opacity</p:attrName>
                                        </p:attrNameLst>
                                      </p:cBhvr>
                                      <p:to>
                                        <p:strVal val="0.5"/>
                                      </p:to>
                                    </p:set>
                                    <p:animEffect filter="image" prLst="opacity: 0.5">
                                      <p:cBhvr rctx="IE">
                                        <p:cTn id="10" dur="indefinite"/>
                                        <p:tgtEl>
                                          <p:spTgt spid="45060">
                                            <p:txEl>
                                              <p:pRg st="2" end="2"/>
                                            </p:txEl>
                                          </p:spTgt>
                                        </p:tgtEl>
                                      </p:cBhvr>
                                    </p:animEffect>
                                  </p:childTnLst>
                                </p:cTn>
                              </p:par>
                              <p:par>
                                <p:cTn id="11" presetID="15" presetClass="emph" presetSubtype="0" nodeType="withEffect">
                                  <p:stCondLst>
                                    <p:cond delay="0"/>
                                  </p:stCondLst>
                                  <p:iterate type="lt">
                                    <p:tmAbs val="25"/>
                                  </p:iterate>
                                  <p:childTnLst>
                                    <p:set>
                                      <p:cBhvr override="childStyle">
                                        <p:cTn id="12" dur="indefinite"/>
                                        <p:tgtEl>
                                          <p:spTgt spid="45060">
                                            <p:txEl>
                                              <p:pRg st="4" end="4"/>
                                            </p:txEl>
                                          </p:spTgt>
                                        </p:tgtEl>
                                        <p:attrNameLst>
                                          <p:attrName>style.fontWeight</p:attrName>
                                        </p:attrNameLst>
                                      </p:cBhvr>
                                      <p:to>
                                        <p:strVal val="bold"/>
                                      </p:to>
                                    </p:set>
                                  </p:childTnLst>
                                </p:cTn>
                              </p:par>
                              <p:par>
                                <p:cTn id="13" presetID="9" presetClass="emph" presetSubtype="0" nodeType="withEffect">
                                  <p:stCondLst>
                                    <p:cond delay="0"/>
                                  </p:stCondLst>
                                  <p:childTnLst>
                                    <p:set>
                                      <p:cBhvr rctx="PPT">
                                        <p:cTn id="14" dur="indefinite"/>
                                        <p:tgtEl>
                                          <p:spTgt spid="45060">
                                            <p:txEl>
                                              <p:pRg st="3" end="3"/>
                                            </p:txEl>
                                          </p:spTgt>
                                        </p:tgtEl>
                                        <p:attrNameLst>
                                          <p:attrName>style.opacity</p:attrName>
                                        </p:attrNameLst>
                                      </p:cBhvr>
                                      <p:to>
                                        <p:strVal val="0.5"/>
                                      </p:to>
                                    </p:set>
                                    <p:animEffect filter="image" prLst="opacity: 0.5">
                                      <p:cBhvr rctx="IE">
                                        <p:cTn id="15" dur="indefinite"/>
                                        <p:tgtEl>
                                          <p:spTgt spid="45060">
                                            <p:txEl>
                                              <p:pRg st="3" end="3"/>
                                            </p:txEl>
                                          </p:spTgt>
                                        </p:tgtEl>
                                      </p:cBhvr>
                                    </p:animEffect>
                                  </p:childTnLst>
                                </p:cTn>
                              </p:par>
                              <p:par>
                                <p:cTn id="16" presetID="9" presetClass="emph" presetSubtype="0" nodeType="withEffect">
                                  <p:stCondLst>
                                    <p:cond delay="0"/>
                                  </p:stCondLst>
                                  <p:childTnLst>
                                    <p:set>
                                      <p:cBhvr rctx="PPT">
                                        <p:cTn id="17" dur="indefinite"/>
                                        <p:tgtEl>
                                          <p:spTgt spid="45060">
                                            <p:txEl>
                                              <p:pRg st="5" end="5"/>
                                            </p:txEl>
                                          </p:spTgt>
                                        </p:tgtEl>
                                        <p:attrNameLst>
                                          <p:attrName>style.opacity</p:attrName>
                                        </p:attrNameLst>
                                      </p:cBhvr>
                                      <p:to>
                                        <p:strVal val="0.5"/>
                                      </p:to>
                                    </p:set>
                                    <p:animEffect filter="image" prLst="opacity: 0.5">
                                      <p:cBhvr rctx="IE">
                                        <p:cTn id="18" dur="indefinite"/>
                                        <p:tgtEl>
                                          <p:spTgt spid="45060">
                                            <p:txEl>
                                              <p:pRg st="5" end="5"/>
                                            </p:txEl>
                                          </p:spTgt>
                                        </p:tgtEl>
                                      </p:cBhvr>
                                    </p:animEffect>
                                  </p:childTnLst>
                                </p:cTn>
                              </p:par>
                              <p:par>
                                <p:cTn id="19" presetID="9" presetClass="emph" presetSubtype="0" nodeType="withEffect">
                                  <p:stCondLst>
                                    <p:cond delay="0"/>
                                  </p:stCondLst>
                                  <p:childTnLst>
                                    <p:set>
                                      <p:cBhvr rctx="PPT">
                                        <p:cTn id="20" dur="indefinite"/>
                                        <p:tgtEl>
                                          <p:spTgt spid="45060">
                                            <p:txEl>
                                              <p:pRg st="6" end="6"/>
                                            </p:txEl>
                                          </p:spTgt>
                                        </p:tgtEl>
                                        <p:attrNameLst>
                                          <p:attrName>style.opacity</p:attrName>
                                        </p:attrNameLst>
                                      </p:cBhvr>
                                      <p:to>
                                        <p:strVal val="0.5"/>
                                      </p:to>
                                    </p:set>
                                    <p:animEffect filter="image" prLst="opacity: 0.5">
                                      <p:cBhvr rctx="IE">
                                        <p:cTn id="21" dur="indefinite"/>
                                        <p:tgtEl>
                                          <p:spTgt spid="45060">
                                            <p:txEl>
                                              <p:pRg st="6" end="6"/>
                                            </p:txEl>
                                          </p:spTgt>
                                        </p:tgtEl>
                                      </p:cBhvr>
                                    </p:animEffect>
                                  </p:childTnLst>
                                </p:cTn>
                              </p:par>
                              <p:par>
                                <p:cTn id="22" presetID="9" presetClass="emph" presetSubtype="0" nodeType="withEffect">
                                  <p:stCondLst>
                                    <p:cond delay="0"/>
                                  </p:stCondLst>
                                  <p:childTnLst>
                                    <p:set>
                                      <p:cBhvr rctx="PPT">
                                        <p:cTn id="23" dur="indefinite"/>
                                        <p:tgtEl>
                                          <p:spTgt spid="45060">
                                            <p:txEl>
                                              <p:pRg st="7" end="7"/>
                                            </p:txEl>
                                          </p:spTgt>
                                        </p:tgtEl>
                                        <p:attrNameLst>
                                          <p:attrName>style.opacity</p:attrName>
                                        </p:attrNameLst>
                                      </p:cBhvr>
                                      <p:to>
                                        <p:strVal val="0.5"/>
                                      </p:to>
                                    </p:set>
                                    <p:animEffect filter="image" prLst="opacity: 0.5">
                                      <p:cBhvr rctx="IE">
                                        <p:cTn id="24" dur="indefinite"/>
                                        <p:tgtEl>
                                          <p:spTgt spid="4506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5"/>
          <p:cNvSpPr>
            <a:spLocks noGrp="1"/>
          </p:cNvSpPr>
          <p:nvPr>
            <p:ph type="title"/>
          </p:nvPr>
        </p:nvSpPr>
        <p:spPr>
          <a:xfrm>
            <a:off x="612775" y="228600"/>
            <a:ext cx="8153400" cy="990600"/>
          </a:xfrm>
        </p:spPr>
        <p:txBody>
          <a:bodyPr/>
          <a:lstStyle/>
          <a:p>
            <a:pPr eaLnBrk="1" hangingPunct="1"/>
            <a:r>
              <a:rPr lang="en-US" smtClean="0"/>
              <a:t>Giới thiệu</a:t>
            </a:r>
          </a:p>
        </p:txBody>
      </p:sp>
      <p:sp>
        <p:nvSpPr>
          <p:cNvPr id="21507" name="Rectangle 3"/>
          <p:cNvSpPr>
            <a:spLocks noGrp="1" noChangeArrowheads="1"/>
          </p:cNvSpPr>
          <p:nvPr>
            <p:ph sz="quarter" idx="1"/>
          </p:nvPr>
        </p:nvSpPr>
        <p:spPr>
          <a:xfrm>
            <a:off x="612775" y="1600200"/>
            <a:ext cx="8153400" cy="4495800"/>
          </a:xfrm>
        </p:spPr>
        <p:txBody>
          <a:bodyPr/>
          <a:lstStyle/>
          <a:p>
            <a:pPr eaLnBrk="1" hangingPunct="1"/>
            <a:r>
              <a:rPr lang="en-US" b="1" smtClean="0">
                <a:latin typeface="Times New Roman" panose="02020603050405020304" pitchFamily="18" charset="0"/>
              </a:rPr>
              <a:t>Cấu trúc dữ liệu động:</a:t>
            </a:r>
            <a:r>
              <a:rPr lang="en-US" smtClean="0">
                <a:latin typeface="Times New Roman" panose="02020603050405020304" pitchFamily="18" charset="0"/>
              </a:rPr>
              <a:t> Ví dụ: Danh sách liên kết, cây</a:t>
            </a:r>
          </a:p>
          <a:p>
            <a:pPr lvl="1" eaLnBrk="1" hangingPunct="1"/>
            <a:r>
              <a:rPr lang="en-US" smtClean="0">
                <a:latin typeface="Times New Roman" panose="02020603050405020304" pitchFamily="18" charset="0"/>
              </a:rPr>
              <a:t>Cấp phát động lúc chạy chương trình</a:t>
            </a:r>
          </a:p>
          <a:p>
            <a:pPr lvl="1" eaLnBrk="1" hangingPunct="1"/>
            <a:r>
              <a:rPr lang="en-US" smtClean="0">
                <a:latin typeface="Times New Roman" panose="02020603050405020304" pitchFamily="18" charset="0"/>
              </a:rPr>
              <a:t>Các phần tử nằm rải rác ở nhiều nơi trong bộ nhớ</a:t>
            </a:r>
          </a:p>
          <a:p>
            <a:pPr lvl="1" eaLnBrk="1" hangingPunct="1"/>
            <a:r>
              <a:rPr lang="en-US" smtClean="0">
                <a:latin typeface="Times New Roman" panose="02020603050405020304" pitchFamily="18" charset="0"/>
              </a:rPr>
              <a:t>Kích thước danh sách chỉ bị giới hạn do RAM</a:t>
            </a:r>
          </a:p>
          <a:p>
            <a:pPr lvl="1" eaLnBrk="1" hangingPunct="1"/>
            <a:r>
              <a:rPr lang="en-US" smtClean="0">
                <a:latin typeface="Times New Roman" panose="02020603050405020304" pitchFamily="18" charset="0"/>
              </a:rPr>
              <a:t>Thao tác thêm xoá đơn giản</a:t>
            </a:r>
          </a:p>
        </p:txBody>
      </p:sp>
      <p:sp>
        <p:nvSpPr>
          <p:cNvPr id="2150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9EB780D5-BCE6-40D7-91BD-98D43DD8F938}" type="slidenum">
              <a:rPr lang="en-US" sz="1200" smtClean="0">
                <a:solidFill>
                  <a:srgbClr val="FFFFFF"/>
                </a:solidFill>
              </a:rPr>
              <a:pPr>
                <a:lnSpc>
                  <a:spcPct val="80000"/>
                </a:lnSpc>
              </a:pPr>
              <a:t>6</a:t>
            </a:fld>
            <a:endParaRPr lang="en-US" sz="1200" smtClean="0">
              <a:solidFill>
                <a:srgbClr val="FFFFFF"/>
              </a:solidFill>
            </a:endParaRPr>
          </a:p>
        </p:txBody>
      </p:sp>
      <p:pic>
        <p:nvPicPr>
          <p:cNvPr id="21509" name="Picture 4" descr="j042446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0" y="4267200"/>
            <a:ext cx="106045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AutoShape 5"/>
          <p:cNvSpPr>
            <a:spLocks noChangeArrowheads="1"/>
          </p:cNvSpPr>
          <p:nvPr/>
        </p:nvSpPr>
        <p:spPr bwMode="auto">
          <a:xfrm>
            <a:off x="4949825" y="3810000"/>
            <a:ext cx="1828800" cy="1066800"/>
          </a:xfrm>
          <a:prstGeom prst="cloudCallout">
            <a:avLst>
              <a:gd name="adj1" fmla="val -71440"/>
              <a:gd name="adj2" fmla="val 1486"/>
            </a:avLst>
          </a:prstGeom>
          <a:solidFill>
            <a:schemeClr val="hlink">
              <a:alpha val="32941"/>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400">
                <a:latin typeface="Times" panose="02020603050405020304" pitchFamily="18" charset="0"/>
              </a:rPr>
              <a:t>Insert, Delete</a:t>
            </a:r>
          </a:p>
        </p:txBody>
      </p:sp>
      <p:sp>
        <p:nvSpPr>
          <p:cNvPr id="984070" name="Rectangle 6"/>
          <p:cNvSpPr>
            <a:spLocks noChangeArrowheads="1"/>
          </p:cNvSpPr>
          <p:nvPr/>
        </p:nvSpPr>
        <p:spPr bwMode="auto">
          <a:xfrm>
            <a:off x="1862138" y="5638800"/>
            <a:ext cx="762000" cy="381000"/>
          </a:xfrm>
          <a:prstGeom prst="rect">
            <a:avLst/>
          </a:prstGeom>
          <a:gradFill rotWithShape="1">
            <a:gsLst>
              <a:gs pos="0">
                <a:schemeClr val="accent2">
                  <a:gamma/>
                  <a:shade val="76078"/>
                  <a:invGamma/>
                </a:schemeClr>
              </a:gs>
              <a:gs pos="50000">
                <a:schemeClr val="accent2">
                  <a:alpha val="78000"/>
                </a:schemeClr>
              </a:gs>
              <a:gs pos="100000">
                <a:schemeClr val="accent2">
                  <a:gamma/>
                  <a:shade val="76078"/>
                  <a:invGamma/>
                </a:schemeClr>
              </a:gs>
            </a:gsLst>
            <a:lin ang="5400000" scaled="1"/>
          </a:gradFill>
          <a:ln w="9525">
            <a:noFill/>
            <a:miter lim="800000"/>
            <a:headEnd/>
            <a:tailEnd/>
          </a:ln>
          <a:effectLst/>
        </p:spPr>
        <p:txBody>
          <a:bodyPr wrap="none" anchor="ctr"/>
          <a:lstStyle/>
          <a:p>
            <a:pPr algn="r">
              <a:defRPr/>
            </a:pPr>
            <a:endParaRPr lang="en-US"/>
          </a:p>
        </p:txBody>
      </p:sp>
      <p:sp>
        <p:nvSpPr>
          <p:cNvPr id="984071" name="Rectangle 7"/>
          <p:cNvSpPr>
            <a:spLocks noChangeArrowheads="1"/>
          </p:cNvSpPr>
          <p:nvPr/>
        </p:nvSpPr>
        <p:spPr bwMode="auto">
          <a:xfrm>
            <a:off x="3429000" y="5638800"/>
            <a:ext cx="762000" cy="381000"/>
          </a:xfrm>
          <a:prstGeom prst="rect">
            <a:avLst/>
          </a:prstGeom>
          <a:gradFill rotWithShape="1">
            <a:gsLst>
              <a:gs pos="0">
                <a:schemeClr val="accent2">
                  <a:gamma/>
                  <a:shade val="76078"/>
                  <a:invGamma/>
                </a:schemeClr>
              </a:gs>
              <a:gs pos="50000">
                <a:schemeClr val="accent2">
                  <a:alpha val="78000"/>
                </a:schemeClr>
              </a:gs>
              <a:gs pos="100000">
                <a:schemeClr val="accent2">
                  <a:gamma/>
                  <a:shade val="76078"/>
                  <a:invGamma/>
                </a:schemeClr>
              </a:gs>
            </a:gsLst>
            <a:lin ang="5400000" scaled="1"/>
          </a:gradFill>
          <a:ln w="9525">
            <a:noFill/>
            <a:miter lim="800000"/>
            <a:headEnd/>
            <a:tailEnd/>
          </a:ln>
          <a:effectLst/>
        </p:spPr>
        <p:txBody>
          <a:bodyPr wrap="none" anchor="ctr"/>
          <a:lstStyle/>
          <a:p>
            <a:pPr algn="r">
              <a:defRPr/>
            </a:pPr>
            <a:endParaRPr lang="en-US"/>
          </a:p>
        </p:txBody>
      </p:sp>
      <p:sp>
        <p:nvSpPr>
          <p:cNvPr id="21513" name="AutoShape 8"/>
          <p:cNvSpPr>
            <a:spLocks noChangeArrowheads="1"/>
          </p:cNvSpPr>
          <p:nvPr/>
        </p:nvSpPr>
        <p:spPr bwMode="auto">
          <a:xfrm>
            <a:off x="2590800" y="5757863"/>
            <a:ext cx="838200" cy="152400"/>
          </a:xfrm>
          <a:prstGeom prst="rightArrow">
            <a:avLst>
              <a:gd name="adj1" fmla="val 50000"/>
              <a:gd name="adj2" fmla="val 137500"/>
            </a:avLst>
          </a:prstGeom>
          <a:solidFill>
            <a:srgbClr val="00CCFF">
              <a:alpha val="5215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984073" name="Rectangle 9"/>
          <p:cNvSpPr>
            <a:spLocks noChangeArrowheads="1"/>
          </p:cNvSpPr>
          <p:nvPr/>
        </p:nvSpPr>
        <p:spPr bwMode="auto">
          <a:xfrm>
            <a:off x="4981575" y="5638800"/>
            <a:ext cx="762000" cy="381000"/>
          </a:xfrm>
          <a:prstGeom prst="rect">
            <a:avLst/>
          </a:prstGeom>
          <a:gradFill rotWithShape="1">
            <a:gsLst>
              <a:gs pos="0">
                <a:schemeClr val="accent2">
                  <a:gamma/>
                  <a:shade val="76078"/>
                  <a:invGamma/>
                </a:schemeClr>
              </a:gs>
              <a:gs pos="50000">
                <a:schemeClr val="accent2">
                  <a:alpha val="78000"/>
                </a:schemeClr>
              </a:gs>
              <a:gs pos="100000">
                <a:schemeClr val="accent2">
                  <a:gamma/>
                  <a:shade val="76078"/>
                  <a:invGamma/>
                </a:schemeClr>
              </a:gs>
            </a:gsLst>
            <a:lin ang="5400000" scaled="1"/>
          </a:gradFill>
          <a:ln w="9525">
            <a:noFill/>
            <a:miter lim="800000"/>
            <a:headEnd/>
            <a:tailEnd/>
          </a:ln>
          <a:effectLst/>
        </p:spPr>
        <p:txBody>
          <a:bodyPr wrap="none" anchor="ctr"/>
          <a:lstStyle/>
          <a:p>
            <a:pPr algn="r">
              <a:defRPr/>
            </a:pPr>
            <a:endParaRPr lang="en-US"/>
          </a:p>
        </p:txBody>
      </p:sp>
      <p:sp>
        <p:nvSpPr>
          <p:cNvPr id="21515" name="AutoShape 10"/>
          <p:cNvSpPr>
            <a:spLocks noChangeArrowheads="1"/>
          </p:cNvSpPr>
          <p:nvPr/>
        </p:nvSpPr>
        <p:spPr bwMode="auto">
          <a:xfrm>
            <a:off x="4143375" y="5757863"/>
            <a:ext cx="838200" cy="152400"/>
          </a:xfrm>
          <a:prstGeom prst="rightArrow">
            <a:avLst>
              <a:gd name="adj1" fmla="val 50000"/>
              <a:gd name="adj2" fmla="val 137500"/>
            </a:avLst>
          </a:prstGeom>
          <a:solidFill>
            <a:srgbClr val="00CCFF">
              <a:alpha val="5215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984075" name="Rectangle 11"/>
          <p:cNvSpPr>
            <a:spLocks noChangeArrowheads="1"/>
          </p:cNvSpPr>
          <p:nvPr/>
        </p:nvSpPr>
        <p:spPr bwMode="auto">
          <a:xfrm>
            <a:off x="6538913" y="5638800"/>
            <a:ext cx="762000" cy="381000"/>
          </a:xfrm>
          <a:prstGeom prst="rect">
            <a:avLst/>
          </a:prstGeom>
          <a:gradFill rotWithShape="1">
            <a:gsLst>
              <a:gs pos="0">
                <a:schemeClr val="accent2">
                  <a:gamma/>
                  <a:shade val="76078"/>
                  <a:invGamma/>
                </a:schemeClr>
              </a:gs>
              <a:gs pos="50000">
                <a:schemeClr val="accent2">
                  <a:alpha val="78000"/>
                </a:schemeClr>
              </a:gs>
              <a:gs pos="100000">
                <a:schemeClr val="accent2">
                  <a:gamma/>
                  <a:shade val="76078"/>
                  <a:invGamma/>
                </a:schemeClr>
              </a:gs>
            </a:gsLst>
            <a:lin ang="5400000" scaled="1"/>
          </a:gradFill>
          <a:ln w="9525">
            <a:noFill/>
            <a:miter lim="800000"/>
            <a:headEnd/>
            <a:tailEnd/>
          </a:ln>
          <a:effectLst/>
        </p:spPr>
        <p:txBody>
          <a:bodyPr wrap="none" anchor="ctr"/>
          <a:lstStyle/>
          <a:p>
            <a:pPr algn="r">
              <a:defRPr/>
            </a:pPr>
            <a:endParaRPr lang="en-US"/>
          </a:p>
        </p:txBody>
      </p:sp>
      <p:sp>
        <p:nvSpPr>
          <p:cNvPr id="21517" name="AutoShape 12"/>
          <p:cNvSpPr>
            <a:spLocks noChangeArrowheads="1"/>
          </p:cNvSpPr>
          <p:nvPr/>
        </p:nvSpPr>
        <p:spPr bwMode="auto">
          <a:xfrm>
            <a:off x="5700713" y="5757863"/>
            <a:ext cx="838200" cy="152400"/>
          </a:xfrm>
          <a:prstGeom prst="rightArrow">
            <a:avLst>
              <a:gd name="adj1" fmla="val 50000"/>
              <a:gd name="adj2" fmla="val 137500"/>
            </a:avLst>
          </a:prstGeom>
          <a:solidFill>
            <a:srgbClr val="00CCFF">
              <a:alpha val="5215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984077" name="AutoShape 13"/>
          <p:cNvSpPr>
            <a:spLocks noChangeArrowheads="1"/>
          </p:cNvSpPr>
          <p:nvPr/>
        </p:nvSpPr>
        <p:spPr bwMode="auto">
          <a:xfrm>
            <a:off x="3810000" y="5181600"/>
            <a:ext cx="304800" cy="381000"/>
          </a:xfrm>
          <a:prstGeom prst="downArrow">
            <a:avLst>
              <a:gd name="adj1" fmla="val 50000"/>
              <a:gd name="adj2" fmla="val 31250"/>
            </a:avLst>
          </a:prstGeom>
          <a:gradFill rotWithShape="1">
            <a:gsLst>
              <a:gs pos="0">
                <a:schemeClr val="accent2">
                  <a:gamma/>
                  <a:shade val="76078"/>
                  <a:invGamma/>
                </a:schemeClr>
              </a:gs>
              <a:gs pos="50000">
                <a:schemeClr val="accent2">
                  <a:alpha val="78000"/>
                </a:schemeClr>
              </a:gs>
              <a:gs pos="100000">
                <a:schemeClr val="accent2">
                  <a:gamma/>
                  <a:shade val="76078"/>
                  <a:invGamma/>
                </a:schemeClr>
              </a:gs>
            </a:gsLst>
            <a:lin ang="5400000" scaled="1"/>
          </a:gradFill>
          <a:ln w="9525" algn="ctr">
            <a:noFill/>
            <a:miter lim="800000"/>
            <a:headEnd/>
            <a:tailEnd/>
          </a:ln>
          <a:effectLst/>
        </p:spPr>
        <p:txBody>
          <a:bodyPr wrap="none" anchor="ctr"/>
          <a:lstStyle/>
          <a:p>
            <a:pPr algn="r">
              <a:defRPr/>
            </a:pPr>
            <a:endParaRPr lang="en-US"/>
          </a:p>
        </p:txBody>
      </p:sp>
    </p:spTree>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12775" y="228600"/>
            <a:ext cx="8153400" cy="990600"/>
          </a:xfrm>
        </p:spPr>
        <p:txBody>
          <a:bodyPr/>
          <a:lstStyle/>
          <a:p>
            <a:pPr eaLnBrk="1" hangingPunct="1"/>
            <a:r>
              <a:rPr lang="en-US" smtClean="0"/>
              <a:t>DSLK đơn – Các thao tác cơ bản</a:t>
            </a:r>
            <a:endParaRPr lang="en-US" smtClean="0">
              <a:latin typeface="Times New Roman" panose="02020603050405020304" pitchFamily="18" charset="0"/>
            </a:endParaRPr>
          </a:p>
        </p:txBody>
      </p:sp>
      <p:sp>
        <p:nvSpPr>
          <p:cNvPr id="7987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8D829A0D-55A9-42E6-B7BA-81366E568F59}" type="slidenum">
              <a:rPr lang="en-US" sz="1200" smtClean="0">
                <a:solidFill>
                  <a:srgbClr val="FFFFFF"/>
                </a:solidFill>
              </a:rPr>
              <a:pPr>
                <a:lnSpc>
                  <a:spcPct val="80000"/>
                </a:lnSpc>
              </a:pPr>
              <a:t>60</a:t>
            </a:fld>
            <a:endParaRPr lang="en-US" sz="1200" smtClean="0">
              <a:solidFill>
                <a:srgbClr val="FFFFFF"/>
              </a:solidFill>
            </a:endParaRPr>
          </a:p>
        </p:txBody>
      </p:sp>
      <p:sp>
        <p:nvSpPr>
          <p:cNvPr id="79876" name="Rectangle 3"/>
          <p:cNvSpPr>
            <a:spLocks noGrp="1" noChangeArrowheads="1"/>
          </p:cNvSpPr>
          <p:nvPr>
            <p:ph sz="quarter" idx="1"/>
          </p:nvPr>
        </p:nvSpPr>
        <p:spPr>
          <a:xfrm>
            <a:off x="612775" y="1600200"/>
            <a:ext cx="8153400" cy="4495800"/>
          </a:xfrm>
        </p:spPr>
        <p:txBody>
          <a:bodyPr/>
          <a:lstStyle/>
          <a:p>
            <a:pPr marL="398463" indent="-398463" eaLnBrk="1" hangingPunct="1">
              <a:defRPr/>
            </a:pPr>
            <a:r>
              <a:rPr lang="en-US" b="1" dirty="0" err="1" smtClean="0">
                <a:latin typeface="Times New Roman" pitchFamily="18" charset="0"/>
              </a:rPr>
              <a:t>Tìm</a:t>
            </a:r>
            <a:r>
              <a:rPr lang="en-US" b="1" dirty="0" smtClean="0">
                <a:latin typeface="Times New Roman" pitchFamily="18" charset="0"/>
              </a:rPr>
              <a:t> </a:t>
            </a:r>
            <a:r>
              <a:rPr lang="en-US" b="1" dirty="0" err="1" smtClean="0">
                <a:latin typeface="Times New Roman" pitchFamily="18" charset="0"/>
              </a:rPr>
              <a:t>kiếm</a:t>
            </a:r>
            <a:r>
              <a:rPr lang="en-US" b="1" dirty="0" smtClean="0">
                <a:latin typeface="Times New Roman" pitchFamily="18" charset="0"/>
              </a:rPr>
              <a:t> </a:t>
            </a:r>
            <a:r>
              <a:rPr lang="en-US" b="1" dirty="0" err="1" smtClean="0">
                <a:latin typeface="Times New Roman" pitchFamily="18" charset="0"/>
              </a:rPr>
              <a:t>một</a:t>
            </a:r>
            <a:r>
              <a:rPr lang="en-US" b="1" dirty="0" smtClean="0">
                <a:latin typeface="Times New Roman" pitchFamily="18" charset="0"/>
              </a:rPr>
              <a:t> </a:t>
            </a:r>
            <a:r>
              <a:rPr lang="en-US" b="1" dirty="0" err="1" smtClean="0">
                <a:latin typeface="Times New Roman" pitchFamily="18" charset="0"/>
              </a:rPr>
              <a:t>phần</a:t>
            </a:r>
            <a:r>
              <a:rPr lang="en-US" b="1" dirty="0" smtClean="0">
                <a:latin typeface="Times New Roman" pitchFamily="18" charset="0"/>
              </a:rPr>
              <a:t> </a:t>
            </a:r>
            <a:r>
              <a:rPr lang="en-US" b="1" dirty="0" err="1" smtClean="0">
                <a:latin typeface="Times New Roman" pitchFamily="18" charset="0"/>
              </a:rPr>
              <a:t>tử</a:t>
            </a:r>
            <a:r>
              <a:rPr lang="en-US" b="1" dirty="0" smtClean="0">
                <a:latin typeface="Times New Roman" pitchFamily="18" charset="0"/>
              </a:rPr>
              <a:t> </a:t>
            </a:r>
            <a:r>
              <a:rPr lang="en-US" b="1" dirty="0" err="1" smtClean="0">
                <a:latin typeface="Times New Roman" pitchFamily="18" charset="0"/>
              </a:rPr>
              <a:t>có</a:t>
            </a:r>
            <a:r>
              <a:rPr lang="en-US" b="1" dirty="0" smtClean="0">
                <a:latin typeface="Times New Roman" pitchFamily="18" charset="0"/>
              </a:rPr>
              <a:t> </a:t>
            </a:r>
            <a:r>
              <a:rPr lang="en-US" b="1" dirty="0" err="1" smtClean="0">
                <a:latin typeface="Times New Roman" pitchFamily="18" charset="0"/>
              </a:rPr>
              <a:t>khóa</a:t>
            </a:r>
            <a:r>
              <a:rPr lang="en-US" b="1" dirty="0" smtClean="0">
                <a:latin typeface="Times New Roman" pitchFamily="18" charset="0"/>
              </a:rPr>
              <a:t> x</a:t>
            </a:r>
          </a:p>
          <a:p>
            <a:pPr eaLnBrk="1" hangingPunct="1">
              <a:buFont typeface="Wingdings" panose="05000000000000000000" pitchFamily="2" charset="2"/>
              <a:buNone/>
              <a:defRPr/>
            </a:pPr>
            <a:endParaRPr lang="en-US" dirty="0" smtClean="0">
              <a:latin typeface="Times New Roman" pitchFamily="18" charset="0"/>
            </a:endParaRPr>
          </a:p>
        </p:txBody>
      </p:sp>
      <p:sp>
        <p:nvSpPr>
          <p:cNvPr id="5" name="Rectangle 4"/>
          <p:cNvSpPr/>
          <p:nvPr/>
        </p:nvSpPr>
        <p:spPr>
          <a:xfrm>
            <a:off x="914400" y="2057400"/>
            <a:ext cx="4572000" cy="4478338"/>
          </a:xfrm>
          <a:prstGeom prst="rect">
            <a:avLst/>
          </a:prstGeom>
          <a:ln>
            <a:solidFill>
              <a:schemeClr val="bg2">
                <a:lumMod val="75000"/>
              </a:schemeClr>
            </a:solidFill>
          </a:ln>
        </p:spPr>
        <p:txBody>
          <a:bodyPr>
            <a:spAutoFit/>
          </a:bodyPr>
          <a:lstStyle/>
          <a:p>
            <a:pPr>
              <a:spcBef>
                <a:spcPts val="600"/>
              </a:spcBef>
              <a:buFont typeface="Wingdings" pitchFamily="2" charset="2"/>
              <a:buNone/>
              <a:defRPr/>
            </a:pPr>
            <a:r>
              <a:rPr lang="en-US" sz="2400" dirty="0">
                <a:solidFill>
                  <a:schemeClr val="accent1"/>
                </a:solidFill>
              </a:rPr>
              <a:t>Node*</a:t>
            </a:r>
            <a:r>
              <a:rPr lang="en-US" sz="2400" dirty="0"/>
              <a:t> </a:t>
            </a:r>
            <a:r>
              <a:rPr lang="en-US" sz="2400" dirty="0">
                <a:solidFill>
                  <a:srgbClr val="FF3300"/>
                </a:solidFill>
              </a:rPr>
              <a:t>Search </a:t>
            </a:r>
            <a:r>
              <a:rPr lang="en-US" sz="2400" dirty="0"/>
              <a:t>(</a:t>
            </a:r>
            <a:r>
              <a:rPr lang="en-US" sz="2400" dirty="0">
                <a:solidFill>
                  <a:schemeClr val="accent1"/>
                </a:solidFill>
              </a:rPr>
              <a:t>List</a:t>
            </a:r>
            <a:r>
              <a:rPr lang="en-US" sz="2400" dirty="0"/>
              <a:t>  l, </a:t>
            </a:r>
            <a:r>
              <a:rPr lang="en-US" sz="2400" dirty="0" err="1">
                <a:solidFill>
                  <a:schemeClr val="accent1"/>
                </a:solidFill>
              </a:rPr>
              <a:t>int</a:t>
            </a:r>
            <a:r>
              <a:rPr lang="en-US" sz="2400" dirty="0"/>
              <a:t>  x)</a:t>
            </a:r>
          </a:p>
          <a:p>
            <a:pPr>
              <a:spcBef>
                <a:spcPts val="600"/>
              </a:spcBef>
              <a:buFont typeface="Wingdings" pitchFamily="2" charset="2"/>
              <a:buNone/>
              <a:defRPr/>
            </a:pPr>
            <a:r>
              <a:rPr lang="en-US" sz="2400" dirty="0">
                <a:solidFill>
                  <a:schemeClr val="accent1"/>
                </a:solidFill>
              </a:rPr>
              <a:t>{</a:t>
            </a:r>
          </a:p>
          <a:p>
            <a:pPr>
              <a:spcBef>
                <a:spcPts val="600"/>
              </a:spcBef>
              <a:buFont typeface="Wingdings" pitchFamily="2" charset="2"/>
              <a:buNone/>
              <a:defRPr/>
            </a:pPr>
            <a:r>
              <a:rPr lang="en-US" sz="2400" dirty="0"/>
              <a:t>	</a:t>
            </a:r>
            <a:r>
              <a:rPr lang="en-US" sz="2400" dirty="0">
                <a:solidFill>
                  <a:schemeClr val="accent1"/>
                </a:solidFill>
              </a:rPr>
              <a:t>Node*</a:t>
            </a:r>
            <a:r>
              <a:rPr lang="en-US" sz="2400" dirty="0"/>
              <a:t> p = </a:t>
            </a:r>
            <a:r>
              <a:rPr lang="en-US" sz="2400" dirty="0" err="1"/>
              <a:t>l.pHead</a:t>
            </a:r>
            <a:r>
              <a:rPr lang="en-US" sz="2400" dirty="0"/>
              <a:t>;</a:t>
            </a:r>
          </a:p>
          <a:p>
            <a:pPr>
              <a:spcBef>
                <a:spcPts val="600"/>
              </a:spcBef>
              <a:buFont typeface="Wingdings" pitchFamily="2" charset="2"/>
              <a:buNone/>
              <a:defRPr/>
            </a:pPr>
            <a:r>
              <a:rPr lang="en-US" sz="2400" dirty="0"/>
              <a:t>	</a:t>
            </a:r>
            <a:r>
              <a:rPr lang="en-US" sz="2400" dirty="0">
                <a:solidFill>
                  <a:schemeClr val="accent1"/>
                </a:solidFill>
              </a:rPr>
              <a:t>while </a:t>
            </a:r>
            <a:r>
              <a:rPr lang="en-US" sz="2400" dirty="0"/>
              <a:t>(p!=</a:t>
            </a:r>
            <a:r>
              <a:rPr lang="en-US" sz="2400" dirty="0">
                <a:solidFill>
                  <a:srgbClr val="CC00CC"/>
                </a:solidFill>
              </a:rPr>
              <a:t>NULL</a:t>
            </a:r>
            <a:r>
              <a:rPr lang="en-US" sz="2400" dirty="0"/>
              <a:t>) </a:t>
            </a:r>
            <a:r>
              <a:rPr lang="en-US" sz="2400" dirty="0">
                <a:solidFill>
                  <a:schemeClr val="accent1"/>
                </a:solidFill>
              </a:rPr>
              <a:t>{ </a:t>
            </a:r>
          </a:p>
          <a:p>
            <a:pPr>
              <a:spcBef>
                <a:spcPts val="600"/>
              </a:spcBef>
              <a:buFont typeface="Wingdings" pitchFamily="2" charset="2"/>
              <a:buNone/>
              <a:defRPr/>
            </a:pPr>
            <a:r>
              <a:rPr lang="en-US" sz="2400" dirty="0"/>
              <a:t>		</a:t>
            </a:r>
            <a:r>
              <a:rPr lang="en-US" sz="2400" dirty="0">
                <a:solidFill>
                  <a:schemeClr val="accent1"/>
                </a:solidFill>
              </a:rPr>
              <a:t>if</a:t>
            </a:r>
            <a:r>
              <a:rPr lang="en-US" sz="2400" dirty="0"/>
              <a:t> (p-&gt;data==x)</a:t>
            </a:r>
          </a:p>
          <a:p>
            <a:pPr>
              <a:spcBef>
                <a:spcPts val="600"/>
              </a:spcBef>
              <a:buFont typeface="Wingdings" pitchFamily="2" charset="2"/>
              <a:buNone/>
              <a:defRPr/>
            </a:pPr>
            <a:r>
              <a:rPr lang="en-US" sz="2400" dirty="0"/>
              <a:t>		          </a:t>
            </a:r>
            <a:r>
              <a:rPr lang="en-US" sz="2400" dirty="0">
                <a:solidFill>
                  <a:schemeClr val="accent1"/>
                </a:solidFill>
              </a:rPr>
              <a:t>return</a:t>
            </a:r>
            <a:r>
              <a:rPr lang="en-US" sz="2400" dirty="0"/>
              <a:t> p;</a:t>
            </a:r>
          </a:p>
          <a:p>
            <a:pPr>
              <a:spcBef>
                <a:spcPts val="600"/>
              </a:spcBef>
              <a:buFont typeface="Wingdings" pitchFamily="2" charset="2"/>
              <a:buNone/>
              <a:defRPr/>
            </a:pPr>
            <a:r>
              <a:rPr lang="en-US" sz="2400" dirty="0"/>
              <a:t>		p=p-&gt;</a:t>
            </a:r>
            <a:r>
              <a:rPr lang="en-US" sz="2400" dirty="0" err="1"/>
              <a:t>pNext</a:t>
            </a:r>
            <a:r>
              <a:rPr lang="en-US" sz="2400" dirty="0"/>
              <a:t>;</a:t>
            </a:r>
          </a:p>
          <a:p>
            <a:pPr>
              <a:spcBef>
                <a:spcPts val="600"/>
              </a:spcBef>
              <a:buFont typeface="Wingdings" pitchFamily="2" charset="2"/>
              <a:buNone/>
              <a:defRPr/>
            </a:pPr>
            <a:r>
              <a:rPr lang="en-US" sz="2400" dirty="0"/>
              <a:t>	</a:t>
            </a:r>
            <a:r>
              <a:rPr lang="en-US" sz="2400" dirty="0">
                <a:solidFill>
                  <a:schemeClr val="accent1"/>
                </a:solidFill>
              </a:rPr>
              <a:t>}</a:t>
            </a:r>
          </a:p>
          <a:p>
            <a:pPr>
              <a:spcBef>
                <a:spcPts val="600"/>
              </a:spcBef>
              <a:buFont typeface="Wingdings" pitchFamily="2" charset="2"/>
              <a:buNone/>
              <a:defRPr/>
            </a:pPr>
            <a:r>
              <a:rPr lang="en-US" sz="2400" dirty="0"/>
              <a:t>	</a:t>
            </a:r>
            <a:r>
              <a:rPr lang="en-US" sz="2400" dirty="0">
                <a:solidFill>
                  <a:schemeClr val="accent1"/>
                </a:solidFill>
              </a:rPr>
              <a:t>return</a:t>
            </a:r>
            <a:r>
              <a:rPr lang="en-US" sz="2400" dirty="0"/>
              <a:t> </a:t>
            </a:r>
            <a:r>
              <a:rPr lang="en-US" sz="2400" dirty="0">
                <a:solidFill>
                  <a:srgbClr val="CC00CC"/>
                </a:solidFill>
              </a:rPr>
              <a:t>NULL</a:t>
            </a:r>
            <a:r>
              <a:rPr lang="en-US" sz="2400" dirty="0"/>
              <a:t>;</a:t>
            </a:r>
          </a:p>
          <a:p>
            <a:pPr>
              <a:spcBef>
                <a:spcPts val="600"/>
              </a:spcBef>
              <a:buFont typeface="Wingdings" pitchFamily="2" charset="2"/>
              <a:buNone/>
              <a:defRPr/>
            </a:pPr>
            <a:r>
              <a:rPr lang="en-US" sz="2400" dirty="0">
                <a:solidFill>
                  <a:schemeClr val="accent1"/>
                </a:solidFill>
              </a:rPr>
              <a:t>}</a:t>
            </a:r>
          </a:p>
        </p:txBody>
      </p:sp>
      <p:sp>
        <p:nvSpPr>
          <p:cNvPr id="6" name="Explosion 1 5"/>
          <p:cNvSpPr/>
          <p:nvPr/>
        </p:nvSpPr>
        <p:spPr>
          <a:xfrm>
            <a:off x="5486400" y="2057400"/>
            <a:ext cx="3581400" cy="1828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solidFill>
                  <a:srgbClr val="C00000"/>
                </a:solidFill>
              </a:rPr>
              <a:t>Gọi hàm???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linds(horizontal)">
                                      <p:cBhvr>
                                        <p:cTn id="7" dur="500"/>
                                        <p:tgtEl>
                                          <p:spTgt spid="5">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blinds(horizontal)">
                                      <p:cBhvr>
                                        <p:cTn id="10" dur="500"/>
                                        <p:tgtEl>
                                          <p:spTgt spid="5">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blinds(horizontal)">
                                      <p:cBhvr>
                                        <p:cTn id="15" dur="500"/>
                                        <p:tgtEl>
                                          <p:spTgt spid="5">
                                            <p:txEl>
                                              <p:pRg st="8" end="8"/>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title"/>
          </p:nvPr>
        </p:nvSpPr>
        <p:spPr>
          <a:xfrm>
            <a:off x="612775" y="228600"/>
            <a:ext cx="8153400" cy="990600"/>
          </a:xfrm>
        </p:spPr>
        <p:txBody>
          <a:bodyPr/>
          <a:lstStyle/>
          <a:p>
            <a:pPr eaLnBrk="1" hangingPunct="1"/>
            <a:r>
              <a:rPr lang="en-US" smtClean="0"/>
              <a:t>DSLK đơn</a:t>
            </a:r>
            <a:endParaRPr lang="en-US" smtClean="0">
              <a:latin typeface="Times New Roman" panose="02020603050405020304" pitchFamily="18" charset="0"/>
            </a:endParaRPr>
          </a:p>
        </p:txBody>
      </p:sp>
      <p:sp>
        <p:nvSpPr>
          <p:cNvPr id="45060" name="Rectangle 2"/>
          <p:cNvSpPr>
            <a:spLocks noGrp="1" noChangeArrowheads="1"/>
          </p:cNvSpPr>
          <p:nvPr>
            <p:ph sz="quarter" idx="1"/>
          </p:nvPr>
        </p:nvSpPr>
        <p:spPr>
          <a:xfrm>
            <a:off x="612775" y="1676400"/>
            <a:ext cx="8153400" cy="4495800"/>
          </a:xfrm>
        </p:spPr>
        <p:txBody>
          <a:bodyPr/>
          <a:lstStyle/>
          <a:p>
            <a:pPr marL="398463" indent="-398463" eaLnBrk="1" hangingPunct="1"/>
            <a:r>
              <a:rPr lang="en-US" b="1" smtClean="0">
                <a:latin typeface="Times New Roman" panose="02020603050405020304" pitchFamily="18" charset="0"/>
                <a:cs typeface="Times New Roman" panose="02020603050405020304" pitchFamily="18" charset="0"/>
              </a:rPr>
              <a:t>Các thao tác cơ bản</a:t>
            </a:r>
          </a:p>
          <a:p>
            <a:pPr marL="719138" lvl="1" indent="-398463" eaLnBrk="1" hangingPunct="1"/>
            <a:r>
              <a:rPr lang="en-US" smtClean="0">
                <a:latin typeface="Times New Roman" panose="02020603050405020304" pitchFamily="18" charset="0"/>
                <a:cs typeface="Times New Roman" panose="02020603050405020304" pitchFamily="18" charset="0"/>
              </a:rPr>
              <a:t>Tạo danh sách rỗng</a:t>
            </a:r>
          </a:p>
          <a:p>
            <a:pPr marL="719138" lvl="1" indent="-398463" eaLnBrk="1" hangingPunct="1"/>
            <a:r>
              <a:rPr lang="en-US" smtClean="0">
                <a:latin typeface="Times New Roman" panose="02020603050405020304" pitchFamily="18" charset="0"/>
                <a:cs typeface="Times New Roman" panose="02020603050405020304" pitchFamily="18" charset="0"/>
              </a:rPr>
              <a:t>Thêm một phần tử vào danh sách</a:t>
            </a:r>
          </a:p>
          <a:p>
            <a:pPr marL="719138" lvl="1" indent="-398463" eaLnBrk="1" hangingPunct="1"/>
            <a:r>
              <a:rPr lang="en-US" smtClean="0">
                <a:latin typeface="Times New Roman" panose="02020603050405020304" pitchFamily="18" charset="0"/>
                <a:cs typeface="Times New Roman" panose="02020603050405020304" pitchFamily="18" charset="0"/>
              </a:rPr>
              <a:t>Duyệt danh sách</a:t>
            </a:r>
          </a:p>
          <a:p>
            <a:pPr marL="719138" lvl="1" indent="-398463" eaLnBrk="1" hangingPunct="1"/>
            <a:r>
              <a:rPr lang="en-US" smtClean="0">
                <a:latin typeface="Times New Roman" panose="02020603050405020304" pitchFamily="18" charset="0"/>
                <a:cs typeface="Times New Roman" panose="02020603050405020304" pitchFamily="18" charset="0"/>
              </a:rPr>
              <a:t>Tìm kiếm một giá trị trên danh sách</a:t>
            </a:r>
          </a:p>
          <a:p>
            <a:pPr marL="719138" lvl="1" indent="-398463" eaLnBrk="1" hangingPunct="1"/>
            <a:r>
              <a:rPr lang="en-US" smtClean="0">
                <a:latin typeface="Times New Roman" panose="02020603050405020304" pitchFamily="18" charset="0"/>
                <a:cs typeface="Times New Roman" panose="02020603050405020304" pitchFamily="18" charset="0"/>
              </a:rPr>
              <a:t>Xóa một phần tử ra khỏi danh sách</a:t>
            </a:r>
          </a:p>
          <a:p>
            <a:pPr marL="719138" lvl="1" indent="-398463" eaLnBrk="1" hangingPunct="1"/>
            <a:r>
              <a:rPr lang="en-US" smtClean="0">
                <a:latin typeface="Times New Roman" panose="02020603050405020304" pitchFamily="18" charset="0"/>
                <a:cs typeface="Times New Roman" panose="02020603050405020304" pitchFamily="18" charset="0"/>
              </a:rPr>
              <a:t>Hủy toàn bộ danh sách</a:t>
            </a:r>
          </a:p>
          <a:p>
            <a:pPr marL="719138" lvl="1" indent="-398463" eaLnBrk="1" hangingPunct="1"/>
            <a:r>
              <a:rPr lang="en-US" smtClean="0">
                <a:latin typeface="Times New Roman" panose="02020603050405020304" pitchFamily="18" charset="0"/>
                <a:cs typeface="Times New Roman" panose="02020603050405020304" pitchFamily="18" charset="0"/>
              </a:rPr>
              <a:t>…</a:t>
            </a:r>
          </a:p>
        </p:txBody>
      </p:sp>
      <p:sp>
        <p:nvSpPr>
          <p:cNvPr id="8090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CC68B0E-A807-426D-8B2A-BCD067B35F84}" type="slidenum">
              <a:rPr lang="en-US" sz="1200" smtClean="0">
                <a:solidFill>
                  <a:srgbClr val="FFFFFF"/>
                </a:solidFill>
              </a:rPr>
              <a:pPr>
                <a:lnSpc>
                  <a:spcPct val="80000"/>
                </a:lnSpc>
              </a:pPr>
              <a:t>61</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45060">
                                            <p:txEl>
                                              <p:pRg st="1" end="1"/>
                                            </p:txEl>
                                          </p:spTgt>
                                        </p:tgtEl>
                                        <p:attrNameLst>
                                          <p:attrName>style.opacity</p:attrName>
                                        </p:attrNameLst>
                                      </p:cBhvr>
                                      <p:to>
                                        <p:strVal val="0.5"/>
                                      </p:to>
                                    </p:set>
                                    <p:animEffect filter="image" prLst="opacity: 0.5">
                                      <p:cBhvr rctx="IE">
                                        <p:cTn id="7" dur="indefinite"/>
                                        <p:tgtEl>
                                          <p:spTgt spid="45060">
                                            <p:txEl>
                                              <p:pRg st="1" end="1"/>
                                            </p:txEl>
                                          </p:spTgt>
                                        </p:tgtEl>
                                      </p:cBhvr>
                                    </p:animEffect>
                                  </p:childTnLst>
                                </p:cTn>
                              </p:par>
                              <p:par>
                                <p:cTn id="8" presetID="9" presetClass="emph" presetSubtype="0" nodeType="withEffect">
                                  <p:stCondLst>
                                    <p:cond delay="0"/>
                                  </p:stCondLst>
                                  <p:childTnLst>
                                    <p:set>
                                      <p:cBhvr rctx="PPT">
                                        <p:cTn id="9" dur="indefinite"/>
                                        <p:tgtEl>
                                          <p:spTgt spid="45060">
                                            <p:txEl>
                                              <p:pRg st="2" end="2"/>
                                            </p:txEl>
                                          </p:spTgt>
                                        </p:tgtEl>
                                        <p:attrNameLst>
                                          <p:attrName>style.opacity</p:attrName>
                                        </p:attrNameLst>
                                      </p:cBhvr>
                                      <p:to>
                                        <p:strVal val="0.5"/>
                                      </p:to>
                                    </p:set>
                                    <p:animEffect filter="image" prLst="opacity: 0.5">
                                      <p:cBhvr rctx="IE">
                                        <p:cTn id="10" dur="indefinite"/>
                                        <p:tgtEl>
                                          <p:spTgt spid="45060">
                                            <p:txEl>
                                              <p:pRg st="2" end="2"/>
                                            </p:txEl>
                                          </p:spTgt>
                                        </p:tgtEl>
                                      </p:cBhvr>
                                    </p:animEffect>
                                  </p:childTnLst>
                                </p:cTn>
                              </p:par>
                              <p:par>
                                <p:cTn id="11" presetID="9" presetClass="emph" presetSubtype="0" nodeType="withEffect">
                                  <p:stCondLst>
                                    <p:cond delay="0"/>
                                  </p:stCondLst>
                                  <p:childTnLst>
                                    <p:set>
                                      <p:cBhvr rctx="PPT">
                                        <p:cTn id="12" dur="indefinite"/>
                                        <p:tgtEl>
                                          <p:spTgt spid="45060">
                                            <p:txEl>
                                              <p:pRg st="4" end="4"/>
                                            </p:txEl>
                                          </p:spTgt>
                                        </p:tgtEl>
                                        <p:attrNameLst>
                                          <p:attrName>style.opacity</p:attrName>
                                        </p:attrNameLst>
                                      </p:cBhvr>
                                      <p:to>
                                        <p:strVal val="0.5"/>
                                      </p:to>
                                    </p:set>
                                    <p:animEffect filter="image" prLst="opacity: 0.5">
                                      <p:cBhvr rctx="IE">
                                        <p:cTn id="13" dur="indefinite"/>
                                        <p:tgtEl>
                                          <p:spTgt spid="45060">
                                            <p:txEl>
                                              <p:pRg st="4" end="4"/>
                                            </p:txEl>
                                          </p:spTgt>
                                        </p:tgtEl>
                                      </p:cBhvr>
                                    </p:animEffect>
                                  </p:childTnLst>
                                </p:cTn>
                              </p:par>
                              <p:par>
                                <p:cTn id="14" presetID="9" presetClass="emph" presetSubtype="0" nodeType="withEffect">
                                  <p:stCondLst>
                                    <p:cond delay="0"/>
                                  </p:stCondLst>
                                  <p:childTnLst>
                                    <p:set>
                                      <p:cBhvr rctx="PPT">
                                        <p:cTn id="15" dur="indefinite"/>
                                        <p:tgtEl>
                                          <p:spTgt spid="45060">
                                            <p:txEl>
                                              <p:pRg st="3" end="3"/>
                                            </p:txEl>
                                          </p:spTgt>
                                        </p:tgtEl>
                                        <p:attrNameLst>
                                          <p:attrName>style.opacity</p:attrName>
                                        </p:attrNameLst>
                                      </p:cBhvr>
                                      <p:to>
                                        <p:strVal val="0.5"/>
                                      </p:to>
                                    </p:set>
                                    <p:animEffect filter="image" prLst="opacity: 0.5">
                                      <p:cBhvr rctx="IE">
                                        <p:cTn id="16" dur="indefinite"/>
                                        <p:tgtEl>
                                          <p:spTgt spid="45060">
                                            <p:txEl>
                                              <p:pRg st="3" end="3"/>
                                            </p:txEl>
                                          </p:spTgt>
                                        </p:tgtEl>
                                      </p:cBhvr>
                                    </p:animEffect>
                                  </p:childTnLst>
                                </p:cTn>
                              </p:par>
                              <p:par>
                                <p:cTn id="17" presetID="15" presetClass="emph" presetSubtype="0" nodeType="withEffect">
                                  <p:stCondLst>
                                    <p:cond delay="0"/>
                                  </p:stCondLst>
                                  <p:iterate type="lt">
                                    <p:tmAbs val="25"/>
                                  </p:iterate>
                                  <p:childTnLst>
                                    <p:set>
                                      <p:cBhvr override="childStyle">
                                        <p:cTn id="18" dur="indefinite"/>
                                        <p:tgtEl>
                                          <p:spTgt spid="45060">
                                            <p:txEl>
                                              <p:pRg st="5" end="5"/>
                                            </p:txEl>
                                          </p:spTgt>
                                        </p:tgtEl>
                                        <p:attrNameLst>
                                          <p:attrName>style.fontWeight</p:attrName>
                                        </p:attrNameLst>
                                      </p:cBhvr>
                                      <p:to>
                                        <p:strVal val="bold"/>
                                      </p:to>
                                    </p:set>
                                  </p:childTnLst>
                                </p:cTn>
                              </p:par>
                              <p:par>
                                <p:cTn id="19" presetID="9" presetClass="emph" presetSubtype="0" nodeType="withEffect">
                                  <p:stCondLst>
                                    <p:cond delay="0"/>
                                  </p:stCondLst>
                                  <p:childTnLst>
                                    <p:set>
                                      <p:cBhvr rctx="PPT">
                                        <p:cTn id="20" dur="indefinite"/>
                                        <p:tgtEl>
                                          <p:spTgt spid="45060">
                                            <p:txEl>
                                              <p:pRg st="6" end="6"/>
                                            </p:txEl>
                                          </p:spTgt>
                                        </p:tgtEl>
                                        <p:attrNameLst>
                                          <p:attrName>style.opacity</p:attrName>
                                        </p:attrNameLst>
                                      </p:cBhvr>
                                      <p:to>
                                        <p:strVal val="0.5"/>
                                      </p:to>
                                    </p:set>
                                    <p:animEffect filter="image" prLst="opacity: 0.5">
                                      <p:cBhvr rctx="IE">
                                        <p:cTn id="21" dur="indefinite"/>
                                        <p:tgtEl>
                                          <p:spTgt spid="45060">
                                            <p:txEl>
                                              <p:pRg st="6" end="6"/>
                                            </p:txEl>
                                          </p:spTgt>
                                        </p:tgtEl>
                                      </p:cBhvr>
                                    </p:animEffect>
                                  </p:childTnLst>
                                </p:cTn>
                              </p:par>
                              <p:par>
                                <p:cTn id="22" presetID="9" presetClass="emph" presetSubtype="0" nodeType="withEffect">
                                  <p:stCondLst>
                                    <p:cond delay="0"/>
                                  </p:stCondLst>
                                  <p:childTnLst>
                                    <p:set>
                                      <p:cBhvr rctx="PPT">
                                        <p:cTn id="23" dur="indefinite"/>
                                        <p:tgtEl>
                                          <p:spTgt spid="45060">
                                            <p:txEl>
                                              <p:pRg st="7" end="7"/>
                                            </p:txEl>
                                          </p:spTgt>
                                        </p:tgtEl>
                                        <p:attrNameLst>
                                          <p:attrName>style.opacity</p:attrName>
                                        </p:attrNameLst>
                                      </p:cBhvr>
                                      <p:to>
                                        <p:strVal val="0.5"/>
                                      </p:to>
                                    </p:set>
                                    <p:animEffect filter="image" prLst="opacity: 0.5">
                                      <p:cBhvr rctx="IE">
                                        <p:cTn id="24" dur="indefinite"/>
                                        <p:tgtEl>
                                          <p:spTgt spid="4506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612775" y="228600"/>
            <a:ext cx="8153400" cy="990600"/>
          </a:xfrm>
        </p:spPr>
        <p:txBody>
          <a:bodyPr/>
          <a:lstStyle/>
          <a:p>
            <a:pPr eaLnBrk="1" hangingPunct="1"/>
            <a:r>
              <a:rPr lang="en-US" smtClean="0"/>
              <a:t>DSLK đơn – Các thao tác cơ bản</a:t>
            </a:r>
          </a:p>
        </p:txBody>
      </p:sp>
      <p:sp>
        <p:nvSpPr>
          <p:cNvPr id="3" name="Content Placeholder 2"/>
          <p:cNvSpPr>
            <a:spLocks noGrp="1"/>
          </p:cNvSpPr>
          <p:nvPr>
            <p:ph sz="quarter" idx="1"/>
          </p:nvPr>
        </p:nvSpPr>
        <p:spPr>
          <a:xfrm>
            <a:off x="612775" y="1600200"/>
            <a:ext cx="8153400" cy="4495800"/>
          </a:xfrm>
        </p:spPr>
        <p:txBody>
          <a:bodyPr/>
          <a:lstStyle/>
          <a:p>
            <a:pPr eaLnBrk="1" hangingPunct="1"/>
            <a:r>
              <a:rPr lang="en-US" smtClean="0">
                <a:latin typeface="Times New Roman" panose="02020603050405020304" pitchFamily="18" charset="0"/>
                <a:cs typeface="Times New Roman" panose="02020603050405020304" pitchFamily="18" charset="0"/>
              </a:rPr>
              <a:t>Xóa một node của danh sách</a:t>
            </a:r>
          </a:p>
          <a:p>
            <a:pPr lvl="1" eaLnBrk="1" hangingPunct="1"/>
            <a:r>
              <a:rPr lang="en-US" smtClean="0">
                <a:latin typeface="Times New Roman" panose="02020603050405020304" pitchFamily="18" charset="0"/>
                <a:cs typeface="Times New Roman" panose="02020603050405020304" pitchFamily="18" charset="0"/>
              </a:rPr>
              <a:t>Xóa node </a:t>
            </a:r>
            <a:r>
              <a:rPr lang="en-US" u="sng" smtClean="0">
                <a:latin typeface="Times New Roman" panose="02020603050405020304" pitchFamily="18" charset="0"/>
                <a:cs typeface="Times New Roman" panose="02020603050405020304" pitchFamily="18" charset="0"/>
              </a:rPr>
              <a:t>đầu</a:t>
            </a:r>
            <a:r>
              <a:rPr lang="en-US" smtClean="0">
                <a:latin typeface="Times New Roman" panose="02020603050405020304" pitchFamily="18" charset="0"/>
                <a:cs typeface="Times New Roman" panose="02020603050405020304" pitchFamily="18" charset="0"/>
              </a:rPr>
              <a:t> của danh sách</a:t>
            </a:r>
          </a:p>
          <a:p>
            <a:pPr lvl="1" eaLnBrk="1" hangingPunct="1"/>
            <a:r>
              <a:rPr lang="en-US" smtClean="0">
                <a:latin typeface="Times New Roman" panose="02020603050405020304" pitchFamily="18" charset="0"/>
                <a:cs typeface="Times New Roman" panose="02020603050405020304" pitchFamily="18" charset="0"/>
              </a:rPr>
              <a:t>Xóa node </a:t>
            </a:r>
            <a:r>
              <a:rPr lang="en-US" u="sng" smtClean="0">
                <a:latin typeface="Times New Roman" panose="02020603050405020304" pitchFamily="18" charset="0"/>
                <a:cs typeface="Times New Roman" panose="02020603050405020304" pitchFamily="18" charset="0"/>
              </a:rPr>
              <a:t>sau</a:t>
            </a:r>
            <a:r>
              <a:rPr lang="en-US" smtClean="0">
                <a:latin typeface="Times New Roman" panose="02020603050405020304" pitchFamily="18" charset="0"/>
                <a:cs typeface="Times New Roman" panose="02020603050405020304" pitchFamily="18" charset="0"/>
              </a:rPr>
              <a:t> node q trong danh sách</a:t>
            </a:r>
          </a:p>
          <a:p>
            <a:pPr lvl="1" eaLnBrk="1" hangingPunct="1"/>
            <a:r>
              <a:rPr lang="en-US" smtClean="0">
                <a:latin typeface="Times New Roman" panose="02020603050405020304" pitchFamily="18" charset="0"/>
                <a:cs typeface="Times New Roman" panose="02020603050405020304" pitchFamily="18" charset="0"/>
              </a:rPr>
              <a:t>Xóa node có khoá k</a:t>
            </a:r>
          </a:p>
        </p:txBody>
      </p:sp>
      <p:sp>
        <p:nvSpPr>
          <p:cNvPr id="8192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4917000-FD9D-4FC1-89BE-D6DEEB01BB4B}" type="slidenum">
              <a:rPr lang="en-US" sz="1200" smtClean="0">
                <a:solidFill>
                  <a:srgbClr val="FFFFFF"/>
                </a:solidFill>
              </a:rPr>
              <a:pPr>
                <a:lnSpc>
                  <a:spcPct val="80000"/>
                </a:lnSpc>
              </a:pPr>
              <a:t>62</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par>
                                <p:cTn id="7" presetID="9" presetClass="emph" presetSubtype="0" nodeType="withEffect">
                                  <p:stCondLst>
                                    <p:cond delay="0"/>
                                  </p:stCondLst>
                                  <p:childTnLst>
                                    <p:set>
                                      <p:cBhvr rctx="PPT">
                                        <p:cTn id="8" dur="indefinite"/>
                                        <p:tgtEl>
                                          <p:spTgt spid="3">
                                            <p:txEl>
                                              <p:pRg st="2" end="2"/>
                                            </p:txEl>
                                          </p:spTgt>
                                        </p:tgtEl>
                                        <p:attrNameLst>
                                          <p:attrName>style.opacity</p:attrName>
                                        </p:attrNameLst>
                                      </p:cBhvr>
                                      <p:to>
                                        <p:strVal val="0.5"/>
                                      </p:to>
                                    </p:set>
                                    <p:animEffect filter="image" prLst="opacity: 0.5">
                                      <p:cBhvr rctx="IE">
                                        <p:cTn id="9" dur="indefinite"/>
                                        <p:tgtEl>
                                          <p:spTgt spid="3">
                                            <p:txEl>
                                              <p:pRg st="2" end="2"/>
                                            </p:txEl>
                                          </p:spTgt>
                                        </p:tgtEl>
                                      </p:cBhvr>
                                    </p:animEffect>
                                  </p:childTnLst>
                                </p:cTn>
                              </p:par>
                              <p:par>
                                <p:cTn id="10" presetID="9" presetClass="emph" presetSubtype="0" nodeType="withEffect">
                                  <p:stCondLst>
                                    <p:cond delay="0"/>
                                  </p:stCondLst>
                                  <p:childTnLst>
                                    <p:set>
                                      <p:cBhvr rctx="PPT">
                                        <p:cTn id="11" dur="indefinite"/>
                                        <p:tgtEl>
                                          <p:spTgt spid="3">
                                            <p:txEl>
                                              <p:pRg st="3" end="3"/>
                                            </p:txEl>
                                          </p:spTgt>
                                        </p:tgtEl>
                                        <p:attrNameLst>
                                          <p:attrName>style.opacity</p:attrName>
                                        </p:attrNameLst>
                                      </p:cBhvr>
                                      <p:to>
                                        <p:strVal val="0.5"/>
                                      </p:to>
                                    </p:set>
                                    <p:animEffect filter="image" prLst="opacity: 0.5">
                                      <p:cBhvr rctx="IE">
                                        <p:cTn id="12"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4"/>
          <p:cNvSpPr>
            <a:spLocks noGrp="1"/>
          </p:cNvSpPr>
          <p:nvPr>
            <p:ph type="title"/>
          </p:nvPr>
        </p:nvSpPr>
        <p:spPr>
          <a:xfrm>
            <a:off x="612775" y="228600"/>
            <a:ext cx="8153400" cy="990600"/>
          </a:xfrm>
        </p:spPr>
        <p:txBody>
          <a:bodyPr/>
          <a:lstStyle/>
          <a:p>
            <a:pPr eaLnBrk="1" hangingPunct="1"/>
            <a:r>
              <a:rPr lang="en-US" smtClean="0"/>
              <a:t>DSLK đơn – Các thao tác cơ bản</a:t>
            </a:r>
          </a:p>
        </p:txBody>
      </p:sp>
      <p:sp>
        <p:nvSpPr>
          <p:cNvPr id="82947" name="Rectangle 3"/>
          <p:cNvSpPr>
            <a:spLocks noGrp="1" noChangeArrowheads="1"/>
          </p:cNvSpPr>
          <p:nvPr>
            <p:ph sz="quarter" idx="1"/>
          </p:nvPr>
        </p:nvSpPr>
        <p:spPr>
          <a:xfrm>
            <a:off x="612775" y="1600200"/>
            <a:ext cx="8153400" cy="4495800"/>
          </a:xfrm>
        </p:spPr>
        <p:txBody>
          <a:bodyPr/>
          <a:lstStyle/>
          <a:p>
            <a:pPr eaLnBrk="1" hangingPunct="1">
              <a:buFont typeface="Wingdings" panose="05000000000000000000" pitchFamily="2" charset="2"/>
              <a:buNone/>
            </a:pPr>
            <a:r>
              <a:rPr lang="en-US" b="1" smtClean="0">
                <a:latin typeface="Times New Roman" panose="02020603050405020304" pitchFamily="18" charset="0"/>
              </a:rPr>
              <a:t>Xóa node </a:t>
            </a:r>
            <a:r>
              <a:rPr lang="en-US" b="1" u="sng" smtClean="0">
                <a:latin typeface="Times New Roman" panose="02020603050405020304" pitchFamily="18" charset="0"/>
              </a:rPr>
              <a:t>đầu</a:t>
            </a:r>
            <a:r>
              <a:rPr lang="en-US" b="1" smtClean="0">
                <a:latin typeface="Times New Roman" panose="02020603050405020304" pitchFamily="18" charset="0"/>
              </a:rPr>
              <a:t> của danh sách</a:t>
            </a:r>
            <a:endParaRPr lang="en-US" smtClean="0">
              <a:latin typeface="Times New Roman" panose="02020603050405020304" pitchFamily="18" charset="0"/>
            </a:endParaRPr>
          </a:p>
          <a:p>
            <a:pPr lvl="1" eaLnBrk="1" hangingPunct="1"/>
            <a:r>
              <a:rPr lang="en-US" smtClean="0">
                <a:latin typeface="Times New Roman" panose="02020603050405020304" pitchFamily="18" charset="0"/>
              </a:rPr>
              <a:t>Gọi p là node đầu của danh sách (pHead)</a:t>
            </a:r>
          </a:p>
          <a:p>
            <a:pPr lvl="1" eaLnBrk="1" hangingPunct="1"/>
            <a:r>
              <a:rPr lang="en-US" smtClean="0">
                <a:latin typeface="Times New Roman" panose="02020603050405020304" pitchFamily="18" charset="0"/>
              </a:rPr>
              <a:t>Cho pHead trỏ vào node sau node p (là p-&gt;pNext)</a:t>
            </a:r>
          </a:p>
          <a:p>
            <a:pPr lvl="1" eaLnBrk="1" hangingPunct="1"/>
            <a:r>
              <a:rPr lang="en-US" smtClean="0">
                <a:latin typeface="Times New Roman" panose="02020603050405020304" pitchFamily="18" charset="0"/>
              </a:rPr>
              <a:t>Nếu danh sách trở thành rỗng thì pTail = NULL</a:t>
            </a:r>
          </a:p>
          <a:p>
            <a:pPr lvl="1" eaLnBrk="1" hangingPunct="1"/>
            <a:r>
              <a:rPr lang="en-US" smtClean="0">
                <a:latin typeface="Times New Roman" panose="02020603050405020304" pitchFamily="18" charset="0"/>
              </a:rPr>
              <a:t>Giải phóng vùng nhớ mà p trỏ tới</a:t>
            </a:r>
          </a:p>
        </p:txBody>
      </p:sp>
      <p:sp>
        <p:nvSpPr>
          <p:cNvPr id="8294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5A08B333-2181-427E-A7AB-F2969E4AF7E7}" type="slidenum">
              <a:rPr lang="en-US" sz="1200" smtClean="0">
                <a:solidFill>
                  <a:srgbClr val="FFFFFF"/>
                </a:solidFill>
              </a:rPr>
              <a:pPr>
                <a:lnSpc>
                  <a:spcPct val="80000"/>
                </a:lnSpc>
              </a:pPr>
              <a:t>63</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4132" name="Rectangle 4"/>
          <p:cNvSpPr>
            <a:spLocks noGrp="1" noChangeArrowheads="1"/>
          </p:cNvSpPr>
          <p:nvPr>
            <p:ph type="title"/>
          </p:nvPr>
        </p:nvSpPr>
        <p:spPr>
          <a:xfrm>
            <a:off x="612775" y="228600"/>
            <a:ext cx="8153400" cy="990600"/>
          </a:xfrm>
        </p:spPr>
        <p:txBody>
          <a:bodyPr/>
          <a:lstStyle/>
          <a:p>
            <a:pPr eaLnBrk="1" hangingPunct="1"/>
            <a:r>
              <a:rPr lang="en-US" smtClean="0"/>
              <a:t>DSLK đơn – Các thao tác cơ bản</a:t>
            </a:r>
            <a:endParaRPr lang="en-US" smtClean="0">
              <a:latin typeface="Times New Roman" panose="02020603050405020304" pitchFamily="18" charset="0"/>
            </a:endParaRPr>
          </a:p>
        </p:txBody>
      </p:sp>
      <p:sp>
        <p:nvSpPr>
          <p:cNvPr id="83971" name="Content Placeholder 29"/>
          <p:cNvSpPr>
            <a:spLocks noGrp="1"/>
          </p:cNvSpPr>
          <p:nvPr>
            <p:ph sz="quarter" idx="1"/>
          </p:nvPr>
        </p:nvSpPr>
        <p:spPr>
          <a:xfrm>
            <a:off x="612775" y="1600200"/>
            <a:ext cx="8153400" cy="4495800"/>
          </a:xfrm>
        </p:spPr>
        <p:txBody>
          <a:bodyPr/>
          <a:lstStyle/>
          <a:p>
            <a:pPr eaLnBrk="1" hangingPunct="1"/>
            <a:r>
              <a:rPr lang="en-US" smtClean="0">
                <a:latin typeface="Times New Roman" panose="02020603050405020304" pitchFamily="18" charset="0"/>
              </a:rPr>
              <a:t>Xóa một node của danh sách</a:t>
            </a:r>
            <a:endParaRPr lang="en-US" smtClean="0"/>
          </a:p>
        </p:txBody>
      </p:sp>
      <p:sp>
        <p:nvSpPr>
          <p:cNvPr id="8397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C6FC89C-1518-4B12-A995-777E63B6D411}" type="slidenum">
              <a:rPr lang="en-US" sz="1200" smtClean="0">
                <a:solidFill>
                  <a:srgbClr val="FFFFFF"/>
                </a:solidFill>
              </a:rPr>
              <a:pPr>
                <a:lnSpc>
                  <a:spcPct val="80000"/>
                </a:lnSpc>
              </a:pPr>
              <a:t>64</a:t>
            </a:fld>
            <a:endParaRPr lang="en-US" sz="1200" smtClean="0">
              <a:solidFill>
                <a:srgbClr val="FFFFFF"/>
              </a:solidFill>
            </a:endParaRPr>
          </a:p>
        </p:txBody>
      </p:sp>
      <p:sp>
        <p:nvSpPr>
          <p:cNvPr id="83973" name="Rectangle 5"/>
          <p:cNvSpPr>
            <a:spLocks noChangeAspect="1" noChangeArrowheads="1"/>
          </p:cNvSpPr>
          <p:nvPr/>
        </p:nvSpPr>
        <p:spPr bwMode="auto">
          <a:xfrm>
            <a:off x="3609975" y="3716338"/>
            <a:ext cx="176213"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83974" name="Rectangle 6"/>
          <p:cNvSpPr>
            <a:spLocks noChangeAspect="1" noChangeArrowheads="1"/>
          </p:cNvSpPr>
          <p:nvPr/>
        </p:nvSpPr>
        <p:spPr bwMode="auto">
          <a:xfrm>
            <a:off x="4732338" y="3716338"/>
            <a:ext cx="176212"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83975" name="Rectangle 7"/>
          <p:cNvSpPr>
            <a:spLocks noChangeAspect="1" noChangeArrowheads="1"/>
          </p:cNvSpPr>
          <p:nvPr/>
        </p:nvSpPr>
        <p:spPr bwMode="auto">
          <a:xfrm>
            <a:off x="5843588" y="3716338"/>
            <a:ext cx="176212"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83976" name="Rectangle 8"/>
          <p:cNvSpPr>
            <a:spLocks noChangeAspect="1" noChangeArrowheads="1"/>
          </p:cNvSpPr>
          <p:nvPr/>
        </p:nvSpPr>
        <p:spPr bwMode="auto">
          <a:xfrm>
            <a:off x="6964363" y="3716338"/>
            <a:ext cx="174625"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83977" name="Oval 9"/>
          <p:cNvSpPr>
            <a:spLocks noChangeAspect="1" noChangeArrowheads="1"/>
          </p:cNvSpPr>
          <p:nvPr/>
        </p:nvSpPr>
        <p:spPr bwMode="auto">
          <a:xfrm>
            <a:off x="1947863" y="2514600"/>
            <a:ext cx="420687"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83978" name="Rectangle 10"/>
          <p:cNvSpPr>
            <a:spLocks noChangeAspect="1" noChangeArrowheads="1"/>
          </p:cNvSpPr>
          <p:nvPr/>
        </p:nvSpPr>
        <p:spPr bwMode="auto">
          <a:xfrm>
            <a:off x="7415213" y="3838575"/>
            <a:ext cx="280987"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grpSp>
        <p:nvGrpSpPr>
          <p:cNvPr id="2" name="Group 12"/>
          <p:cNvGrpSpPr>
            <a:grpSpLocks noChangeAspect="1"/>
          </p:cNvGrpSpPr>
          <p:nvPr/>
        </p:nvGrpSpPr>
        <p:grpSpPr bwMode="auto">
          <a:xfrm>
            <a:off x="1851025" y="3716338"/>
            <a:ext cx="1122363" cy="525462"/>
            <a:chOff x="2595" y="3361"/>
            <a:chExt cx="884" cy="414"/>
          </a:xfrm>
        </p:grpSpPr>
        <p:sp>
          <p:nvSpPr>
            <p:cNvPr id="84000" name="Rectangle 13"/>
            <p:cNvSpPr>
              <a:spLocks noChangeAspect="1" noChangeArrowheads="1"/>
            </p:cNvSpPr>
            <p:nvPr/>
          </p:nvSpPr>
          <p:spPr bwMode="auto">
            <a:xfrm>
              <a:off x="3105" y="3361"/>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84001" name="Line 14"/>
            <p:cNvSpPr>
              <a:spLocks noChangeAspect="1" noChangeShapeType="1"/>
            </p:cNvSpPr>
            <p:nvPr/>
          </p:nvSpPr>
          <p:spPr bwMode="auto">
            <a:xfrm>
              <a:off x="3167" y="3568"/>
              <a:ext cx="312"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84002" name="Text Box 15"/>
            <p:cNvSpPr txBox="1">
              <a:spLocks noChangeAspect="1" noChangeArrowheads="1"/>
            </p:cNvSpPr>
            <p:nvPr/>
          </p:nvSpPr>
          <p:spPr bwMode="auto">
            <a:xfrm>
              <a:off x="2595" y="3361"/>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A</a:t>
              </a:r>
            </a:p>
          </p:txBody>
        </p:sp>
      </p:grpSp>
      <p:sp>
        <p:nvSpPr>
          <p:cNvPr id="83980" name="Text Box 16"/>
          <p:cNvSpPr txBox="1">
            <a:spLocks noChangeAspect="1" noChangeArrowheads="1"/>
          </p:cNvSpPr>
          <p:nvPr/>
        </p:nvSpPr>
        <p:spPr bwMode="auto">
          <a:xfrm>
            <a:off x="2973388" y="3716338"/>
            <a:ext cx="642937"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B</a:t>
            </a:r>
          </a:p>
        </p:txBody>
      </p:sp>
      <p:sp>
        <p:nvSpPr>
          <p:cNvPr id="83981" name="Text Box 17"/>
          <p:cNvSpPr txBox="1">
            <a:spLocks noChangeAspect="1" noChangeArrowheads="1"/>
          </p:cNvSpPr>
          <p:nvPr/>
        </p:nvSpPr>
        <p:spPr bwMode="auto">
          <a:xfrm>
            <a:off x="4095750" y="3716338"/>
            <a:ext cx="642938"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C</a:t>
            </a:r>
          </a:p>
        </p:txBody>
      </p:sp>
      <p:sp>
        <p:nvSpPr>
          <p:cNvPr id="83982" name="Text Box 18"/>
          <p:cNvSpPr txBox="1">
            <a:spLocks noChangeAspect="1" noChangeArrowheads="1"/>
          </p:cNvSpPr>
          <p:nvPr/>
        </p:nvSpPr>
        <p:spPr bwMode="auto">
          <a:xfrm>
            <a:off x="5205413" y="3716338"/>
            <a:ext cx="644525"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D</a:t>
            </a:r>
          </a:p>
        </p:txBody>
      </p:sp>
      <p:sp>
        <p:nvSpPr>
          <p:cNvPr id="83983" name="Text Box 19"/>
          <p:cNvSpPr txBox="1">
            <a:spLocks noChangeAspect="1" noChangeArrowheads="1"/>
          </p:cNvSpPr>
          <p:nvPr/>
        </p:nvSpPr>
        <p:spPr bwMode="auto">
          <a:xfrm>
            <a:off x="6326188" y="3716338"/>
            <a:ext cx="642937"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E</a:t>
            </a:r>
          </a:p>
        </p:txBody>
      </p:sp>
      <p:sp>
        <p:nvSpPr>
          <p:cNvPr id="83984" name="Line 20"/>
          <p:cNvSpPr>
            <a:spLocks noChangeAspect="1" noChangeShapeType="1"/>
          </p:cNvSpPr>
          <p:nvPr/>
        </p:nvSpPr>
        <p:spPr bwMode="auto">
          <a:xfrm>
            <a:off x="3698875" y="3979863"/>
            <a:ext cx="395288"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83985" name="Line 21"/>
          <p:cNvSpPr>
            <a:spLocks noChangeAspect="1" noChangeShapeType="1"/>
          </p:cNvSpPr>
          <p:nvPr/>
        </p:nvSpPr>
        <p:spPr bwMode="auto">
          <a:xfrm>
            <a:off x="4813300" y="3979863"/>
            <a:ext cx="395288"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83986" name="Line 22"/>
          <p:cNvSpPr>
            <a:spLocks noChangeAspect="1" noChangeShapeType="1"/>
          </p:cNvSpPr>
          <p:nvPr/>
        </p:nvSpPr>
        <p:spPr bwMode="auto">
          <a:xfrm>
            <a:off x="5935663" y="39798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83987" name="Line 23"/>
          <p:cNvSpPr>
            <a:spLocks noChangeAspect="1" noChangeShapeType="1"/>
          </p:cNvSpPr>
          <p:nvPr/>
        </p:nvSpPr>
        <p:spPr bwMode="auto">
          <a:xfrm>
            <a:off x="7059613" y="3979863"/>
            <a:ext cx="395287"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83988" name="Text Box 24"/>
          <p:cNvSpPr txBox="1">
            <a:spLocks noChangeAspect="1" noChangeArrowheads="1"/>
          </p:cNvSpPr>
          <p:nvPr/>
        </p:nvSpPr>
        <p:spPr bwMode="auto">
          <a:xfrm>
            <a:off x="1066800" y="2362200"/>
            <a:ext cx="81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pHead</a:t>
            </a:r>
          </a:p>
        </p:txBody>
      </p:sp>
      <p:sp>
        <p:nvSpPr>
          <p:cNvPr id="83989" name="Text Box 25"/>
          <p:cNvSpPr txBox="1">
            <a:spLocks noChangeAspect="1" noChangeArrowheads="1"/>
          </p:cNvSpPr>
          <p:nvPr/>
        </p:nvSpPr>
        <p:spPr bwMode="auto">
          <a:xfrm>
            <a:off x="5772150" y="2971800"/>
            <a:ext cx="81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pTail</a:t>
            </a:r>
          </a:p>
        </p:txBody>
      </p:sp>
      <p:cxnSp>
        <p:nvCxnSpPr>
          <p:cNvPr id="944164" name="AutoShape 36"/>
          <p:cNvCxnSpPr>
            <a:cxnSpLocks noChangeShapeType="1"/>
            <a:stCxn id="83977" idx="4"/>
            <a:endCxn id="83980" idx="0"/>
          </p:cNvCxnSpPr>
          <p:nvPr/>
        </p:nvCxnSpPr>
        <p:spPr bwMode="auto">
          <a:xfrm rot="16200000" flipH="1">
            <a:off x="2305050" y="2727326"/>
            <a:ext cx="841375" cy="1136650"/>
          </a:xfrm>
          <a:prstGeom prst="curvedConnector3">
            <a:avLst>
              <a:gd name="adj1" fmla="val 50000"/>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83991" name="Oval 37"/>
          <p:cNvSpPr>
            <a:spLocks noChangeAspect="1" noChangeArrowheads="1"/>
          </p:cNvSpPr>
          <p:nvPr/>
        </p:nvSpPr>
        <p:spPr bwMode="auto">
          <a:xfrm>
            <a:off x="6553200" y="297180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83992" name="AutoShape 38"/>
          <p:cNvCxnSpPr>
            <a:cxnSpLocks noChangeShapeType="1"/>
            <a:stCxn id="83991" idx="4"/>
            <a:endCxn id="83983" idx="0"/>
          </p:cNvCxnSpPr>
          <p:nvPr/>
        </p:nvCxnSpPr>
        <p:spPr bwMode="auto">
          <a:xfrm rot="5400000">
            <a:off x="6514306" y="3466307"/>
            <a:ext cx="384175" cy="115888"/>
          </a:xfrm>
          <a:prstGeom prst="curvedConnector3">
            <a:avLst>
              <a:gd name="adj1" fmla="val 49588"/>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3993" name="Text Box 39"/>
          <p:cNvSpPr txBox="1">
            <a:spLocks noChangeAspect="1" noChangeArrowheads="1"/>
          </p:cNvSpPr>
          <p:nvPr/>
        </p:nvSpPr>
        <p:spPr bwMode="auto">
          <a:xfrm>
            <a:off x="1981200" y="4343400"/>
            <a:ext cx="492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p</a:t>
            </a:r>
          </a:p>
        </p:txBody>
      </p:sp>
      <p:grpSp>
        <p:nvGrpSpPr>
          <p:cNvPr id="3" name="Group 38"/>
          <p:cNvGrpSpPr>
            <a:grpSpLocks/>
          </p:cNvGrpSpPr>
          <p:nvPr/>
        </p:nvGrpSpPr>
        <p:grpSpPr bwMode="auto">
          <a:xfrm>
            <a:off x="1947863" y="3505200"/>
            <a:ext cx="533400" cy="914400"/>
            <a:chOff x="1947862" y="3505200"/>
            <a:chExt cx="533400" cy="914400"/>
          </a:xfrm>
        </p:grpSpPr>
        <p:sp>
          <p:nvSpPr>
            <p:cNvPr id="83998" name="Line 41"/>
            <p:cNvSpPr>
              <a:spLocks noChangeShapeType="1"/>
            </p:cNvSpPr>
            <p:nvPr/>
          </p:nvSpPr>
          <p:spPr bwMode="auto">
            <a:xfrm>
              <a:off x="1947862" y="3524250"/>
              <a:ext cx="533400" cy="838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99" name="Line 41"/>
            <p:cNvSpPr>
              <a:spLocks noChangeShapeType="1"/>
            </p:cNvSpPr>
            <p:nvPr/>
          </p:nvSpPr>
          <p:spPr bwMode="auto">
            <a:xfrm flipH="1">
              <a:off x="1947862" y="3505200"/>
              <a:ext cx="457200" cy="9144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35" name="AutoShape 38"/>
          <p:cNvCxnSpPr>
            <a:cxnSpLocks noChangeShapeType="1"/>
            <a:stCxn id="83977" idx="4"/>
          </p:cNvCxnSpPr>
          <p:nvPr/>
        </p:nvCxnSpPr>
        <p:spPr bwMode="auto">
          <a:xfrm rot="5400000">
            <a:off x="1677988" y="3254375"/>
            <a:ext cx="858837" cy="100013"/>
          </a:xfrm>
          <a:prstGeom prst="curvedConnector3">
            <a:avLst>
              <a:gd name="adj1" fmla="val 5000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0" name="Rectangle 39"/>
          <p:cNvSpPr>
            <a:spLocks noChangeArrowheads="1"/>
          </p:cNvSpPr>
          <p:nvPr/>
        </p:nvSpPr>
        <p:spPr bwMode="auto">
          <a:xfrm>
            <a:off x="1752600" y="5029200"/>
            <a:ext cx="266223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r>
              <a:rPr lang="en-US" sz="2200">
                <a:solidFill>
                  <a:srgbClr val="0000FF"/>
                </a:solidFill>
              </a:rPr>
              <a:t>l.pHead = p-&gt;pNext;</a:t>
            </a:r>
          </a:p>
        </p:txBody>
      </p:sp>
      <p:sp>
        <p:nvSpPr>
          <p:cNvPr id="41" name="Rectangle 40"/>
          <p:cNvSpPr>
            <a:spLocks noChangeArrowheads="1"/>
          </p:cNvSpPr>
          <p:nvPr/>
        </p:nvSpPr>
        <p:spPr bwMode="auto">
          <a:xfrm>
            <a:off x="1758950" y="5638800"/>
            <a:ext cx="12128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r>
              <a:rPr lang="en-US" sz="2200">
                <a:solidFill>
                  <a:srgbClr val="0000FF"/>
                </a:solidFill>
              </a:rPr>
              <a:t>delete p;</a:t>
            </a: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44132"/>
                                        </p:tgtEl>
                                        <p:attrNameLst>
                                          <p:attrName>style.visibility</p:attrName>
                                        </p:attrNameLst>
                                      </p:cBhvr>
                                      <p:to>
                                        <p:strVal val="visible"/>
                                      </p:to>
                                    </p:set>
                                    <p:anim calcmode="lin" valueType="num">
                                      <p:cBhvr>
                                        <p:cTn id="7" dur="500" fill="hold"/>
                                        <p:tgtEl>
                                          <p:spTgt spid="944132"/>
                                        </p:tgtEl>
                                        <p:attrNameLst>
                                          <p:attrName>ppt_w</p:attrName>
                                        </p:attrNameLst>
                                      </p:cBhvr>
                                      <p:tavLst>
                                        <p:tav tm="0">
                                          <p:val>
                                            <p:fltVal val="0"/>
                                          </p:val>
                                        </p:tav>
                                        <p:tav tm="100000">
                                          <p:val>
                                            <p:strVal val="#ppt_w"/>
                                          </p:val>
                                        </p:tav>
                                      </p:tavLst>
                                    </p:anim>
                                    <p:anim calcmode="lin" valueType="num">
                                      <p:cBhvr>
                                        <p:cTn id="8" dur="500" fill="hold"/>
                                        <p:tgtEl>
                                          <p:spTgt spid="944132"/>
                                        </p:tgtEl>
                                        <p:attrNameLst>
                                          <p:attrName>ppt_h</p:attrName>
                                        </p:attrNameLst>
                                      </p:cBhvr>
                                      <p:tavLst>
                                        <p:tav tm="0">
                                          <p:val>
                                            <p:fltVal val="0"/>
                                          </p:val>
                                        </p:tav>
                                        <p:tav tm="100000">
                                          <p:val>
                                            <p:strVal val="#ppt_h"/>
                                          </p:val>
                                        </p:tav>
                                      </p:tavLst>
                                    </p:anim>
                                    <p:animEffect transition="in" filter="fade">
                                      <p:cBhvr>
                                        <p:cTn id="9" dur="500"/>
                                        <p:tgtEl>
                                          <p:spTgt spid="944132"/>
                                        </p:tgtEl>
                                      </p:cBhvr>
                                    </p:animEffect>
                                  </p:childTnLst>
                                </p:cTn>
                              </p:par>
                              <p:par>
                                <p:cTn id="10" presetID="3" presetClass="entr" presetSubtype="10" fill="hold" nodeType="withEffect">
                                  <p:stCondLst>
                                    <p:cond delay="0"/>
                                  </p:stCondLst>
                                  <p:childTnLst>
                                    <p:set>
                                      <p:cBhvr>
                                        <p:cTn id="11" dur="1" fill="hold">
                                          <p:stCondLst>
                                            <p:cond delay="0"/>
                                          </p:stCondLst>
                                        </p:cTn>
                                        <p:tgtEl>
                                          <p:spTgt spid="944164"/>
                                        </p:tgtEl>
                                        <p:attrNameLst>
                                          <p:attrName>style.visibility</p:attrName>
                                        </p:attrNameLst>
                                      </p:cBhvr>
                                      <p:to>
                                        <p:strVal val="visible"/>
                                      </p:to>
                                    </p:set>
                                    <p:animEffect transition="in" filter="blinds(horizontal)">
                                      <p:cBhvr>
                                        <p:cTn id="12" dur="500"/>
                                        <p:tgtEl>
                                          <p:spTgt spid="944164"/>
                                        </p:tgtEl>
                                      </p:cBhvr>
                                    </p:animEffect>
                                  </p:childTnLst>
                                </p:cTn>
                              </p:par>
                              <p:par>
                                <p:cTn id="13" presetID="5" presetClass="exit" presetSubtype="10" fill="hold" nodeType="withEffect">
                                  <p:stCondLst>
                                    <p:cond delay="0"/>
                                  </p:stCondLst>
                                  <p:childTnLst>
                                    <p:animEffect transition="out" filter="checkerboard(across)">
                                      <p:cBhvr>
                                        <p:cTn id="14" dur="500"/>
                                        <p:tgtEl>
                                          <p:spTgt spid="35"/>
                                        </p:tgtEl>
                                      </p:cBhvr>
                                    </p:animEffect>
                                    <p:set>
                                      <p:cBhvr>
                                        <p:cTn id="15" dur="1" fill="hold">
                                          <p:stCondLst>
                                            <p:cond delay="499"/>
                                          </p:stCondLst>
                                        </p:cTn>
                                        <p:tgtEl>
                                          <p:spTgt spid="35"/>
                                        </p:tgtEl>
                                        <p:attrNameLst>
                                          <p:attrName>style.visibility</p:attrName>
                                        </p:attrNameLst>
                                      </p:cBhvr>
                                      <p:to>
                                        <p:strVal val="hidden"/>
                                      </p:to>
                                    </p:set>
                                  </p:childTnLst>
                                </p:cTn>
                              </p:par>
                            </p:childTnLst>
                          </p:cTn>
                        </p:par>
                        <p:par>
                          <p:cTn id="16" fill="hold" nodeType="afterGroup">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blinds(horizontal)">
                                      <p:cBhvr>
                                        <p:cTn id="19" dur="500"/>
                                        <p:tgtEl>
                                          <p:spTgt spid="4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amond(in)">
                                      <p:cBhvr>
                                        <p:cTn id="24" dur="10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box(in)">
                                      <p:cBhvr>
                                        <p:cTn id="29" dur="500"/>
                                        <p:tgtEl>
                                          <p:spTgt spid="41"/>
                                        </p:tgtEl>
                                      </p:cBhvr>
                                    </p:animEffect>
                                  </p:childTnLst>
                                </p:cTn>
                              </p:par>
                            </p:childTnLst>
                          </p:cTn>
                        </p:par>
                        <p:par>
                          <p:cTn id="30" fill="hold" nodeType="afterGroup">
                            <p:stCondLst>
                              <p:cond delay="500"/>
                            </p:stCondLst>
                            <p:childTnLst>
                              <p:par>
                                <p:cTn id="31" presetID="5" presetClass="exit" presetSubtype="10" fill="hold" nodeType="afterEffect">
                                  <p:stCondLst>
                                    <p:cond delay="0"/>
                                  </p:stCondLst>
                                  <p:childTnLst>
                                    <p:animEffect transition="out" filter="checkerboard(across)">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childTnLst>
                          </p:cTn>
                        </p:par>
                        <p:par>
                          <p:cTn id="34" fill="hold" nodeType="afterGroup">
                            <p:stCondLst>
                              <p:cond delay="1000"/>
                            </p:stCondLst>
                            <p:childTnLst>
                              <p:par>
                                <p:cTn id="35" presetID="5" presetClass="exit" presetSubtype="10" fill="hold" nodeType="afterEffect">
                                  <p:stCondLst>
                                    <p:cond delay="0"/>
                                  </p:stCondLst>
                                  <p:childTnLst>
                                    <p:animEffect transition="out" filter="checkerboard(across)">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32" grpId="0"/>
      <p:bldP spid="40" grpId="0"/>
      <p:bldP spid="4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ChangeArrowheads="1"/>
          </p:cNvSpPr>
          <p:nvPr>
            <p:ph type="title"/>
          </p:nvPr>
        </p:nvSpPr>
        <p:spPr>
          <a:xfrm>
            <a:off x="612775" y="228600"/>
            <a:ext cx="8153400" cy="990600"/>
          </a:xfrm>
        </p:spPr>
        <p:txBody>
          <a:bodyPr/>
          <a:lstStyle/>
          <a:p>
            <a:pPr eaLnBrk="1" hangingPunct="1"/>
            <a:r>
              <a:rPr lang="en-US" smtClean="0"/>
              <a:t>DSLK đơn – Các thao tác cơ bản</a:t>
            </a:r>
            <a:endParaRPr lang="en-US" smtClean="0">
              <a:latin typeface="Times New Roman" panose="02020603050405020304" pitchFamily="18" charset="0"/>
            </a:endParaRPr>
          </a:p>
        </p:txBody>
      </p:sp>
      <p:sp>
        <p:nvSpPr>
          <p:cNvPr id="82948" name="Rectangle 3"/>
          <p:cNvSpPr>
            <a:spLocks noGrp="1" noChangeArrowheads="1"/>
          </p:cNvSpPr>
          <p:nvPr>
            <p:ph sz="quarter" idx="1"/>
          </p:nvPr>
        </p:nvSpPr>
        <p:spPr>
          <a:xfrm>
            <a:off x="612775" y="1600200"/>
            <a:ext cx="8226425" cy="4876800"/>
          </a:xfrm>
          <a:ln>
            <a:solidFill>
              <a:schemeClr val="bg2">
                <a:lumMod val="75000"/>
              </a:schemeClr>
            </a:solidFill>
          </a:ln>
        </p:spPr>
        <p:txBody>
          <a:bodyPr/>
          <a:lstStyle/>
          <a:p>
            <a:pPr eaLnBrk="1" hangingPunct="1">
              <a:buFont typeface="Wingdings" panose="05000000000000000000" pitchFamily="2" charset="2"/>
              <a:buNone/>
              <a:defRPr/>
            </a:pPr>
            <a:r>
              <a:rPr lang="en-US" dirty="0" err="1" smtClean="0">
                <a:latin typeface="Times New Roman" pitchFamily="18" charset="0"/>
              </a:rPr>
              <a:t>int</a:t>
            </a:r>
            <a:r>
              <a:rPr lang="en-US" dirty="0" smtClean="0">
                <a:latin typeface="Times New Roman" pitchFamily="18" charset="0"/>
              </a:rPr>
              <a:t> </a:t>
            </a:r>
            <a:r>
              <a:rPr lang="en-US" dirty="0" err="1" smtClean="0">
                <a:latin typeface="Times New Roman" pitchFamily="18" charset="0"/>
              </a:rPr>
              <a:t>removeHead</a:t>
            </a:r>
            <a:r>
              <a:rPr lang="en-US" dirty="0" smtClean="0">
                <a:latin typeface="Times New Roman" pitchFamily="18" charset="0"/>
              </a:rPr>
              <a:t> (List &amp;l)</a:t>
            </a:r>
          </a:p>
          <a:p>
            <a:pPr eaLnBrk="1" hangingPunct="1">
              <a:buFont typeface="Wingdings" panose="05000000000000000000" pitchFamily="2" charset="2"/>
              <a:buNone/>
              <a:defRPr/>
            </a:pPr>
            <a:r>
              <a:rPr lang="en-US" dirty="0" smtClean="0">
                <a:latin typeface="Times New Roman" pitchFamily="18" charset="0"/>
              </a:rPr>
              <a:t>{</a:t>
            </a:r>
          </a:p>
          <a:p>
            <a:pPr eaLnBrk="1" hangingPunct="1">
              <a:buFont typeface="Wingdings" panose="05000000000000000000" pitchFamily="2" charset="2"/>
              <a:buNone/>
              <a:defRPr/>
            </a:pPr>
            <a:r>
              <a:rPr lang="en-US" dirty="0" smtClean="0">
                <a:latin typeface="Times New Roman" pitchFamily="18" charset="0"/>
              </a:rPr>
              <a:t>	if (</a:t>
            </a:r>
            <a:r>
              <a:rPr lang="en-US" dirty="0" err="1" smtClean="0">
                <a:latin typeface="Times New Roman" pitchFamily="18" charset="0"/>
              </a:rPr>
              <a:t>l.pHead</a:t>
            </a:r>
            <a:r>
              <a:rPr lang="en-US" dirty="0" smtClean="0">
                <a:latin typeface="Times New Roman" pitchFamily="18" charset="0"/>
              </a:rPr>
              <a:t> == NULL) return 0;</a:t>
            </a:r>
          </a:p>
          <a:p>
            <a:pPr eaLnBrk="1" hangingPunct="1">
              <a:buFont typeface="Wingdings" panose="05000000000000000000" pitchFamily="2" charset="2"/>
              <a:buNone/>
              <a:defRPr/>
            </a:pPr>
            <a:r>
              <a:rPr lang="en-US" dirty="0" smtClean="0">
                <a:latin typeface="Times New Roman" pitchFamily="18" charset="0"/>
              </a:rPr>
              <a:t>	Node* p=</a:t>
            </a:r>
            <a:r>
              <a:rPr lang="en-US" dirty="0" err="1" smtClean="0">
                <a:latin typeface="Times New Roman" pitchFamily="18" charset="0"/>
              </a:rPr>
              <a:t>l.pHead</a:t>
            </a:r>
            <a:r>
              <a:rPr lang="en-US" dirty="0" smtClean="0">
                <a:latin typeface="Times New Roman" pitchFamily="18" charset="0"/>
              </a:rPr>
              <a:t>;</a:t>
            </a:r>
          </a:p>
          <a:p>
            <a:pPr eaLnBrk="1" hangingPunct="1">
              <a:buFont typeface="Wingdings" panose="05000000000000000000" pitchFamily="2" charset="2"/>
              <a:buNone/>
              <a:defRPr/>
            </a:pPr>
            <a:r>
              <a:rPr lang="en-US" dirty="0" smtClean="0">
                <a:latin typeface="Times New Roman" pitchFamily="18" charset="0"/>
              </a:rPr>
              <a:t>	</a:t>
            </a:r>
            <a:r>
              <a:rPr lang="en-US" dirty="0" err="1" smtClean="0">
                <a:latin typeface="Times New Roman" pitchFamily="18" charset="0"/>
              </a:rPr>
              <a:t>l.pHead</a:t>
            </a:r>
            <a:r>
              <a:rPr lang="en-US" dirty="0" smtClean="0">
                <a:latin typeface="Times New Roman" pitchFamily="18" charset="0"/>
              </a:rPr>
              <a:t> = p-&gt;</a:t>
            </a:r>
            <a:r>
              <a:rPr lang="en-US" dirty="0" err="1" smtClean="0">
                <a:latin typeface="Times New Roman" pitchFamily="18" charset="0"/>
              </a:rPr>
              <a:t>pNext</a:t>
            </a:r>
            <a:r>
              <a:rPr lang="en-US" dirty="0" smtClean="0">
                <a:latin typeface="Times New Roman" pitchFamily="18" charset="0"/>
              </a:rPr>
              <a:t>;</a:t>
            </a:r>
          </a:p>
          <a:p>
            <a:pPr eaLnBrk="1" hangingPunct="1">
              <a:buFont typeface="Wingdings" panose="05000000000000000000" pitchFamily="2" charset="2"/>
              <a:buNone/>
              <a:defRPr/>
            </a:pPr>
            <a:r>
              <a:rPr lang="en-US" dirty="0" smtClean="0">
                <a:latin typeface="Times New Roman" pitchFamily="18" charset="0"/>
              </a:rPr>
              <a:t>	if (</a:t>
            </a:r>
            <a:r>
              <a:rPr lang="en-US" dirty="0" err="1" smtClean="0">
                <a:latin typeface="Times New Roman" pitchFamily="18" charset="0"/>
              </a:rPr>
              <a:t>l.pHead</a:t>
            </a:r>
            <a:r>
              <a:rPr lang="en-US" dirty="0" smtClean="0">
                <a:latin typeface="Times New Roman" pitchFamily="18" charset="0"/>
              </a:rPr>
              <a:t> == NULL)  </a:t>
            </a:r>
            <a:r>
              <a:rPr lang="en-US" dirty="0" err="1" smtClean="0">
                <a:latin typeface="Times New Roman" pitchFamily="18" charset="0"/>
              </a:rPr>
              <a:t>l.pTail</a:t>
            </a:r>
            <a:r>
              <a:rPr lang="en-US" dirty="0" smtClean="0">
                <a:latin typeface="Times New Roman" pitchFamily="18" charset="0"/>
              </a:rPr>
              <a:t>=NULL; </a:t>
            </a:r>
            <a:r>
              <a:rPr lang="en-US" sz="2200" dirty="0" smtClean="0">
                <a:latin typeface="Times New Roman" pitchFamily="18" charset="0"/>
              </a:rPr>
              <a:t>//</a:t>
            </a:r>
            <a:r>
              <a:rPr lang="en-US" sz="2200" dirty="0" err="1" smtClean="0">
                <a:latin typeface="Times New Roman" pitchFamily="18" charset="0"/>
              </a:rPr>
              <a:t>Nếu</a:t>
            </a:r>
            <a:r>
              <a:rPr lang="en-US" sz="2200" dirty="0" smtClean="0">
                <a:latin typeface="Times New Roman" pitchFamily="18" charset="0"/>
              </a:rPr>
              <a:t> </a:t>
            </a:r>
            <a:r>
              <a:rPr lang="en-US" sz="2200" dirty="0" err="1" smtClean="0">
                <a:latin typeface="Times New Roman" pitchFamily="18" charset="0"/>
              </a:rPr>
              <a:t>danh</a:t>
            </a:r>
            <a:r>
              <a:rPr lang="en-US" sz="2200" dirty="0" smtClean="0">
                <a:latin typeface="Times New Roman" pitchFamily="18" charset="0"/>
              </a:rPr>
              <a:t> </a:t>
            </a:r>
            <a:r>
              <a:rPr lang="en-US" sz="2200" dirty="0" err="1" smtClean="0">
                <a:latin typeface="Times New Roman" pitchFamily="18" charset="0"/>
              </a:rPr>
              <a:t>sách</a:t>
            </a:r>
            <a:r>
              <a:rPr lang="en-US" sz="2200" dirty="0" smtClean="0">
                <a:latin typeface="Times New Roman" pitchFamily="18" charset="0"/>
              </a:rPr>
              <a:t> </a:t>
            </a:r>
            <a:r>
              <a:rPr lang="en-US" sz="2200" dirty="0" err="1" smtClean="0">
                <a:latin typeface="Times New Roman" pitchFamily="18" charset="0"/>
              </a:rPr>
              <a:t>rỗng</a:t>
            </a:r>
            <a:endParaRPr lang="en-US" sz="2200" dirty="0" smtClean="0">
              <a:latin typeface="Times New Roman" pitchFamily="18" charset="0"/>
            </a:endParaRPr>
          </a:p>
          <a:p>
            <a:pPr eaLnBrk="1" hangingPunct="1">
              <a:buFont typeface="Wingdings" panose="05000000000000000000" pitchFamily="2" charset="2"/>
              <a:buNone/>
              <a:defRPr/>
            </a:pPr>
            <a:r>
              <a:rPr lang="en-US" dirty="0" smtClean="0">
                <a:latin typeface="Times New Roman" pitchFamily="18" charset="0"/>
              </a:rPr>
              <a:t>	delete p;</a:t>
            </a:r>
          </a:p>
          <a:p>
            <a:pPr eaLnBrk="1" hangingPunct="1">
              <a:buFont typeface="Wingdings" panose="05000000000000000000" pitchFamily="2" charset="2"/>
              <a:buNone/>
              <a:defRPr/>
            </a:pPr>
            <a:r>
              <a:rPr lang="en-US" dirty="0" smtClean="0">
                <a:latin typeface="Times New Roman" pitchFamily="18" charset="0"/>
              </a:rPr>
              <a:t>	return 1;</a:t>
            </a:r>
          </a:p>
          <a:p>
            <a:pPr eaLnBrk="1" hangingPunct="1">
              <a:buFont typeface="Wingdings" panose="05000000000000000000" pitchFamily="2" charset="2"/>
              <a:buNone/>
              <a:defRPr/>
            </a:pPr>
            <a:r>
              <a:rPr lang="en-US" dirty="0" smtClean="0">
                <a:latin typeface="Times New Roman" pitchFamily="18" charset="0"/>
              </a:rPr>
              <a:t>}</a:t>
            </a:r>
          </a:p>
        </p:txBody>
      </p:sp>
      <p:sp>
        <p:nvSpPr>
          <p:cNvPr id="8499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25365BE4-B45D-462F-A09A-276F2139001C}" type="slidenum">
              <a:rPr lang="en-US" sz="1200" smtClean="0">
                <a:solidFill>
                  <a:srgbClr val="FFFFFF"/>
                </a:solidFill>
              </a:rPr>
              <a:pPr>
                <a:lnSpc>
                  <a:spcPct val="80000"/>
                </a:lnSpc>
              </a:pPr>
              <a:t>65</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948">
                                            <p:txEl>
                                              <p:pRg st="2" end="2"/>
                                            </p:txEl>
                                          </p:spTgt>
                                        </p:tgtEl>
                                        <p:attrNameLst>
                                          <p:attrName>style.visibility</p:attrName>
                                        </p:attrNameLst>
                                      </p:cBhvr>
                                      <p:to>
                                        <p:strVal val="visible"/>
                                      </p:to>
                                    </p:set>
                                    <p:animEffect transition="in" filter="blinds(horizontal)">
                                      <p:cBhvr>
                                        <p:cTn id="7" dur="500"/>
                                        <p:tgtEl>
                                          <p:spTgt spid="82948">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2948">
                                            <p:txEl>
                                              <p:pRg st="3" end="3"/>
                                            </p:txEl>
                                          </p:spTgt>
                                        </p:tgtEl>
                                        <p:attrNameLst>
                                          <p:attrName>style.visibility</p:attrName>
                                        </p:attrNameLst>
                                      </p:cBhvr>
                                      <p:to>
                                        <p:strVal val="visible"/>
                                      </p:to>
                                    </p:set>
                                    <p:animEffect transition="in" filter="blinds(horizontal)">
                                      <p:cBhvr>
                                        <p:cTn id="10" dur="500"/>
                                        <p:tgtEl>
                                          <p:spTgt spid="82948">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2948">
                                            <p:txEl>
                                              <p:pRg st="4" end="4"/>
                                            </p:txEl>
                                          </p:spTgt>
                                        </p:tgtEl>
                                        <p:attrNameLst>
                                          <p:attrName>style.visibility</p:attrName>
                                        </p:attrNameLst>
                                      </p:cBhvr>
                                      <p:to>
                                        <p:strVal val="visible"/>
                                      </p:to>
                                    </p:set>
                                    <p:animEffect transition="in" filter="blinds(horizontal)">
                                      <p:cBhvr>
                                        <p:cTn id="13" dur="500"/>
                                        <p:tgtEl>
                                          <p:spTgt spid="82948">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2948">
                                            <p:txEl>
                                              <p:pRg st="6" end="6"/>
                                            </p:txEl>
                                          </p:spTgt>
                                        </p:tgtEl>
                                        <p:attrNameLst>
                                          <p:attrName>style.visibility</p:attrName>
                                        </p:attrNameLst>
                                      </p:cBhvr>
                                      <p:to>
                                        <p:strVal val="visible"/>
                                      </p:to>
                                    </p:set>
                                    <p:animEffect transition="in" filter="blinds(horizontal)">
                                      <p:cBhvr>
                                        <p:cTn id="16" dur="500"/>
                                        <p:tgtEl>
                                          <p:spTgt spid="82948">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82948">
                                            <p:txEl>
                                              <p:pRg st="7" end="7"/>
                                            </p:txEl>
                                          </p:spTgt>
                                        </p:tgtEl>
                                        <p:attrNameLst>
                                          <p:attrName>style.visibility</p:attrName>
                                        </p:attrNameLst>
                                      </p:cBhvr>
                                      <p:to>
                                        <p:strVal val="visible"/>
                                      </p:to>
                                    </p:set>
                                    <p:animEffect transition="in" filter="blinds(horizontal)">
                                      <p:cBhvr>
                                        <p:cTn id="19" dur="500"/>
                                        <p:tgtEl>
                                          <p:spTgt spid="82948">
                                            <p:txEl>
                                              <p:pRg st="7" end="7"/>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82948">
                                            <p:txEl>
                                              <p:pRg st="5" end="5"/>
                                            </p:txEl>
                                          </p:spTgt>
                                        </p:tgtEl>
                                        <p:attrNameLst>
                                          <p:attrName>style.visibility</p:attrName>
                                        </p:attrNameLst>
                                      </p:cBhvr>
                                      <p:to>
                                        <p:strVal val="visible"/>
                                      </p:to>
                                    </p:set>
                                    <p:animEffect transition="in" filter="blinds(horizontal)">
                                      <p:cBhvr>
                                        <p:cTn id="24" dur="500"/>
                                        <p:tgtEl>
                                          <p:spTgt spid="8294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612775" y="228600"/>
            <a:ext cx="8153400" cy="990600"/>
          </a:xfrm>
        </p:spPr>
        <p:txBody>
          <a:bodyPr/>
          <a:lstStyle/>
          <a:p>
            <a:pPr eaLnBrk="1" hangingPunct="1"/>
            <a:r>
              <a:rPr lang="en-US" smtClean="0"/>
              <a:t>DSLK đơn – Các thao tác cơ bản</a:t>
            </a:r>
          </a:p>
        </p:txBody>
      </p:sp>
      <p:sp>
        <p:nvSpPr>
          <p:cNvPr id="3" name="Content Placeholder 2"/>
          <p:cNvSpPr>
            <a:spLocks noGrp="1"/>
          </p:cNvSpPr>
          <p:nvPr>
            <p:ph sz="quarter" idx="1"/>
          </p:nvPr>
        </p:nvSpPr>
        <p:spPr>
          <a:xfrm>
            <a:off x="612775" y="1600200"/>
            <a:ext cx="8153400" cy="4495800"/>
          </a:xfrm>
        </p:spPr>
        <p:txBody>
          <a:bodyPr/>
          <a:lstStyle/>
          <a:p>
            <a:pPr eaLnBrk="1" hangingPunct="1"/>
            <a:r>
              <a:rPr lang="en-US" smtClean="0">
                <a:latin typeface="Times New Roman" panose="02020603050405020304" pitchFamily="18" charset="0"/>
              </a:rPr>
              <a:t>Xóa một node của danh sách</a:t>
            </a:r>
          </a:p>
          <a:p>
            <a:pPr lvl="1" eaLnBrk="1" hangingPunct="1"/>
            <a:r>
              <a:rPr lang="en-US" smtClean="0">
                <a:latin typeface="Times New Roman" panose="02020603050405020304" pitchFamily="18" charset="0"/>
              </a:rPr>
              <a:t>Xóa node </a:t>
            </a:r>
            <a:r>
              <a:rPr lang="en-US" u="sng" smtClean="0">
                <a:latin typeface="Times New Roman" panose="02020603050405020304" pitchFamily="18" charset="0"/>
              </a:rPr>
              <a:t>đầu</a:t>
            </a:r>
            <a:r>
              <a:rPr lang="en-US" smtClean="0">
                <a:latin typeface="Times New Roman" panose="02020603050405020304" pitchFamily="18" charset="0"/>
              </a:rPr>
              <a:t> của danh sách</a:t>
            </a:r>
          </a:p>
          <a:p>
            <a:pPr lvl="1" eaLnBrk="1" hangingPunct="1"/>
            <a:r>
              <a:rPr lang="en-US" smtClean="0">
                <a:latin typeface="Times New Roman" panose="02020603050405020304" pitchFamily="18" charset="0"/>
              </a:rPr>
              <a:t>Xóa node </a:t>
            </a:r>
            <a:r>
              <a:rPr lang="en-US" u="sng" smtClean="0">
                <a:latin typeface="Times New Roman" panose="02020603050405020304" pitchFamily="18" charset="0"/>
              </a:rPr>
              <a:t>sau</a:t>
            </a:r>
            <a:r>
              <a:rPr lang="en-US" smtClean="0">
                <a:latin typeface="Times New Roman" panose="02020603050405020304" pitchFamily="18" charset="0"/>
              </a:rPr>
              <a:t> node q trong danh sách</a:t>
            </a:r>
          </a:p>
          <a:p>
            <a:pPr lvl="1" eaLnBrk="1" hangingPunct="1"/>
            <a:r>
              <a:rPr lang="en-US" smtClean="0">
                <a:latin typeface="Times New Roman" panose="02020603050405020304" pitchFamily="18" charset="0"/>
              </a:rPr>
              <a:t>Xóa node có khoá k</a:t>
            </a:r>
            <a:endParaRPr lang="en-US" smtClean="0"/>
          </a:p>
        </p:txBody>
      </p:sp>
      <p:sp>
        <p:nvSpPr>
          <p:cNvPr id="8602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98BF233B-141E-42E2-BAA3-D2EEEBD4BD0D}" type="slidenum">
              <a:rPr lang="en-US" sz="1200" smtClean="0">
                <a:solidFill>
                  <a:srgbClr val="FFFFFF"/>
                </a:solidFill>
              </a:rPr>
              <a:pPr>
                <a:lnSpc>
                  <a:spcPct val="80000"/>
                </a:lnSpc>
              </a:pPr>
              <a:t>66</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3">
                                            <p:txEl>
                                              <p:pRg st="1" end="1"/>
                                            </p:txEl>
                                          </p:spTgt>
                                        </p:tgtEl>
                                        <p:attrNameLst>
                                          <p:attrName>style.opacity</p:attrName>
                                        </p:attrNameLst>
                                      </p:cBhvr>
                                      <p:to>
                                        <p:strVal val="0.5"/>
                                      </p:to>
                                    </p:set>
                                    <p:animEffect filter="image" prLst="opacity: 0.5">
                                      <p:cBhvr rctx="IE">
                                        <p:cTn id="7" dur="indefinite"/>
                                        <p:tgtEl>
                                          <p:spTgt spid="3">
                                            <p:txEl>
                                              <p:pRg st="1" end="1"/>
                                            </p:txEl>
                                          </p:spTgt>
                                        </p:tgtEl>
                                      </p:cBhvr>
                                    </p:animEffect>
                                  </p:childTnLst>
                                </p:cTn>
                              </p:par>
                              <p:par>
                                <p:cTn id="8" presetID="15" presetClass="emph" presetSubtype="0" nodeType="withEffect">
                                  <p:stCondLst>
                                    <p:cond delay="0"/>
                                  </p:stCondLst>
                                  <p:iterate type="lt">
                                    <p:tmAbs val="25"/>
                                  </p:iterate>
                                  <p:childTnLst>
                                    <p:set>
                                      <p:cBhvr override="childStyle">
                                        <p:cTn id="9" dur="indefinite"/>
                                        <p:tgtEl>
                                          <p:spTgt spid="3">
                                            <p:txEl>
                                              <p:pRg st="2" end="2"/>
                                            </p:txEl>
                                          </p:spTgt>
                                        </p:tgtEl>
                                        <p:attrNameLst>
                                          <p:attrName>style.fontWeight</p:attrName>
                                        </p:attrNameLst>
                                      </p:cBhvr>
                                      <p:to>
                                        <p:strVal val="bold"/>
                                      </p:to>
                                    </p:set>
                                  </p:childTnLst>
                                </p:cTn>
                              </p:par>
                              <p:par>
                                <p:cTn id="10" presetID="9" presetClass="emph" presetSubtype="0" nodeType="withEffect">
                                  <p:stCondLst>
                                    <p:cond delay="0"/>
                                  </p:stCondLst>
                                  <p:childTnLst>
                                    <p:set>
                                      <p:cBhvr rctx="PPT">
                                        <p:cTn id="11" dur="indefinite"/>
                                        <p:tgtEl>
                                          <p:spTgt spid="3">
                                            <p:txEl>
                                              <p:pRg st="3" end="3"/>
                                            </p:txEl>
                                          </p:spTgt>
                                        </p:tgtEl>
                                        <p:attrNameLst>
                                          <p:attrName>style.opacity</p:attrName>
                                        </p:attrNameLst>
                                      </p:cBhvr>
                                      <p:to>
                                        <p:strVal val="0.5"/>
                                      </p:to>
                                    </p:set>
                                    <p:animEffect filter="image" prLst="opacity: 0.5">
                                      <p:cBhvr rctx="IE">
                                        <p:cTn id="12"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80" name="Rectangle 4"/>
          <p:cNvSpPr>
            <a:spLocks noGrp="1" noChangeArrowheads="1"/>
          </p:cNvSpPr>
          <p:nvPr>
            <p:ph type="title"/>
          </p:nvPr>
        </p:nvSpPr>
        <p:spPr>
          <a:xfrm>
            <a:off x="612775" y="228600"/>
            <a:ext cx="8153400" cy="990600"/>
          </a:xfrm>
        </p:spPr>
        <p:txBody>
          <a:bodyPr/>
          <a:lstStyle/>
          <a:p>
            <a:pPr eaLnBrk="1" hangingPunct="1"/>
            <a:r>
              <a:rPr lang="en-US" smtClean="0"/>
              <a:t>DSLK đơn – Các thao tác cơ bản</a:t>
            </a:r>
            <a:endParaRPr lang="en-US" smtClean="0">
              <a:latin typeface="Times New Roman" panose="02020603050405020304" pitchFamily="18" charset="0"/>
            </a:endParaRPr>
          </a:p>
        </p:txBody>
      </p:sp>
      <p:sp>
        <p:nvSpPr>
          <p:cNvPr id="83972" name="Rectangle 3"/>
          <p:cNvSpPr>
            <a:spLocks noGrp="1" noChangeArrowheads="1"/>
          </p:cNvSpPr>
          <p:nvPr>
            <p:ph sz="quarter" idx="1"/>
          </p:nvPr>
        </p:nvSpPr>
        <p:spPr>
          <a:xfrm>
            <a:off x="612775" y="1600200"/>
            <a:ext cx="8153400" cy="4495800"/>
          </a:xfrm>
        </p:spPr>
        <p:txBody>
          <a:bodyPr/>
          <a:lstStyle/>
          <a:p>
            <a:pPr eaLnBrk="1" hangingPunct="1">
              <a:buFont typeface="Wingdings" panose="05000000000000000000" pitchFamily="2" charset="2"/>
              <a:buNone/>
              <a:defRPr/>
            </a:pPr>
            <a:r>
              <a:rPr lang="en-US" b="1" smtClean="0">
                <a:latin typeface="Times New Roman" pitchFamily="18" charset="0"/>
              </a:rPr>
              <a:t>Xóa node sau node q trong danh sách</a:t>
            </a:r>
          </a:p>
          <a:p>
            <a:pPr lvl="1" eaLnBrk="1" hangingPunct="1">
              <a:defRPr/>
            </a:pPr>
            <a:r>
              <a:rPr lang="en-US" smtClean="0">
                <a:latin typeface="Times New Roman" pitchFamily="18" charset="0"/>
              </a:rPr>
              <a:t>Điều kiện để có thể xóa được node sau q là:</a:t>
            </a:r>
          </a:p>
          <a:p>
            <a:pPr lvl="2" eaLnBrk="1" hangingPunct="1">
              <a:defRPr/>
            </a:pPr>
            <a:r>
              <a:rPr lang="en-US" smtClean="0">
                <a:latin typeface="Times New Roman" pitchFamily="18" charset="0"/>
              </a:rPr>
              <a:t>q  phải khác NULL  </a:t>
            </a:r>
            <a:r>
              <a:rPr lang="en-US" smtClean="0">
                <a:solidFill>
                  <a:srgbClr val="CC00CC"/>
                </a:solidFill>
              </a:rPr>
              <a:t>(</a:t>
            </a:r>
            <a:r>
              <a:rPr lang="en-US" smtClean="0"/>
              <a:t>q !=</a:t>
            </a:r>
            <a:r>
              <a:rPr lang="en-US" smtClean="0">
                <a:solidFill>
                  <a:srgbClr val="CC00CC"/>
                </a:solidFill>
              </a:rPr>
              <a:t>NULL)</a:t>
            </a:r>
            <a:endParaRPr lang="en-US" smtClean="0">
              <a:latin typeface="Times New Roman" pitchFamily="18" charset="0"/>
            </a:endParaRPr>
          </a:p>
          <a:p>
            <a:pPr lvl="2" eaLnBrk="1" hangingPunct="1">
              <a:defRPr/>
            </a:pPr>
            <a:r>
              <a:rPr lang="en-US" smtClean="0">
                <a:latin typeface="Times New Roman" pitchFamily="18" charset="0"/>
              </a:rPr>
              <a:t>Node sau q  phải khác NULL </a:t>
            </a:r>
            <a:r>
              <a:rPr lang="en-US" smtClean="0">
                <a:solidFill>
                  <a:srgbClr val="CC00CC"/>
                </a:solidFill>
              </a:rPr>
              <a:t>(</a:t>
            </a:r>
            <a:r>
              <a:rPr lang="en-US" smtClean="0"/>
              <a:t>q-&gt;pNext !=</a:t>
            </a:r>
            <a:r>
              <a:rPr lang="en-US" smtClean="0">
                <a:solidFill>
                  <a:srgbClr val="CC00CC"/>
                </a:solidFill>
              </a:rPr>
              <a:t>NULL)</a:t>
            </a:r>
            <a:endParaRPr lang="en-US" smtClean="0">
              <a:latin typeface="Times New Roman" pitchFamily="18" charset="0"/>
            </a:endParaRPr>
          </a:p>
          <a:p>
            <a:pPr marL="593725" lvl="2" indent="-319088" eaLnBrk="1" hangingPunct="1">
              <a:buSzPct val="60000"/>
              <a:buFont typeface="Wingdings" panose="05000000000000000000" pitchFamily="2" charset="2"/>
              <a:buChar char=""/>
              <a:defRPr/>
            </a:pPr>
            <a:r>
              <a:rPr lang="en-US" smtClean="0">
                <a:latin typeface="Times New Roman" pitchFamily="18" charset="0"/>
              </a:rPr>
              <a:t>Có các thao tác:</a:t>
            </a:r>
          </a:p>
          <a:p>
            <a:pPr lvl="2" eaLnBrk="1" hangingPunct="1">
              <a:defRPr/>
            </a:pPr>
            <a:r>
              <a:rPr lang="en-US" smtClean="0">
                <a:latin typeface="Times New Roman" pitchFamily="18" charset="0"/>
              </a:rPr>
              <a:t>Gọi </a:t>
            </a:r>
            <a:r>
              <a:rPr lang="en-US" smtClean="0">
                <a:solidFill>
                  <a:srgbClr val="0000FF"/>
                </a:solidFill>
                <a:latin typeface="Times New Roman" pitchFamily="18" charset="0"/>
              </a:rPr>
              <a:t>p</a:t>
            </a:r>
            <a:r>
              <a:rPr lang="en-US" smtClean="0">
                <a:latin typeface="Times New Roman" pitchFamily="18" charset="0"/>
              </a:rPr>
              <a:t> là node sau </a:t>
            </a:r>
            <a:r>
              <a:rPr lang="en-US" smtClean="0">
                <a:solidFill>
                  <a:srgbClr val="0000FF"/>
                </a:solidFill>
                <a:latin typeface="Times New Roman" pitchFamily="18" charset="0"/>
              </a:rPr>
              <a:t>q</a:t>
            </a:r>
          </a:p>
          <a:p>
            <a:pPr lvl="2" eaLnBrk="1" hangingPunct="1">
              <a:defRPr/>
            </a:pPr>
            <a:r>
              <a:rPr lang="en-US" smtClean="0">
                <a:latin typeface="Times New Roman" pitchFamily="18" charset="0"/>
              </a:rPr>
              <a:t>Cho vùng </a:t>
            </a:r>
            <a:r>
              <a:rPr lang="en-US" smtClean="0">
                <a:solidFill>
                  <a:srgbClr val="0000FF"/>
                </a:solidFill>
                <a:latin typeface="Times New Roman" pitchFamily="18" charset="0"/>
              </a:rPr>
              <a:t>pNext</a:t>
            </a:r>
            <a:r>
              <a:rPr lang="en-US" smtClean="0">
                <a:latin typeface="Times New Roman" pitchFamily="18" charset="0"/>
              </a:rPr>
              <a:t> của </a:t>
            </a:r>
            <a:r>
              <a:rPr lang="en-US" smtClean="0">
                <a:solidFill>
                  <a:srgbClr val="0000FF"/>
                </a:solidFill>
                <a:latin typeface="Times New Roman" pitchFamily="18" charset="0"/>
              </a:rPr>
              <a:t>q </a:t>
            </a:r>
            <a:r>
              <a:rPr lang="en-US" smtClean="0">
                <a:latin typeface="Times New Roman" pitchFamily="18" charset="0"/>
              </a:rPr>
              <a:t>trỏ vào node đứng sau </a:t>
            </a:r>
            <a:r>
              <a:rPr lang="en-US" smtClean="0">
                <a:solidFill>
                  <a:srgbClr val="0000FF"/>
                </a:solidFill>
                <a:latin typeface="Times New Roman" pitchFamily="18" charset="0"/>
              </a:rPr>
              <a:t>p</a:t>
            </a:r>
          </a:p>
          <a:p>
            <a:pPr lvl="2" eaLnBrk="1" hangingPunct="1">
              <a:defRPr/>
            </a:pPr>
            <a:r>
              <a:rPr lang="en-US" smtClean="0">
                <a:latin typeface="Times New Roman" pitchFamily="18" charset="0"/>
              </a:rPr>
              <a:t>Nếu </a:t>
            </a:r>
            <a:r>
              <a:rPr lang="en-US" smtClean="0">
                <a:solidFill>
                  <a:srgbClr val="0000FF"/>
                </a:solidFill>
                <a:latin typeface="Times New Roman" pitchFamily="18" charset="0"/>
              </a:rPr>
              <a:t>p</a:t>
            </a:r>
            <a:r>
              <a:rPr lang="en-US" smtClean="0">
                <a:latin typeface="Times New Roman" pitchFamily="18" charset="0"/>
              </a:rPr>
              <a:t> là phần tử cuối thì </a:t>
            </a:r>
            <a:r>
              <a:rPr lang="en-US" smtClean="0">
                <a:solidFill>
                  <a:srgbClr val="0000FF"/>
                </a:solidFill>
                <a:latin typeface="Times New Roman" pitchFamily="18" charset="0"/>
              </a:rPr>
              <a:t>pTail</a:t>
            </a:r>
            <a:r>
              <a:rPr lang="en-US" smtClean="0">
                <a:latin typeface="Times New Roman" pitchFamily="18" charset="0"/>
              </a:rPr>
              <a:t> trỏ vào </a:t>
            </a:r>
            <a:r>
              <a:rPr lang="en-US" smtClean="0">
                <a:solidFill>
                  <a:srgbClr val="0000FF"/>
                </a:solidFill>
                <a:latin typeface="Times New Roman" pitchFamily="18" charset="0"/>
              </a:rPr>
              <a:t>q</a:t>
            </a:r>
          </a:p>
          <a:p>
            <a:pPr lvl="2" eaLnBrk="1" hangingPunct="1">
              <a:defRPr/>
            </a:pPr>
            <a:r>
              <a:rPr lang="en-US" smtClean="0">
                <a:latin typeface="Times New Roman" pitchFamily="18" charset="0"/>
              </a:rPr>
              <a:t>Giải phóng vùng nhớ mà </a:t>
            </a:r>
            <a:r>
              <a:rPr lang="en-US" smtClean="0">
                <a:solidFill>
                  <a:srgbClr val="0000FF"/>
                </a:solidFill>
                <a:latin typeface="Times New Roman" pitchFamily="18" charset="0"/>
              </a:rPr>
              <a:t>p</a:t>
            </a:r>
            <a:r>
              <a:rPr lang="en-US" smtClean="0">
                <a:latin typeface="Times New Roman" pitchFamily="18" charset="0"/>
              </a:rPr>
              <a:t> trỏ tới</a:t>
            </a:r>
          </a:p>
        </p:txBody>
      </p:sp>
      <p:sp>
        <p:nvSpPr>
          <p:cNvPr id="8704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1CE9FC7D-530E-4E91-9E1F-D3F08CA44282}" type="slidenum">
              <a:rPr lang="en-US" sz="1200" smtClean="0">
                <a:solidFill>
                  <a:srgbClr val="FFFFFF"/>
                </a:solidFill>
              </a:rPr>
              <a:pPr>
                <a:lnSpc>
                  <a:spcPct val="80000"/>
                </a:lnSpc>
              </a:pPr>
              <a:t>67</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946180"/>
                                        </p:tgtEl>
                                        <p:attrNameLst>
                                          <p:attrName>style.visibility</p:attrName>
                                        </p:attrNameLst>
                                      </p:cBhvr>
                                      <p:to>
                                        <p:strVal val="visible"/>
                                      </p:to>
                                    </p:set>
                                    <p:anim calcmode="lin" valueType="num">
                                      <p:cBhvr>
                                        <p:cTn id="7" dur="500" fill="hold"/>
                                        <p:tgtEl>
                                          <p:spTgt spid="946180"/>
                                        </p:tgtEl>
                                        <p:attrNameLst>
                                          <p:attrName>ppt_w</p:attrName>
                                        </p:attrNameLst>
                                      </p:cBhvr>
                                      <p:tavLst>
                                        <p:tav tm="0">
                                          <p:val>
                                            <p:fltVal val="0"/>
                                          </p:val>
                                        </p:tav>
                                        <p:tav tm="100000">
                                          <p:val>
                                            <p:strVal val="#ppt_w"/>
                                          </p:val>
                                        </p:tav>
                                      </p:tavLst>
                                    </p:anim>
                                    <p:anim calcmode="lin" valueType="num">
                                      <p:cBhvr>
                                        <p:cTn id="8" dur="500" fill="hold"/>
                                        <p:tgtEl>
                                          <p:spTgt spid="946180"/>
                                        </p:tgtEl>
                                        <p:attrNameLst>
                                          <p:attrName>ppt_h</p:attrName>
                                        </p:attrNameLst>
                                      </p:cBhvr>
                                      <p:tavLst>
                                        <p:tav tm="0">
                                          <p:val>
                                            <p:fltVal val="0"/>
                                          </p:val>
                                        </p:tav>
                                        <p:tav tm="100000">
                                          <p:val>
                                            <p:strVal val="#ppt_h"/>
                                          </p:val>
                                        </p:tav>
                                      </p:tavLst>
                                    </p:anim>
                                    <p:animEffect transition="in" filter="fade">
                                      <p:cBhvr>
                                        <p:cTn id="9" dur="500"/>
                                        <p:tgtEl>
                                          <p:spTgt spid="946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8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12775" y="228600"/>
            <a:ext cx="8153400" cy="990600"/>
          </a:xfrm>
        </p:spPr>
        <p:txBody>
          <a:bodyPr/>
          <a:lstStyle/>
          <a:p>
            <a:pPr eaLnBrk="1" hangingPunct="1"/>
            <a:r>
              <a:rPr lang="en-US" smtClean="0"/>
              <a:t>DSLK đơn – Các thao tác cơ bản</a:t>
            </a:r>
            <a:endParaRPr lang="en-US" smtClean="0">
              <a:latin typeface="Times New Roman" panose="02020603050405020304" pitchFamily="18" charset="0"/>
            </a:endParaRPr>
          </a:p>
        </p:txBody>
      </p:sp>
      <p:sp>
        <p:nvSpPr>
          <p:cNvPr id="88067" name="Content Placeholder 34"/>
          <p:cNvSpPr>
            <a:spLocks noGrp="1"/>
          </p:cNvSpPr>
          <p:nvPr>
            <p:ph sz="quarter" idx="1"/>
          </p:nvPr>
        </p:nvSpPr>
        <p:spPr>
          <a:xfrm>
            <a:off x="612775" y="1600200"/>
            <a:ext cx="8153400" cy="4495800"/>
          </a:xfrm>
        </p:spPr>
        <p:txBody>
          <a:bodyPr/>
          <a:lstStyle/>
          <a:p>
            <a:pPr eaLnBrk="1" hangingPunct="1">
              <a:buFont typeface="Wingdings" panose="05000000000000000000" pitchFamily="2" charset="2"/>
              <a:buNone/>
            </a:pPr>
            <a:r>
              <a:rPr lang="en-US" b="1" smtClean="0">
                <a:latin typeface="Times New Roman" panose="02020603050405020304" pitchFamily="18" charset="0"/>
              </a:rPr>
              <a:t>Xóa node sau node q trong danh sách</a:t>
            </a:r>
            <a:endParaRPr lang="en-US" smtClean="0"/>
          </a:p>
        </p:txBody>
      </p:sp>
      <p:sp>
        <p:nvSpPr>
          <p:cNvPr id="8806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2A5B20D-C47D-468F-B3F4-A416C7FE879F}" type="slidenum">
              <a:rPr lang="en-US" sz="1200" smtClean="0">
                <a:solidFill>
                  <a:srgbClr val="FFFFFF"/>
                </a:solidFill>
              </a:rPr>
              <a:pPr>
                <a:lnSpc>
                  <a:spcPct val="80000"/>
                </a:lnSpc>
              </a:pPr>
              <a:t>68</a:t>
            </a:fld>
            <a:endParaRPr lang="en-US" sz="1200" smtClean="0">
              <a:solidFill>
                <a:srgbClr val="FFFFFF"/>
              </a:solidFill>
            </a:endParaRPr>
          </a:p>
        </p:txBody>
      </p:sp>
      <p:sp>
        <p:nvSpPr>
          <p:cNvPr id="88069" name="Rectangle 4"/>
          <p:cNvSpPr>
            <a:spLocks noChangeAspect="1" noChangeArrowheads="1"/>
          </p:cNvSpPr>
          <p:nvPr/>
        </p:nvSpPr>
        <p:spPr bwMode="auto">
          <a:xfrm>
            <a:off x="3871913" y="3487738"/>
            <a:ext cx="176212"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947205" name="Rectangle 5"/>
          <p:cNvSpPr>
            <a:spLocks noChangeAspect="1" noChangeArrowheads="1"/>
          </p:cNvSpPr>
          <p:nvPr/>
        </p:nvSpPr>
        <p:spPr bwMode="auto">
          <a:xfrm>
            <a:off x="5146675" y="3487738"/>
            <a:ext cx="176213"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88071" name="Rectangle 6"/>
          <p:cNvSpPr>
            <a:spLocks noChangeAspect="1" noChangeArrowheads="1"/>
          </p:cNvSpPr>
          <p:nvPr/>
        </p:nvSpPr>
        <p:spPr bwMode="auto">
          <a:xfrm>
            <a:off x="6257925" y="3487738"/>
            <a:ext cx="176213"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88072" name="Rectangle 7"/>
          <p:cNvSpPr>
            <a:spLocks noChangeAspect="1" noChangeArrowheads="1"/>
          </p:cNvSpPr>
          <p:nvPr/>
        </p:nvSpPr>
        <p:spPr bwMode="auto">
          <a:xfrm>
            <a:off x="7378700" y="3487738"/>
            <a:ext cx="174625" cy="525462"/>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88073" name="Oval 8"/>
          <p:cNvSpPr>
            <a:spLocks noChangeAspect="1" noChangeArrowheads="1"/>
          </p:cNvSpPr>
          <p:nvPr/>
        </p:nvSpPr>
        <p:spPr bwMode="auto">
          <a:xfrm>
            <a:off x="1195388" y="3570288"/>
            <a:ext cx="420687"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88074" name="Rectangle 9"/>
          <p:cNvSpPr>
            <a:spLocks noChangeAspect="1" noChangeArrowheads="1"/>
          </p:cNvSpPr>
          <p:nvPr/>
        </p:nvSpPr>
        <p:spPr bwMode="auto">
          <a:xfrm>
            <a:off x="7829550" y="3581400"/>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sp>
        <p:nvSpPr>
          <p:cNvPr id="88075" name="Line 10"/>
          <p:cNvSpPr>
            <a:spLocks noChangeAspect="1" noChangeShapeType="1"/>
          </p:cNvSpPr>
          <p:nvPr/>
        </p:nvSpPr>
        <p:spPr bwMode="auto">
          <a:xfrm>
            <a:off x="1420813" y="3754438"/>
            <a:ext cx="669925"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grpSp>
        <p:nvGrpSpPr>
          <p:cNvPr id="88076" name="Group 11"/>
          <p:cNvGrpSpPr>
            <a:grpSpLocks noChangeAspect="1"/>
          </p:cNvGrpSpPr>
          <p:nvPr/>
        </p:nvGrpSpPr>
        <p:grpSpPr bwMode="auto">
          <a:xfrm>
            <a:off x="2112963" y="3487738"/>
            <a:ext cx="1122362" cy="525462"/>
            <a:chOff x="2595" y="3361"/>
            <a:chExt cx="884" cy="414"/>
          </a:xfrm>
        </p:grpSpPr>
        <p:sp>
          <p:nvSpPr>
            <p:cNvPr id="88100" name="Rectangle 12"/>
            <p:cNvSpPr>
              <a:spLocks noChangeAspect="1" noChangeArrowheads="1"/>
            </p:cNvSpPr>
            <p:nvPr/>
          </p:nvSpPr>
          <p:spPr bwMode="auto">
            <a:xfrm>
              <a:off x="3105" y="3361"/>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88101" name="Line 13"/>
            <p:cNvSpPr>
              <a:spLocks noChangeAspect="1" noChangeShapeType="1"/>
            </p:cNvSpPr>
            <p:nvPr/>
          </p:nvSpPr>
          <p:spPr bwMode="auto">
            <a:xfrm>
              <a:off x="3167" y="3568"/>
              <a:ext cx="312"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88102" name="Text Box 14"/>
            <p:cNvSpPr txBox="1">
              <a:spLocks noChangeAspect="1" noChangeArrowheads="1"/>
            </p:cNvSpPr>
            <p:nvPr/>
          </p:nvSpPr>
          <p:spPr bwMode="auto">
            <a:xfrm>
              <a:off x="2595" y="3361"/>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A</a:t>
              </a:r>
            </a:p>
          </p:txBody>
        </p:sp>
      </p:grpSp>
      <p:sp>
        <p:nvSpPr>
          <p:cNvPr id="88077" name="Text Box 15"/>
          <p:cNvSpPr txBox="1">
            <a:spLocks noChangeAspect="1" noChangeArrowheads="1"/>
          </p:cNvSpPr>
          <p:nvPr/>
        </p:nvSpPr>
        <p:spPr bwMode="auto">
          <a:xfrm>
            <a:off x="3235325" y="3487738"/>
            <a:ext cx="642938"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B</a:t>
            </a:r>
          </a:p>
        </p:txBody>
      </p:sp>
      <p:sp>
        <p:nvSpPr>
          <p:cNvPr id="947216" name="Text Box 16"/>
          <p:cNvSpPr txBox="1">
            <a:spLocks noChangeAspect="1" noChangeArrowheads="1"/>
          </p:cNvSpPr>
          <p:nvPr/>
        </p:nvSpPr>
        <p:spPr bwMode="auto">
          <a:xfrm>
            <a:off x="4510088" y="3487738"/>
            <a:ext cx="642937"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C</a:t>
            </a:r>
          </a:p>
        </p:txBody>
      </p:sp>
      <p:sp>
        <p:nvSpPr>
          <p:cNvPr id="88079" name="Text Box 17"/>
          <p:cNvSpPr txBox="1">
            <a:spLocks noChangeAspect="1" noChangeArrowheads="1"/>
          </p:cNvSpPr>
          <p:nvPr/>
        </p:nvSpPr>
        <p:spPr bwMode="auto">
          <a:xfrm>
            <a:off x="5619750" y="3487738"/>
            <a:ext cx="644525"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D</a:t>
            </a:r>
          </a:p>
        </p:txBody>
      </p:sp>
      <p:sp>
        <p:nvSpPr>
          <p:cNvPr id="88080" name="Text Box 18"/>
          <p:cNvSpPr txBox="1">
            <a:spLocks noChangeAspect="1" noChangeArrowheads="1"/>
          </p:cNvSpPr>
          <p:nvPr/>
        </p:nvSpPr>
        <p:spPr bwMode="auto">
          <a:xfrm>
            <a:off x="6740525" y="3487738"/>
            <a:ext cx="642938"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E</a:t>
            </a:r>
          </a:p>
        </p:txBody>
      </p:sp>
      <p:sp>
        <p:nvSpPr>
          <p:cNvPr id="947219" name="Line 19"/>
          <p:cNvSpPr>
            <a:spLocks noChangeAspect="1" noChangeShapeType="1"/>
          </p:cNvSpPr>
          <p:nvPr/>
        </p:nvSpPr>
        <p:spPr bwMode="auto">
          <a:xfrm>
            <a:off x="3960813" y="3751263"/>
            <a:ext cx="56832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947220" name="Line 20"/>
          <p:cNvSpPr>
            <a:spLocks noChangeAspect="1" noChangeShapeType="1"/>
          </p:cNvSpPr>
          <p:nvPr/>
        </p:nvSpPr>
        <p:spPr bwMode="auto">
          <a:xfrm>
            <a:off x="5227638" y="3751263"/>
            <a:ext cx="395287"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88083" name="Line 21"/>
          <p:cNvSpPr>
            <a:spLocks noChangeAspect="1" noChangeShapeType="1"/>
          </p:cNvSpPr>
          <p:nvPr/>
        </p:nvSpPr>
        <p:spPr bwMode="auto">
          <a:xfrm>
            <a:off x="6350000" y="37512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88084" name="Line 22"/>
          <p:cNvSpPr>
            <a:spLocks noChangeAspect="1" noChangeShapeType="1"/>
          </p:cNvSpPr>
          <p:nvPr/>
        </p:nvSpPr>
        <p:spPr bwMode="auto">
          <a:xfrm>
            <a:off x="7473950" y="3722688"/>
            <a:ext cx="395288"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88085" name="Text Box 23"/>
          <p:cNvSpPr txBox="1">
            <a:spLocks noChangeAspect="1" noChangeArrowheads="1"/>
          </p:cNvSpPr>
          <p:nvPr/>
        </p:nvSpPr>
        <p:spPr bwMode="auto">
          <a:xfrm>
            <a:off x="685800" y="3259138"/>
            <a:ext cx="81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first</a:t>
            </a:r>
          </a:p>
        </p:txBody>
      </p:sp>
      <p:sp>
        <p:nvSpPr>
          <p:cNvPr id="88086" name="Text Box 24"/>
          <p:cNvSpPr txBox="1">
            <a:spLocks noChangeAspect="1" noChangeArrowheads="1"/>
          </p:cNvSpPr>
          <p:nvPr/>
        </p:nvSpPr>
        <p:spPr bwMode="auto">
          <a:xfrm>
            <a:off x="6186488" y="2743200"/>
            <a:ext cx="819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last</a:t>
            </a:r>
          </a:p>
        </p:txBody>
      </p:sp>
      <p:sp>
        <p:nvSpPr>
          <p:cNvPr id="88087" name="Oval 32"/>
          <p:cNvSpPr>
            <a:spLocks noChangeAspect="1" noChangeArrowheads="1"/>
          </p:cNvSpPr>
          <p:nvPr/>
        </p:nvSpPr>
        <p:spPr bwMode="auto">
          <a:xfrm>
            <a:off x="6967538" y="2743200"/>
            <a:ext cx="420687"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88088" name="AutoShape 33"/>
          <p:cNvCxnSpPr>
            <a:cxnSpLocks noChangeShapeType="1"/>
            <a:stCxn id="88087" idx="4"/>
            <a:endCxn id="88080" idx="0"/>
          </p:cNvCxnSpPr>
          <p:nvPr/>
        </p:nvCxnSpPr>
        <p:spPr bwMode="auto">
          <a:xfrm rot="5400000">
            <a:off x="6928644" y="3237707"/>
            <a:ext cx="384175" cy="115887"/>
          </a:xfrm>
          <a:prstGeom prst="curvedConnector3">
            <a:avLst>
              <a:gd name="adj1" fmla="val 49588"/>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8089" name="Oval 35"/>
          <p:cNvSpPr>
            <a:spLocks noChangeAspect="1" noChangeArrowheads="1"/>
          </p:cNvSpPr>
          <p:nvPr/>
        </p:nvSpPr>
        <p:spPr bwMode="auto">
          <a:xfrm>
            <a:off x="3498850" y="274320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88090" name="AutoShape 36"/>
          <p:cNvCxnSpPr>
            <a:cxnSpLocks noChangeShapeType="1"/>
            <a:stCxn id="88089" idx="4"/>
            <a:endCxn id="88077" idx="0"/>
          </p:cNvCxnSpPr>
          <p:nvPr/>
        </p:nvCxnSpPr>
        <p:spPr bwMode="auto">
          <a:xfrm rot="5400000">
            <a:off x="3441700" y="3219451"/>
            <a:ext cx="384175" cy="152400"/>
          </a:xfrm>
          <a:prstGeom prst="curvedConnector3">
            <a:avLst>
              <a:gd name="adj1" fmla="val 49588"/>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8091" name="Text Box 37"/>
          <p:cNvSpPr txBox="1">
            <a:spLocks noChangeAspect="1" noChangeArrowheads="1"/>
          </p:cNvSpPr>
          <p:nvPr/>
        </p:nvSpPr>
        <p:spPr bwMode="auto">
          <a:xfrm>
            <a:off x="3041650" y="2667000"/>
            <a:ext cx="438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q</a:t>
            </a:r>
          </a:p>
        </p:txBody>
      </p:sp>
      <p:cxnSp>
        <p:nvCxnSpPr>
          <p:cNvPr id="947239" name="AutoShape 39"/>
          <p:cNvCxnSpPr>
            <a:cxnSpLocks noChangeShapeType="1"/>
            <a:stCxn id="88069" idx="3"/>
            <a:endCxn id="88079" idx="2"/>
          </p:cNvCxnSpPr>
          <p:nvPr/>
        </p:nvCxnSpPr>
        <p:spPr bwMode="auto">
          <a:xfrm>
            <a:off x="4048125" y="3751263"/>
            <a:ext cx="1893888" cy="261937"/>
          </a:xfrm>
          <a:prstGeom prst="curvedConnector4">
            <a:avLst>
              <a:gd name="adj1" fmla="val 7292"/>
              <a:gd name="adj2" fmla="val 154546"/>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947240" name="Oval 40"/>
          <p:cNvSpPr>
            <a:spLocks noChangeAspect="1" noChangeArrowheads="1"/>
          </p:cNvSpPr>
          <p:nvPr/>
        </p:nvSpPr>
        <p:spPr bwMode="auto">
          <a:xfrm>
            <a:off x="4870450" y="2709863"/>
            <a:ext cx="420688"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atin typeface="VNI-Helve" pitchFamily="2" charset="0"/>
            </a:endParaRPr>
          </a:p>
        </p:txBody>
      </p:sp>
      <p:cxnSp>
        <p:nvCxnSpPr>
          <p:cNvPr id="947241" name="AutoShape 41"/>
          <p:cNvCxnSpPr>
            <a:cxnSpLocks noChangeShapeType="1"/>
            <a:stCxn id="947240" idx="4"/>
          </p:cNvCxnSpPr>
          <p:nvPr/>
        </p:nvCxnSpPr>
        <p:spPr bwMode="auto">
          <a:xfrm rot="5400000">
            <a:off x="4813300" y="3186113"/>
            <a:ext cx="384175" cy="152400"/>
          </a:xfrm>
          <a:prstGeom prst="curvedConnector3">
            <a:avLst>
              <a:gd name="adj1" fmla="val 49588"/>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47242" name="Text Box 42"/>
          <p:cNvSpPr txBox="1">
            <a:spLocks noChangeAspect="1" noChangeArrowheads="1"/>
          </p:cNvSpPr>
          <p:nvPr/>
        </p:nvSpPr>
        <p:spPr bwMode="auto">
          <a:xfrm>
            <a:off x="5367338" y="2709863"/>
            <a:ext cx="438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p</a:t>
            </a:r>
          </a:p>
        </p:txBody>
      </p:sp>
      <p:sp>
        <p:nvSpPr>
          <p:cNvPr id="947243" name="Line 43"/>
          <p:cNvSpPr>
            <a:spLocks noChangeShapeType="1"/>
          </p:cNvSpPr>
          <p:nvPr/>
        </p:nvSpPr>
        <p:spPr bwMode="auto">
          <a:xfrm>
            <a:off x="4605338" y="3376613"/>
            <a:ext cx="609600" cy="685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43"/>
          <p:cNvSpPr>
            <a:spLocks noChangeShapeType="1"/>
          </p:cNvSpPr>
          <p:nvPr/>
        </p:nvSpPr>
        <p:spPr bwMode="auto">
          <a:xfrm flipH="1">
            <a:off x="4614863" y="3352800"/>
            <a:ext cx="490537" cy="762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Rectangle 36"/>
          <p:cNvSpPr>
            <a:spLocks noChangeArrowheads="1"/>
          </p:cNvSpPr>
          <p:nvPr/>
        </p:nvSpPr>
        <p:spPr bwMode="auto">
          <a:xfrm>
            <a:off x="2427288" y="4800600"/>
            <a:ext cx="2601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r>
              <a:rPr lang="en-US" sz="2000">
                <a:solidFill>
                  <a:srgbClr val="0000FF"/>
                </a:solidFill>
              </a:rPr>
              <a:t>q-&gt;pNext = p-&gt;pNext;</a:t>
            </a:r>
          </a:p>
        </p:txBody>
      </p:sp>
      <p:sp>
        <p:nvSpPr>
          <p:cNvPr id="38" name="Rectangle 37"/>
          <p:cNvSpPr>
            <a:spLocks noChangeArrowheads="1"/>
          </p:cNvSpPr>
          <p:nvPr/>
        </p:nvSpPr>
        <p:spPr bwMode="auto">
          <a:xfrm>
            <a:off x="2389188" y="5334000"/>
            <a:ext cx="11160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r>
              <a:rPr lang="en-US" sz="2000">
                <a:solidFill>
                  <a:srgbClr val="0000FF"/>
                </a:solidFill>
              </a:rPr>
              <a:t>delete p;</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947219"/>
                                        </p:tgtEl>
                                      </p:cBhvr>
                                    </p:animEffect>
                                    <p:set>
                                      <p:cBhvr>
                                        <p:cTn id="7" dur="1" fill="hold">
                                          <p:stCondLst>
                                            <p:cond delay="499"/>
                                          </p:stCondLst>
                                        </p:cTn>
                                        <p:tgtEl>
                                          <p:spTgt spid="947219"/>
                                        </p:tgtEl>
                                        <p:attrNameLst>
                                          <p:attrName>style.visibility</p:attrName>
                                        </p:attrNameLst>
                                      </p:cBhvr>
                                      <p:to>
                                        <p:strVal val="hidden"/>
                                      </p:to>
                                    </p:set>
                                  </p:childTnLst>
                                </p:cTn>
                              </p:par>
                              <p:par>
                                <p:cTn id="8" presetID="3" presetClass="entr" presetSubtype="10" fill="hold" nodeType="withEffect">
                                  <p:stCondLst>
                                    <p:cond delay="0"/>
                                  </p:stCondLst>
                                  <p:childTnLst>
                                    <p:set>
                                      <p:cBhvr>
                                        <p:cTn id="9" dur="1" fill="hold">
                                          <p:stCondLst>
                                            <p:cond delay="0"/>
                                          </p:stCondLst>
                                        </p:cTn>
                                        <p:tgtEl>
                                          <p:spTgt spid="947239"/>
                                        </p:tgtEl>
                                        <p:attrNameLst>
                                          <p:attrName>style.visibility</p:attrName>
                                        </p:attrNameLst>
                                      </p:cBhvr>
                                      <p:to>
                                        <p:strVal val="visible"/>
                                      </p:to>
                                    </p:set>
                                    <p:animEffect transition="in" filter="blinds(horizontal)">
                                      <p:cBhvr>
                                        <p:cTn id="10" dur="500"/>
                                        <p:tgtEl>
                                          <p:spTgt spid="947239"/>
                                        </p:tgtEl>
                                      </p:cBhvr>
                                    </p:animEffect>
                                  </p:childTnLst>
                                </p:cTn>
                              </p:par>
                            </p:childTnLst>
                          </p:cTn>
                        </p:par>
                        <p:par>
                          <p:cTn id="11" fill="hold" nodeType="afterGroup">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blinds(horizontal)">
                                      <p:cBhvr>
                                        <p:cTn id="14" dur="1000"/>
                                        <p:tgtEl>
                                          <p:spTgt spid="3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947243"/>
                                        </p:tgtEl>
                                        <p:attrNameLst>
                                          <p:attrName>style.visibility</p:attrName>
                                        </p:attrNameLst>
                                      </p:cBhvr>
                                      <p:to>
                                        <p:strVal val="visible"/>
                                      </p:to>
                                    </p:set>
                                    <p:animEffect transition="in" filter="blinds(horizontal)">
                                      <p:cBhvr>
                                        <p:cTn id="19" dur="500"/>
                                        <p:tgtEl>
                                          <p:spTgt spid="94724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linds(horizontal)">
                                      <p:cBhvr>
                                        <p:cTn id="22" dur="500"/>
                                        <p:tgtEl>
                                          <p:spTgt spid="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xit" presetSubtype="16" fill="hold" grpId="1" nodeType="clickEffect">
                                  <p:stCondLst>
                                    <p:cond delay="0"/>
                                  </p:stCondLst>
                                  <p:childTnLst>
                                    <p:animEffect transition="out" filter="box(in)">
                                      <p:cBhvr>
                                        <p:cTn id="26" dur="500"/>
                                        <p:tgtEl>
                                          <p:spTgt spid="947243"/>
                                        </p:tgtEl>
                                      </p:cBhvr>
                                    </p:animEffect>
                                    <p:set>
                                      <p:cBhvr>
                                        <p:cTn id="27" dur="1" fill="hold">
                                          <p:stCondLst>
                                            <p:cond delay="499"/>
                                          </p:stCondLst>
                                        </p:cTn>
                                        <p:tgtEl>
                                          <p:spTgt spid="947243"/>
                                        </p:tgtEl>
                                        <p:attrNameLst>
                                          <p:attrName>style.visibility</p:attrName>
                                        </p:attrNameLst>
                                      </p:cBhvr>
                                      <p:to>
                                        <p:strVal val="hidden"/>
                                      </p:to>
                                    </p:set>
                                  </p:childTnLst>
                                </p:cTn>
                              </p:par>
                              <p:par>
                                <p:cTn id="28" presetID="4" presetClass="exit" presetSubtype="16" fill="hold" grpId="1" nodeType="withEffect">
                                  <p:stCondLst>
                                    <p:cond delay="0"/>
                                  </p:stCondLst>
                                  <p:childTnLst>
                                    <p:animEffect transition="out" filter="box(in)">
                                      <p:cBhvr>
                                        <p:cTn id="29" dur="500"/>
                                        <p:tgtEl>
                                          <p:spTgt spid="36"/>
                                        </p:tgtEl>
                                      </p:cBhvr>
                                    </p:animEffect>
                                    <p:set>
                                      <p:cBhvr>
                                        <p:cTn id="30" dur="1" fill="hold">
                                          <p:stCondLst>
                                            <p:cond delay="499"/>
                                          </p:stCondLst>
                                        </p:cTn>
                                        <p:tgtEl>
                                          <p:spTgt spid="36"/>
                                        </p:tgtEl>
                                        <p:attrNameLst>
                                          <p:attrName>style.visibility</p:attrName>
                                        </p:attrNameLst>
                                      </p:cBhvr>
                                      <p:to>
                                        <p:strVal val="hidden"/>
                                      </p:to>
                                    </p:set>
                                  </p:childTnLst>
                                </p:cTn>
                              </p:par>
                              <p:par>
                                <p:cTn id="31" presetID="4" presetClass="exit" presetSubtype="16" fill="hold" grpId="0" nodeType="withEffect">
                                  <p:stCondLst>
                                    <p:cond delay="0"/>
                                  </p:stCondLst>
                                  <p:childTnLst>
                                    <p:animEffect transition="out" filter="box(in)">
                                      <p:cBhvr>
                                        <p:cTn id="32" dur="500"/>
                                        <p:tgtEl>
                                          <p:spTgt spid="947216"/>
                                        </p:tgtEl>
                                      </p:cBhvr>
                                    </p:animEffect>
                                    <p:set>
                                      <p:cBhvr>
                                        <p:cTn id="33" dur="1" fill="hold">
                                          <p:stCondLst>
                                            <p:cond delay="499"/>
                                          </p:stCondLst>
                                        </p:cTn>
                                        <p:tgtEl>
                                          <p:spTgt spid="947216"/>
                                        </p:tgtEl>
                                        <p:attrNameLst>
                                          <p:attrName>style.visibility</p:attrName>
                                        </p:attrNameLst>
                                      </p:cBhvr>
                                      <p:to>
                                        <p:strVal val="hidden"/>
                                      </p:to>
                                    </p:set>
                                  </p:childTnLst>
                                </p:cTn>
                              </p:par>
                              <p:par>
                                <p:cTn id="34" presetID="4" presetClass="exit" presetSubtype="16" fill="hold" grpId="0" nodeType="withEffect">
                                  <p:stCondLst>
                                    <p:cond delay="0"/>
                                  </p:stCondLst>
                                  <p:childTnLst>
                                    <p:animEffect transition="out" filter="box(in)">
                                      <p:cBhvr>
                                        <p:cTn id="35" dur="500"/>
                                        <p:tgtEl>
                                          <p:spTgt spid="947220"/>
                                        </p:tgtEl>
                                      </p:cBhvr>
                                    </p:animEffect>
                                    <p:set>
                                      <p:cBhvr>
                                        <p:cTn id="36" dur="1" fill="hold">
                                          <p:stCondLst>
                                            <p:cond delay="499"/>
                                          </p:stCondLst>
                                        </p:cTn>
                                        <p:tgtEl>
                                          <p:spTgt spid="947220"/>
                                        </p:tgtEl>
                                        <p:attrNameLst>
                                          <p:attrName>style.visibility</p:attrName>
                                        </p:attrNameLst>
                                      </p:cBhvr>
                                      <p:to>
                                        <p:strVal val="hidden"/>
                                      </p:to>
                                    </p:set>
                                  </p:childTnLst>
                                </p:cTn>
                              </p:par>
                              <p:par>
                                <p:cTn id="37" presetID="4" presetClass="exit" presetSubtype="16" fill="hold" grpId="0" nodeType="withEffect">
                                  <p:stCondLst>
                                    <p:cond delay="0"/>
                                  </p:stCondLst>
                                  <p:childTnLst>
                                    <p:animEffect transition="out" filter="box(in)">
                                      <p:cBhvr>
                                        <p:cTn id="38" dur="500"/>
                                        <p:tgtEl>
                                          <p:spTgt spid="947205"/>
                                        </p:tgtEl>
                                      </p:cBhvr>
                                    </p:animEffect>
                                    <p:set>
                                      <p:cBhvr>
                                        <p:cTn id="39" dur="1" fill="hold">
                                          <p:stCondLst>
                                            <p:cond delay="499"/>
                                          </p:stCondLst>
                                        </p:cTn>
                                        <p:tgtEl>
                                          <p:spTgt spid="947205"/>
                                        </p:tgtEl>
                                        <p:attrNameLst>
                                          <p:attrName>style.visibility</p:attrName>
                                        </p:attrNameLst>
                                      </p:cBhvr>
                                      <p:to>
                                        <p:strVal val="hidden"/>
                                      </p:to>
                                    </p:set>
                                  </p:childTnLst>
                                </p:cTn>
                              </p:par>
                              <p:par>
                                <p:cTn id="40" presetID="4" presetClass="exit" presetSubtype="16" fill="hold" nodeType="withEffect">
                                  <p:stCondLst>
                                    <p:cond delay="0"/>
                                  </p:stCondLst>
                                  <p:childTnLst>
                                    <p:animEffect transition="out" filter="box(in)">
                                      <p:cBhvr>
                                        <p:cTn id="41" dur="500"/>
                                        <p:tgtEl>
                                          <p:spTgt spid="947241"/>
                                        </p:tgtEl>
                                      </p:cBhvr>
                                    </p:animEffect>
                                    <p:set>
                                      <p:cBhvr>
                                        <p:cTn id="42" dur="1" fill="hold">
                                          <p:stCondLst>
                                            <p:cond delay="499"/>
                                          </p:stCondLst>
                                        </p:cTn>
                                        <p:tgtEl>
                                          <p:spTgt spid="947241"/>
                                        </p:tgtEl>
                                        <p:attrNameLst>
                                          <p:attrName>style.visibility</p:attrName>
                                        </p:attrNameLst>
                                      </p:cBhvr>
                                      <p:to>
                                        <p:strVal val="hidden"/>
                                      </p:to>
                                    </p:set>
                                  </p:childTnLst>
                                </p:cTn>
                              </p:par>
                              <p:par>
                                <p:cTn id="43" presetID="4" presetClass="exit" presetSubtype="16" fill="hold" grpId="0" nodeType="withEffect">
                                  <p:stCondLst>
                                    <p:cond delay="0"/>
                                  </p:stCondLst>
                                  <p:childTnLst>
                                    <p:animEffect transition="out" filter="box(in)">
                                      <p:cBhvr>
                                        <p:cTn id="44" dur="500"/>
                                        <p:tgtEl>
                                          <p:spTgt spid="947240"/>
                                        </p:tgtEl>
                                      </p:cBhvr>
                                    </p:animEffect>
                                    <p:set>
                                      <p:cBhvr>
                                        <p:cTn id="45" dur="1" fill="hold">
                                          <p:stCondLst>
                                            <p:cond delay="499"/>
                                          </p:stCondLst>
                                        </p:cTn>
                                        <p:tgtEl>
                                          <p:spTgt spid="947240"/>
                                        </p:tgtEl>
                                        <p:attrNameLst>
                                          <p:attrName>style.visibility</p:attrName>
                                        </p:attrNameLst>
                                      </p:cBhvr>
                                      <p:to>
                                        <p:strVal val="hidden"/>
                                      </p:to>
                                    </p:set>
                                  </p:childTnLst>
                                </p:cTn>
                              </p:par>
                              <p:par>
                                <p:cTn id="46" presetID="4" presetClass="exit" presetSubtype="16" fill="hold" grpId="0" nodeType="withEffect">
                                  <p:stCondLst>
                                    <p:cond delay="0"/>
                                  </p:stCondLst>
                                  <p:childTnLst>
                                    <p:animEffect transition="out" filter="box(in)">
                                      <p:cBhvr>
                                        <p:cTn id="47" dur="500"/>
                                        <p:tgtEl>
                                          <p:spTgt spid="947242"/>
                                        </p:tgtEl>
                                      </p:cBhvr>
                                    </p:animEffect>
                                    <p:set>
                                      <p:cBhvr>
                                        <p:cTn id="48" dur="1" fill="hold">
                                          <p:stCondLst>
                                            <p:cond delay="499"/>
                                          </p:stCondLst>
                                        </p:cTn>
                                        <p:tgtEl>
                                          <p:spTgt spid="947242"/>
                                        </p:tgtEl>
                                        <p:attrNameLst>
                                          <p:attrName>style.visibility</p:attrName>
                                        </p:attrNameLst>
                                      </p:cBhvr>
                                      <p:to>
                                        <p:strVal val="hidden"/>
                                      </p:to>
                                    </p:set>
                                  </p:childTnLst>
                                </p:cTn>
                              </p:par>
                            </p:childTnLst>
                          </p:cTn>
                        </p:par>
                        <p:par>
                          <p:cTn id="49" fill="hold" nodeType="afterGroup">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linds(horizontal)">
                                      <p:cBhvr>
                                        <p:cTn id="52"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05" grpId="0" animBg="1"/>
      <p:bldP spid="947216" grpId="0" animBg="1"/>
      <p:bldP spid="947219" grpId="0" animBg="1"/>
      <p:bldP spid="947220" grpId="0" animBg="1"/>
      <p:bldP spid="947240" grpId="0" animBg="1"/>
      <p:bldP spid="947242" grpId="0"/>
      <p:bldP spid="947243" grpId="0" animBg="1"/>
      <p:bldP spid="947243" grpId="1" animBg="1"/>
      <p:bldP spid="36" grpId="0" animBg="1"/>
      <p:bldP spid="36" grpId="1" animBg="1"/>
      <p:bldP spid="37" grpId="0"/>
      <p:bldP spid="3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title"/>
          </p:nvPr>
        </p:nvSpPr>
        <p:spPr>
          <a:xfrm>
            <a:off x="612775" y="228600"/>
            <a:ext cx="8153400" cy="990600"/>
          </a:xfrm>
        </p:spPr>
        <p:txBody>
          <a:bodyPr/>
          <a:lstStyle/>
          <a:p>
            <a:pPr eaLnBrk="1" hangingPunct="1"/>
            <a:r>
              <a:rPr lang="en-US" smtClean="0"/>
              <a:t>DSLK đơn – Các thao tác cơ bản</a:t>
            </a:r>
            <a:endParaRPr lang="en-US" smtClean="0">
              <a:latin typeface="Times New Roman" panose="02020603050405020304" pitchFamily="18" charset="0"/>
            </a:endParaRPr>
          </a:p>
        </p:txBody>
      </p:sp>
      <p:sp>
        <p:nvSpPr>
          <p:cNvPr id="89091" name="Rectangle 3"/>
          <p:cNvSpPr>
            <a:spLocks noGrp="1" noChangeArrowheads="1"/>
          </p:cNvSpPr>
          <p:nvPr>
            <p:ph sz="quarter" idx="1"/>
          </p:nvPr>
        </p:nvSpPr>
        <p:spPr>
          <a:xfrm>
            <a:off x="612775" y="1600200"/>
            <a:ext cx="8153400" cy="4495800"/>
          </a:xfrm>
        </p:spPr>
        <p:txBody>
          <a:bodyPr/>
          <a:lstStyle/>
          <a:p>
            <a:pPr eaLnBrk="1" hangingPunct="1">
              <a:buFont typeface="Wingdings" panose="05000000000000000000" pitchFamily="2" charset="2"/>
              <a:buNone/>
            </a:pPr>
            <a:r>
              <a:rPr lang="en-US" b="1" smtClean="0">
                <a:latin typeface="Times New Roman" panose="02020603050405020304" pitchFamily="18" charset="0"/>
              </a:rPr>
              <a:t>Xóa node sau node q trong danh sách</a:t>
            </a:r>
            <a:endParaRPr lang="en-US" smtClean="0">
              <a:solidFill>
                <a:schemeClr val="accent1"/>
              </a:solidFill>
            </a:endParaRPr>
          </a:p>
        </p:txBody>
      </p:sp>
      <p:sp>
        <p:nvSpPr>
          <p:cNvPr id="8909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FCC4A80-95B6-4CCB-83F3-843BFE820ECA}" type="slidenum">
              <a:rPr lang="en-US" sz="1200" smtClean="0">
                <a:solidFill>
                  <a:srgbClr val="FFFFFF"/>
                </a:solidFill>
              </a:rPr>
              <a:pPr>
                <a:lnSpc>
                  <a:spcPct val="80000"/>
                </a:lnSpc>
              </a:pPr>
              <a:t>69</a:t>
            </a:fld>
            <a:endParaRPr lang="en-US" sz="1200" smtClean="0">
              <a:solidFill>
                <a:srgbClr val="FFFFFF"/>
              </a:solidFill>
            </a:endParaRPr>
          </a:p>
        </p:txBody>
      </p:sp>
      <p:sp>
        <p:nvSpPr>
          <p:cNvPr id="5" name="Rectangle 4"/>
          <p:cNvSpPr/>
          <p:nvPr/>
        </p:nvSpPr>
        <p:spPr>
          <a:xfrm>
            <a:off x="685800" y="2057400"/>
            <a:ext cx="7543800" cy="4719638"/>
          </a:xfrm>
          <a:prstGeom prst="rect">
            <a:avLst/>
          </a:prstGeom>
          <a:ln>
            <a:solidFill>
              <a:schemeClr val="bg2">
                <a:lumMod val="75000"/>
              </a:schemeClr>
            </a:solidFill>
          </a:ln>
        </p:spPr>
        <p:txBody>
          <a:bodyPr>
            <a:spAutoFit/>
          </a:bodyPr>
          <a:lstStyle/>
          <a:p>
            <a:pPr>
              <a:spcBef>
                <a:spcPts val="300"/>
              </a:spcBef>
              <a:buFont typeface="Wingdings" pitchFamily="2" charset="2"/>
              <a:buNone/>
              <a:defRPr/>
            </a:pPr>
            <a:r>
              <a:rPr lang="en-US" sz="2200" dirty="0" err="1"/>
              <a:t>int</a:t>
            </a:r>
            <a:r>
              <a:rPr lang="en-US" sz="2200" dirty="0"/>
              <a:t> </a:t>
            </a:r>
            <a:r>
              <a:rPr lang="en-US" sz="2200" dirty="0" err="1"/>
              <a:t>removeAfter</a:t>
            </a:r>
            <a:r>
              <a:rPr lang="en-US" sz="2200" dirty="0"/>
              <a:t> (List &amp;l, Node *q )</a:t>
            </a:r>
          </a:p>
          <a:p>
            <a:pPr>
              <a:spcBef>
                <a:spcPts val="300"/>
              </a:spcBef>
              <a:buFont typeface="Wingdings" pitchFamily="2" charset="2"/>
              <a:buNone/>
              <a:defRPr/>
            </a:pPr>
            <a:r>
              <a:rPr lang="en-US" sz="2200" dirty="0"/>
              <a:t>{</a:t>
            </a:r>
          </a:p>
          <a:p>
            <a:pPr>
              <a:spcBef>
                <a:spcPts val="300"/>
              </a:spcBef>
              <a:buFont typeface="Wingdings" pitchFamily="2" charset="2"/>
              <a:buNone/>
              <a:defRPr/>
            </a:pPr>
            <a:r>
              <a:rPr lang="en-US" sz="2200" dirty="0"/>
              <a:t>	if (q !=NULL &amp;&amp; q-&gt;</a:t>
            </a:r>
            <a:r>
              <a:rPr lang="en-US" sz="2200" dirty="0" err="1"/>
              <a:t>pNext</a:t>
            </a:r>
            <a:r>
              <a:rPr lang="en-US" sz="2200" dirty="0"/>
              <a:t> !=NULL)</a:t>
            </a:r>
          </a:p>
          <a:p>
            <a:pPr>
              <a:spcBef>
                <a:spcPts val="300"/>
              </a:spcBef>
              <a:buFont typeface="Wingdings" pitchFamily="2" charset="2"/>
              <a:buNone/>
              <a:defRPr/>
            </a:pPr>
            <a:r>
              <a:rPr lang="en-US" sz="2200" dirty="0"/>
              <a:t>	{</a:t>
            </a:r>
          </a:p>
          <a:p>
            <a:pPr>
              <a:spcBef>
                <a:spcPts val="300"/>
              </a:spcBef>
              <a:buFont typeface="Wingdings" pitchFamily="2" charset="2"/>
              <a:buNone/>
              <a:defRPr/>
            </a:pPr>
            <a:r>
              <a:rPr lang="en-US" sz="2200" dirty="0"/>
              <a:t>		Node*   p = q-&gt;</a:t>
            </a:r>
            <a:r>
              <a:rPr lang="en-US" sz="2200" dirty="0" err="1"/>
              <a:t>pNext</a:t>
            </a:r>
            <a:r>
              <a:rPr lang="en-US" sz="2200" dirty="0"/>
              <a:t>;</a:t>
            </a:r>
          </a:p>
          <a:p>
            <a:pPr>
              <a:spcBef>
                <a:spcPts val="300"/>
              </a:spcBef>
              <a:buFont typeface="Wingdings" pitchFamily="2" charset="2"/>
              <a:buNone/>
              <a:defRPr/>
            </a:pPr>
            <a:r>
              <a:rPr lang="en-US" sz="2200" dirty="0"/>
              <a:t>		q-&gt;</a:t>
            </a:r>
            <a:r>
              <a:rPr lang="en-US" sz="2200" dirty="0" err="1"/>
              <a:t>pNext</a:t>
            </a:r>
            <a:r>
              <a:rPr lang="en-US" sz="2200" dirty="0"/>
              <a:t> = p-&gt;</a:t>
            </a:r>
            <a:r>
              <a:rPr lang="en-US" sz="2200" dirty="0" err="1"/>
              <a:t>pNext</a:t>
            </a:r>
            <a:r>
              <a:rPr lang="en-US" sz="2200" dirty="0"/>
              <a:t>;</a:t>
            </a:r>
          </a:p>
          <a:p>
            <a:pPr>
              <a:spcBef>
                <a:spcPts val="300"/>
              </a:spcBef>
              <a:buFont typeface="Wingdings" pitchFamily="2" charset="2"/>
              <a:buNone/>
              <a:defRPr/>
            </a:pPr>
            <a:r>
              <a:rPr lang="en-US" sz="2200" dirty="0"/>
              <a:t>		if  (p==</a:t>
            </a:r>
            <a:r>
              <a:rPr lang="en-US" sz="2200" dirty="0" err="1"/>
              <a:t>l.pTail</a:t>
            </a:r>
            <a:r>
              <a:rPr lang="en-US" sz="2200" dirty="0"/>
              <a:t>)	 </a:t>
            </a:r>
            <a:r>
              <a:rPr lang="en-US" sz="2200" dirty="0" err="1"/>
              <a:t>l.pTail</a:t>
            </a:r>
            <a:r>
              <a:rPr lang="en-US" sz="2200" dirty="0"/>
              <a:t> = q;</a:t>
            </a:r>
          </a:p>
          <a:p>
            <a:pPr>
              <a:spcBef>
                <a:spcPts val="300"/>
              </a:spcBef>
              <a:buFont typeface="Wingdings" pitchFamily="2" charset="2"/>
              <a:buNone/>
              <a:defRPr/>
            </a:pPr>
            <a:r>
              <a:rPr lang="en-US" sz="2200" dirty="0"/>
              <a:t>		delete p;</a:t>
            </a:r>
          </a:p>
          <a:p>
            <a:pPr>
              <a:spcBef>
                <a:spcPts val="300"/>
              </a:spcBef>
              <a:buFont typeface="Wingdings" pitchFamily="2" charset="2"/>
              <a:buNone/>
              <a:defRPr/>
            </a:pPr>
            <a:r>
              <a:rPr lang="en-US" sz="2200" dirty="0"/>
              <a:t>		return 1;</a:t>
            </a:r>
          </a:p>
          <a:p>
            <a:pPr>
              <a:spcBef>
                <a:spcPts val="300"/>
              </a:spcBef>
              <a:buFont typeface="Wingdings" pitchFamily="2" charset="2"/>
              <a:buNone/>
              <a:defRPr/>
            </a:pPr>
            <a:r>
              <a:rPr lang="en-US" sz="2200" dirty="0"/>
              <a:t>	}</a:t>
            </a:r>
          </a:p>
          <a:p>
            <a:pPr>
              <a:spcBef>
                <a:spcPts val="300"/>
              </a:spcBef>
              <a:buFont typeface="Wingdings" pitchFamily="2" charset="2"/>
              <a:buNone/>
              <a:defRPr/>
            </a:pPr>
            <a:r>
              <a:rPr lang="en-US" sz="2200" dirty="0"/>
              <a:t>	else return 0;</a:t>
            </a:r>
          </a:p>
          <a:p>
            <a:pPr>
              <a:spcBef>
                <a:spcPts val="300"/>
              </a:spcBef>
              <a:buFont typeface="Wingdings" pitchFamily="2" charset="2"/>
              <a:buNone/>
              <a:defRPr/>
            </a:pPr>
            <a:r>
              <a:rPr lang="en-US" sz="2200" dirty="0"/>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blinds(horizontal)">
                                      <p:cBhvr>
                                        <p:cTn id="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12775" y="228600"/>
            <a:ext cx="8153400" cy="990600"/>
          </a:xfrm>
        </p:spPr>
        <p:txBody>
          <a:bodyPr/>
          <a:lstStyle/>
          <a:p>
            <a:pPr eaLnBrk="1" hangingPunct="1"/>
            <a:r>
              <a:rPr lang="en-US"/>
              <a:t>Giới </a:t>
            </a:r>
            <a:r>
              <a:rPr lang="en-US" smtClean="0"/>
              <a:t>thiệu – DANH SÁCH LIÊN KẾT</a:t>
            </a:r>
          </a:p>
        </p:txBody>
      </p:sp>
      <p:sp>
        <p:nvSpPr>
          <p:cNvPr id="24579" name="Content Placeholder 2"/>
          <p:cNvSpPr>
            <a:spLocks noGrp="1"/>
          </p:cNvSpPr>
          <p:nvPr>
            <p:ph sz="quarter" idx="1"/>
          </p:nvPr>
        </p:nvSpPr>
        <p:spPr>
          <a:xfrm>
            <a:off x="612775" y="1600200"/>
            <a:ext cx="8153400" cy="4495800"/>
          </a:xfrm>
        </p:spPr>
        <p:txBody>
          <a:bodyPr/>
          <a:lstStyle/>
          <a:p>
            <a:pPr algn="just" eaLnBrk="1" hangingPunct="1">
              <a:lnSpc>
                <a:spcPct val="150000"/>
              </a:lnSpc>
            </a:pPr>
            <a:r>
              <a:rPr lang="en-US" sz="2800" smtClean="0">
                <a:latin typeface="Times New Roman" panose="02020603050405020304" pitchFamily="18" charset="0"/>
                <a:cs typeface="Times New Roman" panose="02020603050405020304" pitchFamily="18" charset="0"/>
              </a:rPr>
              <a:t>Có nhiều cách tổ chức liên kết giữa các phần tử trong danh sách như:</a:t>
            </a:r>
          </a:p>
          <a:p>
            <a:pPr lvl="1" algn="just" eaLnBrk="1" hangingPunct="1">
              <a:lnSpc>
                <a:spcPct val="150000"/>
              </a:lnSpc>
            </a:pPr>
            <a:r>
              <a:rPr lang="en-US" sz="2600" smtClean="0">
                <a:latin typeface="Times New Roman" panose="02020603050405020304" pitchFamily="18" charset="0"/>
                <a:cs typeface="Times New Roman" panose="02020603050405020304" pitchFamily="18" charset="0"/>
              </a:rPr>
              <a:t>Danh sách liên kết đơn </a:t>
            </a:r>
          </a:p>
          <a:p>
            <a:pPr lvl="1" algn="just" eaLnBrk="1" hangingPunct="1">
              <a:lnSpc>
                <a:spcPct val="150000"/>
              </a:lnSpc>
            </a:pPr>
            <a:r>
              <a:rPr lang="en-US" sz="2600" smtClean="0">
                <a:latin typeface="Times New Roman" panose="02020603050405020304" pitchFamily="18" charset="0"/>
                <a:cs typeface="Times New Roman" panose="02020603050405020304" pitchFamily="18" charset="0"/>
              </a:rPr>
              <a:t>Danh sách liên kết kép </a:t>
            </a:r>
          </a:p>
          <a:p>
            <a:pPr lvl="1" algn="just" eaLnBrk="1" hangingPunct="1">
              <a:lnSpc>
                <a:spcPct val="150000"/>
              </a:lnSpc>
            </a:pPr>
            <a:r>
              <a:rPr lang="en-US" sz="2600" smtClean="0">
                <a:latin typeface="Times New Roman" panose="02020603050405020304" pitchFamily="18" charset="0"/>
                <a:cs typeface="Times New Roman" panose="02020603050405020304" pitchFamily="18" charset="0"/>
              </a:rPr>
              <a:t>Danh sách liên kết vòng</a:t>
            </a:r>
          </a:p>
        </p:txBody>
      </p:sp>
      <p:sp>
        <p:nvSpPr>
          <p:cNvPr id="2458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4C51054F-A426-4166-B676-8B844E6702D0}" type="slidenum">
              <a:rPr lang="en-US" sz="1200" smtClean="0">
                <a:solidFill>
                  <a:srgbClr val="FFFFFF"/>
                </a:solidFill>
              </a:rPr>
              <a:pPr>
                <a:lnSpc>
                  <a:spcPct val="80000"/>
                </a:lnSpc>
              </a:pPr>
              <a:t>7</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612775" y="228600"/>
            <a:ext cx="8153400" cy="990600"/>
          </a:xfrm>
        </p:spPr>
        <p:txBody>
          <a:bodyPr/>
          <a:lstStyle/>
          <a:p>
            <a:pPr eaLnBrk="1" hangingPunct="1"/>
            <a:r>
              <a:rPr lang="en-US" smtClean="0"/>
              <a:t>DSLK đơn – Các thao tác cơ bản</a:t>
            </a:r>
          </a:p>
        </p:txBody>
      </p:sp>
      <p:sp>
        <p:nvSpPr>
          <p:cNvPr id="3" name="Content Placeholder 2"/>
          <p:cNvSpPr>
            <a:spLocks noGrp="1"/>
          </p:cNvSpPr>
          <p:nvPr>
            <p:ph sz="quarter" idx="1"/>
          </p:nvPr>
        </p:nvSpPr>
        <p:spPr>
          <a:xfrm>
            <a:off x="612775" y="1600200"/>
            <a:ext cx="8153400" cy="4495800"/>
          </a:xfrm>
        </p:spPr>
        <p:txBody>
          <a:bodyPr/>
          <a:lstStyle/>
          <a:p>
            <a:pPr eaLnBrk="1" hangingPunct="1"/>
            <a:r>
              <a:rPr lang="en-US" smtClean="0">
                <a:latin typeface="Times New Roman" panose="02020603050405020304" pitchFamily="18" charset="0"/>
              </a:rPr>
              <a:t>Xóa một node của danh sách</a:t>
            </a:r>
          </a:p>
          <a:p>
            <a:pPr lvl="1" eaLnBrk="1" hangingPunct="1"/>
            <a:r>
              <a:rPr lang="en-US" smtClean="0">
                <a:latin typeface="Times New Roman" panose="02020603050405020304" pitchFamily="18" charset="0"/>
              </a:rPr>
              <a:t>Xóa node đầu của danh sách</a:t>
            </a:r>
          </a:p>
          <a:p>
            <a:pPr lvl="1" eaLnBrk="1" hangingPunct="1"/>
            <a:r>
              <a:rPr lang="en-US" smtClean="0">
                <a:latin typeface="Times New Roman" panose="02020603050405020304" pitchFamily="18" charset="0"/>
              </a:rPr>
              <a:t>Xóa node sau node q trong danh sách</a:t>
            </a:r>
          </a:p>
          <a:p>
            <a:pPr lvl="1" eaLnBrk="1" hangingPunct="1"/>
            <a:r>
              <a:rPr lang="en-US" smtClean="0">
                <a:latin typeface="Times New Roman" panose="02020603050405020304" pitchFamily="18" charset="0"/>
              </a:rPr>
              <a:t>Xóa node có khoá k</a:t>
            </a:r>
            <a:endParaRPr lang="en-US" smtClean="0"/>
          </a:p>
        </p:txBody>
      </p:sp>
      <p:sp>
        <p:nvSpPr>
          <p:cNvPr id="9011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A20F5F4-50CF-4594-AAD1-A582E61644E3}" type="slidenum">
              <a:rPr lang="en-US" sz="1200" smtClean="0">
                <a:solidFill>
                  <a:srgbClr val="FFFFFF"/>
                </a:solidFill>
              </a:rPr>
              <a:pPr>
                <a:lnSpc>
                  <a:spcPct val="80000"/>
                </a:lnSpc>
              </a:pPr>
              <a:t>70</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3">
                                            <p:txEl>
                                              <p:pRg st="1" end="1"/>
                                            </p:txEl>
                                          </p:spTgt>
                                        </p:tgtEl>
                                        <p:attrNameLst>
                                          <p:attrName>style.opacity</p:attrName>
                                        </p:attrNameLst>
                                      </p:cBhvr>
                                      <p:to>
                                        <p:strVal val="0.5"/>
                                      </p:to>
                                    </p:set>
                                    <p:animEffect filter="image" prLst="opacity: 0.5">
                                      <p:cBhvr rctx="IE">
                                        <p:cTn id="7" dur="indefinite"/>
                                        <p:tgtEl>
                                          <p:spTgt spid="3">
                                            <p:txEl>
                                              <p:pRg st="1" end="1"/>
                                            </p:txEl>
                                          </p:spTgt>
                                        </p:tgtEl>
                                      </p:cBhvr>
                                    </p:animEffect>
                                  </p:childTnLst>
                                </p:cTn>
                              </p:par>
                              <p:par>
                                <p:cTn id="8" presetID="9" presetClass="emph" presetSubtype="0" nodeType="withEffect">
                                  <p:stCondLst>
                                    <p:cond delay="0"/>
                                  </p:stCondLst>
                                  <p:childTnLst>
                                    <p:set>
                                      <p:cBhvr rctx="PPT">
                                        <p:cTn id="9" dur="indefinite"/>
                                        <p:tgtEl>
                                          <p:spTgt spid="3">
                                            <p:txEl>
                                              <p:pRg st="2" end="2"/>
                                            </p:txEl>
                                          </p:spTgt>
                                        </p:tgtEl>
                                        <p:attrNameLst>
                                          <p:attrName>style.opacity</p:attrName>
                                        </p:attrNameLst>
                                      </p:cBhvr>
                                      <p:to>
                                        <p:strVal val="0.5"/>
                                      </p:to>
                                    </p:set>
                                    <p:animEffect filter="image" prLst="opacity: 0.5">
                                      <p:cBhvr rctx="IE">
                                        <p:cTn id="10" dur="indefinite"/>
                                        <p:tgtEl>
                                          <p:spTgt spid="3">
                                            <p:txEl>
                                              <p:pRg st="2" end="2"/>
                                            </p:txEl>
                                          </p:spTgt>
                                        </p:tgtEl>
                                      </p:cBhvr>
                                    </p:animEffect>
                                  </p:childTnLst>
                                </p:cTn>
                              </p:par>
                              <p:par>
                                <p:cTn id="11" presetID="15" presetClass="emph" presetSubtype="0" nodeType="withEffect">
                                  <p:stCondLst>
                                    <p:cond delay="0"/>
                                  </p:stCondLst>
                                  <p:iterate type="lt">
                                    <p:tmAbs val="25"/>
                                  </p:iterate>
                                  <p:childTnLst>
                                    <p:set>
                                      <p:cBhvr override="childStyle">
                                        <p:cTn id="12"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612775" y="228600"/>
            <a:ext cx="8153400" cy="990600"/>
          </a:xfrm>
        </p:spPr>
        <p:txBody>
          <a:bodyPr/>
          <a:lstStyle/>
          <a:p>
            <a:pPr eaLnBrk="1" hangingPunct="1"/>
            <a:r>
              <a:rPr lang="en-US" smtClean="0"/>
              <a:t>DSLK đơn – Các thao tác cơ bản</a:t>
            </a:r>
          </a:p>
        </p:txBody>
      </p:sp>
      <p:sp>
        <p:nvSpPr>
          <p:cNvPr id="3" name="Content Placeholder 2"/>
          <p:cNvSpPr>
            <a:spLocks noGrp="1"/>
          </p:cNvSpPr>
          <p:nvPr>
            <p:ph sz="quarter" idx="1"/>
          </p:nvPr>
        </p:nvSpPr>
        <p:spPr>
          <a:xfrm>
            <a:off x="612775" y="1600200"/>
            <a:ext cx="8153400" cy="4495800"/>
          </a:xfrm>
        </p:spPr>
        <p:txBody>
          <a:bodyPr/>
          <a:lstStyle/>
          <a:p>
            <a:pPr marL="319088" lvl="1" indent="-319088" eaLnBrk="1" hangingPunct="1">
              <a:buClr>
                <a:schemeClr val="accent2"/>
              </a:buClr>
              <a:buSzPct val="60000"/>
              <a:buFont typeface="Wingdings" pitchFamily="2" charset="2"/>
              <a:buChar char=""/>
              <a:defRPr/>
            </a:pPr>
            <a:r>
              <a:rPr lang="en-US" sz="2400" b="1" smtClean="0">
                <a:latin typeface="Times New Roman" pitchFamily="18" charset="0"/>
                <a:cs typeface="Times New Roman" pitchFamily="18" charset="0"/>
              </a:rPr>
              <a:t>Thuật toán: Hủy 1 phần tử có khoá k</a:t>
            </a:r>
          </a:p>
          <a:p>
            <a:pPr lvl="1" eaLnBrk="1" hangingPunct="1">
              <a:defRPr/>
            </a:pPr>
            <a:r>
              <a:rPr lang="vi-VN" u="sng" smtClean="0"/>
              <a:t>Bước 1:</a:t>
            </a:r>
            <a:r>
              <a:rPr lang="vi-VN" smtClean="0"/>
              <a:t>	</a:t>
            </a:r>
            <a:endParaRPr lang="en-US" smtClean="0"/>
          </a:p>
          <a:p>
            <a:pPr lvl="2" eaLnBrk="1" hangingPunct="1">
              <a:defRPr/>
            </a:pPr>
            <a:r>
              <a:rPr lang="vi-VN" smtClean="0"/>
              <a:t>Tìm phần tử </a:t>
            </a:r>
            <a:r>
              <a:rPr lang="vi-VN" smtClean="0">
                <a:solidFill>
                  <a:srgbClr val="0000FF"/>
                </a:solidFill>
              </a:rPr>
              <a:t>p</a:t>
            </a:r>
            <a:r>
              <a:rPr lang="vi-VN" smtClean="0"/>
              <a:t> có khóa k và phần tử </a:t>
            </a:r>
            <a:r>
              <a:rPr lang="vi-VN" smtClean="0">
                <a:solidFill>
                  <a:srgbClr val="0000FF"/>
                </a:solidFill>
              </a:rPr>
              <a:t>q</a:t>
            </a:r>
            <a:r>
              <a:rPr lang="vi-VN" smtClean="0"/>
              <a:t> đứng trước nó </a:t>
            </a:r>
          </a:p>
          <a:p>
            <a:pPr lvl="1" eaLnBrk="1" hangingPunct="1">
              <a:defRPr/>
            </a:pPr>
            <a:r>
              <a:rPr lang="vi-VN" u="sng" smtClean="0"/>
              <a:t>Bước 2:</a:t>
            </a:r>
            <a:r>
              <a:rPr lang="vi-VN" smtClean="0"/>
              <a:t>	</a:t>
            </a:r>
          </a:p>
          <a:p>
            <a:pPr lvl="2" eaLnBrk="1" hangingPunct="1">
              <a:defRPr/>
            </a:pPr>
            <a:r>
              <a:rPr lang="vi-VN" smtClean="0"/>
              <a:t>Nếu  (p!= NULL)  thì </a:t>
            </a:r>
            <a:r>
              <a:rPr lang="en-US" smtClean="0"/>
              <a:t>		</a:t>
            </a:r>
            <a:r>
              <a:rPr lang="vi-VN" smtClean="0">
                <a:solidFill>
                  <a:srgbClr val="00B050"/>
                </a:solidFill>
              </a:rPr>
              <a:t>// tìm thấy k </a:t>
            </a:r>
          </a:p>
          <a:p>
            <a:pPr lvl="3" eaLnBrk="1" hangingPunct="1">
              <a:defRPr/>
            </a:pPr>
            <a:r>
              <a:rPr lang="vi-VN" smtClean="0"/>
              <a:t>Hủy </a:t>
            </a:r>
            <a:r>
              <a:rPr lang="vi-VN" smtClean="0">
                <a:solidFill>
                  <a:srgbClr val="0000FF"/>
                </a:solidFill>
              </a:rPr>
              <a:t>p</a:t>
            </a:r>
            <a:r>
              <a:rPr lang="vi-VN" smtClean="0"/>
              <a:t> ra khỏi </a:t>
            </a:r>
            <a:r>
              <a:rPr lang="en-US" smtClean="0"/>
              <a:t>ds: </a:t>
            </a:r>
            <a:r>
              <a:rPr lang="vi-VN" smtClean="0"/>
              <a:t>tương tự hủy phần tử sau q; </a:t>
            </a:r>
          </a:p>
          <a:p>
            <a:pPr lvl="2" eaLnBrk="1" hangingPunct="1">
              <a:defRPr/>
            </a:pPr>
            <a:r>
              <a:rPr lang="vi-VN" smtClean="0"/>
              <a:t>Ngược lại </a:t>
            </a:r>
          </a:p>
          <a:p>
            <a:pPr lvl="3" eaLnBrk="1" hangingPunct="1">
              <a:defRPr/>
            </a:pPr>
            <a:r>
              <a:rPr lang="vi-VN" smtClean="0"/>
              <a:t>Báo không có k</a:t>
            </a:r>
          </a:p>
          <a:p>
            <a:pPr eaLnBrk="1" hangingPunct="1">
              <a:defRPr/>
            </a:pPr>
            <a:endParaRPr lang="en-US"/>
          </a:p>
        </p:txBody>
      </p:sp>
      <p:sp>
        <p:nvSpPr>
          <p:cNvPr id="9114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AC8CCC4-B015-44D0-ACEA-59377A6C2E26}" type="slidenum">
              <a:rPr lang="en-US" sz="1200" smtClean="0">
                <a:solidFill>
                  <a:srgbClr val="FFFFFF"/>
                </a:solidFill>
              </a:rPr>
              <a:pPr>
                <a:lnSpc>
                  <a:spcPct val="80000"/>
                </a:lnSpc>
              </a:pPr>
              <a:t>71</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612775" y="228600"/>
            <a:ext cx="8153400" cy="990600"/>
          </a:xfrm>
        </p:spPr>
        <p:txBody>
          <a:bodyPr/>
          <a:lstStyle/>
          <a:p>
            <a:pPr eaLnBrk="1" hangingPunct="1"/>
            <a:r>
              <a:rPr lang="en-US" smtClean="0"/>
              <a:t>DSLK đơn – Các thao tác cơ bản</a:t>
            </a:r>
          </a:p>
        </p:txBody>
      </p:sp>
      <p:sp>
        <p:nvSpPr>
          <p:cNvPr id="92163" name="Content Placeholder 2"/>
          <p:cNvSpPr>
            <a:spLocks noGrp="1"/>
          </p:cNvSpPr>
          <p:nvPr>
            <p:ph sz="quarter" idx="1"/>
          </p:nvPr>
        </p:nvSpPr>
        <p:spPr>
          <a:xfrm>
            <a:off x="612775" y="1600200"/>
            <a:ext cx="1520825" cy="4495800"/>
          </a:xfrm>
        </p:spPr>
        <p:txBody>
          <a:bodyPr/>
          <a:lstStyle/>
          <a:p>
            <a:pPr eaLnBrk="1" hangingPunct="1"/>
            <a:r>
              <a:rPr lang="en-US" sz="2200" smtClean="0"/>
              <a:t>Cài đặt: </a:t>
            </a:r>
            <a:r>
              <a:rPr lang="en-US" sz="2000" b="1" smtClean="0">
                <a:latin typeface="Times New Roman" panose="02020603050405020304" pitchFamily="18" charset="0"/>
                <a:cs typeface="Times New Roman" panose="02020603050405020304" pitchFamily="18" charset="0"/>
              </a:rPr>
              <a:t>Hủy 1 phần tử có khoá k</a:t>
            </a:r>
            <a:endParaRPr lang="en-US" sz="2200" smtClean="0"/>
          </a:p>
        </p:txBody>
      </p:sp>
      <p:sp>
        <p:nvSpPr>
          <p:cNvPr id="9216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469D8ACF-D46D-4401-B775-3FB0FD0B4E3F}" type="slidenum">
              <a:rPr lang="en-US" sz="1200" smtClean="0">
                <a:solidFill>
                  <a:srgbClr val="FFFFFF"/>
                </a:solidFill>
              </a:rPr>
              <a:pPr>
                <a:lnSpc>
                  <a:spcPct val="80000"/>
                </a:lnSpc>
              </a:pPr>
              <a:t>72</a:t>
            </a:fld>
            <a:endParaRPr lang="en-US" sz="1200" smtClean="0">
              <a:solidFill>
                <a:srgbClr val="FFFFFF"/>
              </a:solidFill>
            </a:endParaRPr>
          </a:p>
        </p:txBody>
      </p:sp>
      <p:sp>
        <p:nvSpPr>
          <p:cNvPr id="140290" name="Rectangle 2"/>
          <p:cNvSpPr>
            <a:spLocks noChangeArrowheads="1"/>
          </p:cNvSpPr>
          <p:nvPr/>
        </p:nvSpPr>
        <p:spPr bwMode="auto">
          <a:xfrm>
            <a:off x="2057400" y="1569293"/>
            <a:ext cx="7086600" cy="5078313"/>
          </a:xfrm>
          <a:prstGeom prst="rect">
            <a:avLst/>
          </a:prstGeom>
          <a:noFill/>
          <a:ln w="9525">
            <a:solidFill>
              <a:schemeClr val="bg2">
                <a:lumMod val="75000"/>
              </a:schemeClr>
            </a:solidFill>
            <a:miter lim="800000"/>
            <a:headEnd/>
            <a:tailEnd/>
          </a:ln>
          <a:effectLst/>
        </p:spPr>
        <p:txBody>
          <a:bodyPr wrap="square" anchor="ctr">
            <a:spAutoFit/>
          </a:bodyPr>
          <a:lstStyle/>
          <a:p>
            <a:pPr>
              <a:tabLst>
                <a:tab pos="457200" algn="l"/>
              </a:tabLst>
              <a:defRPr/>
            </a:pPr>
            <a:r>
              <a:rPr lang="en-US" err="1">
                <a:solidFill>
                  <a:srgbClr val="0000FF"/>
                </a:solidFill>
                <a:latin typeface="Courier New" panose="02070309020205020404" pitchFamily="49" charset="0"/>
                <a:cs typeface="Courier New" panose="02070309020205020404" pitchFamily="49" charset="0"/>
              </a:rPr>
              <a:t>int</a:t>
            </a:r>
            <a:r>
              <a:rPr lang="en-US">
                <a:solidFill>
                  <a:srgbClr val="0000FF"/>
                </a:solidFill>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removeNode(</a:t>
            </a:r>
            <a:r>
              <a:rPr lang="en-US" smtClean="0">
                <a:solidFill>
                  <a:srgbClr val="0000FF"/>
                </a:solidFill>
                <a:latin typeface="Courier New" panose="02070309020205020404" pitchFamily="49" charset="0"/>
                <a:cs typeface="Courier New" panose="02070309020205020404" pitchFamily="49" charset="0"/>
              </a:rPr>
              <a:t>List</a:t>
            </a:r>
            <a:r>
              <a:rPr lang="en-US"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&amp;l, </a:t>
            </a:r>
            <a:r>
              <a:rPr lang="en-US" dirty="0" err="1">
                <a:solidFill>
                  <a:srgbClr val="0000FF"/>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k</a:t>
            </a:r>
            <a:r>
              <a:rPr lang="en-US" smtClean="0">
                <a:latin typeface="Courier New" panose="02070309020205020404" pitchFamily="49" charset="0"/>
                <a:cs typeface="Courier New" panose="02070309020205020404" pitchFamily="49" charset="0"/>
              </a:rPr>
              <a:t>)</a:t>
            </a:r>
            <a:r>
              <a:rPr lang="en-US" smtClean="0">
                <a:solidFill>
                  <a:srgbClr val="0000FF"/>
                </a:solidFill>
                <a:latin typeface="Courier New" panose="02070309020205020404" pitchFamily="49" charset="0"/>
                <a:cs typeface="Courier New" panose="02070309020205020404" pitchFamily="49" charset="0"/>
              </a:rPr>
              <a:t>{</a:t>
            </a:r>
            <a:r>
              <a:rPr lang="en-US" dirty="0">
                <a:solidFill>
                  <a:srgbClr val="0000FF"/>
                </a:solidFill>
                <a:latin typeface="Courier New" panose="02070309020205020404" pitchFamily="49" charset="0"/>
                <a:cs typeface="Courier New" panose="02070309020205020404" pitchFamily="49" charset="0"/>
              </a:rPr>
              <a:t>	</a:t>
            </a:r>
          </a:p>
          <a:p>
            <a:pPr>
              <a:tabLst>
                <a:tab pos="457200" algn="l"/>
              </a:tabLst>
              <a:defRPr/>
            </a:pPr>
            <a:r>
              <a:rPr lang="en-US" dirty="0">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Node</a:t>
            </a:r>
            <a:r>
              <a:rPr lang="en-US" dirty="0">
                <a:latin typeface="Courier New" panose="02070309020205020404" pitchFamily="49" charset="0"/>
                <a:cs typeface="Courier New" panose="02070309020205020404" pitchFamily="49" charset="0"/>
              </a:rPr>
              <a:t>    *p = </a:t>
            </a:r>
            <a:r>
              <a:rPr lang="en-US" dirty="0" err="1">
                <a:latin typeface="Courier New" panose="02070309020205020404" pitchFamily="49" charset="0"/>
                <a:cs typeface="Courier New" panose="02070309020205020404" pitchFamily="49" charset="0"/>
              </a:rPr>
              <a:t>l.pHead</a:t>
            </a:r>
            <a:r>
              <a:rPr lang="en-US" dirty="0">
                <a:latin typeface="Courier New" panose="02070309020205020404" pitchFamily="49" charset="0"/>
                <a:cs typeface="Courier New" panose="02070309020205020404" pitchFamily="49" charset="0"/>
              </a:rPr>
              <a:t>; </a:t>
            </a:r>
          </a:p>
          <a:p>
            <a:pPr>
              <a:tabLst>
                <a:tab pos="457200" algn="l"/>
              </a:tabLst>
              <a:defRPr/>
            </a:pPr>
            <a:r>
              <a:rPr lang="en-US" dirty="0">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Node</a:t>
            </a:r>
            <a:r>
              <a:rPr lang="en-US" dirty="0">
                <a:latin typeface="Courier New" panose="02070309020205020404" pitchFamily="49" charset="0"/>
                <a:cs typeface="Courier New" panose="02070309020205020404" pitchFamily="49" charset="0"/>
              </a:rPr>
              <a:t>    *q = </a:t>
            </a:r>
            <a:r>
              <a:rPr lang="en-US" dirty="0">
                <a:solidFill>
                  <a:srgbClr val="CC00CC"/>
                </a:solidFill>
                <a:latin typeface="Courier New" panose="02070309020205020404" pitchFamily="49" charset="0"/>
                <a:cs typeface="Courier New" panose="02070309020205020404" pitchFamily="49" charset="0"/>
              </a:rPr>
              <a:t>NULL</a:t>
            </a:r>
            <a:r>
              <a:rPr lang="en-US" dirty="0">
                <a:latin typeface="Courier New" panose="02070309020205020404" pitchFamily="49" charset="0"/>
                <a:cs typeface="Courier New" panose="02070309020205020404" pitchFamily="49" charset="0"/>
              </a:rPr>
              <a:t>;   </a:t>
            </a:r>
          </a:p>
          <a:p>
            <a:pPr>
              <a:tabLst>
                <a:tab pos="457200" algn="l"/>
              </a:tabLst>
              <a:defRPr/>
            </a:pPr>
            <a:r>
              <a:rPr lang="en-US" dirty="0">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while  </a:t>
            </a:r>
            <a:r>
              <a:rPr lang="en-US" dirty="0">
                <a:latin typeface="Courier New" panose="02070309020205020404" pitchFamily="49" charset="0"/>
                <a:cs typeface="Courier New" panose="02070309020205020404" pitchFamily="49" charset="0"/>
              </a:rPr>
              <a:t>(p != </a:t>
            </a:r>
            <a:r>
              <a:rPr lang="en-US">
                <a:solidFill>
                  <a:srgbClr val="CC00CC"/>
                </a:solidFill>
                <a:latin typeface="Courier New" panose="02070309020205020404" pitchFamily="49" charset="0"/>
                <a:cs typeface="Courier New" panose="02070309020205020404" pitchFamily="49" charset="0"/>
              </a:rPr>
              <a:t>NULL</a:t>
            </a:r>
            <a:r>
              <a:rPr lang="en-US" smtClean="0">
                <a:latin typeface="Courier New" panose="02070309020205020404" pitchFamily="49" charset="0"/>
                <a:cs typeface="Courier New" panose="02070309020205020404" pitchFamily="49" charset="0"/>
              </a:rPr>
              <a:t>)</a:t>
            </a:r>
            <a:r>
              <a:rPr lang="en-US" smtClean="0">
                <a:solidFill>
                  <a:srgbClr val="0000FF"/>
                </a:solidFill>
                <a:latin typeface="Courier New" panose="02070309020205020404" pitchFamily="49" charset="0"/>
                <a:cs typeface="Courier New" panose="02070309020205020404" pitchFamily="49" charset="0"/>
              </a:rPr>
              <a:t>{ </a:t>
            </a:r>
            <a:endParaRPr lang="en-US" dirty="0">
              <a:solidFill>
                <a:srgbClr val="0000FF"/>
              </a:solidFill>
              <a:latin typeface="Courier New" panose="02070309020205020404" pitchFamily="49" charset="0"/>
              <a:cs typeface="Courier New" panose="02070309020205020404" pitchFamily="49" charset="0"/>
            </a:endParaRPr>
          </a:p>
          <a:p>
            <a:pPr>
              <a:tabLst>
                <a:tab pos="457200" algn="l"/>
              </a:tabLst>
              <a:defRPr/>
            </a:pPr>
            <a:r>
              <a:rPr lang="en-US" dirty="0">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if</a:t>
            </a:r>
            <a:r>
              <a:rPr lang="en-US" dirty="0">
                <a:latin typeface="Courier New" panose="02070309020205020404" pitchFamily="49" charset="0"/>
                <a:cs typeface="Courier New" panose="02070309020205020404" pitchFamily="49" charset="0"/>
              </a:rPr>
              <a:t>  (p-&gt;data == k</a:t>
            </a:r>
            <a:r>
              <a:rPr lang="en-US">
                <a:latin typeface="Courier New" panose="02070309020205020404" pitchFamily="49" charset="0"/>
                <a:cs typeface="Courier New" panose="02070309020205020404" pitchFamily="49" charset="0"/>
              </a:rPr>
              <a:t>) </a:t>
            </a:r>
            <a:endParaRPr lang="en-US" smtClean="0">
              <a:latin typeface="Courier New" panose="02070309020205020404" pitchFamily="49" charset="0"/>
              <a:cs typeface="Courier New" panose="02070309020205020404" pitchFamily="49" charset="0"/>
            </a:endParaRPr>
          </a:p>
          <a:p>
            <a:pPr>
              <a:tabLst>
                <a:tab pos="457200" algn="l"/>
              </a:tabLst>
              <a:defRPr/>
            </a:pPr>
            <a:r>
              <a:rPr lang="en-US">
                <a:solidFill>
                  <a:srgbClr val="0000FF"/>
                </a:solidFill>
                <a:latin typeface="Courier New" panose="02070309020205020404" pitchFamily="49" charset="0"/>
                <a:cs typeface="Courier New" panose="02070309020205020404" pitchFamily="49" charset="0"/>
              </a:rPr>
              <a:t>	</a:t>
            </a:r>
            <a:r>
              <a:rPr lang="en-US" smtClean="0">
                <a:solidFill>
                  <a:srgbClr val="0000FF"/>
                </a:solidFill>
                <a:latin typeface="Courier New" panose="02070309020205020404" pitchFamily="49" charset="0"/>
                <a:cs typeface="Courier New" panose="02070309020205020404" pitchFamily="49" charset="0"/>
              </a:rPr>
              <a:t>		break</a:t>
            </a:r>
            <a:r>
              <a:rPr lang="en-US" dirty="0">
                <a:latin typeface="Courier New" panose="02070309020205020404" pitchFamily="49" charset="0"/>
                <a:cs typeface="Courier New" panose="02070309020205020404" pitchFamily="49" charset="0"/>
              </a:rPr>
              <a:t>; </a:t>
            </a:r>
          </a:p>
          <a:p>
            <a:pPr>
              <a:tabLst>
                <a:tab pos="457200" algn="l"/>
              </a:tabLst>
              <a:defRPr/>
            </a:pPr>
            <a:r>
              <a:rPr lang="en-US" dirty="0">
                <a:latin typeface="Courier New" panose="02070309020205020404" pitchFamily="49" charset="0"/>
                <a:cs typeface="Courier New" panose="02070309020205020404" pitchFamily="49" charset="0"/>
              </a:rPr>
              <a:t>		q = p;    </a:t>
            </a:r>
          </a:p>
          <a:p>
            <a:pPr>
              <a:tabLst>
                <a:tab pos="457200" algn="l"/>
              </a:tabLst>
              <a:defRPr/>
            </a:pPr>
            <a:r>
              <a:rPr lang="en-US" dirty="0">
                <a:latin typeface="Courier New" panose="02070309020205020404" pitchFamily="49" charset="0"/>
                <a:cs typeface="Courier New" panose="02070309020205020404" pitchFamily="49" charset="0"/>
              </a:rPr>
              <a:t>		p = p-&gt;</a:t>
            </a:r>
            <a:r>
              <a:rPr lang="en-US" dirty="0" err="1">
                <a:latin typeface="Courier New" panose="02070309020205020404" pitchFamily="49" charset="0"/>
                <a:cs typeface="Courier New" panose="02070309020205020404" pitchFamily="49" charset="0"/>
              </a:rPr>
              <a:t>pNext</a:t>
            </a:r>
            <a:r>
              <a:rPr lang="en-US" dirty="0">
                <a:latin typeface="Courier New" panose="02070309020205020404" pitchFamily="49" charset="0"/>
                <a:cs typeface="Courier New" panose="02070309020205020404" pitchFamily="49" charset="0"/>
              </a:rPr>
              <a:t>; </a:t>
            </a:r>
          </a:p>
          <a:p>
            <a:pPr>
              <a:tabLst>
                <a:tab pos="457200" algn="l"/>
              </a:tabLst>
              <a:defRPr/>
            </a:pPr>
            <a:r>
              <a:rPr lang="en-US" dirty="0">
                <a:solidFill>
                  <a:srgbClr val="0000FF"/>
                </a:solidFill>
                <a:latin typeface="Courier New" panose="02070309020205020404" pitchFamily="49" charset="0"/>
                <a:cs typeface="Courier New" panose="02070309020205020404" pitchFamily="49" charset="0"/>
              </a:rPr>
              <a:t>	} </a:t>
            </a:r>
          </a:p>
          <a:p>
            <a:pPr>
              <a:tabLst>
                <a:tab pos="457200" algn="l"/>
              </a:tabLst>
              <a:defRPr/>
            </a:pPr>
            <a:r>
              <a:rPr lang="en-US" dirty="0">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if </a:t>
            </a:r>
            <a:r>
              <a:rPr lang="en-US" dirty="0">
                <a:latin typeface="Courier New" panose="02070309020205020404" pitchFamily="49" charset="0"/>
                <a:cs typeface="Courier New" panose="02070309020205020404" pitchFamily="49" charset="0"/>
              </a:rPr>
              <a:t>(p == </a:t>
            </a:r>
            <a:r>
              <a:rPr lang="en-US">
                <a:solidFill>
                  <a:srgbClr val="CC00CC"/>
                </a:solidFill>
                <a:latin typeface="Courier New" panose="02070309020205020404" pitchFamily="49" charset="0"/>
                <a:cs typeface="Courier New" panose="02070309020205020404" pitchFamily="49" charset="0"/>
              </a:rPr>
              <a:t>NULL</a:t>
            </a:r>
            <a:r>
              <a:rPr lang="en-US" smtClean="0">
                <a:latin typeface="Courier New" panose="02070309020205020404" pitchFamily="49" charset="0"/>
                <a:cs typeface="Courier New" panose="02070309020205020404" pitchFamily="49" charset="0"/>
              </a:rPr>
              <a:t>){ </a:t>
            </a:r>
          </a:p>
          <a:p>
            <a:pPr>
              <a:tabLst>
                <a:tab pos="457200" algn="l"/>
              </a:tabLst>
              <a:defRPr/>
            </a:pPr>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cout</a:t>
            </a:r>
            <a:r>
              <a:rPr lang="en-US" dirty="0">
                <a:latin typeface="Courier New" panose="02070309020205020404" pitchFamily="49" charset="0"/>
                <a:cs typeface="Courier New" panose="02070309020205020404" pitchFamily="49" charset="0"/>
              </a:rPr>
              <a:t>&lt;&lt;“</a:t>
            </a:r>
            <a:r>
              <a:rPr lang="en-US" dirty="0" err="1">
                <a:solidFill>
                  <a:srgbClr val="C00000"/>
                </a:solidFill>
                <a:latin typeface="Courier New" panose="02070309020205020404" pitchFamily="49" charset="0"/>
                <a:cs typeface="Courier New" panose="02070309020205020404" pitchFamily="49" charset="0"/>
              </a:rPr>
              <a:t>Không</a:t>
            </a:r>
            <a:r>
              <a:rPr lang="en-US" dirty="0">
                <a:solidFill>
                  <a:srgbClr val="C00000"/>
                </a:solidFill>
                <a:latin typeface="Courier New" panose="02070309020205020404" pitchFamily="49" charset="0"/>
                <a:cs typeface="Courier New" panose="02070309020205020404" pitchFamily="49" charset="0"/>
              </a:rPr>
              <a:t> </a:t>
            </a:r>
            <a:r>
              <a:rPr lang="en-US" dirty="0" err="1">
                <a:solidFill>
                  <a:srgbClr val="C00000"/>
                </a:solidFill>
                <a:latin typeface="Courier New" panose="02070309020205020404" pitchFamily="49" charset="0"/>
                <a:cs typeface="Courier New" panose="02070309020205020404" pitchFamily="49" charset="0"/>
              </a:rPr>
              <a:t>tìm</a:t>
            </a:r>
            <a:r>
              <a:rPr lang="en-US" dirty="0">
                <a:solidFill>
                  <a:srgbClr val="C00000"/>
                </a:solidFill>
                <a:latin typeface="Courier New" panose="02070309020205020404" pitchFamily="49" charset="0"/>
                <a:cs typeface="Courier New" panose="02070309020205020404" pitchFamily="49" charset="0"/>
              </a:rPr>
              <a:t> </a:t>
            </a:r>
            <a:r>
              <a:rPr lang="en-US" dirty="0" err="1">
                <a:solidFill>
                  <a:srgbClr val="C00000"/>
                </a:solidFill>
                <a:latin typeface="Courier New" panose="02070309020205020404" pitchFamily="49" charset="0"/>
                <a:cs typeface="Courier New" panose="02070309020205020404" pitchFamily="49" charset="0"/>
              </a:rPr>
              <a:t>thấy</a:t>
            </a:r>
            <a:r>
              <a:rPr lang="en-US" dirty="0">
                <a:solidFill>
                  <a:srgbClr val="C00000"/>
                </a:solidFill>
                <a:latin typeface="Courier New" panose="02070309020205020404" pitchFamily="49" charset="0"/>
                <a:cs typeface="Courier New" panose="02070309020205020404" pitchFamily="49" charset="0"/>
              </a:rPr>
              <a:t> k</a:t>
            </a:r>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a:t>
            </a:r>
          </a:p>
          <a:p>
            <a:pPr>
              <a:tabLst>
                <a:tab pos="457200" algn="l"/>
              </a:tabLst>
              <a:defRPr/>
            </a:pPr>
            <a:r>
              <a:rPr lang="en-US">
                <a:solidFill>
                  <a:srgbClr val="0000FF"/>
                </a:solidFill>
                <a:latin typeface="Courier New" panose="02070309020205020404" pitchFamily="49" charset="0"/>
                <a:cs typeface="Courier New" panose="02070309020205020404" pitchFamily="49" charset="0"/>
              </a:rPr>
              <a:t>	</a:t>
            </a:r>
            <a:r>
              <a:rPr lang="en-US" smtClean="0">
                <a:solidFill>
                  <a:srgbClr val="0000FF"/>
                </a:solidFill>
                <a:latin typeface="Courier New" panose="02070309020205020404" pitchFamily="49" charset="0"/>
                <a:cs typeface="Courier New" panose="02070309020205020404" pitchFamily="49" charset="0"/>
              </a:rPr>
              <a:t>	return</a:t>
            </a: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0</a:t>
            </a:r>
            <a:r>
              <a:rPr lang="en-US" smtClean="0">
                <a:latin typeface="Courier New" panose="02070309020205020404" pitchFamily="49" charset="0"/>
                <a:cs typeface="Courier New" panose="02070309020205020404" pitchFamily="49" charset="0"/>
              </a:rPr>
              <a:t>;</a:t>
            </a:r>
          </a:p>
          <a:p>
            <a:pPr>
              <a:tabLst>
                <a:tab pos="457200" algn="l"/>
              </a:tabLst>
              <a:defRPr/>
            </a:pPr>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tabLst>
                <a:tab pos="457200" algn="l"/>
              </a:tabLst>
              <a:defRPr/>
            </a:pPr>
            <a:r>
              <a:rPr lang="en-US" dirty="0">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else</a:t>
            </a:r>
            <a:r>
              <a:rPr lang="en-US" dirty="0">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if </a:t>
            </a:r>
            <a:r>
              <a:rPr lang="en-US" dirty="0">
                <a:latin typeface="Courier New" panose="02070309020205020404" pitchFamily="49" charset="0"/>
                <a:cs typeface="Courier New" panose="02070309020205020404" pitchFamily="49" charset="0"/>
              </a:rPr>
              <a:t>(q == </a:t>
            </a:r>
            <a:r>
              <a:rPr lang="en-US" dirty="0">
                <a:solidFill>
                  <a:srgbClr val="CC00CC"/>
                </a:solidFill>
                <a:latin typeface="Courier New" panose="02070309020205020404" pitchFamily="49" charset="0"/>
                <a:cs typeface="Courier New" panose="02070309020205020404" pitchFamily="49" charset="0"/>
              </a:rPr>
              <a:t>NULL</a:t>
            </a:r>
            <a:r>
              <a:rPr lang="en-US" dirty="0">
                <a:latin typeface="Courier New" panose="02070309020205020404" pitchFamily="49" charset="0"/>
                <a:cs typeface="Courier New" panose="02070309020205020404" pitchFamily="49" charset="0"/>
              </a:rPr>
              <a:t>) </a:t>
            </a:r>
          </a:p>
          <a:p>
            <a:pPr>
              <a:tabLst>
                <a:tab pos="457200" algn="l"/>
              </a:tabLst>
              <a:defRPr/>
            </a:pPr>
            <a:r>
              <a:rPr lang="en-US" dirty="0">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thực</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hiện</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xóa</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phần</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tử</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đầu</a:t>
            </a:r>
            <a:r>
              <a:rPr lang="en-US" dirty="0">
                <a:solidFill>
                  <a:srgbClr val="00B050"/>
                </a:solidFill>
                <a:latin typeface="Courier New" panose="02070309020205020404" pitchFamily="49" charset="0"/>
                <a:cs typeface="Courier New" panose="02070309020205020404" pitchFamily="49" charset="0"/>
              </a:rPr>
              <a:t> ds </a:t>
            </a:r>
            <a:r>
              <a:rPr lang="en-US" dirty="0" err="1">
                <a:solidFill>
                  <a:srgbClr val="00B050"/>
                </a:solidFill>
                <a:latin typeface="Courier New" panose="02070309020205020404" pitchFamily="49" charset="0"/>
                <a:cs typeface="Courier New" panose="02070309020205020404" pitchFamily="49" charset="0"/>
              </a:rPr>
              <a:t>là</a:t>
            </a:r>
            <a:r>
              <a:rPr lang="en-US" dirty="0">
                <a:solidFill>
                  <a:srgbClr val="00B050"/>
                </a:solidFill>
                <a:latin typeface="Courier New" panose="02070309020205020404" pitchFamily="49" charset="0"/>
                <a:cs typeface="Courier New" panose="02070309020205020404" pitchFamily="49" charset="0"/>
              </a:rPr>
              <a:t> p</a:t>
            </a:r>
          </a:p>
          <a:p>
            <a:pPr>
              <a:tabLst>
                <a:tab pos="457200" algn="l"/>
              </a:tabLst>
              <a:defRPr/>
            </a:pPr>
            <a:r>
              <a:rPr lang="en-US" dirty="0">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else</a:t>
            </a:r>
            <a:r>
              <a:rPr lang="en-US" dirty="0">
                <a:latin typeface="Courier New" panose="02070309020205020404" pitchFamily="49" charset="0"/>
                <a:cs typeface="Courier New" panose="02070309020205020404" pitchFamily="49" charset="0"/>
              </a:rPr>
              <a:t> </a:t>
            </a:r>
          </a:p>
          <a:p>
            <a:pPr>
              <a:tabLst>
                <a:tab pos="457200" algn="l"/>
              </a:tabLst>
              <a:defRPr/>
            </a:pPr>
            <a:r>
              <a:rPr lang="en-US" dirty="0">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thực</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hiện</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xóa</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phần</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tử</a:t>
            </a:r>
            <a:r>
              <a:rPr lang="en-US" dirty="0">
                <a:solidFill>
                  <a:srgbClr val="00B050"/>
                </a:solidFill>
                <a:latin typeface="Courier New" panose="02070309020205020404" pitchFamily="49" charset="0"/>
                <a:cs typeface="Courier New" panose="02070309020205020404" pitchFamily="49" charset="0"/>
              </a:rPr>
              <a:t> p </a:t>
            </a:r>
            <a:r>
              <a:rPr lang="en-US" dirty="0" err="1">
                <a:solidFill>
                  <a:srgbClr val="00B050"/>
                </a:solidFill>
                <a:latin typeface="Courier New" panose="02070309020205020404" pitchFamily="49" charset="0"/>
                <a:cs typeface="Courier New" panose="02070309020205020404" pitchFamily="49" charset="0"/>
              </a:rPr>
              <a:t>sau</a:t>
            </a:r>
            <a:r>
              <a:rPr lang="en-US" dirty="0">
                <a:solidFill>
                  <a:srgbClr val="00B050"/>
                </a:solidFill>
                <a:latin typeface="Courier New" panose="02070309020205020404" pitchFamily="49" charset="0"/>
                <a:cs typeface="Courier New" panose="02070309020205020404" pitchFamily="49" charset="0"/>
              </a:rPr>
              <a:t> q</a:t>
            </a:r>
          </a:p>
          <a:p>
            <a:pPr>
              <a:tabLst>
                <a:tab pos="457200" algn="l"/>
              </a:tabLst>
              <a:defRPr/>
            </a:pPr>
            <a:r>
              <a:rPr lang="en-US" dirty="0">
                <a:latin typeface="Courier New" panose="02070309020205020404" pitchFamily="49" charset="0"/>
                <a:cs typeface="Courier New" panose="02070309020205020404" pitchFamily="49" charset="0"/>
              </a:rPr>
              <a:t>} </a:t>
            </a:r>
          </a:p>
        </p:txBody>
      </p:sp>
      <p:sp>
        <p:nvSpPr>
          <p:cNvPr id="7" name="Rectangle 6"/>
          <p:cNvSpPr>
            <a:spLocks noChangeArrowheads="1"/>
          </p:cNvSpPr>
          <p:nvPr/>
        </p:nvSpPr>
        <p:spPr bwMode="auto">
          <a:xfrm>
            <a:off x="6324600" y="2286000"/>
            <a:ext cx="259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vi-VN" sz="1600"/>
              <a:t>Tìm phần tử </a:t>
            </a:r>
            <a:r>
              <a:rPr lang="vi-VN" sz="1600">
                <a:solidFill>
                  <a:srgbClr val="0000FF"/>
                </a:solidFill>
              </a:rPr>
              <a:t>p</a:t>
            </a:r>
            <a:r>
              <a:rPr lang="vi-VN" sz="1600"/>
              <a:t> có khóa k và phần tử </a:t>
            </a:r>
            <a:r>
              <a:rPr lang="vi-VN" sz="1600">
                <a:solidFill>
                  <a:srgbClr val="0000FF"/>
                </a:solidFill>
              </a:rPr>
              <a:t>q</a:t>
            </a:r>
            <a:r>
              <a:rPr lang="vi-VN" sz="1600"/>
              <a:t> đứng trước nó</a:t>
            </a:r>
            <a:endParaRPr lang="en-US" sz="16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6"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40290">
                                            <p:txEl>
                                              <p:pRg st="1" end="1"/>
                                            </p:txEl>
                                          </p:spTgt>
                                        </p:tgtEl>
                                        <p:attrNameLst>
                                          <p:attrName>style.visibility</p:attrName>
                                        </p:attrNameLst>
                                      </p:cBhvr>
                                      <p:to>
                                        <p:strVal val="visible"/>
                                      </p:to>
                                    </p:set>
                                    <p:animEffect transition="in" filter="diamond(in)">
                                      <p:cBhvr>
                                        <p:cTn id="12" dur="500"/>
                                        <p:tgtEl>
                                          <p:spTgt spid="140290">
                                            <p:txEl>
                                              <p:pRg st="1" end="1"/>
                                            </p:txEl>
                                          </p:spTgt>
                                        </p:tgtEl>
                                      </p:cBhvr>
                                    </p:animEffect>
                                  </p:childTnLst>
                                </p:cTn>
                              </p:par>
                              <p:par>
                                <p:cTn id="13" presetID="26" presetClass="emph" presetSubtype="0" fill="hold" grpId="0" nodeType="withEffect">
                                  <p:stCondLst>
                                    <p:cond delay="0"/>
                                  </p:stCondLst>
                                  <p:childTnLst>
                                    <p:animEffect transition="out" filter="fade">
                                      <p:cBhvr>
                                        <p:cTn id="14" dur="500" tmFilter="0, 0; .2, .5; .8, .5; 1, 0"/>
                                        <p:tgtEl>
                                          <p:spTgt spid="7"/>
                                        </p:tgtEl>
                                      </p:cBhvr>
                                    </p:animEffect>
                                    <p:animScale>
                                      <p:cBhvr>
                                        <p:cTn id="15" dur="250" autoRev="1" fill="hold"/>
                                        <p:tgtEl>
                                          <p:spTgt spid="7"/>
                                        </p:tgtEl>
                                      </p:cBhvr>
                                      <p:by x="105000" y="105000"/>
                                    </p:animScale>
                                  </p:childTnLst>
                                </p:cTn>
                              </p:par>
                            </p:childTnLst>
                          </p:cTn>
                        </p:par>
                      </p:childTnLst>
                    </p:cTn>
                  </p:par>
                  <p:par>
                    <p:cTn id="16" fill="hold" nodeType="clickPar">
                      <p:stCondLst>
                        <p:cond delay="indefinite"/>
                      </p:stCondLst>
                      <p:childTnLst>
                        <p:par>
                          <p:cTn id="17" fill="hold" nodeType="withGroup">
                            <p:stCondLst>
                              <p:cond delay="0"/>
                            </p:stCondLst>
                            <p:childTnLst>
                              <p:par>
                                <p:cTn id="18" presetID="8" presetClass="entr" presetSubtype="16" fill="hold" nodeType="clickEffect">
                                  <p:stCondLst>
                                    <p:cond delay="0"/>
                                  </p:stCondLst>
                                  <p:childTnLst>
                                    <p:set>
                                      <p:cBhvr>
                                        <p:cTn id="19" dur="1" fill="hold">
                                          <p:stCondLst>
                                            <p:cond delay="0"/>
                                          </p:stCondLst>
                                        </p:cTn>
                                        <p:tgtEl>
                                          <p:spTgt spid="140290">
                                            <p:txEl>
                                              <p:pRg st="2" end="2"/>
                                            </p:txEl>
                                          </p:spTgt>
                                        </p:tgtEl>
                                        <p:attrNameLst>
                                          <p:attrName>style.visibility</p:attrName>
                                        </p:attrNameLst>
                                      </p:cBhvr>
                                      <p:to>
                                        <p:strVal val="visible"/>
                                      </p:to>
                                    </p:set>
                                    <p:animEffect transition="in" filter="diamond(in)">
                                      <p:cBhvr>
                                        <p:cTn id="20" dur="500"/>
                                        <p:tgtEl>
                                          <p:spTgt spid="140290">
                                            <p:txEl>
                                              <p:pRg st="2" end="2"/>
                                            </p:txEl>
                                          </p:spTgt>
                                        </p:tgtEl>
                                      </p:cBhvr>
                                    </p:animEffect>
                                  </p:childTnLst>
                                </p:cTn>
                              </p:par>
                              <p:par>
                                <p:cTn id="21" presetID="26" presetClass="emph" presetSubtype="0" fill="hold" grpId="1" nodeType="withEffect">
                                  <p:stCondLst>
                                    <p:cond delay="0"/>
                                  </p:stCondLst>
                                  <p:childTnLst>
                                    <p:animEffect transition="out" filter="fade">
                                      <p:cBhvr>
                                        <p:cTn id="22" dur="500" tmFilter="0, 0; .2, .5; .8, .5; 1, 0"/>
                                        <p:tgtEl>
                                          <p:spTgt spid="7"/>
                                        </p:tgtEl>
                                      </p:cBhvr>
                                    </p:animEffect>
                                    <p:animScale>
                                      <p:cBhvr>
                                        <p:cTn id="23" dur="250" autoRev="1" fill="hold"/>
                                        <p:tgtEl>
                                          <p:spTgt spid="7"/>
                                        </p:tgtEl>
                                      </p:cBhvr>
                                      <p:by x="105000" y="105000"/>
                                    </p:animScale>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16" fill="hold" nodeType="clickEffect">
                                  <p:stCondLst>
                                    <p:cond delay="0"/>
                                  </p:stCondLst>
                                  <p:childTnLst>
                                    <p:set>
                                      <p:cBhvr>
                                        <p:cTn id="27" dur="1" fill="hold">
                                          <p:stCondLst>
                                            <p:cond delay="0"/>
                                          </p:stCondLst>
                                        </p:cTn>
                                        <p:tgtEl>
                                          <p:spTgt spid="140290">
                                            <p:txEl>
                                              <p:pRg st="3" end="3"/>
                                            </p:txEl>
                                          </p:spTgt>
                                        </p:tgtEl>
                                        <p:attrNameLst>
                                          <p:attrName>style.visibility</p:attrName>
                                        </p:attrNameLst>
                                      </p:cBhvr>
                                      <p:to>
                                        <p:strVal val="visible"/>
                                      </p:to>
                                    </p:set>
                                    <p:animEffect transition="in" filter="diamond(in)">
                                      <p:cBhvr>
                                        <p:cTn id="28" dur="500"/>
                                        <p:tgtEl>
                                          <p:spTgt spid="140290">
                                            <p:txEl>
                                              <p:pRg st="3" end="3"/>
                                            </p:txEl>
                                          </p:spTgt>
                                        </p:tgtEl>
                                      </p:cBhvr>
                                    </p:animEffect>
                                  </p:childTnLst>
                                </p:cTn>
                              </p:par>
                              <p:par>
                                <p:cTn id="29" presetID="26" presetClass="emph" presetSubtype="0" fill="hold" grpId="3" nodeType="withEffect">
                                  <p:stCondLst>
                                    <p:cond delay="0"/>
                                  </p:stCondLst>
                                  <p:childTnLst>
                                    <p:animEffect transition="out" filter="fade">
                                      <p:cBhvr>
                                        <p:cTn id="30" dur="500" tmFilter="0, 0; .2, .5; .8, .5; 1, 0"/>
                                        <p:tgtEl>
                                          <p:spTgt spid="7"/>
                                        </p:tgtEl>
                                      </p:cBhvr>
                                    </p:animEffect>
                                    <p:animScale>
                                      <p:cBhvr>
                                        <p:cTn id="31" dur="250" autoRev="1" fill="hold"/>
                                        <p:tgtEl>
                                          <p:spTgt spid="7"/>
                                        </p:tgtEl>
                                      </p:cBhvr>
                                      <p:by x="105000" y="105000"/>
                                    </p:animScale>
                                  </p:childTnLst>
                                </p:cTn>
                              </p:par>
                            </p:childTnLst>
                          </p:cTn>
                        </p:par>
                      </p:childTnLst>
                    </p:cTn>
                  </p:par>
                  <p:par>
                    <p:cTn id="32" fill="hold" nodeType="clickPar">
                      <p:stCondLst>
                        <p:cond delay="indefinite"/>
                      </p:stCondLst>
                      <p:childTnLst>
                        <p:par>
                          <p:cTn id="33" fill="hold" nodeType="withGroup">
                            <p:stCondLst>
                              <p:cond delay="0"/>
                            </p:stCondLst>
                            <p:childTnLst>
                              <p:par>
                                <p:cTn id="34" presetID="8" presetClass="entr" presetSubtype="16" fill="hold" nodeType="clickEffect">
                                  <p:stCondLst>
                                    <p:cond delay="0"/>
                                  </p:stCondLst>
                                  <p:childTnLst>
                                    <p:set>
                                      <p:cBhvr>
                                        <p:cTn id="35" dur="1" fill="hold">
                                          <p:stCondLst>
                                            <p:cond delay="0"/>
                                          </p:stCondLst>
                                        </p:cTn>
                                        <p:tgtEl>
                                          <p:spTgt spid="140290">
                                            <p:txEl>
                                              <p:pRg st="4" end="4"/>
                                            </p:txEl>
                                          </p:spTgt>
                                        </p:tgtEl>
                                        <p:attrNameLst>
                                          <p:attrName>style.visibility</p:attrName>
                                        </p:attrNameLst>
                                      </p:cBhvr>
                                      <p:to>
                                        <p:strVal val="visible"/>
                                      </p:to>
                                    </p:set>
                                    <p:animEffect transition="in" filter="diamond(in)">
                                      <p:cBhvr>
                                        <p:cTn id="36" dur="500"/>
                                        <p:tgtEl>
                                          <p:spTgt spid="140290">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8" presetClass="entr" presetSubtype="16" fill="hold" nodeType="clickEffect">
                                  <p:stCondLst>
                                    <p:cond delay="0"/>
                                  </p:stCondLst>
                                  <p:childTnLst>
                                    <p:set>
                                      <p:cBhvr>
                                        <p:cTn id="40" dur="1" fill="hold">
                                          <p:stCondLst>
                                            <p:cond delay="0"/>
                                          </p:stCondLst>
                                        </p:cTn>
                                        <p:tgtEl>
                                          <p:spTgt spid="140290">
                                            <p:txEl>
                                              <p:pRg st="5" end="5"/>
                                            </p:txEl>
                                          </p:spTgt>
                                        </p:tgtEl>
                                        <p:attrNameLst>
                                          <p:attrName>style.visibility</p:attrName>
                                        </p:attrNameLst>
                                      </p:cBhvr>
                                      <p:to>
                                        <p:strVal val="visible"/>
                                      </p:to>
                                    </p:set>
                                    <p:animEffect transition="in" filter="diamond(in)">
                                      <p:cBhvr>
                                        <p:cTn id="41" dur="500"/>
                                        <p:tgtEl>
                                          <p:spTgt spid="140290">
                                            <p:txEl>
                                              <p:pRg st="5" end="5"/>
                                            </p:txEl>
                                          </p:spTgt>
                                        </p:tgtEl>
                                      </p:cBhvr>
                                    </p:animEffect>
                                  </p:childTnLst>
                                </p:cTn>
                              </p:par>
                              <p:par>
                                <p:cTn id="42" presetID="26" presetClass="emph" presetSubtype="0" fill="hold" grpId="4" nodeType="withEffect">
                                  <p:stCondLst>
                                    <p:cond delay="0"/>
                                  </p:stCondLst>
                                  <p:childTnLst>
                                    <p:animEffect transition="out" filter="fade">
                                      <p:cBhvr>
                                        <p:cTn id="43" dur="500" tmFilter="0, 0; .2, .5; .8, .5; 1, 0"/>
                                        <p:tgtEl>
                                          <p:spTgt spid="7"/>
                                        </p:tgtEl>
                                      </p:cBhvr>
                                    </p:animEffect>
                                    <p:animScale>
                                      <p:cBhvr>
                                        <p:cTn id="44" dur="250" autoRev="1" fill="hold"/>
                                        <p:tgtEl>
                                          <p:spTgt spid="7"/>
                                        </p:tgtEl>
                                      </p:cBhvr>
                                      <p:by x="105000" y="105000"/>
                                    </p:animScale>
                                  </p:childTnLst>
                                </p:cTn>
                              </p:par>
                            </p:childTnLst>
                          </p:cTn>
                        </p:par>
                      </p:childTnLst>
                    </p:cTn>
                  </p:par>
                  <p:par>
                    <p:cTn id="45" fill="hold" nodeType="clickPar">
                      <p:stCondLst>
                        <p:cond delay="indefinite"/>
                      </p:stCondLst>
                      <p:childTnLst>
                        <p:par>
                          <p:cTn id="46" fill="hold" nodeType="withGroup">
                            <p:stCondLst>
                              <p:cond delay="0"/>
                            </p:stCondLst>
                            <p:childTnLst>
                              <p:par>
                                <p:cTn id="47" presetID="8" presetClass="entr" presetSubtype="16" fill="hold" nodeType="clickEffect">
                                  <p:stCondLst>
                                    <p:cond delay="0"/>
                                  </p:stCondLst>
                                  <p:childTnLst>
                                    <p:set>
                                      <p:cBhvr>
                                        <p:cTn id="48" dur="1" fill="hold">
                                          <p:stCondLst>
                                            <p:cond delay="0"/>
                                          </p:stCondLst>
                                        </p:cTn>
                                        <p:tgtEl>
                                          <p:spTgt spid="140290">
                                            <p:txEl>
                                              <p:pRg st="6" end="6"/>
                                            </p:txEl>
                                          </p:spTgt>
                                        </p:tgtEl>
                                        <p:attrNameLst>
                                          <p:attrName>style.visibility</p:attrName>
                                        </p:attrNameLst>
                                      </p:cBhvr>
                                      <p:to>
                                        <p:strVal val="visible"/>
                                      </p:to>
                                    </p:set>
                                    <p:animEffect transition="in" filter="diamond(in)">
                                      <p:cBhvr>
                                        <p:cTn id="49" dur="500"/>
                                        <p:tgtEl>
                                          <p:spTgt spid="140290">
                                            <p:txEl>
                                              <p:pRg st="6" end="6"/>
                                            </p:txEl>
                                          </p:spTgt>
                                        </p:tgtEl>
                                      </p:cBhvr>
                                    </p:animEffect>
                                  </p:childTnLst>
                                </p:cTn>
                              </p:par>
                              <p:par>
                                <p:cTn id="50" presetID="26" presetClass="emph" presetSubtype="0" fill="hold" grpId="5" nodeType="withEffect">
                                  <p:stCondLst>
                                    <p:cond delay="0"/>
                                  </p:stCondLst>
                                  <p:childTnLst>
                                    <p:animEffect transition="out" filter="fade">
                                      <p:cBhvr>
                                        <p:cTn id="51" dur="500" tmFilter="0, 0; .2, .5; .8, .5; 1, 0"/>
                                        <p:tgtEl>
                                          <p:spTgt spid="7"/>
                                        </p:tgtEl>
                                      </p:cBhvr>
                                    </p:animEffect>
                                    <p:animScale>
                                      <p:cBhvr>
                                        <p:cTn id="52" dur="250" autoRev="1" fill="hold"/>
                                        <p:tgtEl>
                                          <p:spTgt spid="7"/>
                                        </p:tgtEl>
                                      </p:cBhvr>
                                      <p:by x="105000" y="105000"/>
                                    </p:animScale>
                                  </p:childTnLst>
                                </p:cTn>
                              </p:par>
                            </p:childTnLst>
                          </p:cTn>
                        </p:par>
                      </p:childTnLst>
                    </p:cTn>
                  </p:par>
                  <p:par>
                    <p:cTn id="53" fill="hold" nodeType="clickPar">
                      <p:stCondLst>
                        <p:cond delay="indefinite"/>
                      </p:stCondLst>
                      <p:childTnLst>
                        <p:par>
                          <p:cTn id="54" fill="hold" nodeType="withGroup">
                            <p:stCondLst>
                              <p:cond delay="0"/>
                            </p:stCondLst>
                            <p:childTnLst>
                              <p:par>
                                <p:cTn id="55" presetID="8" presetClass="entr" presetSubtype="16" fill="hold" nodeType="clickEffect">
                                  <p:stCondLst>
                                    <p:cond delay="0"/>
                                  </p:stCondLst>
                                  <p:childTnLst>
                                    <p:set>
                                      <p:cBhvr>
                                        <p:cTn id="56" dur="1" fill="hold">
                                          <p:stCondLst>
                                            <p:cond delay="0"/>
                                          </p:stCondLst>
                                        </p:cTn>
                                        <p:tgtEl>
                                          <p:spTgt spid="140290">
                                            <p:txEl>
                                              <p:pRg st="7" end="7"/>
                                            </p:txEl>
                                          </p:spTgt>
                                        </p:tgtEl>
                                        <p:attrNameLst>
                                          <p:attrName>style.visibility</p:attrName>
                                        </p:attrNameLst>
                                      </p:cBhvr>
                                      <p:to>
                                        <p:strVal val="visible"/>
                                      </p:to>
                                    </p:set>
                                    <p:animEffect transition="in" filter="diamond(in)">
                                      <p:cBhvr>
                                        <p:cTn id="57" dur="500"/>
                                        <p:tgtEl>
                                          <p:spTgt spid="140290">
                                            <p:txEl>
                                              <p:pRg st="7" end="7"/>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8" presetClass="entr" presetSubtype="16" fill="hold" nodeType="clickEffect">
                                  <p:stCondLst>
                                    <p:cond delay="0"/>
                                  </p:stCondLst>
                                  <p:childTnLst>
                                    <p:set>
                                      <p:cBhvr>
                                        <p:cTn id="61" dur="1" fill="hold">
                                          <p:stCondLst>
                                            <p:cond delay="0"/>
                                          </p:stCondLst>
                                        </p:cTn>
                                        <p:tgtEl>
                                          <p:spTgt spid="140290">
                                            <p:txEl>
                                              <p:pRg st="8" end="8"/>
                                            </p:txEl>
                                          </p:spTgt>
                                        </p:tgtEl>
                                        <p:attrNameLst>
                                          <p:attrName>style.visibility</p:attrName>
                                        </p:attrNameLst>
                                      </p:cBhvr>
                                      <p:to>
                                        <p:strVal val="visible"/>
                                      </p:to>
                                    </p:set>
                                    <p:animEffect transition="in" filter="diamond(in)">
                                      <p:cBhvr>
                                        <p:cTn id="62" dur="500"/>
                                        <p:tgtEl>
                                          <p:spTgt spid="140290">
                                            <p:txEl>
                                              <p:pRg st="8" end="8"/>
                                            </p:txEl>
                                          </p:spTgt>
                                        </p:tgtEl>
                                      </p:cBhvr>
                                    </p:animEffect>
                                  </p:childTnLst>
                                </p:cTn>
                              </p:par>
                            </p:childTnLst>
                          </p:cTn>
                        </p:par>
                        <p:par>
                          <p:cTn id="63" fill="hold" nodeType="afterGroup">
                            <p:stCondLst>
                              <p:cond delay="500"/>
                            </p:stCondLst>
                            <p:childTnLst>
                              <p:par>
                                <p:cTn id="64" presetID="2" presetClass="exit" presetSubtype="4" fill="hold" grpId="2" nodeType="afterEffect">
                                  <p:stCondLst>
                                    <p:cond delay="0"/>
                                  </p:stCondLst>
                                  <p:childTnLst>
                                    <p:anim calcmode="lin" valueType="num">
                                      <p:cBhvr additive="base">
                                        <p:cTn id="65" dur="500"/>
                                        <p:tgtEl>
                                          <p:spTgt spid="7"/>
                                        </p:tgtEl>
                                        <p:attrNameLst>
                                          <p:attrName>ppt_x</p:attrName>
                                        </p:attrNameLst>
                                      </p:cBhvr>
                                      <p:tavLst>
                                        <p:tav tm="0">
                                          <p:val>
                                            <p:strVal val="ppt_x"/>
                                          </p:val>
                                        </p:tav>
                                        <p:tav tm="100000">
                                          <p:val>
                                            <p:strVal val="ppt_x"/>
                                          </p:val>
                                        </p:tav>
                                      </p:tavLst>
                                    </p:anim>
                                    <p:anim calcmode="lin" valueType="num">
                                      <p:cBhvr additive="base">
                                        <p:cTn id="66" dur="500"/>
                                        <p:tgtEl>
                                          <p:spTgt spid="7"/>
                                        </p:tgtEl>
                                        <p:attrNameLst>
                                          <p:attrName>ppt_y</p:attrName>
                                        </p:attrNameLst>
                                      </p:cBhvr>
                                      <p:tavLst>
                                        <p:tav tm="0">
                                          <p:val>
                                            <p:strVal val="ppt_y"/>
                                          </p:val>
                                        </p:tav>
                                        <p:tav tm="100000">
                                          <p:val>
                                            <p:strVal val="1+ppt_h/2"/>
                                          </p:val>
                                        </p:tav>
                                      </p:tavLst>
                                    </p:anim>
                                    <p:set>
                                      <p:cBhvr>
                                        <p:cTn id="67" dur="1" fill="hold">
                                          <p:stCondLst>
                                            <p:cond delay="499"/>
                                          </p:stCondLst>
                                        </p:cTn>
                                        <p:tgtEl>
                                          <p:spTgt spid="7"/>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140290">
                                            <p:txEl>
                                              <p:pRg st="9" end="9"/>
                                            </p:txEl>
                                          </p:spTgt>
                                        </p:tgtEl>
                                        <p:attrNameLst>
                                          <p:attrName>style.visibility</p:attrName>
                                        </p:attrNameLst>
                                      </p:cBhvr>
                                      <p:to>
                                        <p:strVal val="visible"/>
                                      </p:to>
                                    </p:set>
                                    <p:animEffect transition="in" filter="blinds(horizontal)">
                                      <p:cBhvr>
                                        <p:cTn id="72" dur="500"/>
                                        <p:tgtEl>
                                          <p:spTgt spid="140290">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40290">
                                            <p:txEl>
                                              <p:pRg st="10" end="10"/>
                                            </p:txEl>
                                          </p:spTgt>
                                        </p:tgtEl>
                                        <p:attrNameLst>
                                          <p:attrName>style.visibility</p:attrName>
                                        </p:attrNameLst>
                                      </p:cBhvr>
                                      <p:to>
                                        <p:strVal val="visible"/>
                                      </p:to>
                                    </p:set>
                                    <p:animEffect transition="in" filter="blinds(horizontal)">
                                      <p:cBhvr>
                                        <p:cTn id="77" dur="500"/>
                                        <p:tgtEl>
                                          <p:spTgt spid="140290">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40290">
                                            <p:txEl>
                                              <p:pRg st="11" end="11"/>
                                            </p:txEl>
                                          </p:spTgt>
                                        </p:tgtEl>
                                        <p:attrNameLst>
                                          <p:attrName>style.visibility</p:attrName>
                                        </p:attrNameLst>
                                      </p:cBhvr>
                                      <p:to>
                                        <p:strVal val="visible"/>
                                      </p:to>
                                    </p:set>
                                    <p:animEffect transition="in" filter="blinds(horizontal)">
                                      <p:cBhvr>
                                        <p:cTn id="82" dur="500"/>
                                        <p:tgtEl>
                                          <p:spTgt spid="140290">
                                            <p:txEl>
                                              <p:pRg st="11" end="1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40290">
                                            <p:txEl>
                                              <p:pRg st="12" end="12"/>
                                            </p:txEl>
                                          </p:spTgt>
                                        </p:tgtEl>
                                        <p:attrNameLst>
                                          <p:attrName>style.visibility</p:attrName>
                                        </p:attrNameLst>
                                      </p:cBhvr>
                                      <p:to>
                                        <p:strVal val="visible"/>
                                      </p:to>
                                    </p:set>
                                    <p:animEffect transition="in" filter="blinds(horizontal)">
                                      <p:cBhvr>
                                        <p:cTn id="87" dur="500"/>
                                        <p:tgtEl>
                                          <p:spTgt spid="140290">
                                            <p:txEl>
                                              <p:pRg st="12" end="12"/>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140290">
                                            <p:txEl>
                                              <p:pRg st="13" end="13"/>
                                            </p:txEl>
                                          </p:spTgt>
                                        </p:tgtEl>
                                        <p:attrNameLst>
                                          <p:attrName>style.visibility</p:attrName>
                                        </p:attrNameLst>
                                      </p:cBhvr>
                                      <p:to>
                                        <p:strVal val="visible"/>
                                      </p:to>
                                    </p:set>
                                    <p:animEffect transition="in" filter="blinds(horizontal)">
                                      <p:cBhvr>
                                        <p:cTn id="92" dur="500"/>
                                        <p:tgtEl>
                                          <p:spTgt spid="140290">
                                            <p:txEl>
                                              <p:pRg st="13" end="13"/>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nodeType="clickEffect">
                                  <p:stCondLst>
                                    <p:cond delay="0"/>
                                  </p:stCondLst>
                                  <p:childTnLst>
                                    <p:set>
                                      <p:cBhvr>
                                        <p:cTn id="96" dur="1" fill="hold">
                                          <p:stCondLst>
                                            <p:cond delay="0"/>
                                          </p:stCondLst>
                                        </p:cTn>
                                        <p:tgtEl>
                                          <p:spTgt spid="140290">
                                            <p:txEl>
                                              <p:pRg st="14" end="14"/>
                                            </p:txEl>
                                          </p:spTgt>
                                        </p:tgtEl>
                                        <p:attrNameLst>
                                          <p:attrName>style.visibility</p:attrName>
                                        </p:attrNameLst>
                                      </p:cBhvr>
                                      <p:to>
                                        <p:strVal val="visible"/>
                                      </p:to>
                                    </p:set>
                                    <p:animEffect transition="in" filter="blinds(horizontal)">
                                      <p:cBhvr>
                                        <p:cTn id="97" dur="500"/>
                                        <p:tgtEl>
                                          <p:spTgt spid="140290">
                                            <p:txEl>
                                              <p:pRg st="14" end="14"/>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nodeType="clickEffect">
                                  <p:stCondLst>
                                    <p:cond delay="0"/>
                                  </p:stCondLst>
                                  <p:childTnLst>
                                    <p:set>
                                      <p:cBhvr>
                                        <p:cTn id="101" dur="1" fill="hold">
                                          <p:stCondLst>
                                            <p:cond delay="0"/>
                                          </p:stCondLst>
                                        </p:cTn>
                                        <p:tgtEl>
                                          <p:spTgt spid="140290">
                                            <p:txEl>
                                              <p:pRg st="15" end="15"/>
                                            </p:txEl>
                                          </p:spTgt>
                                        </p:tgtEl>
                                        <p:attrNameLst>
                                          <p:attrName>style.visibility</p:attrName>
                                        </p:attrNameLst>
                                      </p:cBhvr>
                                      <p:to>
                                        <p:strVal val="visible"/>
                                      </p:to>
                                    </p:set>
                                    <p:animEffect transition="in" filter="blinds(horizontal)">
                                      <p:cBhvr>
                                        <p:cTn id="102" dur="500"/>
                                        <p:tgtEl>
                                          <p:spTgt spid="140290">
                                            <p:txEl>
                                              <p:pRg st="15" end="15"/>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nodeType="clickEffect">
                                  <p:stCondLst>
                                    <p:cond delay="0"/>
                                  </p:stCondLst>
                                  <p:childTnLst>
                                    <p:set>
                                      <p:cBhvr>
                                        <p:cTn id="106" dur="1" fill="hold">
                                          <p:stCondLst>
                                            <p:cond delay="0"/>
                                          </p:stCondLst>
                                        </p:cTn>
                                        <p:tgtEl>
                                          <p:spTgt spid="140290">
                                            <p:txEl>
                                              <p:pRg st="16" end="16"/>
                                            </p:txEl>
                                          </p:spTgt>
                                        </p:tgtEl>
                                        <p:attrNameLst>
                                          <p:attrName>style.visibility</p:attrName>
                                        </p:attrNameLst>
                                      </p:cBhvr>
                                      <p:to>
                                        <p:strVal val="visible"/>
                                      </p:to>
                                    </p:set>
                                    <p:animEffect transition="in" filter="blinds(horizontal)">
                                      <p:cBhvr>
                                        <p:cTn id="107" dur="500"/>
                                        <p:tgtEl>
                                          <p:spTgt spid="140290">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7" grpId="3"/>
      <p:bldP spid="7" grpId="4"/>
      <p:bldP spid="7" grpId="5"/>
      <p:bldP spid="7" grpId="6"/>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a:t>
            </a:r>
            <a:endParaRPr lang="en-US"/>
          </a:p>
        </p:txBody>
      </p:sp>
      <p:sp>
        <p:nvSpPr>
          <p:cNvPr id="3" name="Content Placeholder 2"/>
          <p:cNvSpPr>
            <a:spLocks noGrp="1"/>
          </p:cNvSpPr>
          <p:nvPr>
            <p:ph sz="quarter" idx="1"/>
          </p:nvPr>
        </p:nvSpPr>
        <p:spPr>
          <a:xfrm>
            <a:off x="228600" y="1600200"/>
            <a:ext cx="8537448" cy="4495800"/>
          </a:xfrm>
        </p:spPr>
        <p:txBody>
          <a:bodyPr/>
          <a:lstStyle/>
          <a:p>
            <a:r>
              <a:rPr lang="en-US" smtClean="0">
                <a:latin typeface="Times New Roman" panose="02020603050405020304" pitchFamily="18" charset="0"/>
                <a:cs typeface="Times New Roman" panose="02020603050405020304" pitchFamily="18" charset="0"/>
              </a:rPr>
              <a:t>Viết chương trình xóa NODE có giá trị k đươc nhập từ bàn phím</a:t>
            </a:r>
          </a:p>
          <a:p>
            <a:pPr marL="0" indent="0">
              <a:buNone/>
            </a:pPr>
            <a:r>
              <a:rPr lang="en-US" smtClean="0">
                <a:latin typeface="Times New Roman" panose="02020603050405020304" pitchFamily="18" charset="0"/>
                <a:cs typeface="Times New Roman" panose="02020603050405020304" pitchFamily="18" charset="0"/>
              </a:rPr>
              <a:t>B1</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Nhập giá trị k muốn xóa</a:t>
            </a:r>
            <a:endParaRPr lang="en-US">
              <a:latin typeface="Times New Roman" panose="02020603050405020304" pitchFamily="18" charset="0"/>
              <a:cs typeface="Times New Roman" panose="02020603050405020304" pitchFamily="18" charset="0"/>
            </a:endParaRPr>
          </a:p>
          <a:p>
            <a:pPr marL="0" indent="0">
              <a:buNone/>
            </a:pPr>
            <a:r>
              <a:rPr lang="en-US" smtClean="0">
                <a:latin typeface="Times New Roman" panose="02020603050405020304" pitchFamily="18" charset="0"/>
                <a:cs typeface="Times New Roman" panose="02020603050405020304" pitchFamily="18" charset="0"/>
              </a:rPr>
              <a:t>B2</a:t>
            </a:r>
            <a:r>
              <a:rPr lang="en-US">
                <a:latin typeface="Times New Roman" panose="02020603050405020304" pitchFamily="18" charset="0"/>
                <a:cs typeface="Times New Roman" panose="02020603050405020304" pitchFamily="18" charset="0"/>
              </a:rPr>
              <a:t>: goi ham: removeNode(L, k);// da bao gom xoa dau, xoa sau q</a:t>
            </a:r>
          </a:p>
          <a:p>
            <a:pPr marL="0" indent="0">
              <a:buNone/>
            </a:pPr>
            <a:r>
              <a:rPr lang="en-US" smtClean="0">
                <a:latin typeface="Times New Roman" panose="02020603050405020304" pitchFamily="18" charset="0"/>
                <a:cs typeface="Times New Roman" panose="02020603050405020304" pitchFamily="18" charset="0"/>
              </a:rPr>
              <a:t>B3</a:t>
            </a:r>
            <a:r>
              <a:rPr lang="en-US">
                <a:latin typeface="Times New Roman" panose="02020603050405020304" pitchFamily="18" charset="0"/>
                <a:cs typeface="Times New Roman" panose="02020603050405020304" pitchFamily="18" charset="0"/>
              </a:rPr>
              <a:t>: xuat danh sach sau khi xoa: xuat(L);</a:t>
            </a:r>
          </a:p>
        </p:txBody>
      </p:sp>
      <p:sp>
        <p:nvSpPr>
          <p:cNvPr id="4" name="Slide Number Placeholder 3"/>
          <p:cNvSpPr>
            <a:spLocks noGrp="1"/>
          </p:cNvSpPr>
          <p:nvPr>
            <p:ph type="sldNum" sz="quarter" idx="11"/>
          </p:nvPr>
        </p:nvSpPr>
        <p:spPr/>
        <p:txBody>
          <a:bodyPr>
            <a:normAutofit fontScale="85000" lnSpcReduction="20000"/>
          </a:bodyPr>
          <a:lstStyle/>
          <a:p>
            <a:pPr>
              <a:defRPr/>
            </a:pPr>
            <a:fld id="{38377C50-5DD1-4643-B8B8-48BC75E2CF55}" type="slidenum">
              <a:rPr lang="en-US" smtClean="0"/>
              <a:pPr>
                <a:defRPr/>
              </a:pPr>
              <a:t>73</a:t>
            </a:fld>
            <a:endParaRPr lang="en-US"/>
          </a:p>
        </p:txBody>
      </p:sp>
    </p:spTree>
    <p:extLst>
      <p:ext uri="{BB962C8B-B14F-4D97-AF65-F5344CB8AC3E}">
        <p14:creationId xmlns:p14="http://schemas.microsoft.com/office/powerpoint/2010/main" val="2379813105"/>
      </p:ext>
    </p:extLst>
  </p:cSld>
  <p:clrMapOvr>
    <a:masterClrMapping/>
  </p:clrMapOvr>
  <p:transition>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title"/>
          </p:nvPr>
        </p:nvSpPr>
        <p:spPr>
          <a:xfrm>
            <a:off x="612775" y="228600"/>
            <a:ext cx="8153400" cy="990600"/>
          </a:xfrm>
        </p:spPr>
        <p:txBody>
          <a:bodyPr/>
          <a:lstStyle/>
          <a:p>
            <a:pPr eaLnBrk="1" hangingPunct="1"/>
            <a:r>
              <a:rPr lang="en-US" smtClean="0"/>
              <a:t>DSLK đơn</a:t>
            </a:r>
            <a:endParaRPr lang="en-US" smtClean="0">
              <a:latin typeface="Times New Roman" panose="02020603050405020304" pitchFamily="18" charset="0"/>
            </a:endParaRPr>
          </a:p>
        </p:txBody>
      </p:sp>
      <p:sp>
        <p:nvSpPr>
          <p:cNvPr id="45060" name="Rectangle 2"/>
          <p:cNvSpPr>
            <a:spLocks noGrp="1" noChangeArrowheads="1"/>
          </p:cNvSpPr>
          <p:nvPr>
            <p:ph sz="quarter" idx="1"/>
          </p:nvPr>
        </p:nvSpPr>
        <p:spPr>
          <a:xfrm>
            <a:off x="612775" y="1600200"/>
            <a:ext cx="8153400" cy="4495800"/>
          </a:xfrm>
        </p:spPr>
        <p:txBody>
          <a:bodyPr/>
          <a:lstStyle/>
          <a:p>
            <a:pPr marL="398463" indent="-398463" eaLnBrk="1" hangingPunct="1"/>
            <a:r>
              <a:rPr lang="en-US" b="1" smtClean="0">
                <a:latin typeface="Times New Roman" panose="02020603050405020304" pitchFamily="18" charset="0"/>
              </a:rPr>
              <a:t>Các</a:t>
            </a:r>
            <a:r>
              <a:rPr lang="en-US" b="1" smtClean="0"/>
              <a:t> </a:t>
            </a:r>
            <a:r>
              <a:rPr lang="en-US" b="1" smtClean="0">
                <a:latin typeface="Times New Roman" panose="02020603050405020304" pitchFamily="18" charset="0"/>
              </a:rPr>
              <a:t>thao</a:t>
            </a:r>
            <a:r>
              <a:rPr lang="en-US" b="1" smtClean="0"/>
              <a:t> </a:t>
            </a:r>
            <a:r>
              <a:rPr lang="en-US" b="1" smtClean="0">
                <a:latin typeface="Times New Roman" panose="02020603050405020304" pitchFamily="18" charset="0"/>
              </a:rPr>
              <a:t>tác</a:t>
            </a:r>
            <a:r>
              <a:rPr lang="en-US" b="1" smtClean="0"/>
              <a:t> </a:t>
            </a:r>
            <a:r>
              <a:rPr lang="en-US" b="1" smtClean="0">
                <a:latin typeface="Times New Roman" panose="02020603050405020304" pitchFamily="18" charset="0"/>
              </a:rPr>
              <a:t>cơ</a:t>
            </a:r>
            <a:r>
              <a:rPr lang="en-US" b="1" smtClean="0"/>
              <a:t> </a:t>
            </a:r>
            <a:r>
              <a:rPr lang="en-US" b="1" smtClean="0">
                <a:latin typeface="Times New Roman" panose="02020603050405020304" pitchFamily="18" charset="0"/>
              </a:rPr>
              <a:t>bản</a:t>
            </a:r>
          </a:p>
          <a:p>
            <a:pPr marL="719138" lvl="1" indent="-398463" eaLnBrk="1" hangingPunct="1"/>
            <a:r>
              <a:rPr lang="en-US" smtClean="0">
                <a:latin typeface="Times New Roman" panose="02020603050405020304" pitchFamily="18" charset="0"/>
              </a:rPr>
              <a:t>Tạo</a:t>
            </a:r>
            <a:r>
              <a:rPr lang="en-US" smtClean="0">
                <a:latin typeface="VNI-Helve" pitchFamily="2" charset="0"/>
              </a:rPr>
              <a:t> </a:t>
            </a:r>
            <a:r>
              <a:rPr lang="en-US" smtClean="0">
                <a:latin typeface="Times New Roman" panose="02020603050405020304" pitchFamily="18" charset="0"/>
              </a:rPr>
              <a:t>danh</a:t>
            </a:r>
            <a:r>
              <a:rPr lang="en-US" smtClean="0">
                <a:latin typeface="VNI-Helve" pitchFamily="2" charset="0"/>
              </a:rPr>
              <a:t> </a:t>
            </a:r>
            <a:r>
              <a:rPr lang="en-US" smtClean="0">
                <a:latin typeface="Times New Roman" panose="02020603050405020304" pitchFamily="18" charset="0"/>
              </a:rPr>
              <a:t>sách</a:t>
            </a:r>
            <a:r>
              <a:rPr lang="en-US" smtClean="0">
                <a:latin typeface="VNI-Helve" pitchFamily="2" charset="0"/>
              </a:rPr>
              <a:t> </a:t>
            </a:r>
            <a:r>
              <a:rPr lang="en-US" smtClean="0">
                <a:latin typeface="Times New Roman" panose="02020603050405020304" pitchFamily="18" charset="0"/>
              </a:rPr>
              <a:t>rỗng</a:t>
            </a:r>
          </a:p>
          <a:p>
            <a:pPr marL="719138" lvl="1" indent="-398463" eaLnBrk="1" hangingPunct="1"/>
            <a:r>
              <a:rPr lang="en-US" smtClean="0">
                <a:latin typeface="Times New Roman" panose="02020603050405020304" pitchFamily="18" charset="0"/>
              </a:rPr>
              <a:t>Thêm</a:t>
            </a:r>
            <a:r>
              <a:rPr lang="en-US" smtClean="0">
                <a:latin typeface="VNI-Helve" pitchFamily="2" charset="0"/>
              </a:rPr>
              <a:t> </a:t>
            </a:r>
            <a:r>
              <a:rPr lang="en-US" smtClean="0">
                <a:latin typeface="Times New Roman" panose="02020603050405020304" pitchFamily="18" charset="0"/>
              </a:rPr>
              <a:t>một</a:t>
            </a:r>
            <a:r>
              <a:rPr lang="en-US" smtClean="0">
                <a:latin typeface="VNI-Helve" pitchFamily="2" charset="0"/>
              </a:rPr>
              <a:t> </a:t>
            </a:r>
            <a:r>
              <a:rPr lang="en-US" smtClean="0">
                <a:latin typeface="Times New Roman" panose="02020603050405020304" pitchFamily="18" charset="0"/>
              </a:rPr>
              <a:t>phần</a:t>
            </a:r>
            <a:r>
              <a:rPr lang="en-US" smtClean="0">
                <a:latin typeface="VNI-Helve" pitchFamily="2" charset="0"/>
              </a:rPr>
              <a:t> </a:t>
            </a:r>
            <a:r>
              <a:rPr lang="en-US" smtClean="0">
                <a:latin typeface="Times New Roman" panose="02020603050405020304" pitchFamily="18" charset="0"/>
              </a:rPr>
              <a:t>tử</a:t>
            </a:r>
            <a:r>
              <a:rPr lang="en-US" smtClean="0">
                <a:latin typeface="VNI-Helve" pitchFamily="2" charset="0"/>
              </a:rPr>
              <a:t> </a:t>
            </a:r>
            <a:r>
              <a:rPr lang="en-US" smtClean="0">
                <a:latin typeface="Times New Roman" panose="02020603050405020304" pitchFamily="18" charset="0"/>
              </a:rPr>
              <a:t>vào</a:t>
            </a:r>
            <a:r>
              <a:rPr lang="en-US" smtClean="0">
                <a:latin typeface="VNI-Helve" pitchFamily="2" charset="0"/>
              </a:rPr>
              <a:t> </a:t>
            </a:r>
            <a:r>
              <a:rPr lang="en-US" smtClean="0">
                <a:latin typeface="Times New Roman" panose="02020603050405020304" pitchFamily="18" charset="0"/>
              </a:rPr>
              <a:t>danh</a:t>
            </a:r>
            <a:r>
              <a:rPr lang="en-US" smtClean="0">
                <a:latin typeface="VNI-Helve" pitchFamily="2" charset="0"/>
              </a:rPr>
              <a:t> </a:t>
            </a:r>
            <a:r>
              <a:rPr lang="en-US" smtClean="0">
                <a:latin typeface="Times New Roman" panose="02020603050405020304" pitchFamily="18" charset="0"/>
              </a:rPr>
              <a:t>sách</a:t>
            </a:r>
          </a:p>
          <a:p>
            <a:pPr marL="719138" lvl="1" indent="-398463" eaLnBrk="1" hangingPunct="1"/>
            <a:r>
              <a:rPr lang="en-US" smtClean="0">
                <a:latin typeface="Times New Roman" panose="02020603050405020304" pitchFamily="18" charset="0"/>
              </a:rPr>
              <a:t>Duyệt</a:t>
            </a:r>
            <a:r>
              <a:rPr lang="en-US" smtClean="0">
                <a:latin typeface="VNI-Helve" pitchFamily="2" charset="0"/>
              </a:rPr>
              <a:t> </a:t>
            </a:r>
            <a:r>
              <a:rPr lang="en-US" smtClean="0">
                <a:latin typeface="Times New Roman" panose="02020603050405020304" pitchFamily="18" charset="0"/>
              </a:rPr>
              <a:t>danh</a:t>
            </a:r>
            <a:r>
              <a:rPr lang="en-US" smtClean="0">
                <a:latin typeface="VNI-Helve" pitchFamily="2" charset="0"/>
              </a:rPr>
              <a:t> </a:t>
            </a:r>
            <a:r>
              <a:rPr lang="en-US" smtClean="0">
                <a:latin typeface="Times New Roman" panose="02020603050405020304" pitchFamily="18" charset="0"/>
              </a:rPr>
              <a:t>sách</a:t>
            </a:r>
          </a:p>
          <a:p>
            <a:pPr marL="719138" lvl="1" indent="-398463" eaLnBrk="1" hangingPunct="1"/>
            <a:r>
              <a:rPr lang="en-US" smtClean="0">
                <a:latin typeface="Times New Roman" panose="02020603050405020304" pitchFamily="18" charset="0"/>
              </a:rPr>
              <a:t>Tìm</a:t>
            </a:r>
            <a:r>
              <a:rPr lang="en-US" smtClean="0">
                <a:latin typeface="VNI-Helve" pitchFamily="2" charset="0"/>
              </a:rPr>
              <a:t> </a:t>
            </a:r>
            <a:r>
              <a:rPr lang="en-US" smtClean="0">
                <a:latin typeface="Times New Roman" panose="02020603050405020304" pitchFamily="18" charset="0"/>
              </a:rPr>
              <a:t>kiếm</a:t>
            </a:r>
            <a:r>
              <a:rPr lang="en-US" smtClean="0">
                <a:latin typeface="VNI-Helve" pitchFamily="2" charset="0"/>
              </a:rPr>
              <a:t> </a:t>
            </a:r>
            <a:r>
              <a:rPr lang="en-US" smtClean="0">
                <a:latin typeface="Times New Roman" panose="02020603050405020304" pitchFamily="18" charset="0"/>
              </a:rPr>
              <a:t>một</a:t>
            </a:r>
            <a:r>
              <a:rPr lang="en-US" smtClean="0">
                <a:latin typeface="VNI-Helve" pitchFamily="2" charset="0"/>
              </a:rPr>
              <a:t> </a:t>
            </a:r>
            <a:r>
              <a:rPr lang="en-US" smtClean="0">
                <a:latin typeface="Times New Roman" panose="02020603050405020304" pitchFamily="18" charset="0"/>
              </a:rPr>
              <a:t>giá</a:t>
            </a:r>
            <a:r>
              <a:rPr lang="en-US" smtClean="0">
                <a:latin typeface="VNI-Helve" pitchFamily="2" charset="0"/>
              </a:rPr>
              <a:t> </a:t>
            </a:r>
            <a:r>
              <a:rPr lang="en-US" smtClean="0">
                <a:latin typeface="Times New Roman" panose="02020603050405020304" pitchFamily="18" charset="0"/>
              </a:rPr>
              <a:t>trị</a:t>
            </a:r>
            <a:r>
              <a:rPr lang="en-US" smtClean="0">
                <a:latin typeface="VNI-Helve" pitchFamily="2" charset="0"/>
              </a:rPr>
              <a:t> </a:t>
            </a:r>
            <a:r>
              <a:rPr lang="en-US" smtClean="0">
                <a:latin typeface="Times New Roman" panose="02020603050405020304" pitchFamily="18" charset="0"/>
              </a:rPr>
              <a:t>trên</a:t>
            </a:r>
            <a:r>
              <a:rPr lang="en-US" smtClean="0">
                <a:latin typeface="VNI-Helve" pitchFamily="2" charset="0"/>
              </a:rPr>
              <a:t> </a:t>
            </a:r>
            <a:r>
              <a:rPr lang="en-US" smtClean="0">
                <a:latin typeface="Times New Roman" panose="02020603050405020304" pitchFamily="18" charset="0"/>
              </a:rPr>
              <a:t>danh</a:t>
            </a:r>
            <a:r>
              <a:rPr lang="en-US" smtClean="0">
                <a:latin typeface="VNI-Helve" pitchFamily="2" charset="0"/>
              </a:rPr>
              <a:t> </a:t>
            </a:r>
            <a:r>
              <a:rPr lang="en-US" smtClean="0">
                <a:latin typeface="Times New Roman" panose="02020603050405020304" pitchFamily="18" charset="0"/>
              </a:rPr>
              <a:t>sách</a:t>
            </a:r>
          </a:p>
          <a:p>
            <a:pPr marL="719138" lvl="1" indent="-398463" eaLnBrk="1" hangingPunct="1"/>
            <a:r>
              <a:rPr lang="en-US" smtClean="0">
                <a:latin typeface="Times New Roman" panose="02020603050405020304" pitchFamily="18" charset="0"/>
              </a:rPr>
              <a:t>Xóa một</a:t>
            </a:r>
            <a:r>
              <a:rPr lang="en-US" smtClean="0">
                <a:latin typeface="VNI-Helve" pitchFamily="2" charset="0"/>
              </a:rPr>
              <a:t> </a:t>
            </a:r>
            <a:r>
              <a:rPr lang="en-US" smtClean="0">
                <a:latin typeface="Times New Roman" panose="02020603050405020304" pitchFamily="18" charset="0"/>
              </a:rPr>
              <a:t>phần</a:t>
            </a:r>
            <a:r>
              <a:rPr lang="en-US" smtClean="0">
                <a:latin typeface="VNI-Helve" pitchFamily="2" charset="0"/>
              </a:rPr>
              <a:t> </a:t>
            </a:r>
            <a:r>
              <a:rPr lang="en-US" smtClean="0">
                <a:latin typeface="Times New Roman" panose="02020603050405020304" pitchFamily="18" charset="0"/>
              </a:rPr>
              <a:t>tử</a:t>
            </a:r>
            <a:r>
              <a:rPr lang="en-US" smtClean="0">
                <a:latin typeface="VNI-Helve" pitchFamily="2" charset="0"/>
              </a:rPr>
              <a:t> </a:t>
            </a:r>
            <a:r>
              <a:rPr lang="en-US" smtClean="0">
                <a:latin typeface="Times New Roman" panose="02020603050405020304" pitchFamily="18" charset="0"/>
              </a:rPr>
              <a:t>ra</a:t>
            </a:r>
            <a:r>
              <a:rPr lang="en-US" smtClean="0">
                <a:latin typeface="VNI-Helve" pitchFamily="2" charset="0"/>
              </a:rPr>
              <a:t> </a:t>
            </a:r>
            <a:r>
              <a:rPr lang="en-US" smtClean="0">
                <a:latin typeface="Times New Roman" panose="02020603050405020304" pitchFamily="18" charset="0"/>
              </a:rPr>
              <a:t>khỏi</a:t>
            </a:r>
            <a:r>
              <a:rPr lang="en-US" smtClean="0">
                <a:latin typeface="VNI-Helve" pitchFamily="2" charset="0"/>
              </a:rPr>
              <a:t> </a:t>
            </a:r>
            <a:r>
              <a:rPr lang="en-US" smtClean="0">
                <a:latin typeface="Times New Roman" panose="02020603050405020304" pitchFamily="18" charset="0"/>
              </a:rPr>
              <a:t>danh</a:t>
            </a:r>
            <a:r>
              <a:rPr lang="en-US" smtClean="0">
                <a:latin typeface="VNI-Helve" pitchFamily="2" charset="0"/>
              </a:rPr>
              <a:t> </a:t>
            </a:r>
            <a:r>
              <a:rPr lang="en-US" smtClean="0">
                <a:latin typeface="Times New Roman" panose="02020603050405020304" pitchFamily="18" charset="0"/>
              </a:rPr>
              <a:t>sách</a:t>
            </a:r>
          </a:p>
          <a:p>
            <a:pPr marL="719138" lvl="1" indent="-398463" eaLnBrk="1" hangingPunct="1"/>
            <a:r>
              <a:rPr lang="en-US" smtClean="0">
                <a:latin typeface="Times New Roman" panose="02020603050405020304" pitchFamily="18" charset="0"/>
              </a:rPr>
              <a:t>Hủy</a:t>
            </a:r>
            <a:r>
              <a:rPr lang="en-US" smtClean="0">
                <a:latin typeface="VNI-Helve" pitchFamily="2" charset="0"/>
              </a:rPr>
              <a:t> </a:t>
            </a:r>
            <a:r>
              <a:rPr lang="en-US" smtClean="0">
                <a:latin typeface="Times New Roman" panose="02020603050405020304" pitchFamily="18" charset="0"/>
              </a:rPr>
              <a:t>toàn</a:t>
            </a:r>
            <a:r>
              <a:rPr lang="en-US" smtClean="0">
                <a:latin typeface="VNI-Helve" pitchFamily="2" charset="0"/>
              </a:rPr>
              <a:t> </a:t>
            </a:r>
            <a:r>
              <a:rPr lang="en-US" smtClean="0">
                <a:latin typeface="Times New Roman" panose="02020603050405020304" pitchFamily="18" charset="0"/>
              </a:rPr>
              <a:t>bộ</a:t>
            </a:r>
            <a:r>
              <a:rPr lang="en-US" smtClean="0">
                <a:latin typeface="VNI-Helve" pitchFamily="2" charset="0"/>
              </a:rPr>
              <a:t> </a:t>
            </a:r>
            <a:r>
              <a:rPr lang="en-US" smtClean="0">
                <a:latin typeface="Times New Roman" panose="02020603050405020304" pitchFamily="18" charset="0"/>
              </a:rPr>
              <a:t>danh</a:t>
            </a:r>
            <a:r>
              <a:rPr lang="en-US" smtClean="0">
                <a:latin typeface="VNI-Helve" pitchFamily="2" charset="0"/>
              </a:rPr>
              <a:t> </a:t>
            </a:r>
            <a:r>
              <a:rPr lang="en-US" smtClean="0">
                <a:latin typeface="Times New Roman" panose="02020603050405020304" pitchFamily="18" charset="0"/>
              </a:rPr>
              <a:t>sách</a:t>
            </a:r>
          </a:p>
          <a:p>
            <a:pPr marL="719138" lvl="1" indent="-398463" eaLnBrk="1" hangingPunct="1"/>
            <a:r>
              <a:rPr lang="en-US" smtClean="0">
                <a:latin typeface="Times New Roman" panose="02020603050405020304" pitchFamily="18" charset="0"/>
              </a:rPr>
              <a:t>…</a:t>
            </a:r>
          </a:p>
        </p:txBody>
      </p:sp>
      <p:sp>
        <p:nvSpPr>
          <p:cNvPr id="9318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458D7B63-9C6B-4A62-BE15-651B05B64DB7}" type="slidenum">
              <a:rPr lang="en-US" sz="1200" smtClean="0">
                <a:solidFill>
                  <a:srgbClr val="FFFFFF"/>
                </a:solidFill>
              </a:rPr>
              <a:pPr>
                <a:lnSpc>
                  <a:spcPct val="80000"/>
                </a:lnSpc>
              </a:pPr>
              <a:t>74</a:t>
            </a:fld>
            <a:endParaRPr lang="en-US" sz="1200" smtClean="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45060">
                                            <p:txEl>
                                              <p:pRg st="1" end="1"/>
                                            </p:txEl>
                                          </p:spTgt>
                                        </p:tgtEl>
                                        <p:attrNameLst>
                                          <p:attrName>style.opacity</p:attrName>
                                        </p:attrNameLst>
                                      </p:cBhvr>
                                      <p:to>
                                        <p:strVal val="0.5"/>
                                      </p:to>
                                    </p:set>
                                    <p:animEffect filter="image" prLst="opacity: 0.5">
                                      <p:cBhvr rctx="IE">
                                        <p:cTn id="7" dur="indefinite"/>
                                        <p:tgtEl>
                                          <p:spTgt spid="45060">
                                            <p:txEl>
                                              <p:pRg st="1" end="1"/>
                                            </p:txEl>
                                          </p:spTgt>
                                        </p:tgtEl>
                                      </p:cBhvr>
                                    </p:animEffect>
                                  </p:childTnLst>
                                </p:cTn>
                              </p:par>
                              <p:par>
                                <p:cTn id="8" presetID="9" presetClass="emph" presetSubtype="0" nodeType="withEffect">
                                  <p:stCondLst>
                                    <p:cond delay="0"/>
                                  </p:stCondLst>
                                  <p:childTnLst>
                                    <p:set>
                                      <p:cBhvr rctx="PPT">
                                        <p:cTn id="9" dur="indefinite"/>
                                        <p:tgtEl>
                                          <p:spTgt spid="45060">
                                            <p:txEl>
                                              <p:pRg st="2" end="2"/>
                                            </p:txEl>
                                          </p:spTgt>
                                        </p:tgtEl>
                                        <p:attrNameLst>
                                          <p:attrName>style.opacity</p:attrName>
                                        </p:attrNameLst>
                                      </p:cBhvr>
                                      <p:to>
                                        <p:strVal val="0.5"/>
                                      </p:to>
                                    </p:set>
                                    <p:animEffect filter="image" prLst="opacity: 0.5">
                                      <p:cBhvr rctx="IE">
                                        <p:cTn id="10" dur="indefinite"/>
                                        <p:tgtEl>
                                          <p:spTgt spid="45060">
                                            <p:txEl>
                                              <p:pRg st="2" end="2"/>
                                            </p:txEl>
                                          </p:spTgt>
                                        </p:tgtEl>
                                      </p:cBhvr>
                                    </p:animEffect>
                                  </p:childTnLst>
                                </p:cTn>
                              </p:par>
                              <p:par>
                                <p:cTn id="11" presetID="9" presetClass="emph" presetSubtype="0" nodeType="withEffect">
                                  <p:stCondLst>
                                    <p:cond delay="0"/>
                                  </p:stCondLst>
                                  <p:childTnLst>
                                    <p:set>
                                      <p:cBhvr rctx="PPT">
                                        <p:cTn id="12" dur="indefinite"/>
                                        <p:tgtEl>
                                          <p:spTgt spid="45060">
                                            <p:txEl>
                                              <p:pRg st="4" end="4"/>
                                            </p:txEl>
                                          </p:spTgt>
                                        </p:tgtEl>
                                        <p:attrNameLst>
                                          <p:attrName>style.opacity</p:attrName>
                                        </p:attrNameLst>
                                      </p:cBhvr>
                                      <p:to>
                                        <p:strVal val="0.5"/>
                                      </p:to>
                                    </p:set>
                                    <p:animEffect filter="image" prLst="opacity: 0.5">
                                      <p:cBhvr rctx="IE">
                                        <p:cTn id="13" dur="indefinite"/>
                                        <p:tgtEl>
                                          <p:spTgt spid="45060">
                                            <p:txEl>
                                              <p:pRg st="4" end="4"/>
                                            </p:txEl>
                                          </p:spTgt>
                                        </p:tgtEl>
                                      </p:cBhvr>
                                    </p:animEffect>
                                  </p:childTnLst>
                                </p:cTn>
                              </p:par>
                              <p:par>
                                <p:cTn id="14" presetID="9" presetClass="emph" presetSubtype="0" nodeType="withEffect">
                                  <p:stCondLst>
                                    <p:cond delay="0"/>
                                  </p:stCondLst>
                                  <p:childTnLst>
                                    <p:set>
                                      <p:cBhvr rctx="PPT">
                                        <p:cTn id="15" dur="indefinite"/>
                                        <p:tgtEl>
                                          <p:spTgt spid="45060">
                                            <p:txEl>
                                              <p:pRg st="3" end="3"/>
                                            </p:txEl>
                                          </p:spTgt>
                                        </p:tgtEl>
                                        <p:attrNameLst>
                                          <p:attrName>style.opacity</p:attrName>
                                        </p:attrNameLst>
                                      </p:cBhvr>
                                      <p:to>
                                        <p:strVal val="0.5"/>
                                      </p:to>
                                    </p:set>
                                    <p:animEffect filter="image" prLst="opacity: 0.5">
                                      <p:cBhvr rctx="IE">
                                        <p:cTn id="16" dur="indefinite"/>
                                        <p:tgtEl>
                                          <p:spTgt spid="45060">
                                            <p:txEl>
                                              <p:pRg st="3" end="3"/>
                                            </p:txEl>
                                          </p:spTgt>
                                        </p:tgtEl>
                                      </p:cBhvr>
                                    </p:animEffect>
                                  </p:childTnLst>
                                </p:cTn>
                              </p:par>
                              <p:par>
                                <p:cTn id="17" presetID="9" presetClass="emph" presetSubtype="0" nodeType="withEffect">
                                  <p:stCondLst>
                                    <p:cond delay="0"/>
                                  </p:stCondLst>
                                  <p:childTnLst>
                                    <p:set>
                                      <p:cBhvr rctx="PPT">
                                        <p:cTn id="18" dur="indefinite"/>
                                        <p:tgtEl>
                                          <p:spTgt spid="45060">
                                            <p:txEl>
                                              <p:pRg st="5" end="5"/>
                                            </p:txEl>
                                          </p:spTgt>
                                        </p:tgtEl>
                                        <p:attrNameLst>
                                          <p:attrName>style.opacity</p:attrName>
                                        </p:attrNameLst>
                                      </p:cBhvr>
                                      <p:to>
                                        <p:strVal val="0.5"/>
                                      </p:to>
                                    </p:set>
                                    <p:animEffect filter="image" prLst="opacity: 0.5">
                                      <p:cBhvr rctx="IE">
                                        <p:cTn id="19" dur="indefinite"/>
                                        <p:tgtEl>
                                          <p:spTgt spid="45060">
                                            <p:txEl>
                                              <p:pRg st="5" end="5"/>
                                            </p:txEl>
                                          </p:spTgt>
                                        </p:tgtEl>
                                      </p:cBhvr>
                                    </p:animEffect>
                                  </p:childTnLst>
                                </p:cTn>
                              </p:par>
                              <p:par>
                                <p:cTn id="20" presetID="15" presetClass="emph" presetSubtype="0" nodeType="withEffect">
                                  <p:stCondLst>
                                    <p:cond delay="0"/>
                                  </p:stCondLst>
                                  <p:iterate type="lt">
                                    <p:tmAbs val="25"/>
                                  </p:iterate>
                                  <p:childTnLst>
                                    <p:set>
                                      <p:cBhvr override="childStyle">
                                        <p:cTn id="21" dur="indefinite"/>
                                        <p:tgtEl>
                                          <p:spTgt spid="45060">
                                            <p:txEl>
                                              <p:pRg st="6" end="6"/>
                                            </p:txEl>
                                          </p:spTgt>
                                        </p:tgtEl>
                                        <p:attrNameLst>
                                          <p:attrName>style.fontWeight</p:attrName>
                                        </p:attrNameLst>
                                      </p:cBhvr>
                                      <p:to>
                                        <p:strVal val="bold"/>
                                      </p:to>
                                    </p:set>
                                  </p:childTnLst>
                                </p:cTn>
                              </p:par>
                              <p:par>
                                <p:cTn id="22" presetID="9" presetClass="emph" presetSubtype="0" nodeType="withEffect">
                                  <p:stCondLst>
                                    <p:cond delay="0"/>
                                  </p:stCondLst>
                                  <p:childTnLst>
                                    <p:set>
                                      <p:cBhvr rctx="PPT">
                                        <p:cTn id="23" dur="indefinite"/>
                                        <p:tgtEl>
                                          <p:spTgt spid="45060">
                                            <p:txEl>
                                              <p:pRg st="7" end="7"/>
                                            </p:txEl>
                                          </p:spTgt>
                                        </p:tgtEl>
                                        <p:attrNameLst>
                                          <p:attrName>style.opacity</p:attrName>
                                        </p:attrNameLst>
                                      </p:cBhvr>
                                      <p:to>
                                        <p:strVal val="0.5"/>
                                      </p:to>
                                    </p:set>
                                    <p:animEffect filter="image" prLst="opacity: 0.5">
                                      <p:cBhvr rctx="IE">
                                        <p:cTn id="24" dur="indefinite"/>
                                        <p:tgtEl>
                                          <p:spTgt spid="4506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4"/>
          <p:cNvSpPr>
            <a:spLocks noGrp="1"/>
          </p:cNvSpPr>
          <p:nvPr>
            <p:ph type="title"/>
          </p:nvPr>
        </p:nvSpPr>
        <p:spPr>
          <a:xfrm>
            <a:off x="612775" y="228600"/>
            <a:ext cx="8153400" cy="990600"/>
          </a:xfrm>
        </p:spPr>
        <p:txBody>
          <a:bodyPr/>
          <a:lstStyle/>
          <a:p>
            <a:pPr eaLnBrk="1" hangingPunct="1"/>
            <a:r>
              <a:rPr lang="en-US" smtClean="0"/>
              <a:t>DSLK đơn – Các thao tác cơ bản</a:t>
            </a:r>
          </a:p>
        </p:txBody>
      </p:sp>
      <p:sp>
        <p:nvSpPr>
          <p:cNvPr id="94211" name="Rectangle 7"/>
          <p:cNvSpPr>
            <a:spLocks noGrp="1" noChangeArrowheads="1"/>
          </p:cNvSpPr>
          <p:nvPr>
            <p:ph sz="quarter" idx="1"/>
          </p:nvPr>
        </p:nvSpPr>
        <p:spPr>
          <a:xfrm>
            <a:off x="612775" y="1600200"/>
            <a:ext cx="8153400" cy="4495800"/>
          </a:xfrm>
        </p:spPr>
        <p:txBody>
          <a:bodyPr/>
          <a:lstStyle/>
          <a:p>
            <a:pPr eaLnBrk="1" hangingPunct="1">
              <a:lnSpc>
                <a:spcPts val="2600"/>
              </a:lnSpc>
              <a:spcBef>
                <a:spcPts val="400"/>
              </a:spcBef>
            </a:pPr>
            <a:r>
              <a:rPr lang="en-US" b="1" smtClean="0">
                <a:latin typeface="Times New Roman" panose="02020603050405020304" pitchFamily="18" charset="0"/>
                <a:cs typeface="Times New Roman" panose="02020603050405020304" pitchFamily="18" charset="0"/>
              </a:rPr>
              <a:t>Hủy toàn bộ danh sách</a:t>
            </a:r>
            <a:endParaRPr lang="en-US" smtClean="0">
              <a:latin typeface="Times New Roman" panose="02020603050405020304" pitchFamily="18" charset="0"/>
              <a:cs typeface="Times New Roman" panose="02020603050405020304" pitchFamily="18" charset="0"/>
            </a:endParaRPr>
          </a:p>
          <a:p>
            <a:pPr lvl="1" eaLnBrk="1" hangingPunct="1">
              <a:lnSpc>
                <a:spcPts val="2600"/>
              </a:lnSpc>
              <a:spcBef>
                <a:spcPts val="400"/>
              </a:spcBef>
            </a:pPr>
            <a:r>
              <a:rPr lang="en-US" smtClean="0">
                <a:latin typeface="Times New Roman" panose="02020603050405020304" pitchFamily="18" charset="0"/>
                <a:cs typeface="Times New Roman" panose="02020603050405020304" pitchFamily="18" charset="0"/>
              </a:rPr>
              <a:t>Để hủy toàn bộ danh sách, thao tác xử lý bao gồm hành động giải phóng một phần tử, do vậy phải cập nhật các liên kết liên quan: </a:t>
            </a:r>
          </a:p>
          <a:p>
            <a:pPr lvl="1" eaLnBrk="1" hangingPunct="1">
              <a:lnSpc>
                <a:spcPts val="2600"/>
              </a:lnSpc>
              <a:spcBef>
                <a:spcPts val="400"/>
              </a:spcBef>
            </a:pPr>
            <a:r>
              <a:rPr lang="en-US" smtClean="0">
                <a:latin typeface="Times New Roman" panose="02020603050405020304" pitchFamily="18" charset="0"/>
                <a:cs typeface="Times New Roman" panose="02020603050405020304" pitchFamily="18" charset="0"/>
              </a:rPr>
              <a:t>Thuật toán:</a:t>
            </a:r>
          </a:p>
          <a:p>
            <a:pPr lvl="2" eaLnBrk="1" hangingPunct="1">
              <a:lnSpc>
                <a:spcPts val="2600"/>
              </a:lnSpc>
              <a:spcBef>
                <a:spcPts val="400"/>
              </a:spcBef>
            </a:pPr>
            <a:r>
              <a:rPr lang="en-US" smtClean="0">
                <a:latin typeface="Times New Roman" panose="02020603050405020304" pitchFamily="18" charset="0"/>
                <a:cs typeface="Times New Roman" panose="02020603050405020304" pitchFamily="18" charset="0"/>
              </a:rPr>
              <a:t>Bước 1: Trong khi  (Danh sách chưa hết) thực hiện:</a:t>
            </a:r>
          </a:p>
          <a:p>
            <a:pPr lvl="3" eaLnBrk="1" hangingPunct="1">
              <a:lnSpc>
                <a:spcPts val="2600"/>
              </a:lnSpc>
              <a:spcBef>
                <a:spcPts val="400"/>
              </a:spcBef>
            </a:pPr>
            <a:r>
              <a:rPr lang="en-US" smtClean="0">
                <a:latin typeface="Times New Roman" panose="02020603050405020304" pitchFamily="18" charset="0"/>
                <a:cs typeface="Times New Roman" panose="02020603050405020304" pitchFamily="18" charset="0"/>
              </a:rPr>
              <a:t>B1.1: </a:t>
            </a:r>
          </a:p>
          <a:p>
            <a:pPr lvl="4" eaLnBrk="1" hangingPunct="1">
              <a:lnSpc>
                <a:spcPts val="2600"/>
              </a:lnSpc>
              <a:spcBef>
                <a:spcPts val="400"/>
              </a:spcBef>
            </a:pPr>
            <a:r>
              <a:rPr lang="en-US" smtClean="0">
                <a:latin typeface="Times New Roman" panose="02020603050405020304" pitchFamily="18" charset="0"/>
                <a:cs typeface="Times New Roman" panose="02020603050405020304" pitchFamily="18" charset="0"/>
              </a:rPr>
              <a:t>p = pHead; </a:t>
            </a:r>
          </a:p>
          <a:p>
            <a:pPr lvl="4" eaLnBrk="1" hangingPunct="1">
              <a:lnSpc>
                <a:spcPts val="2600"/>
              </a:lnSpc>
              <a:spcBef>
                <a:spcPts val="400"/>
              </a:spcBef>
            </a:pPr>
            <a:r>
              <a:rPr lang="en-US" smtClean="0">
                <a:latin typeface="Times New Roman" panose="02020603050405020304" pitchFamily="18" charset="0"/>
                <a:cs typeface="Times New Roman" panose="02020603050405020304" pitchFamily="18" charset="0"/>
              </a:rPr>
              <a:t>pHead = pHead -&gt;pNext;   </a:t>
            </a:r>
            <a:r>
              <a:rPr lang="en-US" i="1" smtClean="0">
                <a:solidFill>
                  <a:srgbClr val="00B050"/>
                </a:solidFill>
                <a:latin typeface="Times New Roman" panose="02020603050405020304" pitchFamily="18" charset="0"/>
                <a:cs typeface="Times New Roman" panose="02020603050405020304" pitchFamily="18" charset="0"/>
              </a:rPr>
              <a:t>// Cho p trỏ tới phần tử kế </a:t>
            </a:r>
          </a:p>
          <a:p>
            <a:pPr lvl="3" eaLnBrk="1" hangingPunct="1">
              <a:lnSpc>
                <a:spcPts val="2600"/>
              </a:lnSpc>
              <a:spcBef>
                <a:spcPts val="400"/>
              </a:spcBef>
            </a:pPr>
            <a:r>
              <a:rPr lang="en-US" smtClean="0">
                <a:latin typeface="Times New Roman" panose="02020603050405020304" pitchFamily="18" charset="0"/>
                <a:cs typeface="Times New Roman" panose="02020603050405020304" pitchFamily="18" charset="0"/>
              </a:rPr>
              <a:t>B1.2:   </a:t>
            </a:r>
          </a:p>
          <a:p>
            <a:pPr lvl="4" eaLnBrk="1" hangingPunct="1">
              <a:lnSpc>
                <a:spcPts val="2600"/>
              </a:lnSpc>
              <a:spcBef>
                <a:spcPts val="400"/>
              </a:spcBef>
            </a:pPr>
            <a:r>
              <a:rPr lang="en-US" smtClean="0">
                <a:latin typeface="Times New Roman" panose="02020603050405020304" pitchFamily="18" charset="0"/>
                <a:cs typeface="Times New Roman" panose="02020603050405020304" pitchFamily="18" charset="0"/>
              </a:rPr>
              <a:t>Hủy p;</a:t>
            </a:r>
          </a:p>
          <a:p>
            <a:pPr lvl="2" eaLnBrk="1" hangingPunct="1">
              <a:lnSpc>
                <a:spcPts val="2600"/>
              </a:lnSpc>
              <a:spcBef>
                <a:spcPts val="400"/>
              </a:spcBef>
            </a:pPr>
            <a:r>
              <a:rPr lang="en-US" smtClean="0">
                <a:latin typeface="Times New Roman" panose="02020603050405020304" pitchFamily="18" charset="0"/>
                <a:cs typeface="Times New Roman" panose="02020603050405020304" pitchFamily="18" charset="0"/>
              </a:rPr>
              <a:t>Bước 2:</a:t>
            </a:r>
          </a:p>
          <a:p>
            <a:pPr lvl="3" eaLnBrk="1" hangingPunct="1">
              <a:lnSpc>
                <a:spcPts val="2600"/>
              </a:lnSpc>
              <a:spcBef>
                <a:spcPts val="400"/>
              </a:spcBef>
            </a:pPr>
            <a:r>
              <a:rPr lang="en-US" smtClean="0">
                <a:latin typeface="Times New Roman" panose="02020603050405020304" pitchFamily="18" charset="0"/>
                <a:cs typeface="Times New Roman" panose="02020603050405020304" pitchFamily="18" charset="0"/>
              </a:rPr>
              <a:t>pTail = NULL;	</a:t>
            </a:r>
            <a:r>
              <a:rPr lang="en-US" i="1" smtClean="0">
                <a:solidFill>
                  <a:srgbClr val="00B050"/>
                </a:solidFill>
                <a:latin typeface="Times New Roman" panose="02020603050405020304" pitchFamily="18" charset="0"/>
                <a:cs typeface="Times New Roman" panose="02020603050405020304" pitchFamily="18" charset="0"/>
              </a:rPr>
              <a:t>//Bảo đảm tính nhất quán khi xâu rỗng</a:t>
            </a:r>
          </a:p>
        </p:txBody>
      </p:sp>
      <p:sp>
        <p:nvSpPr>
          <p:cNvPr id="9421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21DF057-3D40-4FC0-812C-E5149A227CEA}" type="slidenum">
              <a:rPr lang="en-US" sz="1200" smtClean="0">
                <a:solidFill>
                  <a:srgbClr val="FFFFFF"/>
                </a:solidFill>
              </a:rPr>
              <a:pPr>
                <a:lnSpc>
                  <a:spcPct val="80000"/>
                </a:lnSpc>
              </a:pPr>
              <a:t>75</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4"/>
          <p:cNvSpPr>
            <a:spLocks noGrp="1"/>
          </p:cNvSpPr>
          <p:nvPr>
            <p:ph type="title"/>
          </p:nvPr>
        </p:nvSpPr>
        <p:spPr>
          <a:xfrm>
            <a:off x="612775" y="228600"/>
            <a:ext cx="8153400" cy="990600"/>
          </a:xfrm>
        </p:spPr>
        <p:txBody>
          <a:bodyPr/>
          <a:lstStyle/>
          <a:p>
            <a:pPr eaLnBrk="1" hangingPunct="1"/>
            <a:r>
              <a:rPr lang="en-US" smtClean="0"/>
              <a:t>DSLK đơn – Các thao tác cơ bản</a:t>
            </a:r>
          </a:p>
        </p:txBody>
      </p:sp>
      <p:sp>
        <p:nvSpPr>
          <p:cNvPr id="88067" name="Rectangle 3"/>
          <p:cNvSpPr>
            <a:spLocks noGrp="1" noChangeArrowheads="1"/>
          </p:cNvSpPr>
          <p:nvPr>
            <p:ph sz="quarter" idx="1"/>
          </p:nvPr>
        </p:nvSpPr>
        <p:spPr>
          <a:xfrm>
            <a:off x="612775" y="1600200"/>
            <a:ext cx="8153400" cy="4495800"/>
          </a:xfrm>
        </p:spPr>
        <p:txBody>
          <a:bodyPr/>
          <a:lstStyle/>
          <a:p>
            <a:pPr marL="319088" lvl="1" indent="-319088" eaLnBrk="1" hangingPunct="1">
              <a:lnSpc>
                <a:spcPts val="2600"/>
              </a:lnSpc>
              <a:buClr>
                <a:schemeClr val="accent2"/>
              </a:buClr>
              <a:buSzPct val="60000"/>
              <a:buFont typeface="Wingdings" pitchFamily="2" charset="2"/>
              <a:buChar char=""/>
              <a:tabLst>
                <a:tab pos="1265238" algn="l"/>
              </a:tabLst>
              <a:defRPr/>
            </a:pPr>
            <a:r>
              <a:rPr lang="en-US" sz="2400" smtClean="0">
                <a:latin typeface="Times New Roman" pitchFamily="18" charset="0"/>
                <a:cs typeface="Times New Roman" pitchFamily="18" charset="0"/>
              </a:rPr>
              <a:t>Hủy toàn bộ danh sách: cài đặt</a:t>
            </a:r>
          </a:p>
          <a:p>
            <a:pPr marL="625475" lvl="1" indent="-396875" eaLnBrk="1" hangingPunct="1">
              <a:buFont typeface="Wingdings" pitchFamily="2" charset="2"/>
              <a:buNone/>
              <a:tabLst>
                <a:tab pos="1265238" algn="l"/>
              </a:tabLst>
              <a:defRPr/>
            </a:pPr>
            <a:endParaRPr lang="en-US" sz="2400" b="1" smtClean="0">
              <a:latin typeface="Courier New" pitchFamily="49" charset="0"/>
            </a:endParaRPr>
          </a:p>
        </p:txBody>
      </p:sp>
      <p:sp>
        <p:nvSpPr>
          <p:cNvPr id="9523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E2DEBE9-8A06-4775-941C-B6466B6E22E1}" type="slidenum">
              <a:rPr lang="en-US" sz="1200" smtClean="0">
                <a:solidFill>
                  <a:srgbClr val="FFFFFF"/>
                </a:solidFill>
              </a:rPr>
              <a:pPr>
                <a:lnSpc>
                  <a:spcPct val="80000"/>
                </a:lnSpc>
              </a:pPr>
              <a:t>76</a:t>
            </a:fld>
            <a:endParaRPr lang="en-US" sz="1200" smtClean="0">
              <a:solidFill>
                <a:srgbClr val="FFFFFF"/>
              </a:solidFill>
            </a:endParaRPr>
          </a:p>
        </p:txBody>
      </p:sp>
      <p:sp>
        <p:nvSpPr>
          <p:cNvPr id="699396" name="Rectangle 4"/>
          <p:cNvSpPr>
            <a:spLocks noChangeArrowheads="1"/>
          </p:cNvSpPr>
          <p:nvPr/>
        </p:nvSpPr>
        <p:spPr bwMode="auto">
          <a:xfrm>
            <a:off x="838200" y="457200"/>
            <a:ext cx="7848600" cy="838200"/>
          </a:xfrm>
          <a:prstGeom prst="rect">
            <a:avLst/>
          </a:prstGeom>
          <a:noFill/>
          <a:ln w="9525">
            <a:noFill/>
            <a:miter lim="800000"/>
            <a:headEnd/>
            <a:tailEnd/>
          </a:ln>
          <a:effectLst/>
        </p:spPr>
        <p:txBody>
          <a:bodyPr anchor="ctr"/>
          <a:lstStyle/>
          <a:p>
            <a:pPr eaLnBrk="1" hangingPunct="1">
              <a:defRPr/>
            </a:pPr>
            <a:endParaRPr lang="en-US" sz="4000">
              <a:effectLst>
                <a:outerShdw blurRad="38100" dist="38100" dir="2700000" algn="tl">
                  <a:srgbClr val="C0C0C0"/>
                </a:outerShdw>
              </a:effectLst>
            </a:endParaRPr>
          </a:p>
        </p:txBody>
      </p:sp>
      <p:sp>
        <p:nvSpPr>
          <p:cNvPr id="6" name="Rectangle 5"/>
          <p:cNvSpPr/>
          <p:nvPr/>
        </p:nvSpPr>
        <p:spPr>
          <a:xfrm>
            <a:off x="990600" y="2057400"/>
            <a:ext cx="5257800" cy="4154488"/>
          </a:xfrm>
          <a:prstGeom prst="rect">
            <a:avLst/>
          </a:prstGeom>
          <a:ln>
            <a:solidFill>
              <a:schemeClr val="bg2">
                <a:lumMod val="75000"/>
              </a:schemeClr>
            </a:solidFill>
          </a:ln>
        </p:spPr>
        <p:txBody>
          <a:bodyPr>
            <a:spAutoFit/>
          </a:bodyPr>
          <a:lstStyle/>
          <a:p>
            <a:pPr marL="625475" lvl="1" indent="-396875">
              <a:buFont typeface="Wingdings" pitchFamily="2" charset="2"/>
              <a:buNone/>
              <a:tabLst>
                <a:tab pos="1265238" algn="l"/>
              </a:tabLst>
              <a:defRPr/>
            </a:pPr>
            <a:r>
              <a:rPr lang="en-US" sz="2400">
                <a:solidFill>
                  <a:srgbClr val="0000FF"/>
                </a:solidFill>
                <a:latin typeface="Courier New" pitchFamily="49" charset="0"/>
              </a:rPr>
              <a:t>void</a:t>
            </a:r>
            <a:r>
              <a:rPr lang="en-US" sz="2400">
                <a:solidFill>
                  <a:srgbClr val="000000"/>
                </a:solidFill>
                <a:latin typeface="Courier New" pitchFamily="49" charset="0"/>
              </a:rPr>
              <a:t> </a:t>
            </a:r>
            <a:r>
              <a:rPr lang="en-US" sz="2400">
                <a:solidFill>
                  <a:srgbClr val="FF0000"/>
                </a:solidFill>
                <a:latin typeface="Courier New" pitchFamily="49" charset="0"/>
              </a:rPr>
              <a:t>RemoveList </a:t>
            </a:r>
            <a:r>
              <a:rPr lang="en-US" sz="2400">
                <a:solidFill>
                  <a:srgbClr val="000000"/>
                </a:solidFill>
                <a:latin typeface="Courier New" pitchFamily="49" charset="0"/>
              </a:rPr>
              <a:t>(</a:t>
            </a:r>
            <a:r>
              <a:rPr lang="en-US" sz="2400">
                <a:solidFill>
                  <a:srgbClr val="0000FF"/>
                </a:solidFill>
                <a:latin typeface="Courier New" pitchFamily="49" charset="0"/>
              </a:rPr>
              <a:t>List</a:t>
            </a:r>
            <a:r>
              <a:rPr lang="en-US" sz="2400">
                <a:solidFill>
                  <a:srgbClr val="000000"/>
                </a:solidFill>
                <a:latin typeface="Courier New" pitchFamily="49" charset="0"/>
              </a:rPr>
              <a:t> &amp;l)</a:t>
            </a:r>
          </a:p>
          <a:p>
            <a:pPr marL="625475" lvl="1" indent="-396875">
              <a:buFont typeface="Wingdings" pitchFamily="2" charset="2"/>
              <a:buNone/>
              <a:tabLst>
                <a:tab pos="1265238" algn="l"/>
              </a:tabLst>
              <a:defRPr/>
            </a:pPr>
            <a:r>
              <a:rPr lang="en-US" sz="2400">
                <a:solidFill>
                  <a:srgbClr val="000000"/>
                </a:solidFill>
                <a:latin typeface="Courier New" pitchFamily="49" charset="0"/>
              </a:rPr>
              <a:t>{	</a:t>
            </a:r>
          </a:p>
          <a:p>
            <a:pPr marL="625475" lvl="1" indent="-396875">
              <a:buFont typeface="Wingdings" pitchFamily="2" charset="2"/>
              <a:buNone/>
              <a:tabLst>
                <a:tab pos="1265238" algn="l"/>
              </a:tabLst>
              <a:defRPr/>
            </a:pPr>
            <a:r>
              <a:rPr lang="en-US" sz="2400">
                <a:solidFill>
                  <a:srgbClr val="000000"/>
                </a:solidFill>
                <a:latin typeface="Courier New" pitchFamily="49" charset="0"/>
              </a:rPr>
              <a:t>	</a:t>
            </a:r>
            <a:r>
              <a:rPr lang="en-US" sz="2400">
                <a:solidFill>
                  <a:srgbClr val="0000FF"/>
                </a:solidFill>
                <a:latin typeface="Courier New" pitchFamily="49" charset="0"/>
              </a:rPr>
              <a:t>Node</a:t>
            </a:r>
            <a:r>
              <a:rPr lang="en-US" sz="2400">
                <a:solidFill>
                  <a:srgbClr val="000000"/>
                </a:solidFill>
                <a:latin typeface="Courier New" pitchFamily="49" charset="0"/>
              </a:rPr>
              <a:t>	*p;</a:t>
            </a:r>
          </a:p>
          <a:p>
            <a:pPr marL="625475" lvl="1" indent="-396875">
              <a:buFont typeface="Wingdings" pitchFamily="2" charset="2"/>
              <a:buNone/>
              <a:tabLst>
                <a:tab pos="1265238" algn="l"/>
              </a:tabLst>
              <a:defRPr/>
            </a:pPr>
            <a:r>
              <a:rPr lang="en-US" sz="2400">
                <a:solidFill>
                  <a:srgbClr val="000000"/>
                </a:solidFill>
                <a:latin typeface="Courier New" pitchFamily="49" charset="0"/>
              </a:rPr>
              <a:t>	</a:t>
            </a:r>
            <a:r>
              <a:rPr lang="en-US" sz="2400">
                <a:solidFill>
                  <a:srgbClr val="0000FF"/>
                </a:solidFill>
                <a:latin typeface="Courier New" pitchFamily="49" charset="0"/>
              </a:rPr>
              <a:t>while</a:t>
            </a:r>
            <a:r>
              <a:rPr lang="en-US" sz="2400">
                <a:solidFill>
                  <a:srgbClr val="000000"/>
                </a:solidFill>
                <a:latin typeface="Courier New" pitchFamily="49" charset="0"/>
              </a:rPr>
              <a:t> (l.pHead != </a:t>
            </a:r>
            <a:r>
              <a:rPr lang="en-US" sz="2400">
                <a:solidFill>
                  <a:srgbClr val="A000A0"/>
                </a:solidFill>
                <a:latin typeface="Courier New" pitchFamily="49" charset="0"/>
              </a:rPr>
              <a:t>NULL</a:t>
            </a:r>
            <a:r>
              <a:rPr lang="en-US" sz="2400">
                <a:solidFill>
                  <a:srgbClr val="000000"/>
                </a:solidFill>
                <a:latin typeface="Courier New" pitchFamily="49" charset="0"/>
              </a:rPr>
              <a:t>) </a:t>
            </a:r>
          </a:p>
          <a:p>
            <a:pPr marL="625475" lvl="1" indent="-396875">
              <a:buFont typeface="Wingdings" pitchFamily="2" charset="2"/>
              <a:buNone/>
              <a:tabLst>
                <a:tab pos="1265238" algn="l"/>
              </a:tabLst>
              <a:defRPr/>
            </a:pPr>
            <a:r>
              <a:rPr lang="en-US" sz="2400">
                <a:solidFill>
                  <a:srgbClr val="000000"/>
                </a:solidFill>
                <a:latin typeface="Courier New" pitchFamily="49" charset="0"/>
              </a:rPr>
              <a:t>	{</a:t>
            </a:r>
          </a:p>
          <a:p>
            <a:pPr marL="625475" lvl="1" indent="-396875">
              <a:buFont typeface="Wingdings" pitchFamily="2" charset="2"/>
              <a:buNone/>
              <a:tabLst>
                <a:tab pos="1265238" algn="l"/>
              </a:tabLst>
              <a:defRPr/>
            </a:pPr>
            <a:r>
              <a:rPr lang="en-US" sz="2400">
                <a:solidFill>
                  <a:srgbClr val="000000"/>
                </a:solidFill>
                <a:latin typeface="Courier New" pitchFamily="49" charset="0"/>
              </a:rPr>
              <a:t>		p = l.pHead;</a:t>
            </a:r>
          </a:p>
          <a:p>
            <a:pPr marL="625475" lvl="1" indent="-396875">
              <a:buFont typeface="Wingdings" pitchFamily="2" charset="2"/>
              <a:buNone/>
              <a:tabLst>
                <a:tab pos="1265238" algn="l"/>
              </a:tabLst>
              <a:defRPr/>
            </a:pPr>
            <a:r>
              <a:rPr lang="en-US" sz="2400">
                <a:solidFill>
                  <a:srgbClr val="000000"/>
                </a:solidFill>
                <a:latin typeface="Courier New" pitchFamily="49" charset="0"/>
              </a:rPr>
              <a:t>		l.pHead = p-&gt;pNext;</a:t>
            </a:r>
          </a:p>
          <a:p>
            <a:pPr marL="625475" lvl="1" indent="-396875">
              <a:buFont typeface="Wingdings" pitchFamily="2" charset="2"/>
              <a:buNone/>
              <a:tabLst>
                <a:tab pos="1265238" algn="l"/>
              </a:tabLst>
              <a:defRPr/>
            </a:pPr>
            <a:r>
              <a:rPr lang="en-US" sz="2400">
                <a:solidFill>
                  <a:srgbClr val="000000"/>
                </a:solidFill>
                <a:latin typeface="Courier New" pitchFamily="49" charset="0"/>
              </a:rPr>
              <a:t>	   </a:t>
            </a:r>
            <a:r>
              <a:rPr lang="en-US" sz="2400">
                <a:solidFill>
                  <a:srgbClr val="0000FF"/>
                </a:solidFill>
                <a:latin typeface="Courier New" pitchFamily="49" charset="0"/>
              </a:rPr>
              <a:t>delete </a:t>
            </a:r>
            <a:r>
              <a:rPr lang="en-US" sz="2400">
                <a:solidFill>
                  <a:srgbClr val="000000"/>
                </a:solidFill>
                <a:latin typeface="Courier New" pitchFamily="49" charset="0"/>
              </a:rPr>
              <a:t>p;</a:t>
            </a:r>
          </a:p>
          <a:p>
            <a:pPr marL="625475" lvl="1" indent="-396875">
              <a:buFont typeface="Wingdings" pitchFamily="2" charset="2"/>
              <a:buNone/>
              <a:tabLst>
                <a:tab pos="1265238" algn="l"/>
              </a:tabLst>
              <a:defRPr/>
            </a:pPr>
            <a:r>
              <a:rPr lang="en-US" sz="2400">
                <a:solidFill>
                  <a:srgbClr val="000000"/>
                </a:solidFill>
                <a:latin typeface="Courier New" pitchFamily="49" charset="0"/>
              </a:rPr>
              <a:t>	}</a:t>
            </a:r>
          </a:p>
          <a:p>
            <a:pPr marL="625475" lvl="1" indent="-396875">
              <a:buFont typeface="Wingdings" pitchFamily="2" charset="2"/>
              <a:buNone/>
              <a:tabLst>
                <a:tab pos="1265238" algn="l"/>
              </a:tabLst>
              <a:defRPr/>
            </a:pPr>
            <a:r>
              <a:rPr lang="en-US" sz="2400">
                <a:solidFill>
                  <a:srgbClr val="000000"/>
                </a:solidFill>
                <a:latin typeface="Courier New" pitchFamily="49" charset="0"/>
              </a:rPr>
              <a:t>	l.pTail = </a:t>
            </a:r>
            <a:r>
              <a:rPr lang="en-US" sz="2400">
                <a:solidFill>
                  <a:srgbClr val="A000A0"/>
                </a:solidFill>
                <a:latin typeface="Courier New" pitchFamily="49" charset="0"/>
              </a:rPr>
              <a:t>NULL</a:t>
            </a:r>
            <a:r>
              <a:rPr lang="en-US" sz="2400">
                <a:solidFill>
                  <a:srgbClr val="000000"/>
                </a:solidFill>
                <a:latin typeface="Courier New" pitchFamily="49" charset="0"/>
              </a:rPr>
              <a:t>;</a:t>
            </a:r>
          </a:p>
          <a:p>
            <a:pPr marL="625475" lvl="1" indent="-396875">
              <a:buFont typeface="Wingdings" pitchFamily="2" charset="2"/>
              <a:buNone/>
              <a:tabLst>
                <a:tab pos="1265238" algn="l"/>
              </a:tabLst>
              <a:defRPr/>
            </a:pPr>
            <a:r>
              <a:rPr lang="en-US" sz="2400">
                <a:solidFill>
                  <a:srgbClr val="000000"/>
                </a:solidFill>
                <a:latin typeface="Courier New" pitchFamily="49" charset="0"/>
              </a:rPr>
              <a:t>}</a:t>
            </a:r>
            <a:endParaRPr lang="en-US"/>
          </a:p>
        </p:txBody>
      </p:sp>
      <p:sp>
        <p:nvSpPr>
          <p:cNvPr id="7" name="Explosion 1 6"/>
          <p:cNvSpPr/>
          <p:nvPr/>
        </p:nvSpPr>
        <p:spPr>
          <a:xfrm>
            <a:off x="5791200" y="1828800"/>
            <a:ext cx="3200400" cy="16764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solidFill>
                  <a:srgbClr val="C00000"/>
                </a:solidFill>
              </a:rPr>
              <a:t>Gọi hàm???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612775" y="228600"/>
            <a:ext cx="8153400" cy="990600"/>
          </a:xfrm>
        </p:spPr>
        <p:txBody>
          <a:bodyPr/>
          <a:lstStyle/>
          <a:p>
            <a:pPr eaLnBrk="1" hangingPunct="1"/>
            <a:r>
              <a:rPr lang="en-US" smtClean="0"/>
              <a:t>DSLK đơn – Các thao tác cơ bản</a:t>
            </a:r>
          </a:p>
        </p:txBody>
      </p:sp>
      <p:sp>
        <p:nvSpPr>
          <p:cNvPr id="96259" name="Content Placeholder 2"/>
          <p:cNvSpPr>
            <a:spLocks noGrp="1"/>
          </p:cNvSpPr>
          <p:nvPr>
            <p:ph sz="quarter" idx="1"/>
          </p:nvPr>
        </p:nvSpPr>
        <p:spPr>
          <a:xfrm>
            <a:off x="612775" y="1600200"/>
            <a:ext cx="8153400" cy="4495800"/>
          </a:xfrm>
        </p:spPr>
        <p:txBody>
          <a:bodyPr/>
          <a:lstStyle/>
          <a:p>
            <a:pPr eaLnBrk="1" hangingPunct="1"/>
            <a:r>
              <a:rPr lang="en-US" smtClean="0"/>
              <a:t>Đếm số nút trong danh sách:</a:t>
            </a:r>
          </a:p>
        </p:txBody>
      </p:sp>
      <p:sp>
        <p:nvSpPr>
          <p:cNvPr id="9626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4895D46-7150-4B0F-9021-B3AD6668392D}" type="slidenum">
              <a:rPr lang="en-US" sz="1200" smtClean="0">
                <a:solidFill>
                  <a:srgbClr val="FFFFFF"/>
                </a:solidFill>
              </a:rPr>
              <a:pPr>
                <a:lnSpc>
                  <a:spcPct val="80000"/>
                </a:lnSpc>
              </a:pPr>
              <a:t>77</a:t>
            </a:fld>
            <a:endParaRPr lang="en-US" sz="1200" smtClean="0">
              <a:solidFill>
                <a:srgbClr val="FFFFFF"/>
              </a:solidFill>
            </a:endParaRPr>
          </a:p>
        </p:txBody>
      </p:sp>
      <p:sp>
        <p:nvSpPr>
          <p:cNvPr id="5" name="Rectangle 4"/>
          <p:cNvSpPr/>
          <p:nvPr/>
        </p:nvSpPr>
        <p:spPr>
          <a:xfrm>
            <a:off x="990600" y="2133600"/>
            <a:ext cx="4572000" cy="4154488"/>
          </a:xfrm>
          <a:prstGeom prst="rect">
            <a:avLst/>
          </a:prstGeom>
          <a:ln>
            <a:solidFill>
              <a:schemeClr val="bg2">
                <a:lumMod val="75000"/>
              </a:schemeClr>
            </a:solidFill>
          </a:ln>
        </p:spPr>
        <p:txBody>
          <a:bodyPr>
            <a:spAutoFit/>
          </a:bodyPr>
          <a:lstStyle/>
          <a:p>
            <a:pPr>
              <a:defRPr/>
            </a:pPr>
            <a:r>
              <a:rPr lang="en-US" sz="2400" b="0">
                <a:solidFill>
                  <a:srgbClr val="0000FF"/>
                </a:solidFill>
                <a:latin typeface="Tahoma" pitchFamily="34" charset="0"/>
                <a:cs typeface="Tahoma" pitchFamily="34" charset="0"/>
              </a:rPr>
              <a:t>int</a:t>
            </a:r>
            <a:r>
              <a:rPr lang="en-US" sz="2400" b="0">
                <a:latin typeface="Tahoma" pitchFamily="34" charset="0"/>
                <a:cs typeface="Tahoma" pitchFamily="34" charset="0"/>
              </a:rPr>
              <a:t> CountNodes (</a:t>
            </a:r>
            <a:r>
              <a:rPr lang="en-US" sz="2400" b="0">
                <a:solidFill>
                  <a:srgbClr val="0000FF"/>
                </a:solidFill>
                <a:latin typeface="Tahoma" pitchFamily="34" charset="0"/>
                <a:cs typeface="Tahoma" pitchFamily="34" charset="0"/>
              </a:rPr>
              <a:t>List</a:t>
            </a:r>
            <a:r>
              <a:rPr lang="en-US" sz="2400" b="0">
                <a:latin typeface="Tahoma" pitchFamily="34" charset="0"/>
                <a:cs typeface="Tahoma" pitchFamily="34" charset="0"/>
              </a:rPr>
              <a:t> l)</a:t>
            </a:r>
          </a:p>
          <a:p>
            <a:pPr>
              <a:defRPr/>
            </a:pPr>
            <a:r>
              <a:rPr lang="en-US" sz="2400" b="0">
                <a:solidFill>
                  <a:srgbClr val="0000FF"/>
                </a:solidFill>
                <a:latin typeface="Tahoma" pitchFamily="34" charset="0"/>
                <a:cs typeface="Tahoma" pitchFamily="34" charset="0"/>
              </a:rPr>
              <a:t>{</a:t>
            </a:r>
          </a:p>
          <a:p>
            <a:pPr>
              <a:defRPr/>
            </a:pPr>
            <a:r>
              <a:rPr lang="en-US" sz="2400" b="0">
                <a:latin typeface="Tahoma" pitchFamily="34" charset="0"/>
                <a:cs typeface="Tahoma" pitchFamily="34" charset="0"/>
              </a:rPr>
              <a:t>	</a:t>
            </a:r>
            <a:r>
              <a:rPr lang="en-US" sz="2400" b="0">
                <a:solidFill>
                  <a:srgbClr val="0000FF"/>
                </a:solidFill>
                <a:latin typeface="Tahoma" pitchFamily="34" charset="0"/>
                <a:cs typeface="Tahoma" pitchFamily="34" charset="0"/>
              </a:rPr>
              <a:t>int</a:t>
            </a:r>
            <a:r>
              <a:rPr lang="en-US" sz="2400" b="0">
                <a:latin typeface="Tahoma" pitchFamily="34" charset="0"/>
                <a:cs typeface="Tahoma" pitchFamily="34" charset="0"/>
              </a:rPr>
              <a:t> count = 0;</a:t>
            </a:r>
          </a:p>
          <a:p>
            <a:pPr>
              <a:defRPr/>
            </a:pPr>
            <a:r>
              <a:rPr lang="en-US" sz="2400" b="0">
                <a:latin typeface="Tahoma" pitchFamily="34" charset="0"/>
                <a:cs typeface="Tahoma" pitchFamily="34" charset="0"/>
              </a:rPr>
              <a:t>	</a:t>
            </a:r>
            <a:r>
              <a:rPr lang="en-US" sz="2400" b="0">
                <a:solidFill>
                  <a:srgbClr val="0000FF"/>
                </a:solidFill>
                <a:latin typeface="Tahoma" pitchFamily="34" charset="0"/>
                <a:cs typeface="Tahoma" pitchFamily="34" charset="0"/>
              </a:rPr>
              <a:t>Node</a:t>
            </a:r>
            <a:r>
              <a:rPr lang="en-US" sz="2400" b="0">
                <a:latin typeface="Tahoma" pitchFamily="34" charset="0"/>
                <a:cs typeface="Tahoma" pitchFamily="34" charset="0"/>
              </a:rPr>
              <a:t> *p = l.pHead;</a:t>
            </a:r>
          </a:p>
          <a:p>
            <a:pPr>
              <a:defRPr/>
            </a:pPr>
            <a:r>
              <a:rPr lang="en-US" sz="2400" b="0">
                <a:latin typeface="Tahoma" pitchFamily="34" charset="0"/>
                <a:cs typeface="Tahoma" pitchFamily="34" charset="0"/>
              </a:rPr>
              <a:t>	</a:t>
            </a:r>
            <a:r>
              <a:rPr lang="en-US" sz="2400" b="0">
                <a:solidFill>
                  <a:srgbClr val="0000FF"/>
                </a:solidFill>
                <a:latin typeface="Tahoma" pitchFamily="34" charset="0"/>
                <a:cs typeface="Tahoma" pitchFamily="34" charset="0"/>
              </a:rPr>
              <a:t>while</a:t>
            </a:r>
            <a:r>
              <a:rPr lang="en-US" sz="2400" b="0">
                <a:latin typeface="Tahoma" pitchFamily="34" charset="0"/>
                <a:cs typeface="Tahoma" pitchFamily="34" charset="0"/>
              </a:rPr>
              <a:t> (p!=</a:t>
            </a:r>
            <a:r>
              <a:rPr lang="en-US" sz="2400" b="0">
                <a:solidFill>
                  <a:srgbClr val="00B0F0"/>
                </a:solidFill>
                <a:latin typeface="Tahoma" pitchFamily="34" charset="0"/>
                <a:cs typeface="Tahoma" pitchFamily="34" charset="0"/>
              </a:rPr>
              <a:t>NULL</a:t>
            </a:r>
            <a:r>
              <a:rPr lang="en-US" sz="2400" b="0">
                <a:latin typeface="Tahoma" pitchFamily="34" charset="0"/>
                <a:cs typeface="Tahoma" pitchFamily="34" charset="0"/>
              </a:rPr>
              <a:t>)</a:t>
            </a:r>
          </a:p>
          <a:p>
            <a:pPr>
              <a:defRPr/>
            </a:pPr>
            <a:r>
              <a:rPr lang="en-US" sz="2400" b="0">
                <a:latin typeface="Tahoma" pitchFamily="34" charset="0"/>
                <a:cs typeface="Tahoma" pitchFamily="34" charset="0"/>
              </a:rPr>
              <a:t>	</a:t>
            </a:r>
            <a:r>
              <a:rPr lang="en-US" sz="2400" b="0">
                <a:solidFill>
                  <a:srgbClr val="0000FF"/>
                </a:solidFill>
                <a:latin typeface="Tahoma" pitchFamily="34" charset="0"/>
                <a:cs typeface="Tahoma" pitchFamily="34" charset="0"/>
              </a:rPr>
              <a:t>{</a:t>
            </a:r>
          </a:p>
          <a:p>
            <a:pPr>
              <a:defRPr/>
            </a:pPr>
            <a:r>
              <a:rPr lang="en-US" sz="2400" b="0">
                <a:latin typeface="Tahoma" pitchFamily="34" charset="0"/>
                <a:cs typeface="Tahoma" pitchFamily="34" charset="0"/>
              </a:rPr>
              <a:t>		count++;</a:t>
            </a:r>
          </a:p>
          <a:p>
            <a:pPr>
              <a:defRPr/>
            </a:pPr>
            <a:r>
              <a:rPr lang="en-US" sz="2400" b="0">
                <a:latin typeface="Tahoma" pitchFamily="34" charset="0"/>
                <a:cs typeface="Tahoma" pitchFamily="34" charset="0"/>
              </a:rPr>
              <a:t>		p = p-&gt;pNext;</a:t>
            </a:r>
          </a:p>
          <a:p>
            <a:pPr>
              <a:defRPr/>
            </a:pPr>
            <a:r>
              <a:rPr lang="en-US" sz="2400" b="0">
                <a:latin typeface="Tahoma" pitchFamily="34" charset="0"/>
                <a:cs typeface="Tahoma" pitchFamily="34" charset="0"/>
              </a:rPr>
              <a:t>	</a:t>
            </a:r>
            <a:r>
              <a:rPr lang="en-US" sz="2400" b="0">
                <a:solidFill>
                  <a:srgbClr val="0000FF"/>
                </a:solidFill>
                <a:latin typeface="Tahoma" pitchFamily="34" charset="0"/>
                <a:cs typeface="Tahoma" pitchFamily="34" charset="0"/>
              </a:rPr>
              <a:t>}</a:t>
            </a:r>
          </a:p>
          <a:p>
            <a:pPr>
              <a:defRPr/>
            </a:pPr>
            <a:r>
              <a:rPr lang="en-US" sz="2400" b="0">
                <a:solidFill>
                  <a:srgbClr val="0000FF"/>
                </a:solidFill>
                <a:latin typeface="Tahoma" pitchFamily="34" charset="0"/>
                <a:cs typeface="Tahoma" pitchFamily="34" charset="0"/>
              </a:rPr>
              <a:t>	return </a:t>
            </a:r>
            <a:r>
              <a:rPr lang="en-US" sz="2400" b="0">
                <a:latin typeface="Tahoma" pitchFamily="34" charset="0"/>
                <a:cs typeface="Tahoma" pitchFamily="34" charset="0"/>
              </a:rPr>
              <a:t>count;</a:t>
            </a:r>
          </a:p>
          <a:p>
            <a:pPr>
              <a:defRPr/>
            </a:pPr>
            <a:r>
              <a:rPr lang="en-US" sz="2400" b="0">
                <a:solidFill>
                  <a:srgbClr val="0000FF"/>
                </a:solidFill>
                <a:latin typeface="Tahoma" pitchFamily="34" charset="0"/>
                <a:cs typeface="Tahoma" pitchFamily="34" charset="0"/>
              </a:rPr>
              <a:t>}</a:t>
            </a:r>
          </a:p>
        </p:txBody>
      </p:sp>
      <p:sp>
        <p:nvSpPr>
          <p:cNvPr id="6" name="Explosion 1 5"/>
          <p:cNvSpPr/>
          <p:nvPr/>
        </p:nvSpPr>
        <p:spPr>
          <a:xfrm>
            <a:off x="5791200" y="1828800"/>
            <a:ext cx="3200400" cy="16764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solidFill>
                  <a:srgbClr val="C00000"/>
                </a:solidFill>
              </a:rPr>
              <a:t>Gọi hàm???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blinds(horizontal)">
                                      <p:cBhvr>
                                        <p:cTn id="12" dur="500"/>
                                        <p:tgtEl>
                                          <p:spTgt spid="5">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animEffect transition="in" filter="blinds(horizontal)">
                                      <p:cBhvr>
                                        <p:cTn id="17" dur="500"/>
                                        <p:tgtEl>
                                          <p:spTgt spid="5">
                                            <p:txEl>
                                              <p:pRg st="9" end="9"/>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a:xfrm>
            <a:off x="612775" y="228600"/>
            <a:ext cx="8153400" cy="990600"/>
          </a:xfrm>
        </p:spPr>
        <p:txBody>
          <a:bodyPr/>
          <a:lstStyle/>
          <a:p>
            <a:pPr eaLnBrk="1" hangingPunct="1"/>
            <a:r>
              <a:rPr lang="en-US" smtClean="0"/>
              <a:t>DSLK đơn – Các thao tác cơ bản</a:t>
            </a:r>
          </a:p>
        </p:txBody>
      </p:sp>
      <p:sp>
        <p:nvSpPr>
          <p:cNvPr id="97283" name="Content Placeholder 2"/>
          <p:cNvSpPr>
            <a:spLocks noGrp="1"/>
          </p:cNvSpPr>
          <p:nvPr>
            <p:ph sz="quarter" idx="1"/>
          </p:nvPr>
        </p:nvSpPr>
        <p:spPr>
          <a:xfrm>
            <a:off x="612775" y="1600200"/>
            <a:ext cx="8153400" cy="4495800"/>
          </a:xfrm>
        </p:spPr>
        <p:txBody>
          <a:bodyPr/>
          <a:lstStyle/>
          <a:p>
            <a:pPr eaLnBrk="1" hangingPunct="1"/>
            <a:r>
              <a:rPr lang="en-US" smtClean="0"/>
              <a:t>Trích phần tử đầu danh sách</a:t>
            </a:r>
          </a:p>
        </p:txBody>
      </p:sp>
      <p:sp>
        <p:nvSpPr>
          <p:cNvPr id="9728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96B2D086-9D0D-481D-BBCA-D87713ABAA6D}" type="slidenum">
              <a:rPr lang="en-US" sz="1200" smtClean="0">
                <a:solidFill>
                  <a:srgbClr val="FFFFFF"/>
                </a:solidFill>
              </a:rPr>
              <a:pPr>
                <a:lnSpc>
                  <a:spcPct val="80000"/>
                </a:lnSpc>
              </a:pPr>
              <a:t>78</a:t>
            </a:fld>
            <a:endParaRPr lang="en-US" sz="1200" smtClean="0">
              <a:solidFill>
                <a:srgbClr val="FFFFFF"/>
              </a:solidFill>
            </a:endParaRPr>
          </a:p>
        </p:txBody>
      </p:sp>
      <p:sp>
        <p:nvSpPr>
          <p:cNvPr id="5" name="Rectangle 4"/>
          <p:cNvSpPr/>
          <p:nvPr/>
        </p:nvSpPr>
        <p:spPr>
          <a:xfrm>
            <a:off x="1066800" y="2133600"/>
            <a:ext cx="7086600" cy="4213225"/>
          </a:xfrm>
          <a:prstGeom prst="rect">
            <a:avLst/>
          </a:prstGeom>
          <a:ln>
            <a:solidFill>
              <a:schemeClr val="bg2">
                <a:lumMod val="75000"/>
              </a:schemeClr>
            </a:solidFill>
          </a:ln>
        </p:spPr>
        <p:txBody>
          <a:bodyPr>
            <a:spAutoFit/>
          </a:bodyPr>
          <a:lstStyle/>
          <a:p>
            <a:pPr>
              <a:lnSpc>
                <a:spcPct val="90000"/>
              </a:lnSpc>
              <a:spcBef>
                <a:spcPts val="600"/>
              </a:spcBef>
              <a:tabLst>
                <a:tab pos="633413" algn="l"/>
                <a:tab pos="1435100" algn="l"/>
                <a:tab pos="2109788" algn="l"/>
              </a:tabLst>
              <a:defRPr/>
            </a:pPr>
            <a:r>
              <a:rPr lang="en-US" sz="2200" b="0">
                <a:solidFill>
                  <a:srgbClr val="0000FF"/>
                </a:solidFill>
                <a:latin typeface="Tahoma" pitchFamily="34" charset="0"/>
                <a:cs typeface="Tahoma" pitchFamily="34" charset="0"/>
              </a:rPr>
              <a:t>Node</a:t>
            </a:r>
            <a:r>
              <a:rPr lang="en-US" sz="2200" b="0">
                <a:solidFill>
                  <a:srgbClr val="000000"/>
                </a:solidFill>
                <a:latin typeface="Tahoma" pitchFamily="34" charset="0"/>
                <a:cs typeface="Tahoma" pitchFamily="34" charset="0"/>
              </a:rPr>
              <a:t>*</a:t>
            </a:r>
            <a:r>
              <a:rPr lang="en-US" sz="2200" b="0">
                <a:solidFill>
                  <a:srgbClr val="FF0000"/>
                </a:solidFill>
                <a:latin typeface="Tahoma" pitchFamily="34" charset="0"/>
                <a:cs typeface="Tahoma" pitchFamily="34" charset="0"/>
              </a:rPr>
              <a:t> PickHead </a:t>
            </a:r>
            <a:r>
              <a:rPr lang="en-US" sz="2200" b="0">
                <a:solidFill>
                  <a:srgbClr val="000000"/>
                </a:solidFill>
                <a:latin typeface="Tahoma" pitchFamily="34" charset="0"/>
                <a:cs typeface="Tahoma" pitchFamily="34" charset="0"/>
              </a:rPr>
              <a:t>(</a:t>
            </a:r>
            <a:r>
              <a:rPr lang="en-US" sz="2200" b="0">
                <a:solidFill>
                  <a:srgbClr val="0000FF"/>
                </a:solidFill>
                <a:latin typeface="Tahoma" pitchFamily="34" charset="0"/>
                <a:cs typeface="Tahoma" pitchFamily="34" charset="0"/>
              </a:rPr>
              <a:t>List</a:t>
            </a:r>
            <a:r>
              <a:rPr lang="en-US" sz="2200" b="0">
                <a:solidFill>
                  <a:srgbClr val="000000"/>
                </a:solidFill>
                <a:latin typeface="Tahoma" pitchFamily="34" charset="0"/>
                <a:cs typeface="Tahoma" pitchFamily="34" charset="0"/>
              </a:rPr>
              <a:t> &amp;l)</a:t>
            </a:r>
          </a:p>
          <a:p>
            <a:pPr>
              <a:lnSpc>
                <a:spcPct val="90000"/>
              </a:lnSpc>
              <a:spcBef>
                <a:spcPts val="600"/>
              </a:spcBef>
              <a:tabLst>
                <a:tab pos="633413" algn="l"/>
                <a:tab pos="1435100" algn="l"/>
                <a:tab pos="2109788" algn="l"/>
              </a:tabLst>
              <a:defRPr/>
            </a:pPr>
            <a:r>
              <a:rPr lang="en-US" sz="2200" b="0">
                <a:solidFill>
                  <a:srgbClr val="000000"/>
                </a:solidFill>
                <a:latin typeface="Tahoma" pitchFamily="34" charset="0"/>
                <a:cs typeface="Tahoma" pitchFamily="34" charset="0"/>
              </a:rPr>
              <a:t>{	</a:t>
            </a:r>
          </a:p>
          <a:p>
            <a:pPr>
              <a:lnSpc>
                <a:spcPct val="90000"/>
              </a:lnSpc>
              <a:spcBef>
                <a:spcPts val="600"/>
              </a:spcBef>
              <a:tabLst>
                <a:tab pos="633413" algn="l"/>
                <a:tab pos="1435100" algn="l"/>
                <a:tab pos="2109788" algn="l"/>
              </a:tabLst>
              <a:defRPr/>
            </a:pPr>
            <a:r>
              <a:rPr lang="en-US" sz="2200" b="0">
                <a:solidFill>
                  <a:srgbClr val="0000FF"/>
                </a:solidFill>
                <a:latin typeface="Tahoma" pitchFamily="34" charset="0"/>
                <a:cs typeface="Tahoma" pitchFamily="34" charset="0"/>
              </a:rPr>
              <a:t>	Node </a:t>
            </a:r>
            <a:r>
              <a:rPr lang="en-US" sz="2200" b="0">
                <a:solidFill>
                  <a:srgbClr val="000000"/>
                </a:solidFill>
                <a:latin typeface="Tahoma" pitchFamily="34" charset="0"/>
                <a:cs typeface="Tahoma" pitchFamily="34" charset="0"/>
              </a:rPr>
              <a:t>	*p = </a:t>
            </a:r>
            <a:r>
              <a:rPr lang="en-US" sz="2200" b="0">
                <a:solidFill>
                  <a:srgbClr val="A000A0"/>
                </a:solidFill>
                <a:latin typeface="Tahoma" pitchFamily="34" charset="0"/>
                <a:cs typeface="Tahoma" pitchFamily="34" charset="0"/>
              </a:rPr>
              <a:t>NULL</a:t>
            </a:r>
            <a:r>
              <a:rPr lang="en-US" sz="2200" b="0">
                <a:solidFill>
                  <a:srgbClr val="000000"/>
                </a:solidFill>
                <a:latin typeface="Tahoma" pitchFamily="34" charset="0"/>
                <a:cs typeface="Tahoma" pitchFamily="34" charset="0"/>
              </a:rPr>
              <a:t>;</a:t>
            </a:r>
          </a:p>
          <a:p>
            <a:pPr>
              <a:lnSpc>
                <a:spcPct val="90000"/>
              </a:lnSpc>
              <a:spcBef>
                <a:spcPts val="600"/>
              </a:spcBef>
              <a:tabLst>
                <a:tab pos="633413" algn="l"/>
                <a:tab pos="1435100" algn="l"/>
                <a:tab pos="2109788" algn="l"/>
              </a:tabLst>
              <a:defRPr/>
            </a:pPr>
            <a:r>
              <a:rPr lang="en-US" sz="2200" b="0">
                <a:solidFill>
                  <a:srgbClr val="000000"/>
                </a:solidFill>
                <a:latin typeface="Tahoma" pitchFamily="34" charset="0"/>
                <a:cs typeface="Tahoma" pitchFamily="34" charset="0"/>
              </a:rPr>
              <a:t>	</a:t>
            </a:r>
            <a:r>
              <a:rPr lang="en-US" sz="2200" b="0">
                <a:solidFill>
                  <a:srgbClr val="0000FF"/>
                </a:solidFill>
                <a:latin typeface="Tahoma" pitchFamily="34" charset="0"/>
                <a:cs typeface="Tahoma" pitchFamily="34" charset="0"/>
              </a:rPr>
              <a:t>if</a:t>
            </a:r>
            <a:r>
              <a:rPr lang="en-US" sz="2200" b="0">
                <a:solidFill>
                  <a:srgbClr val="000000"/>
                </a:solidFill>
                <a:latin typeface="Tahoma" pitchFamily="34" charset="0"/>
                <a:cs typeface="Tahoma" pitchFamily="34" charset="0"/>
              </a:rPr>
              <a:t> (l.pHead != </a:t>
            </a:r>
            <a:r>
              <a:rPr lang="en-US" sz="2200" b="0">
                <a:solidFill>
                  <a:srgbClr val="A000A0"/>
                </a:solidFill>
                <a:latin typeface="Tahoma" pitchFamily="34" charset="0"/>
                <a:cs typeface="Tahoma" pitchFamily="34" charset="0"/>
              </a:rPr>
              <a:t>NULL</a:t>
            </a:r>
            <a:r>
              <a:rPr lang="en-US" sz="2200" b="0">
                <a:solidFill>
                  <a:srgbClr val="000000"/>
                </a:solidFill>
                <a:latin typeface="Tahoma" pitchFamily="34" charset="0"/>
                <a:cs typeface="Tahoma" pitchFamily="34" charset="0"/>
              </a:rPr>
              <a:t>){   </a:t>
            </a:r>
          </a:p>
          <a:p>
            <a:pPr>
              <a:lnSpc>
                <a:spcPct val="90000"/>
              </a:lnSpc>
              <a:spcBef>
                <a:spcPts val="600"/>
              </a:spcBef>
              <a:tabLst>
                <a:tab pos="633413" algn="l"/>
                <a:tab pos="1435100" algn="l"/>
                <a:tab pos="2109788" algn="l"/>
              </a:tabLst>
              <a:defRPr/>
            </a:pPr>
            <a:r>
              <a:rPr lang="en-US" sz="2200" b="0">
                <a:solidFill>
                  <a:srgbClr val="000000"/>
                </a:solidFill>
                <a:latin typeface="Tahoma" pitchFamily="34" charset="0"/>
                <a:cs typeface="Tahoma" pitchFamily="34" charset="0"/>
              </a:rPr>
              <a:t>		p = l.pHead; </a:t>
            </a:r>
          </a:p>
          <a:p>
            <a:pPr>
              <a:lnSpc>
                <a:spcPct val="90000"/>
              </a:lnSpc>
              <a:spcBef>
                <a:spcPts val="600"/>
              </a:spcBef>
              <a:tabLst>
                <a:tab pos="633413" algn="l"/>
                <a:tab pos="1435100" algn="l"/>
                <a:tab pos="2109788" algn="l"/>
              </a:tabLst>
              <a:defRPr/>
            </a:pPr>
            <a:r>
              <a:rPr lang="en-US" sz="2200" b="0">
                <a:solidFill>
                  <a:srgbClr val="000000"/>
                </a:solidFill>
                <a:latin typeface="Tahoma" pitchFamily="34" charset="0"/>
                <a:cs typeface="Tahoma" pitchFamily="34" charset="0"/>
              </a:rPr>
              <a:t>		l.pHead = l.pHead-&gt;pNext;</a:t>
            </a:r>
          </a:p>
          <a:p>
            <a:pPr>
              <a:lnSpc>
                <a:spcPct val="90000"/>
              </a:lnSpc>
              <a:spcBef>
                <a:spcPts val="600"/>
              </a:spcBef>
              <a:tabLst>
                <a:tab pos="633413" algn="l"/>
                <a:tab pos="1435100" algn="l"/>
                <a:tab pos="2109788" algn="l"/>
              </a:tabLst>
              <a:defRPr/>
            </a:pPr>
            <a:r>
              <a:rPr lang="en-US" sz="2200" b="0">
                <a:solidFill>
                  <a:srgbClr val="000000"/>
                </a:solidFill>
                <a:latin typeface="Tahoma" pitchFamily="34" charset="0"/>
                <a:cs typeface="Tahoma" pitchFamily="34" charset="0"/>
              </a:rPr>
              <a:t>		p-&gt;pNext = </a:t>
            </a:r>
            <a:r>
              <a:rPr lang="en-US" sz="2200" b="0">
                <a:solidFill>
                  <a:srgbClr val="A000A0"/>
                </a:solidFill>
                <a:latin typeface="Tahoma" pitchFamily="34" charset="0"/>
                <a:cs typeface="Tahoma" pitchFamily="34" charset="0"/>
              </a:rPr>
              <a:t>NULL;</a:t>
            </a:r>
            <a:endParaRPr lang="en-US" sz="2200" b="0">
              <a:solidFill>
                <a:srgbClr val="000000"/>
              </a:solidFill>
              <a:latin typeface="Tahoma" pitchFamily="34" charset="0"/>
              <a:cs typeface="Tahoma" pitchFamily="34" charset="0"/>
            </a:endParaRPr>
          </a:p>
          <a:p>
            <a:pPr>
              <a:lnSpc>
                <a:spcPct val="90000"/>
              </a:lnSpc>
              <a:spcBef>
                <a:spcPts val="600"/>
              </a:spcBef>
              <a:tabLst>
                <a:tab pos="633413" algn="l"/>
                <a:tab pos="1435100" algn="l"/>
                <a:tab pos="2109788" algn="l"/>
              </a:tabLst>
              <a:defRPr/>
            </a:pPr>
            <a:r>
              <a:rPr lang="en-US" sz="2200" b="0">
                <a:solidFill>
                  <a:srgbClr val="000000"/>
                </a:solidFill>
                <a:latin typeface="Tahoma" pitchFamily="34" charset="0"/>
                <a:cs typeface="Tahoma" pitchFamily="34" charset="0"/>
              </a:rPr>
              <a:t>		</a:t>
            </a:r>
            <a:r>
              <a:rPr lang="en-US" sz="2200" b="0">
                <a:solidFill>
                  <a:srgbClr val="0000FF"/>
                </a:solidFill>
                <a:latin typeface="Tahoma" pitchFamily="34" charset="0"/>
                <a:cs typeface="Tahoma" pitchFamily="34" charset="0"/>
              </a:rPr>
              <a:t>if </a:t>
            </a:r>
            <a:r>
              <a:rPr lang="en-US" sz="2200" b="0">
                <a:solidFill>
                  <a:srgbClr val="000000"/>
                </a:solidFill>
                <a:latin typeface="Tahoma" pitchFamily="34" charset="0"/>
                <a:cs typeface="Tahoma" pitchFamily="34" charset="0"/>
              </a:rPr>
              <a:t>(l.pHead == </a:t>
            </a:r>
            <a:r>
              <a:rPr lang="en-US" sz="2200" b="0">
                <a:solidFill>
                  <a:srgbClr val="A000A0"/>
                </a:solidFill>
                <a:latin typeface="Tahoma" pitchFamily="34" charset="0"/>
                <a:cs typeface="Tahoma" pitchFamily="34" charset="0"/>
              </a:rPr>
              <a:t>NULL</a:t>
            </a:r>
            <a:r>
              <a:rPr lang="en-US" sz="2200" b="0">
                <a:solidFill>
                  <a:srgbClr val="000000"/>
                </a:solidFill>
                <a:latin typeface="Tahoma" pitchFamily="34" charset="0"/>
                <a:cs typeface="Tahoma" pitchFamily="34" charset="0"/>
              </a:rPr>
              <a:t>)  l.pTail =  </a:t>
            </a:r>
            <a:r>
              <a:rPr lang="en-US" sz="2200" b="0">
                <a:solidFill>
                  <a:srgbClr val="A000A0"/>
                </a:solidFill>
                <a:latin typeface="Tahoma" pitchFamily="34" charset="0"/>
                <a:cs typeface="Tahoma" pitchFamily="34" charset="0"/>
              </a:rPr>
              <a:t>NULL</a:t>
            </a:r>
            <a:r>
              <a:rPr lang="en-US" sz="2200" b="0">
                <a:solidFill>
                  <a:srgbClr val="000000"/>
                </a:solidFill>
                <a:latin typeface="Tahoma" pitchFamily="34" charset="0"/>
                <a:cs typeface="Tahoma" pitchFamily="34" charset="0"/>
              </a:rPr>
              <a:t>;</a:t>
            </a:r>
          </a:p>
          <a:p>
            <a:pPr>
              <a:lnSpc>
                <a:spcPct val="90000"/>
              </a:lnSpc>
              <a:spcBef>
                <a:spcPts val="600"/>
              </a:spcBef>
              <a:tabLst>
                <a:tab pos="633413" algn="l"/>
                <a:tab pos="1435100" algn="l"/>
                <a:tab pos="2109788" algn="l"/>
              </a:tabLst>
              <a:defRPr/>
            </a:pPr>
            <a:r>
              <a:rPr lang="en-US" sz="2200" b="0">
                <a:solidFill>
                  <a:srgbClr val="000000"/>
                </a:solidFill>
                <a:latin typeface="Tahoma" pitchFamily="34" charset="0"/>
                <a:cs typeface="Tahoma" pitchFamily="34" charset="0"/>
              </a:rPr>
              <a:t>	}  </a:t>
            </a:r>
          </a:p>
          <a:p>
            <a:pPr>
              <a:lnSpc>
                <a:spcPct val="90000"/>
              </a:lnSpc>
              <a:spcBef>
                <a:spcPts val="600"/>
              </a:spcBef>
              <a:tabLst>
                <a:tab pos="633413" algn="l"/>
                <a:tab pos="1435100" algn="l"/>
                <a:tab pos="2109788" algn="l"/>
              </a:tabLst>
              <a:defRPr/>
            </a:pPr>
            <a:r>
              <a:rPr lang="en-US" sz="2200" b="0">
                <a:solidFill>
                  <a:srgbClr val="000000"/>
                </a:solidFill>
                <a:latin typeface="Tahoma" pitchFamily="34" charset="0"/>
                <a:cs typeface="Tahoma" pitchFamily="34" charset="0"/>
              </a:rPr>
              <a:t>	</a:t>
            </a:r>
            <a:r>
              <a:rPr lang="en-US" sz="2200" b="0">
                <a:solidFill>
                  <a:srgbClr val="0000FF"/>
                </a:solidFill>
                <a:latin typeface="Tahoma" pitchFamily="34" charset="0"/>
                <a:cs typeface="Tahoma" pitchFamily="34" charset="0"/>
              </a:rPr>
              <a:t>return</a:t>
            </a:r>
            <a:r>
              <a:rPr lang="en-US" sz="2200" b="0">
                <a:solidFill>
                  <a:srgbClr val="000000"/>
                </a:solidFill>
                <a:latin typeface="Tahoma" pitchFamily="34" charset="0"/>
                <a:cs typeface="Tahoma" pitchFamily="34" charset="0"/>
              </a:rPr>
              <a:t> p;    </a:t>
            </a:r>
          </a:p>
          <a:p>
            <a:pPr>
              <a:lnSpc>
                <a:spcPct val="90000"/>
              </a:lnSpc>
              <a:spcBef>
                <a:spcPts val="600"/>
              </a:spcBef>
              <a:tabLst>
                <a:tab pos="633413" algn="l"/>
                <a:tab pos="1435100" algn="l"/>
                <a:tab pos="2109788" algn="l"/>
              </a:tabLst>
              <a:defRPr/>
            </a:pPr>
            <a:r>
              <a:rPr lang="en-US" sz="2200" b="0">
                <a:solidFill>
                  <a:srgbClr val="000000"/>
                </a:solidFill>
                <a:latin typeface="Tahoma" pitchFamily="34" charset="0"/>
                <a:cs typeface="Tahoma" pitchFamily="34" charset="0"/>
              </a:rPr>
              <a:t>}</a:t>
            </a:r>
            <a:endParaRPr lang="en-US" sz="2200" b="0">
              <a:latin typeface="Tahoma" pitchFamily="34" charset="0"/>
              <a:cs typeface="Tahoma" pitchFamily="34" charset="0"/>
            </a:endParaRPr>
          </a:p>
        </p:txBody>
      </p:sp>
      <p:sp>
        <p:nvSpPr>
          <p:cNvPr id="6" name="Explosion 1 5"/>
          <p:cNvSpPr/>
          <p:nvPr/>
        </p:nvSpPr>
        <p:spPr>
          <a:xfrm>
            <a:off x="5791200" y="1828800"/>
            <a:ext cx="3200400" cy="16764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solidFill>
                  <a:srgbClr val="C00000"/>
                </a:solidFill>
              </a:rPr>
              <a:t>Gọi hàm???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linds(horizontal)">
                                      <p:cBhvr>
                                        <p:cTn id="13" dur="500"/>
                                        <p:tgtEl>
                                          <p:spTgt spid="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blinds(horizontal)">
                                      <p:cBhvr>
                                        <p:cTn id="16" dur="500"/>
                                        <p:tgtEl>
                                          <p:spTgt spid="5">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blinds(horizontal)">
                                      <p:cBhvr>
                                        <p:cTn id="19" dur="500"/>
                                        <p:tgtEl>
                                          <p:spTgt spid="5">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blinds(horizontal)">
                                      <p:cBhvr>
                                        <p:cTn id="22" dur="500"/>
                                        <p:tgtEl>
                                          <p:spTgt spid="5">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Effect transition="in" filter="blinds(horizontal)">
                                      <p:cBhvr>
                                        <p:cTn id="25" dur="500"/>
                                        <p:tgtEl>
                                          <p:spTgt spid="5">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9" end="9"/>
                                            </p:txEl>
                                          </p:spTgt>
                                        </p:tgtEl>
                                        <p:attrNameLst>
                                          <p:attrName>style.visibility</p:attrName>
                                        </p:attrNameLst>
                                      </p:cBhvr>
                                      <p:to>
                                        <p:strVal val="visible"/>
                                      </p:to>
                                    </p:set>
                                    <p:animEffect transition="in" filter="blinds(horizontal)">
                                      <p:cBhvr>
                                        <p:cTn id="28" dur="500"/>
                                        <p:tgtEl>
                                          <p:spTgt spid="5">
                                            <p:txEl>
                                              <p:pRg st="9" end="9"/>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linds(horizontal)">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612775" y="228600"/>
            <a:ext cx="8153400" cy="990600"/>
          </a:xfrm>
        </p:spPr>
        <p:txBody>
          <a:bodyPr/>
          <a:lstStyle/>
          <a:p>
            <a:pPr eaLnBrk="1" hangingPunct="1"/>
            <a:r>
              <a:rPr lang="en-US" smtClean="0"/>
              <a:t>Exercise</a:t>
            </a:r>
          </a:p>
        </p:txBody>
      </p:sp>
      <p:sp>
        <p:nvSpPr>
          <p:cNvPr id="98307" name="Content Placeholder 2"/>
          <p:cNvSpPr>
            <a:spLocks noGrp="1"/>
          </p:cNvSpPr>
          <p:nvPr>
            <p:ph sz="quarter" idx="1"/>
          </p:nvPr>
        </p:nvSpPr>
        <p:spPr>
          <a:xfrm>
            <a:off x="457200" y="1524000"/>
            <a:ext cx="8686800" cy="5334000"/>
          </a:xfrm>
        </p:spPr>
        <p:txBody>
          <a:bodyPr/>
          <a:lstStyle/>
          <a:p>
            <a:pPr eaLnBrk="1" hangingPunct="1">
              <a:lnSpc>
                <a:spcPct val="100000"/>
              </a:lnSpc>
              <a:spcBef>
                <a:spcPct val="0"/>
              </a:spcBef>
            </a:pPr>
            <a:r>
              <a:rPr lang="en-US" smtClean="0"/>
              <a:t>Write a program for buiding single linked list (Display menu)</a:t>
            </a:r>
          </a:p>
          <a:p>
            <a:pPr lvl="1" eaLnBrk="1" hangingPunct="1">
              <a:lnSpc>
                <a:spcPct val="100000"/>
              </a:lnSpc>
              <a:spcBef>
                <a:spcPct val="0"/>
              </a:spcBef>
            </a:pPr>
            <a:r>
              <a:rPr lang="en-US" smtClean="0"/>
              <a:t> Add one node at first</a:t>
            </a:r>
          </a:p>
          <a:p>
            <a:pPr lvl="1" eaLnBrk="1" hangingPunct="1">
              <a:lnSpc>
                <a:spcPct val="100000"/>
              </a:lnSpc>
              <a:spcBef>
                <a:spcPct val="0"/>
              </a:spcBef>
            </a:pPr>
            <a:r>
              <a:rPr lang="en-US" smtClean="0"/>
              <a:t> Add one node at last</a:t>
            </a:r>
          </a:p>
          <a:p>
            <a:pPr lvl="1" eaLnBrk="1" hangingPunct="1">
              <a:lnSpc>
                <a:spcPct val="100000"/>
              </a:lnSpc>
              <a:spcBef>
                <a:spcPct val="0"/>
              </a:spcBef>
            </a:pPr>
            <a:r>
              <a:rPr lang="en-US" smtClean="0"/>
              <a:t> Add many node at first</a:t>
            </a:r>
          </a:p>
          <a:p>
            <a:pPr lvl="1" eaLnBrk="1" hangingPunct="1">
              <a:lnSpc>
                <a:spcPct val="100000"/>
              </a:lnSpc>
              <a:spcBef>
                <a:spcPct val="0"/>
              </a:spcBef>
            </a:pPr>
            <a:r>
              <a:rPr lang="en-US" smtClean="0"/>
              <a:t> Add many node at last</a:t>
            </a:r>
          </a:p>
          <a:p>
            <a:pPr lvl="1" eaLnBrk="1" hangingPunct="1">
              <a:lnSpc>
                <a:spcPct val="100000"/>
              </a:lnSpc>
              <a:spcBef>
                <a:spcPct val="0"/>
              </a:spcBef>
            </a:pPr>
            <a:r>
              <a:rPr lang="en-US" smtClean="0"/>
              <a:t> Add one node after select node</a:t>
            </a:r>
          </a:p>
          <a:p>
            <a:pPr lvl="1" eaLnBrk="1" hangingPunct="1">
              <a:lnSpc>
                <a:spcPct val="100000"/>
              </a:lnSpc>
              <a:spcBef>
                <a:spcPct val="0"/>
              </a:spcBef>
            </a:pPr>
            <a:r>
              <a:rPr lang="en-US" smtClean="0"/>
              <a:t> Display List</a:t>
            </a:r>
          </a:p>
          <a:p>
            <a:pPr lvl="1" eaLnBrk="1" hangingPunct="1">
              <a:lnSpc>
                <a:spcPct val="100000"/>
              </a:lnSpc>
              <a:spcBef>
                <a:spcPct val="0"/>
              </a:spcBef>
            </a:pPr>
            <a:r>
              <a:rPr lang="en-US" smtClean="0"/>
              <a:t> Find one node</a:t>
            </a:r>
          </a:p>
          <a:p>
            <a:pPr lvl="1" eaLnBrk="1" hangingPunct="1">
              <a:lnSpc>
                <a:spcPct val="100000"/>
              </a:lnSpc>
              <a:spcBef>
                <a:spcPct val="0"/>
              </a:spcBef>
            </a:pPr>
            <a:r>
              <a:rPr lang="en-US" smtClean="0"/>
              <a:t> Select and display n(th) node</a:t>
            </a:r>
          </a:p>
          <a:p>
            <a:pPr lvl="1" eaLnBrk="1" hangingPunct="1">
              <a:lnSpc>
                <a:spcPct val="100000"/>
              </a:lnSpc>
              <a:spcBef>
                <a:spcPct val="0"/>
              </a:spcBef>
            </a:pPr>
            <a:r>
              <a:rPr lang="en-US" smtClean="0"/>
              <a:t> Display node count</a:t>
            </a:r>
          </a:p>
          <a:p>
            <a:pPr lvl="1" eaLnBrk="1" hangingPunct="1">
              <a:lnSpc>
                <a:spcPct val="100000"/>
              </a:lnSpc>
              <a:spcBef>
                <a:spcPct val="0"/>
              </a:spcBef>
            </a:pPr>
            <a:r>
              <a:rPr lang="en-US" smtClean="0"/>
              <a:t> Remove one node</a:t>
            </a:r>
          </a:p>
          <a:p>
            <a:pPr lvl="1" eaLnBrk="1" hangingPunct="1">
              <a:lnSpc>
                <a:spcPct val="100000"/>
              </a:lnSpc>
              <a:spcBef>
                <a:spcPct val="0"/>
              </a:spcBef>
            </a:pPr>
            <a:r>
              <a:rPr lang="en-US" smtClean="0"/>
              <a:t> Remove List</a:t>
            </a:r>
          </a:p>
          <a:p>
            <a:pPr lvl="1" eaLnBrk="1" hangingPunct="1">
              <a:lnSpc>
                <a:spcPct val="100000"/>
              </a:lnSpc>
              <a:spcBef>
                <a:spcPct val="0"/>
              </a:spcBef>
            </a:pPr>
            <a:r>
              <a:rPr lang="en-US" smtClean="0"/>
              <a:t> Get sum of all nodes</a:t>
            </a:r>
          </a:p>
          <a:p>
            <a:pPr lvl="1" eaLnBrk="1" hangingPunct="1">
              <a:lnSpc>
                <a:spcPct val="100000"/>
              </a:lnSpc>
              <a:spcBef>
                <a:spcPct val="0"/>
              </a:spcBef>
            </a:pPr>
            <a:r>
              <a:rPr lang="en-US" smtClean="0"/>
              <a:t> Inserting a new node in a sorted list</a:t>
            </a:r>
          </a:p>
          <a:p>
            <a:pPr lvl="1" eaLnBrk="1" hangingPunct="1">
              <a:lnSpc>
                <a:spcPct val="100000"/>
              </a:lnSpc>
              <a:spcBef>
                <a:spcPct val="0"/>
              </a:spcBef>
            </a:pPr>
            <a:endParaRPr lang="en-US" smtClean="0"/>
          </a:p>
          <a:p>
            <a:pPr eaLnBrk="1" hangingPunct="1">
              <a:lnSpc>
                <a:spcPct val="100000"/>
              </a:lnSpc>
              <a:spcBef>
                <a:spcPct val="0"/>
              </a:spcBef>
            </a:pPr>
            <a:endParaRPr lang="en-US" smtClean="0"/>
          </a:p>
        </p:txBody>
      </p:sp>
      <p:sp>
        <p:nvSpPr>
          <p:cNvPr id="9830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A5ECF58-B585-4FB1-81F3-87C0DEFF8647}" type="slidenum">
              <a:rPr lang="en-US" sz="1200" smtClean="0">
                <a:solidFill>
                  <a:srgbClr val="FFFFFF"/>
                </a:solidFill>
              </a:rPr>
              <a:pPr>
                <a:lnSpc>
                  <a:spcPct val="80000"/>
                </a:lnSpc>
              </a:pPr>
              <a:t>79</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2775" y="228600"/>
            <a:ext cx="8153400" cy="990600"/>
          </a:xfrm>
        </p:spPr>
        <p:txBody>
          <a:bodyPr/>
          <a:lstStyle/>
          <a:p>
            <a:pPr eaLnBrk="1" hangingPunct="1"/>
            <a:r>
              <a:rPr lang="en-US" smtClean="0"/>
              <a:t>Giới thiệu</a:t>
            </a:r>
          </a:p>
        </p:txBody>
      </p:sp>
      <p:sp>
        <p:nvSpPr>
          <p:cNvPr id="25603" name="Rectangle 3"/>
          <p:cNvSpPr>
            <a:spLocks noGrp="1" noChangeArrowheads="1"/>
          </p:cNvSpPr>
          <p:nvPr>
            <p:ph sz="quarter" idx="1"/>
          </p:nvPr>
        </p:nvSpPr>
        <p:spPr>
          <a:xfrm>
            <a:off x="612775" y="1600200"/>
            <a:ext cx="8153400" cy="4495800"/>
          </a:xfrm>
        </p:spPr>
        <p:txBody>
          <a:bodyPr/>
          <a:lstStyle/>
          <a:p>
            <a:pPr algn="just" eaLnBrk="1" hangingPunct="1"/>
            <a:r>
              <a:rPr lang="en-US" b="1" u="sng" smtClean="0">
                <a:solidFill>
                  <a:srgbClr val="FF3300"/>
                </a:solidFill>
                <a:latin typeface="Times New Roman" panose="02020603050405020304" pitchFamily="18" charset="0"/>
                <a:cs typeface="Times New Roman" panose="02020603050405020304" pitchFamily="18" charset="0"/>
              </a:rPr>
              <a:t>Danh sách liên kết đơn:</a:t>
            </a:r>
            <a:r>
              <a:rPr lang="en-US" smtClean="0">
                <a:latin typeface="Times New Roman" panose="02020603050405020304" pitchFamily="18" charset="0"/>
                <a:cs typeface="Times New Roman" panose="02020603050405020304" pitchFamily="18" charset="0"/>
              </a:rPr>
              <a:t> mỗi phần tử liên kết với phần tử đứng sau nó trong danh sách: </a:t>
            </a:r>
          </a:p>
          <a:p>
            <a:pPr algn="just" eaLnBrk="1" hangingPunct="1"/>
            <a:endParaRPr lang="en-US" smtClean="0">
              <a:latin typeface="Times New Roman" panose="02020603050405020304" pitchFamily="18" charset="0"/>
              <a:cs typeface="Times New Roman" panose="02020603050405020304" pitchFamily="18" charset="0"/>
            </a:endParaRPr>
          </a:p>
          <a:p>
            <a:pPr algn="just" eaLnBrk="1" hangingPunct="1"/>
            <a:endParaRPr lang="en-US" smtClean="0">
              <a:latin typeface="Times New Roman" panose="02020603050405020304" pitchFamily="18" charset="0"/>
              <a:cs typeface="Times New Roman" panose="02020603050405020304" pitchFamily="18" charset="0"/>
            </a:endParaRPr>
          </a:p>
          <a:p>
            <a:pPr algn="just" eaLnBrk="1" hangingPunct="1"/>
            <a:endParaRPr lang="en-US" b="1" u="sng" smtClean="0">
              <a:solidFill>
                <a:srgbClr val="FF3300"/>
              </a:solidFill>
              <a:latin typeface="Times New Roman" panose="02020603050405020304" pitchFamily="18" charset="0"/>
              <a:cs typeface="Times New Roman" panose="02020603050405020304" pitchFamily="18" charset="0"/>
            </a:endParaRPr>
          </a:p>
          <a:p>
            <a:pPr algn="just" eaLnBrk="1" hangingPunct="1"/>
            <a:r>
              <a:rPr lang="en-US" b="1" u="sng" smtClean="0">
                <a:solidFill>
                  <a:srgbClr val="FF3300"/>
                </a:solidFill>
                <a:latin typeface="Times New Roman" panose="02020603050405020304" pitchFamily="18" charset="0"/>
                <a:cs typeface="Times New Roman" panose="02020603050405020304" pitchFamily="18" charset="0"/>
              </a:rPr>
              <a:t>Danh sách liên kết đôi:</a:t>
            </a:r>
            <a:r>
              <a:rPr lang="en-US" smtClean="0">
                <a:latin typeface="Times New Roman" panose="02020603050405020304" pitchFamily="18" charset="0"/>
                <a:cs typeface="Times New Roman" panose="02020603050405020304" pitchFamily="18" charset="0"/>
              </a:rPr>
              <a:t> mỗi phần tử liên kết với các phần tử đứng trước và sau nó trong danh sách: </a:t>
            </a:r>
          </a:p>
        </p:txBody>
      </p:sp>
      <p:sp>
        <p:nvSpPr>
          <p:cNvPr id="2560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13E95D6A-10DB-4FED-8CA1-34852525D24C}" type="slidenum">
              <a:rPr lang="en-US" sz="1200" smtClean="0">
                <a:solidFill>
                  <a:srgbClr val="FFFFFF"/>
                </a:solidFill>
              </a:rPr>
              <a:pPr>
                <a:lnSpc>
                  <a:spcPct val="80000"/>
                </a:lnSpc>
              </a:pPr>
              <a:t>8</a:t>
            </a:fld>
            <a:endParaRPr lang="en-US" sz="1200" smtClean="0">
              <a:solidFill>
                <a:srgbClr val="FFFFFF"/>
              </a:solidFill>
            </a:endParaRPr>
          </a:p>
        </p:txBody>
      </p:sp>
      <p:grpSp>
        <p:nvGrpSpPr>
          <p:cNvPr id="25605" name="Group 4"/>
          <p:cNvGrpSpPr>
            <a:grpSpLocks noChangeAspect="1"/>
          </p:cNvGrpSpPr>
          <p:nvPr/>
        </p:nvGrpSpPr>
        <p:grpSpPr bwMode="auto">
          <a:xfrm>
            <a:off x="1608138" y="2590800"/>
            <a:ext cx="6545262" cy="523875"/>
            <a:chOff x="1616" y="2656"/>
            <a:chExt cx="5150" cy="414"/>
          </a:xfrm>
        </p:grpSpPr>
        <p:sp>
          <p:nvSpPr>
            <p:cNvPr id="25636" name="Rectangle 5"/>
            <p:cNvSpPr>
              <a:spLocks noChangeAspect="1" noChangeArrowheads="1"/>
            </p:cNvSpPr>
            <p:nvPr/>
          </p:nvSpPr>
          <p:spPr bwMode="auto">
            <a:xfrm>
              <a:off x="2670" y="2656"/>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5637" name="Rectangle 6"/>
            <p:cNvSpPr>
              <a:spLocks noChangeAspect="1" noChangeArrowheads="1"/>
            </p:cNvSpPr>
            <p:nvPr/>
          </p:nvSpPr>
          <p:spPr bwMode="auto">
            <a:xfrm>
              <a:off x="3546" y="2656"/>
              <a:ext cx="139"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5638" name="Rectangle 7"/>
            <p:cNvSpPr>
              <a:spLocks noChangeAspect="1" noChangeArrowheads="1"/>
            </p:cNvSpPr>
            <p:nvPr/>
          </p:nvSpPr>
          <p:spPr bwMode="auto">
            <a:xfrm>
              <a:off x="4431" y="2656"/>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5639" name="Rectangle 8"/>
            <p:cNvSpPr>
              <a:spLocks noChangeAspect="1" noChangeArrowheads="1"/>
            </p:cNvSpPr>
            <p:nvPr/>
          </p:nvSpPr>
          <p:spPr bwMode="auto">
            <a:xfrm>
              <a:off x="5306" y="2656"/>
              <a:ext cx="139"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5640" name="Rectangle 9"/>
            <p:cNvSpPr>
              <a:spLocks noChangeAspect="1" noChangeArrowheads="1"/>
            </p:cNvSpPr>
            <p:nvPr/>
          </p:nvSpPr>
          <p:spPr bwMode="auto">
            <a:xfrm>
              <a:off x="6189" y="2656"/>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5641" name="Oval 10"/>
            <p:cNvSpPr>
              <a:spLocks noChangeAspect="1" noChangeArrowheads="1"/>
            </p:cNvSpPr>
            <p:nvPr/>
          </p:nvSpPr>
          <p:spPr bwMode="auto">
            <a:xfrm>
              <a:off x="1616" y="2720"/>
              <a:ext cx="332" cy="285"/>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5642" name="Rectangle 11"/>
            <p:cNvSpPr>
              <a:spLocks noChangeAspect="1" noChangeArrowheads="1"/>
            </p:cNvSpPr>
            <p:nvPr/>
          </p:nvSpPr>
          <p:spPr bwMode="auto">
            <a:xfrm>
              <a:off x="6545" y="2752"/>
              <a:ext cx="221" cy="221"/>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5643" name="Line 12"/>
            <p:cNvSpPr>
              <a:spLocks noChangeAspect="1" noChangeShapeType="1"/>
            </p:cNvSpPr>
            <p:nvPr/>
          </p:nvSpPr>
          <p:spPr bwMode="auto">
            <a:xfrm>
              <a:off x="1791" y="2863"/>
              <a:ext cx="387"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25644" name="Line 13"/>
            <p:cNvSpPr>
              <a:spLocks noChangeAspect="1" noChangeShapeType="1"/>
            </p:cNvSpPr>
            <p:nvPr/>
          </p:nvSpPr>
          <p:spPr bwMode="auto">
            <a:xfrm>
              <a:off x="2732" y="2863"/>
              <a:ext cx="312"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25645" name="Text Box 14"/>
            <p:cNvSpPr txBox="1">
              <a:spLocks noChangeAspect="1" noChangeArrowheads="1"/>
            </p:cNvSpPr>
            <p:nvPr/>
          </p:nvSpPr>
          <p:spPr bwMode="auto">
            <a:xfrm>
              <a:off x="2160" y="2656"/>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A</a:t>
              </a:r>
            </a:p>
          </p:txBody>
        </p:sp>
        <p:sp>
          <p:nvSpPr>
            <p:cNvPr id="25646" name="Text Box 15"/>
            <p:cNvSpPr txBox="1">
              <a:spLocks noChangeAspect="1" noChangeArrowheads="1"/>
            </p:cNvSpPr>
            <p:nvPr/>
          </p:nvSpPr>
          <p:spPr bwMode="auto">
            <a:xfrm>
              <a:off x="3044" y="2656"/>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B</a:t>
              </a:r>
            </a:p>
          </p:txBody>
        </p:sp>
        <p:sp>
          <p:nvSpPr>
            <p:cNvPr id="25647" name="Text Box 16"/>
            <p:cNvSpPr txBox="1">
              <a:spLocks noChangeAspect="1" noChangeArrowheads="1"/>
            </p:cNvSpPr>
            <p:nvPr/>
          </p:nvSpPr>
          <p:spPr bwMode="auto">
            <a:xfrm>
              <a:off x="3929" y="2656"/>
              <a:ext cx="506"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X</a:t>
              </a:r>
            </a:p>
          </p:txBody>
        </p:sp>
        <p:sp>
          <p:nvSpPr>
            <p:cNvPr id="25648" name="Text Box 17"/>
            <p:cNvSpPr txBox="1">
              <a:spLocks noChangeAspect="1" noChangeArrowheads="1"/>
            </p:cNvSpPr>
            <p:nvPr/>
          </p:nvSpPr>
          <p:spPr bwMode="auto">
            <a:xfrm>
              <a:off x="4803" y="2656"/>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Z</a:t>
              </a:r>
            </a:p>
          </p:txBody>
        </p:sp>
        <p:sp>
          <p:nvSpPr>
            <p:cNvPr id="25649" name="Text Box 18"/>
            <p:cNvSpPr txBox="1">
              <a:spLocks noChangeAspect="1" noChangeArrowheads="1"/>
            </p:cNvSpPr>
            <p:nvPr/>
          </p:nvSpPr>
          <p:spPr bwMode="auto">
            <a:xfrm>
              <a:off x="5687" y="2656"/>
              <a:ext cx="506"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Y</a:t>
              </a:r>
            </a:p>
          </p:txBody>
        </p:sp>
        <p:sp>
          <p:nvSpPr>
            <p:cNvPr id="25650" name="Line 19"/>
            <p:cNvSpPr>
              <a:spLocks noChangeAspect="1" noChangeShapeType="1"/>
            </p:cNvSpPr>
            <p:nvPr/>
          </p:nvSpPr>
          <p:spPr bwMode="auto">
            <a:xfrm>
              <a:off x="3616" y="2863"/>
              <a:ext cx="312"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25651" name="Line 20"/>
            <p:cNvSpPr>
              <a:spLocks noChangeAspect="1" noChangeShapeType="1"/>
            </p:cNvSpPr>
            <p:nvPr/>
          </p:nvSpPr>
          <p:spPr bwMode="auto">
            <a:xfrm>
              <a:off x="4494" y="2863"/>
              <a:ext cx="312"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25652" name="Line 21"/>
            <p:cNvSpPr>
              <a:spLocks noChangeAspect="1" noChangeShapeType="1"/>
            </p:cNvSpPr>
            <p:nvPr/>
          </p:nvSpPr>
          <p:spPr bwMode="auto">
            <a:xfrm>
              <a:off x="5379" y="2863"/>
              <a:ext cx="312"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25653" name="Line 22"/>
            <p:cNvSpPr>
              <a:spLocks noChangeAspect="1" noChangeShapeType="1"/>
            </p:cNvSpPr>
            <p:nvPr/>
          </p:nvSpPr>
          <p:spPr bwMode="auto">
            <a:xfrm>
              <a:off x="6264" y="2863"/>
              <a:ext cx="312"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grpSp>
      <p:grpSp>
        <p:nvGrpSpPr>
          <p:cNvPr id="25606" name="Group 55"/>
          <p:cNvGrpSpPr>
            <a:grpSpLocks/>
          </p:cNvGrpSpPr>
          <p:nvPr/>
        </p:nvGrpSpPr>
        <p:grpSpPr bwMode="auto">
          <a:xfrm>
            <a:off x="1025525" y="4800600"/>
            <a:ext cx="6975475" cy="595313"/>
            <a:chOff x="816" y="2862"/>
            <a:chExt cx="4394" cy="375"/>
          </a:xfrm>
        </p:grpSpPr>
        <p:sp>
          <p:nvSpPr>
            <p:cNvPr id="25607" name="Oval 24"/>
            <p:cNvSpPr>
              <a:spLocks noChangeAspect="1" noChangeArrowheads="1"/>
            </p:cNvSpPr>
            <p:nvPr/>
          </p:nvSpPr>
          <p:spPr bwMode="auto">
            <a:xfrm>
              <a:off x="816" y="3009"/>
              <a:ext cx="266" cy="228"/>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5608" name="Rectangle 25"/>
            <p:cNvSpPr>
              <a:spLocks noChangeAspect="1" noChangeArrowheads="1"/>
            </p:cNvSpPr>
            <p:nvPr/>
          </p:nvSpPr>
          <p:spPr bwMode="auto">
            <a:xfrm>
              <a:off x="4714" y="3039"/>
              <a:ext cx="177" cy="17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5609" name="Line 26"/>
            <p:cNvSpPr>
              <a:spLocks noChangeAspect="1" noChangeShapeType="1"/>
            </p:cNvSpPr>
            <p:nvPr/>
          </p:nvSpPr>
          <p:spPr bwMode="auto">
            <a:xfrm>
              <a:off x="960" y="3123"/>
              <a:ext cx="546"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grpSp>
          <p:nvGrpSpPr>
            <p:cNvPr id="25610" name="Group 27"/>
            <p:cNvGrpSpPr>
              <a:grpSpLocks noChangeAspect="1"/>
            </p:cNvGrpSpPr>
            <p:nvPr/>
          </p:nvGrpSpPr>
          <p:grpSpPr bwMode="auto">
            <a:xfrm>
              <a:off x="1499" y="2880"/>
              <a:ext cx="826" cy="334"/>
              <a:chOff x="2619" y="3568"/>
              <a:chExt cx="1032" cy="417"/>
            </a:xfrm>
          </p:grpSpPr>
          <p:sp>
            <p:nvSpPr>
              <p:cNvPr id="25632" name="Rectangle 28"/>
              <p:cNvSpPr>
                <a:spLocks noChangeAspect="1" noChangeArrowheads="1"/>
              </p:cNvSpPr>
              <p:nvPr/>
            </p:nvSpPr>
            <p:spPr bwMode="auto">
              <a:xfrm>
                <a:off x="3266"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5633" name="Text Box 29"/>
              <p:cNvSpPr txBox="1">
                <a:spLocks noChangeAspect="1" noChangeArrowheads="1"/>
              </p:cNvSpPr>
              <p:nvPr/>
            </p:nvSpPr>
            <p:spPr bwMode="auto">
              <a:xfrm>
                <a:off x="2763"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A</a:t>
                </a:r>
              </a:p>
            </p:txBody>
          </p:sp>
          <p:sp>
            <p:nvSpPr>
              <p:cNvPr id="25634" name="Line 30"/>
              <p:cNvSpPr>
                <a:spLocks noChangeAspect="1" noChangeShapeType="1"/>
              </p:cNvSpPr>
              <p:nvPr/>
            </p:nvSpPr>
            <p:spPr bwMode="auto">
              <a:xfrm>
                <a:off x="3339"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25635" name="Rectangle 31"/>
              <p:cNvSpPr>
                <a:spLocks noChangeAspect="1" noChangeArrowheads="1"/>
              </p:cNvSpPr>
              <p:nvPr/>
            </p:nvSpPr>
            <p:spPr bwMode="auto">
              <a:xfrm>
                <a:off x="2619"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grpSp>
          <p:nvGrpSpPr>
            <p:cNvPr id="25611" name="Group 32"/>
            <p:cNvGrpSpPr>
              <a:grpSpLocks noChangeAspect="1"/>
            </p:cNvGrpSpPr>
            <p:nvPr/>
          </p:nvGrpSpPr>
          <p:grpSpPr bwMode="auto">
            <a:xfrm>
              <a:off x="2135" y="2880"/>
              <a:ext cx="1007" cy="334"/>
              <a:chOff x="3339" y="3568"/>
              <a:chExt cx="1257" cy="417"/>
            </a:xfrm>
          </p:grpSpPr>
          <p:sp>
            <p:nvSpPr>
              <p:cNvPr id="25627" name="Rectangle 33"/>
              <p:cNvSpPr>
                <a:spLocks noChangeAspect="1" noChangeArrowheads="1"/>
              </p:cNvSpPr>
              <p:nvPr/>
            </p:nvSpPr>
            <p:spPr bwMode="auto">
              <a:xfrm>
                <a:off x="4211"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5628" name="Text Box 34"/>
              <p:cNvSpPr txBox="1">
                <a:spLocks noChangeAspect="1" noChangeArrowheads="1"/>
              </p:cNvSpPr>
              <p:nvPr/>
            </p:nvSpPr>
            <p:spPr bwMode="auto">
              <a:xfrm>
                <a:off x="3708"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B</a:t>
                </a:r>
              </a:p>
            </p:txBody>
          </p:sp>
          <p:sp>
            <p:nvSpPr>
              <p:cNvPr id="25629" name="Line 35"/>
              <p:cNvSpPr>
                <a:spLocks noChangeAspect="1" noChangeShapeType="1"/>
              </p:cNvSpPr>
              <p:nvPr/>
            </p:nvSpPr>
            <p:spPr bwMode="auto">
              <a:xfrm>
                <a:off x="4284"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25630" name="Rectangle 36"/>
              <p:cNvSpPr>
                <a:spLocks noChangeAspect="1" noChangeArrowheads="1"/>
              </p:cNvSpPr>
              <p:nvPr/>
            </p:nvSpPr>
            <p:spPr bwMode="auto">
              <a:xfrm>
                <a:off x="3564"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5631" name="Line 37"/>
              <p:cNvSpPr>
                <a:spLocks noChangeAspect="1" noChangeShapeType="1"/>
              </p:cNvSpPr>
              <p:nvPr/>
            </p:nvSpPr>
            <p:spPr bwMode="auto">
              <a:xfrm rot="10800000">
                <a:off x="3339" y="3673"/>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grpSp>
          <p:nvGrpSpPr>
            <p:cNvPr id="25612" name="Group 38"/>
            <p:cNvGrpSpPr>
              <a:grpSpLocks noChangeAspect="1"/>
            </p:cNvGrpSpPr>
            <p:nvPr/>
          </p:nvGrpSpPr>
          <p:grpSpPr bwMode="auto">
            <a:xfrm>
              <a:off x="2952" y="2880"/>
              <a:ext cx="1006" cy="334"/>
              <a:chOff x="4299" y="3568"/>
              <a:chExt cx="1257" cy="417"/>
            </a:xfrm>
          </p:grpSpPr>
          <p:sp>
            <p:nvSpPr>
              <p:cNvPr id="25622" name="Rectangle 39"/>
              <p:cNvSpPr>
                <a:spLocks noChangeAspect="1" noChangeArrowheads="1"/>
              </p:cNvSpPr>
              <p:nvPr/>
            </p:nvSpPr>
            <p:spPr bwMode="auto">
              <a:xfrm>
                <a:off x="5171"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5623" name="Text Box 40"/>
              <p:cNvSpPr txBox="1">
                <a:spLocks noChangeAspect="1" noChangeArrowheads="1"/>
              </p:cNvSpPr>
              <p:nvPr/>
            </p:nvSpPr>
            <p:spPr bwMode="auto">
              <a:xfrm>
                <a:off x="4668"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C</a:t>
                </a:r>
              </a:p>
            </p:txBody>
          </p:sp>
          <p:sp>
            <p:nvSpPr>
              <p:cNvPr id="25624" name="Line 41"/>
              <p:cNvSpPr>
                <a:spLocks noChangeAspect="1" noChangeShapeType="1"/>
              </p:cNvSpPr>
              <p:nvPr/>
            </p:nvSpPr>
            <p:spPr bwMode="auto">
              <a:xfrm>
                <a:off x="5244"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25625" name="Rectangle 42"/>
              <p:cNvSpPr>
                <a:spLocks noChangeAspect="1" noChangeArrowheads="1"/>
              </p:cNvSpPr>
              <p:nvPr/>
            </p:nvSpPr>
            <p:spPr bwMode="auto">
              <a:xfrm>
                <a:off x="4524"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5626" name="Line 43"/>
              <p:cNvSpPr>
                <a:spLocks noChangeAspect="1" noChangeShapeType="1"/>
              </p:cNvSpPr>
              <p:nvPr/>
            </p:nvSpPr>
            <p:spPr bwMode="auto">
              <a:xfrm rot="10800000">
                <a:off x="4299" y="3673"/>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sp>
          <p:nvSpPr>
            <p:cNvPr id="25613" name="Rectangle 45"/>
            <p:cNvSpPr>
              <a:spLocks noChangeAspect="1" noChangeArrowheads="1"/>
            </p:cNvSpPr>
            <p:nvPr/>
          </p:nvSpPr>
          <p:spPr bwMode="auto">
            <a:xfrm>
              <a:off x="4467" y="2880"/>
              <a:ext cx="111" cy="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5614" name="Text Box 46"/>
            <p:cNvSpPr txBox="1">
              <a:spLocks noChangeAspect="1" noChangeArrowheads="1"/>
            </p:cNvSpPr>
            <p:nvPr/>
          </p:nvSpPr>
          <p:spPr bwMode="auto">
            <a:xfrm>
              <a:off x="4064" y="2882"/>
              <a:ext cx="407" cy="33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D</a:t>
              </a:r>
            </a:p>
          </p:txBody>
        </p:sp>
        <p:sp>
          <p:nvSpPr>
            <p:cNvPr id="25615" name="Line 47"/>
            <p:cNvSpPr>
              <a:spLocks noChangeAspect="1" noChangeShapeType="1"/>
            </p:cNvSpPr>
            <p:nvPr/>
          </p:nvSpPr>
          <p:spPr bwMode="auto">
            <a:xfrm>
              <a:off x="4525" y="3126"/>
              <a:ext cx="250"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25616" name="Rectangle 48"/>
            <p:cNvSpPr>
              <a:spLocks noChangeAspect="1" noChangeArrowheads="1"/>
            </p:cNvSpPr>
            <p:nvPr/>
          </p:nvSpPr>
          <p:spPr bwMode="auto">
            <a:xfrm>
              <a:off x="3949" y="2880"/>
              <a:ext cx="111" cy="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5617" name="Line 49"/>
            <p:cNvSpPr>
              <a:spLocks noChangeAspect="1" noChangeShapeType="1"/>
            </p:cNvSpPr>
            <p:nvPr/>
          </p:nvSpPr>
          <p:spPr bwMode="auto">
            <a:xfrm rot="10800000">
              <a:off x="3769" y="2962"/>
              <a:ext cx="250"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25618" name="Rectangle 50"/>
            <p:cNvSpPr>
              <a:spLocks noChangeAspect="1" noChangeArrowheads="1"/>
            </p:cNvSpPr>
            <p:nvPr/>
          </p:nvSpPr>
          <p:spPr bwMode="auto">
            <a:xfrm>
              <a:off x="1119" y="2886"/>
              <a:ext cx="177" cy="17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5619" name="Oval 52"/>
            <p:cNvSpPr>
              <a:spLocks noChangeAspect="1" noChangeArrowheads="1"/>
            </p:cNvSpPr>
            <p:nvPr/>
          </p:nvSpPr>
          <p:spPr bwMode="auto">
            <a:xfrm>
              <a:off x="4944" y="2862"/>
              <a:ext cx="266" cy="228"/>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5620" name="Line 53"/>
            <p:cNvSpPr>
              <a:spLocks noChangeAspect="1" noChangeShapeType="1"/>
            </p:cNvSpPr>
            <p:nvPr/>
          </p:nvSpPr>
          <p:spPr bwMode="auto">
            <a:xfrm flipH="1">
              <a:off x="4560" y="2976"/>
              <a:ext cx="546" cy="0"/>
            </a:xfrm>
            <a:prstGeom prst="line">
              <a:avLst/>
            </a:prstGeom>
            <a:noFill/>
            <a:ln w="1587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25621" name="Line 54"/>
            <p:cNvSpPr>
              <a:spLocks noChangeAspect="1" noChangeShapeType="1"/>
            </p:cNvSpPr>
            <p:nvPr/>
          </p:nvSpPr>
          <p:spPr bwMode="auto">
            <a:xfrm flipH="1">
              <a:off x="1296" y="2976"/>
              <a:ext cx="250"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spTree>
  </p:cSld>
  <p:clrMapOvr>
    <a:masterClrMapping/>
  </p:clrMapOvr>
  <p:transition>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612775" y="228600"/>
            <a:ext cx="8153400" cy="990600"/>
          </a:xfrm>
        </p:spPr>
        <p:txBody>
          <a:bodyPr/>
          <a:lstStyle/>
          <a:p>
            <a:pPr eaLnBrk="1" hangingPunct="1"/>
            <a:r>
              <a:rPr lang="en-US" sz="3600" smtClean="0">
                <a:latin typeface="Times New Roman" panose="02020603050405020304" pitchFamily="18" charset="0"/>
                <a:cs typeface="Times New Roman" panose="02020603050405020304" pitchFamily="18" charset="0"/>
              </a:rPr>
              <a:t>DANH SÁCH LIÊN KẾT ĐƠN (tt)</a:t>
            </a:r>
          </a:p>
        </p:txBody>
      </p:sp>
      <p:sp>
        <p:nvSpPr>
          <p:cNvPr id="3" name="Content Placeholder 2"/>
          <p:cNvSpPr>
            <a:spLocks noGrp="1"/>
          </p:cNvSpPr>
          <p:nvPr>
            <p:ph sz="quarter" idx="1"/>
          </p:nvPr>
        </p:nvSpPr>
        <p:spPr>
          <a:xfrm>
            <a:off x="612775" y="1600200"/>
            <a:ext cx="8153400" cy="4495800"/>
          </a:xfrm>
        </p:spPr>
        <p:txBody>
          <a:bodyPr/>
          <a:lstStyle/>
          <a:p>
            <a:pPr eaLnBrk="1" hangingPunct="1">
              <a:lnSpc>
                <a:spcPct val="150000"/>
              </a:lnSpc>
            </a:pPr>
            <a:endParaRPr lang="en-US" sz="2800" smtClean="0">
              <a:latin typeface="Times New Roman" panose="02020603050405020304" pitchFamily="18" charset="0"/>
              <a:cs typeface="Times New Roman" panose="02020603050405020304" pitchFamily="18" charset="0"/>
            </a:endParaRPr>
          </a:p>
          <a:p>
            <a:pPr eaLnBrk="1" hangingPunct="1">
              <a:lnSpc>
                <a:spcPct val="150000"/>
              </a:lnSpc>
            </a:pPr>
            <a:endParaRPr lang="en-US" sz="2800">
              <a:latin typeface="Times New Roman" panose="02020603050405020304" pitchFamily="18" charset="0"/>
              <a:cs typeface="Times New Roman" panose="02020603050405020304" pitchFamily="18" charset="0"/>
            </a:endParaRPr>
          </a:p>
          <a:p>
            <a:pPr eaLnBrk="1" hangingPunct="1">
              <a:lnSpc>
                <a:spcPct val="150000"/>
              </a:lnSpc>
            </a:pPr>
            <a:r>
              <a:rPr lang="en-US" sz="2800" smtClean="0">
                <a:latin typeface="Times New Roman" panose="02020603050405020304" pitchFamily="18" charset="0"/>
                <a:cs typeface="Times New Roman" panose="02020603050405020304" pitchFamily="18" charset="0"/>
              </a:rPr>
              <a:t>Khai báo</a:t>
            </a:r>
          </a:p>
          <a:p>
            <a:pPr eaLnBrk="1" hangingPunct="1">
              <a:lnSpc>
                <a:spcPct val="150000"/>
              </a:lnSpc>
            </a:pPr>
            <a:r>
              <a:rPr lang="en-US" sz="2800" smtClean="0">
                <a:latin typeface="Times New Roman" panose="02020603050405020304" pitchFamily="18" charset="0"/>
                <a:cs typeface="Times New Roman" panose="02020603050405020304" pitchFamily="18" charset="0"/>
              </a:rPr>
              <a:t>Các thao tác cơ bản trên DSLK đơn</a:t>
            </a:r>
          </a:p>
          <a:p>
            <a:pPr eaLnBrk="1" hangingPunct="1">
              <a:lnSpc>
                <a:spcPct val="150000"/>
              </a:lnSpc>
            </a:pPr>
            <a:r>
              <a:rPr lang="en-US" sz="2800" smtClean="0">
                <a:latin typeface="Times New Roman" panose="02020603050405020304" pitchFamily="18" charset="0"/>
                <a:cs typeface="Times New Roman" panose="02020603050405020304" pitchFamily="18" charset="0"/>
              </a:rPr>
              <a:t>Sắp xếp trên DSLK đơn</a:t>
            </a:r>
          </a:p>
        </p:txBody>
      </p:sp>
      <p:sp>
        <p:nvSpPr>
          <p:cNvPr id="9933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FF1A72D-D187-47AA-8BFB-D83A31DE4213}" type="slidenum">
              <a:rPr lang="en-US" sz="1200" smtClean="0">
                <a:solidFill>
                  <a:srgbClr val="FFFFFF"/>
                </a:solidFill>
              </a:rPr>
              <a:pPr>
                <a:lnSpc>
                  <a:spcPct val="80000"/>
                </a:lnSpc>
              </a:pPr>
              <a:t>80</a:t>
            </a:fld>
            <a:endParaRPr lang="en-US" sz="1200" smtClean="0">
              <a:solidFill>
                <a:srgbClr val="FFFFFF"/>
              </a:solidFill>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630680"/>
            <a:ext cx="6287377" cy="1295581"/>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2" end="2"/>
                                            </p:txEl>
                                          </p:spTgt>
                                        </p:tgtEl>
                                        <p:attrNameLst>
                                          <p:attrName>style.opacity</p:attrName>
                                        </p:attrNameLst>
                                      </p:cBhvr>
                                      <p:to>
                                        <p:strVal val="0.5"/>
                                      </p:to>
                                    </p:set>
                                    <p:animEffect filter="image" prLst="opacity: 0.5">
                                      <p:cBhvr rctx="IE">
                                        <p:cTn id="7" dur="indefinite"/>
                                        <p:tgtEl>
                                          <p:spTgt spid="3">
                                            <p:txEl>
                                              <p:pRg st="2" end="2"/>
                                            </p:txEl>
                                          </p:spTgt>
                                        </p:tgtEl>
                                      </p:cBhvr>
                                    </p:animEffect>
                                  </p:childTnLst>
                                </p:cTn>
                              </p:par>
                              <p:par>
                                <p:cTn id="8" presetID="9" presetClass="emph" presetSubtype="0" nodeType="withEffect">
                                  <p:stCondLst>
                                    <p:cond delay="0"/>
                                  </p:stCondLst>
                                  <p:childTnLst>
                                    <p:set>
                                      <p:cBhvr rctx="PPT">
                                        <p:cTn id="9" dur="indefinite"/>
                                        <p:tgtEl>
                                          <p:spTgt spid="3">
                                            <p:txEl>
                                              <p:pRg st="3" end="3"/>
                                            </p:txEl>
                                          </p:spTgt>
                                        </p:tgtEl>
                                        <p:attrNameLst>
                                          <p:attrName>style.opacity</p:attrName>
                                        </p:attrNameLst>
                                      </p:cBhvr>
                                      <p:to>
                                        <p:strVal val="0.5"/>
                                      </p:to>
                                    </p:set>
                                    <p:animEffect filter="image" prLst="opacity: 0.5">
                                      <p:cBhvr rctx="IE">
                                        <p:cTn id="10" dur="indefinite"/>
                                        <p:tgtEl>
                                          <p:spTgt spid="3">
                                            <p:txEl>
                                              <p:pRg st="3" end="3"/>
                                            </p:txEl>
                                          </p:spTgt>
                                        </p:tgtEl>
                                      </p:cBhvr>
                                    </p:animEffect>
                                  </p:childTnLst>
                                </p:cTn>
                              </p:par>
                              <p:par>
                                <p:cTn id="11" presetID="15" presetClass="emph" presetSubtype="0" nodeType="withEffect">
                                  <p:stCondLst>
                                    <p:cond delay="0"/>
                                  </p:stCondLst>
                                  <p:iterate type="lt">
                                    <p:tmAbs val="25"/>
                                  </p:iterate>
                                  <p:childTnLst>
                                    <p:set>
                                      <p:cBhvr override="childStyle">
                                        <p:cTn id="12"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12775" y="228600"/>
            <a:ext cx="8153400" cy="990600"/>
          </a:xfrm>
        </p:spPr>
        <p:txBody>
          <a:bodyPr/>
          <a:lstStyle/>
          <a:p>
            <a:pPr eaLnBrk="1" hangingPunct="1"/>
            <a:r>
              <a:rPr lang="en-US" smtClean="0">
                <a:latin typeface="Times New Roman" panose="02020603050405020304" pitchFamily="18" charset="0"/>
              </a:rPr>
              <a:t>Sắp</a:t>
            </a:r>
            <a:r>
              <a:rPr lang="en-US" smtClean="0"/>
              <a:t> </a:t>
            </a:r>
            <a:r>
              <a:rPr lang="en-US" smtClean="0">
                <a:latin typeface="Times New Roman" panose="02020603050405020304" pitchFamily="18" charset="0"/>
              </a:rPr>
              <a:t>xếp</a:t>
            </a:r>
            <a:r>
              <a:rPr lang="en-US" smtClean="0"/>
              <a:t> </a:t>
            </a:r>
            <a:r>
              <a:rPr lang="en-US" smtClean="0">
                <a:latin typeface="Times New Roman" panose="02020603050405020304" pitchFamily="18" charset="0"/>
              </a:rPr>
              <a:t>danh</a:t>
            </a:r>
            <a:r>
              <a:rPr lang="en-US" smtClean="0"/>
              <a:t> </a:t>
            </a:r>
            <a:r>
              <a:rPr lang="en-US" smtClean="0">
                <a:latin typeface="Times New Roman" panose="02020603050405020304" pitchFamily="18" charset="0"/>
              </a:rPr>
              <a:t>sách</a:t>
            </a:r>
          </a:p>
        </p:txBody>
      </p:sp>
      <p:sp>
        <p:nvSpPr>
          <p:cNvPr id="100355" name="Rectangle 4"/>
          <p:cNvSpPr>
            <a:spLocks noGrp="1" noChangeArrowheads="1"/>
          </p:cNvSpPr>
          <p:nvPr>
            <p:ph sz="quarter" idx="1"/>
          </p:nvPr>
        </p:nvSpPr>
        <p:spPr>
          <a:xfrm>
            <a:off x="612775" y="1600200"/>
            <a:ext cx="8153400" cy="4495800"/>
          </a:xfrm>
        </p:spPr>
        <p:txBody>
          <a:bodyPr/>
          <a:lstStyle/>
          <a:p>
            <a:pPr eaLnBrk="1" hangingPunct="1">
              <a:buFont typeface="Wingdings" panose="05000000000000000000" pitchFamily="2" charset="2"/>
              <a:buNone/>
            </a:pPr>
            <a:r>
              <a:rPr lang="en-US" sz="3200" b="1" u="sng" smtClean="0">
                <a:solidFill>
                  <a:srgbClr val="FF3300"/>
                </a:solidFill>
                <a:latin typeface="Times New Roman" panose="02020603050405020304" pitchFamily="18" charset="0"/>
              </a:rPr>
              <a:t>Cách</a:t>
            </a:r>
            <a:r>
              <a:rPr lang="en-US" sz="3200" b="1" u="sng" smtClean="0">
                <a:solidFill>
                  <a:srgbClr val="FF3300"/>
                </a:solidFill>
                <a:latin typeface="VNI-Helve" pitchFamily="2" charset="0"/>
              </a:rPr>
              <a:t> </a:t>
            </a:r>
            <a:r>
              <a:rPr lang="en-US" sz="3200" b="1" u="sng" smtClean="0">
                <a:solidFill>
                  <a:srgbClr val="FF3300"/>
                </a:solidFill>
                <a:latin typeface="Times New Roman" panose="02020603050405020304" pitchFamily="18" charset="0"/>
              </a:rPr>
              <a:t>tiếp</a:t>
            </a:r>
            <a:r>
              <a:rPr lang="en-US" sz="3200" b="1" u="sng" smtClean="0">
                <a:solidFill>
                  <a:srgbClr val="FF3300"/>
                </a:solidFill>
                <a:latin typeface="VNI-Helve" pitchFamily="2" charset="0"/>
              </a:rPr>
              <a:t> </a:t>
            </a:r>
            <a:r>
              <a:rPr lang="en-US" sz="3200" b="1" u="sng" smtClean="0">
                <a:solidFill>
                  <a:srgbClr val="FF3300"/>
                </a:solidFill>
                <a:latin typeface="Times New Roman" panose="02020603050405020304" pitchFamily="18" charset="0"/>
              </a:rPr>
              <a:t>cận</a:t>
            </a:r>
            <a:r>
              <a:rPr lang="en-US" sz="3200" b="1" u="sng" smtClean="0">
                <a:solidFill>
                  <a:srgbClr val="FF3300"/>
                </a:solidFill>
                <a:latin typeface="VNI-Helve" pitchFamily="2" charset="0"/>
              </a:rPr>
              <a:t>:</a:t>
            </a:r>
          </a:p>
          <a:p>
            <a:pPr eaLnBrk="1" hangingPunct="1">
              <a:buFont typeface="Wingdings" panose="05000000000000000000" pitchFamily="2" charset="2"/>
              <a:buNone/>
            </a:pPr>
            <a:endParaRPr lang="en-US" sz="3200" b="1" u="sng" smtClean="0">
              <a:solidFill>
                <a:srgbClr val="FF3300"/>
              </a:solidFill>
              <a:latin typeface="VNI-Helve" pitchFamily="2" charset="0"/>
            </a:endParaRPr>
          </a:p>
          <a:p>
            <a:pPr marL="974725" lvl="1" indent="-517525" eaLnBrk="1" hangingPunct="1"/>
            <a:r>
              <a:rPr lang="en-US" sz="2800" b="1" u="sng" smtClean="0">
                <a:solidFill>
                  <a:srgbClr val="0000FF"/>
                </a:solidFill>
                <a:latin typeface="Times New Roman" panose="02020603050405020304" pitchFamily="18" charset="0"/>
              </a:rPr>
              <a:t>Phương án 1:</a:t>
            </a:r>
            <a:r>
              <a:rPr lang="en-US" sz="2800" smtClean="0">
                <a:latin typeface="VNI-Helve" pitchFamily="2" charset="0"/>
              </a:rPr>
              <a:t> </a:t>
            </a:r>
          </a:p>
          <a:p>
            <a:pPr marL="974725" lvl="1" indent="-517525" eaLnBrk="1" hangingPunct="1">
              <a:buFont typeface="Wingdings" panose="05000000000000000000" pitchFamily="2" charset="2"/>
              <a:buNone/>
            </a:pPr>
            <a:r>
              <a:rPr lang="en-US" sz="2800" smtClean="0">
                <a:latin typeface="Times New Roman" panose="02020603050405020304" pitchFamily="18" charset="0"/>
              </a:rPr>
              <a:t>	Hoán vị nội dung các phần tử trong danh sách (thao tác trên vùng data).</a:t>
            </a:r>
            <a:r>
              <a:rPr lang="en-US" sz="2800" smtClean="0">
                <a:latin typeface="VNI-Helve" pitchFamily="2" charset="0"/>
              </a:rPr>
              <a:t> </a:t>
            </a:r>
          </a:p>
          <a:p>
            <a:pPr marL="974725" lvl="1" indent="-517525" eaLnBrk="1" hangingPunct="1"/>
            <a:r>
              <a:rPr lang="en-US" sz="2800" b="1" u="sng" smtClean="0">
                <a:solidFill>
                  <a:srgbClr val="0000FF"/>
                </a:solidFill>
                <a:latin typeface="Times New Roman" panose="02020603050405020304" pitchFamily="18" charset="0"/>
              </a:rPr>
              <a:t>Phương án 2 :</a:t>
            </a:r>
            <a:r>
              <a:rPr lang="en-US" sz="2800" smtClean="0">
                <a:latin typeface="VNI-Helve" pitchFamily="2" charset="0"/>
              </a:rPr>
              <a:t> </a:t>
            </a:r>
          </a:p>
          <a:p>
            <a:pPr marL="974725" lvl="1" indent="-517525" eaLnBrk="1" hangingPunct="1">
              <a:buFont typeface="Wingdings" panose="05000000000000000000" pitchFamily="2" charset="2"/>
              <a:buNone/>
            </a:pPr>
            <a:r>
              <a:rPr lang="en-US" sz="2800" smtClean="0">
                <a:latin typeface="Times New Roman" panose="02020603050405020304" pitchFamily="18" charset="0"/>
              </a:rPr>
              <a:t>	Thay đổi các mối liên kết (thao tác trên vùng link)</a:t>
            </a:r>
          </a:p>
        </p:txBody>
      </p:sp>
      <p:sp>
        <p:nvSpPr>
          <p:cNvPr id="10035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DECAC42-92EC-4E58-9F9E-4AC8FB1F339F}" type="slidenum">
              <a:rPr lang="en-US" sz="1200" smtClean="0">
                <a:solidFill>
                  <a:srgbClr val="FFFFFF"/>
                </a:solidFill>
              </a:rPr>
              <a:pPr>
                <a:lnSpc>
                  <a:spcPct val="80000"/>
                </a:lnSpc>
              </a:pPr>
              <a:t>81</a:t>
            </a:fld>
            <a:endParaRPr lang="en-US" sz="1200" smtClean="0">
              <a:solidFill>
                <a:srgbClr val="FFFFFF"/>
              </a:solidFill>
            </a:endParaRPr>
          </a:p>
        </p:txBody>
      </p:sp>
    </p:spTree>
  </p:cSld>
  <p:clrMapOvr>
    <a:masterClrMapping/>
  </p:clrMapOvr>
  <p:transition>
    <p:rand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228600"/>
            <a:ext cx="8229600" cy="1042988"/>
          </a:xfrm>
        </p:spPr>
        <p:txBody>
          <a:bodyPr/>
          <a:lstStyle/>
          <a:p>
            <a:pPr eaLnBrk="1" hangingPunct="1"/>
            <a:r>
              <a:rPr lang="en-US" smtClean="0">
                <a:latin typeface="Times New Roman" panose="02020603050405020304" pitchFamily="18" charset="0"/>
              </a:rPr>
              <a:t>Sắp</a:t>
            </a:r>
            <a:r>
              <a:rPr lang="en-US" smtClean="0"/>
              <a:t> </a:t>
            </a:r>
            <a:r>
              <a:rPr lang="en-US" smtClean="0">
                <a:latin typeface="Times New Roman" panose="02020603050405020304" pitchFamily="18" charset="0"/>
              </a:rPr>
              <a:t>xếp</a:t>
            </a:r>
            <a:r>
              <a:rPr lang="en-US" smtClean="0"/>
              <a:t> </a:t>
            </a:r>
            <a:r>
              <a:rPr lang="en-US" smtClean="0">
                <a:latin typeface="Times New Roman" panose="02020603050405020304" pitchFamily="18" charset="0"/>
              </a:rPr>
              <a:t>danh</a:t>
            </a:r>
            <a:r>
              <a:rPr lang="en-US" smtClean="0"/>
              <a:t> </a:t>
            </a:r>
            <a:r>
              <a:rPr lang="en-US" smtClean="0">
                <a:latin typeface="Times New Roman" panose="02020603050405020304" pitchFamily="18" charset="0"/>
              </a:rPr>
              <a:t>sách</a:t>
            </a:r>
            <a:r>
              <a:rPr lang="en-US" smtClean="0"/>
              <a:t/>
            </a:r>
            <a:br>
              <a:rPr lang="en-US" smtClean="0"/>
            </a:br>
            <a:r>
              <a:rPr lang="en-US" sz="2800" smtClean="0">
                <a:latin typeface="Times New Roman" panose="02020603050405020304" pitchFamily="18" charset="0"/>
              </a:rPr>
              <a:t>Hoán</a:t>
            </a:r>
            <a:r>
              <a:rPr lang="en-US" sz="2800" smtClean="0"/>
              <a:t> </a:t>
            </a:r>
            <a:r>
              <a:rPr lang="en-US" sz="2800" smtClean="0">
                <a:latin typeface="Times New Roman" panose="02020603050405020304" pitchFamily="18" charset="0"/>
              </a:rPr>
              <a:t>vị</a:t>
            </a:r>
            <a:r>
              <a:rPr lang="en-US" sz="2800" smtClean="0"/>
              <a:t> </a:t>
            </a:r>
            <a:r>
              <a:rPr lang="en-US" sz="2800" smtClean="0">
                <a:latin typeface="Times New Roman" panose="02020603050405020304" pitchFamily="18" charset="0"/>
              </a:rPr>
              <a:t>nội</a:t>
            </a:r>
            <a:r>
              <a:rPr lang="en-US" sz="2800" smtClean="0"/>
              <a:t> </a:t>
            </a:r>
            <a:r>
              <a:rPr lang="en-US" sz="2800" smtClean="0">
                <a:latin typeface="Times New Roman" panose="02020603050405020304" pitchFamily="18" charset="0"/>
              </a:rPr>
              <a:t>dung</a:t>
            </a:r>
            <a:r>
              <a:rPr lang="en-US" sz="2800" smtClean="0"/>
              <a:t> </a:t>
            </a:r>
            <a:r>
              <a:rPr lang="en-US" sz="2800" smtClean="0">
                <a:latin typeface="Times New Roman" panose="02020603050405020304" pitchFamily="18" charset="0"/>
              </a:rPr>
              <a:t>các</a:t>
            </a:r>
            <a:r>
              <a:rPr lang="en-US" sz="2800" smtClean="0"/>
              <a:t> </a:t>
            </a:r>
            <a:r>
              <a:rPr lang="en-US" sz="2800" smtClean="0">
                <a:latin typeface="Times New Roman" panose="02020603050405020304" pitchFamily="18" charset="0"/>
              </a:rPr>
              <a:t>phần</a:t>
            </a:r>
            <a:r>
              <a:rPr lang="en-US" sz="2800" smtClean="0"/>
              <a:t> </a:t>
            </a:r>
            <a:r>
              <a:rPr lang="en-US" sz="2800" smtClean="0">
                <a:latin typeface="Times New Roman" panose="02020603050405020304" pitchFamily="18" charset="0"/>
              </a:rPr>
              <a:t>tử</a:t>
            </a:r>
            <a:r>
              <a:rPr lang="en-US" sz="2800" smtClean="0"/>
              <a:t> </a:t>
            </a:r>
            <a:r>
              <a:rPr lang="en-US" sz="2800" smtClean="0">
                <a:latin typeface="Times New Roman" panose="02020603050405020304" pitchFamily="18" charset="0"/>
              </a:rPr>
              <a:t>trong</a:t>
            </a:r>
            <a:r>
              <a:rPr lang="en-US" sz="2800" smtClean="0"/>
              <a:t> </a:t>
            </a:r>
            <a:r>
              <a:rPr lang="en-US" sz="2800" smtClean="0">
                <a:latin typeface="Times New Roman" panose="02020603050405020304" pitchFamily="18" charset="0"/>
              </a:rPr>
              <a:t>danh</a:t>
            </a:r>
            <a:r>
              <a:rPr lang="en-US" sz="2800" smtClean="0"/>
              <a:t> </a:t>
            </a:r>
            <a:r>
              <a:rPr lang="en-US" sz="2800" smtClean="0">
                <a:latin typeface="Times New Roman" panose="02020603050405020304" pitchFamily="18" charset="0"/>
              </a:rPr>
              <a:t>sách</a:t>
            </a:r>
            <a:r>
              <a:rPr lang="en-US" sz="2800" smtClean="0"/>
              <a:t> </a:t>
            </a:r>
          </a:p>
        </p:txBody>
      </p:sp>
      <p:sp>
        <p:nvSpPr>
          <p:cNvPr id="10137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B385304-0949-4CAF-AC3F-9CB97CD50C75}" type="slidenum">
              <a:rPr lang="en-US" sz="1200" smtClean="0">
                <a:solidFill>
                  <a:srgbClr val="FFFFFF"/>
                </a:solidFill>
              </a:rPr>
              <a:pPr>
                <a:lnSpc>
                  <a:spcPct val="80000"/>
                </a:lnSpc>
              </a:pPr>
              <a:t>82</a:t>
            </a:fld>
            <a:endParaRPr lang="en-US" sz="1200" smtClean="0">
              <a:solidFill>
                <a:srgbClr val="FFFFFF"/>
              </a:solidFill>
            </a:endParaRPr>
          </a:p>
        </p:txBody>
      </p:sp>
      <p:sp>
        <p:nvSpPr>
          <p:cNvPr id="101380" name="Rectangle 3"/>
          <p:cNvSpPr>
            <a:spLocks noGrp="1" noChangeArrowheads="1"/>
          </p:cNvSpPr>
          <p:nvPr>
            <p:ph sz="quarter" idx="1"/>
          </p:nvPr>
        </p:nvSpPr>
        <p:spPr>
          <a:xfrm>
            <a:off x="685800" y="1600200"/>
            <a:ext cx="8305800" cy="5257800"/>
          </a:xfrm>
        </p:spPr>
        <p:txBody>
          <a:bodyPr/>
          <a:lstStyle/>
          <a:p>
            <a:pPr algn="just" eaLnBrk="1" hangingPunct="1">
              <a:lnSpc>
                <a:spcPct val="100000"/>
              </a:lnSpc>
            </a:pPr>
            <a:r>
              <a:rPr lang="en-US" sz="2800" smtClean="0">
                <a:latin typeface="Times New Roman" panose="02020603050405020304" pitchFamily="18" charset="0"/>
                <a:cs typeface="Times New Roman" panose="02020603050405020304" pitchFamily="18" charset="0"/>
              </a:rPr>
              <a:t>Cài đặt lại trên danh sách liên kết một trong những thuật toán sắp xếp đã biết trên mảng</a:t>
            </a:r>
          </a:p>
          <a:p>
            <a:pPr algn="just" eaLnBrk="1" hangingPunct="1">
              <a:lnSpc>
                <a:spcPct val="100000"/>
              </a:lnSpc>
            </a:pPr>
            <a:r>
              <a:rPr lang="en-US" sz="2800" smtClean="0">
                <a:latin typeface="Times New Roman" panose="02020603050405020304" pitchFamily="18" charset="0"/>
                <a:cs typeface="Times New Roman" panose="02020603050405020304" pitchFamily="18" charset="0"/>
              </a:rPr>
              <a:t>Điểm khác biệt duy nhất là cách thức truy xuất đến các phần tử trên danh sách liên kết thông qua liên kết thay vì chỉ số như trên mảng. </a:t>
            </a:r>
          </a:p>
          <a:p>
            <a:pPr algn="just" eaLnBrk="1" hangingPunct="1">
              <a:lnSpc>
                <a:spcPct val="100000"/>
              </a:lnSpc>
            </a:pPr>
            <a:r>
              <a:rPr lang="en-US" sz="2800" smtClean="0">
                <a:latin typeface="Times New Roman" panose="02020603050405020304" pitchFamily="18" charset="0"/>
                <a:cs typeface="Times New Roman" panose="02020603050405020304" pitchFamily="18" charset="0"/>
              </a:rPr>
              <a:t>Do thực hiện hoán vị nội dung của các phần tử nên đòi hỏi sử dụng thêm vùng nhớ trung gian </a:t>
            </a:r>
            <a:r>
              <a:rPr lang="en-US" sz="2800" smtClean="0">
                <a:latin typeface="Times New Roman" panose="02020603050405020304" pitchFamily="18" charset="0"/>
                <a:cs typeface="Times New Roman" panose="02020603050405020304" pitchFamily="18" charset="0"/>
                <a:sym typeface="Symbol" panose="05050102010706020507" pitchFamily="18" charset="2"/>
              </a:rPr>
              <a:t> </a:t>
            </a:r>
            <a:r>
              <a:rPr lang="en-US" sz="2800" smtClean="0">
                <a:latin typeface="Times New Roman" panose="02020603050405020304" pitchFamily="18" charset="0"/>
                <a:cs typeface="Times New Roman" panose="02020603050405020304" pitchFamily="18" charset="0"/>
              </a:rPr>
              <a:t>chỉ thích hợp với các xâu có các phần tử có thành phần data kích thước nhỏ. </a:t>
            </a:r>
          </a:p>
          <a:p>
            <a:pPr algn="just" eaLnBrk="1" hangingPunct="1">
              <a:lnSpc>
                <a:spcPct val="100000"/>
              </a:lnSpc>
            </a:pPr>
            <a:r>
              <a:rPr lang="en-US" sz="2800" smtClean="0">
                <a:latin typeface="Times New Roman" panose="02020603050405020304" pitchFamily="18" charset="0"/>
                <a:cs typeface="Times New Roman" panose="02020603050405020304" pitchFamily="18" charset="0"/>
              </a:rPr>
              <a:t>Khi kích thước của trường data lớn, việc hoán vị giá trị của hai phân tử sẽ chiếm chi phí đáng kể. </a:t>
            </a:r>
          </a:p>
        </p:txBody>
      </p:sp>
    </p:spTree>
  </p:cSld>
  <p:clrMapOvr>
    <a:masterClrMapping/>
  </p:clrMapOvr>
  <p:transition>
    <p:rand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D4438559-0A48-401D-AE32-244D0B4E38EE}" type="slidenum">
              <a:rPr lang="en-US" sz="1200" smtClean="0">
                <a:solidFill>
                  <a:srgbClr val="FFFFFF"/>
                </a:solidFill>
              </a:rPr>
              <a:pPr>
                <a:lnSpc>
                  <a:spcPct val="80000"/>
                </a:lnSpc>
              </a:pPr>
              <a:t>83</a:t>
            </a:fld>
            <a:endParaRPr lang="en-US" sz="1200" smtClean="0">
              <a:solidFill>
                <a:srgbClr val="FFFFFF"/>
              </a:solidFill>
            </a:endParaRPr>
          </a:p>
        </p:txBody>
      </p:sp>
      <p:sp>
        <p:nvSpPr>
          <p:cNvPr id="102403" name="Rectangle 3"/>
          <p:cNvSpPr>
            <a:spLocks noGrp="1" noChangeArrowheads="1"/>
          </p:cNvSpPr>
          <p:nvPr>
            <p:ph sz="quarter" idx="1"/>
          </p:nvPr>
        </p:nvSpPr>
        <p:spPr>
          <a:xfrm>
            <a:off x="457200" y="1981200"/>
            <a:ext cx="8686800" cy="4572000"/>
          </a:xfrm>
        </p:spPr>
        <p:txBody>
          <a:bodyPr/>
          <a:lstStyle/>
          <a:p>
            <a:pPr eaLnBrk="1" hangingPunct="1">
              <a:buFont typeface="Wingdings" panose="05000000000000000000" pitchFamily="2" charset="2"/>
              <a:buNone/>
            </a:pPr>
            <a:endParaRPr lang="en-US" sz="2800" smtClean="0">
              <a:solidFill>
                <a:srgbClr val="0000FF"/>
              </a:solidFill>
            </a:endParaRPr>
          </a:p>
          <a:p>
            <a:pPr eaLnBrk="1" hangingPunct="1">
              <a:buFont typeface="Wingdings" panose="05000000000000000000" pitchFamily="2" charset="2"/>
              <a:buNone/>
            </a:pPr>
            <a:r>
              <a:rPr lang="en-US" sz="2800" smtClean="0">
                <a:solidFill>
                  <a:srgbClr val="0000FF"/>
                </a:solidFill>
              </a:rPr>
              <a:t>void</a:t>
            </a:r>
            <a:r>
              <a:rPr lang="en-US" sz="2800" smtClean="0"/>
              <a:t>   </a:t>
            </a:r>
            <a:r>
              <a:rPr lang="en-US" sz="2800" smtClean="0">
                <a:solidFill>
                  <a:srgbClr val="FF3300"/>
                </a:solidFill>
              </a:rPr>
              <a:t>SLL_InterChangeSort </a:t>
            </a:r>
            <a:r>
              <a:rPr lang="en-US" sz="2800" smtClean="0"/>
              <a:t>( </a:t>
            </a:r>
            <a:r>
              <a:rPr lang="en-US" sz="2800" smtClean="0">
                <a:solidFill>
                  <a:srgbClr val="0000FF"/>
                </a:solidFill>
              </a:rPr>
              <a:t>List</a:t>
            </a:r>
            <a:r>
              <a:rPr lang="en-US" sz="2800" smtClean="0"/>
              <a:t>  &amp;l )</a:t>
            </a:r>
          </a:p>
          <a:p>
            <a:pPr eaLnBrk="1" hangingPunct="1">
              <a:buFont typeface="Wingdings" panose="05000000000000000000" pitchFamily="2" charset="2"/>
              <a:buNone/>
            </a:pPr>
            <a:r>
              <a:rPr lang="en-US" sz="2800" smtClean="0"/>
              <a:t>{</a:t>
            </a:r>
          </a:p>
          <a:p>
            <a:pPr eaLnBrk="1" hangingPunct="1">
              <a:buFont typeface="Wingdings" panose="05000000000000000000" pitchFamily="2" charset="2"/>
              <a:buNone/>
            </a:pPr>
            <a:r>
              <a:rPr lang="en-US" sz="2800" smtClean="0"/>
              <a:t>	</a:t>
            </a:r>
            <a:r>
              <a:rPr lang="en-US" sz="2800" smtClean="0">
                <a:solidFill>
                  <a:srgbClr val="0000FF"/>
                </a:solidFill>
              </a:rPr>
              <a:t>for </a:t>
            </a:r>
            <a:r>
              <a:rPr lang="en-US" sz="2800" smtClean="0"/>
              <a:t>( </a:t>
            </a:r>
            <a:r>
              <a:rPr lang="en-US" sz="2800" smtClean="0">
                <a:solidFill>
                  <a:srgbClr val="0000FF"/>
                </a:solidFill>
              </a:rPr>
              <a:t>Node</a:t>
            </a:r>
            <a:r>
              <a:rPr lang="en-US" sz="2800" smtClean="0"/>
              <a:t>* p=l.first ; p!=</a:t>
            </a:r>
            <a:r>
              <a:rPr lang="en-US" sz="2800" smtClean="0">
                <a:solidFill>
                  <a:srgbClr val="0000FF"/>
                </a:solidFill>
              </a:rPr>
              <a:t>l.last</a:t>
            </a:r>
            <a:r>
              <a:rPr lang="en-US" sz="2800" smtClean="0"/>
              <a:t> ; p=p-&gt;link )</a:t>
            </a:r>
          </a:p>
          <a:p>
            <a:pPr eaLnBrk="1" hangingPunct="1">
              <a:buFont typeface="Wingdings" panose="05000000000000000000" pitchFamily="2" charset="2"/>
              <a:buNone/>
            </a:pPr>
            <a:r>
              <a:rPr lang="en-US" sz="2800" smtClean="0"/>
              <a:t>		</a:t>
            </a:r>
            <a:r>
              <a:rPr lang="en-US" sz="2800" smtClean="0">
                <a:solidFill>
                  <a:srgbClr val="0000FF"/>
                </a:solidFill>
              </a:rPr>
              <a:t>for </a:t>
            </a:r>
            <a:r>
              <a:rPr lang="en-US" sz="2800" smtClean="0"/>
              <a:t>( </a:t>
            </a:r>
            <a:r>
              <a:rPr lang="en-US" sz="2800" smtClean="0">
                <a:solidFill>
                  <a:srgbClr val="0000FF"/>
                </a:solidFill>
              </a:rPr>
              <a:t>Node</a:t>
            </a:r>
            <a:r>
              <a:rPr lang="en-US" sz="2800" smtClean="0"/>
              <a:t>* q=p-&gt;link ; q!=</a:t>
            </a:r>
            <a:r>
              <a:rPr lang="en-US" sz="2800" smtClean="0">
                <a:solidFill>
                  <a:srgbClr val="0000FF"/>
                </a:solidFill>
              </a:rPr>
              <a:t>NULL</a:t>
            </a:r>
            <a:r>
              <a:rPr lang="en-US" sz="2800" smtClean="0"/>
              <a:t> ; q=q-&gt;link )</a:t>
            </a:r>
          </a:p>
          <a:p>
            <a:pPr eaLnBrk="1" hangingPunct="1">
              <a:buFont typeface="Wingdings" panose="05000000000000000000" pitchFamily="2" charset="2"/>
              <a:buNone/>
            </a:pPr>
            <a:r>
              <a:rPr lang="en-US" sz="2800" smtClean="0"/>
              <a:t>			</a:t>
            </a:r>
            <a:r>
              <a:rPr lang="en-US" sz="2800" smtClean="0">
                <a:solidFill>
                  <a:srgbClr val="0000FF"/>
                </a:solidFill>
              </a:rPr>
              <a:t>if </a:t>
            </a:r>
            <a:r>
              <a:rPr lang="en-US" sz="2800" smtClean="0"/>
              <a:t>( p-&gt;data &gt; q-&gt;data )</a:t>
            </a:r>
          </a:p>
          <a:p>
            <a:pPr eaLnBrk="1" hangingPunct="1">
              <a:buFont typeface="Wingdings" panose="05000000000000000000" pitchFamily="2" charset="2"/>
              <a:buNone/>
            </a:pPr>
            <a:r>
              <a:rPr lang="en-US" sz="2800" smtClean="0"/>
              <a:t>				</a:t>
            </a:r>
            <a:r>
              <a:rPr lang="en-US" sz="2800" smtClean="0">
                <a:solidFill>
                  <a:srgbClr val="FF3300"/>
                </a:solidFill>
              </a:rPr>
              <a:t>Swap</a:t>
            </a:r>
            <a:r>
              <a:rPr lang="en-US" sz="2800" smtClean="0"/>
              <a:t>( p-&gt;data , q-&gt;data );</a:t>
            </a:r>
          </a:p>
          <a:p>
            <a:pPr eaLnBrk="1" hangingPunct="1">
              <a:buFont typeface="Wingdings" panose="05000000000000000000" pitchFamily="2" charset="2"/>
              <a:buNone/>
            </a:pPr>
            <a:r>
              <a:rPr lang="en-US" sz="2800" smtClean="0"/>
              <a:t>} </a:t>
            </a:r>
          </a:p>
        </p:txBody>
      </p:sp>
      <p:sp>
        <p:nvSpPr>
          <p:cNvPr id="102404" name="Text Box 4"/>
          <p:cNvSpPr txBox="1">
            <a:spLocks noChangeArrowheads="1"/>
          </p:cNvSpPr>
          <p:nvPr/>
        </p:nvSpPr>
        <p:spPr bwMode="auto">
          <a:xfrm>
            <a:off x="0" y="71259"/>
            <a:ext cx="9144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spcBef>
                <a:spcPct val="50000"/>
              </a:spcBef>
            </a:pPr>
            <a:r>
              <a:rPr lang="en-US" sz="3600"/>
              <a:t>Sắp xếp bằng phương pháp đổi </a:t>
            </a:r>
            <a:r>
              <a:rPr lang="en-US" sz="3600" smtClean="0"/>
              <a:t>chỗ </a:t>
            </a:r>
            <a:r>
              <a:rPr lang="en-US" sz="3600"/>
              <a:t>trực tiếp </a:t>
            </a:r>
            <a:endParaRPr lang="en-US" sz="3600" smtClean="0"/>
          </a:p>
          <a:p>
            <a:pPr algn="ctr">
              <a:spcBef>
                <a:spcPct val="50000"/>
              </a:spcBef>
            </a:pPr>
            <a:r>
              <a:rPr lang="en-US" sz="3600" smtClean="0"/>
              <a:t>( </a:t>
            </a:r>
            <a:r>
              <a:rPr lang="en-US" sz="3600" i="1">
                <a:solidFill>
                  <a:srgbClr val="0000FF"/>
                </a:solidFill>
              </a:rPr>
              <a:t>Interchange Sort</a:t>
            </a:r>
            <a:r>
              <a:rPr lang="en-US" sz="3600"/>
              <a:t> )</a:t>
            </a:r>
          </a:p>
        </p:txBody>
      </p:sp>
    </p:spTree>
  </p:cSld>
  <p:clrMapOvr>
    <a:masterClrMapping/>
  </p:clrMapOvr>
  <p:transition>
    <p:rand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882E9E8-4D12-4352-8151-1B2413BEDCF5}" type="slidenum">
              <a:rPr lang="en-US" sz="1200" smtClean="0">
                <a:solidFill>
                  <a:srgbClr val="FFFFFF"/>
                </a:solidFill>
              </a:rPr>
              <a:pPr>
                <a:lnSpc>
                  <a:spcPct val="80000"/>
                </a:lnSpc>
              </a:pPr>
              <a:t>84</a:t>
            </a:fld>
            <a:endParaRPr lang="en-US" sz="1200" smtClean="0">
              <a:solidFill>
                <a:srgbClr val="FFFFFF"/>
              </a:solidFill>
            </a:endParaRPr>
          </a:p>
        </p:txBody>
      </p:sp>
      <p:sp>
        <p:nvSpPr>
          <p:cNvPr id="103427"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3428"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3429"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3430"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3431"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3432"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3433"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3434"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3435"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17867" name="Text Box 11"/>
          <p:cNvSpPr txBox="1">
            <a:spLocks noChangeAspect="1" noChangeArrowheads="1"/>
          </p:cNvSpPr>
          <p:nvPr/>
        </p:nvSpPr>
        <p:spPr bwMode="auto">
          <a:xfrm>
            <a:off x="19875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12</a:t>
            </a:r>
          </a:p>
        </p:txBody>
      </p:sp>
      <p:sp>
        <p:nvSpPr>
          <p:cNvPr id="1017868" name="Text Box 12"/>
          <p:cNvSpPr txBox="1">
            <a:spLocks noChangeAspect="1" noChangeArrowheads="1"/>
          </p:cNvSpPr>
          <p:nvPr/>
        </p:nvSpPr>
        <p:spPr bwMode="auto">
          <a:xfrm>
            <a:off x="3109913" y="3438525"/>
            <a:ext cx="644525"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2</a:t>
            </a:r>
          </a:p>
        </p:txBody>
      </p:sp>
      <p:sp>
        <p:nvSpPr>
          <p:cNvPr id="1017869" name="Text Box 13"/>
          <p:cNvSpPr txBox="1">
            <a:spLocks noChangeAspect="1" noChangeArrowheads="1"/>
          </p:cNvSpPr>
          <p:nvPr/>
        </p:nvSpPr>
        <p:spPr bwMode="auto">
          <a:xfrm>
            <a:off x="42354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8</a:t>
            </a:r>
          </a:p>
        </p:txBody>
      </p:sp>
      <p:sp>
        <p:nvSpPr>
          <p:cNvPr id="1017870" name="Text Box 14"/>
          <p:cNvSpPr txBox="1">
            <a:spLocks noChangeAspect="1" noChangeArrowheads="1"/>
          </p:cNvSpPr>
          <p:nvPr/>
        </p:nvSpPr>
        <p:spPr bwMode="auto">
          <a:xfrm>
            <a:off x="5345113" y="3438525"/>
            <a:ext cx="646112"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a:t>
            </a:r>
          </a:p>
        </p:txBody>
      </p:sp>
      <p:sp>
        <p:nvSpPr>
          <p:cNvPr id="1017871" name="Text Box 15"/>
          <p:cNvSpPr txBox="1">
            <a:spLocks noChangeAspect="1" noChangeArrowheads="1"/>
          </p:cNvSpPr>
          <p:nvPr/>
        </p:nvSpPr>
        <p:spPr bwMode="auto">
          <a:xfrm>
            <a:off x="6469063" y="3438525"/>
            <a:ext cx="642937"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5</a:t>
            </a:r>
          </a:p>
        </p:txBody>
      </p:sp>
      <p:sp>
        <p:nvSpPr>
          <p:cNvPr id="103441"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3442"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3443"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3444"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17876" name="AutoShape 20"/>
          <p:cNvSpPr>
            <a:spLocks noChangeArrowheads="1"/>
          </p:cNvSpPr>
          <p:nvPr/>
        </p:nvSpPr>
        <p:spPr bwMode="auto">
          <a:xfrm>
            <a:off x="1905000" y="4191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p</a:t>
            </a:r>
          </a:p>
        </p:txBody>
      </p:sp>
      <p:sp>
        <p:nvSpPr>
          <p:cNvPr id="1017877" name="AutoShape 21"/>
          <p:cNvSpPr>
            <a:spLocks noChangeArrowheads="1"/>
          </p:cNvSpPr>
          <p:nvPr/>
        </p:nvSpPr>
        <p:spPr bwMode="auto">
          <a:xfrm rot="10800000">
            <a:off x="3048000" y="2667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rot="10800000"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q</a:t>
            </a:r>
          </a:p>
        </p:txBody>
      </p:sp>
      <p:sp>
        <p:nvSpPr>
          <p:cNvPr id="103447" name="Text Box 22"/>
          <p:cNvSpPr txBox="1">
            <a:spLocks noChangeArrowheads="1"/>
          </p:cNvSpPr>
          <p:nvPr/>
        </p:nvSpPr>
        <p:spPr bwMode="auto">
          <a:xfrm>
            <a:off x="457200" y="31242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l.first</a:t>
            </a:r>
          </a:p>
        </p:txBody>
      </p:sp>
      <p:sp>
        <p:nvSpPr>
          <p:cNvPr id="103448" name="Text Box 23"/>
          <p:cNvSpPr txBox="1">
            <a:spLocks noChangeArrowheads="1"/>
          </p:cNvSpPr>
          <p:nvPr/>
        </p:nvSpPr>
        <p:spPr bwMode="auto">
          <a:xfrm>
            <a:off x="7315200" y="2133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l.last</a:t>
            </a:r>
          </a:p>
        </p:txBody>
      </p:sp>
      <p:sp>
        <p:nvSpPr>
          <p:cNvPr id="103449" name="Line 24"/>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50" name="Rectangle 25"/>
          <p:cNvSpPr>
            <a:spLocks noChangeArrowheads="1"/>
          </p:cNvSpPr>
          <p:nvPr/>
        </p:nvSpPr>
        <p:spPr bwMode="auto">
          <a:xfrm>
            <a:off x="19558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3451" name="Rectangle 26"/>
          <p:cNvSpPr>
            <a:spLocks noChangeArrowheads="1"/>
          </p:cNvSpPr>
          <p:nvPr/>
        </p:nvSpPr>
        <p:spPr bwMode="auto">
          <a:xfrm>
            <a:off x="30734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3452" name="Rectangle 27"/>
          <p:cNvSpPr>
            <a:spLocks noChangeArrowheads="1"/>
          </p:cNvSpPr>
          <p:nvPr/>
        </p:nvSpPr>
        <p:spPr bwMode="auto">
          <a:xfrm>
            <a:off x="42037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3453" name="Rectangle 28"/>
          <p:cNvSpPr>
            <a:spLocks noChangeArrowheads="1"/>
          </p:cNvSpPr>
          <p:nvPr/>
        </p:nvSpPr>
        <p:spPr bwMode="auto">
          <a:xfrm>
            <a:off x="5308600" y="34417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3454" name="Rectangle 29"/>
          <p:cNvSpPr>
            <a:spLocks noChangeArrowheads="1"/>
          </p:cNvSpPr>
          <p:nvPr/>
        </p:nvSpPr>
        <p:spPr bwMode="auto">
          <a:xfrm>
            <a:off x="64389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3455" name="Text Box 30"/>
          <p:cNvSpPr txBox="1">
            <a:spLocks noChangeArrowheads="1"/>
          </p:cNvSpPr>
          <p:nvPr/>
        </p:nvSpPr>
        <p:spPr bwMode="auto">
          <a:xfrm>
            <a:off x="838200" y="381000"/>
            <a:ext cx="7620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a:spcBef>
                <a:spcPct val="50000"/>
              </a:spcBef>
            </a:pPr>
            <a:r>
              <a:rPr lang="en-US" sz="3600"/>
              <a:t>Sắp xếp đổi chổ trực tiếp </a:t>
            </a:r>
            <a:endParaRPr lang="en-US" sz="3600" smtClean="0"/>
          </a:p>
          <a:p>
            <a:pPr algn="just">
              <a:spcBef>
                <a:spcPct val="50000"/>
              </a:spcBef>
            </a:pPr>
            <a:r>
              <a:rPr lang="en-US" sz="3600" smtClean="0"/>
              <a:t>( </a:t>
            </a:r>
            <a:r>
              <a:rPr lang="en-US" sz="3600" i="1">
                <a:solidFill>
                  <a:srgbClr val="0000FF"/>
                </a:solidFill>
              </a:rPr>
              <a:t>Interchange Sort</a:t>
            </a:r>
            <a:r>
              <a:rPr lang="en-US" sz="3600"/>
              <a:t> )</a:t>
            </a:r>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17876"/>
                                        </p:tgtEl>
                                        <p:attrNameLst>
                                          <p:attrName>style.visibility</p:attrName>
                                        </p:attrNameLst>
                                      </p:cBhvr>
                                      <p:to>
                                        <p:strVal val="visible"/>
                                      </p:to>
                                    </p:set>
                                    <p:animEffect transition="in" filter="wipe(down)">
                                      <p:cBhvr>
                                        <p:cTn id="7" dur="2000"/>
                                        <p:tgtEl>
                                          <p:spTgt spid="1017876"/>
                                        </p:tgtEl>
                                      </p:cBhvr>
                                    </p:animEffect>
                                  </p:childTnLst>
                                </p:cTn>
                              </p:par>
                            </p:childTnLst>
                          </p:cTn>
                        </p:par>
                        <p:par>
                          <p:cTn id="8" fill="hold" nodeType="afterGroup">
                            <p:stCondLst>
                              <p:cond delay="2000"/>
                            </p:stCondLst>
                            <p:childTnLst>
                              <p:par>
                                <p:cTn id="9" presetID="4" presetClass="entr" presetSubtype="16" fill="hold" grpId="1" nodeType="afterEffect">
                                  <p:stCondLst>
                                    <p:cond delay="0"/>
                                  </p:stCondLst>
                                  <p:childTnLst>
                                    <p:set>
                                      <p:cBhvr>
                                        <p:cTn id="10" dur="1" fill="hold">
                                          <p:stCondLst>
                                            <p:cond delay="0"/>
                                          </p:stCondLst>
                                        </p:cTn>
                                        <p:tgtEl>
                                          <p:spTgt spid="1017876"/>
                                        </p:tgtEl>
                                        <p:attrNameLst>
                                          <p:attrName>style.visibility</p:attrName>
                                        </p:attrNameLst>
                                      </p:cBhvr>
                                      <p:to>
                                        <p:strVal val="visible"/>
                                      </p:to>
                                    </p:set>
                                    <p:animEffect transition="in" filter="box(in)">
                                      <p:cBhvr>
                                        <p:cTn id="11" dur="2000"/>
                                        <p:tgtEl>
                                          <p:spTgt spid="1017876"/>
                                        </p:tgtEl>
                                      </p:cBhvr>
                                    </p:animEffect>
                                  </p:childTnLst>
                                </p:cTn>
                              </p:par>
                            </p:childTnLst>
                          </p:cTn>
                        </p:par>
                        <p:par>
                          <p:cTn id="12" fill="hold" nodeType="afterGroup">
                            <p:stCondLst>
                              <p:cond delay="4000"/>
                            </p:stCondLst>
                            <p:childTnLst>
                              <p:par>
                                <p:cTn id="13" presetID="4" presetClass="entr" presetSubtype="16" fill="hold" grpId="0" nodeType="afterEffect">
                                  <p:stCondLst>
                                    <p:cond delay="0"/>
                                  </p:stCondLst>
                                  <p:childTnLst>
                                    <p:set>
                                      <p:cBhvr>
                                        <p:cTn id="14" dur="1" fill="hold">
                                          <p:stCondLst>
                                            <p:cond delay="0"/>
                                          </p:stCondLst>
                                        </p:cTn>
                                        <p:tgtEl>
                                          <p:spTgt spid="1017877"/>
                                        </p:tgtEl>
                                        <p:attrNameLst>
                                          <p:attrName>style.visibility</p:attrName>
                                        </p:attrNameLst>
                                      </p:cBhvr>
                                      <p:to>
                                        <p:strVal val="visible"/>
                                      </p:to>
                                    </p:set>
                                    <p:animEffect transition="in" filter="box(in)">
                                      <p:cBhvr>
                                        <p:cTn id="15" dur="2000"/>
                                        <p:tgtEl>
                                          <p:spTgt spid="1017877"/>
                                        </p:tgtEl>
                                      </p:cBhvr>
                                    </p:animEffect>
                                  </p:childTnLst>
                                </p:cTn>
                              </p:par>
                            </p:childTnLst>
                          </p:cTn>
                        </p:par>
                        <p:par>
                          <p:cTn id="16" fill="hold" nodeType="afterGroup">
                            <p:stCondLst>
                              <p:cond delay="6000"/>
                            </p:stCondLst>
                            <p:childTnLst>
                              <p:par>
                                <p:cTn id="17" presetID="26" presetClass="emph" presetSubtype="0" fill="hold" grpId="0" nodeType="afterEffect">
                                  <p:stCondLst>
                                    <p:cond delay="0"/>
                                  </p:stCondLst>
                                  <p:childTnLst>
                                    <p:animEffect transition="out" filter="fade">
                                      <p:cBhvr>
                                        <p:cTn id="18" dur="2000" tmFilter="0, 0; .2, .5; .8, .5; 1, 0"/>
                                        <p:tgtEl>
                                          <p:spTgt spid="1017868"/>
                                        </p:tgtEl>
                                      </p:cBhvr>
                                    </p:animEffect>
                                    <p:animScale>
                                      <p:cBhvr>
                                        <p:cTn id="19" dur="1000" autoRev="1" fill="hold"/>
                                        <p:tgtEl>
                                          <p:spTgt spid="1017868"/>
                                        </p:tgtEl>
                                      </p:cBhvr>
                                      <p:by x="105000" y="105000"/>
                                    </p:animScale>
                                  </p:childTnLst>
                                </p:cTn>
                              </p:par>
                            </p:childTnLst>
                          </p:cTn>
                        </p:par>
                        <p:par>
                          <p:cTn id="20" fill="hold" nodeType="afterGroup">
                            <p:stCondLst>
                              <p:cond delay="8000"/>
                            </p:stCondLst>
                            <p:childTnLst>
                              <p:par>
                                <p:cTn id="21" presetID="26" presetClass="emph" presetSubtype="0" fill="hold" grpId="0" nodeType="afterEffect">
                                  <p:stCondLst>
                                    <p:cond delay="0"/>
                                  </p:stCondLst>
                                  <p:childTnLst>
                                    <p:animEffect transition="out" filter="fade">
                                      <p:cBhvr>
                                        <p:cTn id="22" dur="2000" tmFilter="0, 0; .2, .5; .8, .5; 1, 0"/>
                                        <p:tgtEl>
                                          <p:spTgt spid="1017867"/>
                                        </p:tgtEl>
                                      </p:cBhvr>
                                    </p:animEffect>
                                    <p:animScale>
                                      <p:cBhvr>
                                        <p:cTn id="23" dur="1000" autoRev="1" fill="hold"/>
                                        <p:tgtEl>
                                          <p:spTgt spid="1017867"/>
                                        </p:tgtEl>
                                      </p:cBhvr>
                                      <p:by x="105000" y="105000"/>
                                    </p:animScale>
                                  </p:childTnLst>
                                </p:cTn>
                              </p:par>
                            </p:childTnLst>
                          </p:cTn>
                        </p:par>
                        <p:par>
                          <p:cTn id="24" fill="hold" nodeType="afterGroup">
                            <p:stCondLst>
                              <p:cond delay="10000"/>
                            </p:stCondLst>
                            <p:childTnLst>
                              <p:par>
                                <p:cTn id="25" presetID="42" presetClass="path" presetSubtype="0" accel="50000" decel="50000" fill="hold" grpId="1" nodeType="afterEffect">
                                  <p:stCondLst>
                                    <p:cond delay="0"/>
                                  </p:stCondLst>
                                  <p:childTnLst>
                                    <p:animMotion origin="layout" path="M 5.55112E-17 4.9711E-6 L 5.55112E-17 0.22196 " pathEditMode="relative" rAng="0" ptsTypes="AA">
                                      <p:cBhvr>
                                        <p:cTn id="26" dur="2000" fill="hold"/>
                                        <p:tgtEl>
                                          <p:spTgt spid="1017868"/>
                                        </p:tgtEl>
                                        <p:attrNameLst>
                                          <p:attrName>ppt_x</p:attrName>
                                          <p:attrName>ppt_y</p:attrName>
                                        </p:attrNameLst>
                                      </p:cBhvr>
                                      <p:rCtr x="0" y="11098"/>
                                    </p:animMotion>
                                  </p:childTnLst>
                                </p:cTn>
                              </p:par>
                            </p:childTnLst>
                          </p:cTn>
                        </p:par>
                        <p:par>
                          <p:cTn id="27" fill="hold" nodeType="afterGroup">
                            <p:stCondLst>
                              <p:cond delay="12000"/>
                            </p:stCondLst>
                            <p:childTnLst>
                              <p:par>
                                <p:cTn id="28" presetID="63" presetClass="path" presetSubtype="0" accel="50000" decel="50000" fill="hold" grpId="1" nodeType="afterEffect">
                                  <p:stCondLst>
                                    <p:cond delay="0"/>
                                  </p:stCondLst>
                                  <p:childTnLst>
                                    <p:animMotion origin="layout" path="M 0.00035 0.00624 L 0.12292 3.23699E-6 " pathEditMode="relative" rAng="0" ptsTypes="AA">
                                      <p:cBhvr>
                                        <p:cTn id="29" dur="2000" fill="hold"/>
                                        <p:tgtEl>
                                          <p:spTgt spid="1017867"/>
                                        </p:tgtEl>
                                        <p:attrNameLst>
                                          <p:attrName>ppt_x</p:attrName>
                                          <p:attrName>ppt_y</p:attrName>
                                        </p:attrNameLst>
                                      </p:cBhvr>
                                      <p:rCtr x="6128" y="-324"/>
                                    </p:animMotion>
                                  </p:childTnLst>
                                </p:cTn>
                              </p:par>
                            </p:childTnLst>
                          </p:cTn>
                        </p:par>
                        <p:par>
                          <p:cTn id="30" fill="hold" nodeType="afterGroup">
                            <p:stCondLst>
                              <p:cond delay="14000"/>
                            </p:stCondLst>
                            <p:childTnLst>
                              <p:par>
                                <p:cTn id="31" presetID="64" presetClass="path" presetSubtype="0" accel="50000" decel="50000" fill="hold" grpId="2" nodeType="afterEffect">
                                  <p:stCondLst>
                                    <p:cond delay="0"/>
                                  </p:stCondLst>
                                  <p:childTnLst>
                                    <p:animMotion origin="layout" path="M 0.00312 0.2178 L -0.12222 0.00069 " pathEditMode="relative" rAng="0" ptsTypes="AA">
                                      <p:cBhvr>
                                        <p:cTn id="32" dur="2000" fill="hold"/>
                                        <p:tgtEl>
                                          <p:spTgt spid="1017868"/>
                                        </p:tgtEl>
                                        <p:attrNameLst>
                                          <p:attrName>ppt_x</p:attrName>
                                          <p:attrName>ppt_y</p:attrName>
                                        </p:attrNameLst>
                                      </p:cBhvr>
                                      <p:rCtr x="-6267" y="-10867"/>
                                    </p:animMotion>
                                  </p:childTnLst>
                                </p:cTn>
                              </p:par>
                            </p:childTnLst>
                          </p:cTn>
                        </p:par>
                        <p:par>
                          <p:cTn id="33" fill="hold" nodeType="afterGroup">
                            <p:stCondLst>
                              <p:cond delay="16000"/>
                            </p:stCondLst>
                            <p:childTnLst>
                              <p:par>
                                <p:cTn id="34" presetID="63" presetClass="path" presetSubtype="0" accel="50000" decel="50000" fill="hold" grpId="1" nodeType="afterEffect">
                                  <p:stCondLst>
                                    <p:cond delay="0"/>
                                  </p:stCondLst>
                                  <p:childTnLst>
                                    <p:animMotion origin="layout" path="M 3.33333E-6 -3.23699E-6 L 0.12083 0.00555 " pathEditMode="relative" rAng="0" ptsTypes="AA">
                                      <p:cBhvr>
                                        <p:cTn id="35" dur="2000" fill="hold"/>
                                        <p:tgtEl>
                                          <p:spTgt spid="1017877"/>
                                        </p:tgtEl>
                                        <p:attrNameLst>
                                          <p:attrName>ppt_x</p:attrName>
                                          <p:attrName>ppt_y</p:attrName>
                                        </p:attrNameLst>
                                      </p:cBhvr>
                                      <p:rCtr x="6042" y="277"/>
                                    </p:animMotion>
                                  </p:childTnLst>
                                </p:cTn>
                              </p:par>
                            </p:childTnLst>
                          </p:cTn>
                        </p:par>
                        <p:par>
                          <p:cTn id="36" fill="hold" nodeType="afterGroup">
                            <p:stCondLst>
                              <p:cond delay="18000"/>
                            </p:stCondLst>
                            <p:childTnLst>
                              <p:par>
                                <p:cTn id="37" presetID="26" presetClass="emph" presetSubtype="0" fill="hold" grpId="0" nodeType="afterEffect">
                                  <p:stCondLst>
                                    <p:cond delay="0"/>
                                  </p:stCondLst>
                                  <p:childTnLst>
                                    <p:animEffect transition="out" filter="fade">
                                      <p:cBhvr>
                                        <p:cTn id="38" dur="2000" tmFilter="0, 0; .2, .5; .8, .5; 1, 0"/>
                                        <p:tgtEl>
                                          <p:spTgt spid="1017869"/>
                                        </p:tgtEl>
                                      </p:cBhvr>
                                    </p:animEffect>
                                    <p:animScale>
                                      <p:cBhvr>
                                        <p:cTn id="39" dur="1000" autoRev="1" fill="hold"/>
                                        <p:tgtEl>
                                          <p:spTgt spid="1017869"/>
                                        </p:tgtEl>
                                      </p:cBhvr>
                                      <p:by x="105000" y="105000"/>
                                    </p:animScale>
                                  </p:childTnLst>
                                </p:cTn>
                              </p:par>
                            </p:childTnLst>
                          </p:cTn>
                        </p:par>
                        <p:par>
                          <p:cTn id="40" fill="hold" nodeType="afterGroup">
                            <p:stCondLst>
                              <p:cond delay="20000"/>
                            </p:stCondLst>
                            <p:childTnLst>
                              <p:par>
                                <p:cTn id="41" presetID="26" presetClass="emph" presetSubtype="0" fill="hold" grpId="3" nodeType="afterEffect">
                                  <p:stCondLst>
                                    <p:cond delay="0"/>
                                  </p:stCondLst>
                                  <p:childTnLst>
                                    <p:animEffect transition="out" filter="fade">
                                      <p:cBhvr>
                                        <p:cTn id="42" dur="2000" tmFilter="0, 0; .2, .5; .8, .5; 1, 0"/>
                                        <p:tgtEl>
                                          <p:spTgt spid="1017868"/>
                                        </p:tgtEl>
                                      </p:cBhvr>
                                    </p:animEffect>
                                    <p:animScale>
                                      <p:cBhvr>
                                        <p:cTn id="43" dur="1000" autoRev="1" fill="hold"/>
                                        <p:tgtEl>
                                          <p:spTgt spid="1017868"/>
                                        </p:tgtEl>
                                      </p:cBhvr>
                                      <p:by x="105000" y="105000"/>
                                    </p:animScale>
                                  </p:childTnLst>
                                </p:cTn>
                              </p:par>
                            </p:childTnLst>
                          </p:cTn>
                        </p:par>
                        <p:par>
                          <p:cTn id="44" fill="hold" nodeType="afterGroup">
                            <p:stCondLst>
                              <p:cond delay="22000"/>
                            </p:stCondLst>
                            <p:childTnLst>
                              <p:par>
                                <p:cTn id="45" presetID="63" presetClass="path" presetSubtype="0" accel="50000" decel="50000" fill="hold" grpId="2" nodeType="afterEffect">
                                  <p:stCondLst>
                                    <p:cond delay="0"/>
                                  </p:stCondLst>
                                  <p:childTnLst>
                                    <p:animMotion origin="layout" path="M 0.12343 0.00417 L 0.24427 0.00971 " pathEditMode="relative" rAng="0" ptsTypes="AA">
                                      <p:cBhvr>
                                        <p:cTn id="46" dur="2000" fill="hold"/>
                                        <p:tgtEl>
                                          <p:spTgt spid="1017877"/>
                                        </p:tgtEl>
                                        <p:attrNameLst>
                                          <p:attrName>ppt_x</p:attrName>
                                          <p:attrName>ppt_y</p:attrName>
                                        </p:attrNameLst>
                                      </p:cBhvr>
                                      <p:rCtr x="6042" y="277"/>
                                    </p:animMotion>
                                  </p:childTnLst>
                                </p:cTn>
                              </p:par>
                            </p:childTnLst>
                          </p:cTn>
                        </p:par>
                        <p:par>
                          <p:cTn id="47" fill="hold" nodeType="afterGroup">
                            <p:stCondLst>
                              <p:cond delay="24000"/>
                            </p:stCondLst>
                            <p:childTnLst>
                              <p:par>
                                <p:cTn id="48" presetID="26" presetClass="emph" presetSubtype="0" fill="hold" grpId="0" nodeType="afterEffect">
                                  <p:stCondLst>
                                    <p:cond delay="0"/>
                                  </p:stCondLst>
                                  <p:childTnLst>
                                    <p:animEffect transition="out" filter="fade">
                                      <p:cBhvr>
                                        <p:cTn id="49" dur="2000" tmFilter="0, 0; .2, .5; .8, .5; 1, 0"/>
                                        <p:tgtEl>
                                          <p:spTgt spid="1017870"/>
                                        </p:tgtEl>
                                      </p:cBhvr>
                                    </p:animEffect>
                                    <p:animScale>
                                      <p:cBhvr>
                                        <p:cTn id="50" dur="1000" autoRev="1" fill="hold"/>
                                        <p:tgtEl>
                                          <p:spTgt spid="1017870"/>
                                        </p:tgtEl>
                                      </p:cBhvr>
                                      <p:by x="105000" y="105000"/>
                                    </p:animScale>
                                  </p:childTnLst>
                                </p:cTn>
                              </p:par>
                            </p:childTnLst>
                          </p:cTn>
                        </p:par>
                        <p:par>
                          <p:cTn id="51" fill="hold" nodeType="afterGroup">
                            <p:stCondLst>
                              <p:cond delay="26000"/>
                            </p:stCondLst>
                            <p:childTnLst>
                              <p:par>
                                <p:cTn id="52" presetID="26" presetClass="emph" presetSubtype="0" fill="hold" grpId="4" nodeType="afterEffect">
                                  <p:stCondLst>
                                    <p:cond delay="0"/>
                                  </p:stCondLst>
                                  <p:childTnLst>
                                    <p:animEffect transition="out" filter="fade">
                                      <p:cBhvr>
                                        <p:cTn id="53" dur="2000" tmFilter="0, 0; .2, .5; .8, .5; 1, 0"/>
                                        <p:tgtEl>
                                          <p:spTgt spid="1017868"/>
                                        </p:tgtEl>
                                      </p:cBhvr>
                                    </p:animEffect>
                                    <p:animScale>
                                      <p:cBhvr>
                                        <p:cTn id="54" dur="1000" autoRev="1" fill="hold"/>
                                        <p:tgtEl>
                                          <p:spTgt spid="1017868"/>
                                        </p:tgtEl>
                                      </p:cBhvr>
                                      <p:by x="105000" y="105000"/>
                                    </p:animScale>
                                  </p:childTnLst>
                                </p:cTn>
                              </p:par>
                            </p:childTnLst>
                          </p:cTn>
                        </p:par>
                        <p:par>
                          <p:cTn id="55" fill="hold" nodeType="afterGroup">
                            <p:stCondLst>
                              <p:cond delay="28000"/>
                            </p:stCondLst>
                            <p:childTnLst>
                              <p:par>
                                <p:cTn id="56" presetID="42" presetClass="path" presetSubtype="0" accel="50000" decel="50000" fill="hold" grpId="1" nodeType="afterEffect">
                                  <p:stCondLst>
                                    <p:cond delay="0"/>
                                  </p:stCondLst>
                                  <p:childTnLst>
                                    <p:animMotion origin="layout" path="M -1.66667E-6 4.62428E-7 L -0.00312 0.21572 " pathEditMode="relative" rAng="0" ptsTypes="AA">
                                      <p:cBhvr>
                                        <p:cTn id="57" dur="2000" fill="hold"/>
                                        <p:tgtEl>
                                          <p:spTgt spid="1017870"/>
                                        </p:tgtEl>
                                        <p:attrNameLst>
                                          <p:attrName>ppt_x</p:attrName>
                                          <p:attrName>ppt_y</p:attrName>
                                        </p:attrNameLst>
                                      </p:cBhvr>
                                      <p:rCtr x="-156" y="10775"/>
                                    </p:animMotion>
                                  </p:childTnLst>
                                </p:cTn>
                              </p:par>
                            </p:childTnLst>
                          </p:cTn>
                        </p:par>
                        <p:par>
                          <p:cTn id="58" fill="hold" nodeType="afterGroup">
                            <p:stCondLst>
                              <p:cond delay="30000"/>
                            </p:stCondLst>
                            <p:childTnLst>
                              <p:par>
                                <p:cTn id="59" presetID="63" presetClass="path" presetSubtype="0" accel="50000" decel="50000" fill="hold" grpId="5" nodeType="afterEffect">
                                  <p:stCondLst>
                                    <p:cond delay="0"/>
                                  </p:stCondLst>
                                  <p:childTnLst>
                                    <p:animMotion origin="layout" path="M -0.12691 0.00486 L 0.2434 0.00069 " pathEditMode="relative" rAng="0" ptsTypes="AA">
                                      <p:cBhvr>
                                        <p:cTn id="60" dur="2000" fill="hold"/>
                                        <p:tgtEl>
                                          <p:spTgt spid="1017868"/>
                                        </p:tgtEl>
                                        <p:attrNameLst>
                                          <p:attrName>ppt_x</p:attrName>
                                          <p:attrName>ppt_y</p:attrName>
                                        </p:attrNameLst>
                                      </p:cBhvr>
                                      <p:rCtr x="18507" y="-208"/>
                                    </p:animMotion>
                                  </p:childTnLst>
                                </p:cTn>
                              </p:par>
                            </p:childTnLst>
                          </p:cTn>
                        </p:par>
                        <p:par>
                          <p:cTn id="61" fill="hold" nodeType="afterGroup">
                            <p:stCondLst>
                              <p:cond delay="32000"/>
                            </p:stCondLst>
                            <p:childTnLst>
                              <p:par>
                                <p:cTn id="62" presetID="49" presetClass="path" presetSubtype="0" accel="50000" decel="50000" fill="hold" grpId="2" nodeType="afterEffect">
                                  <p:stCondLst>
                                    <p:cond delay="0"/>
                                  </p:stCondLst>
                                  <p:childTnLst>
                                    <p:animMotion origin="layout" path="M 0.00209 0.21156 L -0.36458 0.00069 " pathEditMode="relative" rAng="0" ptsTypes="AA">
                                      <p:cBhvr>
                                        <p:cTn id="63" dur="2000" fill="hold"/>
                                        <p:tgtEl>
                                          <p:spTgt spid="1017870"/>
                                        </p:tgtEl>
                                        <p:attrNameLst>
                                          <p:attrName>ppt_x</p:attrName>
                                          <p:attrName>ppt_y</p:attrName>
                                        </p:attrNameLst>
                                      </p:cBhvr>
                                      <p:rCtr x="-18333" y="-10543"/>
                                    </p:animMotion>
                                  </p:childTnLst>
                                </p:cTn>
                              </p:par>
                            </p:childTnLst>
                          </p:cTn>
                        </p:par>
                        <p:par>
                          <p:cTn id="64" fill="hold" nodeType="afterGroup">
                            <p:stCondLst>
                              <p:cond delay="34000"/>
                            </p:stCondLst>
                            <p:childTnLst>
                              <p:par>
                                <p:cTn id="65" presetID="63" presetClass="path" presetSubtype="0" accel="50000" decel="50000" fill="hold" grpId="3" nodeType="afterEffect">
                                  <p:stCondLst>
                                    <p:cond delay="0"/>
                                  </p:stCondLst>
                                  <p:childTnLst>
                                    <p:animMotion origin="layout" path="M 0.24166 0.0111 L 0.37083 0.01665 " pathEditMode="relative" rAng="0" ptsTypes="AA">
                                      <p:cBhvr>
                                        <p:cTn id="66" dur="2000" fill="hold"/>
                                        <p:tgtEl>
                                          <p:spTgt spid="1017877"/>
                                        </p:tgtEl>
                                        <p:attrNameLst>
                                          <p:attrName>ppt_x</p:attrName>
                                          <p:attrName>ppt_y</p:attrName>
                                        </p:attrNameLst>
                                      </p:cBhvr>
                                      <p:rCtr x="6458" y="277"/>
                                    </p:animMotion>
                                  </p:childTnLst>
                                </p:cTn>
                              </p:par>
                            </p:childTnLst>
                          </p:cTn>
                        </p:par>
                        <p:par>
                          <p:cTn id="67" fill="hold" nodeType="afterGroup">
                            <p:stCondLst>
                              <p:cond delay="36000"/>
                            </p:stCondLst>
                            <p:childTnLst>
                              <p:par>
                                <p:cTn id="68" presetID="26" presetClass="emph" presetSubtype="0" fill="hold" grpId="0" nodeType="afterEffect">
                                  <p:stCondLst>
                                    <p:cond delay="0"/>
                                  </p:stCondLst>
                                  <p:childTnLst>
                                    <p:animEffect transition="out" filter="fade">
                                      <p:cBhvr>
                                        <p:cTn id="69" dur="2000" tmFilter="0, 0; .2, .5; .8, .5; 1, 0"/>
                                        <p:tgtEl>
                                          <p:spTgt spid="1017871"/>
                                        </p:tgtEl>
                                      </p:cBhvr>
                                    </p:animEffect>
                                    <p:animScale>
                                      <p:cBhvr>
                                        <p:cTn id="70" dur="1000" autoRev="1" fill="hold"/>
                                        <p:tgtEl>
                                          <p:spTgt spid="1017871"/>
                                        </p:tgtEl>
                                      </p:cBhvr>
                                      <p:by x="105000" y="105000"/>
                                    </p:animScale>
                                  </p:childTnLst>
                                </p:cTn>
                              </p:par>
                            </p:childTnLst>
                          </p:cTn>
                        </p:par>
                        <p:par>
                          <p:cTn id="71" fill="hold" nodeType="afterGroup">
                            <p:stCondLst>
                              <p:cond delay="38000"/>
                            </p:stCondLst>
                            <p:childTnLst>
                              <p:par>
                                <p:cTn id="72" presetID="26" presetClass="emph" presetSubtype="0" fill="hold" grpId="3" nodeType="afterEffect">
                                  <p:stCondLst>
                                    <p:cond delay="0"/>
                                  </p:stCondLst>
                                  <p:childTnLst>
                                    <p:animEffect transition="out" filter="fade">
                                      <p:cBhvr>
                                        <p:cTn id="73" dur="2000" tmFilter="0, 0; .2, .5; .8, .5; 1, 0"/>
                                        <p:tgtEl>
                                          <p:spTgt spid="1017870"/>
                                        </p:tgtEl>
                                      </p:cBhvr>
                                    </p:animEffect>
                                    <p:animScale>
                                      <p:cBhvr>
                                        <p:cTn id="74" dur="1000" autoRev="1" fill="hold"/>
                                        <p:tgtEl>
                                          <p:spTgt spid="1017870"/>
                                        </p:tgtEl>
                                      </p:cBhvr>
                                      <p:by x="105000" y="105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6" presetClass="emph" presetSubtype="0" fill="hold" grpId="4" nodeType="clickEffect">
                                  <p:stCondLst>
                                    <p:cond delay="0"/>
                                  </p:stCondLst>
                                  <p:childTnLst>
                                    <p:animEffect transition="out" filter="fade">
                                      <p:cBhvr>
                                        <p:cTn id="78" dur="2000" tmFilter="0, 0; .2, .5; .8, .5; 1, 0"/>
                                        <p:tgtEl>
                                          <p:spTgt spid="1017870"/>
                                        </p:tgtEl>
                                      </p:cBhvr>
                                    </p:animEffect>
                                    <p:animScale>
                                      <p:cBhvr>
                                        <p:cTn id="79" dur="1000" autoRev="1" fill="hold"/>
                                        <p:tgtEl>
                                          <p:spTgt spid="101787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867" grpId="0" animBg="1"/>
      <p:bldP spid="1017867" grpId="1" animBg="1"/>
      <p:bldP spid="1017868" grpId="0" animBg="1"/>
      <p:bldP spid="1017868" grpId="1" animBg="1"/>
      <p:bldP spid="1017868" grpId="2" animBg="1"/>
      <p:bldP spid="1017868" grpId="3" animBg="1"/>
      <p:bldP spid="1017868" grpId="4" animBg="1"/>
      <p:bldP spid="1017868" grpId="5" animBg="1"/>
      <p:bldP spid="1017869" grpId="0" animBg="1"/>
      <p:bldP spid="1017870" grpId="0" animBg="1"/>
      <p:bldP spid="1017870" grpId="1" animBg="1"/>
      <p:bldP spid="1017870" grpId="2" animBg="1"/>
      <p:bldP spid="1017870" grpId="3" animBg="1"/>
      <p:bldP spid="1017870" grpId="4" animBg="1"/>
      <p:bldP spid="1017871" grpId="0" animBg="1"/>
      <p:bldP spid="1017876" grpId="0" animBg="1"/>
      <p:bldP spid="1017876" grpId="1" animBg="1"/>
      <p:bldP spid="1017877" grpId="0" animBg="1"/>
      <p:bldP spid="1017877" grpId="1" animBg="1"/>
      <p:bldP spid="1017877" grpId="2" animBg="1"/>
      <p:bldP spid="1017877" grpId="3" animBg="1"/>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445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4E82FFB-DD04-46B6-8044-A50166080BF2}" type="slidenum">
              <a:rPr lang="en-US" sz="1200" smtClean="0">
                <a:solidFill>
                  <a:srgbClr val="FFFFFF"/>
                </a:solidFill>
              </a:rPr>
              <a:pPr>
                <a:lnSpc>
                  <a:spcPct val="80000"/>
                </a:lnSpc>
              </a:pPr>
              <a:t>85</a:t>
            </a:fld>
            <a:endParaRPr lang="en-US" sz="1200" smtClean="0">
              <a:solidFill>
                <a:srgbClr val="FFFFFF"/>
              </a:solidFill>
            </a:endParaRPr>
          </a:p>
        </p:txBody>
      </p:sp>
      <p:sp>
        <p:nvSpPr>
          <p:cNvPr id="104451"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4452"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4453"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4454"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4455"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4456"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4457"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4458"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4459"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4460" name="Text Box 11"/>
          <p:cNvSpPr txBox="1">
            <a:spLocks noChangeAspect="1" noChangeArrowheads="1"/>
          </p:cNvSpPr>
          <p:nvPr/>
        </p:nvSpPr>
        <p:spPr bwMode="auto">
          <a:xfrm>
            <a:off x="1987550" y="3438525"/>
            <a:ext cx="642938" cy="523875"/>
          </a:xfrm>
          <a:prstGeom prst="rect">
            <a:avLst/>
          </a:prstGeom>
          <a:gradFill rotWithShape="1">
            <a:gsLst>
              <a:gs pos="0">
                <a:srgbClr val="CC00FF"/>
              </a:gs>
              <a:gs pos="100000">
                <a:srgbClr val="5E0076"/>
              </a:gs>
            </a:gsLst>
            <a:lin ang="0" scaled="1"/>
          </a:gradFill>
          <a:ln w="9525">
            <a:solidFill>
              <a:srgbClr val="CC0066"/>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F8F8F8"/>
                </a:solidFill>
                <a:latin typeface="VNI-Avo" pitchFamily="2" charset="0"/>
              </a:rPr>
              <a:t>1</a:t>
            </a:r>
          </a:p>
        </p:txBody>
      </p:sp>
      <p:sp>
        <p:nvSpPr>
          <p:cNvPr id="1018892" name="Text Box 12"/>
          <p:cNvSpPr txBox="1">
            <a:spLocks noChangeAspect="1" noChangeArrowheads="1"/>
          </p:cNvSpPr>
          <p:nvPr/>
        </p:nvSpPr>
        <p:spPr bwMode="auto">
          <a:xfrm>
            <a:off x="3109913" y="3438525"/>
            <a:ext cx="644525"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12</a:t>
            </a:r>
          </a:p>
        </p:txBody>
      </p:sp>
      <p:sp>
        <p:nvSpPr>
          <p:cNvPr id="1018893" name="Text Box 13"/>
          <p:cNvSpPr txBox="1">
            <a:spLocks noChangeAspect="1" noChangeArrowheads="1"/>
          </p:cNvSpPr>
          <p:nvPr/>
        </p:nvSpPr>
        <p:spPr bwMode="auto">
          <a:xfrm>
            <a:off x="42354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8</a:t>
            </a:r>
          </a:p>
        </p:txBody>
      </p:sp>
      <p:sp>
        <p:nvSpPr>
          <p:cNvPr id="1018894" name="Text Box 14"/>
          <p:cNvSpPr txBox="1">
            <a:spLocks noChangeAspect="1" noChangeArrowheads="1"/>
          </p:cNvSpPr>
          <p:nvPr/>
        </p:nvSpPr>
        <p:spPr bwMode="auto">
          <a:xfrm>
            <a:off x="5345113" y="3438525"/>
            <a:ext cx="646112"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2</a:t>
            </a:r>
          </a:p>
        </p:txBody>
      </p:sp>
      <p:sp>
        <p:nvSpPr>
          <p:cNvPr id="1018895" name="Text Box 15"/>
          <p:cNvSpPr txBox="1">
            <a:spLocks noChangeAspect="1" noChangeArrowheads="1"/>
          </p:cNvSpPr>
          <p:nvPr/>
        </p:nvSpPr>
        <p:spPr bwMode="auto">
          <a:xfrm>
            <a:off x="6469063" y="3438525"/>
            <a:ext cx="642937"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5</a:t>
            </a:r>
          </a:p>
        </p:txBody>
      </p:sp>
      <p:sp>
        <p:nvSpPr>
          <p:cNvPr id="104465"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4466"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4467"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4468"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18900" name="AutoShape 20"/>
          <p:cNvSpPr>
            <a:spLocks noChangeArrowheads="1"/>
          </p:cNvSpPr>
          <p:nvPr/>
        </p:nvSpPr>
        <p:spPr bwMode="auto">
          <a:xfrm>
            <a:off x="1905000" y="4191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p</a:t>
            </a:r>
          </a:p>
        </p:txBody>
      </p:sp>
      <p:sp>
        <p:nvSpPr>
          <p:cNvPr id="1018901" name="AutoShape 21"/>
          <p:cNvSpPr>
            <a:spLocks noChangeArrowheads="1"/>
          </p:cNvSpPr>
          <p:nvPr/>
        </p:nvSpPr>
        <p:spPr bwMode="auto">
          <a:xfrm rot="10800000">
            <a:off x="3048000" y="2667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rot="10800000"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q</a:t>
            </a:r>
          </a:p>
        </p:txBody>
      </p:sp>
      <p:sp>
        <p:nvSpPr>
          <p:cNvPr id="104471" name="Text Box 22"/>
          <p:cNvSpPr txBox="1">
            <a:spLocks noChangeArrowheads="1"/>
          </p:cNvSpPr>
          <p:nvPr/>
        </p:nvSpPr>
        <p:spPr bwMode="auto">
          <a:xfrm>
            <a:off x="457200" y="31242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l.first</a:t>
            </a:r>
          </a:p>
        </p:txBody>
      </p:sp>
      <p:sp>
        <p:nvSpPr>
          <p:cNvPr id="104472" name="Text Box 23"/>
          <p:cNvSpPr txBox="1">
            <a:spLocks noChangeArrowheads="1"/>
          </p:cNvSpPr>
          <p:nvPr/>
        </p:nvSpPr>
        <p:spPr bwMode="auto">
          <a:xfrm>
            <a:off x="7315200" y="2133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l.last</a:t>
            </a:r>
          </a:p>
        </p:txBody>
      </p:sp>
      <p:sp>
        <p:nvSpPr>
          <p:cNvPr id="104473" name="Rectangle 24"/>
          <p:cNvSpPr>
            <a:spLocks noChangeArrowheads="1"/>
          </p:cNvSpPr>
          <p:nvPr/>
        </p:nvSpPr>
        <p:spPr bwMode="auto">
          <a:xfrm>
            <a:off x="64389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4474" name="Rectangle 25"/>
          <p:cNvSpPr>
            <a:spLocks noChangeArrowheads="1"/>
          </p:cNvSpPr>
          <p:nvPr/>
        </p:nvSpPr>
        <p:spPr bwMode="auto">
          <a:xfrm>
            <a:off x="53213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4475" name="Rectangle 26"/>
          <p:cNvSpPr>
            <a:spLocks noChangeArrowheads="1"/>
          </p:cNvSpPr>
          <p:nvPr/>
        </p:nvSpPr>
        <p:spPr bwMode="auto">
          <a:xfrm>
            <a:off x="42037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4476" name="Rectangle 27"/>
          <p:cNvSpPr>
            <a:spLocks noChangeArrowheads="1"/>
          </p:cNvSpPr>
          <p:nvPr/>
        </p:nvSpPr>
        <p:spPr bwMode="auto">
          <a:xfrm>
            <a:off x="30734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4477" name="Rectangle 28"/>
          <p:cNvSpPr>
            <a:spLocks noChangeArrowheads="1"/>
          </p:cNvSpPr>
          <p:nvPr/>
        </p:nvSpPr>
        <p:spPr bwMode="auto">
          <a:xfrm>
            <a:off x="19685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4478" name="Line 29"/>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4479" name="Text Box 31"/>
          <p:cNvSpPr txBox="1">
            <a:spLocks noChangeArrowheads="1"/>
          </p:cNvSpPr>
          <p:nvPr/>
        </p:nvSpPr>
        <p:spPr bwMode="auto">
          <a:xfrm>
            <a:off x="838200" y="381000"/>
            <a:ext cx="7620000"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spcBef>
                <a:spcPct val="50000"/>
              </a:spcBef>
            </a:pPr>
            <a:r>
              <a:rPr lang="en-US" sz="4400"/>
              <a:t>Sắp xếp đổi chổ trực tiếp </a:t>
            </a:r>
          </a:p>
          <a:p>
            <a:pPr>
              <a:spcBef>
                <a:spcPct val="50000"/>
              </a:spcBef>
            </a:pPr>
            <a:r>
              <a:rPr lang="en-US" sz="4800"/>
              <a:t>( </a:t>
            </a:r>
            <a:r>
              <a:rPr lang="en-US" sz="4800" i="1">
                <a:solidFill>
                  <a:srgbClr val="0000FF"/>
                </a:solidFill>
              </a:rPr>
              <a:t>Interchange Sort</a:t>
            </a:r>
            <a:r>
              <a:rPr lang="en-US" sz="4800"/>
              <a:t> )</a:t>
            </a:r>
            <a:endParaRPr lang="en-US" sz="9600"/>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3.33333E-6 1.44509E-6 L 0.12083 0.00555 " pathEditMode="relative" rAng="0" ptsTypes="AA">
                                      <p:cBhvr>
                                        <p:cTn id="6" dur="2000" fill="hold"/>
                                        <p:tgtEl>
                                          <p:spTgt spid="1018900"/>
                                        </p:tgtEl>
                                        <p:attrNameLst>
                                          <p:attrName>ppt_x</p:attrName>
                                          <p:attrName>ppt_y</p:attrName>
                                        </p:attrNameLst>
                                      </p:cBhvr>
                                      <p:rCtr x="6042" y="277"/>
                                    </p:animMotion>
                                  </p:childTnLst>
                                </p:cTn>
                              </p:par>
                            </p:childTnLst>
                          </p:cTn>
                        </p:par>
                        <p:par>
                          <p:cTn id="7" fill="hold" nodeType="afterGroup">
                            <p:stCondLst>
                              <p:cond delay="2000"/>
                            </p:stCondLst>
                            <p:childTnLst>
                              <p:par>
                                <p:cTn id="8" presetID="63" presetClass="path" presetSubtype="0" accel="50000" decel="50000" fill="hold" grpId="0" nodeType="afterEffect">
                                  <p:stCondLst>
                                    <p:cond delay="0"/>
                                  </p:stCondLst>
                                  <p:childTnLst>
                                    <p:animMotion origin="layout" path="M 3.33333E-6 -3.23699E-6 L 0.12083 0.00555 " pathEditMode="relative" rAng="0" ptsTypes="AA">
                                      <p:cBhvr>
                                        <p:cTn id="9" dur="2000" fill="hold"/>
                                        <p:tgtEl>
                                          <p:spTgt spid="1018901"/>
                                        </p:tgtEl>
                                        <p:attrNameLst>
                                          <p:attrName>ppt_x</p:attrName>
                                          <p:attrName>ppt_y</p:attrName>
                                        </p:attrNameLst>
                                      </p:cBhvr>
                                      <p:rCtr x="6042" y="277"/>
                                    </p:animMotion>
                                  </p:childTnLst>
                                </p:cTn>
                              </p:par>
                            </p:childTnLst>
                          </p:cTn>
                        </p:par>
                        <p:par>
                          <p:cTn id="10" fill="hold" nodeType="afterGroup">
                            <p:stCondLst>
                              <p:cond delay="4000"/>
                            </p:stCondLst>
                            <p:childTnLst>
                              <p:par>
                                <p:cTn id="11" presetID="26" presetClass="emph" presetSubtype="0" fill="hold" grpId="0" nodeType="afterEffect">
                                  <p:stCondLst>
                                    <p:cond delay="0"/>
                                  </p:stCondLst>
                                  <p:childTnLst>
                                    <p:animEffect transition="out" filter="fade">
                                      <p:cBhvr>
                                        <p:cTn id="12" dur="3000" tmFilter="0, 0; .2, .5; .8, .5; 1, 0"/>
                                        <p:tgtEl>
                                          <p:spTgt spid="1018892"/>
                                        </p:tgtEl>
                                      </p:cBhvr>
                                    </p:animEffect>
                                    <p:animScale>
                                      <p:cBhvr>
                                        <p:cTn id="13" dur="1500" autoRev="1" fill="hold"/>
                                        <p:tgtEl>
                                          <p:spTgt spid="1018892"/>
                                        </p:tgtEl>
                                      </p:cBhvr>
                                      <p:by x="105000" y="105000"/>
                                    </p:animScale>
                                  </p:childTnLst>
                                </p:cTn>
                              </p:par>
                            </p:childTnLst>
                          </p:cTn>
                        </p:par>
                        <p:par>
                          <p:cTn id="14" fill="hold" nodeType="afterGroup">
                            <p:stCondLst>
                              <p:cond delay="7000"/>
                            </p:stCondLst>
                            <p:childTnLst>
                              <p:par>
                                <p:cTn id="15" presetID="26" presetClass="emph" presetSubtype="0" fill="hold" grpId="0" nodeType="afterEffect">
                                  <p:stCondLst>
                                    <p:cond delay="0"/>
                                  </p:stCondLst>
                                  <p:childTnLst>
                                    <p:animEffect transition="out" filter="fade">
                                      <p:cBhvr>
                                        <p:cTn id="16" dur="2000" tmFilter="0, 0; .2, .5; .8, .5; 1, 0"/>
                                        <p:tgtEl>
                                          <p:spTgt spid="1018893"/>
                                        </p:tgtEl>
                                      </p:cBhvr>
                                    </p:animEffect>
                                    <p:animScale>
                                      <p:cBhvr>
                                        <p:cTn id="17" dur="1000" autoRev="1" fill="hold"/>
                                        <p:tgtEl>
                                          <p:spTgt spid="1018893"/>
                                        </p:tgtEl>
                                      </p:cBhvr>
                                      <p:by x="105000" y="105000"/>
                                    </p:animScale>
                                  </p:childTnLst>
                                </p:cTn>
                              </p:par>
                            </p:childTnLst>
                          </p:cTn>
                        </p:par>
                        <p:par>
                          <p:cTn id="18" fill="hold" nodeType="afterGroup">
                            <p:stCondLst>
                              <p:cond delay="9000"/>
                            </p:stCondLst>
                            <p:childTnLst>
                              <p:par>
                                <p:cTn id="19" presetID="42" presetClass="path" presetSubtype="0" accel="50000" decel="50000" fill="hold" grpId="1" nodeType="afterEffect">
                                  <p:stCondLst>
                                    <p:cond delay="0"/>
                                  </p:stCondLst>
                                  <p:childTnLst>
                                    <p:animMotion origin="layout" path="M -3.88889E-6 4.62428E-7 L 0.00174 0.18243 " pathEditMode="relative" rAng="0" ptsTypes="AA">
                                      <p:cBhvr>
                                        <p:cTn id="20" dur="2000" fill="hold"/>
                                        <p:tgtEl>
                                          <p:spTgt spid="1018893"/>
                                        </p:tgtEl>
                                        <p:attrNameLst>
                                          <p:attrName>ppt_x</p:attrName>
                                          <p:attrName>ppt_y</p:attrName>
                                        </p:attrNameLst>
                                      </p:cBhvr>
                                      <p:rCtr x="87" y="9110"/>
                                    </p:animMotion>
                                  </p:childTnLst>
                                </p:cTn>
                              </p:par>
                            </p:childTnLst>
                          </p:cTn>
                        </p:par>
                        <p:par>
                          <p:cTn id="21" fill="hold" nodeType="afterGroup">
                            <p:stCondLst>
                              <p:cond delay="11000"/>
                            </p:stCondLst>
                            <p:childTnLst>
                              <p:par>
                                <p:cTn id="22" presetID="63" presetClass="path" presetSubtype="0" accel="50000" decel="50000" fill="hold" grpId="1" nodeType="afterEffect">
                                  <p:stCondLst>
                                    <p:cond delay="0"/>
                                  </p:stCondLst>
                                  <p:childTnLst>
                                    <p:animMotion origin="layout" path="M -0.00173 -0.00486 L 0.12292 4.9711E-6 " pathEditMode="relative" rAng="0" ptsTypes="AA">
                                      <p:cBhvr>
                                        <p:cTn id="23" dur="3000" fill="hold"/>
                                        <p:tgtEl>
                                          <p:spTgt spid="1018892"/>
                                        </p:tgtEl>
                                        <p:attrNameLst>
                                          <p:attrName>ppt_x</p:attrName>
                                          <p:attrName>ppt_y</p:attrName>
                                        </p:attrNameLst>
                                      </p:cBhvr>
                                      <p:rCtr x="6233" y="231"/>
                                    </p:animMotion>
                                  </p:childTnLst>
                                </p:cTn>
                              </p:par>
                            </p:childTnLst>
                          </p:cTn>
                        </p:par>
                        <p:par>
                          <p:cTn id="24" fill="hold" nodeType="afterGroup">
                            <p:stCondLst>
                              <p:cond delay="14000"/>
                            </p:stCondLst>
                            <p:childTnLst>
                              <p:par>
                                <p:cTn id="25" presetID="49" presetClass="path" presetSubtype="0" accel="50000" decel="50000" fill="hold" grpId="2" nodeType="afterEffect">
                                  <p:stCondLst>
                                    <p:cond delay="0"/>
                                  </p:stCondLst>
                                  <p:childTnLst>
                                    <p:animMotion origin="layout" path="M 0.00018 0.18867 L -0.12482 4.62428E-7 " pathEditMode="relative" rAng="0" ptsTypes="AA">
                                      <p:cBhvr>
                                        <p:cTn id="26" dur="2000" fill="hold"/>
                                        <p:tgtEl>
                                          <p:spTgt spid="1018893"/>
                                        </p:tgtEl>
                                        <p:attrNameLst>
                                          <p:attrName>ppt_x</p:attrName>
                                          <p:attrName>ppt_y</p:attrName>
                                        </p:attrNameLst>
                                      </p:cBhvr>
                                      <p:rCtr x="-6250" y="-9434"/>
                                    </p:animMotion>
                                  </p:childTnLst>
                                </p:cTn>
                              </p:par>
                            </p:childTnLst>
                          </p:cTn>
                        </p:par>
                        <p:par>
                          <p:cTn id="27" fill="hold" nodeType="afterGroup">
                            <p:stCondLst>
                              <p:cond delay="16000"/>
                            </p:stCondLst>
                            <p:childTnLst>
                              <p:par>
                                <p:cTn id="28" presetID="63" presetClass="path" presetSubtype="0" accel="50000" decel="50000" fill="hold" grpId="1" nodeType="afterEffect">
                                  <p:stCondLst>
                                    <p:cond delay="0"/>
                                  </p:stCondLst>
                                  <p:childTnLst>
                                    <p:animMotion origin="layout" path="M 0.125 -3.23699E-6 L 0.24583 0.00555 " pathEditMode="relative" rAng="0" ptsTypes="AA">
                                      <p:cBhvr>
                                        <p:cTn id="29" dur="2000" fill="hold"/>
                                        <p:tgtEl>
                                          <p:spTgt spid="1018901"/>
                                        </p:tgtEl>
                                        <p:attrNameLst>
                                          <p:attrName>ppt_x</p:attrName>
                                          <p:attrName>ppt_y</p:attrName>
                                        </p:attrNameLst>
                                      </p:cBhvr>
                                      <p:rCtr x="6042" y="277"/>
                                    </p:animMotion>
                                  </p:childTnLst>
                                </p:cTn>
                              </p:par>
                            </p:childTnLst>
                          </p:cTn>
                        </p:par>
                        <p:par>
                          <p:cTn id="30" fill="hold" nodeType="afterGroup">
                            <p:stCondLst>
                              <p:cond delay="18000"/>
                            </p:stCondLst>
                            <p:childTnLst>
                              <p:par>
                                <p:cTn id="31" presetID="26" presetClass="emph" presetSubtype="0" fill="hold" grpId="3" nodeType="afterEffect">
                                  <p:stCondLst>
                                    <p:cond delay="0"/>
                                  </p:stCondLst>
                                  <p:childTnLst>
                                    <p:animEffect transition="out" filter="fade">
                                      <p:cBhvr>
                                        <p:cTn id="32" dur="500" tmFilter="0, 0; .2, .5; .8, .5; 1, 0"/>
                                        <p:tgtEl>
                                          <p:spTgt spid="1018893"/>
                                        </p:tgtEl>
                                      </p:cBhvr>
                                    </p:animEffect>
                                    <p:animScale>
                                      <p:cBhvr>
                                        <p:cTn id="33" dur="250" autoRev="1" fill="hold"/>
                                        <p:tgtEl>
                                          <p:spTgt spid="1018893"/>
                                        </p:tgtEl>
                                      </p:cBhvr>
                                      <p:by x="105000" y="105000"/>
                                    </p:animScale>
                                  </p:childTnLst>
                                </p:cTn>
                              </p:par>
                            </p:childTnLst>
                          </p:cTn>
                        </p:par>
                        <p:par>
                          <p:cTn id="34" fill="hold" nodeType="afterGroup">
                            <p:stCondLst>
                              <p:cond delay="18500"/>
                            </p:stCondLst>
                            <p:childTnLst>
                              <p:par>
                                <p:cTn id="35" presetID="26" presetClass="emph" presetSubtype="0" fill="hold" grpId="0" nodeType="afterEffect">
                                  <p:stCondLst>
                                    <p:cond delay="0"/>
                                  </p:stCondLst>
                                  <p:childTnLst>
                                    <p:animEffect transition="out" filter="fade">
                                      <p:cBhvr>
                                        <p:cTn id="36" dur="500" tmFilter="0, 0; .2, .5; .8, .5; 1, 0"/>
                                        <p:tgtEl>
                                          <p:spTgt spid="1018894"/>
                                        </p:tgtEl>
                                      </p:cBhvr>
                                    </p:animEffect>
                                    <p:animScale>
                                      <p:cBhvr>
                                        <p:cTn id="37" dur="250" autoRev="1" fill="hold"/>
                                        <p:tgtEl>
                                          <p:spTgt spid="1018894"/>
                                        </p:tgtEl>
                                      </p:cBhvr>
                                      <p:by x="105000" y="105000"/>
                                    </p:animScale>
                                  </p:childTnLst>
                                </p:cTn>
                              </p:par>
                            </p:childTnLst>
                          </p:cTn>
                        </p:par>
                        <p:par>
                          <p:cTn id="38" fill="hold" nodeType="afterGroup">
                            <p:stCondLst>
                              <p:cond delay="19000"/>
                            </p:stCondLst>
                            <p:childTnLst>
                              <p:par>
                                <p:cTn id="39" presetID="26" presetClass="emph" presetSubtype="0" fill="hold" grpId="1" nodeType="afterEffect">
                                  <p:stCondLst>
                                    <p:cond delay="0"/>
                                  </p:stCondLst>
                                  <p:childTnLst>
                                    <p:animEffect transition="out" filter="fade">
                                      <p:cBhvr>
                                        <p:cTn id="40" dur="2000" tmFilter="0, 0; .2, .5; .8, .5; 1, 0"/>
                                        <p:tgtEl>
                                          <p:spTgt spid="1018894"/>
                                        </p:tgtEl>
                                      </p:cBhvr>
                                    </p:animEffect>
                                    <p:animScale>
                                      <p:cBhvr>
                                        <p:cTn id="41" dur="1000" autoRev="1" fill="hold"/>
                                        <p:tgtEl>
                                          <p:spTgt spid="1018894"/>
                                        </p:tgtEl>
                                      </p:cBhvr>
                                      <p:by x="105000" y="105000"/>
                                    </p:animScale>
                                  </p:childTnLst>
                                </p:cTn>
                              </p:par>
                            </p:childTnLst>
                          </p:cTn>
                        </p:par>
                        <p:par>
                          <p:cTn id="42" fill="hold" nodeType="afterGroup">
                            <p:stCondLst>
                              <p:cond delay="21000"/>
                            </p:stCondLst>
                            <p:childTnLst>
                              <p:par>
                                <p:cTn id="43" presetID="26" presetClass="emph" presetSubtype="0" fill="hold" grpId="4" nodeType="afterEffect">
                                  <p:stCondLst>
                                    <p:cond delay="0"/>
                                  </p:stCondLst>
                                  <p:childTnLst>
                                    <p:animEffect transition="out" filter="fade">
                                      <p:cBhvr>
                                        <p:cTn id="44" dur="2000" tmFilter="0, 0; .2, .5; .8, .5; 1, 0"/>
                                        <p:tgtEl>
                                          <p:spTgt spid="1018893"/>
                                        </p:tgtEl>
                                      </p:cBhvr>
                                    </p:animEffect>
                                    <p:animScale>
                                      <p:cBhvr>
                                        <p:cTn id="45" dur="1000" autoRev="1" fill="hold"/>
                                        <p:tgtEl>
                                          <p:spTgt spid="1018893"/>
                                        </p:tgtEl>
                                      </p:cBhvr>
                                      <p:by x="105000" y="105000"/>
                                    </p:animScale>
                                  </p:childTnLst>
                                </p:cTn>
                              </p:par>
                            </p:childTnLst>
                          </p:cTn>
                        </p:par>
                        <p:par>
                          <p:cTn id="46" fill="hold" nodeType="afterGroup">
                            <p:stCondLst>
                              <p:cond delay="23000"/>
                            </p:stCondLst>
                            <p:childTnLst>
                              <p:par>
                                <p:cTn id="47" presetID="42" presetClass="path" presetSubtype="0" accel="50000" decel="50000" fill="hold" grpId="2" nodeType="afterEffect">
                                  <p:stCondLst>
                                    <p:cond delay="0"/>
                                  </p:stCondLst>
                                  <p:childTnLst>
                                    <p:animMotion origin="layout" path="M -1.66667E-6 4.62428E-7 L -0.00312 0.19353 " pathEditMode="relative" rAng="0" ptsTypes="AA">
                                      <p:cBhvr>
                                        <p:cTn id="48" dur="2000" fill="hold"/>
                                        <p:tgtEl>
                                          <p:spTgt spid="1018894"/>
                                        </p:tgtEl>
                                        <p:attrNameLst>
                                          <p:attrName>ppt_x</p:attrName>
                                          <p:attrName>ppt_y</p:attrName>
                                        </p:attrNameLst>
                                      </p:cBhvr>
                                      <p:rCtr x="-156" y="9665"/>
                                    </p:animMotion>
                                  </p:childTnLst>
                                </p:cTn>
                              </p:par>
                            </p:childTnLst>
                          </p:cTn>
                        </p:par>
                        <p:par>
                          <p:cTn id="49" fill="hold" nodeType="afterGroup">
                            <p:stCondLst>
                              <p:cond delay="25000"/>
                            </p:stCondLst>
                            <p:childTnLst>
                              <p:par>
                                <p:cTn id="50" presetID="63" presetClass="path" presetSubtype="0" accel="50000" decel="50000" fill="hold" grpId="5" nodeType="afterEffect">
                                  <p:stCondLst>
                                    <p:cond delay="0"/>
                                  </p:stCondLst>
                                  <p:childTnLst>
                                    <p:animMotion origin="layout" path="M -0.12951 0.00832 L 0.12205 0.00208 " pathEditMode="relative" rAng="0" ptsTypes="AA">
                                      <p:cBhvr>
                                        <p:cTn id="51" dur="2000" fill="hold"/>
                                        <p:tgtEl>
                                          <p:spTgt spid="1018893"/>
                                        </p:tgtEl>
                                        <p:attrNameLst>
                                          <p:attrName>ppt_x</p:attrName>
                                          <p:attrName>ppt_y</p:attrName>
                                        </p:attrNameLst>
                                      </p:cBhvr>
                                      <p:rCtr x="12569" y="-324"/>
                                    </p:animMotion>
                                  </p:childTnLst>
                                </p:cTn>
                              </p:par>
                            </p:childTnLst>
                          </p:cTn>
                        </p:par>
                        <p:par>
                          <p:cTn id="52" fill="hold" nodeType="afterGroup">
                            <p:stCondLst>
                              <p:cond delay="27000"/>
                            </p:stCondLst>
                            <p:childTnLst>
                              <p:par>
                                <p:cTn id="53" presetID="49" presetClass="path" presetSubtype="0" accel="50000" decel="50000" fill="hold" grpId="3" nodeType="afterEffect">
                                  <p:stCondLst>
                                    <p:cond delay="0"/>
                                  </p:stCondLst>
                                  <p:childTnLst>
                                    <p:animMotion origin="layout" path="M -0.00312 0.19977 L -0.24479 4.62428E-7 " pathEditMode="relative" rAng="0" ptsTypes="AA">
                                      <p:cBhvr>
                                        <p:cTn id="54" dur="2000" fill="hold"/>
                                        <p:tgtEl>
                                          <p:spTgt spid="1018894"/>
                                        </p:tgtEl>
                                        <p:attrNameLst>
                                          <p:attrName>ppt_x</p:attrName>
                                          <p:attrName>ppt_y</p:attrName>
                                        </p:attrNameLst>
                                      </p:cBhvr>
                                      <p:rCtr x="-12083" y="-9988"/>
                                    </p:animMotion>
                                  </p:childTnLst>
                                </p:cTn>
                              </p:par>
                            </p:childTnLst>
                          </p:cTn>
                        </p:par>
                        <p:par>
                          <p:cTn id="55" fill="hold" nodeType="afterGroup">
                            <p:stCondLst>
                              <p:cond delay="29000"/>
                            </p:stCondLst>
                            <p:childTnLst>
                              <p:par>
                                <p:cTn id="56" presetID="63" presetClass="path" presetSubtype="0" accel="50000" decel="50000" fill="hold" grpId="2" nodeType="afterEffect">
                                  <p:stCondLst>
                                    <p:cond delay="0"/>
                                  </p:stCondLst>
                                  <p:childTnLst>
                                    <p:animMotion origin="layout" path="M 0.24583 0.00555 L 0.36823 0.00555 " pathEditMode="relative" rAng="0" ptsTypes="AA">
                                      <p:cBhvr>
                                        <p:cTn id="57" dur="2000" fill="hold"/>
                                        <p:tgtEl>
                                          <p:spTgt spid="1018901"/>
                                        </p:tgtEl>
                                        <p:attrNameLst>
                                          <p:attrName>ppt_x</p:attrName>
                                          <p:attrName>ppt_y</p:attrName>
                                        </p:attrNameLst>
                                      </p:cBhvr>
                                      <p:rCtr x="6111" y="0"/>
                                    </p:animMotion>
                                  </p:childTnLst>
                                </p:cTn>
                              </p:par>
                            </p:childTnLst>
                          </p:cTn>
                        </p:par>
                        <p:par>
                          <p:cTn id="58" fill="hold" nodeType="afterGroup">
                            <p:stCondLst>
                              <p:cond delay="31000"/>
                            </p:stCondLst>
                            <p:childTnLst>
                              <p:par>
                                <p:cTn id="59" presetID="26" presetClass="emph" presetSubtype="0" fill="hold" grpId="0" nodeType="afterEffect">
                                  <p:stCondLst>
                                    <p:cond delay="0"/>
                                  </p:stCondLst>
                                  <p:childTnLst>
                                    <p:animEffect transition="out" filter="fade">
                                      <p:cBhvr>
                                        <p:cTn id="60" dur="500" tmFilter="0, 0; .2, .5; .8, .5; 1, 0"/>
                                        <p:tgtEl>
                                          <p:spTgt spid="1018895"/>
                                        </p:tgtEl>
                                      </p:cBhvr>
                                    </p:animEffect>
                                    <p:animScale>
                                      <p:cBhvr>
                                        <p:cTn id="61" dur="250" autoRev="1" fill="hold"/>
                                        <p:tgtEl>
                                          <p:spTgt spid="1018895"/>
                                        </p:tgtEl>
                                      </p:cBhvr>
                                      <p:by x="105000" y="105000"/>
                                    </p:animScale>
                                  </p:childTnLst>
                                </p:cTn>
                              </p:par>
                            </p:childTnLst>
                          </p:cTn>
                        </p:par>
                        <p:par>
                          <p:cTn id="62" fill="hold" nodeType="afterGroup">
                            <p:stCondLst>
                              <p:cond delay="31500"/>
                            </p:stCondLst>
                            <p:childTnLst>
                              <p:par>
                                <p:cTn id="63" presetID="26" presetClass="emph" presetSubtype="0" fill="hold" grpId="4" nodeType="afterEffect">
                                  <p:stCondLst>
                                    <p:cond delay="0"/>
                                  </p:stCondLst>
                                  <p:childTnLst>
                                    <p:animEffect transition="out" filter="fade">
                                      <p:cBhvr>
                                        <p:cTn id="64" dur="500" tmFilter="0, 0; .2, .5; .8, .5; 1, 0"/>
                                        <p:tgtEl>
                                          <p:spTgt spid="1018894"/>
                                        </p:tgtEl>
                                      </p:cBhvr>
                                    </p:animEffect>
                                    <p:animScale>
                                      <p:cBhvr>
                                        <p:cTn id="65" dur="250" autoRev="1" fill="hold"/>
                                        <p:tgtEl>
                                          <p:spTgt spid="1018894"/>
                                        </p:tgtEl>
                                      </p:cBhvr>
                                      <p:by x="105000" y="105000"/>
                                    </p:animScale>
                                  </p:childTnLst>
                                </p:cTn>
                              </p:par>
                            </p:childTnLst>
                          </p:cTn>
                        </p:par>
                        <p:par>
                          <p:cTn id="66" fill="hold" nodeType="afterGroup">
                            <p:stCondLst>
                              <p:cond delay="32000"/>
                            </p:stCondLst>
                            <p:childTnLst>
                              <p:par>
                                <p:cTn id="67" presetID="3" presetClass="entr" presetSubtype="10" fill="hold" grpId="3" nodeType="afterEffect">
                                  <p:stCondLst>
                                    <p:cond delay="0"/>
                                  </p:stCondLst>
                                  <p:childTnLst>
                                    <p:set>
                                      <p:cBhvr>
                                        <p:cTn id="68" dur="1" fill="hold">
                                          <p:stCondLst>
                                            <p:cond delay="0"/>
                                          </p:stCondLst>
                                        </p:cTn>
                                        <p:tgtEl>
                                          <p:spTgt spid="1018901"/>
                                        </p:tgtEl>
                                        <p:attrNameLst>
                                          <p:attrName>style.visibility</p:attrName>
                                        </p:attrNameLst>
                                      </p:cBhvr>
                                      <p:to>
                                        <p:strVal val="visible"/>
                                      </p:to>
                                    </p:set>
                                    <p:animEffect transition="in" filter="blinds(horizontal)">
                                      <p:cBhvr>
                                        <p:cTn id="69" dur="2000"/>
                                        <p:tgtEl>
                                          <p:spTgt spid="101890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6" presetClass="emph" presetSubtype="0" fill="hold" grpId="5" nodeType="clickEffect">
                                  <p:stCondLst>
                                    <p:cond delay="0"/>
                                  </p:stCondLst>
                                  <p:childTnLst>
                                    <p:animEffect transition="out" filter="fade">
                                      <p:cBhvr>
                                        <p:cTn id="73" dur="2000" tmFilter="0, 0; .2, .5; .8, .5; 1, 0"/>
                                        <p:tgtEl>
                                          <p:spTgt spid="1018894"/>
                                        </p:tgtEl>
                                      </p:cBhvr>
                                    </p:animEffect>
                                    <p:animScale>
                                      <p:cBhvr>
                                        <p:cTn id="74" dur="1000" autoRev="1" fill="hold"/>
                                        <p:tgtEl>
                                          <p:spTgt spid="101889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8892" grpId="0" animBg="1"/>
      <p:bldP spid="1018892" grpId="1" animBg="1"/>
      <p:bldP spid="1018893" grpId="0" animBg="1"/>
      <p:bldP spid="1018893" grpId="1" animBg="1"/>
      <p:bldP spid="1018893" grpId="2" animBg="1"/>
      <p:bldP spid="1018893" grpId="3" animBg="1"/>
      <p:bldP spid="1018893" grpId="4" animBg="1"/>
      <p:bldP spid="1018893" grpId="5" animBg="1"/>
      <p:bldP spid="1018894" grpId="0" animBg="1"/>
      <p:bldP spid="1018894" grpId="1" animBg="1"/>
      <p:bldP spid="1018894" grpId="2" animBg="1"/>
      <p:bldP spid="1018894" grpId="3" animBg="1"/>
      <p:bldP spid="1018894" grpId="4" animBg="1"/>
      <p:bldP spid="1018894" grpId="5" animBg="1"/>
      <p:bldP spid="1018895" grpId="0" animBg="1"/>
      <p:bldP spid="1018900" grpId="0" animBg="1"/>
      <p:bldP spid="1018901" grpId="0" animBg="1"/>
      <p:bldP spid="1018901" grpId="1" animBg="1"/>
      <p:bldP spid="1018901" grpId="2" animBg="1"/>
      <p:bldP spid="1018901" grpId="3"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95BBD40E-4022-48D1-8CDB-315A2722B860}" type="slidenum">
              <a:rPr lang="en-US" sz="1200" smtClean="0">
                <a:solidFill>
                  <a:srgbClr val="FFFFFF"/>
                </a:solidFill>
              </a:rPr>
              <a:pPr>
                <a:lnSpc>
                  <a:spcPct val="80000"/>
                </a:lnSpc>
              </a:pPr>
              <a:t>86</a:t>
            </a:fld>
            <a:endParaRPr lang="en-US" sz="1200" smtClean="0">
              <a:solidFill>
                <a:srgbClr val="FFFFFF"/>
              </a:solidFill>
            </a:endParaRPr>
          </a:p>
        </p:txBody>
      </p:sp>
      <p:sp>
        <p:nvSpPr>
          <p:cNvPr id="105475"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5476"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5477"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5478"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5479"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5480"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5481"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5482"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5483"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5484" name="Text Box 11"/>
          <p:cNvSpPr txBox="1">
            <a:spLocks noChangeAspect="1" noChangeArrowheads="1"/>
          </p:cNvSpPr>
          <p:nvPr/>
        </p:nvSpPr>
        <p:spPr bwMode="auto">
          <a:xfrm>
            <a:off x="1987550" y="3438525"/>
            <a:ext cx="642938"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F8F8F8"/>
                </a:solidFill>
                <a:latin typeface="VNI-Avo" pitchFamily="2" charset="0"/>
              </a:rPr>
              <a:t>1</a:t>
            </a:r>
          </a:p>
        </p:txBody>
      </p:sp>
      <p:sp>
        <p:nvSpPr>
          <p:cNvPr id="105485" name="Text Box 12"/>
          <p:cNvSpPr txBox="1">
            <a:spLocks noChangeAspect="1" noChangeArrowheads="1"/>
          </p:cNvSpPr>
          <p:nvPr/>
        </p:nvSpPr>
        <p:spPr bwMode="auto">
          <a:xfrm>
            <a:off x="3109913" y="3438525"/>
            <a:ext cx="644525"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F8F8F8"/>
                </a:solidFill>
                <a:latin typeface="VNI-Avo" pitchFamily="2" charset="0"/>
              </a:rPr>
              <a:t>2</a:t>
            </a:r>
          </a:p>
        </p:txBody>
      </p:sp>
      <p:sp>
        <p:nvSpPr>
          <p:cNvPr id="1019917" name="Text Box 13"/>
          <p:cNvSpPr txBox="1">
            <a:spLocks noChangeAspect="1" noChangeArrowheads="1"/>
          </p:cNvSpPr>
          <p:nvPr/>
        </p:nvSpPr>
        <p:spPr bwMode="auto">
          <a:xfrm>
            <a:off x="42354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12</a:t>
            </a:r>
          </a:p>
        </p:txBody>
      </p:sp>
      <p:sp>
        <p:nvSpPr>
          <p:cNvPr id="1019918" name="Text Box 14"/>
          <p:cNvSpPr txBox="1">
            <a:spLocks noChangeAspect="1" noChangeArrowheads="1"/>
          </p:cNvSpPr>
          <p:nvPr/>
        </p:nvSpPr>
        <p:spPr bwMode="auto">
          <a:xfrm>
            <a:off x="5345113" y="3438525"/>
            <a:ext cx="646112"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8</a:t>
            </a:r>
          </a:p>
        </p:txBody>
      </p:sp>
      <p:sp>
        <p:nvSpPr>
          <p:cNvPr id="1019919" name="Text Box 15"/>
          <p:cNvSpPr txBox="1">
            <a:spLocks noChangeAspect="1" noChangeArrowheads="1"/>
          </p:cNvSpPr>
          <p:nvPr/>
        </p:nvSpPr>
        <p:spPr bwMode="auto">
          <a:xfrm>
            <a:off x="6469063" y="3438525"/>
            <a:ext cx="642937"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5</a:t>
            </a:r>
          </a:p>
        </p:txBody>
      </p:sp>
      <p:sp>
        <p:nvSpPr>
          <p:cNvPr id="105489"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5490"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5491"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5492"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19924" name="AutoShape 20"/>
          <p:cNvSpPr>
            <a:spLocks noChangeArrowheads="1"/>
          </p:cNvSpPr>
          <p:nvPr/>
        </p:nvSpPr>
        <p:spPr bwMode="auto">
          <a:xfrm>
            <a:off x="2971800" y="4191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p</a:t>
            </a:r>
          </a:p>
        </p:txBody>
      </p:sp>
      <p:sp>
        <p:nvSpPr>
          <p:cNvPr id="1019925" name="AutoShape 21"/>
          <p:cNvSpPr>
            <a:spLocks noChangeArrowheads="1"/>
          </p:cNvSpPr>
          <p:nvPr/>
        </p:nvSpPr>
        <p:spPr bwMode="auto">
          <a:xfrm rot="10800000">
            <a:off x="4114800" y="2667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rot="10800000"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q</a:t>
            </a:r>
          </a:p>
        </p:txBody>
      </p:sp>
      <p:sp>
        <p:nvSpPr>
          <p:cNvPr id="105495" name="Text Box 22"/>
          <p:cNvSpPr txBox="1">
            <a:spLocks noChangeArrowheads="1"/>
          </p:cNvSpPr>
          <p:nvPr/>
        </p:nvSpPr>
        <p:spPr bwMode="auto">
          <a:xfrm>
            <a:off x="457200" y="31242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l.first</a:t>
            </a:r>
          </a:p>
        </p:txBody>
      </p:sp>
      <p:sp>
        <p:nvSpPr>
          <p:cNvPr id="105496" name="Text Box 23"/>
          <p:cNvSpPr txBox="1">
            <a:spLocks noChangeArrowheads="1"/>
          </p:cNvSpPr>
          <p:nvPr/>
        </p:nvSpPr>
        <p:spPr bwMode="auto">
          <a:xfrm>
            <a:off x="7315200" y="2133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l.last</a:t>
            </a:r>
          </a:p>
        </p:txBody>
      </p:sp>
      <p:sp>
        <p:nvSpPr>
          <p:cNvPr id="105497" name="Rectangle 24"/>
          <p:cNvSpPr>
            <a:spLocks noChangeArrowheads="1"/>
          </p:cNvSpPr>
          <p:nvPr/>
        </p:nvSpPr>
        <p:spPr bwMode="auto">
          <a:xfrm>
            <a:off x="64389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5498" name="Rectangle 25"/>
          <p:cNvSpPr>
            <a:spLocks noChangeArrowheads="1"/>
          </p:cNvSpPr>
          <p:nvPr/>
        </p:nvSpPr>
        <p:spPr bwMode="auto">
          <a:xfrm>
            <a:off x="53086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5499" name="Rectangle 26"/>
          <p:cNvSpPr>
            <a:spLocks noChangeArrowheads="1"/>
          </p:cNvSpPr>
          <p:nvPr/>
        </p:nvSpPr>
        <p:spPr bwMode="auto">
          <a:xfrm>
            <a:off x="42037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5500" name="Rectangle 27"/>
          <p:cNvSpPr>
            <a:spLocks noChangeArrowheads="1"/>
          </p:cNvSpPr>
          <p:nvPr/>
        </p:nvSpPr>
        <p:spPr bwMode="auto">
          <a:xfrm>
            <a:off x="30734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5501" name="Rectangle 28"/>
          <p:cNvSpPr>
            <a:spLocks noChangeArrowheads="1"/>
          </p:cNvSpPr>
          <p:nvPr/>
        </p:nvSpPr>
        <p:spPr bwMode="auto">
          <a:xfrm>
            <a:off x="19685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5502" name="Line 29"/>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503" name="Text Box 31"/>
          <p:cNvSpPr txBox="1">
            <a:spLocks noChangeArrowheads="1"/>
          </p:cNvSpPr>
          <p:nvPr/>
        </p:nvSpPr>
        <p:spPr bwMode="auto">
          <a:xfrm>
            <a:off x="838200" y="381000"/>
            <a:ext cx="7620000"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spcBef>
                <a:spcPct val="50000"/>
              </a:spcBef>
            </a:pPr>
            <a:r>
              <a:rPr lang="en-US" sz="4400"/>
              <a:t>Sắp xếp đổi chổ trực tiếp </a:t>
            </a:r>
          </a:p>
          <a:p>
            <a:pPr>
              <a:spcBef>
                <a:spcPct val="50000"/>
              </a:spcBef>
            </a:pPr>
            <a:r>
              <a:rPr lang="en-US" sz="4800"/>
              <a:t>( </a:t>
            </a:r>
            <a:r>
              <a:rPr lang="en-US" sz="4800" i="1">
                <a:solidFill>
                  <a:srgbClr val="0000FF"/>
                </a:solidFill>
              </a:rPr>
              <a:t>Interchange Sort</a:t>
            </a:r>
            <a:r>
              <a:rPr lang="en-US" sz="4800"/>
              <a:t> )</a:t>
            </a:r>
            <a:endParaRPr lang="en-US" sz="9600"/>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withEffect">
                                  <p:stCondLst>
                                    <p:cond delay="0"/>
                                  </p:stCondLst>
                                  <p:childTnLst>
                                    <p:animMotion origin="layout" path="M -3.33333E-6 1.44509E-6 L 0.12917 0.00555 " pathEditMode="relative" rAng="0" ptsTypes="AA">
                                      <p:cBhvr>
                                        <p:cTn id="6" dur="2000" fill="hold"/>
                                        <p:tgtEl>
                                          <p:spTgt spid="1019924"/>
                                        </p:tgtEl>
                                        <p:attrNameLst>
                                          <p:attrName>ppt_x</p:attrName>
                                          <p:attrName>ppt_y</p:attrName>
                                        </p:attrNameLst>
                                      </p:cBhvr>
                                      <p:rCtr x="6458" y="277"/>
                                    </p:animMotion>
                                  </p:childTnLst>
                                </p:cTn>
                              </p:par>
                            </p:childTnLst>
                          </p:cTn>
                        </p:par>
                        <p:par>
                          <p:cTn id="7" fill="hold" nodeType="afterGroup">
                            <p:stCondLst>
                              <p:cond delay="2000"/>
                            </p:stCondLst>
                            <p:childTnLst>
                              <p:par>
                                <p:cTn id="8" presetID="63" presetClass="path" presetSubtype="0" accel="50000" decel="50000" fill="hold" grpId="0" nodeType="afterEffect">
                                  <p:stCondLst>
                                    <p:cond delay="0"/>
                                  </p:stCondLst>
                                  <p:childTnLst>
                                    <p:animMotion origin="layout" path="M -3.33333E-6 -3.23699E-6 L 0.12917 0.00555 " pathEditMode="relative" rAng="0" ptsTypes="AA">
                                      <p:cBhvr>
                                        <p:cTn id="9" dur="2000" fill="hold"/>
                                        <p:tgtEl>
                                          <p:spTgt spid="1019925"/>
                                        </p:tgtEl>
                                        <p:attrNameLst>
                                          <p:attrName>ppt_x</p:attrName>
                                          <p:attrName>ppt_y</p:attrName>
                                        </p:attrNameLst>
                                      </p:cBhvr>
                                      <p:rCtr x="6458" y="277"/>
                                    </p:animMotion>
                                  </p:childTnLst>
                                </p:cTn>
                              </p:par>
                            </p:childTnLst>
                          </p:cTn>
                        </p:par>
                        <p:par>
                          <p:cTn id="10" fill="hold" nodeType="afterGroup">
                            <p:stCondLst>
                              <p:cond delay="4000"/>
                            </p:stCondLst>
                            <p:childTnLst>
                              <p:par>
                                <p:cTn id="11" presetID="26" presetClass="emph" presetSubtype="0" fill="hold" grpId="0" nodeType="afterEffect">
                                  <p:stCondLst>
                                    <p:cond delay="0"/>
                                  </p:stCondLst>
                                  <p:childTnLst>
                                    <p:animEffect transition="out" filter="fade">
                                      <p:cBhvr>
                                        <p:cTn id="12" dur="2000" tmFilter="0, 0; .2, .5; .8, .5; 1, 0"/>
                                        <p:tgtEl>
                                          <p:spTgt spid="1019918"/>
                                        </p:tgtEl>
                                      </p:cBhvr>
                                    </p:animEffect>
                                    <p:animScale>
                                      <p:cBhvr>
                                        <p:cTn id="13" dur="1000" autoRev="1" fill="hold"/>
                                        <p:tgtEl>
                                          <p:spTgt spid="1019918"/>
                                        </p:tgtEl>
                                      </p:cBhvr>
                                      <p:by x="105000" y="105000"/>
                                    </p:animScale>
                                  </p:childTnLst>
                                </p:cTn>
                              </p:par>
                            </p:childTnLst>
                          </p:cTn>
                        </p:par>
                        <p:par>
                          <p:cTn id="14" fill="hold" nodeType="afterGroup">
                            <p:stCondLst>
                              <p:cond delay="6000"/>
                            </p:stCondLst>
                            <p:childTnLst>
                              <p:par>
                                <p:cTn id="15" presetID="42" presetClass="path" presetSubtype="0" accel="50000" decel="50000" fill="hold" grpId="1" nodeType="afterEffect">
                                  <p:stCondLst>
                                    <p:cond delay="0"/>
                                  </p:stCondLst>
                                  <p:childTnLst>
                                    <p:animMotion origin="layout" path="M -1.66667E-6 4.62428E-7 L 0.00521 0.18243 " pathEditMode="relative" rAng="0" ptsTypes="AA">
                                      <p:cBhvr>
                                        <p:cTn id="16" dur="2000" fill="hold"/>
                                        <p:tgtEl>
                                          <p:spTgt spid="1019918"/>
                                        </p:tgtEl>
                                        <p:attrNameLst>
                                          <p:attrName>ppt_x</p:attrName>
                                          <p:attrName>ppt_y</p:attrName>
                                        </p:attrNameLst>
                                      </p:cBhvr>
                                      <p:rCtr x="260" y="9110"/>
                                    </p:animMotion>
                                  </p:childTnLst>
                                </p:cTn>
                              </p:par>
                            </p:childTnLst>
                          </p:cTn>
                        </p:par>
                        <p:par>
                          <p:cTn id="17" fill="hold" nodeType="afterGroup">
                            <p:stCondLst>
                              <p:cond delay="8000"/>
                            </p:stCondLst>
                            <p:childTnLst>
                              <p:par>
                                <p:cTn id="18" presetID="63" presetClass="path" presetSubtype="0" accel="50000" decel="50000" fill="hold" grpId="0" nodeType="afterEffect">
                                  <p:stCondLst>
                                    <p:cond delay="0"/>
                                  </p:stCondLst>
                                  <p:childTnLst>
                                    <p:animMotion origin="layout" path="M 0.00312 0.00624 L 0.12153 3.23699E-6 " pathEditMode="relative" rAng="0" ptsTypes="AA">
                                      <p:cBhvr>
                                        <p:cTn id="19" dur="2000" fill="hold"/>
                                        <p:tgtEl>
                                          <p:spTgt spid="1019917"/>
                                        </p:tgtEl>
                                        <p:attrNameLst>
                                          <p:attrName>ppt_x</p:attrName>
                                          <p:attrName>ppt_y</p:attrName>
                                        </p:attrNameLst>
                                      </p:cBhvr>
                                      <p:rCtr x="5920" y="-324"/>
                                    </p:animMotion>
                                  </p:childTnLst>
                                </p:cTn>
                              </p:par>
                            </p:childTnLst>
                          </p:cTn>
                        </p:par>
                        <p:par>
                          <p:cTn id="20" fill="hold" nodeType="afterGroup">
                            <p:stCondLst>
                              <p:cond delay="10000"/>
                            </p:stCondLst>
                            <p:childTnLst>
                              <p:par>
                                <p:cTn id="21" presetID="49" presetClass="path" presetSubtype="0" accel="50000" decel="50000" fill="hold" grpId="2" nodeType="afterEffect">
                                  <p:stCondLst>
                                    <p:cond delay="0"/>
                                  </p:stCondLst>
                                  <p:childTnLst>
                                    <p:animMotion origin="layout" path="M 0.00521 0.18867 L -0.11979 4.62428E-7 " pathEditMode="relative" rAng="0" ptsTypes="AA">
                                      <p:cBhvr>
                                        <p:cTn id="22" dur="2000" fill="hold"/>
                                        <p:tgtEl>
                                          <p:spTgt spid="1019918"/>
                                        </p:tgtEl>
                                        <p:attrNameLst>
                                          <p:attrName>ppt_x</p:attrName>
                                          <p:attrName>ppt_y</p:attrName>
                                        </p:attrNameLst>
                                      </p:cBhvr>
                                      <p:rCtr x="-6250" y="-9434"/>
                                    </p:animMotion>
                                  </p:childTnLst>
                                </p:cTn>
                              </p:par>
                            </p:childTnLst>
                          </p:cTn>
                        </p:par>
                        <p:par>
                          <p:cTn id="23" fill="hold" nodeType="afterGroup">
                            <p:stCondLst>
                              <p:cond delay="12000"/>
                            </p:stCondLst>
                            <p:childTnLst>
                              <p:par>
                                <p:cTn id="24" presetID="63" presetClass="path" presetSubtype="0" accel="50000" decel="50000" fill="hold" grpId="1" nodeType="afterEffect">
                                  <p:stCondLst>
                                    <p:cond delay="0"/>
                                  </p:stCondLst>
                                  <p:childTnLst>
                                    <p:animMotion origin="layout" path="M 0.12917 0.00555 L 0.25834 0.0111 " pathEditMode="relative" rAng="0" ptsTypes="AA">
                                      <p:cBhvr>
                                        <p:cTn id="25" dur="2000" fill="hold"/>
                                        <p:tgtEl>
                                          <p:spTgt spid="1019925"/>
                                        </p:tgtEl>
                                        <p:attrNameLst>
                                          <p:attrName>ppt_x</p:attrName>
                                          <p:attrName>ppt_y</p:attrName>
                                        </p:attrNameLst>
                                      </p:cBhvr>
                                      <p:rCtr x="6458" y="277"/>
                                    </p:animMotion>
                                  </p:childTnLst>
                                </p:cTn>
                              </p:par>
                            </p:childTnLst>
                          </p:cTn>
                        </p:par>
                        <p:par>
                          <p:cTn id="26" fill="hold" nodeType="afterGroup">
                            <p:stCondLst>
                              <p:cond delay="14000"/>
                            </p:stCondLst>
                            <p:childTnLst>
                              <p:par>
                                <p:cTn id="27" presetID="26" presetClass="emph" presetSubtype="0" fill="hold" grpId="3" nodeType="afterEffect">
                                  <p:stCondLst>
                                    <p:cond delay="0"/>
                                  </p:stCondLst>
                                  <p:childTnLst>
                                    <p:animEffect transition="out" filter="fade">
                                      <p:cBhvr>
                                        <p:cTn id="28" dur="2000" tmFilter="0, 0; .2, .5; .8, .5; 1, 0"/>
                                        <p:tgtEl>
                                          <p:spTgt spid="1019918"/>
                                        </p:tgtEl>
                                      </p:cBhvr>
                                    </p:animEffect>
                                    <p:animScale>
                                      <p:cBhvr>
                                        <p:cTn id="29" dur="1000" autoRev="1" fill="hold"/>
                                        <p:tgtEl>
                                          <p:spTgt spid="1019918"/>
                                        </p:tgtEl>
                                      </p:cBhvr>
                                      <p:by x="105000" y="105000"/>
                                    </p:animScale>
                                  </p:childTnLst>
                                </p:cTn>
                              </p:par>
                            </p:childTnLst>
                          </p:cTn>
                        </p:par>
                        <p:par>
                          <p:cTn id="30" fill="hold" nodeType="afterGroup">
                            <p:stCondLst>
                              <p:cond delay="16000"/>
                            </p:stCondLst>
                            <p:childTnLst>
                              <p:par>
                                <p:cTn id="31" presetID="26" presetClass="emph" presetSubtype="0" fill="hold" grpId="0" nodeType="afterEffect">
                                  <p:stCondLst>
                                    <p:cond delay="0"/>
                                  </p:stCondLst>
                                  <p:childTnLst>
                                    <p:animEffect transition="out" filter="fade">
                                      <p:cBhvr>
                                        <p:cTn id="32" dur="2000" tmFilter="0, 0; .2, .5; .8, .5; 1, 0"/>
                                        <p:tgtEl>
                                          <p:spTgt spid="1019919"/>
                                        </p:tgtEl>
                                      </p:cBhvr>
                                    </p:animEffect>
                                    <p:animScale>
                                      <p:cBhvr>
                                        <p:cTn id="33" dur="1000" autoRev="1" fill="hold"/>
                                        <p:tgtEl>
                                          <p:spTgt spid="1019919"/>
                                        </p:tgtEl>
                                      </p:cBhvr>
                                      <p:by x="105000" y="105000"/>
                                    </p:animScale>
                                  </p:childTnLst>
                                </p:cTn>
                              </p:par>
                            </p:childTnLst>
                          </p:cTn>
                        </p:par>
                        <p:par>
                          <p:cTn id="34" fill="hold" nodeType="afterGroup">
                            <p:stCondLst>
                              <p:cond delay="18000"/>
                            </p:stCondLst>
                            <p:childTnLst>
                              <p:par>
                                <p:cTn id="35" presetID="42" presetClass="path" presetSubtype="0" accel="50000" decel="50000" fill="hold" grpId="1" nodeType="afterEffect">
                                  <p:stCondLst>
                                    <p:cond delay="0"/>
                                  </p:stCondLst>
                                  <p:childTnLst>
                                    <p:animMotion origin="layout" path="M -4.72222E-6 4.62428E-7 L -0.00086 0.18243 " pathEditMode="relative" rAng="0" ptsTypes="AA">
                                      <p:cBhvr>
                                        <p:cTn id="36" dur="2000" fill="hold"/>
                                        <p:tgtEl>
                                          <p:spTgt spid="1019919"/>
                                        </p:tgtEl>
                                        <p:attrNameLst>
                                          <p:attrName>ppt_x</p:attrName>
                                          <p:attrName>ppt_y</p:attrName>
                                        </p:attrNameLst>
                                      </p:cBhvr>
                                      <p:rCtr x="-52" y="9110"/>
                                    </p:animMotion>
                                  </p:childTnLst>
                                </p:cTn>
                              </p:par>
                            </p:childTnLst>
                          </p:cTn>
                        </p:par>
                        <p:par>
                          <p:cTn id="37" fill="hold" nodeType="afterGroup">
                            <p:stCondLst>
                              <p:cond delay="20000"/>
                            </p:stCondLst>
                            <p:childTnLst>
                              <p:par>
                                <p:cTn id="38" presetID="63" presetClass="path" presetSubtype="0" accel="50000" decel="50000" fill="hold" grpId="4" nodeType="afterEffect">
                                  <p:stCondLst>
                                    <p:cond delay="0"/>
                                  </p:stCondLst>
                                  <p:childTnLst>
                                    <p:animMotion origin="layout" path="M -0.1276 4.62428E-7 L 0.1224 4.62428E-7 " pathEditMode="relative" rAng="0" ptsTypes="AA">
                                      <p:cBhvr>
                                        <p:cTn id="39" dur="2000" fill="hold"/>
                                        <p:tgtEl>
                                          <p:spTgt spid="1019918"/>
                                        </p:tgtEl>
                                        <p:attrNameLst>
                                          <p:attrName>ppt_x</p:attrName>
                                          <p:attrName>ppt_y</p:attrName>
                                        </p:attrNameLst>
                                      </p:cBhvr>
                                      <p:rCtr x="12500" y="0"/>
                                    </p:animMotion>
                                  </p:childTnLst>
                                </p:cTn>
                              </p:par>
                            </p:childTnLst>
                          </p:cTn>
                        </p:par>
                        <p:par>
                          <p:cTn id="40" fill="hold" nodeType="afterGroup">
                            <p:stCondLst>
                              <p:cond delay="22000"/>
                            </p:stCondLst>
                            <p:childTnLst>
                              <p:par>
                                <p:cTn id="41" presetID="49" presetClass="path" presetSubtype="0" accel="50000" decel="50000" fill="hold" grpId="2" nodeType="afterEffect">
                                  <p:stCondLst>
                                    <p:cond delay="0"/>
                                  </p:stCondLst>
                                  <p:childTnLst>
                                    <p:animMotion origin="layout" path="M -0.00243 0.18867 L -0.24409 4.62428E-7 " pathEditMode="relative" rAng="0" ptsTypes="AA">
                                      <p:cBhvr>
                                        <p:cTn id="42" dur="2000" fill="hold"/>
                                        <p:tgtEl>
                                          <p:spTgt spid="1019919"/>
                                        </p:tgtEl>
                                        <p:attrNameLst>
                                          <p:attrName>ppt_x</p:attrName>
                                          <p:attrName>ppt_y</p:attrName>
                                        </p:attrNameLst>
                                      </p:cBhvr>
                                      <p:rCtr x="-12083" y="-94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9917" grpId="0" animBg="1"/>
      <p:bldP spid="1019918" grpId="0" animBg="1"/>
      <p:bldP spid="1019918" grpId="1" animBg="1"/>
      <p:bldP spid="1019918" grpId="2" animBg="1"/>
      <p:bldP spid="1019918" grpId="3" animBg="1"/>
      <p:bldP spid="1019918" grpId="4" animBg="1"/>
      <p:bldP spid="1019919" grpId="0" animBg="1"/>
      <p:bldP spid="1019919" grpId="1" animBg="1"/>
      <p:bldP spid="1019919" grpId="2" animBg="1"/>
      <p:bldP spid="1019924" grpId="0" animBg="1"/>
      <p:bldP spid="1019925" grpId="0" animBg="1"/>
      <p:bldP spid="1019925" grpId="1"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0BD04FD-EA6C-46A4-AC11-3B7DDA1877D8}" type="slidenum">
              <a:rPr lang="en-US" sz="1200" smtClean="0">
                <a:solidFill>
                  <a:srgbClr val="FFFFFF"/>
                </a:solidFill>
              </a:rPr>
              <a:pPr>
                <a:lnSpc>
                  <a:spcPct val="80000"/>
                </a:lnSpc>
              </a:pPr>
              <a:t>87</a:t>
            </a:fld>
            <a:endParaRPr lang="en-US" sz="1200" smtClean="0">
              <a:solidFill>
                <a:srgbClr val="FFFFFF"/>
              </a:solidFill>
            </a:endParaRPr>
          </a:p>
        </p:txBody>
      </p:sp>
      <p:sp>
        <p:nvSpPr>
          <p:cNvPr id="106499"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6500"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6501"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6502"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6503"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6504"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6505"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6506"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6507"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6508" name="Text Box 11"/>
          <p:cNvSpPr txBox="1">
            <a:spLocks noChangeAspect="1" noChangeArrowheads="1"/>
          </p:cNvSpPr>
          <p:nvPr/>
        </p:nvSpPr>
        <p:spPr bwMode="auto">
          <a:xfrm>
            <a:off x="1987550" y="3438525"/>
            <a:ext cx="642938"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F8F8F8"/>
                </a:solidFill>
                <a:latin typeface="VNI-Avo" pitchFamily="2" charset="0"/>
              </a:rPr>
              <a:t>1</a:t>
            </a:r>
          </a:p>
        </p:txBody>
      </p:sp>
      <p:sp>
        <p:nvSpPr>
          <p:cNvPr id="106509" name="Text Box 12"/>
          <p:cNvSpPr txBox="1">
            <a:spLocks noChangeAspect="1" noChangeArrowheads="1"/>
          </p:cNvSpPr>
          <p:nvPr/>
        </p:nvSpPr>
        <p:spPr bwMode="auto">
          <a:xfrm>
            <a:off x="3109913" y="3438525"/>
            <a:ext cx="644525"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F8F8F8"/>
                </a:solidFill>
                <a:latin typeface="VNI-Avo" pitchFamily="2" charset="0"/>
              </a:rPr>
              <a:t>2</a:t>
            </a:r>
          </a:p>
        </p:txBody>
      </p:sp>
      <p:sp>
        <p:nvSpPr>
          <p:cNvPr id="106510" name="Text Box 13"/>
          <p:cNvSpPr txBox="1">
            <a:spLocks noChangeAspect="1" noChangeArrowheads="1"/>
          </p:cNvSpPr>
          <p:nvPr/>
        </p:nvSpPr>
        <p:spPr bwMode="auto">
          <a:xfrm>
            <a:off x="4235450" y="3438525"/>
            <a:ext cx="642938"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F8F8F8"/>
                </a:solidFill>
                <a:latin typeface="VNI-Avo" pitchFamily="2" charset="0"/>
              </a:rPr>
              <a:t>5</a:t>
            </a:r>
          </a:p>
        </p:txBody>
      </p:sp>
      <p:sp>
        <p:nvSpPr>
          <p:cNvPr id="1020942" name="Text Box 14"/>
          <p:cNvSpPr txBox="1">
            <a:spLocks noChangeAspect="1" noChangeArrowheads="1"/>
          </p:cNvSpPr>
          <p:nvPr/>
        </p:nvSpPr>
        <p:spPr bwMode="auto">
          <a:xfrm>
            <a:off x="5345113" y="3438525"/>
            <a:ext cx="646112"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12</a:t>
            </a:r>
          </a:p>
        </p:txBody>
      </p:sp>
      <p:sp>
        <p:nvSpPr>
          <p:cNvPr id="1020943" name="Text Box 15"/>
          <p:cNvSpPr txBox="1">
            <a:spLocks noChangeAspect="1" noChangeArrowheads="1"/>
          </p:cNvSpPr>
          <p:nvPr/>
        </p:nvSpPr>
        <p:spPr bwMode="auto">
          <a:xfrm>
            <a:off x="6469063" y="3438525"/>
            <a:ext cx="642937"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8</a:t>
            </a:r>
          </a:p>
        </p:txBody>
      </p:sp>
      <p:sp>
        <p:nvSpPr>
          <p:cNvPr id="106513"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6514"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6515"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6516"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20948" name="AutoShape 20"/>
          <p:cNvSpPr>
            <a:spLocks noChangeArrowheads="1"/>
          </p:cNvSpPr>
          <p:nvPr/>
        </p:nvSpPr>
        <p:spPr bwMode="auto">
          <a:xfrm>
            <a:off x="4114800" y="4191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p</a:t>
            </a:r>
          </a:p>
        </p:txBody>
      </p:sp>
      <p:sp>
        <p:nvSpPr>
          <p:cNvPr id="1020949" name="AutoShape 21"/>
          <p:cNvSpPr>
            <a:spLocks noChangeArrowheads="1"/>
          </p:cNvSpPr>
          <p:nvPr/>
        </p:nvSpPr>
        <p:spPr bwMode="auto">
          <a:xfrm rot="10800000">
            <a:off x="5257800" y="2667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rot="10800000"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q</a:t>
            </a:r>
          </a:p>
        </p:txBody>
      </p:sp>
      <p:sp>
        <p:nvSpPr>
          <p:cNvPr id="106519" name="Text Box 22"/>
          <p:cNvSpPr txBox="1">
            <a:spLocks noChangeArrowheads="1"/>
          </p:cNvSpPr>
          <p:nvPr/>
        </p:nvSpPr>
        <p:spPr bwMode="auto">
          <a:xfrm>
            <a:off x="457200" y="31242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l.first</a:t>
            </a:r>
          </a:p>
        </p:txBody>
      </p:sp>
      <p:sp>
        <p:nvSpPr>
          <p:cNvPr id="106520" name="Text Box 23"/>
          <p:cNvSpPr txBox="1">
            <a:spLocks noChangeArrowheads="1"/>
          </p:cNvSpPr>
          <p:nvPr/>
        </p:nvSpPr>
        <p:spPr bwMode="auto">
          <a:xfrm>
            <a:off x="7315200" y="2133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l.last</a:t>
            </a:r>
          </a:p>
        </p:txBody>
      </p:sp>
      <p:sp>
        <p:nvSpPr>
          <p:cNvPr id="106521" name="Rectangle 24"/>
          <p:cNvSpPr>
            <a:spLocks noChangeArrowheads="1"/>
          </p:cNvSpPr>
          <p:nvPr/>
        </p:nvSpPr>
        <p:spPr bwMode="auto">
          <a:xfrm>
            <a:off x="64389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6522" name="Rectangle 25"/>
          <p:cNvSpPr>
            <a:spLocks noChangeArrowheads="1"/>
          </p:cNvSpPr>
          <p:nvPr/>
        </p:nvSpPr>
        <p:spPr bwMode="auto">
          <a:xfrm>
            <a:off x="53086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6523" name="Rectangle 26"/>
          <p:cNvSpPr>
            <a:spLocks noChangeArrowheads="1"/>
          </p:cNvSpPr>
          <p:nvPr/>
        </p:nvSpPr>
        <p:spPr bwMode="auto">
          <a:xfrm>
            <a:off x="42037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6524" name="Rectangle 27"/>
          <p:cNvSpPr>
            <a:spLocks noChangeArrowheads="1"/>
          </p:cNvSpPr>
          <p:nvPr/>
        </p:nvSpPr>
        <p:spPr bwMode="auto">
          <a:xfrm>
            <a:off x="30734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6525" name="Rectangle 28"/>
          <p:cNvSpPr>
            <a:spLocks noChangeArrowheads="1"/>
          </p:cNvSpPr>
          <p:nvPr/>
        </p:nvSpPr>
        <p:spPr bwMode="auto">
          <a:xfrm>
            <a:off x="19685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6526" name="Line 29"/>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6527" name="Text Box 31"/>
          <p:cNvSpPr txBox="1">
            <a:spLocks noChangeArrowheads="1"/>
          </p:cNvSpPr>
          <p:nvPr/>
        </p:nvSpPr>
        <p:spPr bwMode="auto">
          <a:xfrm>
            <a:off x="838200" y="381000"/>
            <a:ext cx="7620000"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spcBef>
                <a:spcPct val="50000"/>
              </a:spcBef>
            </a:pPr>
            <a:r>
              <a:rPr lang="en-US" sz="4400"/>
              <a:t>Sắp xếp đổi chổ trực tiếp </a:t>
            </a:r>
          </a:p>
          <a:p>
            <a:pPr>
              <a:spcBef>
                <a:spcPct val="50000"/>
              </a:spcBef>
            </a:pPr>
            <a:r>
              <a:rPr lang="en-US" sz="4800"/>
              <a:t>( </a:t>
            </a:r>
            <a:r>
              <a:rPr lang="en-US" sz="4800" i="1">
                <a:solidFill>
                  <a:srgbClr val="0000FF"/>
                </a:solidFill>
              </a:rPr>
              <a:t>Interchange Sort</a:t>
            </a:r>
            <a:r>
              <a:rPr lang="en-US" sz="4800"/>
              <a:t> )</a:t>
            </a:r>
            <a:endParaRPr lang="en-US" sz="9600"/>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3.33333E-6 1.44509E-6 L 0.12917 0.00555 " pathEditMode="relative" rAng="0" ptsTypes="AA">
                                      <p:cBhvr>
                                        <p:cTn id="6" dur="2000" fill="hold"/>
                                        <p:tgtEl>
                                          <p:spTgt spid="1020948"/>
                                        </p:tgtEl>
                                        <p:attrNameLst>
                                          <p:attrName>ppt_x</p:attrName>
                                          <p:attrName>ppt_y</p:attrName>
                                        </p:attrNameLst>
                                      </p:cBhvr>
                                      <p:rCtr x="6458" y="277"/>
                                    </p:animMotion>
                                  </p:childTnLst>
                                </p:cTn>
                              </p:par>
                            </p:childTnLst>
                          </p:cTn>
                        </p:par>
                        <p:par>
                          <p:cTn id="7" fill="hold" nodeType="afterGroup">
                            <p:stCondLst>
                              <p:cond delay="2000"/>
                            </p:stCondLst>
                            <p:childTnLst>
                              <p:par>
                                <p:cTn id="8" presetID="63" presetClass="path" presetSubtype="0" accel="50000" decel="50000" fill="hold" grpId="0" nodeType="afterEffect">
                                  <p:stCondLst>
                                    <p:cond delay="0"/>
                                  </p:stCondLst>
                                  <p:childTnLst>
                                    <p:animMotion origin="layout" path="M -3.33333E-6 -3.23699E-6 L 0.12084 0.00555 " pathEditMode="relative" rAng="0" ptsTypes="AA">
                                      <p:cBhvr>
                                        <p:cTn id="9" dur="2000" fill="hold"/>
                                        <p:tgtEl>
                                          <p:spTgt spid="1020949"/>
                                        </p:tgtEl>
                                        <p:attrNameLst>
                                          <p:attrName>ppt_x</p:attrName>
                                          <p:attrName>ppt_y</p:attrName>
                                        </p:attrNameLst>
                                      </p:cBhvr>
                                      <p:rCtr x="6042" y="277"/>
                                    </p:animMotion>
                                  </p:childTnLst>
                                </p:cTn>
                              </p:par>
                            </p:childTnLst>
                          </p:cTn>
                        </p:par>
                        <p:par>
                          <p:cTn id="10" fill="hold" nodeType="afterGroup">
                            <p:stCondLst>
                              <p:cond delay="4000"/>
                            </p:stCondLst>
                            <p:childTnLst>
                              <p:par>
                                <p:cTn id="11" presetID="26" presetClass="emph" presetSubtype="0" fill="hold" grpId="0" nodeType="afterEffect">
                                  <p:stCondLst>
                                    <p:cond delay="0"/>
                                  </p:stCondLst>
                                  <p:childTnLst>
                                    <p:animEffect transition="out" filter="fade">
                                      <p:cBhvr>
                                        <p:cTn id="12" dur="2000" tmFilter="0, 0; .2, .5; .8, .5; 1, 0"/>
                                        <p:tgtEl>
                                          <p:spTgt spid="1020942"/>
                                        </p:tgtEl>
                                      </p:cBhvr>
                                    </p:animEffect>
                                    <p:animScale>
                                      <p:cBhvr>
                                        <p:cTn id="13" dur="1000" autoRev="1" fill="hold"/>
                                        <p:tgtEl>
                                          <p:spTgt spid="1020942"/>
                                        </p:tgtEl>
                                      </p:cBhvr>
                                      <p:by x="105000" y="105000"/>
                                    </p:animScale>
                                  </p:childTnLst>
                                </p:cTn>
                              </p:par>
                            </p:childTnLst>
                          </p:cTn>
                        </p:par>
                        <p:par>
                          <p:cTn id="14" fill="hold" nodeType="afterGroup">
                            <p:stCondLst>
                              <p:cond delay="6000"/>
                            </p:stCondLst>
                            <p:childTnLst>
                              <p:par>
                                <p:cTn id="15" presetID="26" presetClass="emph" presetSubtype="0" fill="hold" grpId="0" nodeType="afterEffect">
                                  <p:stCondLst>
                                    <p:cond delay="0"/>
                                  </p:stCondLst>
                                  <p:childTnLst>
                                    <p:animEffect transition="out" filter="fade">
                                      <p:cBhvr>
                                        <p:cTn id="16" dur="2000" tmFilter="0, 0; .2, .5; .8, .5; 1, 0"/>
                                        <p:tgtEl>
                                          <p:spTgt spid="1020943"/>
                                        </p:tgtEl>
                                      </p:cBhvr>
                                    </p:animEffect>
                                    <p:animScale>
                                      <p:cBhvr>
                                        <p:cTn id="17" dur="1000" autoRev="1" fill="hold"/>
                                        <p:tgtEl>
                                          <p:spTgt spid="1020943"/>
                                        </p:tgtEl>
                                      </p:cBhvr>
                                      <p:by x="105000" y="105000"/>
                                    </p:animScale>
                                  </p:childTnLst>
                                </p:cTn>
                              </p:par>
                            </p:childTnLst>
                          </p:cTn>
                        </p:par>
                        <p:par>
                          <p:cTn id="18" fill="hold" nodeType="afterGroup">
                            <p:stCondLst>
                              <p:cond delay="8000"/>
                            </p:stCondLst>
                            <p:childTnLst>
                              <p:par>
                                <p:cTn id="19" presetID="42" presetClass="path" presetSubtype="0" accel="50000" decel="50000" fill="hold" grpId="1" nodeType="afterEffect">
                                  <p:stCondLst>
                                    <p:cond delay="0"/>
                                  </p:stCondLst>
                                  <p:childTnLst>
                                    <p:animMotion origin="layout" path="M -4.72222E-6 4.62428E-7 L -0.00086 0.18243 " pathEditMode="relative" rAng="0" ptsTypes="AA">
                                      <p:cBhvr>
                                        <p:cTn id="20" dur="2000" fill="hold"/>
                                        <p:tgtEl>
                                          <p:spTgt spid="1020943"/>
                                        </p:tgtEl>
                                        <p:attrNameLst>
                                          <p:attrName>ppt_x</p:attrName>
                                          <p:attrName>ppt_y</p:attrName>
                                        </p:attrNameLst>
                                      </p:cBhvr>
                                      <p:rCtr x="-52" y="9110"/>
                                    </p:animMotion>
                                  </p:childTnLst>
                                </p:cTn>
                              </p:par>
                            </p:childTnLst>
                          </p:cTn>
                        </p:par>
                        <p:par>
                          <p:cTn id="21" fill="hold" nodeType="afterGroup">
                            <p:stCondLst>
                              <p:cond delay="10000"/>
                            </p:stCondLst>
                            <p:childTnLst>
                              <p:par>
                                <p:cTn id="22" presetID="63" presetClass="path" presetSubtype="0" accel="50000" decel="50000" fill="hold" grpId="1" nodeType="afterEffect">
                                  <p:stCondLst>
                                    <p:cond delay="0"/>
                                  </p:stCondLst>
                                  <p:childTnLst>
                                    <p:animMotion origin="layout" path="M -0.00156 4.62428E-7 L 0.12344 4.62428E-7 " pathEditMode="relative" rAng="0" ptsTypes="AA">
                                      <p:cBhvr>
                                        <p:cTn id="23" dur="2000" fill="hold"/>
                                        <p:tgtEl>
                                          <p:spTgt spid="1020942"/>
                                        </p:tgtEl>
                                        <p:attrNameLst>
                                          <p:attrName>ppt_x</p:attrName>
                                          <p:attrName>ppt_y</p:attrName>
                                        </p:attrNameLst>
                                      </p:cBhvr>
                                      <p:rCtr x="6250" y="0"/>
                                    </p:animMotion>
                                  </p:childTnLst>
                                </p:cTn>
                              </p:par>
                            </p:childTnLst>
                          </p:cTn>
                        </p:par>
                        <p:par>
                          <p:cTn id="24" fill="hold" nodeType="afterGroup">
                            <p:stCondLst>
                              <p:cond delay="12000"/>
                            </p:stCondLst>
                            <p:childTnLst>
                              <p:par>
                                <p:cTn id="25" presetID="49" presetClass="path" presetSubtype="0" accel="50000" decel="50000" fill="hold" grpId="2" nodeType="afterEffect">
                                  <p:stCondLst>
                                    <p:cond delay="0"/>
                                  </p:stCondLst>
                                  <p:childTnLst>
                                    <p:animMotion origin="layout" path="M 0.00226 0.18867 L -0.12361 4.62428E-7 " pathEditMode="relative" rAng="0" ptsTypes="AA">
                                      <p:cBhvr>
                                        <p:cTn id="26" dur="2000" fill="hold"/>
                                        <p:tgtEl>
                                          <p:spTgt spid="1020943"/>
                                        </p:tgtEl>
                                        <p:attrNameLst>
                                          <p:attrName>ppt_x</p:attrName>
                                          <p:attrName>ppt_y</p:attrName>
                                        </p:attrNameLst>
                                      </p:cBhvr>
                                      <p:rCtr x="-6302" y="-94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0942" grpId="0" animBg="1"/>
      <p:bldP spid="1020942" grpId="1" animBg="1"/>
      <p:bldP spid="1020943" grpId="0" animBg="1"/>
      <p:bldP spid="1020943" grpId="1" animBg="1"/>
      <p:bldP spid="1020943" grpId="2" animBg="1"/>
      <p:bldP spid="1020948" grpId="0" animBg="1"/>
      <p:bldP spid="1020949"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2E72503B-C557-4986-A4A3-361BEB276BD8}" type="slidenum">
              <a:rPr lang="en-US" sz="1200" smtClean="0">
                <a:solidFill>
                  <a:srgbClr val="FFFFFF"/>
                </a:solidFill>
              </a:rPr>
              <a:pPr>
                <a:lnSpc>
                  <a:spcPct val="80000"/>
                </a:lnSpc>
              </a:pPr>
              <a:t>88</a:t>
            </a:fld>
            <a:endParaRPr lang="en-US" sz="1200" smtClean="0">
              <a:solidFill>
                <a:srgbClr val="FFFFFF"/>
              </a:solidFill>
            </a:endParaRPr>
          </a:p>
        </p:txBody>
      </p:sp>
      <p:sp>
        <p:nvSpPr>
          <p:cNvPr id="107523"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7524"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7525"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7526"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7527"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7528"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7529"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7530"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7531"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7532" name="Text Box 11"/>
          <p:cNvSpPr txBox="1">
            <a:spLocks noChangeAspect="1" noChangeArrowheads="1"/>
          </p:cNvSpPr>
          <p:nvPr/>
        </p:nvSpPr>
        <p:spPr bwMode="auto">
          <a:xfrm>
            <a:off x="1987550" y="3438525"/>
            <a:ext cx="642938"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F8F8F8"/>
                </a:solidFill>
                <a:latin typeface="VNI-Avo" pitchFamily="2" charset="0"/>
              </a:rPr>
              <a:t>1</a:t>
            </a:r>
          </a:p>
        </p:txBody>
      </p:sp>
      <p:sp>
        <p:nvSpPr>
          <p:cNvPr id="107533" name="Text Box 12"/>
          <p:cNvSpPr txBox="1">
            <a:spLocks noChangeAspect="1" noChangeArrowheads="1"/>
          </p:cNvSpPr>
          <p:nvPr/>
        </p:nvSpPr>
        <p:spPr bwMode="auto">
          <a:xfrm>
            <a:off x="3109913" y="3438525"/>
            <a:ext cx="644525"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F8F8F8"/>
                </a:solidFill>
                <a:latin typeface="VNI-Avo" pitchFamily="2" charset="0"/>
              </a:rPr>
              <a:t>2</a:t>
            </a:r>
          </a:p>
        </p:txBody>
      </p:sp>
      <p:sp>
        <p:nvSpPr>
          <p:cNvPr id="107534" name="Text Box 13"/>
          <p:cNvSpPr txBox="1">
            <a:spLocks noChangeAspect="1" noChangeArrowheads="1"/>
          </p:cNvSpPr>
          <p:nvPr/>
        </p:nvSpPr>
        <p:spPr bwMode="auto">
          <a:xfrm>
            <a:off x="4235450" y="3438525"/>
            <a:ext cx="642938"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F8F8F8"/>
                </a:solidFill>
                <a:latin typeface="VNI-Avo" pitchFamily="2" charset="0"/>
              </a:rPr>
              <a:t>5</a:t>
            </a:r>
          </a:p>
        </p:txBody>
      </p:sp>
      <p:sp>
        <p:nvSpPr>
          <p:cNvPr id="1021966" name="Text Box 14"/>
          <p:cNvSpPr txBox="1">
            <a:spLocks noChangeAspect="1" noChangeArrowheads="1"/>
          </p:cNvSpPr>
          <p:nvPr/>
        </p:nvSpPr>
        <p:spPr bwMode="auto">
          <a:xfrm>
            <a:off x="5345113" y="3438525"/>
            <a:ext cx="646112"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F8F8F8"/>
                </a:solidFill>
                <a:latin typeface="VNI-Avo" pitchFamily="2" charset="0"/>
              </a:rPr>
              <a:t>8</a:t>
            </a:r>
          </a:p>
        </p:txBody>
      </p:sp>
      <p:sp>
        <p:nvSpPr>
          <p:cNvPr id="1021967" name="Text Box 15"/>
          <p:cNvSpPr txBox="1">
            <a:spLocks noChangeAspect="1" noChangeArrowheads="1"/>
          </p:cNvSpPr>
          <p:nvPr/>
        </p:nvSpPr>
        <p:spPr bwMode="auto">
          <a:xfrm>
            <a:off x="6469063" y="3438525"/>
            <a:ext cx="642937"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rgbClr val="F8F8F8"/>
                </a:solidFill>
                <a:latin typeface="VNI-Avo" pitchFamily="2" charset="0"/>
              </a:rPr>
              <a:t>12</a:t>
            </a:r>
          </a:p>
        </p:txBody>
      </p:sp>
      <p:sp>
        <p:nvSpPr>
          <p:cNvPr id="107537"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7538"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7539"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7540"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21972" name="AutoShape 20"/>
          <p:cNvSpPr>
            <a:spLocks noChangeArrowheads="1"/>
          </p:cNvSpPr>
          <p:nvPr/>
        </p:nvSpPr>
        <p:spPr bwMode="auto">
          <a:xfrm>
            <a:off x="5257800" y="4191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p</a:t>
            </a:r>
          </a:p>
        </p:txBody>
      </p:sp>
      <p:sp>
        <p:nvSpPr>
          <p:cNvPr id="1021973" name="AutoShape 21"/>
          <p:cNvSpPr>
            <a:spLocks noChangeArrowheads="1"/>
          </p:cNvSpPr>
          <p:nvPr/>
        </p:nvSpPr>
        <p:spPr bwMode="auto">
          <a:xfrm rot="10800000">
            <a:off x="6324600" y="2667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rot="10800000"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q</a:t>
            </a:r>
          </a:p>
        </p:txBody>
      </p:sp>
      <p:sp>
        <p:nvSpPr>
          <p:cNvPr id="1021974" name="Text Box 22"/>
          <p:cNvSpPr txBox="1">
            <a:spLocks noChangeArrowheads="1"/>
          </p:cNvSpPr>
          <p:nvPr/>
        </p:nvSpPr>
        <p:spPr bwMode="auto">
          <a:xfrm>
            <a:off x="7696200" y="1295400"/>
            <a:ext cx="1066800" cy="457200"/>
          </a:xfrm>
          <a:prstGeom prst="rect">
            <a:avLst/>
          </a:prstGeom>
          <a:gradFill rotWithShape="1">
            <a:gsLst>
              <a:gs pos="0">
                <a:srgbClr val="6600CC"/>
              </a:gs>
              <a:gs pos="100000">
                <a:srgbClr val="2F005E"/>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spcBef>
                <a:spcPct val="50000"/>
              </a:spcBef>
            </a:pPr>
            <a:r>
              <a:rPr lang="en-US" sz="2400">
                <a:solidFill>
                  <a:srgbClr val="F8F8F8"/>
                </a:solidFill>
              </a:rPr>
              <a:t>Dừng</a:t>
            </a:r>
            <a:r>
              <a:rPr lang="en-US" sz="2400"/>
              <a:t> </a:t>
            </a:r>
          </a:p>
        </p:txBody>
      </p:sp>
      <p:sp>
        <p:nvSpPr>
          <p:cNvPr id="107544" name="Text Box 23"/>
          <p:cNvSpPr txBox="1">
            <a:spLocks noChangeArrowheads="1"/>
          </p:cNvSpPr>
          <p:nvPr/>
        </p:nvSpPr>
        <p:spPr bwMode="auto">
          <a:xfrm>
            <a:off x="457200" y="31242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l.first</a:t>
            </a:r>
          </a:p>
        </p:txBody>
      </p:sp>
      <p:sp>
        <p:nvSpPr>
          <p:cNvPr id="107545" name="Text Box 24"/>
          <p:cNvSpPr txBox="1">
            <a:spLocks noChangeArrowheads="1"/>
          </p:cNvSpPr>
          <p:nvPr/>
        </p:nvSpPr>
        <p:spPr bwMode="auto">
          <a:xfrm>
            <a:off x="7315200" y="2133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l.last</a:t>
            </a:r>
          </a:p>
        </p:txBody>
      </p:sp>
      <p:sp>
        <p:nvSpPr>
          <p:cNvPr id="107546" name="Rectangle 25"/>
          <p:cNvSpPr>
            <a:spLocks noChangeArrowheads="1"/>
          </p:cNvSpPr>
          <p:nvPr/>
        </p:nvSpPr>
        <p:spPr bwMode="auto">
          <a:xfrm>
            <a:off x="64389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7547" name="Rectangle 26"/>
          <p:cNvSpPr>
            <a:spLocks noChangeArrowheads="1"/>
          </p:cNvSpPr>
          <p:nvPr/>
        </p:nvSpPr>
        <p:spPr bwMode="auto">
          <a:xfrm>
            <a:off x="53213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7548" name="Rectangle 27"/>
          <p:cNvSpPr>
            <a:spLocks noChangeArrowheads="1"/>
          </p:cNvSpPr>
          <p:nvPr/>
        </p:nvSpPr>
        <p:spPr bwMode="auto">
          <a:xfrm>
            <a:off x="4216400" y="34417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7549" name="Rectangle 28"/>
          <p:cNvSpPr>
            <a:spLocks noChangeArrowheads="1"/>
          </p:cNvSpPr>
          <p:nvPr/>
        </p:nvSpPr>
        <p:spPr bwMode="auto">
          <a:xfrm>
            <a:off x="30734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7550" name="Rectangle 29"/>
          <p:cNvSpPr>
            <a:spLocks noChangeArrowheads="1"/>
          </p:cNvSpPr>
          <p:nvPr/>
        </p:nvSpPr>
        <p:spPr bwMode="auto">
          <a:xfrm>
            <a:off x="19685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7551" name="Line 30"/>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7552" name="Text Box 32"/>
          <p:cNvSpPr txBox="1">
            <a:spLocks noChangeArrowheads="1"/>
          </p:cNvSpPr>
          <p:nvPr/>
        </p:nvSpPr>
        <p:spPr bwMode="auto">
          <a:xfrm>
            <a:off x="838200" y="381000"/>
            <a:ext cx="7620000"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spcBef>
                <a:spcPct val="50000"/>
              </a:spcBef>
            </a:pPr>
            <a:r>
              <a:rPr lang="en-US" sz="4400"/>
              <a:t>Sắp xếp đổi chổ trực tiếp </a:t>
            </a:r>
          </a:p>
          <a:p>
            <a:pPr>
              <a:spcBef>
                <a:spcPct val="50000"/>
              </a:spcBef>
            </a:pPr>
            <a:r>
              <a:rPr lang="en-US" sz="4800"/>
              <a:t>( </a:t>
            </a:r>
            <a:r>
              <a:rPr lang="en-US" sz="4800" i="1">
                <a:solidFill>
                  <a:srgbClr val="0000FF"/>
                </a:solidFill>
              </a:rPr>
              <a:t>Interchange Sort</a:t>
            </a:r>
            <a:r>
              <a:rPr lang="en-US" sz="4800"/>
              <a:t> )</a:t>
            </a:r>
            <a:endParaRPr lang="en-US" sz="96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1021966"/>
                                        </p:tgtEl>
                                      </p:cBhvr>
                                    </p:animEffect>
                                    <p:animScale>
                                      <p:cBhvr>
                                        <p:cTn id="7" dur="1000" autoRev="1" fill="hold"/>
                                        <p:tgtEl>
                                          <p:spTgt spid="1021966"/>
                                        </p:tgtEl>
                                      </p:cBhvr>
                                      <p:by x="105000" y="105000"/>
                                    </p:animScale>
                                  </p:childTnLst>
                                </p:cTn>
                              </p:par>
                            </p:childTnLst>
                          </p:cTn>
                        </p:par>
                        <p:par>
                          <p:cTn id="8" fill="hold" nodeType="afterGroup">
                            <p:stCondLst>
                              <p:cond delay="2000"/>
                            </p:stCondLst>
                            <p:childTnLst>
                              <p:par>
                                <p:cTn id="9" presetID="26" presetClass="emph" presetSubtype="0" fill="hold" grpId="0" nodeType="afterEffect">
                                  <p:stCondLst>
                                    <p:cond delay="0"/>
                                  </p:stCondLst>
                                  <p:childTnLst>
                                    <p:animEffect transition="out" filter="fade">
                                      <p:cBhvr>
                                        <p:cTn id="10" dur="2000" tmFilter="0, 0; .2, .5; .8, .5; 1, 0"/>
                                        <p:tgtEl>
                                          <p:spTgt spid="1021967"/>
                                        </p:tgtEl>
                                      </p:cBhvr>
                                    </p:animEffect>
                                    <p:animScale>
                                      <p:cBhvr>
                                        <p:cTn id="11" dur="1000" autoRev="1" fill="hold"/>
                                        <p:tgtEl>
                                          <p:spTgt spid="1021967"/>
                                        </p:tgtEl>
                                      </p:cBhvr>
                                      <p:by x="105000" y="105000"/>
                                    </p:animScale>
                                  </p:childTnLst>
                                </p:cTn>
                              </p:par>
                            </p:childTnLst>
                          </p:cTn>
                        </p:par>
                        <p:par>
                          <p:cTn id="12" fill="hold" nodeType="afterGroup">
                            <p:stCondLst>
                              <p:cond delay="4000"/>
                            </p:stCondLst>
                            <p:childTnLst>
                              <p:par>
                                <p:cTn id="13" presetID="63" presetClass="path" presetSubtype="0" accel="50000" decel="50000" fill="hold" grpId="0" nodeType="afterEffect">
                                  <p:stCondLst>
                                    <p:cond delay="0"/>
                                  </p:stCondLst>
                                  <p:childTnLst>
                                    <p:animMotion origin="layout" path="M -0.00312 0.00624 L 0.12605 0.00069 " pathEditMode="relative" rAng="0" ptsTypes="AA">
                                      <p:cBhvr>
                                        <p:cTn id="14" dur="2000" fill="hold"/>
                                        <p:tgtEl>
                                          <p:spTgt spid="1021972"/>
                                        </p:tgtEl>
                                        <p:attrNameLst>
                                          <p:attrName>ppt_x</p:attrName>
                                          <p:attrName>ppt_y</p:attrName>
                                        </p:attrNameLst>
                                      </p:cBhvr>
                                      <p:rCtr x="6458" y="-277"/>
                                    </p:animMotion>
                                  </p:childTnLst>
                                </p:cTn>
                              </p:par>
                            </p:childTnLst>
                          </p:cTn>
                        </p:par>
                        <p:par>
                          <p:cTn id="15" fill="hold" nodeType="afterGroup">
                            <p:stCondLst>
                              <p:cond delay="6000"/>
                            </p:stCondLst>
                            <p:childTnLst>
                              <p:par>
                                <p:cTn id="16" presetID="63" presetClass="path" presetSubtype="0" accel="50000" decel="50000" fill="hold" grpId="0" nodeType="afterEffect">
                                  <p:stCondLst>
                                    <p:cond delay="0"/>
                                  </p:stCondLst>
                                  <p:childTnLst>
                                    <p:animMotion origin="layout" path="M 0 -0.00208 L 0.09583 0.00139 " pathEditMode="relative" rAng="0" ptsTypes="AA">
                                      <p:cBhvr>
                                        <p:cTn id="17" dur="2000" fill="hold"/>
                                        <p:tgtEl>
                                          <p:spTgt spid="1021973"/>
                                        </p:tgtEl>
                                        <p:attrNameLst>
                                          <p:attrName>ppt_x</p:attrName>
                                          <p:attrName>ppt_y</p:attrName>
                                        </p:attrNameLst>
                                      </p:cBhvr>
                                      <p:rCtr x="4792" y="162"/>
                                    </p:animMotion>
                                  </p:childTnLst>
                                </p:cTn>
                              </p:par>
                            </p:childTnLst>
                          </p:cTn>
                        </p:par>
                        <p:par>
                          <p:cTn id="18" fill="hold" nodeType="afterGroup">
                            <p:stCondLst>
                              <p:cond delay="8000"/>
                            </p:stCondLst>
                            <p:childTnLst>
                              <p:par>
                                <p:cTn id="19" presetID="26" presetClass="entr" presetSubtype="0" fill="hold" grpId="0" nodeType="afterEffect">
                                  <p:stCondLst>
                                    <p:cond delay="0"/>
                                  </p:stCondLst>
                                  <p:childTnLst>
                                    <p:set>
                                      <p:cBhvr>
                                        <p:cTn id="20" dur="1" fill="hold">
                                          <p:stCondLst>
                                            <p:cond delay="0"/>
                                          </p:stCondLst>
                                        </p:cTn>
                                        <p:tgtEl>
                                          <p:spTgt spid="1021974"/>
                                        </p:tgtEl>
                                        <p:attrNameLst>
                                          <p:attrName>style.visibility</p:attrName>
                                        </p:attrNameLst>
                                      </p:cBhvr>
                                      <p:to>
                                        <p:strVal val="visible"/>
                                      </p:to>
                                    </p:set>
                                    <p:animEffect transition="in" filter="wipe(down)">
                                      <p:cBhvr>
                                        <p:cTn id="21" dur="580">
                                          <p:stCondLst>
                                            <p:cond delay="0"/>
                                          </p:stCondLst>
                                        </p:cTn>
                                        <p:tgtEl>
                                          <p:spTgt spid="1021974"/>
                                        </p:tgtEl>
                                      </p:cBhvr>
                                    </p:animEffect>
                                    <p:anim calcmode="lin" valueType="num">
                                      <p:cBhvr>
                                        <p:cTn id="22" dur="1822" tmFilter="0,0; 0.14,0.36; 0.43,0.73; 0.71,0.91; 1.0,1.0">
                                          <p:stCondLst>
                                            <p:cond delay="0"/>
                                          </p:stCondLst>
                                        </p:cTn>
                                        <p:tgtEl>
                                          <p:spTgt spid="1021974"/>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021974"/>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021974"/>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021974"/>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021974"/>
                                        </p:tgtEl>
                                        <p:attrNameLst>
                                          <p:attrName>ppt_y</p:attrName>
                                        </p:attrNameLst>
                                      </p:cBhvr>
                                      <p:tavLst>
                                        <p:tav tm="0" fmla="#ppt_y-sin(pi*$)/81">
                                          <p:val>
                                            <p:fltVal val="0"/>
                                          </p:val>
                                        </p:tav>
                                        <p:tav tm="100000">
                                          <p:val>
                                            <p:fltVal val="1"/>
                                          </p:val>
                                        </p:tav>
                                      </p:tavLst>
                                    </p:anim>
                                    <p:animScale>
                                      <p:cBhvr>
                                        <p:cTn id="27" dur="26">
                                          <p:stCondLst>
                                            <p:cond delay="650"/>
                                          </p:stCondLst>
                                        </p:cTn>
                                        <p:tgtEl>
                                          <p:spTgt spid="1021974"/>
                                        </p:tgtEl>
                                      </p:cBhvr>
                                      <p:to x="100000" y="60000"/>
                                    </p:animScale>
                                    <p:animScale>
                                      <p:cBhvr>
                                        <p:cTn id="28" dur="166" decel="50000">
                                          <p:stCondLst>
                                            <p:cond delay="676"/>
                                          </p:stCondLst>
                                        </p:cTn>
                                        <p:tgtEl>
                                          <p:spTgt spid="1021974"/>
                                        </p:tgtEl>
                                      </p:cBhvr>
                                      <p:to x="100000" y="100000"/>
                                    </p:animScale>
                                    <p:animScale>
                                      <p:cBhvr>
                                        <p:cTn id="29" dur="26">
                                          <p:stCondLst>
                                            <p:cond delay="1312"/>
                                          </p:stCondLst>
                                        </p:cTn>
                                        <p:tgtEl>
                                          <p:spTgt spid="1021974"/>
                                        </p:tgtEl>
                                      </p:cBhvr>
                                      <p:to x="100000" y="80000"/>
                                    </p:animScale>
                                    <p:animScale>
                                      <p:cBhvr>
                                        <p:cTn id="30" dur="166" decel="50000">
                                          <p:stCondLst>
                                            <p:cond delay="1338"/>
                                          </p:stCondLst>
                                        </p:cTn>
                                        <p:tgtEl>
                                          <p:spTgt spid="1021974"/>
                                        </p:tgtEl>
                                      </p:cBhvr>
                                      <p:to x="100000" y="100000"/>
                                    </p:animScale>
                                    <p:animScale>
                                      <p:cBhvr>
                                        <p:cTn id="31" dur="26">
                                          <p:stCondLst>
                                            <p:cond delay="1642"/>
                                          </p:stCondLst>
                                        </p:cTn>
                                        <p:tgtEl>
                                          <p:spTgt spid="1021974"/>
                                        </p:tgtEl>
                                      </p:cBhvr>
                                      <p:to x="100000" y="90000"/>
                                    </p:animScale>
                                    <p:animScale>
                                      <p:cBhvr>
                                        <p:cTn id="32" dur="166" decel="50000">
                                          <p:stCondLst>
                                            <p:cond delay="1668"/>
                                          </p:stCondLst>
                                        </p:cTn>
                                        <p:tgtEl>
                                          <p:spTgt spid="1021974"/>
                                        </p:tgtEl>
                                      </p:cBhvr>
                                      <p:to x="100000" y="100000"/>
                                    </p:animScale>
                                    <p:animScale>
                                      <p:cBhvr>
                                        <p:cTn id="33" dur="26">
                                          <p:stCondLst>
                                            <p:cond delay="1808"/>
                                          </p:stCondLst>
                                        </p:cTn>
                                        <p:tgtEl>
                                          <p:spTgt spid="1021974"/>
                                        </p:tgtEl>
                                      </p:cBhvr>
                                      <p:to x="100000" y="95000"/>
                                    </p:animScale>
                                    <p:animScale>
                                      <p:cBhvr>
                                        <p:cTn id="34" dur="166" decel="50000">
                                          <p:stCondLst>
                                            <p:cond delay="1834"/>
                                          </p:stCondLst>
                                        </p:cTn>
                                        <p:tgtEl>
                                          <p:spTgt spid="102197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1966" grpId="0" animBg="1"/>
      <p:bldP spid="1021967" grpId="0" animBg="1"/>
      <p:bldP spid="1021972" grpId="0" animBg="1"/>
      <p:bldP spid="1021973" grpId="0" animBg="1"/>
      <p:bldP spid="102197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28600" y="457200"/>
            <a:ext cx="9144000" cy="1143000"/>
          </a:xfrm>
        </p:spPr>
        <p:txBody>
          <a:bodyPr/>
          <a:lstStyle/>
          <a:p>
            <a:pPr eaLnBrk="1" hangingPunct="1"/>
            <a:r>
              <a:rPr lang="en-US" sz="3800" smtClean="0">
                <a:latin typeface="Times New Roman" panose="02020603050405020304" pitchFamily="18" charset="0"/>
              </a:rPr>
              <a:t>Sắp xếp bằng phương pháp chọn trực tiếp </a:t>
            </a:r>
            <a:br>
              <a:rPr lang="en-US" sz="3800" smtClean="0">
                <a:latin typeface="Times New Roman" panose="02020603050405020304" pitchFamily="18" charset="0"/>
              </a:rPr>
            </a:br>
            <a:r>
              <a:rPr lang="en-US" sz="4200" smtClean="0">
                <a:latin typeface="Times New Roman" panose="02020603050405020304" pitchFamily="18" charset="0"/>
              </a:rPr>
              <a:t>( </a:t>
            </a:r>
            <a:r>
              <a:rPr lang="en-US" i="1" smtClean="0">
                <a:solidFill>
                  <a:srgbClr val="0000FF"/>
                </a:solidFill>
                <a:latin typeface="Times New Roman" panose="02020603050405020304" pitchFamily="18" charset="0"/>
              </a:rPr>
              <a:t>Selection sort</a:t>
            </a:r>
            <a:r>
              <a:rPr lang="en-US" i="1" smtClean="0">
                <a:latin typeface="Times New Roman" panose="02020603050405020304" pitchFamily="18" charset="0"/>
              </a:rPr>
              <a:t> )</a:t>
            </a:r>
            <a:r>
              <a:rPr lang="en-US" sz="2400" smtClean="0"/>
              <a:t> </a:t>
            </a:r>
          </a:p>
        </p:txBody>
      </p:sp>
      <p:sp>
        <p:nvSpPr>
          <p:cNvPr id="10854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9B7E308-230C-4B2A-886B-2998884AC5E3}" type="slidenum">
              <a:rPr lang="en-US" sz="1200" smtClean="0">
                <a:solidFill>
                  <a:srgbClr val="FFFFFF"/>
                </a:solidFill>
              </a:rPr>
              <a:pPr>
                <a:lnSpc>
                  <a:spcPct val="80000"/>
                </a:lnSpc>
              </a:pPr>
              <a:t>89</a:t>
            </a:fld>
            <a:endParaRPr lang="en-US" sz="1200" smtClean="0">
              <a:solidFill>
                <a:srgbClr val="FFFFFF"/>
              </a:solidFill>
            </a:endParaRPr>
          </a:p>
        </p:txBody>
      </p:sp>
      <p:sp>
        <p:nvSpPr>
          <p:cNvPr id="108548" name="Rectangle 3"/>
          <p:cNvSpPr>
            <a:spLocks noGrp="1" noChangeArrowheads="1"/>
          </p:cNvSpPr>
          <p:nvPr>
            <p:ph sz="quarter" idx="1"/>
          </p:nvPr>
        </p:nvSpPr>
        <p:spPr>
          <a:xfrm>
            <a:off x="457200" y="1905000"/>
            <a:ext cx="8534400" cy="5181600"/>
          </a:xfrm>
        </p:spPr>
        <p:txBody>
          <a:bodyPr/>
          <a:lstStyle/>
          <a:p>
            <a:pPr marL="457200" indent="-457200" eaLnBrk="1" hangingPunct="1">
              <a:buFont typeface="Wingdings" panose="05000000000000000000" pitchFamily="2" charset="2"/>
              <a:buNone/>
              <a:tabLst>
                <a:tab pos="914400" algn="l"/>
                <a:tab pos="1371600" algn="l"/>
              </a:tabLst>
            </a:pPr>
            <a:r>
              <a:rPr lang="en-US" sz="2600" b="1" smtClean="0">
                <a:solidFill>
                  <a:srgbClr val="0000FF"/>
                </a:solidFill>
                <a:latin typeface="Times New Roman" panose="02020603050405020304" pitchFamily="18" charset="0"/>
              </a:rPr>
              <a:t>void</a:t>
            </a:r>
            <a:r>
              <a:rPr lang="en-US" sz="2600" b="1" smtClean="0">
                <a:solidFill>
                  <a:srgbClr val="000000"/>
                </a:solidFill>
                <a:latin typeface="Times New Roman" panose="02020603050405020304" pitchFamily="18" charset="0"/>
              </a:rPr>
              <a:t>	</a:t>
            </a:r>
            <a:r>
              <a:rPr lang="en-US" sz="2600" b="1" smtClean="0">
                <a:solidFill>
                  <a:srgbClr val="FF0000"/>
                </a:solidFill>
                <a:latin typeface="Times New Roman" panose="02020603050405020304" pitchFamily="18" charset="0"/>
              </a:rPr>
              <a:t>ListSelectionSort</a:t>
            </a:r>
            <a:r>
              <a:rPr lang="en-US" sz="2600" b="1" smtClean="0">
                <a:solidFill>
                  <a:srgbClr val="000000"/>
                </a:solidFill>
                <a:latin typeface="Times New Roman" panose="02020603050405020304" pitchFamily="18" charset="0"/>
              </a:rPr>
              <a:t> (</a:t>
            </a:r>
            <a:r>
              <a:rPr lang="en-US" sz="2600" b="1" smtClean="0">
                <a:solidFill>
                  <a:srgbClr val="0000FF"/>
                </a:solidFill>
                <a:latin typeface="Times New Roman" panose="02020603050405020304" pitchFamily="18" charset="0"/>
              </a:rPr>
              <a:t>LIST</a:t>
            </a:r>
            <a:r>
              <a:rPr lang="en-US" sz="2600" b="1" smtClean="0">
                <a:solidFill>
                  <a:srgbClr val="000000"/>
                </a:solidFill>
                <a:latin typeface="Times New Roman" panose="02020603050405020304" pitchFamily="18" charset="0"/>
              </a:rPr>
              <a:t> &amp;l)</a:t>
            </a:r>
          </a:p>
          <a:p>
            <a:pPr marL="457200" indent="-457200" eaLnBrk="1" hangingPunct="1">
              <a:buFont typeface="Wingdings" panose="05000000000000000000" pitchFamily="2" charset="2"/>
              <a:buNone/>
              <a:tabLst>
                <a:tab pos="914400" algn="l"/>
                <a:tab pos="1371600" algn="l"/>
              </a:tabLst>
            </a:pPr>
            <a:r>
              <a:rPr lang="en-US" sz="2600" b="1" smtClean="0">
                <a:solidFill>
                  <a:srgbClr val="000000"/>
                </a:solidFill>
                <a:latin typeface="Times New Roman" panose="02020603050405020304" pitchFamily="18" charset="0"/>
              </a:rPr>
              <a:t>{	</a:t>
            </a:r>
          </a:p>
          <a:p>
            <a:pPr marL="457200" indent="-457200" eaLnBrk="1" hangingPunct="1">
              <a:buFont typeface="Wingdings" panose="05000000000000000000" pitchFamily="2" charset="2"/>
              <a:buNone/>
              <a:tabLst>
                <a:tab pos="914400" algn="l"/>
                <a:tab pos="1371600" algn="l"/>
              </a:tabLst>
            </a:pPr>
            <a:r>
              <a:rPr lang="en-US" sz="2600" b="1" smtClean="0">
                <a:solidFill>
                  <a:srgbClr val="000000"/>
                </a:solidFill>
                <a:latin typeface="Times New Roman" panose="02020603050405020304" pitchFamily="18" charset="0"/>
              </a:rPr>
              <a:t>	</a:t>
            </a:r>
            <a:r>
              <a:rPr lang="en-US" sz="2600" b="1" smtClean="0">
                <a:solidFill>
                  <a:srgbClr val="0000FF"/>
                </a:solidFill>
                <a:latin typeface="Times New Roman" panose="02020603050405020304" pitchFamily="18" charset="0"/>
              </a:rPr>
              <a:t>for </a:t>
            </a:r>
            <a:r>
              <a:rPr lang="en-US" sz="2600" b="1" smtClean="0">
                <a:solidFill>
                  <a:srgbClr val="000000"/>
                </a:solidFill>
                <a:latin typeface="Times New Roman" panose="02020603050405020304" pitchFamily="18" charset="0"/>
              </a:rPr>
              <a:t>( </a:t>
            </a:r>
            <a:r>
              <a:rPr lang="en-US" sz="2600" b="1" smtClean="0">
                <a:solidFill>
                  <a:srgbClr val="0000FF"/>
                </a:solidFill>
                <a:latin typeface="Times New Roman" panose="02020603050405020304" pitchFamily="18" charset="0"/>
              </a:rPr>
              <a:t>Node</a:t>
            </a:r>
            <a:r>
              <a:rPr lang="en-US" sz="2600" b="1" smtClean="0">
                <a:solidFill>
                  <a:srgbClr val="000000"/>
                </a:solidFill>
                <a:latin typeface="Times New Roman" panose="02020603050405020304" pitchFamily="18" charset="0"/>
              </a:rPr>
              <a:t>* p = </a:t>
            </a:r>
            <a:r>
              <a:rPr lang="en-US" sz="2600" b="1" smtClean="0">
                <a:solidFill>
                  <a:srgbClr val="0000FF"/>
                </a:solidFill>
                <a:latin typeface="Times New Roman" panose="02020603050405020304" pitchFamily="18" charset="0"/>
              </a:rPr>
              <a:t>l.first</a:t>
            </a:r>
            <a:r>
              <a:rPr lang="en-US" sz="2600" b="1" smtClean="0">
                <a:solidFill>
                  <a:srgbClr val="000000"/>
                </a:solidFill>
                <a:latin typeface="Times New Roman" panose="02020603050405020304" pitchFamily="18" charset="0"/>
              </a:rPr>
              <a:t> ; p !=</a:t>
            </a:r>
            <a:r>
              <a:rPr lang="en-US" sz="2600" b="1" smtClean="0">
                <a:solidFill>
                  <a:srgbClr val="0000FF"/>
                </a:solidFill>
                <a:latin typeface="Times New Roman" panose="02020603050405020304" pitchFamily="18" charset="0"/>
              </a:rPr>
              <a:t> l.last </a:t>
            </a:r>
            <a:r>
              <a:rPr lang="en-US" sz="2600" b="1" smtClean="0">
                <a:solidFill>
                  <a:srgbClr val="000000"/>
                </a:solidFill>
                <a:latin typeface="Times New Roman" panose="02020603050405020304" pitchFamily="18" charset="0"/>
              </a:rPr>
              <a:t>; p = p-&gt;link )</a:t>
            </a:r>
          </a:p>
          <a:p>
            <a:pPr marL="457200" indent="-457200" eaLnBrk="1" hangingPunct="1">
              <a:buFont typeface="Wingdings" panose="05000000000000000000" pitchFamily="2" charset="2"/>
              <a:buNone/>
              <a:tabLst>
                <a:tab pos="914400" algn="l"/>
                <a:tab pos="1371600" algn="l"/>
              </a:tabLst>
            </a:pPr>
            <a:r>
              <a:rPr lang="en-US" sz="2600" b="1" smtClean="0">
                <a:solidFill>
                  <a:srgbClr val="000000"/>
                </a:solidFill>
                <a:latin typeface="Times New Roman" panose="02020603050405020304" pitchFamily="18" charset="0"/>
              </a:rPr>
              <a:t> 	{</a:t>
            </a:r>
          </a:p>
          <a:p>
            <a:pPr marL="457200" indent="-457200" eaLnBrk="1" hangingPunct="1">
              <a:buFont typeface="Wingdings" panose="05000000000000000000" pitchFamily="2" charset="2"/>
              <a:buNone/>
              <a:tabLst>
                <a:tab pos="914400" algn="l"/>
                <a:tab pos="1371600" algn="l"/>
              </a:tabLst>
            </a:pPr>
            <a:r>
              <a:rPr lang="en-US" sz="2600" b="1" smtClean="0">
                <a:solidFill>
                  <a:srgbClr val="000000"/>
                </a:solidFill>
                <a:latin typeface="Times New Roman" panose="02020603050405020304" pitchFamily="18" charset="0"/>
              </a:rPr>
              <a:t>		</a:t>
            </a:r>
            <a:r>
              <a:rPr lang="en-US" sz="2600" b="1" smtClean="0">
                <a:solidFill>
                  <a:srgbClr val="0000FF"/>
                </a:solidFill>
                <a:latin typeface="Times New Roman" panose="02020603050405020304" pitchFamily="18" charset="0"/>
              </a:rPr>
              <a:t>Node</a:t>
            </a:r>
            <a:r>
              <a:rPr lang="en-US" sz="2600" b="1" smtClean="0">
                <a:solidFill>
                  <a:srgbClr val="000000"/>
                </a:solidFill>
                <a:latin typeface="Times New Roman" panose="02020603050405020304" pitchFamily="18" charset="0"/>
              </a:rPr>
              <a:t>* min = p;</a:t>
            </a:r>
          </a:p>
          <a:p>
            <a:pPr marL="457200" indent="-457200" eaLnBrk="1" hangingPunct="1">
              <a:buFont typeface="Wingdings" panose="05000000000000000000" pitchFamily="2" charset="2"/>
              <a:buNone/>
              <a:tabLst>
                <a:tab pos="914400" algn="l"/>
                <a:tab pos="1371600" algn="l"/>
              </a:tabLst>
            </a:pPr>
            <a:r>
              <a:rPr lang="en-US" sz="2600" b="1" smtClean="0">
                <a:solidFill>
                  <a:srgbClr val="0000FF"/>
                </a:solidFill>
                <a:latin typeface="Times New Roman" panose="02020603050405020304" pitchFamily="18" charset="0"/>
              </a:rPr>
              <a:t>		for </a:t>
            </a:r>
            <a:r>
              <a:rPr lang="en-US" sz="2600" b="1" smtClean="0">
                <a:solidFill>
                  <a:srgbClr val="000000"/>
                </a:solidFill>
                <a:latin typeface="Times New Roman" panose="02020603050405020304" pitchFamily="18" charset="0"/>
              </a:rPr>
              <a:t>( </a:t>
            </a:r>
            <a:r>
              <a:rPr lang="en-US" sz="2600" b="1" smtClean="0">
                <a:solidFill>
                  <a:srgbClr val="0000FF"/>
                </a:solidFill>
                <a:latin typeface="Times New Roman" panose="02020603050405020304" pitchFamily="18" charset="0"/>
              </a:rPr>
              <a:t>Node</a:t>
            </a:r>
            <a:r>
              <a:rPr lang="en-US" sz="2600" b="1" smtClean="0">
                <a:solidFill>
                  <a:srgbClr val="000000"/>
                </a:solidFill>
                <a:latin typeface="Times New Roman" panose="02020603050405020304" pitchFamily="18" charset="0"/>
              </a:rPr>
              <a:t>* q = p-&gt;link ; q != </a:t>
            </a:r>
            <a:r>
              <a:rPr lang="en-US" sz="2600" b="1" smtClean="0">
                <a:solidFill>
                  <a:srgbClr val="0000FF"/>
                </a:solidFill>
                <a:latin typeface="Times New Roman" panose="02020603050405020304" pitchFamily="18" charset="0"/>
              </a:rPr>
              <a:t>NULL</a:t>
            </a:r>
            <a:r>
              <a:rPr lang="en-US" sz="2600" b="1" smtClean="0">
                <a:solidFill>
                  <a:srgbClr val="000000"/>
                </a:solidFill>
                <a:latin typeface="Times New Roman" panose="02020603050405020304" pitchFamily="18" charset="0"/>
              </a:rPr>
              <a:t> ; q = q-&gt;link )</a:t>
            </a:r>
          </a:p>
          <a:p>
            <a:pPr marL="457200" indent="-457200" eaLnBrk="1" hangingPunct="1">
              <a:buFont typeface="Wingdings" panose="05000000000000000000" pitchFamily="2" charset="2"/>
              <a:buNone/>
              <a:tabLst>
                <a:tab pos="914400" algn="l"/>
                <a:tab pos="1371600" algn="l"/>
              </a:tabLst>
            </a:pPr>
            <a:r>
              <a:rPr lang="en-US" sz="2600" b="1" smtClean="0">
                <a:solidFill>
                  <a:srgbClr val="000000"/>
                </a:solidFill>
                <a:latin typeface="Times New Roman" panose="02020603050405020304" pitchFamily="18" charset="0"/>
              </a:rPr>
              <a:t>				</a:t>
            </a:r>
            <a:r>
              <a:rPr lang="en-US" sz="2600" b="1" smtClean="0">
                <a:solidFill>
                  <a:srgbClr val="0000FF"/>
                </a:solidFill>
                <a:latin typeface="Times New Roman" panose="02020603050405020304" pitchFamily="18" charset="0"/>
              </a:rPr>
              <a:t>if</a:t>
            </a:r>
            <a:r>
              <a:rPr lang="en-US" sz="2600" b="1" smtClean="0">
                <a:solidFill>
                  <a:srgbClr val="000000"/>
                </a:solidFill>
                <a:latin typeface="Times New Roman" panose="02020603050405020304" pitchFamily="18" charset="0"/>
              </a:rPr>
              <a:t> ( min-&gt;data &gt; q-&gt;data ) min = q ;</a:t>
            </a:r>
          </a:p>
          <a:p>
            <a:pPr marL="457200" indent="-457200" eaLnBrk="1" hangingPunct="1">
              <a:buFont typeface="Wingdings" panose="05000000000000000000" pitchFamily="2" charset="2"/>
              <a:buNone/>
              <a:tabLst>
                <a:tab pos="914400" algn="l"/>
                <a:tab pos="1371600" algn="l"/>
              </a:tabLst>
            </a:pPr>
            <a:r>
              <a:rPr lang="en-US" sz="2600" b="1" smtClean="0">
                <a:solidFill>
                  <a:srgbClr val="000000"/>
                </a:solidFill>
                <a:latin typeface="Times New Roman" panose="02020603050405020304" pitchFamily="18" charset="0"/>
              </a:rPr>
              <a:t>		</a:t>
            </a:r>
            <a:r>
              <a:rPr lang="en-US" sz="2600" b="1" smtClean="0">
                <a:solidFill>
                  <a:srgbClr val="FF3300"/>
                </a:solidFill>
                <a:latin typeface="Times New Roman" panose="02020603050405020304" pitchFamily="18" charset="0"/>
              </a:rPr>
              <a:t>Swap</a:t>
            </a:r>
            <a:r>
              <a:rPr lang="en-US" sz="2600" b="1" smtClean="0">
                <a:solidFill>
                  <a:srgbClr val="000000"/>
                </a:solidFill>
                <a:latin typeface="Times New Roman" panose="02020603050405020304" pitchFamily="18" charset="0"/>
              </a:rPr>
              <a:t>(min-&gt;data, p-&gt;data); </a:t>
            </a:r>
          </a:p>
          <a:p>
            <a:pPr marL="457200" indent="-457200" eaLnBrk="1" hangingPunct="1">
              <a:buFont typeface="Wingdings" panose="05000000000000000000" pitchFamily="2" charset="2"/>
              <a:buNone/>
              <a:tabLst>
                <a:tab pos="914400" algn="l"/>
                <a:tab pos="1371600" algn="l"/>
              </a:tabLst>
            </a:pPr>
            <a:r>
              <a:rPr lang="en-US" sz="2600" b="1" smtClean="0">
                <a:solidFill>
                  <a:srgbClr val="000000"/>
                </a:solidFill>
                <a:latin typeface="Times New Roman" panose="02020603050405020304" pitchFamily="18" charset="0"/>
              </a:rPr>
              <a:t>	}</a:t>
            </a:r>
          </a:p>
          <a:p>
            <a:pPr marL="457200" indent="-457200" eaLnBrk="1" hangingPunct="1">
              <a:buFont typeface="Wingdings" panose="05000000000000000000" pitchFamily="2" charset="2"/>
              <a:buNone/>
              <a:tabLst>
                <a:tab pos="914400" algn="l"/>
                <a:tab pos="1371600" algn="l"/>
              </a:tabLst>
            </a:pPr>
            <a:r>
              <a:rPr lang="en-US" sz="2600" b="1" smtClean="0">
                <a:solidFill>
                  <a:srgbClr val="000000"/>
                </a:solidFill>
                <a:latin typeface="Times New Roman" panose="02020603050405020304" pitchFamily="18" charset="0"/>
              </a:rPr>
              <a:t>}</a:t>
            </a: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12775" y="228600"/>
            <a:ext cx="8153400" cy="990600"/>
          </a:xfrm>
        </p:spPr>
        <p:txBody>
          <a:bodyPr/>
          <a:lstStyle/>
          <a:p>
            <a:pPr eaLnBrk="1" hangingPunct="1"/>
            <a:r>
              <a:rPr lang="en-US" smtClean="0"/>
              <a:t>Giới thiệu</a:t>
            </a:r>
          </a:p>
        </p:txBody>
      </p:sp>
      <p:sp>
        <p:nvSpPr>
          <p:cNvPr id="2662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4500D0AD-0C19-444D-B9F6-5EB02DC85FAA}" type="slidenum">
              <a:rPr lang="en-US" sz="1200" smtClean="0">
                <a:solidFill>
                  <a:srgbClr val="FFFFFF"/>
                </a:solidFill>
              </a:rPr>
              <a:pPr>
                <a:lnSpc>
                  <a:spcPct val="80000"/>
                </a:lnSpc>
              </a:pPr>
              <a:t>9</a:t>
            </a:fld>
            <a:endParaRPr lang="en-US" sz="1200" smtClean="0">
              <a:solidFill>
                <a:srgbClr val="FFFFFF"/>
              </a:solidFill>
            </a:endParaRPr>
          </a:p>
        </p:txBody>
      </p:sp>
      <p:sp>
        <p:nvSpPr>
          <p:cNvPr id="26628" name="Rectangle 3"/>
          <p:cNvSpPr>
            <a:spLocks noGrp="1" noChangeArrowheads="1"/>
          </p:cNvSpPr>
          <p:nvPr>
            <p:ph sz="quarter" idx="1"/>
          </p:nvPr>
        </p:nvSpPr>
        <p:spPr>
          <a:xfrm>
            <a:off x="612775" y="1600200"/>
            <a:ext cx="8153400" cy="4495800"/>
          </a:xfrm>
        </p:spPr>
        <p:txBody>
          <a:bodyPr/>
          <a:lstStyle/>
          <a:p>
            <a:pPr algn="just" eaLnBrk="1" hangingPunct="1"/>
            <a:r>
              <a:rPr lang="en-US" b="1" u="sng" smtClean="0">
                <a:solidFill>
                  <a:srgbClr val="FF3300"/>
                </a:solidFill>
                <a:latin typeface="Times New Roman" panose="02020603050405020304" pitchFamily="18" charset="0"/>
                <a:cs typeface="Times New Roman" panose="02020603050405020304" pitchFamily="18" charset="0"/>
              </a:rPr>
              <a:t>Danh sách liên kết vòng :</a:t>
            </a:r>
            <a:r>
              <a:rPr lang="en-US" smtClean="0">
                <a:latin typeface="Times New Roman" panose="02020603050405020304" pitchFamily="18" charset="0"/>
                <a:cs typeface="Times New Roman" panose="02020603050405020304" pitchFamily="18" charset="0"/>
              </a:rPr>
              <a:t> phần tử cuối danh sách liên kết với phần tử đầu danh sách: </a:t>
            </a:r>
          </a:p>
        </p:txBody>
      </p:sp>
      <p:grpSp>
        <p:nvGrpSpPr>
          <p:cNvPr id="26629" name="Group 6"/>
          <p:cNvGrpSpPr>
            <a:grpSpLocks noChangeAspect="1"/>
          </p:cNvGrpSpPr>
          <p:nvPr/>
        </p:nvGrpSpPr>
        <p:grpSpPr bwMode="auto">
          <a:xfrm>
            <a:off x="1371600" y="2590800"/>
            <a:ext cx="6307138" cy="2232025"/>
            <a:chOff x="2066" y="4801"/>
            <a:chExt cx="4960" cy="1754"/>
          </a:xfrm>
        </p:grpSpPr>
        <p:grpSp>
          <p:nvGrpSpPr>
            <p:cNvPr id="26630" name="Group 7"/>
            <p:cNvGrpSpPr>
              <a:grpSpLocks noChangeAspect="1"/>
            </p:cNvGrpSpPr>
            <p:nvPr/>
          </p:nvGrpSpPr>
          <p:grpSpPr bwMode="auto">
            <a:xfrm>
              <a:off x="2066" y="4801"/>
              <a:ext cx="4960" cy="674"/>
              <a:chOff x="2066" y="4801"/>
              <a:chExt cx="4960" cy="674"/>
            </a:xfrm>
          </p:grpSpPr>
          <p:sp>
            <p:nvSpPr>
              <p:cNvPr id="26663" name="Rectangle 8"/>
              <p:cNvSpPr>
                <a:spLocks noChangeAspect="1" noChangeArrowheads="1"/>
              </p:cNvSpPr>
              <p:nvPr/>
            </p:nvSpPr>
            <p:spPr bwMode="auto">
              <a:xfrm>
                <a:off x="3120" y="4801"/>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6664" name="Rectangle 9"/>
              <p:cNvSpPr>
                <a:spLocks noChangeAspect="1" noChangeArrowheads="1"/>
              </p:cNvSpPr>
              <p:nvPr/>
            </p:nvSpPr>
            <p:spPr bwMode="auto">
              <a:xfrm>
                <a:off x="3996" y="4801"/>
                <a:ext cx="139"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6665" name="Rectangle 10"/>
              <p:cNvSpPr>
                <a:spLocks noChangeAspect="1" noChangeArrowheads="1"/>
              </p:cNvSpPr>
              <p:nvPr/>
            </p:nvSpPr>
            <p:spPr bwMode="auto">
              <a:xfrm>
                <a:off x="4881" y="4801"/>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6666" name="Rectangle 11"/>
              <p:cNvSpPr>
                <a:spLocks noChangeAspect="1" noChangeArrowheads="1"/>
              </p:cNvSpPr>
              <p:nvPr/>
            </p:nvSpPr>
            <p:spPr bwMode="auto">
              <a:xfrm>
                <a:off x="5756" y="4801"/>
                <a:ext cx="139"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6667" name="Rectangle 12"/>
              <p:cNvSpPr>
                <a:spLocks noChangeAspect="1" noChangeArrowheads="1"/>
              </p:cNvSpPr>
              <p:nvPr/>
            </p:nvSpPr>
            <p:spPr bwMode="auto">
              <a:xfrm>
                <a:off x="6639" y="4801"/>
                <a:ext cx="138" cy="414"/>
              </a:xfrm>
              <a:prstGeom prst="rect">
                <a:avLst/>
              </a:prstGeom>
              <a:solidFill>
                <a:srgbClr val="FFFFFF"/>
              </a:soli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6668" name="Oval 13"/>
              <p:cNvSpPr>
                <a:spLocks noChangeAspect="1" noChangeArrowheads="1"/>
              </p:cNvSpPr>
              <p:nvPr/>
            </p:nvSpPr>
            <p:spPr bwMode="auto">
              <a:xfrm>
                <a:off x="2066" y="4865"/>
                <a:ext cx="332" cy="285"/>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6669" name="Line 14"/>
              <p:cNvSpPr>
                <a:spLocks noChangeAspect="1" noChangeShapeType="1"/>
              </p:cNvSpPr>
              <p:nvPr/>
            </p:nvSpPr>
            <p:spPr bwMode="auto">
              <a:xfrm>
                <a:off x="2241" y="5008"/>
                <a:ext cx="387"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26670" name="Line 15"/>
              <p:cNvSpPr>
                <a:spLocks noChangeAspect="1" noChangeShapeType="1"/>
              </p:cNvSpPr>
              <p:nvPr/>
            </p:nvSpPr>
            <p:spPr bwMode="auto">
              <a:xfrm>
                <a:off x="3182" y="5008"/>
                <a:ext cx="312"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26671" name="Text Box 16"/>
              <p:cNvSpPr txBox="1">
                <a:spLocks noChangeAspect="1" noChangeArrowheads="1"/>
              </p:cNvSpPr>
              <p:nvPr/>
            </p:nvSpPr>
            <p:spPr bwMode="auto">
              <a:xfrm>
                <a:off x="2610" y="4801"/>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A</a:t>
                </a:r>
              </a:p>
            </p:txBody>
          </p:sp>
          <p:sp>
            <p:nvSpPr>
              <p:cNvPr id="26672" name="Text Box 17"/>
              <p:cNvSpPr txBox="1">
                <a:spLocks noChangeAspect="1" noChangeArrowheads="1"/>
              </p:cNvSpPr>
              <p:nvPr/>
            </p:nvSpPr>
            <p:spPr bwMode="auto">
              <a:xfrm>
                <a:off x="3494" y="4801"/>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B</a:t>
                </a:r>
              </a:p>
            </p:txBody>
          </p:sp>
          <p:sp>
            <p:nvSpPr>
              <p:cNvPr id="26673" name="Text Box 18"/>
              <p:cNvSpPr txBox="1">
                <a:spLocks noChangeAspect="1" noChangeArrowheads="1"/>
              </p:cNvSpPr>
              <p:nvPr/>
            </p:nvSpPr>
            <p:spPr bwMode="auto">
              <a:xfrm>
                <a:off x="4379" y="4801"/>
                <a:ext cx="506"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X</a:t>
                </a:r>
              </a:p>
            </p:txBody>
          </p:sp>
          <p:sp>
            <p:nvSpPr>
              <p:cNvPr id="26674" name="Text Box 19"/>
              <p:cNvSpPr txBox="1">
                <a:spLocks noChangeAspect="1" noChangeArrowheads="1"/>
              </p:cNvSpPr>
              <p:nvPr/>
            </p:nvSpPr>
            <p:spPr bwMode="auto">
              <a:xfrm>
                <a:off x="5253" y="480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Z</a:t>
                </a:r>
              </a:p>
            </p:txBody>
          </p:sp>
          <p:sp>
            <p:nvSpPr>
              <p:cNvPr id="26675" name="Text Box 20"/>
              <p:cNvSpPr txBox="1">
                <a:spLocks noChangeAspect="1" noChangeArrowheads="1"/>
              </p:cNvSpPr>
              <p:nvPr/>
            </p:nvSpPr>
            <p:spPr bwMode="auto">
              <a:xfrm>
                <a:off x="6137" y="4801"/>
                <a:ext cx="506"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Y</a:t>
                </a:r>
              </a:p>
            </p:txBody>
          </p:sp>
          <p:sp>
            <p:nvSpPr>
              <p:cNvPr id="26676" name="Line 21"/>
              <p:cNvSpPr>
                <a:spLocks noChangeAspect="1" noChangeShapeType="1"/>
              </p:cNvSpPr>
              <p:nvPr/>
            </p:nvSpPr>
            <p:spPr bwMode="auto">
              <a:xfrm>
                <a:off x="4066" y="5008"/>
                <a:ext cx="312"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26677" name="Line 22"/>
              <p:cNvSpPr>
                <a:spLocks noChangeAspect="1" noChangeShapeType="1"/>
              </p:cNvSpPr>
              <p:nvPr/>
            </p:nvSpPr>
            <p:spPr bwMode="auto">
              <a:xfrm>
                <a:off x="4944" y="5008"/>
                <a:ext cx="312"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26678" name="Line 23"/>
              <p:cNvSpPr>
                <a:spLocks noChangeAspect="1" noChangeShapeType="1"/>
              </p:cNvSpPr>
              <p:nvPr/>
            </p:nvSpPr>
            <p:spPr bwMode="auto">
              <a:xfrm>
                <a:off x="5829" y="5008"/>
                <a:ext cx="312"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26679" name="Line 24"/>
              <p:cNvSpPr>
                <a:spLocks noChangeAspect="1" noChangeShapeType="1"/>
              </p:cNvSpPr>
              <p:nvPr/>
            </p:nvSpPr>
            <p:spPr bwMode="auto">
              <a:xfrm>
                <a:off x="6714" y="5008"/>
                <a:ext cx="312" cy="0"/>
              </a:xfrm>
              <a:prstGeom prst="line">
                <a:avLst/>
              </a:prstGeom>
              <a:noFill/>
              <a:ln w="15875">
                <a:solidFill>
                  <a:srgbClr val="000000"/>
                </a:solidFill>
                <a:round/>
                <a:headEnd type="oval" w="med" len="med"/>
                <a:tailEnd/>
              </a:ln>
              <a:extLst>
                <a:ext uri="{909E8E84-426E-40DD-AFC4-6F175D3DCCD1}">
                  <a14:hiddenFill xmlns:a14="http://schemas.microsoft.com/office/drawing/2010/main">
                    <a:noFill/>
                  </a14:hiddenFill>
                </a:ext>
              </a:extLst>
            </p:spPr>
            <p:txBody>
              <a:bodyPr anchor="ctr"/>
              <a:lstStyle/>
              <a:p>
                <a:endParaRPr lang="en-US"/>
              </a:p>
            </p:txBody>
          </p:sp>
          <p:sp>
            <p:nvSpPr>
              <p:cNvPr id="26680" name="Line 25"/>
              <p:cNvSpPr>
                <a:spLocks noChangeAspect="1" noChangeShapeType="1"/>
              </p:cNvSpPr>
              <p:nvPr/>
            </p:nvSpPr>
            <p:spPr bwMode="auto">
              <a:xfrm>
                <a:off x="7020" y="5010"/>
                <a:ext cx="0" cy="46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6681" name="Line 26"/>
              <p:cNvSpPr>
                <a:spLocks noChangeAspect="1" noChangeShapeType="1"/>
              </p:cNvSpPr>
              <p:nvPr/>
            </p:nvSpPr>
            <p:spPr bwMode="auto">
              <a:xfrm flipH="1">
                <a:off x="2880" y="5475"/>
                <a:ext cx="414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6682" name="Line 27"/>
              <p:cNvSpPr>
                <a:spLocks noChangeAspect="1" noChangeShapeType="1"/>
              </p:cNvSpPr>
              <p:nvPr/>
            </p:nvSpPr>
            <p:spPr bwMode="auto">
              <a:xfrm flipV="1">
                <a:off x="2880" y="5213"/>
                <a:ext cx="0" cy="262"/>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grpSp>
        <p:grpSp>
          <p:nvGrpSpPr>
            <p:cNvPr id="26631" name="Group 28"/>
            <p:cNvGrpSpPr>
              <a:grpSpLocks noChangeAspect="1"/>
            </p:cNvGrpSpPr>
            <p:nvPr/>
          </p:nvGrpSpPr>
          <p:grpSpPr bwMode="auto">
            <a:xfrm>
              <a:off x="2066" y="5685"/>
              <a:ext cx="4645" cy="870"/>
              <a:chOff x="2066" y="5685"/>
              <a:chExt cx="4645" cy="870"/>
            </a:xfrm>
          </p:grpSpPr>
          <p:sp>
            <p:nvSpPr>
              <p:cNvPr id="26632" name="Oval 29"/>
              <p:cNvSpPr>
                <a:spLocks noChangeAspect="1" noChangeArrowheads="1"/>
              </p:cNvSpPr>
              <p:nvPr/>
            </p:nvSpPr>
            <p:spPr bwMode="auto">
              <a:xfrm>
                <a:off x="2066" y="5990"/>
                <a:ext cx="332" cy="285"/>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6633" name="Line 30"/>
              <p:cNvSpPr>
                <a:spLocks noChangeAspect="1" noChangeShapeType="1"/>
              </p:cNvSpPr>
              <p:nvPr/>
            </p:nvSpPr>
            <p:spPr bwMode="auto">
              <a:xfrm>
                <a:off x="2241" y="6133"/>
                <a:ext cx="387"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grpSp>
            <p:nvGrpSpPr>
              <p:cNvPr id="26634" name="Group 31"/>
              <p:cNvGrpSpPr>
                <a:grpSpLocks noChangeAspect="1"/>
              </p:cNvGrpSpPr>
              <p:nvPr/>
            </p:nvGrpSpPr>
            <p:grpSpPr bwMode="auto">
              <a:xfrm>
                <a:off x="2619" y="5923"/>
                <a:ext cx="1032" cy="417"/>
                <a:chOff x="2619" y="3568"/>
                <a:chExt cx="1032" cy="417"/>
              </a:xfrm>
            </p:grpSpPr>
            <p:sp>
              <p:nvSpPr>
                <p:cNvPr id="26659" name="Rectangle 32"/>
                <p:cNvSpPr>
                  <a:spLocks noChangeAspect="1" noChangeArrowheads="1"/>
                </p:cNvSpPr>
                <p:nvPr/>
              </p:nvSpPr>
              <p:spPr bwMode="auto">
                <a:xfrm>
                  <a:off x="3266"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6660" name="Text Box 33"/>
                <p:cNvSpPr txBox="1">
                  <a:spLocks noChangeAspect="1" noChangeArrowheads="1"/>
                </p:cNvSpPr>
                <p:nvPr/>
              </p:nvSpPr>
              <p:spPr bwMode="auto">
                <a:xfrm>
                  <a:off x="2763"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A</a:t>
                  </a:r>
                </a:p>
              </p:txBody>
            </p:sp>
            <p:sp>
              <p:nvSpPr>
                <p:cNvPr id="26661" name="Line 34"/>
                <p:cNvSpPr>
                  <a:spLocks noChangeAspect="1" noChangeShapeType="1"/>
                </p:cNvSpPr>
                <p:nvPr/>
              </p:nvSpPr>
              <p:spPr bwMode="auto">
                <a:xfrm>
                  <a:off x="3339"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26662" name="Rectangle 35"/>
                <p:cNvSpPr>
                  <a:spLocks noChangeAspect="1" noChangeArrowheads="1"/>
                </p:cNvSpPr>
                <p:nvPr/>
              </p:nvSpPr>
              <p:spPr bwMode="auto">
                <a:xfrm>
                  <a:off x="2619"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grpSp>
          <p:grpSp>
            <p:nvGrpSpPr>
              <p:cNvPr id="26635" name="Group 36"/>
              <p:cNvGrpSpPr>
                <a:grpSpLocks noChangeAspect="1"/>
              </p:cNvGrpSpPr>
              <p:nvPr/>
            </p:nvGrpSpPr>
            <p:grpSpPr bwMode="auto">
              <a:xfrm>
                <a:off x="3414" y="5923"/>
                <a:ext cx="1257" cy="417"/>
                <a:chOff x="3339" y="3568"/>
                <a:chExt cx="1257" cy="417"/>
              </a:xfrm>
            </p:grpSpPr>
            <p:sp>
              <p:nvSpPr>
                <p:cNvPr id="26654" name="Rectangle 37"/>
                <p:cNvSpPr>
                  <a:spLocks noChangeAspect="1" noChangeArrowheads="1"/>
                </p:cNvSpPr>
                <p:nvPr/>
              </p:nvSpPr>
              <p:spPr bwMode="auto">
                <a:xfrm>
                  <a:off x="4211"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6655" name="Text Box 38"/>
                <p:cNvSpPr txBox="1">
                  <a:spLocks noChangeAspect="1" noChangeArrowheads="1"/>
                </p:cNvSpPr>
                <p:nvPr/>
              </p:nvSpPr>
              <p:spPr bwMode="auto">
                <a:xfrm>
                  <a:off x="3708"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B</a:t>
                  </a:r>
                </a:p>
              </p:txBody>
            </p:sp>
            <p:sp>
              <p:nvSpPr>
                <p:cNvPr id="26656" name="Line 39"/>
                <p:cNvSpPr>
                  <a:spLocks noChangeAspect="1" noChangeShapeType="1"/>
                </p:cNvSpPr>
                <p:nvPr/>
              </p:nvSpPr>
              <p:spPr bwMode="auto">
                <a:xfrm>
                  <a:off x="4284"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26657" name="Rectangle 40"/>
                <p:cNvSpPr>
                  <a:spLocks noChangeAspect="1" noChangeArrowheads="1"/>
                </p:cNvSpPr>
                <p:nvPr/>
              </p:nvSpPr>
              <p:spPr bwMode="auto">
                <a:xfrm>
                  <a:off x="3564"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6658" name="Line 41"/>
                <p:cNvSpPr>
                  <a:spLocks noChangeAspect="1" noChangeShapeType="1"/>
                </p:cNvSpPr>
                <p:nvPr/>
              </p:nvSpPr>
              <p:spPr bwMode="auto">
                <a:xfrm rot="10800000">
                  <a:off x="3339" y="3673"/>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grpSp>
            <p:nvGrpSpPr>
              <p:cNvPr id="26636" name="Group 42"/>
              <p:cNvGrpSpPr>
                <a:grpSpLocks noChangeAspect="1"/>
              </p:cNvGrpSpPr>
              <p:nvPr/>
            </p:nvGrpSpPr>
            <p:grpSpPr bwMode="auto">
              <a:xfrm>
                <a:off x="4434" y="5923"/>
                <a:ext cx="1257" cy="417"/>
                <a:chOff x="4299" y="3568"/>
                <a:chExt cx="1257" cy="417"/>
              </a:xfrm>
            </p:grpSpPr>
            <p:sp>
              <p:nvSpPr>
                <p:cNvPr id="26649" name="Rectangle 43"/>
                <p:cNvSpPr>
                  <a:spLocks noChangeAspect="1" noChangeArrowheads="1"/>
                </p:cNvSpPr>
                <p:nvPr/>
              </p:nvSpPr>
              <p:spPr bwMode="auto">
                <a:xfrm>
                  <a:off x="5171" y="3568"/>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6650" name="Text Box 44"/>
                <p:cNvSpPr txBox="1">
                  <a:spLocks noChangeAspect="1" noChangeArrowheads="1"/>
                </p:cNvSpPr>
                <p:nvPr/>
              </p:nvSpPr>
              <p:spPr bwMode="auto">
                <a:xfrm>
                  <a:off x="4668" y="357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C</a:t>
                  </a:r>
                </a:p>
              </p:txBody>
            </p:sp>
            <p:sp>
              <p:nvSpPr>
                <p:cNvPr id="26651" name="Line 45"/>
                <p:cNvSpPr>
                  <a:spLocks noChangeAspect="1" noChangeShapeType="1"/>
                </p:cNvSpPr>
                <p:nvPr/>
              </p:nvSpPr>
              <p:spPr bwMode="auto">
                <a:xfrm>
                  <a:off x="5244" y="3868"/>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26652" name="Rectangle 46"/>
                <p:cNvSpPr>
                  <a:spLocks noChangeAspect="1" noChangeArrowheads="1"/>
                </p:cNvSpPr>
                <p:nvPr/>
              </p:nvSpPr>
              <p:spPr bwMode="auto">
                <a:xfrm>
                  <a:off x="4524" y="3568"/>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6653" name="Line 47"/>
                <p:cNvSpPr>
                  <a:spLocks noChangeAspect="1" noChangeShapeType="1"/>
                </p:cNvSpPr>
                <p:nvPr/>
              </p:nvSpPr>
              <p:spPr bwMode="auto">
                <a:xfrm rot="10800000">
                  <a:off x="4299" y="3673"/>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grpSp>
            <p:nvGrpSpPr>
              <p:cNvPr id="26637" name="Group 48"/>
              <p:cNvGrpSpPr>
                <a:grpSpLocks noChangeAspect="1"/>
              </p:cNvGrpSpPr>
              <p:nvPr/>
            </p:nvGrpSpPr>
            <p:grpSpPr bwMode="auto">
              <a:xfrm>
                <a:off x="5454" y="5923"/>
                <a:ext cx="1257" cy="417"/>
                <a:chOff x="5454" y="5923"/>
                <a:chExt cx="1257" cy="417"/>
              </a:xfrm>
            </p:grpSpPr>
            <p:sp>
              <p:nvSpPr>
                <p:cNvPr id="26644" name="Rectangle 49"/>
                <p:cNvSpPr>
                  <a:spLocks noChangeAspect="1" noChangeArrowheads="1"/>
                </p:cNvSpPr>
                <p:nvPr/>
              </p:nvSpPr>
              <p:spPr bwMode="auto">
                <a:xfrm>
                  <a:off x="6326" y="5923"/>
                  <a:ext cx="139"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6645" name="Text Box 50"/>
                <p:cNvSpPr txBox="1">
                  <a:spLocks noChangeAspect="1" noChangeArrowheads="1"/>
                </p:cNvSpPr>
                <p:nvPr/>
              </p:nvSpPr>
              <p:spPr bwMode="auto">
                <a:xfrm>
                  <a:off x="5823" y="5926"/>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D</a:t>
                  </a:r>
                </a:p>
              </p:txBody>
            </p:sp>
            <p:sp>
              <p:nvSpPr>
                <p:cNvPr id="26646" name="Line 51"/>
                <p:cNvSpPr>
                  <a:spLocks noChangeAspect="1" noChangeShapeType="1"/>
                </p:cNvSpPr>
                <p:nvPr/>
              </p:nvSpPr>
              <p:spPr bwMode="auto">
                <a:xfrm>
                  <a:off x="6399" y="6130"/>
                  <a:ext cx="312" cy="0"/>
                </a:xfrm>
                <a:prstGeom prst="line">
                  <a:avLst/>
                </a:prstGeom>
                <a:noFill/>
                <a:ln w="15875">
                  <a:solidFill>
                    <a:srgbClr val="000000"/>
                  </a:solidFill>
                  <a:round/>
                  <a:headEnd type="oval" w="sm" len="sm"/>
                  <a:tailEnd type="none" w="sm" len="med"/>
                </a:ln>
                <a:extLst>
                  <a:ext uri="{909E8E84-426E-40DD-AFC4-6F175D3DCCD1}">
                    <a14:hiddenFill xmlns:a14="http://schemas.microsoft.com/office/drawing/2010/main">
                      <a:noFill/>
                    </a14:hiddenFill>
                  </a:ext>
                </a:extLst>
              </p:spPr>
              <p:txBody>
                <a:bodyPr anchor="ctr"/>
                <a:lstStyle/>
                <a:p>
                  <a:endParaRPr lang="en-US"/>
                </a:p>
              </p:txBody>
            </p:sp>
            <p:sp>
              <p:nvSpPr>
                <p:cNvPr id="26647" name="Rectangle 52"/>
                <p:cNvSpPr>
                  <a:spLocks noChangeAspect="1" noChangeArrowheads="1"/>
                </p:cNvSpPr>
                <p:nvPr/>
              </p:nvSpPr>
              <p:spPr bwMode="auto">
                <a:xfrm>
                  <a:off x="5679" y="5923"/>
                  <a:ext cx="138" cy="4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26648" name="Line 53"/>
                <p:cNvSpPr>
                  <a:spLocks noChangeAspect="1" noChangeShapeType="1"/>
                </p:cNvSpPr>
                <p:nvPr/>
              </p:nvSpPr>
              <p:spPr bwMode="auto">
                <a:xfrm rot="10800000">
                  <a:off x="5454" y="6025"/>
                  <a:ext cx="312" cy="0"/>
                </a:xfrm>
                <a:prstGeom prst="line">
                  <a:avLst/>
                </a:prstGeom>
                <a:noFill/>
                <a:ln w="15875">
                  <a:solidFill>
                    <a:srgbClr val="000000"/>
                  </a:solidFill>
                  <a:round/>
                  <a:headEnd type="oval" w="sm" len="sm"/>
                  <a:tailEnd type="stealth" w="sm" len="med"/>
                </a:ln>
                <a:extLst>
                  <a:ext uri="{909E8E84-426E-40DD-AFC4-6F175D3DCCD1}">
                    <a14:hiddenFill xmlns:a14="http://schemas.microsoft.com/office/drawing/2010/main">
                      <a:noFill/>
                    </a14:hiddenFill>
                  </a:ext>
                </a:extLst>
              </p:spPr>
              <p:txBody>
                <a:bodyPr anchor="ctr"/>
                <a:lstStyle/>
                <a:p>
                  <a:endParaRPr lang="en-US"/>
                </a:p>
              </p:txBody>
            </p:sp>
          </p:grpSp>
          <p:sp>
            <p:nvSpPr>
              <p:cNvPr id="26638" name="Line 54"/>
              <p:cNvSpPr>
                <a:spLocks noChangeAspect="1" noChangeShapeType="1"/>
              </p:cNvSpPr>
              <p:nvPr/>
            </p:nvSpPr>
            <p:spPr bwMode="auto">
              <a:xfrm>
                <a:off x="6705" y="6135"/>
                <a:ext cx="0" cy="42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6639" name="Line 55"/>
              <p:cNvSpPr>
                <a:spLocks noChangeAspect="1" noChangeShapeType="1"/>
              </p:cNvSpPr>
              <p:nvPr/>
            </p:nvSpPr>
            <p:spPr bwMode="auto">
              <a:xfrm flipH="1">
                <a:off x="3015" y="6555"/>
                <a:ext cx="369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6640" name="Line 56"/>
              <p:cNvSpPr>
                <a:spLocks noChangeAspect="1" noChangeShapeType="1"/>
              </p:cNvSpPr>
              <p:nvPr/>
            </p:nvSpPr>
            <p:spPr bwMode="auto">
              <a:xfrm flipV="1">
                <a:off x="3012" y="6330"/>
                <a:ext cx="0" cy="225"/>
              </a:xfrm>
              <a:prstGeom prst="line">
                <a:avLst/>
              </a:prstGeom>
              <a:noFill/>
              <a:ln w="15875">
                <a:solidFill>
                  <a:srgbClr val="000000"/>
                </a:solidFill>
                <a:round/>
                <a:headEnd/>
                <a:tailEnd type="stealth" w="sm" len="med"/>
              </a:ln>
              <a:extLst>
                <a:ext uri="{909E8E84-426E-40DD-AFC4-6F175D3DCCD1}">
                  <a14:hiddenFill xmlns:a14="http://schemas.microsoft.com/office/drawing/2010/main">
                    <a:noFill/>
                  </a14:hiddenFill>
                </a:ext>
              </a:extLst>
            </p:spPr>
            <p:txBody>
              <a:bodyPr anchor="ctr"/>
              <a:lstStyle/>
              <a:p>
                <a:endParaRPr lang="en-US"/>
              </a:p>
            </p:txBody>
          </p:sp>
          <p:sp>
            <p:nvSpPr>
              <p:cNvPr id="26641" name="Line 57"/>
              <p:cNvSpPr>
                <a:spLocks noChangeAspect="1" noChangeShapeType="1"/>
              </p:cNvSpPr>
              <p:nvPr/>
            </p:nvSpPr>
            <p:spPr bwMode="auto">
              <a:xfrm rot="5400000">
                <a:off x="2513" y="5868"/>
                <a:ext cx="357" cy="0"/>
              </a:xfrm>
              <a:prstGeom prst="line">
                <a:avLst/>
              </a:prstGeom>
              <a:noFill/>
              <a:ln w="15875">
                <a:solidFill>
                  <a:srgbClr val="000000"/>
                </a:solidFill>
                <a:round/>
                <a:headEnd type="none" w="sm" len="sm"/>
                <a:tailEnd type="oval" w="sm" len="sm"/>
              </a:ln>
              <a:extLst>
                <a:ext uri="{909E8E84-426E-40DD-AFC4-6F175D3DCCD1}">
                  <a14:hiddenFill xmlns:a14="http://schemas.microsoft.com/office/drawing/2010/main">
                    <a:noFill/>
                  </a14:hiddenFill>
                </a:ext>
              </a:extLst>
            </p:spPr>
            <p:txBody>
              <a:bodyPr anchor="ctr"/>
              <a:lstStyle/>
              <a:p>
                <a:endParaRPr lang="en-US"/>
              </a:p>
            </p:txBody>
          </p:sp>
          <p:sp>
            <p:nvSpPr>
              <p:cNvPr id="26642" name="Line 58"/>
              <p:cNvSpPr>
                <a:spLocks noChangeAspect="1" noChangeShapeType="1"/>
              </p:cNvSpPr>
              <p:nvPr/>
            </p:nvSpPr>
            <p:spPr bwMode="auto">
              <a:xfrm flipH="1">
                <a:off x="2685" y="5685"/>
                <a:ext cx="339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6643" name="Line 59"/>
              <p:cNvSpPr>
                <a:spLocks noChangeAspect="1" noChangeShapeType="1"/>
              </p:cNvSpPr>
              <p:nvPr/>
            </p:nvSpPr>
            <p:spPr bwMode="auto">
              <a:xfrm>
                <a:off x="6063" y="5685"/>
                <a:ext cx="0" cy="240"/>
              </a:xfrm>
              <a:prstGeom prst="line">
                <a:avLst/>
              </a:prstGeom>
              <a:noFill/>
              <a:ln w="15875">
                <a:solidFill>
                  <a:srgbClr val="000000"/>
                </a:solidFill>
                <a:round/>
                <a:headEnd/>
                <a:tailEnd type="stealth" w="sm" len="med"/>
              </a:ln>
              <a:extLst>
                <a:ext uri="{909E8E84-426E-40DD-AFC4-6F175D3DCCD1}">
                  <a14:hiddenFill xmlns:a14="http://schemas.microsoft.com/office/drawing/2010/main">
                    <a:noFill/>
                  </a14:hiddenFill>
                </a:ext>
              </a:extLst>
            </p:spPr>
            <p:txBody>
              <a:bodyPr anchor="ctr"/>
              <a:lstStyle/>
              <a:p>
                <a:endParaRPr lang="en-US"/>
              </a:p>
            </p:txBody>
          </p:sp>
        </p:grpSp>
      </p:grpSp>
    </p:spTree>
  </p:cSld>
  <p:clrMapOvr>
    <a:masterClrMapping/>
  </p:clrMapOvr>
  <p:transition>
    <p:rand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34"/>
          <p:cNvSpPr>
            <a:spLocks noGrp="1" noChangeArrowheads="1"/>
          </p:cNvSpPr>
          <p:nvPr>
            <p:ph type="title"/>
          </p:nvPr>
        </p:nvSpPr>
        <p:spPr>
          <a:xfrm>
            <a:off x="228600" y="457200"/>
            <a:ext cx="9372600" cy="1143000"/>
          </a:xfrm>
        </p:spPr>
        <p:txBody>
          <a:bodyPr/>
          <a:lstStyle/>
          <a:p>
            <a:pPr eaLnBrk="1" hangingPunct="1"/>
            <a:r>
              <a:rPr lang="en-US" sz="3800" smtClean="0">
                <a:latin typeface="Times New Roman" panose="02020603050405020304" pitchFamily="18" charset="0"/>
              </a:rPr>
              <a:t>Sắp xếp bằng phương pháp chọn trực tiếp </a:t>
            </a:r>
            <a:br>
              <a:rPr lang="en-US" sz="3800" smtClean="0">
                <a:latin typeface="Times New Roman" panose="02020603050405020304" pitchFamily="18" charset="0"/>
              </a:rPr>
            </a:br>
            <a:r>
              <a:rPr lang="en-US" sz="3800" smtClean="0">
                <a:latin typeface="Times New Roman" panose="02020603050405020304" pitchFamily="18" charset="0"/>
              </a:rPr>
              <a:t>( </a:t>
            </a:r>
            <a:r>
              <a:rPr lang="en-US" sz="3800" i="1" smtClean="0">
                <a:solidFill>
                  <a:srgbClr val="0000FF"/>
                </a:solidFill>
                <a:latin typeface="Times New Roman" panose="02020603050405020304" pitchFamily="18" charset="0"/>
              </a:rPr>
              <a:t>Selection sort</a:t>
            </a:r>
            <a:r>
              <a:rPr lang="en-US" sz="3800" i="1" smtClean="0">
                <a:latin typeface="Times New Roman" panose="02020603050405020304" pitchFamily="18" charset="0"/>
              </a:rPr>
              <a:t> )</a:t>
            </a:r>
            <a:r>
              <a:rPr lang="en-US" sz="4000" smtClean="0"/>
              <a:t> </a:t>
            </a:r>
          </a:p>
        </p:txBody>
      </p:sp>
      <p:sp>
        <p:nvSpPr>
          <p:cNvPr id="10957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4C65FF32-1BBB-4A91-B2FB-4002AD128E79}" type="slidenum">
              <a:rPr lang="en-US" sz="1200" smtClean="0">
                <a:solidFill>
                  <a:srgbClr val="FFFFFF"/>
                </a:solidFill>
              </a:rPr>
              <a:pPr>
                <a:lnSpc>
                  <a:spcPct val="80000"/>
                </a:lnSpc>
              </a:pPr>
              <a:t>90</a:t>
            </a:fld>
            <a:endParaRPr lang="en-US" sz="1200" smtClean="0">
              <a:solidFill>
                <a:srgbClr val="FFFFFF"/>
              </a:solidFill>
            </a:endParaRPr>
          </a:p>
        </p:txBody>
      </p:sp>
      <p:sp>
        <p:nvSpPr>
          <p:cNvPr id="109572"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9573"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9574"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9575"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9576"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9577"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9578"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9579"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9580"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11723" name="Text Box 11"/>
          <p:cNvSpPr txBox="1">
            <a:spLocks noChangeAspect="1" noChangeArrowheads="1"/>
          </p:cNvSpPr>
          <p:nvPr/>
        </p:nvSpPr>
        <p:spPr bwMode="auto">
          <a:xfrm>
            <a:off x="19875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12</a:t>
            </a:r>
          </a:p>
        </p:txBody>
      </p:sp>
      <p:sp>
        <p:nvSpPr>
          <p:cNvPr id="1011724" name="Text Box 12"/>
          <p:cNvSpPr txBox="1">
            <a:spLocks noChangeAspect="1" noChangeArrowheads="1"/>
          </p:cNvSpPr>
          <p:nvPr/>
        </p:nvSpPr>
        <p:spPr bwMode="auto">
          <a:xfrm>
            <a:off x="3109913" y="3438525"/>
            <a:ext cx="644525"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2</a:t>
            </a:r>
          </a:p>
        </p:txBody>
      </p:sp>
      <p:sp>
        <p:nvSpPr>
          <p:cNvPr id="1011725" name="Text Box 13"/>
          <p:cNvSpPr txBox="1">
            <a:spLocks noChangeAspect="1" noChangeArrowheads="1"/>
          </p:cNvSpPr>
          <p:nvPr/>
        </p:nvSpPr>
        <p:spPr bwMode="auto">
          <a:xfrm>
            <a:off x="42227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8</a:t>
            </a:r>
          </a:p>
        </p:txBody>
      </p:sp>
      <p:sp>
        <p:nvSpPr>
          <p:cNvPr id="1011726" name="Text Box 14"/>
          <p:cNvSpPr txBox="1">
            <a:spLocks noChangeAspect="1" noChangeArrowheads="1"/>
          </p:cNvSpPr>
          <p:nvPr/>
        </p:nvSpPr>
        <p:spPr bwMode="auto">
          <a:xfrm>
            <a:off x="5345113" y="3438525"/>
            <a:ext cx="646112"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a:t>
            </a:r>
          </a:p>
        </p:txBody>
      </p:sp>
      <p:sp>
        <p:nvSpPr>
          <p:cNvPr id="1011727" name="Text Box 15"/>
          <p:cNvSpPr txBox="1">
            <a:spLocks noChangeAspect="1" noChangeArrowheads="1"/>
          </p:cNvSpPr>
          <p:nvPr/>
        </p:nvSpPr>
        <p:spPr bwMode="auto">
          <a:xfrm>
            <a:off x="6469063" y="3438525"/>
            <a:ext cx="642937"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5</a:t>
            </a:r>
          </a:p>
        </p:txBody>
      </p:sp>
      <p:sp>
        <p:nvSpPr>
          <p:cNvPr id="109586"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9587"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9588"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9589"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9590" name="AutoShape 20"/>
          <p:cNvSpPr>
            <a:spLocks noChangeArrowheads="1"/>
          </p:cNvSpPr>
          <p:nvPr/>
        </p:nvSpPr>
        <p:spPr bwMode="auto">
          <a:xfrm>
            <a:off x="1905000" y="4191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p</a:t>
            </a:r>
          </a:p>
        </p:txBody>
      </p:sp>
      <p:sp>
        <p:nvSpPr>
          <p:cNvPr id="1011733" name="AutoShape 21"/>
          <p:cNvSpPr>
            <a:spLocks noChangeArrowheads="1"/>
          </p:cNvSpPr>
          <p:nvPr/>
        </p:nvSpPr>
        <p:spPr bwMode="auto">
          <a:xfrm rot="10800000">
            <a:off x="1947863" y="2667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rot="10800000"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min</a:t>
            </a:r>
          </a:p>
        </p:txBody>
      </p:sp>
      <p:sp>
        <p:nvSpPr>
          <p:cNvPr id="109592" name="Text Box 22"/>
          <p:cNvSpPr txBox="1">
            <a:spLocks noChangeArrowheads="1"/>
          </p:cNvSpPr>
          <p:nvPr/>
        </p:nvSpPr>
        <p:spPr bwMode="auto">
          <a:xfrm>
            <a:off x="457200" y="31242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l.first</a:t>
            </a:r>
          </a:p>
        </p:txBody>
      </p:sp>
      <p:sp>
        <p:nvSpPr>
          <p:cNvPr id="109593" name="Text Box 23"/>
          <p:cNvSpPr txBox="1">
            <a:spLocks noChangeArrowheads="1"/>
          </p:cNvSpPr>
          <p:nvPr/>
        </p:nvSpPr>
        <p:spPr bwMode="auto">
          <a:xfrm>
            <a:off x="7315200" y="2133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l.last</a:t>
            </a:r>
          </a:p>
        </p:txBody>
      </p:sp>
      <p:sp>
        <p:nvSpPr>
          <p:cNvPr id="109594" name="Line 24"/>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595" name="Rectangle 25"/>
          <p:cNvSpPr>
            <a:spLocks noChangeArrowheads="1"/>
          </p:cNvSpPr>
          <p:nvPr/>
        </p:nvSpPr>
        <p:spPr bwMode="auto">
          <a:xfrm>
            <a:off x="19558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9596" name="Rectangle 26"/>
          <p:cNvSpPr>
            <a:spLocks noChangeArrowheads="1"/>
          </p:cNvSpPr>
          <p:nvPr/>
        </p:nvSpPr>
        <p:spPr bwMode="auto">
          <a:xfrm>
            <a:off x="3087688"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9597" name="Rectangle 27"/>
          <p:cNvSpPr>
            <a:spLocks noChangeArrowheads="1"/>
          </p:cNvSpPr>
          <p:nvPr/>
        </p:nvSpPr>
        <p:spPr bwMode="auto">
          <a:xfrm>
            <a:off x="42037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9598" name="Rectangle 28"/>
          <p:cNvSpPr>
            <a:spLocks noChangeArrowheads="1"/>
          </p:cNvSpPr>
          <p:nvPr/>
        </p:nvSpPr>
        <p:spPr bwMode="auto">
          <a:xfrm>
            <a:off x="5322888" y="34417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9599" name="Rectangle 29"/>
          <p:cNvSpPr>
            <a:spLocks noChangeArrowheads="1"/>
          </p:cNvSpPr>
          <p:nvPr/>
        </p:nvSpPr>
        <p:spPr bwMode="auto">
          <a:xfrm>
            <a:off x="64389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1011723"/>
                                        </p:tgtEl>
                                      </p:cBhvr>
                                    </p:animEffect>
                                    <p:animScale>
                                      <p:cBhvr>
                                        <p:cTn id="7" dur="1000" autoRev="1" fill="hold"/>
                                        <p:tgtEl>
                                          <p:spTgt spid="1011723"/>
                                        </p:tgtEl>
                                      </p:cBhvr>
                                      <p:by x="105000" y="105000"/>
                                    </p:animScale>
                                  </p:childTnLst>
                                </p:cTn>
                              </p:par>
                            </p:childTnLst>
                          </p:cTn>
                        </p:par>
                        <p:par>
                          <p:cTn id="8" fill="hold" nodeType="afterGroup">
                            <p:stCondLst>
                              <p:cond delay="2000"/>
                            </p:stCondLst>
                            <p:childTnLst>
                              <p:par>
                                <p:cTn id="9" presetID="26" presetClass="emph" presetSubtype="0" fill="hold" grpId="0" nodeType="afterEffect">
                                  <p:stCondLst>
                                    <p:cond delay="0"/>
                                  </p:stCondLst>
                                  <p:childTnLst>
                                    <p:animEffect transition="out" filter="fade">
                                      <p:cBhvr>
                                        <p:cTn id="10" dur="2000" tmFilter="0, 0; .2, .5; .8, .5; 1, 0"/>
                                        <p:tgtEl>
                                          <p:spTgt spid="1011724"/>
                                        </p:tgtEl>
                                      </p:cBhvr>
                                    </p:animEffect>
                                    <p:animScale>
                                      <p:cBhvr>
                                        <p:cTn id="11" dur="1000" autoRev="1" fill="hold"/>
                                        <p:tgtEl>
                                          <p:spTgt spid="1011724"/>
                                        </p:tgtEl>
                                      </p:cBhvr>
                                      <p:by x="105000" y="105000"/>
                                    </p:animScale>
                                  </p:childTnLst>
                                </p:cTn>
                              </p:par>
                            </p:childTnLst>
                          </p:cTn>
                        </p:par>
                        <p:par>
                          <p:cTn id="12" fill="hold" nodeType="afterGroup">
                            <p:stCondLst>
                              <p:cond delay="4000"/>
                            </p:stCondLst>
                            <p:childTnLst>
                              <p:par>
                                <p:cTn id="13" presetID="63" presetClass="path" presetSubtype="0" accel="50000" decel="50000" fill="hold" grpId="0" nodeType="afterEffect">
                                  <p:stCondLst>
                                    <p:cond delay="0"/>
                                  </p:stCondLst>
                                  <p:childTnLst>
                                    <p:animMotion origin="layout" path="M -0.00625 -3.23699E-6 L 0.11823 0.00555 " pathEditMode="relative" rAng="0" ptsTypes="AA">
                                      <p:cBhvr>
                                        <p:cTn id="14" dur="2000" fill="hold"/>
                                        <p:tgtEl>
                                          <p:spTgt spid="1011733"/>
                                        </p:tgtEl>
                                        <p:attrNameLst>
                                          <p:attrName>ppt_x</p:attrName>
                                          <p:attrName>ppt_y</p:attrName>
                                        </p:attrNameLst>
                                      </p:cBhvr>
                                      <p:rCtr x="6215" y="277"/>
                                    </p:animMotion>
                                  </p:childTnLst>
                                </p:cTn>
                              </p:par>
                            </p:childTnLst>
                          </p:cTn>
                        </p:par>
                        <p:par>
                          <p:cTn id="15" fill="hold" nodeType="afterGroup">
                            <p:stCondLst>
                              <p:cond delay="6000"/>
                            </p:stCondLst>
                            <p:childTnLst>
                              <p:par>
                                <p:cTn id="16" presetID="26" presetClass="emph" presetSubtype="0" fill="hold" grpId="1" nodeType="afterEffect">
                                  <p:stCondLst>
                                    <p:cond delay="0"/>
                                  </p:stCondLst>
                                  <p:childTnLst>
                                    <p:animEffect transition="out" filter="fade">
                                      <p:cBhvr>
                                        <p:cTn id="17" dur="2000" tmFilter="0, 0; .2, .5; .8, .5; 1, 0"/>
                                        <p:tgtEl>
                                          <p:spTgt spid="1011724"/>
                                        </p:tgtEl>
                                      </p:cBhvr>
                                    </p:animEffect>
                                    <p:animScale>
                                      <p:cBhvr>
                                        <p:cTn id="18" dur="1000" autoRev="1" fill="hold"/>
                                        <p:tgtEl>
                                          <p:spTgt spid="1011724"/>
                                        </p:tgtEl>
                                      </p:cBhvr>
                                      <p:by x="105000" y="105000"/>
                                    </p:animScale>
                                  </p:childTnLst>
                                </p:cTn>
                              </p:par>
                            </p:childTnLst>
                          </p:cTn>
                        </p:par>
                        <p:par>
                          <p:cTn id="19" fill="hold" nodeType="afterGroup">
                            <p:stCondLst>
                              <p:cond delay="8000"/>
                            </p:stCondLst>
                            <p:childTnLst>
                              <p:par>
                                <p:cTn id="20" presetID="26" presetClass="emph" presetSubtype="0" fill="hold" grpId="0" nodeType="afterEffect">
                                  <p:stCondLst>
                                    <p:cond delay="0"/>
                                  </p:stCondLst>
                                  <p:childTnLst>
                                    <p:animEffect transition="out" filter="fade">
                                      <p:cBhvr>
                                        <p:cTn id="21" dur="2000" tmFilter="0, 0; .2, .5; .8, .5; 1, 0"/>
                                        <p:tgtEl>
                                          <p:spTgt spid="1011725"/>
                                        </p:tgtEl>
                                      </p:cBhvr>
                                    </p:animEffect>
                                    <p:animScale>
                                      <p:cBhvr>
                                        <p:cTn id="22" dur="1000" autoRev="1" fill="hold"/>
                                        <p:tgtEl>
                                          <p:spTgt spid="1011725"/>
                                        </p:tgtEl>
                                      </p:cBhvr>
                                      <p:by x="105000" y="105000"/>
                                    </p:animScale>
                                  </p:childTnLst>
                                </p:cTn>
                              </p:par>
                            </p:childTnLst>
                          </p:cTn>
                        </p:par>
                        <p:par>
                          <p:cTn id="23" fill="hold" nodeType="afterGroup">
                            <p:stCondLst>
                              <p:cond delay="10000"/>
                            </p:stCondLst>
                            <p:childTnLst>
                              <p:par>
                                <p:cTn id="24" presetID="26" presetClass="emph" presetSubtype="0" fill="hold" grpId="2" nodeType="afterEffect">
                                  <p:stCondLst>
                                    <p:cond delay="0"/>
                                  </p:stCondLst>
                                  <p:childTnLst>
                                    <p:animEffect transition="out" filter="fade">
                                      <p:cBhvr>
                                        <p:cTn id="25" dur="2000" tmFilter="0, 0; .2, .5; .8, .5; 1, 0"/>
                                        <p:tgtEl>
                                          <p:spTgt spid="1011724"/>
                                        </p:tgtEl>
                                      </p:cBhvr>
                                    </p:animEffect>
                                    <p:animScale>
                                      <p:cBhvr>
                                        <p:cTn id="26" dur="1000" autoRev="1" fill="hold"/>
                                        <p:tgtEl>
                                          <p:spTgt spid="1011724"/>
                                        </p:tgtEl>
                                      </p:cBhvr>
                                      <p:by x="105000" y="105000"/>
                                    </p:animScale>
                                  </p:childTnLst>
                                </p:cTn>
                              </p:par>
                            </p:childTnLst>
                          </p:cTn>
                        </p:par>
                        <p:par>
                          <p:cTn id="27" fill="hold" nodeType="afterGroup">
                            <p:stCondLst>
                              <p:cond delay="12000"/>
                            </p:stCondLst>
                            <p:childTnLst>
                              <p:par>
                                <p:cTn id="28" presetID="26" presetClass="emph" presetSubtype="0" fill="hold" grpId="0" nodeType="afterEffect">
                                  <p:stCondLst>
                                    <p:cond delay="0"/>
                                  </p:stCondLst>
                                  <p:childTnLst>
                                    <p:animEffect transition="out" filter="fade">
                                      <p:cBhvr>
                                        <p:cTn id="29" dur="2000" tmFilter="0, 0; .2, .5; .8, .5; 1, 0"/>
                                        <p:tgtEl>
                                          <p:spTgt spid="1011726"/>
                                        </p:tgtEl>
                                      </p:cBhvr>
                                    </p:animEffect>
                                    <p:animScale>
                                      <p:cBhvr>
                                        <p:cTn id="30" dur="1000" autoRev="1" fill="hold"/>
                                        <p:tgtEl>
                                          <p:spTgt spid="1011726"/>
                                        </p:tgtEl>
                                      </p:cBhvr>
                                      <p:by x="105000" y="105000"/>
                                    </p:animScale>
                                  </p:childTnLst>
                                </p:cTn>
                              </p:par>
                            </p:childTnLst>
                          </p:cTn>
                        </p:par>
                        <p:par>
                          <p:cTn id="31" fill="hold" nodeType="afterGroup">
                            <p:stCondLst>
                              <p:cond delay="14000"/>
                            </p:stCondLst>
                            <p:childTnLst>
                              <p:par>
                                <p:cTn id="32" presetID="63" presetClass="path" presetSubtype="0" accel="50000" decel="50000" fill="hold" grpId="1" nodeType="afterEffect">
                                  <p:stCondLst>
                                    <p:cond delay="0"/>
                                  </p:stCondLst>
                                  <p:childTnLst>
                                    <p:animMotion origin="layout" path="M 0.11615 -3.23699E-6 L 0.36615 -3.23699E-6 " pathEditMode="relative" rAng="0" ptsTypes="AA">
                                      <p:cBhvr>
                                        <p:cTn id="33" dur="2000" fill="hold"/>
                                        <p:tgtEl>
                                          <p:spTgt spid="1011733"/>
                                        </p:tgtEl>
                                        <p:attrNameLst>
                                          <p:attrName>ppt_x</p:attrName>
                                          <p:attrName>ppt_y</p:attrName>
                                        </p:attrNameLst>
                                      </p:cBhvr>
                                      <p:rCtr x="12500" y="0"/>
                                    </p:animMotion>
                                  </p:childTnLst>
                                </p:cTn>
                              </p:par>
                            </p:childTnLst>
                          </p:cTn>
                        </p:par>
                        <p:par>
                          <p:cTn id="34" fill="hold" nodeType="afterGroup">
                            <p:stCondLst>
                              <p:cond delay="16000"/>
                            </p:stCondLst>
                            <p:childTnLst>
                              <p:par>
                                <p:cTn id="35" presetID="26" presetClass="emph" presetSubtype="0" fill="hold" grpId="1" nodeType="afterEffect">
                                  <p:stCondLst>
                                    <p:cond delay="0"/>
                                  </p:stCondLst>
                                  <p:childTnLst>
                                    <p:animEffect transition="out" filter="fade">
                                      <p:cBhvr>
                                        <p:cTn id="36" dur="2000" tmFilter="0, 0; .2, .5; .8, .5; 1, 0"/>
                                        <p:tgtEl>
                                          <p:spTgt spid="1011726"/>
                                        </p:tgtEl>
                                      </p:cBhvr>
                                    </p:animEffect>
                                    <p:animScale>
                                      <p:cBhvr>
                                        <p:cTn id="37" dur="1000" autoRev="1" fill="hold"/>
                                        <p:tgtEl>
                                          <p:spTgt spid="1011726"/>
                                        </p:tgtEl>
                                      </p:cBhvr>
                                      <p:by x="105000" y="105000"/>
                                    </p:animScale>
                                  </p:childTnLst>
                                </p:cTn>
                              </p:par>
                            </p:childTnLst>
                          </p:cTn>
                        </p:par>
                        <p:par>
                          <p:cTn id="38" fill="hold" nodeType="afterGroup">
                            <p:stCondLst>
                              <p:cond delay="18000"/>
                            </p:stCondLst>
                            <p:childTnLst>
                              <p:par>
                                <p:cTn id="39" presetID="26" presetClass="emph" presetSubtype="0" fill="hold" grpId="0" nodeType="afterEffect">
                                  <p:stCondLst>
                                    <p:cond delay="0"/>
                                  </p:stCondLst>
                                  <p:childTnLst>
                                    <p:animEffect transition="out" filter="fade">
                                      <p:cBhvr>
                                        <p:cTn id="40" dur="2000" tmFilter="0, 0; .2, .5; .8, .5; 1, 0"/>
                                        <p:tgtEl>
                                          <p:spTgt spid="1011727"/>
                                        </p:tgtEl>
                                      </p:cBhvr>
                                    </p:animEffect>
                                    <p:animScale>
                                      <p:cBhvr>
                                        <p:cTn id="41" dur="1000" autoRev="1" fill="hold"/>
                                        <p:tgtEl>
                                          <p:spTgt spid="1011727"/>
                                        </p:tgtEl>
                                      </p:cBhvr>
                                      <p:by x="105000" y="105000"/>
                                    </p:animScale>
                                  </p:childTnLst>
                                </p:cTn>
                              </p:par>
                            </p:childTnLst>
                          </p:cTn>
                        </p:par>
                        <p:par>
                          <p:cTn id="42" fill="hold" nodeType="afterGroup">
                            <p:stCondLst>
                              <p:cond delay="20000"/>
                            </p:stCondLst>
                            <p:childTnLst>
                              <p:par>
                                <p:cTn id="43" presetID="42" presetClass="path" presetSubtype="0" accel="50000" decel="50000" fill="hold" grpId="2" nodeType="afterEffect">
                                  <p:stCondLst>
                                    <p:cond delay="0"/>
                                  </p:stCondLst>
                                  <p:childTnLst>
                                    <p:animMotion origin="layout" path="M -1.66667E-6 4.62428E-7 L 0.00521 0.21572 " pathEditMode="relative" rAng="0" ptsTypes="AA">
                                      <p:cBhvr>
                                        <p:cTn id="44" dur="2000" fill="hold"/>
                                        <p:tgtEl>
                                          <p:spTgt spid="1011726"/>
                                        </p:tgtEl>
                                        <p:attrNameLst>
                                          <p:attrName>ppt_x</p:attrName>
                                          <p:attrName>ppt_y</p:attrName>
                                        </p:attrNameLst>
                                      </p:cBhvr>
                                      <p:rCtr x="260" y="10775"/>
                                    </p:animMotion>
                                  </p:childTnLst>
                                </p:cTn>
                              </p:par>
                            </p:childTnLst>
                          </p:cTn>
                        </p:par>
                        <p:par>
                          <p:cTn id="45" fill="hold" nodeType="afterGroup">
                            <p:stCondLst>
                              <p:cond delay="22000"/>
                            </p:stCondLst>
                            <p:childTnLst>
                              <p:par>
                                <p:cTn id="46" presetID="63" presetClass="path" presetSubtype="0" accel="50000" decel="50000" fill="hold" grpId="1" nodeType="afterEffect">
                                  <p:stCondLst>
                                    <p:cond delay="0"/>
                                  </p:stCondLst>
                                  <p:childTnLst>
                                    <p:animMotion origin="layout" path="M -0.00521 0.00624 L 0.36736 3.23699E-6 " pathEditMode="relative" rAng="0" ptsTypes="AA">
                                      <p:cBhvr>
                                        <p:cTn id="47" dur="2000" fill="hold"/>
                                        <p:tgtEl>
                                          <p:spTgt spid="1011723"/>
                                        </p:tgtEl>
                                        <p:attrNameLst>
                                          <p:attrName>ppt_x</p:attrName>
                                          <p:attrName>ppt_y</p:attrName>
                                        </p:attrNameLst>
                                      </p:cBhvr>
                                      <p:rCtr x="18628" y="-324"/>
                                    </p:animMotion>
                                  </p:childTnLst>
                                </p:cTn>
                              </p:par>
                            </p:childTnLst>
                          </p:cTn>
                        </p:par>
                        <p:par>
                          <p:cTn id="48" fill="hold" nodeType="afterGroup">
                            <p:stCondLst>
                              <p:cond delay="24000"/>
                            </p:stCondLst>
                            <p:childTnLst>
                              <p:par>
                                <p:cTn id="49" presetID="49" presetClass="path" presetSubtype="0" accel="50000" decel="50000" fill="hold" grpId="3" nodeType="afterEffect">
                                  <p:stCondLst>
                                    <p:cond delay="0"/>
                                  </p:stCondLst>
                                  <p:childTnLst>
                                    <p:animMotion origin="layout" path="M 0.01459 0.21364 L -0.36875 0.00277 " pathEditMode="relative" rAng="0" ptsTypes="AA">
                                      <p:cBhvr>
                                        <p:cTn id="50" dur="2000" fill="hold"/>
                                        <p:tgtEl>
                                          <p:spTgt spid="1011726"/>
                                        </p:tgtEl>
                                        <p:attrNameLst>
                                          <p:attrName>ppt_x</p:attrName>
                                          <p:attrName>ppt_y</p:attrName>
                                        </p:attrNameLst>
                                      </p:cBhvr>
                                      <p:rCtr x="-19167" y="-105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1723" grpId="0" animBg="1"/>
      <p:bldP spid="1011723" grpId="1" animBg="1"/>
      <p:bldP spid="1011724" grpId="0" animBg="1"/>
      <p:bldP spid="1011724" grpId="1" animBg="1"/>
      <p:bldP spid="1011724" grpId="2" animBg="1"/>
      <p:bldP spid="1011725" grpId="0" animBg="1"/>
      <p:bldP spid="1011726" grpId="0" animBg="1"/>
      <p:bldP spid="1011726" grpId="1" animBg="1"/>
      <p:bldP spid="1011726" grpId="2" animBg="1"/>
      <p:bldP spid="1011726" grpId="3" animBg="1"/>
      <p:bldP spid="1011727" grpId="0" animBg="1"/>
      <p:bldP spid="1011733" grpId="0" animBg="1"/>
      <p:bldP spid="1011733" grpId="1" animBg="1"/>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594" name="Rectangle 33"/>
          <p:cNvSpPr>
            <a:spLocks noGrp="1" noChangeArrowheads="1"/>
          </p:cNvSpPr>
          <p:nvPr>
            <p:ph type="title"/>
          </p:nvPr>
        </p:nvSpPr>
        <p:spPr>
          <a:xfrm>
            <a:off x="152400" y="685800"/>
            <a:ext cx="9372600" cy="1143000"/>
          </a:xfrm>
        </p:spPr>
        <p:txBody>
          <a:bodyPr/>
          <a:lstStyle/>
          <a:p>
            <a:pPr eaLnBrk="1" hangingPunct="1"/>
            <a:r>
              <a:rPr lang="en-US" sz="3800" smtClean="0">
                <a:latin typeface="Times New Roman" panose="02020603050405020304" pitchFamily="18" charset="0"/>
              </a:rPr>
              <a:t>Sắp xếp bằng phương pháp chọn trực tiếp</a:t>
            </a:r>
            <a:r>
              <a:rPr lang="en-US" sz="4000" smtClean="0">
                <a:latin typeface="Times New Roman" panose="02020603050405020304" pitchFamily="18" charset="0"/>
              </a:rPr>
              <a:t> </a:t>
            </a:r>
            <a:br>
              <a:rPr lang="en-US" sz="4000" smtClean="0">
                <a:latin typeface="Times New Roman" panose="02020603050405020304" pitchFamily="18" charset="0"/>
              </a:rPr>
            </a:br>
            <a:r>
              <a:rPr lang="en-US" sz="4000" smtClean="0">
                <a:latin typeface="Times New Roman" panose="02020603050405020304" pitchFamily="18" charset="0"/>
              </a:rPr>
              <a:t>( </a:t>
            </a:r>
            <a:r>
              <a:rPr lang="en-US" sz="4000" i="1" smtClean="0">
                <a:solidFill>
                  <a:srgbClr val="0000FF"/>
                </a:solidFill>
                <a:latin typeface="Times New Roman" panose="02020603050405020304" pitchFamily="18" charset="0"/>
              </a:rPr>
              <a:t>Selection sort</a:t>
            </a:r>
            <a:r>
              <a:rPr lang="en-US" sz="4000" i="1" smtClean="0">
                <a:latin typeface="Times New Roman" panose="02020603050405020304" pitchFamily="18" charset="0"/>
              </a:rPr>
              <a:t> )</a:t>
            </a:r>
            <a:r>
              <a:rPr lang="en-US" sz="4000" smtClean="0"/>
              <a:t> </a:t>
            </a:r>
          </a:p>
        </p:txBody>
      </p:sp>
      <p:sp>
        <p:nvSpPr>
          <p:cNvPr id="11059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DFC3CEE-B5F4-43C5-9636-4A4B91B38476}" type="slidenum">
              <a:rPr lang="en-US" sz="1200" smtClean="0">
                <a:solidFill>
                  <a:srgbClr val="FFFFFF"/>
                </a:solidFill>
              </a:rPr>
              <a:pPr>
                <a:lnSpc>
                  <a:spcPct val="80000"/>
                </a:lnSpc>
              </a:pPr>
              <a:t>91</a:t>
            </a:fld>
            <a:endParaRPr lang="en-US" sz="1200" smtClean="0">
              <a:solidFill>
                <a:srgbClr val="FFFFFF"/>
              </a:solidFill>
            </a:endParaRPr>
          </a:p>
        </p:txBody>
      </p:sp>
      <p:sp>
        <p:nvSpPr>
          <p:cNvPr id="110596"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0597"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0598"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0599"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0600"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0601"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0602"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0603"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0604"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12747" name="Text Box 11"/>
          <p:cNvSpPr txBox="1">
            <a:spLocks noChangeAspect="1" noChangeArrowheads="1"/>
          </p:cNvSpPr>
          <p:nvPr/>
        </p:nvSpPr>
        <p:spPr bwMode="auto">
          <a:xfrm>
            <a:off x="1987550" y="3438525"/>
            <a:ext cx="642938" cy="523875"/>
          </a:xfrm>
          <a:prstGeom prst="rect">
            <a:avLst/>
          </a:prstGeom>
          <a:gradFill rotWithShape="1">
            <a:gsLst>
              <a:gs pos="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chemeClr val="bg1"/>
                </a:solidFill>
                <a:latin typeface="VNI-Avo" pitchFamily="2" charset="0"/>
              </a:rPr>
              <a:t>1</a:t>
            </a:r>
          </a:p>
        </p:txBody>
      </p:sp>
      <p:sp>
        <p:nvSpPr>
          <p:cNvPr id="1012748" name="Text Box 12"/>
          <p:cNvSpPr txBox="1">
            <a:spLocks noChangeAspect="1" noChangeArrowheads="1"/>
          </p:cNvSpPr>
          <p:nvPr/>
        </p:nvSpPr>
        <p:spPr bwMode="auto">
          <a:xfrm>
            <a:off x="3109913" y="3438525"/>
            <a:ext cx="644525"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2</a:t>
            </a:r>
          </a:p>
        </p:txBody>
      </p:sp>
      <p:sp>
        <p:nvSpPr>
          <p:cNvPr id="1012749" name="Text Box 13"/>
          <p:cNvSpPr txBox="1">
            <a:spLocks noChangeAspect="1" noChangeArrowheads="1"/>
          </p:cNvSpPr>
          <p:nvPr/>
        </p:nvSpPr>
        <p:spPr bwMode="auto">
          <a:xfrm>
            <a:off x="42227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8</a:t>
            </a:r>
          </a:p>
        </p:txBody>
      </p:sp>
      <p:sp>
        <p:nvSpPr>
          <p:cNvPr id="1012750" name="Text Box 14"/>
          <p:cNvSpPr txBox="1">
            <a:spLocks noChangeAspect="1" noChangeArrowheads="1"/>
          </p:cNvSpPr>
          <p:nvPr/>
        </p:nvSpPr>
        <p:spPr bwMode="auto">
          <a:xfrm>
            <a:off x="5345113" y="3438525"/>
            <a:ext cx="646112"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12</a:t>
            </a:r>
          </a:p>
        </p:txBody>
      </p:sp>
      <p:sp>
        <p:nvSpPr>
          <p:cNvPr id="1012751" name="Text Box 15"/>
          <p:cNvSpPr txBox="1">
            <a:spLocks noChangeAspect="1" noChangeArrowheads="1"/>
          </p:cNvSpPr>
          <p:nvPr/>
        </p:nvSpPr>
        <p:spPr bwMode="auto">
          <a:xfrm>
            <a:off x="6469063" y="3438525"/>
            <a:ext cx="642937"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5</a:t>
            </a:r>
          </a:p>
        </p:txBody>
      </p:sp>
      <p:sp>
        <p:nvSpPr>
          <p:cNvPr id="110610"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0611"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0612"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0613"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12756" name="AutoShape 20"/>
          <p:cNvSpPr>
            <a:spLocks noChangeArrowheads="1"/>
          </p:cNvSpPr>
          <p:nvPr/>
        </p:nvSpPr>
        <p:spPr bwMode="auto">
          <a:xfrm>
            <a:off x="1905000" y="4191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p</a:t>
            </a:r>
          </a:p>
        </p:txBody>
      </p:sp>
      <p:sp>
        <p:nvSpPr>
          <p:cNvPr id="1012757" name="AutoShape 21"/>
          <p:cNvSpPr>
            <a:spLocks noChangeArrowheads="1"/>
          </p:cNvSpPr>
          <p:nvPr/>
        </p:nvSpPr>
        <p:spPr bwMode="auto">
          <a:xfrm rot="10800000">
            <a:off x="1947863" y="2667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rot="10800000"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min</a:t>
            </a:r>
          </a:p>
        </p:txBody>
      </p:sp>
      <p:sp>
        <p:nvSpPr>
          <p:cNvPr id="110616" name="Text Box 22"/>
          <p:cNvSpPr txBox="1">
            <a:spLocks noChangeArrowheads="1"/>
          </p:cNvSpPr>
          <p:nvPr/>
        </p:nvSpPr>
        <p:spPr bwMode="auto">
          <a:xfrm>
            <a:off x="457200" y="31242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l.first</a:t>
            </a:r>
          </a:p>
        </p:txBody>
      </p:sp>
      <p:sp>
        <p:nvSpPr>
          <p:cNvPr id="110617" name="Text Box 23"/>
          <p:cNvSpPr txBox="1">
            <a:spLocks noChangeArrowheads="1"/>
          </p:cNvSpPr>
          <p:nvPr/>
        </p:nvSpPr>
        <p:spPr bwMode="auto">
          <a:xfrm>
            <a:off x="7315200" y="2133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l.last</a:t>
            </a:r>
          </a:p>
        </p:txBody>
      </p:sp>
      <p:sp>
        <p:nvSpPr>
          <p:cNvPr id="110618" name="Line 24"/>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0619" name="Rectangle 25"/>
          <p:cNvSpPr>
            <a:spLocks noChangeArrowheads="1"/>
          </p:cNvSpPr>
          <p:nvPr/>
        </p:nvSpPr>
        <p:spPr bwMode="auto">
          <a:xfrm>
            <a:off x="19558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0620" name="Rectangle 26"/>
          <p:cNvSpPr>
            <a:spLocks noChangeArrowheads="1"/>
          </p:cNvSpPr>
          <p:nvPr/>
        </p:nvSpPr>
        <p:spPr bwMode="auto">
          <a:xfrm>
            <a:off x="3087688"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0621" name="Rectangle 27"/>
          <p:cNvSpPr>
            <a:spLocks noChangeArrowheads="1"/>
          </p:cNvSpPr>
          <p:nvPr/>
        </p:nvSpPr>
        <p:spPr bwMode="auto">
          <a:xfrm>
            <a:off x="42037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0622" name="Rectangle 28"/>
          <p:cNvSpPr>
            <a:spLocks noChangeArrowheads="1"/>
          </p:cNvSpPr>
          <p:nvPr/>
        </p:nvSpPr>
        <p:spPr bwMode="auto">
          <a:xfrm>
            <a:off x="5322888" y="34417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0623" name="Rectangle 29"/>
          <p:cNvSpPr>
            <a:spLocks noChangeArrowheads="1"/>
          </p:cNvSpPr>
          <p:nvPr/>
        </p:nvSpPr>
        <p:spPr bwMode="auto">
          <a:xfrm>
            <a:off x="64389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3.33333E-6 1.44509E-6 L 0.12083 0.00555 " pathEditMode="relative" rAng="0" ptsTypes="AA">
                                      <p:cBhvr>
                                        <p:cTn id="6" dur="2000" fill="hold"/>
                                        <p:tgtEl>
                                          <p:spTgt spid="1012756"/>
                                        </p:tgtEl>
                                        <p:attrNameLst>
                                          <p:attrName>ppt_x</p:attrName>
                                          <p:attrName>ppt_y</p:attrName>
                                        </p:attrNameLst>
                                      </p:cBhvr>
                                      <p:rCtr x="6042" y="277"/>
                                    </p:animMotion>
                                  </p:childTnLst>
                                </p:cTn>
                              </p:par>
                            </p:childTnLst>
                          </p:cTn>
                        </p:par>
                        <p:par>
                          <p:cTn id="7" fill="hold" nodeType="afterGroup">
                            <p:stCondLst>
                              <p:cond delay="2000"/>
                            </p:stCondLst>
                            <p:childTnLst>
                              <p:par>
                                <p:cTn id="8" presetID="63" presetClass="path" presetSubtype="0" accel="50000" decel="50000" fill="hold" grpId="0" nodeType="afterEffect">
                                  <p:stCondLst>
                                    <p:cond delay="0"/>
                                  </p:stCondLst>
                                  <p:childTnLst>
                                    <p:animMotion origin="layout" path="M -0.00312 0.00208 L 0.12136 -0.00346 " pathEditMode="relative" rAng="0" ptsTypes="AA">
                                      <p:cBhvr>
                                        <p:cTn id="9" dur="2000" fill="hold"/>
                                        <p:tgtEl>
                                          <p:spTgt spid="1012757"/>
                                        </p:tgtEl>
                                        <p:attrNameLst>
                                          <p:attrName>ppt_x</p:attrName>
                                          <p:attrName>ppt_y</p:attrName>
                                        </p:attrNameLst>
                                      </p:cBhvr>
                                      <p:rCtr x="6215" y="-277"/>
                                    </p:animMotion>
                                  </p:childTnLst>
                                </p:cTn>
                              </p:par>
                            </p:childTnLst>
                          </p:cTn>
                        </p:par>
                        <p:par>
                          <p:cTn id="10" fill="hold" nodeType="afterGroup">
                            <p:stCondLst>
                              <p:cond delay="4000"/>
                            </p:stCondLst>
                            <p:childTnLst>
                              <p:par>
                                <p:cTn id="11" presetID="26" presetClass="emph" presetSubtype="0" fill="hold" grpId="0" nodeType="afterEffect">
                                  <p:stCondLst>
                                    <p:cond delay="0"/>
                                  </p:stCondLst>
                                  <p:childTnLst>
                                    <p:animEffect transition="out" filter="fade">
                                      <p:cBhvr>
                                        <p:cTn id="12" dur="2000" tmFilter="0, 0; .2, .5; .8, .5; 1, 0"/>
                                        <p:tgtEl>
                                          <p:spTgt spid="1012748"/>
                                        </p:tgtEl>
                                      </p:cBhvr>
                                    </p:animEffect>
                                    <p:animScale>
                                      <p:cBhvr>
                                        <p:cTn id="13" dur="1000" autoRev="1" fill="hold"/>
                                        <p:tgtEl>
                                          <p:spTgt spid="1012748"/>
                                        </p:tgtEl>
                                      </p:cBhvr>
                                      <p:by x="105000" y="105000"/>
                                    </p:animScale>
                                  </p:childTnLst>
                                </p:cTn>
                              </p:par>
                            </p:childTnLst>
                          </p:cTn>
                        </p:par>
                        <p:par>
                          <p:cTn id="14" fill="hold" nodeType="afterGroup">
                            <p:stCondLst>
                              <p:cond delay="6000"/>
                            </p:stCondLst>
                            <p:childTnLst>
                              <p:par>
                                <p:cTn id="15" presetID="26" presetClass="emph" presetSubtype="0" fill="hold" grpId="0" nodeType="afterEffect">
                                  <p:stCondLst>
                                    <p:cond delay="0"/>
                                  </p:stCondLst>
                                  <p:childTnLst>
                                    <p:animEffect transition="out" filter="fade">
                                      <p:cBhvr>
                                        <p:cTn id="16" dur="2000" tmFilter="0, 0; .2, .5; .8, .5; 1, 0"/>
                                        <p:tgtEl>
                                          <p:spTgt spid="1012749"/>
                                        </p:tgtEl>
                                      </p:cBhvr>
                                    </p:animEffect>
                                    <p:animScale>
                                      <p:cBhvr>
                                        <p:cTn id="17" dur="1000" autoRev="1" fill="hold"/>
                                        <p:tgtEl>
                                          <p:spTgt spid="1012749"/>
                                        </p:tgtEl>
                                      </p:cBhvr>
                                      <p:by x="105000" y="105000"/>
                                    </p:animScale>
                                  </p:childTnLst>
                                </p:cTn>
                              </p:par>
                            </p:childTnLst>
                          </p:cTn>
                        </p:par>
                        <p:par>
                          <p:cTn id="18" fill="hold" nodeType="afterGroup">
                            <p:stCondLst>
                              <p:cond delay="8000"/>
                            </p:stCondLst>
                            <p:childTnLst>
                              <p:par>
                                <p:cTn id="19" presetID="26" presetClass="emph" presetSubtype="0" fill="hold" grpId="1" nodeType="afterEffect">
                                  <p:stCondLst>
                                    <p:cond delay="0"/>
                                  </p:stCondLst>
                                  <p:childTnLst>
                                    <p:animEffect transition="out" filter="fade">
                                      <p:cBhvr>
                                        <p:cTn id="20" dur="2000" tmFilter="0, 0; .2, .5; .8, .5; 1, 0"/>
                                        <p:tgtEl>
                                          <p:spTgt spid="1012748"/>
                                        </p:tgtEl>
                                      </p:cBhvr>
                                    </p:animEffect>
                                    <p:animScale>
                                      <p:cBhvr>
                                        <p:cTn id="21" dur="1000" autoRev="1" fill="hold"/>
                                        <p:tgtEl>
                                          <p:spTgt spid="1012748"/>
                                        </p:tgtEl>
                                      </p:cBhvr>
                                      <p:by x="105000" y="105000"/>
                                    </p:animScale>
                                  </p:childTnLst>
                                </p:cTn>
                              </p:par>
                            </p:childTnLst>
                          </p:cTn>
                        </p:par>
                        <p:par>
                          <p:cTn id="22" fill="hold" nodeType="afterGroup">
                            <p:stCondLst>
                              <p:cond delay="10000"/>
                            </p:stCondLst>
                            <p:childTnLst>
                              <p:par>
                                <p:cTn id="23" presetID="26" presetClass="emph" presetSubtype="0" fill="hold" grpId="0" nodeType="afterEffect">
                                  <p:stCondLst>
                                    <p:cond delay="0"/>
                                  </p:stCondLst>
                                  <p:childTnLst>
                                    <p:animEffect transition="out" filter="fade">
                                      <p:cBhvr>
                                        <p:cTn id="24" dur="2000" tmFilter="0, 0; .2, .5; .8, .5; 1, 0"/>
                                        <p:tgtEl>
                                          <p:spTgt spid="1012750"/>
                                        </p:tgtEl>
                                      </p:cBhvr>
                                    </p:animEffect>
                                    <p:animScale>
                                      <p:cBhvr>
                                        <p:cTn id="25" dur="1000" autoRev="1" fill="hold"/>
                                        <p:tgtEl>
                                          <p:spTgt spid="1012750"/>
                                        </p:tgtEl>
                                      </p:cBhvr>
                                      <p:by x="105000" y="105000"/>
                                    </p:animScale>
                                  </p:childTnLst>
                                </p:cTn>
                              </p:par>
                            </p:childTnLst>
                          </p:cTn>
                        </p:par>
                        <p:par>
                          <p:cTn id="26" fill="hold" nodeType="afterGroup">
                            <p:stCondLst>
                              <p:cond delay="12000"/>
                            </p:stCondLst>
                            <p:childTnLst>
                              <p:par>
                                <p:cTn id="27" presetID="26" presetClass="emph" presetSubtype="0" fill="hold" grpId="2" nodeType="afterEffect">
                                  <p:stCondLst>
                                    <p:cond delay="0"/>
                                  </p:stCondLst>
                                  <p:childTnLst>
                                    <p:animEffect transition="out" filter="fade">
                                      <p:cBhvr>
                                        <p:cTn id="28" dur="2000" tmFilter="0, 0; .2, .5; .8, .5; 1, 0"/>
                                        <p:tgtEl>
                                          <p:spTgt spid="1012748"/>
                                        </p:tgtEl>
                                      </p:cBhvr>
                                    </p:animEffect>
                                    <p:animScale>
                                      <p:cBhvr>
                                        <p:cTn id="29" dur="1000" autoRev="1" fill="hold"/>
                                        <p:tgtEl>
                                          <p:spTgt spid="1012748"/>
                                        </p:tgtEl>
                                      </p:cBhvr>
                                      <p:by x="105000" y="105000"/>
                                    </p:animScale>
                                  </p:childTnLst>
                                </p:cTn>
                              </p:par>
                            </p:childTnLst>
                          </p:cTn>
                        </p:par>
                        <p:par>
                          <p:cTn id="30" fill="hold" nodeType="afterGroup">
                            <p:stCondLst>
                              <p:cond delay="14000"/>
                            </p:stCondLst>
                            <p:childTnLst>
                              <p:par>
                                <p:cTn id="31" presetID="26" presetClass="emph" presetSubtype="0" fill="hold" grpId="1" nodeType="afterEffect">
                                  <p:stCondLst>
                                    <p:cond delay="0"/>
                                  </p:stCondLst>
                                  <p:childTnLst>
                                    <p:animEffect transition="out" filter="fade">
                                      <p:cBhvr>
                                        <p:cTn id="32" dur="2000" tmFilter="0, 0; .2, .5; .8, .5; 1, 0"/>
                                        <p:tgtEl>
                                          <p:spTgt spid="1012750"/>
                                        </p:tgtEl>
                                      </p:cBhvr>
                                    </p:animEffect>
                                    <p:animScale>
                                      <p:cBhvr>
                                        <p:cTn id="33" dur="1000" autoRev="1" fill="hold"/>
                                        <p:tgtEl>
                                          <p:spTgt spid="1012750"/>
                                        </p:tgtEl>
                                      </p:cBhvr>
                                      <p:by x="105000" y="105000"/>
                                    </p:animScale>
                                  </p:childTnLst>
                                </p:cTn>
                              </p:par>
                            </p:childTnLst>
                          </p:cTn>
                        </p:par>
                        <p:par>
                          <p:cTn id="34" fill="hold" nodeType="afterGroup">
                            <p:stCondLst>
                              <p:cond delay="16000"/>
                            </p:stCondLst>
                            <p:childTnLst>
                              <p:par>
                                <p:cTn id="35" presetID="26" presetClass="emph" presetSubtype="0" fill="hold" grpId="3" nodeType="afterEffect">
                                  <p:stCondLst>
                                    <p:cond delay="0"/>
                                  </p:stCondLst>
                                  <p:childTnLst>
                                    <p:animEffect transition="out" filter="fade">
                                      <p:cBhvr>
                                        <p:cTn id="36" dur="2000" tmFilter="0, 0; .2, .5; .8, .5; 1, 0"/>
                                        <p:tgtEl>
                                          <p:spTgt spid="1012748"/>
                                        </p:tgtEl>
                                      </p:cBhvr>
                                    </p:animEffect>
                                    <p:animScale>
                                      <p:cBhvr>
                                        <p:cTn id="37" dur="1000" autoRev="1" fill="hold"/>
                                        <p:tgtEl>
                                          <p:spTgt spid="1012748"/>
                                        </p:tgtEl>
                                      </p:cBhvr>
                                      <p:by x="105000" y="105000"/>
                                    </p:animScale>
                                  </p:childTnLst>
                                </p:cTn>
                              </p:par>
                            </p:childTnLst>
                          </p:cTn>
                        </p:par>
                        <p:par>
                          <p:cTn id="38" fill="hold" nodeType="afterGroup">
                            <p:stCondLst>
                              <p:cond delay="18000"/>
                            </p:stCondLst>
                            <p:childTnLst>
                              <p:par>
                                <p:cTn id="39" presetID="26" presetClass="emph" presetSubtype="0" fill="hold" grpId="0" nodeType="afterEffect">
                                  <p:stCondLst>
                                    <p:cond delay="0"/>
                                  </p:stCondLst>
                                  <p:childTnLst>
                                    <p:animEffect transition="out" filter="fade">
                                      <p:cBhvr>
                                        <p:cTn id="40" dur="2000" tmFilter="0, 0; .2, .5; .8, .5; 1, 0"/>
                                        <p:tgtEl>
                                          <p:spTgt spid="1012751"/>
                                        </p:tgtEl>
                                      </p:cBhvr>
                                    </p:animEffect>
                                    <p:animScale>
                                      <p:cBhvr>
                                        <p:cTn id="41" dur="1000" autoRev="1" fill="hold"/>
                                        <p:tgtEl>
                                          <p:spTgt spid="1012751"/>
                                        </p:tgtEl>
                                      </p:cBhvr>
                                      <p:by x="105000" y="105000"/>
                                    </p:animScale>
                                  </p:childTnLst>
                                </p:cTn>
                              </p:par>
                            </p:childTnLst>
                          </p:cTn>
                        </p:par>
                      </p:childTnLst>
                    </p:cTn>
                  </p:par>
                  <p:par>
                    <p:cTn id="42" fill="hold" nodeType="clickPar">
                      <p:stCondLst>
                        <p:cond delay="indefinite"/>
                      </p:stCondLst>
                      <p:childTnLst>
                        <p:par>
                          <p:cTn id="43" fill="hold" nodeType="withGroup">
                            <p:stCondLst>
                              <p:cond delay="0"/>
                            </p:stCondLst>
                            <p:childTnLst>
                              <p:par>
                                <p:cTn id="44" presetID="26" presetClass="emph" presetSubtype="0" fill="hold" grpId="0" nodeType="clickEffect">
                                  <p:stCondLst>
                                    <p:cond delay="0"/>
                                  </p:stCondLst>
                                  <p:childTnLst>
                                    <p:animEffect transition="out" filter="fade">
                                      <p:cBhvr>
                                        <p:cTn id="45" dur="2000" tmFilter="0, 0; .2, .5; .8, .5; 1, 0"/>
                                        <p:tgtEl>
                                          <p:spTgt spid="1012747"/>
                                        </p:tgtEl>
                                      </p:cBhvr>
                                    </p:animEffect>
                                    <p:animScale>
                                      <p:cBhvr>
                                        <p:cTn id="46" dur="1000" autoRev="1" fill="hold"/>
                                        <p:tgtEl>
                                          <p:spTgt spid="101274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47" grpId="0" animBg="1"/>
      <p:bldP spid="1012748" grpId="0" animBg="1"/>
      <p:bldP spid="1012748" grpId="1" animBg="1"/>
      <p:bldP spid="1012748" grpId="2" animBg="1"/>
      <p:bldP spid="1012748" grpId="3" animBg="1"/>
      <p:bldP spid="1012749" grpId="0" animBg="1"/>
      <p:bldP spid="1012750" grpId="0" animBg="1"/>
      <p:bldP spid="1012750" grpId="1" animBg="1"/>
      <p:bldP spid="1012751" grpId="0" animBg="1"/>
      <p:bldP spid="1012756" grpId="0" animBg="1"/>
      <p:bldP spid="1012757" grpId="0" animBg="1"/>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8" name="Rectangle 33"/>
          <p:cNvSpPr>
            <a:spLocks noGrp="1" noChangeArrowheads="1"/>
          </p:cNvSpPr>
          <p:nvPr>
            <p:ph type="title"/>
          </p:nvPr>
        </p:nvSpPr>
        <p:spPr>
          <a:xfrm>
            <a:off x="152400" y="685800"/>
            <a:ext cx="9372600" cy="1143000"/>
          </a:xfrm>
        </p:spPr>
        <p:txBody>
          <a:bodyPr/>
          <a:lstStyle/>
          <a:p>
            <a:pPr eaLnBrk="1" hangingPunct="1"/>
            <a:r>
              <a:rPr lang="en-US" sz="3800" smtClean="0">
                <a:latin typeface="Times New Roman" panose="02020603050405020304" pitchFamily="18" charset="0"/>
              </a:rPr>
              <a:t>Sắp xếp bằng phương pháp chọn trực tiếp </a:t>
            </a:r>
            <a:br>
              <a:rPr lang="en-US" sz="3800" smtClean="0">
                <a:latin typeface="Times New Roman" panose="02020603050405020304" pitchFamily="18" charset="0"/>
              </a:rPr>
            </a:br>
            <a:r>
              <a:rPr lang="en-US" sz="4000" smtClean="0"/>
              <a:t>( </a:t>
            </a:r>
            <a:r>
              <a:rPr lang="en-US" sz="4000" i="1" smtClean="0">
                <a:solidFill>
                  <a:srgbClr val="0000FF"/>
                </a:solidFill>
                <a:latin typeface="Times New Roman" panose="02020603050405020304" pitchFamily="18" charset="0"/>
              </a:rPr>
              <a:t>Selection sort</a:t>
            </a:r>
            <a:r>
              <a:rPr lang="en-US" sz="4000" i="1" smtClean="0"/>
              <a:t> )</a:t>
            </a:r>
            <a:r>
              <a:rPr lang="en-US" sz="4000" smtClean="0"/>
              <a:t> </a:t>
            </a:r>
          </a:p>
        </p:txBody>
      </p:sp>
      <p:sp>
        <p:nvSpPr>
          <p:cNvPr id="11161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DEC07EB-B875-451C-84E2-FB1D2BF91012}" type="slidenum">
              <a:rPr lang="en-US" sz="1200" smtClean="0">
                <a:solidFill>
                  <a:srgbClr val="FFFFFF"/>
                </a:solidFill>
              </a:rPr>
              <a:pPr>
                <a:lnSpc>
                  <a:spcPct val="80000"/>
                </a:lnSpc>
              </a:pPr>
              <a:t>92</a:t>
            </a:fld>
            <a:endParaRPr lang="en-US" sz="1200" smtClean="0">
              <a:solidFill>
                <a:srgbClr val="FFFFFF"/>
              </a:solidFill>
            </a:endParaRPr>
          </a:p>
        </p:txBody>
      </p:sp>
      <p:sp>
        <p:nvSpPr>
          <p:cNvPr id="111620"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1621"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1622"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1623"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1624"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1625"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1626"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1627"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1628"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1629" name="Text Box 11"/>
          <p:cNvSpPr txBox="1">
            <a:spLocks noChangeAspect="1" noChangeArrowheads="1"/>
          </p:cNvSpPr>
          <p:nvPr/>
        </p:nvSpPr>
        <p:spPr bwMode="auto">
          <a:xfrm>
            <a:off x="1987550" y="3438525"/>
            <a:ext cx="642938" cy="523875"/>
          </a:xfrm>
          <a:prstGeom prst="rect">
            <a:avLst/>
          </a:prstGeom>
          <a:gradFill rotWithShape="1">
            <a:gsLst>
              <a:gs pos="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chemeClr val="bg1"/>
                </a:solidFill>
                <a:latin typeface="VNI-Avo" pitchFamily="2" charset="0"/>
              </a:rPr>
              <a:t>1</a:t>
            </a:r>
          </a:p>
        </p:txBody>
      </p:sp>
      <p:sp>
        <p:nvSpPr>
          <p:cNvPr id="111630" name="Text Box 12"/>
          <p:cNvSpPr txBox="1">
            <a:spLocks noChangeAspect="1" noChangeArrowheads="1"/>
          </p:cNvSpPr>
          <p:nvPr/>
        </p:nvSpPr>
        <p:spPr bwMode="auto">
          <a:xfrm>
            <a:off x="3109913" y="3438525"/>
            <a:ext cx="644525"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chemeClr val="bg1"/>
                </a:solidFill>
                <a:latin typeface="VNI-Avo" pitchFamily="2" charset="0"/>
              </a:rPr>
              <a:t>2</a:t>
            </a:r>
          </a:p>
        </p:txBody>
      </p:sp>
      <p:sp>
        <p:nvSpPr>
          <p:cNvPr id="1013773" name="Text Box 13"/>
          <p:cNvSpPr txBox="1">
            <a:spLocks noChangeAspect="1" noChangeArrowheads="1"/>
          </p:cNvSpPr>
          <p:nvPr/>
        </p:nvSpPr>
        <p:spPr bwMode="auto">
          <a:xfrm>
            <a:off x="42227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8</a:t>
            </a:r>
          </a:p>
        </p:txBody>
      </p:sp>
      <p:sp>
        <p:nvSpPr>
          <p:cNvPr id="1013774" name="Text Box 14"/>
          <p:cNvSpPr txBox="1">
            <a:spLocks noChangeAspect="1" noChangeArrowheads="1"/>
          </p:cNvSpPr>
          <p:nvPr/>
        </p:nvSpPr>
        <p:spPr bwMode="auto">
          <a:xfrm>
            <a:off x="5345113" y="3438525"/>
            <a:ext cx="646112"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12</a:t>
            </a:r>
          </a:p>
        </p:txBody>
      </p:sp>
      <p:sp>
        <p:nvSpPr>
          <p:cNvPr id="1013775" name="Text Box 15"/>
          <p:cNvSpPr txBox="1">
            <a:spLocks noChangeAspect="1" noChangeArrowheads="1"/>
          </p:cNvSpPr>
          <p:nvPr/>
        </p:nvSpPr>
        <p:spPr bwMode="auto">
          <a:xfrm>
            <a:off x="6469063" y="3438525"/>
            <a:ext cx="642937"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5</a:t>
            </a:r>
          </a:p>
        </p:txBody>
      </p:sp>
      <p:sp>
        <p:nvSpPr>
          <p:cNvPr id="111634"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1635"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1636"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1637"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13780" name="AutoShape 20"/>
          <p:cNvSpPr>
            <a:spLocks noChangeArrowheads="1"/>
          </p:cNvSpPr>
          <p:nvPr/>
        </p:nvSpPr>
        <p:spPr bwMode="auto">
          <a:xfrm>
            <a:off x="2971800" y="4191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p</a:t>
            </a:r>
          </a:p>
        </p:txBody>
      </p:sp>
      <p:sp>
        <p:nvSpPr>
          <p:cNvPr id="1013781" name="AutoShape 21"/>
          <p:cNvSpPr>
            <a:spLocks noChangeArrowheads="1"/>
          </p:cNvSpPr>
          <p:nvPr/>
        </p:nvSpPr>
        <p:spPr bwMode="auto">
          <a:xfrm rot="10800000">
            <a:off x="2971800" y="2667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rot="10800000"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min</a:t>
            </a:r>
          </a:p>
        </p:txBody>
      </p:sp>
      <p:sp>
        <p:nvSpPr>
          <p:cNvPr id="111640" name="Text Box 22"/>
          <p:cNvSpPr txBox="1">
            <a:spLocks noChangeArrowheads="1"/>
          </p:cNvSpPr>
          <p:nvPr/>
        </p:nvSpPr>
        <p:spPr bwMode="auto">
          <a:xfrm>
            <a:off x="457200" y="31242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l.first</a:t>
            </a:r>
          </a:p>
        </p:txBody>
      </p:sp>
      <p:sp>
        <p:nvSpPr>
          <p:cNvPr id="111641" name="Text Box 23"/>
          <p:cNvSpPr txBox="1">
            <a:spLocks noChangeArrowheads="1"/>
          </p:cNvSpPr>
          <p:nvPr/>
        </p:nvSpPr>
        <p:spPr bwMode="auto">
          <a:xfrm>
            <a:off x="7315200" y="2133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l.last</a:t>
            </a:r>
          </a:p>
        </p:txBody>
      </p:sp>
      <p:sp>
        <p:nvSpPr>
          <p:cNvPr id="111642" name="Line 24"/>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43" name="Rectangle 25"/>
          <p:cNvSpPr>
            <a:spLocks noChangeArrowheads="1"/>
          </p:cNvSpPr>
          <p:nvPr/>
        </p:nvSpPr>
        <p:spPr bwMode="auto">
          <a:xfrm>
            <a:off x="19558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1644" name="Rectangle 26"/>
          <p:cNvSpPr>
            <a:spLocks noChangeArrowheads="1"/>
          </p:cNvSpPr>
          <p:nvPr/>
        </p:nvSpPr>
        <p:spPr bwMode="auto">
          <a:xfrm>
            <a:off x="3087688"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1645" name="Rectangle 27"/>
          <p:cNvSpPr>
            <a:spLocks noChangeArrowheads="1"/>
          </p:cNvSpPr>
          <p:nvPr/>
        </p:nvSpPr>
        <p:spPr bwMode="auto">
          <a:xfrm>
            <a:off x="42037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1646" name="Rectangle 28"/>
          <p:cNvSpPr>
            <a:spLocks noChangeArrowheads="1"/>
          </p:cNvSpPr>
          <p:nvPr/>
        </p:nvSpPr>
        <p:spPr bwMode="auto">
          <a:xfrm>
            <a:off x="5322888" y="34417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1647" name="Rectangle 29"/>
          <p:cNvSpPr>
            <a:spLocks noChangeArrowheads="1"/>
          </p:cNvSpPr>
          <p:nvPr/>
        </p:nvSpPr>
        <p:spPr bwMode="auto">
          <a:xfrm>
            <a:off x="64389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3.33333E-6 1.44509E-6 L 0.12917 0.00555 " pathEditMode="relative" rAng="0" ptsTypes="AA">
                                      <p:cBhvr>
                                        <p:cTn id="6" dur="2000" fill="hold"/>
                                        <p:tgtEl>
                                          <p:spTgt spid="1013780"/>
                                        </p:tgtEl>
                                        <p:attrNameLst>
                                          <p:attrName>ppt_x</p:attrName>
                                          <p:attrName>ppt_y</p:attrName>
                                        </p:attrNameLst>
                                      </p:cBhvr>
                                      <p:rCtr x="6458" y="277"/>
                                    </p:animMotion>
                                  </p:childTnLst>
                                </p:cTn>
                              </p:par>
                            </p:childTnLst>
                          </p:cTn>
                        </p:par>
                        <p:par>
                          <p:cTn id="7" fill="hold" nodeType="afterGroup">
                            <p:stCondLst>
                              <p:cond delay="2000"/>
                            </p:stCondLst>
                            <p:childTnLst>
                              <p:par>
                                <p:cTn id="8" presetID="63" presetClass="path" presetSubtype="0" accel="50000" decel="50000" fill="hold" grpId="0" nodeType="afterEffect">
                                  <p:stCondLst>
                                    <p:cond delay="0"/>
                                  </p:stCondLst>
                                  <p:childTnLst>
                                    <p:animMotion origin="layout" path="M -3.33333E-6 -3.23699E-6 L 0.12917 0.00555 " pathEditMode="relative" rAng="0" ptsTypes="AA">
                                      <p:cBhvr>
                                        <p:cTn id="9" dur="2000" fill="hold"/>
                                        <p:tgtEl>
                                          <p:spTgt spid="1013781"/>
                                        </p:tgtEl>
                                        <p:attrNameLst>
                                          <p:attrName>ppt_x</p:attrName>
                                          <p:attrName>ppt_y</p:attrName>
                                        </p:attrNameLst>
                                      </p:cBhvr>
                                      <p:rCtr x="6458" y="277"/>
                                    </p:animMotion>
                                  </p:childTnLst>
                                </p:cTn>
                              </p:par>
                            </p:childTnLst>
                          </p:cTn>
                        </p:par>
                        <p:par>
                          <p:cTn id="10" fill="hold" nodeType="afterGroup">
                            <p:stCondLst>
                              <p:cond delay="4000"/>
                            </p:stCondLst>
                            <p:childTnLst>
                              <p:par>
                                <p:cTn id="11" presetID="26" presetClass="emph" presetSubtype="0" fill="hold" grpId="0" nodeType="afterEffect">
                                  <p:stCondLst>
                                    <p:cond delay="0"/>
                                  </p:stCondLst>
                                  <p:childTnLst>
                                    <p:animEffect transition="out" filter="fade">
                                      <p:cBhvr>
                                        <p:cTn id="12" dur="2000" tmFilter="0, 0; .2, .5; .8, .5; 1, 0"/>
                                        <p:tgtEl>
                                          <p:spTgt spid="1013773"/>
                                        </p:tgtEl>
                                      </p:cBhvr>
                                    </p:animEffect>
                                    <p:animScale>
                                      <p:cBhvr>
                                        <p:cTn id="13" dur="1000" autoRev="1" fill="hold"/>
                                        <p:tgtEl>
                                          <p:spTgt spid="1013773"/>
                                        </p:tgtEl>
                                      </p:cBhvr>
                                      <p:by x="105000" y="105000"/>
                                    </p:animScale>
                                  </p:childTnLst>
                                </p:cTn>
                              </p:par>
                            </p:childTnLst>
                          </p:cTn>
                        </p:par>
                        <p:par>
                          <p:cTn id="14" fill="hold" nodeType="afterGroup">
                            <p:stCondLst>
                              <p:cond delay="6000"/>
                            </p:stCondLst>
                            <p:childTnLst>
                              <p:par>
                                <p:cTn id="15" presetID="26" presetClass="emph" presetSubtype="0" fill="hold" grpId="0" nodeType="afterEffect">
                                  <p:stCondLst>
                                    <p:cond delay="0"/>
                                  </p:stCondLst>
                                  <p:childTnLst>
                                    <p:animEffect transition="out" filter="fade">
                                      <p:cBhvr>
                                        <p:cTn id="16" dur="2000" tmFilter="0, 0; .2, .5; .8, .5; 1, 0"/>
                                        <p:tgtEl>
                                          <p:spTgt spid="1013774"/>
                                        </p:tgtEl>
                                      </p:cBhvr>
                                    </p:animEffect>
                                    <p:animScale>
                                      <p:cBhvr>
                                        <p:cTn id="17" dur="1000" autoRev="1" fill="hold"/>
                                        <p:tgtEl>
                                          <p:spTgt spid="1013774"/>
                                        </p:tgtEl>
                                      </p:cBhvr>
                                      <p:by x="105000" y="105000"/>
                                    </p:animScale>
                                  </p:childTnLst>
                                </p:cTn>
                              </p:par>
                            </p:childTnLst>
                          </p:cTn>
                        </p:par>
                        <p:par>
                          <p:cTn id="18" fill="hold" nodeType="afterGroup">
                            <p:stCondLst>
                              <p:cond delay="8000"/>
                            </p:stCondLst>
                            <p:childTnLst>
                              <p:par>
                                <p:cTn id="19" presetID="26" presetClass="emph" presetSubtype="0" fill="hold" grpId="1" nodeType="afterEffect">
                                  <p:stCondLst>
                                    <p:cond delay="0"/>
                                  </p:stCondLst>
                                  <p:childTnLst>
                                    <p:animEffect transition="out" filter="fade">
                                      <p:cBhvr>
                                        <p:cTn id="20" dur="2000" tmFilter="0, 0; .2, .5; .8, .5; 1, 0"/>
                                        <p:tgtEl>
                                          <p:spTgt spid="1013773"/>
                                        </p:tgtEl>
                                      </p:cBhvr>
                                    </p:animEffect>
                                    <p:animScale>
                                      <p:cBhvr>
                                        <p:cTn id="21" dur="1000" autoRev="1" fill="hold"/>
                                        <p:tgtEl>
                                          <p:spTgt spid="1013773"/>
                                        </p:tgtEl>
                                      </p:cBhvr>
                                      <p:by x="105000" y="105000"/>
                                    </p:animScale>
                                  </p:childTnLst>
                                </p:cTn>
                              </p:par>
                            </p:childTnLst>
                          </p:cTn>
                        </p:par>
                        <p:par>
                          <p:cTn id="22" fill="hold" nodeType="afterGroup">
                            <p:stCondLst>
                              <p:cond delay="10000"/>
                            </p:stCondLst>
                            <p:childTnLst>
                              <p:par>
                                <p:cTn id="23" presetID="26" presetClass="emph" presetSubtype="0" fill="hold" grpId="0" nodeType="afterEffect">
                                  <p:stCondLst>
                                    <p:cond delay="0"/>
                                  </p:stCondLst>
                                  <p:childTnLst>
                                    <p:animEffect transition="out" filter="fade">
                                      <p:cBhvr>
                                        <p:cTn id="24" dur="2000" tmFilter="0, 0; .2, .5; .8, .5; 1, 0"/>
                                        <p:tgtEl>
                                          <p:spTgt spid="1013775"/>
                                        </p:tgtEl>
                                      </p:cBhvr>
                                    </p:animEffect>
                                    <p:animScale>
                                      <p:cBhvr>
                                        <p:cTn id="25" dur="1000" autoRev="1" fill="hold"/>
                                        <p:tgtEl>
                                          <p:spTgt spid="1013775"/>
                                        </p:tgtEl>
                                      </p:cBhvr>
                                      <p:by x="105000" y="105000"/>
                                    </p:animScale>
                                  </p:childTnLst>
                                </p:cTn>
                              </p:par>
                            </p:childTnLst>
                          </p:cTn>
                        </p:par>
                        <p:par>
                          <p:cTn id="26" fill="hold" nodeType="afterGroup">
                            <p:stCondLst>
                              <p:cond delay="12000"/>
                            </p:stCondLst>
                            <p:childTnLst>
                              <p:par>
                                <p:cTn id="27" presetID="63" presetClass="path" presetSubtype="0" accel="50000" decel="50000" fill="hold" grpId="1" nodeType="afterEffect">
                                  <p:stCondLst>
                                    <p:cond delay="0"/>
                                  </p:stCondLst>
                                  <p:childTnLst>
                                    <p:animMotion origin="layout" path="M 0.12448 0.00208 L 0.37448 0.00208 " pathEditMode="relative" rAng="0" ptsTypes="AA">
                                      <p:cBhvr>
                                        <p:cTn id="28" dur="2000" fill="hold"/>
                                        <p:tgtEl>
                                          <p:spTgt spid="1013781"/>
                                        </p:tgtEl>
                                        <p:attrNameLst>
                                          <p:attrName>ppt_x</p:attrName>
                                          <p:attrName>ppt_y</p:attrName>
                                        </p:attrNameLst>
                                      </p:cBhvr>
                                      <p:rCtr x="12500" y="0"/>
                                    </p:animMotion>
                                  </p:childTnLst>
                                </p:cTn>
                              </p:par>
                            </p:childTnLst>
                          </p:cTn>
                        </p:par>
                        <p:par>
                          <p:cTn id="29" fill="hold" nodeType="afterGroup">
                            <p:stCondLst>
                              <p:cond delay="14000"/>
                            </p:stCondLst>
                            <p:childTnLst>
                              <p:par>
                                <p:cTn id="30" presetID="42" presetClass="path" presetSubtype="0" accel="50000" decel="50000" fill="hold" grpId="1" nodeType="afterEffect">
                                  <p:stCondLst>
                                    <p:cond delay="0"/>
                                  </p:stCondLst>
                                  <p:childTnLst>
                                    <p:animMotion origin="layout" path="M -4.72222E-6 4.62428E-7 L -0.00086 0.19353 " pathEditMode="relative" rAng="0" ptsTypes="AA">
                                      <p:cBhvr>
                                        <p:cTn id="31" dur="2000" fill="hold"/>
                                        <p:tgtEl>
                                          <p:spTgt spid="1013775"/>
                                        </p:tgtEl>
                                        <p:attrNameLst>
                                          <p:attrName>ppt_x</p:attrName>
                                          <p:attrName>ppt_y</p:attrName>
                                        </p:attrNameLst>
                                      </p:cBhvr>
                                      <p:rCtr x="-52" y="9665"/>
                                    </p:animMotion>
                                  </p:childTnLst>
                                </p:cTn>
                              </p:par>
                            </p:childTnLst>
                          </p:cTn>
                        </p:par>
                        <p:par>
                          <p:cTn id="32" fill="hold" nodeType="afterGroup">
                            <p:stCondLst>
                              <p:cond delay="16000"/>
                            </p:stCondLst>
                            <p:childTnLst>
                              <p:par>
                                <p:cTn id="33" presetID="63" presetClass="path" presetSubtype="0" accel="50000" decel="50000" fill="hold" grpId="2" nodeType="afterEffect">
                                  <p:stCondLst>
                                    <p:cond delay="0"/>
                                  </p:stCondLst>
                                  <p:childTnLst>
                                    <p:animMotion origin="layout" path="M -0.00625 4.62428E-7 L 0.24375 4.62428E-7 " pathEditMode="relative" rAng="0" ptsTypes="AA">
                                      <p:cBhvr>
                                        <p:cTn id="34" dur="2000" fill="hold"/>
                                        <p:tgtEl>
                                          <p:spTgt spid="1013773"/>
                                        </p:tgtEl>
                                        <p:attrNameLst>
                                          <p:attrName>ppt_x</p:attrName>
                                          <p:attrName>ppt_y</p:attrName>
                                        </p:attrNameLst>
                                      </p:cBhvr>
                                      <p:rCtr x="12500" y="0"/>
                                    </p:animMotion>
                                  </p:childTnLst>
                                </p:cTn>
                              </p:par>
                            </p:childTnLst>
                          </p:cTn>
                        </p:par>
                        <p:par>
                          <p:cTn id="35" fill="hold" nodeType="afterGroup">
                            <p:stCondLst>
                              <p:cond delay="18000"/>
                            </p:stCondLst>
                            <p:childTnLst>
                              <p:par>
                                <p:cTn id="36" presetID="49" presetClass="path" presetSubtype="0" accel="50000" decel="50000" fill="hold" grpId="2" nodeType="afterEffect">
                                  <p:stCondLst>
                                    <p:cond delay="0"/>
                                  </p:stCondLst>
                                  <p:childTnLst>
                                    <p:animMotion origin="layout" path="M 0.00382 0.18936 L -0.24704 0.00069 " pathEditMode="relative" rAng="0" ptsTypes="AA">
                                      <p:cBhvr>
                                        <p:cTn id="37" dur="2000" fill="hold"/>
                                        <p:tgtEl>
                                          <p:spTgt spid="1013775"/>
                                        </p:tgtEl>
                                        <p:attrNameLst>
                                          <p:attrName>ppt_x</p:attrName>
                                          <p:attrName>ppt_y</p:attrName>
                                        </p:attrNameLst>
                                      </p:cBhvr>
                                      <p:rCtr x="-12552" y="-94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73" grpId="0" animBg="1"/>
      <p:bldP spid="1013773" grpId="1" animBg="1"/>
      <p:bldP spid="1013773" grpId="2" animBg="1"/>
      <p:bldP spid="1013774" grpId="0" animBg="1"/>
      <p:bldP spid="1013775" grpId="0" animBg="1"/>
      <p:bldP spid="1013775" grpId="1" animBg="1"/>
      <p:bldP spid="1013775" grpId="2" animBg="1"/>
      <p:bldP spid="1013780" grpId="0" animBg="1"/>
      <p:bldP spid="1013781" grpId="0" animBg="1"/>
      <p:bldP spid="1013781" grpId="1" animBg="1"/>
    </p:bld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4259CD3A-07F3-4ADA-8950-CB78D8FCFAE0}" type="slidenum">
              <a:rPr lang="en-US" sz="1200" smtClean="0">
                <a:solidFill>
                  <a:srgbClr val="FFFFFF"/>
                </a:solidFill>
              </a:rPr>
              <a:pPr>
                <a:lnSpc>
                  <a:spcPct val="80000"/>
                </a:lnSpc>
              </a:pPr>
              <a:t>93</a:t>
            </a:fld>
            <a:endParaRPr lang="en-US" sz="1200" smtClean="0">
              <a:solidFill>
                <a:srgbClr val="FFFFFF"/>
              </a:solidFill>
            </a:endParaRPr>
          </a:p>
        </p:txBody>
      </p:sp>
      <p:sp>
        <p:nvSpPr>
          <p:cNvPr id="112643"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2644"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2645"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2646"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2647"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2648"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2649"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2650"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2651"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2652" name="Text Box 11"/>
          <p:cNvSpPr txBox="1">
            <a:spLocks noChangeAspect="1" noChangeArrowheads="1"/>
          </p:cNvSpPr>
          <p:nvPr/>
        </p:nvSpPr>
        <p:spPr bwMode="auto">
          <a:xfrm>
            <a:off x="1987550" y="3438525"/>
            <a:ext cx="642938" cy="523875"/>
          </a:xfrm>
          <a:prstGeom prst="rect">
            <a:avLst/>
          </a:prstGeom>
          <a:gradFill rotWithShape="1">
            <a:gsLst>
              <a:gs pos="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chemeClr val="bg1"/>
                </a:solidFill>
                <a:latin typeface="VNI-Avo" pitchFamily="2" charset="0"/>
              </a:rPr>
              <a:t>1</a:t>
            </a:r>
          </a:p>
        </p:txBody>
      </p:sp>
      <p:sp>
        <p:nvSpPr>
          <p:cNvPr id="112653" name="Text Box 12"/>
          <p:cNvSpPr txBox="1">
            <a:spLocks noChangeAspect="1" noChangeArrowheads="1"/>
          </p:cNvSpPr>
          <p:nvPr/>
        </p:nvSpPr>
        <p:spPr bwMode="auto">
          <a:xfrm>
            <a:off x="3109913" y="3438525"/>
            <a:ext cx="644525"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chemeClr val="bg1"/>
                </a:solidFill>
                <a:latin typeface="VNI-Avo" pitchFamily="2" charset="0"/>
              </a:rPr>
              <a:t>2</a:t>
            </a:r>
          </a:p>
        </p:txBody>
      </p:sp>
      <p:sp>
        <p:nvSpPr>
          <p:cNvPr id="112654" name="Text Box 13"/>
          <p:cNvSpPr txBox="1">
            <a:spLocks noChangeAspect="1" noChangeArrowheads="1"/>
          </p:cNvSpPr>
          <p:nvPr/>
        </p:nvSpPr>
        <p:spPr bwMode="auto">
          <a:xfrm>
            <a:off x="4222750" y="3438525"/>
            <a:ext cx="642938"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chemeClr val="bg1"/>
                </a:solidFill>
                <a:latin typeface="VNI-Avo" pitchFamily="2" charset="0"/>
              </a:rPr>
              <a:t>5</a:t>
            </a:r>
          </a:p>
        </p:txBody>
      </p:sp>
      <p:sp>
        <p:nvSpPr>
          <p:cNvPr id="1014798" name="Text Box 14"/>
          <p:cNvSpPr txBox="1">
            <a:spLocks noChangeAspect="1" noChangeArrowheads="1"/>
          </p:cNvSpPr>
          <p:nvPr/>
        </p:nvSpPr>
        <p:spPr bwMode="auto">
          <a:xfrm>
            <a:off x="5345113" y="3438525"/>
            <a:ext cx="646112"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12</a:t>
            </a:r>
          </a:p>
        </p:txBody>
      </p:sp>
      <p:sp>
        <p:nvSpPr>
          <p:cNvPr id="1014799" name="Text Box 15"/>
          <p:cNvSpPr txBox="1">
            <a:spLocks noChangeAspect="1" noChangeArrowheads="1"/>
          </p:cNvSpPr>
          <p:nvPr/>
        </p:nvSpPr>
        <p:spPr bwMode="auto">
          <a:xfrm>
            <a:off x="6469063" y="3438525"/>
            <a:ext cx="642937"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8</a:t>
            </a:r>
          </a:p>
        </p:txBody>
      </p:sp>
      <p:sp>
        <p:nvSpPr>
          <p:cNvPr id="112657"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2658"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2659"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2660"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14804" name="AutoShape 20"/>
          <p:cNvSpPr>
            <a:spLocks noChangeArrowheads="1"/>
          </p:cNvSpPr>
          <p:nvPr/>
        </p:nvSpPr>
        <p:spPr bwMode="auto">
          <a:xfrm>
            <a:off x="4114800" y="4191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p</a:t>
            </a:r>
          </a:p>
        </p:txBody>
      </p:sp>
      <p:sp>
        <p:nvSpPr>
          <p:cNvPr id="1014805" name="AutoShape 21"/>
          <p:cNvSpPr>
            <a:spLocks noChangeArrowheads="1"/>
          </p:cNvSpPr>
          <p:nvPr/>
        </p:nvSpPr>
        <p:spPr bwMode="auto">
          <a:xfrm rot="10800000">
            <a:off x="4114800" y="2667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rot="10800000"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min</a:t>
            </a:r>
          </a:p>
        </p:txBody>
      </p:sp>
      <p:sp>
        <p:nvSpPr>
          <p:cNvPr id="112663" name="Text Box 22"/>
          <p:cNvSpPr txBox="1">
            <a:spLocks noChangeArrowheads="1"/>
          </p:cNvSpPr>
          <p:nvPr/>
        </p:nvSpPr>
        <p:spPr bwMode="auto">
          <a:xfrm>
            <a:off x="457200" y="31242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l.first</a:t>
            </a:r>
          </a:p>
        </p:txBody>
      </p:sp>
      <p:sp>
        <p:nvSpPr>
          <p:cNvPr id="112664" name="Text Box 23"/>
          <p:cNvSpPr txBox="1">
            <a:spLocks noChangeArrowheads="1"/>
          </p:cNvSpPr>
          <p:nvPr/>
        </p:nvSpPr>
        <p:spPr bwMode="auto">
          <a:xfrm>
            <a:off x="7315200" y="2133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l.last</a:t>
            </a:r>
          </a:p>
        </p:txBody>
      </p:sp>
      <p:sp>
        <p:nvSpPr>
          <p:cNvPr id="112665" name="Line 24"/>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666" name="Rectangle 25"/>
          <p:cNvSpPr>
            <a:spLocks noChangeArrowheads="1"/>
          </p:cNvSpPr>
          <p:nvPr/>
        </p:nvSpPr>
        <p:spPr bwMode="auto">
          <a:xfrm>
            <a:off x="19558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2667" name="Rectangle 26"/>
          <p:cNvSpPr>
            <a:spLocks noChangeArrowheads="1"/>
          </p:cNvSpPr>
          <p:nvPr/>
        </p:nvSpPr>
        <p:spPr bwMode="auto">
          <a:xfrm>
            <a:off x="3087688"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2668" name="Rectangle 27"/>
          <p:cNvSpPr>
            <a:spLocks noChangeArrowheads="1"/>
          </p:cNvSpPr>
          <p:nvPr/>
        </p:nvSpPr>
        <p:spPr bwMode="auto">
          <a:xfrm>
            <a:off x="42037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2669" name="Rectangle 28"/>
          <p:cNvSpPr>
            <a:spLocks noChangeArrowheads="1"/>
          </p:cNvSpPr>
          <p:nvPr/>
        </p:nvSpPr>
        <p:spPr bwMode="auto">
          <a:xfrm>
            <a:off x="5322888" y="34417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2670" name="Rectangle 29"/>
          <p:cNvSpPr>
            <a:spLocks noChangeArrowheads="1"/>
          </p:cNvSpPr>
          <p:nvPr/>
        </p:nvSpPr>
        <p:spPr bwMode="auto">
          <a:xfrm>
            <a:off x="64389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14816" name="Rectangle 32"/>
          <p:cNvSpPr>
            <a:spLocks noChangeArrowheads="1"/>
          </p:cNvSpPr>
          <p:nvPr/>
        </p:nvSpPr>
        <p:spPr bwMode="auto">
          <a:xfrm>
            <a:off x="152400" y="762000"/>
            <a:ext cx="9372600" cy="1143000"/>
          </a:xfrm>
          <a:prstGeom prst="rect">
            <a:avLst/>
          </a:prstGeom>
          <a:noFill/>
          <a:ln w="9525">
            <a:noFill/>
            <a:miter lim="800000"/>
            <a:headEnd/>
            <a:tailEnd/>
          </a:ln>
          <a:effectLst/>
        </p:spPr>
        <p:txBody>
          <a:bodyPr anchor="ctr"/>
          <a:lstStyle/>
          <a:p>
            <a:pPr eaLnBrk="1" hangingPunct="1">
              <a:defRPr/>
            </a:pPr>
            <a:r>
              <a:rPr lang="en-US" sz="3800">
                <a:effectLst>
                  <a:outerShdw blurRad="38100" dist="38100" dir="2700000" algn="tl">
                    <a:srgbClr val="C0C0C0"/>
                  </a:outerShdw>
                </a:effectLst>
              </a:rPr>
              <a:t>Sắp xếp bằng phương pháp chọn trực tiếp</a:t>
            </a:r>
            <a:r>
              <a:rPr lang="en-US" sz="4000">
                <a:effectLst>
                  <a:outerShdw blurRad="38100" dist="38100" dir="2700000" algn="tl">
                    <a:srgbClr val="C0C0C0"/>
                  </a:outerShdw>
                </a:effectLst>
              </a:rPr>
              <a:t> </a:t>
            </a:r>
            <a:br>
              <a:rPr lang="en-US" sz="4000">
                <a:effectLst>
                  <a:outerShdw blurRad="38100" dist="38100" dir="2700000" algn="tl">
                    <a:srgbClr val="C0C0C0"/>
                  </a:outerShdw>
                </a:effectLst>
              </a:rPr>
            </a:br>
            <a:r>
              <a:rPr lang="en-US" sz="4000">
                <a:effectLst>
                  <a:outerShdw blurRad="38100" dist="38100" dir="2700000" algn="tl">
                    <a:srgbClr val="C0C0C0"/>
                  </a:outerShdw>
                </a:effectLst>
              </a:rPr>
              <a:t>( </a:t>
            </a:r>
            <a:r>
              <a:rPr lang="en-US" sz="4000" i="1">
                <a:solidFill>
                  <a:srgbClr val="0000FF"/>
                </a:solidFill>
                <a:effectLst>
                  <a:outerShdw blurRad="38100" dist="38100" dir="2700000" algn="tl">
                    <a:srgbClr val="C0C0C0"/>
                  </a:outerShdw>
                </a:effectLst>
              </a:rPr>
              <a:t>Selection sort</a:t>
            </a:r>
            <a:r>
              <a:rPr lang="en-US" sz="4000" b="0" i="1">
                <a:effectLst>
                  <a:outerShdw blurRad="38100" dist="38100" dir="2700000" algn="tl">
                    <a:srgbClr val="C0C0C0"/>
                  </a:outerShdw>
                </a:effectLst>
              </a:rPr>
              <a:t> )</a:t>
            </a:r>
            <a:r>
              <a:rPr lang="en-US" sz="4000" b="0">
                <a:effectLst>
                  <a:outerShdw blurRad="38100" dist="38100" dir="2700000" algn="tl">
                    <a:srgbClr val="C0C0C0"/>
                  </a:outerShdw>
                </a:effectLst>
                <a:latin typeface="VNI-Helve" pitchFamily="2" charset="0"/>
              </a:rPr>
              <a:t> </a:t>
            </a:r>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0.00313 1.44509E-6 L 0.12396 0.00555 " pathEditMode="relative" rAng="0" ptsTypes="AA">
                                      <p:cBhvr>
                                        <p:cTn id="6" dur="2000" fill="hold"/>
                                        <p:tgtEl>
                                          <p:spTgt spid="1014804"/>
                                        </p:tgtEl>
                                        <p:attrNameLst>
                                          <p:attrName>ppt_x</p:attrName>
                                          <p:attrName>ppt_y</p:attrName>
                                        </p:attrNameLst>
                                      </p:cBhvr>
                                      <p:rCtr x="6042" y="277"/>
                                    </p:animMotion>
                                  </p:childTnLst>
                                </p:cTn>
                              </p:par>
                            </p:childTnLst>
                          </p:cTn>
                        </p:par>
                        <p:par>
                          <p:cTn id="7" fill="hold" nodeType="afterGroup">
                            <p:stCondLst>
                              <p:cond delay="2000"/>
                            </p:stCondLst>
                            <p:childTnLst>
                              <p:par>
                                <p:cTn id="8" presetID="63" presetClass="path" presetSubtype="0" accel="50000" decel="50000" fill="hold" grpId="0" nodeType="afterEffect">
                                  <p:stCondLst>
                                    <p:cond delay="0"/>
                                  </p:stCondLst>
                                  <p:childTnLst>
                                    <p:animMotion origin="layout" path="M -3.33333E-6 -3.23699E-6 L 0.12917 0.00555 " pathEditMode="relative" rAng="0" ptsTypes="AA">
                                      <p:cBhvr>
                                        <p:cTn id="9" dur="2000" fill="hold"/>
                                        <p:tgtEl>
                                          <p:spTgt spid="1014805"/>
                                        </p:tgtEl>
                                        <p:attrNameLst>
                                          <p:attrName>ppt_x</p:attrName>
                                          <p:attrName>ppt_y</p:attrName>
                                        </p:attrNameLst>
                                      </p:cBhvr>
                                      <p:rCtr x="6458" y="277"/>
                                    </p:animMotion>
                                  </p:childTnLst>
                                </p:cTn>
                              </p:par>
                            </p:childTnLst>
                          </p:cTn>
                        </p:par>
                        <p:par>
                          <p:cTn id="10" fill="hold" nodeType="afterGroup">
                            <p:stCondLst>
                              <p:cond delay="4000"/>
                            </p:stCondLst>
                            <p:childTnLst>
                              <p:par>
                                <p:cTn id="11" presetID="26" presetClass="emph" presetSubtype="0" fill="hold" grpId="0" nodeType="afterEffect">
                                  <p:stCondLst>
                                    <p:cond delay="0"/>
                                  </p:stCondLst>
                                  <p:childTnLst>
                                    <p:animEffect transition="out" filter="fade">
                                      <p:cBhvr>
                                        <p:cTn id="12" dur="2000" tmFilter="0, 0; .2, .5; .8, .5; 1, 0"/>
                                        <p:tgtEl>
                                          <p:spTgt spid="1014798"/>
                                        </p:tgtEl>
                                      </p:cBhvr>
                                    </p:animEffect>
                                    <p:animScale>
                                      <p:cBhvr>
                                        <p:cTn id="13" dur="1000" autoRev="1" fill="hold"/>
                                        <p:tgtEl>
                                          <p:spTgt spid="1014798"/>
                                        </p:tgtEl>
                                      </p:cBhvr>
                                      <p:by x="105000" y="105000"/>
                                    </p:animScale>
                                  </p:childTnLst>
                                </p:cTn>
                              </p:par>
                            </p:childTnLst>
                          </p:cTn>
                        </p:par>
                        <p:par>
                          <p:cTn id="14" fill="hold" nodeType="afterGroup">
                            <p:stCondLst>
                              <p:cond delay="6000"/>
                            </p:stCondLst>
                            <p:childTnLst>
                              <p:par>
                                <p:cTn id="15" presetID="26" presetClass="emph" presetSubtype="0" fill="hold" grpId="0" nodeType="afterEffect">
                                  <p:stCondLst>
                                    <p:cond delay="0"/>
                                  </p:stCondLst>
                                  <p:childTnLst>
                                    <p:animEffect transition="out" filter="fade">
                                      <p:cBhvr>
                                        <p:cTn id="16" dur="2000" tmFilter="0, 0; .2, .5; .8, .5; 1, 0"/>
                                        <p:tgtEl>
                                          <p:spTgt spid="1014799"/>
                                        </p:tgtEl>
                                      </p:cBhvr>
                                    </p:animEffect>
                                    <p:animScale>
                                      <p:cBhvr>
                                        <p:cTn id="17" dur="1000" autoRev="1" fill="hold"/>
                                        <p:tgtEl>
                                          <p:spTgt spid="1014799"/>
                                        </p:tgtEl>
                                      </p:cBhvr>
                                      <p:by x="105000" y="105000"/>
                                    </p:animScale>
                                  </p:childTnLst>
                                </p:cTn>
                              </p:par>
                            </p:childTnLst>
                          </p:cTn>
                        </p:par>
                        <p:par>
                          <p:cTn id="18" fill="hold" nodeType="afterGroup">
                            <p:stCondLst>
                              <p:cond delay="8000"/>
                            </p:stCondLst>
                            <p:childTnLst>
                              <p:par>
                                <p:cTn id="19" presetID="63" presetClass="path" presetSubtype="0" accel="50000" decel="50000" fill="hold" grpId="1" nodeType="afterEffect">
                                  <p:stCondLst>
                                    <p:cond delay="0"/>
                                  </p:stCondLst>
                                  <p:childTnLst>
                                    <p:animMotion origin="layout" path="M 0.125 -3.23699E-6 L 0.24584 0.00555 " pathEditMode="relative" rAng="0" ptsTypes="AA">
                                      <p:cBhvr>
                                        <p:cTn id="20" dur="2000" fill="hold"/>
                                        <p:tgtEl>
                                          <p:spTgt spid="1014805"/>
                                        </p:tgtEl>
                                        <p:attrNameLst>
                                          <p:attrName>ppt_x</p:attrName>
                                          <p:attrName>ppt_y</p:attrName>
                                        </p:attrNameLst>
                                      </p:cBhvr>
                                      <p:rCtr x="6042" y="277"/>
                                    </p:animMotion>
                                  </p:childTnLst>
                                </p:cTn>
                              </p:par>
                            </p:childTnLst>
                          </p:cTn>
                        </p:par>
                        <p:par>
                          <p:cTn id="21" fill="hold" nodeType="afterGroup">
                            <p:stCondLst>
                              <p:cond delay="10000"/>
                            </p:stCondLst>
                            <p:childTnLst>
                              <p:par>
                                <p:cTn id="22" presetID="42" presetClass="path" presetSubtype="0" accel="50000" decel="50000" fill="hold" grpId="1" nodeType="afterEffect">
                                  <p:stCondLst>
                                    <p:cond delay="0"/>
                                  </p:stCondLst>
                                  <p:childTnLst>
                                    <p:animMotion origin="layout" path="M -4.72222E-6 4.62428E-7 L -0.00086 0.17133 " pathEditMode="relative" rAng="0" ptsTypes="AA">
                                      <p:cBhvr>
                                        <p:cTn id="23" dur="2000" fill="hold"/>
                                        <p:tgtEl>
                                          <p:spTgt spid="1014799"/>
                                        </p:tgtEl>
                                        <p:attrNameLst>
                                          <p:attrName>ppt_x</p:attrName>
                                          <p:attrName>ppt_y</p:attrName>
                                        </p:attrNameLst>
                                      </p:cBhvr>
                                      <p:rCtr x="-52" y="8555"/>
                                    </p:animMotion>
                                  </p:childTnLst>
                                </p:cTn>
                              </p:par>
                            </p:childTnLst>
                          </p:cTn>
                        </p:par>
                        <p:par>
                          <p:cTn id="24" fill="hold" nodeType="afterGroup">
                            <p:stCondLst>
                              <p:cond delay="12000"/>
                            </p:stCondLst>
                            <p:childTnLst>
                              <p:par>
                                <p:cTn id="25" presetID="63" presetClass="path" presetSubtype="0" accel="50000" decel="50000" fill="hold" grpId="1" nodeType="afterEffect">
                                  <p:stCondLst>
                                    <p:cond delay="0"/>
                                  </p:stCondLst>
                                  <p:childTnLst>
                                    <p:animMotion origin="layout" path="M -0.00747 0.00624 L 0.12274 3.23699E-6 " pathEditMode="relative" rAng="0" ptsTypes="AA">
                                      <p:cBhvr>
                                        <p:cTn id="26" dur="2000" fill="hold"/>
                                        <p:tgtEl>
                                          <p:spTgt spid="1014798"/>
                                        </p:tgtEl>
                                        <p:attrNameLst>
                                          <p:attrName>ppt_x</p:attrName>
                                          <p:attrName>ppt_y</p:attrName>
                                        </p:attrNameLst>
                                      </p:cBhvr>
                                      <p:rCtr x="6510" y="-324"/>
                                    </p:animMotion>
                                  </p:childTnLst>
                                </p:cTn>
                              </p:par>
                            </p:childTnLst>
                          </p:cTn>
                        </p:par>
                        <p:par>
                          <p:cTn id="27" fill="hold" nodeType="afterGroup">
                            <p:stCondLst>
                              <p:cond delay="14000"/>
                            </p:stCondLst>
                            <p:childTnLst>
                              <p:par>
                                <p:cTn id="28" presetID="49" presetClass="path" presetSubtype="0" accel="50000" decel="50000" fill="hold" grpId="2" nodeType="afterEffect">
                                  <p:stCondLst>
                                    <p:cond delay="0"/>
                                  </p:stCondLst>
                                  <p:childTnLst>
                                    <p:animMotion origin="layout" path="M 0.00851 0.17133 L -0.12569 0.00486 " pathEditMode="relative" rAng="0" ptsTypes="AA">
                                      <p:cBhvr>
                                        <p:cTn id="29" dur="2000" fill="hold"/>
                                        <p:tgtEl>
                                          <p:spTgt spid="1014799"/>
                                        </p:tgtEl>
                                        <p:attrNameLst>
                                          <p:attrName>ppt_x</p:attrName>
                                          <p:attrName>ppt_y</p:attrName>
                                        </p:attrNameLst>
                                      </p:cBhvr>
                                      <p:rCtr x="-6719" y="-8324"/>
                                    </p:animMotion>
                                  </p:childTnLst>
                                </p:cTn>
                              </p:par>
                            </p:childTnLst>
                          </p:cTn>
                        </p:par>
                      </p:childTnLst>
                    </p:cTn>
                  </p:par>
                  <p:par>
                    <p:cTn id="30" fill="hold" nodeType="clickPar">
                      <p:stCondLst>
                        <p:cond delay="indefinite"/>
                      </p:stCondLst>
                      <p:childTnLst>
                        <p:par>
                          <p:cTn id="31" fill="hold" nodeType="withGroup">
                            <p:stCondLst>
                              <p:cond delay="0"/>
                            </p:stCondLst>
                            <p:childTnLst>
                              <p:par>
                                <p:cTn id="32" presetID="26" presetClass="emph" presetSubtype="0" fill="hold" grpId="2" nodeType="clickEffect">
                                  <p:stCondLst>
                                    <p:cond delay="0"/>
                                  </p:stCondLst>
                                  <p:childTnLst>
                                    <p:animEffect transition="out" filter="fade">
                                      <p:cBhvr>
                                        <p:cTn id="33" dur="2000" tmFilter="0, 0; .2, .5; .8, .5; 1, 0"/>
                                        <p:tgtEl>
                                          <p:spTgt spid="1014798"/>
                                        </p:tgtEl>
                                      </p:cBhvr>
                                    </p:animEffect>
                                    <p:animScale>
                                      <p:cBhvr>
                                        <p:cTn id="34" dur="1000" autoRev="1" fill="hold"/>
                                        <p:tgtEl>
                                          <p:spTgt spid="1014798"/>
                                        </p:tgtEl>
                                      </p:cBhvr>
                                      <p:by x="105000" y="105000"/>
                                    </p:animScale>
                                  </p:childTnLst>
                                </p:cTn>
                              </p:par>
                              <p:par>
                                <p:cTn id="35" presetID="26" presetClass="emph" presetSubtype="0" fill="hold" grpId="3" nodeType="withEffect">
                                  <p:stCondLst>
                                    <p:cond delay="0"/>
                                  </p:stCondLst>
                                  <p:childTnLst>
                                    <p:animEffect transition="out" filter="fade">
                                      <p:cBhvr>
                                        <p:cTn id="36" dur="2000" tmFilter="0, 0; .2, .5; .8, .5; 1, 0"/>
                                        <p:tgtEl>
                                          <p:spTgt spid="1014799"/>
                                        </p:tgtEl>
                                      </p:cBhvr>
                                    </p:animEffect>
                                    <p:animScale>
                                      <p:cBhvr>
                                        <p:cTn id="37" dur="1000" autoRev="1" fill="hold"/>
                                        <p:tgtEl>
                                          <p:spTgt spid="101479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98" grpId="0" animBg="1"/>
      <p:bldP spid="1014798" grpId="1" animBg="1"/>
      <p:bldP spid="1014798" grpId="2" animBg="1"/>
      <p:bldP spid="1014799" grpId="0" animBg="1"/>
      <p:bldP spid="1014799" grpId="1" animBg="1"/>
      <p:bldP spid="1014799" grpId="2" animBg="1"/>
      <p:bldP spid="1014799" grpId="3" animBg="1"/>
      <p:bldP spid="1014804" grpId="0" animBg="1"/>
      <p:bldP spid="1014805" grpId="0" animBg="1"/>
      <p:bldP spid="1014805" grpId="1" animBg="1"/>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529719CE-FB2F-486D-87DD-A43BC9ACF804}" type="slidenum">
              <a:rPr lang="en-US" sz="1200" smtClean="0">
                <a:solidFill>
                  <a:srgbClr val="FFFFFF"/>
                </a:solidFill>
              </a:rPr>
              <a:pPr>
                <a:lnSpc>
                  <a:spcPct val="80000"/>
                </a:lnSpc>
              </a:pPr>
              <a:t>94</a:t>
            </a:fld>
            <a:endParaRPr lang="en-US" sz="1200" smtClean="0">
              <a:solidFill>
                <a:srgbClr val="FFFFFF"/>
              </a:solidFill>
            </a:endParaRPr>
          </a:p>
        </p:txBody>
      </p:sp>
      <p:sp>
        <p:nvSpPr>
          <p:cNvPr id="113667"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3668"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3669"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3670"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3671"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3672"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3673"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3674"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3675"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3676" name="Text Box 11"/>
          <p:cNvSpPr txBox="1">
            <a:spLocks noChangeAspect="1" noChangeArrowheads="1"/>
          </p:cNvSpPr>
          <p:nvPr/>
        </p:nvSpPr>
        <p:spPr bwMode="auto">
          <a:xfrm>
            <a:off x="1987550" y="3438525"/>
            <a:ext cx="642938" cy="523875"/>
          </a:xfrm>
          <a:prstGeom prst="rect">
            <a:avLst/>
          </a:prstGeom>
          <a:gradFill rotWithShape="1">
            <a:gsLst>
              <a:gs pos="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chemeClr val="bg1"/>
                </a:solidFill>
                <a:latin typeface="VNI-Avo" pitchFamily="2" charset="0"/>
              </a:rPr>
              <a:t>1</a:t>
            </a:r>
          </a:p>
        </p:txBody>
      </p:sp>
      <p:sp>
        <p:nvSpPr>
          <p:cNvPr id="113677" name="Text Box 12"/>
          <p:cNvSpPr txBox="1">
            <a:spLocks noChangeAspect="1" noChangeArrowheads="1"/>
          </p:cNvSpPr>
          <p:nvPr/>
        </p:nvSpPr>
        <p:spPr bwMode="auto">
          <a:xfrm>
            <a:off x="3109913" y="3438525"/>
            <a:ext cx="644525"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chemeClr val="bg1"/>
                </a:solidFill>
                <a:latin typeface="VNI-Avo" pitchFamily="2" charset="0"/>
              </a:rPr>
              <a:t>2</a:t>
            </a:r>
          </a:p>
        </p:txBody>
      </p:sp>
      <p:sp>
        <p:nvSpPr>
          <p:cNvPr id="113678" name="Text Box 13"/>
          <p:cNvSpPr txBox="1">
            <a:spLocks noChangeAspect="1" noChangeArrowheads="1"/>
          </p:cNvSpPr>
          <p:nvPr/>
        </p:nvSpPr>
        <p:spPr bwMode="auto">
          <a:xfrm>
            <a:off x="4222750" y="3438525"/>
            <a:ext cx="642938"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chemeClr val="bg1"/>
                </a:solidFill>
                <a:latin typeface="VNI-Avo" pitchFamily="2" charset="0"/>
              </a:rPr>
              <a:t>5</a:t>
            </a:r>
          </a:p>
        </p:txBody>
      </p:sp>
      <p:sp>
        <p:nvSpPr>
          <p:cNvPr id="113679" name="Text Box 14"/>
          <p:cNvSpPr txBox="1">
            <a:spLocks noChangeAspect="1" noChangeArrowheads="1"/>
          </p:cNvSpPr>
          <p:nvPr/>
        </p:nvSpPr>
        <p:spPr bwMode="auto">
          <a:xfrm>
            <a:off x="5345113" y="3438525"/>
            <a:ext cx="646112"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chemeClr val="bg1"/>
                </a:solidFill>
                <a:latin typeface="VNI-Avo" pitchFamily="2" charset="0"/>
              </a:rPr>
              <a:t>8</a:t>
            </a:r>
          </a:p>
        </p:txBody>
      </p:sp>
      <p:sp>
        <p:nvSpPr>
          <p:cNvPr id="113680" name="Text Box 15"/>
          <p:cNvSpPr txBox="1">
            <a:spLocks noChangeAspect="1" noChangeArrowheads="1"/>
          </p:cNvSpPr>
          <p:nvPr/>
        </p:nvSpPr>
        <p:spPr bwMode="auto">
          <a:xfrm>
            <a:off x="6469063" y="3438525"/>
            <a:ext cx="642937"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chemeClr val="bg1"/>
                </a:solidFill>
                <a:latin typeface="VNI-Avo" pitchFamily="2" charset="0"/>
              </a:rPr>
              <a:t>12</a:t>
            </a:r>
          </a:p>
        </p:txBody>
      </p:sp>
      <p:sp>
        <p:nvSpPr>
          <p:cNvPr id="113681"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3682"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3683"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3684"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15828" name="AutoShape 20"/>
          <p:cNvSpPr>
            <a:spLocks noChangeArrowheads="1"/>
          </p:cNvSpPr>
          <p:nvPr/>
        </p:nvSpPr>
        <p:spPr bwMode="auto">
          <a:xfrm>
            <a:off x="6400800" y="4191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p</a:t>
            </a:r>
          </a:p>
        </p:txBody>
      </p:sp>
      <p:sp>
        <p:nvSpPr>
          <p:cNvPr id="113686" name="AutoShape 21"/>
          <p:cNvSpPr>
            <a:spLocks noChangeArrowheads="1"/>
          </p:cNvSpPr>
          <p:nvPr/>
        </p:nvSpPr>
        <p:spPr bwMode="auto">
          <a:xfrm rot="10800000">
            <a:off x="6400800" y="2667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rot="10800000"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min</a:t>
            </a:r>
          </a:p>
        </p:txBody>
      </p:sp>
      <p:sp>
        <p:nvSpPr>
          <p:cNvPr id="113687" name="Text Box 22"/>
          <p:cNvSpPr txBox="1">
            <a:spLocks noChangeArrowheads="1"/>
          </p:cNvSpPr>
          <p:nvPr/>
        </p:nvSpPr>
        <p:spPr bwMode="auto">
          <a:xfrm>
            <a:off x="457200" y="31242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l.first</a:t>
            </a:r>
          </a:p>
        </p:txBody>
      </p:sp>
      <p:sp>
        <p:nvSpPr>
          <p:cNvPr id="113688" name="Text Box 23"/>
          <p:cNvSpPr txBox="1">
            <a:spLocks noChangeArrowheads="1"/>
          </p:cNvSpPr>
          <p:nvPr/>
        </p:nvSpPr>
        <p:spPr bwMode="auto">
          <a:xfrm>
            <a:off x="7315200" y="2133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l.last</a:t>
            </a:r>
          </a:p>
        </p:txBody>
      </p:sp>
      <p:sp>
        <p:nvSpPr>
          <p:cNvPr id="113689" name="Line 24"/>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690" name="Rectangle 25"/>
          <p:cNvSpPr>
            <a:spLocks noChangeArrowheads="1"/>
          </p:cNvSpPr>
          <p:nvPr/>
        </p:nvSpPr>
        <p:spPr bwMode="auto">
          <a:xfrm>
            <a:off x="19558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3691" name="Rectangle 26"/>
          <p:cNvSpPr>
            <a:spLocks noChangeArrowheads="1"/>
          </p:cNvSpPr>
          <p:nvPr/>
        </p:nvSpPr>
        <p:spPr bwMode="auto">
          <a:xfrm>
            <a:off x="3087688"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3692" name="Rectangle 27"/>
          <p:cNvSpPr>
            <a:spLocks noChangeArrowheads="1"/>
          </p:cNvSpPr>
          <p:nvPr/>
        </p:nvSpPr>
        <p:spPr bwMode="auto">
          <a:xfrm>
            <a:off x="42037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3693" name="Rectangle 28"/>
          <p:cNvSpPr>
            <a:spLocks noChangeArrowheads="1"/>
          </p:cNvSpPr>
          <p:nvPr/>
        </p:nvSpPr>
        <p:spPr bwMode="auto">
          <a:xfrm>
            <a:off x="5322888" y="34417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3694" name="Rectangle 29"/>
          <p:cNvSpPr>
            <a:spLocks noChangeArrowheads="1"/>
          </p:cNvSpPr>
          <p:nvPr/>
        </p:nvSpPr>
        <p:spPr bwMode="auto">
          <a:xfrm>
            <a:off x="64389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015839" name="Text Box 31"/>
          <p:cNvSpPr txBox="1">
            <a:spLocks noChangeArrowheads="1"/>
          </p:cNvSpPr>
          <p:nvPr/>
        </p:nvSpPr>
        <p:spPr bwMode="auto">
          <a:xfrm>
            <a:off x="7467600" y="1524000"/>
            <a:ext cx="1066800" cy="457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spcBef>
                <a:spcPct val="50000"/>
              </a:spcBef>
            </a:pPr>
            <a:r>
              <a:rPr lang="en-US" sz="2400">
                <a:solidFill>
                  <a:schemeClr val="bg1"/>
                </a:solidFill>
              </a:rPr>
              <a:t>Dừng</a:t>
            </a:r>
          </a:p>
        </p:txBody>
      </p:sp>
      <p:sp>
        <p:nvSpPr>
          <p:cNvPr id="1015841" name="Rectangle 33"/>
          <p:cNvSpPr>
            <a:spLocks noChangeArrowheads="1"/>
          </p:cNvSpPr>
          <p:nvPr/>
        </p:nvSpPr>
        <p:spPr bwMode="auto">
          <a:xfrm>
            <a:off x="76200" y="457200"/>
            <a:ext cx="9372600" cy="1143000"/>
          </a:xfrm>
          <a:prstGeom prst="rect">
            <a:avLst/>
          </a:prstGeom>
          <a:noFill/>
          <a:ln w="9525">
            <a:noFill/>
            <a:miter lim="800000"/>
            <a:headEnd/>
            <a:tailEnd/>
          </a:ln>
          <a:effectLst/>
        </p:spPr>
        <p:txBody>
          <a:bodyPr anchor="ctr"/>
          <a:lstStyle/>
          <a:p>
            <a:pPr eaLnBrk="1" hangingPunct="1">
              <a:defRPr/>
            </a:pPr>
            <a:r>
              <a:rPr lang="en-US" sz="3800">
                <a:effectLst>
                  <a:outerShdw blurRad="38100" dist="38100" dir="2700000" algn="tl">
                    <a:srgbClr val="C0C0C0"/>
                  </a:outerShdw>
                </a:effectLst>
              </a:rPr>
              <a:t>Sắp xếp bằng phương pháp chọn trực tiếp</a:t>
            </a:r>
            <a:r>
              <a:rPr lang="en-US" sz="4000">
                <a:effectLst>
                  <a:outerShdw blurRad="38100" dist="38100" dir="2700000" algn="tl">
                    <a:srgbClr val="C0C0C0"/>
                  </a:outerShdw>
                </a:effectLst>
              </a:rPr>
              <a:t> </a:t>
            </a:r>
            <a:br>
              <a:rPr lang="en-US" sz="4000">
                <a:effectLst>
                  <a:outerShdw blurRad="38100" dist="38100" dir="2700000" algn="tl">
                    <a:srgbClr val="C0C0C0"/>
                  </a:outerShdw>
                </a:effectLst>
              </a:rPr>
            </a:br>
            <a:r>
              <a:rPr lang="en-US" sz="4000">
                <a:effectLst>
                  <a:outerShdw blurRad="38100" dist="38100" dir="2700000" algn="tl">
                    <a:srgbClr val="C0C0C0"/>
                  </a:outerShdw>
                </a:effectLst>
              </a:rPr>
              <a:t>( </a:t>
            </a:r>
            <a:r>
              <a:rPr lang="en-US" sz="4000" i="1">
                <a:solidFill>
                  <a:srgbClr val="0000FF"/>
                </a:solidFill>
                <a:effectLst>
                  <a:outerShdw blurRad="38100" dist="38100" dir="2700000" algn="tl">
                    <a:srgbClr val="C0C0C0"/>
                  </a:outerShdw>
                </a:effectLst>
              </a:rPr>
              <a:t>Selection sort</a:t>
            </a:r>
            <a:r>
              <a:rPr lang="en-US" sz="4000" b="0" i="1">
                <a:effectLst>
                  <a:outerShdw blurRad="38100" dist="38100" dir="2700000" algn="tl">
                    <a:srgbClr val="C0C0C0"/>
                  </a:outerShdw>
                </a:effectLst>
              </a:rPr>
              <a:t> )</a:t>
            </a:r>
            <a:r>
              <a:rPr lang="en-US" sz="4000" b="0">
                <a:effectLst>
                  <a:outerShdw blurRad="38100" dist="38100" dir="2700000" algn="tl">
                    <a:srgbClr val="C0C0C0"/>
                  </a:outerShdw>
                </a:effectLst>
                <a:latin typeface="VNI-Helve" pitchFamily="2"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3.33333E-6 1.44509E-6 L 0.10417 0.00555 " pathEditMode="relative" rAng="0" ptsTypes="AA">
                                      <p:cBhvr>
                                        <p:cTn id="6" dur="2000" fill="hold"/>
                                        <p:tgtEl>
                                          <p:spTgt spid="1015828"/>
                                        </p:tgtEl>
                                        <p:attrNameLst>
                                          <p:attrName>ppt_x</p:attrName>
                                          <p:attrName>ppt_y</p:attrName>
                                        </p:attrNameLst>
                                      </p:cBhvr>
                                      <p:rCtr x="5208" y="277"/>
                                    </p:animMotion>
                                  </p:childTnLst>
                                </p:cTn>
                              </p:par>
                            </p:childTnLst>
                          </p:cTn>
                        </p:par>
                        <p:par>
                          <p:cTn id="7" fill="hold" nodeType="afterGroup">
                            <p:stCondLst>
                              <p:cond delay="2000"/>
                            </p:stCondLst>
                            <p:childTnLst>
                              <p:par>
                                <p:cTn id="8" presetID="26" presetClass="entr" presetSubtype="0" fill="hold" grpId="0" nodeType="afterEffect">
                                  <p:stCondLst>
                                    <p:cond delay="0"/>
                                  </p:stCondLst>
                                  <p:childTnLst>
                                    <p:set>
                                      <p:cBhvr>
                                        <p:cTn id="9" dur="1" fill="hold">
                                          <p:stCondLst>
                                            <p:cond delay="0"/>
                                          </p:stCondLst>
                                        </p:cTn>
                                        <p:tgtEl>
                                          <p:spTgt spid="1015839"/>
                                        </p:tgtEl>
                                        <p:attrNameLst>
                                          <p:attrName>style.visibility</p:attrName>
                                        </p:attrNameLst>
                                      </p:cBhvr>
                                      <p:to>
                                        <p:strVal val="visible"/>
                                      </p:to>
                                    </p:set>
                                    <p:animEffect transition="in" filter="wipe(down)">
                                      <p:cBhvr>
                                        <p:cTn id="10" dur="580">
                                          <p:stCondLst>
                                            <p:cond delay="0"/>
                                          </p:stCondLst>
                                        </p:cTn>
                                        <p:tgtEl>
                                          <p:spTgt spid="1015839"/>
                                        </p:tgtEl>
                                      </p:cBhvr>
                                    </p:animEffect>
                                    <p:anim calcmode="lin" valueType="num">
                                      <p:cBhvr>
                                        <p:cTn id="11" dur="1822" tmFilter="0,0; 0.14,0.36; 0.43,0.73; 0.71,0.91; 1.0,1.0">
                                          <p:stCondLst>
                                            <p:cond delay="0"/>
                                          </p:stCondLst>
                                        </p:cTn>
                                        <p:tgtEl>
                                          <p:spTgt spid="1015839"/>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1015839"/>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1015839"/>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1015839"/>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1015839"/>
                                        </p:tgtEl>
                                        <p:attrNameLst>
                                          <p:attrName>ppt_y</p:attrName>
                                        </p:attrNameLst>
                                      </p:cBhvr>
                                      <p:tavLst>
                                        <p:tav tm="0" fmla="#ppt_y-sin(pi*$)/81">
                                          <p:val>
                                            <p:fltVal val="0"/>
                                          </p:val>
                                        </p:tav>
                                        <p:tav tm="100000">
                                          <p:val>
                                            <p:fltVal val="1"/>
                                          </p:val>
                                        </p:tav>
                                      </p:tavLst>
                                    </p:anim>
                                    <p:animScale>
                                      <p:cBhvr>
                                        <p:cTn id="16" dur="26">
                                          <p:stCondLst>
                                            <p:cond delay="650"/>
                                          </p:stCondLst>
                                        </p:cTn>
                                        <p:tgtEl>
                                          <p:spTgt spid="1015839"/>
                                        </p:tgtEl>
                                      </p:cBhvr>
                                      <p:to x="100000" y="60000"/>
                                    </p:animScale>
                                    <p:animScale>
                                      <p:cBhvr>
                                        <p:cTn id="17" dur="166" decel="50000">
                                          <p:stCondLst>
                                            <p:cond delay="676"/>
                                          </p:stCondLst>
                                        </p:cTn>
                                        <p:tgtEl>
                                          <p:spTgt spid="1015839"/>
                                        </p:tgtEl>
                                      </p:cBhvr>
                                      <p:to x="100000" y="100000"/>
                                    </p:animScale>
                                    <p:animScale>
                                      <p:cBhvr>
                                        <p:cTn id="18" dur="26">
                                          <p:stCondLst>
                                            <p:cond delay="1312"/>
                                          </p:stCondLst>
                                        </p:cTn>
                                        <p:tgtEl>
                                          <p:spTgt spid="1015839"/>
                                        </p:tgtEl>
                                      </p:cBhvr>
                                      <p:to x="100000" y="80000"/>
                                    </p:animScale>
                                    <p:animScale>
                                      <p:cBhvr>
                                        <p:cTn id="19" dur="166" decel="50000">
                                          <p:stCondLst>
                                            <p:cond delay="1338"/>
                                          </p:stCondLst>
                                        </p:cTn>
                                        <p:tgtEl>
                                          <p:spTgt spid="1015839"/>
                                        </p:tgtEl>
                                      </p:cBhvr>
                                      <p:to x="100000" y="100000"/>
                                    </p:animScale>
                                    <p:animScale>
                                      <p:cBhvr>
                                        <p:cTn id="20" dur="26">
                                          <p:stCondLst>
                                            <p:cond delay="1642"/>
                                          </p:stCondLst>
                                        </p:cTn>
                                        <p:tgtEl>
                                          <p:spTgt spid="1015839"/>
                                        </p:tgtEl>
                                      </p:cBhvr>
                                      <p:to x="100000" y="90000"/>
                                    </p:animScale>
                                    <p:animScale>
                                      <p:cBhvr>
                                        <p:cTn id="21" dur="166" decel="50000">
                                          <p:stCondLst>
                                            <p:cond delay="1668"/>
                                          </p:stCondLst>
                                        </p:cTn>
                                        <p:tgtEl>
                                          <p:spTgt spid="1015839"/>
                                        </p:tgtEl>
                                      </p:cBhvr>
                                      <p:to x="100000" y="100000"/>
                                    </p:animScale>
                                    <p:animScale>
                                      <p:cBhvr>
                                        <p:cTn id="22" dur="26">
                                          <p:stCondLst>
                                            <p:cond delay="1808"/>
                                          </p:stCondLst>
                                        </p:cTn>
                                        <p:tgtEl>
                                          <p:spTgt spid="1015839"/>
                                        </p:tgtEl>
                                      </p:cBhvr>
                                      <p:to x="100000" y="95000"/>
                                    </p:animScale>
                                    <p:animScale>
                                      <p:cBhvr>
                                        <p:cTn id="23" dur="166" decel="50000">
                                          <p:stCondLst>
                                            <p:cond delay="1834"/>
                                          </p:stCondLst>
                                        </p:cTn>
                                        <p:tgtEl>
                                          <p:spTgt spid="101583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5828" grpId="0" animBg="1"/>
      <p:bldP spid="1015839"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Rectangle 4"/>
          <p:cNvSpPr>
            <a:spLocks noGrp="1" noChangeArrowheads="1"/>
          </p:cNvSpPr>
          <p:nvPr>
            <p:ph type="title"/>
          </p:nvPr>
        </p:nvSpPr>
        <p:spPr>
          <a:xfrm>
            <a:off x="457200" y="381000"/>
            <a:ext cx="8229600" cy="1371600"/>
          </a:xfrm>
        </p:spPr>
        <p:txBody>
          <a:bodyPr/>
          <a:lstStyle/>
          <a:p>
            <a:pPr eaLnBrk="1" hangingPunct="1"/>
            <a:r>
              <a:rPr lang="en-US" sz="4000" smtClean="0">
                <a:latin typeface="Times New Roman" panose="02020603050405020304" pitchFamily="18" charset="0"/>
              </a:rPr>
              <a:t>Sắp xếp bằng phương pháp nổi bọt</a:t>
            </a:r>
            <a:r>
              <a:rPr lang="en-US" sz="4000" smtClean="0"/>
              <a:t> </a:t>
            </a:r>
            <a:br>
              <a:rPr lang="en-US" sz="4000" smtClean="0"/>
            </a:br>
            <a:r>
              <a:rPr lang="en-US" sz="4000" smtClean="0"/>
              <a:t> ( </a:t>
            </a:r>
            <a:r>
              <a:rPr lang="en-US" sz="4000" i="1" smtClean="0">
                <a:solidFill>
                  <a:srgbClr val="0000FF"/>
                </a:solidFill>
                <a:latin typeface="Times New Roman" panose="02020603050405020304" pitchFamily="18" charset="0"/>
              </a:rPr>
              <a:t>Bubble</a:t>
            </a:r>
            <a:r>
              <a:rPr lang="en-US" sz="4000" i="1" smtClean="0">
                <a:solidFill>
                  <a:srgbClr val="0000FF"/>
                </a:solidFill>
              </a:rPr>
              <a:t> </a:t>
            </a:r>
            <a:r>
              <a:rPr lang="en-US" sz="4000" i="1" smtClean="0">
                <a:solidFill>
                  <a:srgbClr val="0000FF"/>
                </a:solidFill>
                <a:latin typeface="Times New Roman" panose="02020603050405020304" pitchFamily="18" charset="0"/>
              </a:rPr>
              <a:t>sort</a:t>
            </a:r>
            <a:r>
              <a:rPr lang="en-US" sz="4000" i="1" smtClean="0">
                <a:latin typeface="Times New Roman" panose="02020603050405020304" pitchFamily="18" charset="0"/>
              </a:rPr>
              <a:t> )</a:t>
            </a:r>
            <a:r>
              <a:rPr lang="en-US" sz="4000" smtClean="0"/>
              <a:t> </a:t>
            </a:r>
          </a:p>
        </p:txBody>
      </p:sp>
      <p:sp>
        <p:nvSpPr>
          <p:cNvPr id="11469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88F06CAB-78E2-4779-B619-7AED46AAB5A5}" type="slidenum">
              <a:rPr lang="en-US" sz="1200" smtClean="0">
                <a:solidFill>
                  <a:srgbClr val="FFFFFF"/>
                </a:solidFill>
              </a:rPr>
              <a:pPr>
                <a:lnSpc>
                  <a:spcPct val="80000"/>
                </a:lnSpc>
              </a:pPr>
              <a:t>95</a:t>
            </a:fld>
            <a:endParaRPr lang="en-US" sz="1200" smtClean="0">
              <a:solidFill>
                <a:srgbClr val="FFFFFF"/>
              </a:solidFill>
            </a:endParaRPr>
          </a:p>
        </p:txBody>
      </p:sp>
      <p:sp>
        <p:nvSpPr>
          <p:cNvPr id="114692" name="Rectangle 3"/>
          <p:cNvSpPr>
            <a:spLocks noGrp="1" noChangeArrowheads="1"/>
          </p:cNvSpPr>
          <p:nvPr>
            <p:ph sz="quarter" idx="1"/>
          </p:nvPr>
        </p:nvSpPr>
        <p:spPr>
          <a:xfrm>
            <a:off x="685800" y="1752600"/>
            <a:ext cx="7772400" cy="4724400"/>
          </a:xfrm>
        </p:spPr>
        <p:txBody>
          <a:bodyPr/>
          <a:lstStyle/>
          <a:p>
            <a:pPr eaLnBrk="1" hangingPunct="1">
              <a:lnSpc>
                <a:spcPct val="80000"/>
              </a:lnSpc>
              <a:buFont typeface="Wingdings" panose="05000000000000000000" pitchFamily="2" charset="2"/>
              <a:buNone/>
            </a:pPr>
            <a:r>
              <a:rPr lang="en-US" b="1" smtClean="0">
                <a:solidFill>
                  <a:srgbClr val="0000FF"/>
                </a:solidFill>
              </a:rPr>
              <a:t>void </a:t>
            </a:r>
            <a:r>
              <a:rPr lang="en-US" smtClean="0"/>
              <a:t>  </a:t>
            </a:r>
            <a:r>
              <a:rPr lang="en-US" b="1" smtClean="0">
                <a:solidFill>
                  <a:srgbClr val="FF3300"/>
                </a:solidFill>
              </a:rPr>
              <a:t>SLL_BubleSort</a:t>
            </a:r>
            <a:r>
              <a:rPr lang="en-US" smtClean="0"/>
              <a:t> (  </a:t>
            </a:r>
            <a:r>
              <a:rPr lang="en-US" b="1" smtClean="0">
                <a:solidFill>
                  <a:srgbClr val="0000FF"/>
                </a:solidFill>
              </a:rPr>
              <a:t>List</a:t>
            </a:r>
            <a:r>
              <a:rPr lang="en-US" smtClean="0"/>
              <a:t>   &amp;l  )</a:t>
            </a:r>
          </a:p>
          <a:p>
            <a:pPr eaLnBrk="1" hangingPunct="1">
              <a:lnSpc>
                <a:spcPct val="80000"/>
              </a:lnSpc>
              <a:buFont typeface="Wingdings" panose="05000000000000000000" pitchFamily="2" charset="2"/>
              <a:buNone/>
            </a:pPr>
            <a:r>
              <a:rPr lang="en-US" smtClean="0"/>
              <a:t>{</a:t>
            </a:r>
          </a:p>
          <a:p>
            <a:pPr eaLnBrk="1" hangingPunct="1">
              <a:lnSpc>
                <a:spcPct val="80000"/>
              </a:lnSpc>
              <a:buFont typeface="Wingdings" panose="05000000000000000000" pitchFamily="2" charset="2"/>
              <a:buNone/>
            </a:pPr>
            <a:r>
              <a:rPr lang="en-US" smtClean="0"/>
              <a:t>	</a:t>
            </a:r>
            <a:r>
              <a:rPr lang="en-US" b="1" smtClean="0">
                <a:solidFill>
                  <a:srgbClr val="0000FF"/>
                </a:solidFill>
              </a:rPr>
              <a:t>Node</a:t>
            </a:r>
            <a:r>
              <a:rPr lang="en-US" smtClean="0"/>
              <a:t>*  t = </a:t>
            </a:r>
            <a:r>
              <a:rPr lang="en-US" b="1" smtClean="0">
                <a:solidFill>
                  <a:srgbClr val="0000FF"/>
                </a:solidFill>
              </a:rPr>
              <a:t>l.last</a:t>
            </a:r>
            <a:r>
              <a:rPr lang="en-US" smtClean="0"/>
              <a:t> ;</a:t>
            </a:r>
          </a:p>
          <a:p>
            <a:pPr eaLnBrk="1" hangingPunct="1">
              <a:lnSpc>
                <a:spcPct val="80000"/>
              </a:lnSpc>
              <a:buFont typeface="Wingdings" panose="05000000000000000000" pitchFamily="2" charset="2"/>
              <a:buNone/>
            </a:pPr>
            <a:r>
              <a:rPr lang="en-US" smtClean="0"/>
              <a:t>	</a:t>
            </a:r>
            <a:r>
              <a:rPr lang="en-US" b="1" smtClean="0">
                <a:solidFill>
                  <a:srgbClr val="0000FF"/>
                </a:solidFill>
              </a:rPr>
              <a:t>for</a:t>
            </a:r>
            <a:r>
              <a:rPr lang="en-US" smtClean="0"/>
              <a:t> ( </a:t>
            </a:r>
            <a:r>
              <a:rPr lang="en-US" b="1" smtClean="0">
                <a:solidFill>
                  <a:srgbClr val="0000FF"/>
                </a:solidFill>
              </a:rPr>
              <a:t>Node</a:t>
            </a:r>
            <a:r>
              <a:rPr lang="en-US" smtClean="0"/>
              <a:t>* p = </a:t>
            </a:r>
            <a:r>
              <a:rPr lang="en-US" b="1" smtClean="0">
                <a:solidFill>
                  <a:srgbClr val="0000FF"/>
                </a:solidFill>
              </a:rPr>
              <a:t>l.first </a:t>
            </a:r>
            <a:r>
              <a:rPr lang="en-US" smtClean="0"/>
              <a:t>;  p != </a:t>
            </a:r>
            <a:r>
              <a:rPr lang="en-US" b="1" smtClean="0">
                <a:solidFill>
                  <a:srgbClr val="0000FF"/>
                </a:solidFill>
              </a:rPr>
              <a:t>NULL</a:t>
            </a:r>
            <a:r>
              <a:rPr lang="en-US" smtClean="0"/>
              <a:t> ; p = p-&gt;link)</a:t>
            </a:r>
          </a:p>
          <a:p>
            <a:pPr eaLnBrk="1" hangingPunct="1">
              <a:lnSpc>
                <a:spcPct val="80000"/>
              </a:lnSpc>
              <a:buFont typeface="Wingdings" panose="05000000000000000000" pitchFamily="2" charset="2"/>
              <a:buNone/>
            </a:pPr>
            <a:r>
              <a:rPr lang="en-US" smtClean="0"/>
              <a:t>	{	</a:t>
            </a:r>
            <a:r>
              <a:rPr lang="en-US" b="1" smtClean="0">
                <a:solidFill>
                  <a:srgbClr val="0000FF"/>
                </a:solidFill>
              </a:rPr>
              <a:t>Node</a:t>
            </a:r>
            <a:r>
              <a:rPr lang="en-US" smtClean="0"/>
              <a:t>*  t1;</a:t>
            </a:r>
          </a:p>
          <a:p>
            <a:pPr eaLnBrk="1" hangingPunct="1">
              <a:lnSpc>
                <a:spcPct val="80000"/>
              </a:lnSpc>
              <a:buFont typeface="Wingdings" panose="05000000000000000000" pitchFamily="2" charset="2"/>
              <a:buNone/>
            </a:pPr>
            <a:r>
              <a:rPr lang="en-US" smtClean="0"/>
              <a:t>	</a:t>
            </a:r>
            <a:r>
              <a:rPr lang="en-US" b="1" smtClean="0"/>
              <a:t>	 </a:t>
            </a:r>
            <a:r>
              <a:rPr lang="en-US" b="1" smtClean="0">
                <a:solidFill>
                  <a:srgbClr val="0000FF"/>
                </a:solidFill>
              </a:rPr>
              <a:t>for</a:t>
            </a:r>
            <a:r>
              <a:rPr lang="en-US" smtClean="0"/>
              <a:t> ( </a:t>
            </a:r>
            <a:r>
              <a:rPr lang="en-US" b="1" smtClean="0">
                <a:solidFill>
                  <a:srgbClr val="0000FF"/>
                </a:solidFill>
              </a:rPr>
              <a:t>Node</a:t>
            </a:r>
            <a:r>
              <a:rPr lang="en-US" smtClean="0"/>
              <a:t>*  q=</a:t>
            </a:r>
            <a:r>
              <a:rPr lang="en-US" b="1" smtClean="0">
                <a:solidFill>
                  <a:srgbClr val="0000FF"/>
                </a:solidFill>
              </a:rPr>
              <a:t>l.first</a:t>
            </a:r>
            <a:r>
              <a:rPr lang="en-US" smtClean="0"/>
              <a:t> ; p!=t ; q=q-&gt;link )</a:t>
            </a:r>
          </a:p>
          <a:p>
            <a:pPr eaLnBrk="1" hangingPunct="1">
              <a:lnSpc>
                <a:spcPct val="80000"/>
              </a:lnSpc>
              <a:buFont typeface="Wingdings" panose="05000000000000000000" pitchFamily="2" charset="2"/>
              <a:buNone/>
            </a:pPr>
            <a:r>
              <a:rPr lang="en-US" smtClean="0"/>
              <a:t>		{</a:t>
            </a:r>
          </a:p>
          <a:p>
            <a:pPr eaLnBrk="1" hangingPunct="1">
              <a:lnSpc>
                <a:spcPct val="80000"/>
              </a:lnSpc>
              <a:buFont typeface="Wingdings" panose="05000000000000000000" pitchFamily="2" charset="2"/>
              <a:buNone/>
            </a:pPr>
            <a:r>
              <a:rPr lang="en-US" smtClean="0"/>
              <a:t>			</a:t>
            </a:r>
            <a:r>
              <a:rPr lang="en-US" b="1" smtClean="0">
                <a:solidFill>
                  <a:srgbClr val="0000FF"/>
                </a:solidFill>
              </a:rPr>
              <a:t>if</a:t>
            </a:r>
            <a:r>
              <a:rPr lang="en-US" smtClean="0"/>
              <a:t>( q-&gt;data  </a:t>
            </a:r>
            <a:r>
              <a:rPr lang="en-US" b="1" smtClean="0">
                <a:solidFill>
                  <a:srgbClr val="FF3300"/>
                </a:solidFill>
              </a:rPr>
              <a:t>&gt;</a:t>
            </a:r>
            <a:r>
              <a:rPr lang="en-US" smtClean="0"/>
              <a:t> q-&gt;link-&gt;data )</a:t>
            </a:r>
          </a:p>
          <a:p>
            <a:pPr eaLnBrk="1" hangingPunct="1">
              <a:lnSpc>
                <a:spcPct val="80000"/>
              </a:lnSpc>
              <a:buFont typeface="Wingdings" panose="05000000000000000000" pitchFamily="2" charset="2"/>
              <a:buNone/>
            </a:pPr>
            <a:r>
              <a:rPr lang="en-US" smtClean="0"/>
              <a:t>				</a:t>
            </a:r>
            <a:r>
              <a:rPr lang="en-US" b="1" smtClean="0">
                <a:solidFill>
                  <a:srgbClr val="FF3300"/>
                </a:solidFill>
              </a:rPr>
              <a:t>Swap</a:t>
            </a:r>
            <a:r>
              <a:rPr lang="en-US" smtClean="0"/>
              <a:t>( q-&gt;data </a:t>
            </a:r>
            <a:r>
              <a:rPr lang="en-US" b="1" smtClean="0">
                <a:solidFill>
                  <a:srgbClr val="FF3300"/>
                </a:solidFill>
              </a:rPr>
              <a:t>,</a:t>
            </a:r>
            <a:r>
              <a:rPr lang="en-US" smtClean="0"/>
              <a:t> q-&gt;link-&gt;data );</a:t>
            </a:r>
          </a:p>
          <a:p>
            <a:pPr eaLnBrk="1" hangingPunct="1">
              <a:lnSpc>
                <a:spcPct val="80000"/>
              </a:lnSpc>
              <a:buFont typeface="Wingdings" panose="05000000000000000000" pitchFamily="2" charset="2"/>
              <a:buNone/>
            </a:pPr>
            <a:r>
              <a:rPr lang="en-US" smtClean="0"/>
              <a:t>			t1 = q ;</a:t>
            </a:r>
          </a:p>
          <a:p>
            <a:pPr eaLnBrk="1" hangingPunct="1">
              <a:lnSpc>
                <a:spcPct val="80000"/>
              </a:lnSpc>
              <a:buFont typeface="Wingdings" panose="05000000000000000000" pitchFamily="2" charset="2"/>
              <a:buNone/>
            </a:pPr>
            <a:r>
              <a:rPr lang="en-US" smtClean="0"/>
              <a:t>		}</a:t>
            </a:r>
          </a:p>
          <a:p>
            <a:pPr eaLnBrk="1" hangingPunct="1">
              <a:lnSpc>
                <a:spcPct val="80000"/>
              </a:lnSpc>
              <a:buFont typeface="Wingdings" panose="05000000000000000000" pitchFamily="2" charset="2"/>
              <a:buNone/>
            </a:pPr>
            <a:r>
              <a:rPr lang="en-US" smtClean="0"/>
              <a:t>		t = t1;</a:t>
            </a:r>
          </a:p>
          <a:p>
            <a:pPr eaLnBrk="1" hangingPunct="1">
              <a:lnSpc>
                <a:spcPct val="80000"/>
              </a:lnSpc>
              <a:buFont typeface="Wingdings" panose="05000000000000000000" pitchFamily="2" charset="2"/>
              <a:buNone/>
            </a:pPr>
            <a:r>
              <a:rPr lang="en-US" smtClean="0"/>
              <a:t>	}</a:t>
            </a:r>
          </a:p>
          <a:p>
            <a:pPr eaLnBrk="1" hangingPunct="1">
              <a:lnSpc>
                <a:spcPct val="80000"/>
              </a:lnSpc>
              <a:buFont typeface="Wingdings" panose="05000000000000000000" pitchFamily="2" charset="2"/>
              <a:buNone/>
            </a:pPr>
            <a:r>
              <a:rPr lang="en-US" smtClean="0"/>
              <a:t>}</a:t>
            </a:r>
          </a:p>
        </p:txBody>
      </p:sp>
    </p:spTree>
  </p:cSld>
  <p:clrMapOvr>
    <a:masterClrMapping/>
  </p:clrMapOvr>
  <p:transition>
    <p:random/>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4" name="Rectangle 31"/>
          <p:cNvSpPr>
            <a:spLocks noGrp="1" noChangeArrowheads="1"/>
          </p:cNvSpPr>
          <p:nvPr>
            <p:ph type="title"/>
          </p:nvPr>
        </p:nvSpPr>
        <p:spPr>
          <a:xfrm>
            <a:off x="609600" y="457200"/>
            <a:ext cx="8229600" cy="1371600"/>
          </a:xfrm>
        </p:spPr>
        <p:txBody>
          <a:bodyPr/>
          <a:lstStyle/>
          <a:p>
            <a:pPr eaLnBrk="1" hangingPunct="1"/>
            <a:r>
              <a:rPr lang="en-US" sz="4000" smtClean="0">
                <a:latin typeface="Times New Roman" panose="02020603050405020304" pitchFamily="18" charset="0"/>
              </a:rPr>
              <a:t>Sắp xếp bằng phương pháp nổi bọt </a:t>
            </a:r>
            <a:br>
              <a:rPr lang="en-US" sz="4000" smtClean="0">
                <a:latin typeface="Times New Roman" panose="02020603050405020304" pitchFamily="18" charset="0"/>
              </a:rPr>
            </a:br>
            <a:r>
              <a:rPr lang="en-US" sz="4000" smtClean="0">
                <a:latin typeface="Times New Roman" panose="02020603050405020304" pitchFamily="18" charset="0"/>
              </a:rPr>
              <a:t> ( </a:t>
            </a:r>
            <a:r>
              <a:rPr lang="en-US" sz="4000" i="1" smtClean="0">
                <a:solidFill>
                  <a:srgbClr val="0000FF"/>
                </a:solidFill>
                <a:latin typeface="Times New Roman" panose="02020603050405020304" pitchFamily="18" charset="0"/>
              </a:rPr>
              <a:t>Bubble sort</a:t>
            </a:r>
            <a:r>
              <a:rPr lang="en-US" sz="4000" i="1" smtClean="0">
                <a:latin typeface="Times New Roman" panose="02020603050405020304" pitchFamily="18" charset="0"/>
              </a:rPr>
              <a:t> )</a:t>
            </a:r>
            <a:r>
              <a:rPr lang="en-US" sz="4000" smtClean="0"/>
              <a:t> </a:t>
            </a:r>
          </a:p>
        </p:txBody>
      </p:sp>
      <p:sp>
        <p:nvSpPr>
          <p:cNvPr id="11571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72AECC6-C202-4710-A3B8-26B2A8A8BA12}" type="slidenum">
              <a:rPr lang="en-US" sz="1200" smtClean="0">
                <a:solidFill>
                  <a:srgbClr val="FFFFFF"/>
                </a:solidFill>
              </a:rPr>
              <a:pPr>
                <a:lnSpc>
                  <a:spcPct val="80000"/>
                </a:lnSpc>
              </a:pPr>
              <a:t>96</a:t>
            </a:fld>
            <a:endParaRPr lang="en-US" sz="1200" smtClean="0">
              <a:solidFill>
                <a:srgbClr val="FFFFFF"/>
              </a:solidFill>
            </a:endParaRPr>
          </a:p>
        </p:txBody>
      </p:sp>
      <p:sp>
        <p:nvSpPr>
          <p:cNvPr id="115716"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5717"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5718"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5719"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5720"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5721"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5722"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5723"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5724"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24011" name="Text Box 11"/>
          <p:cNvSpPr txBox="1">
            <a:spLocks noChangeAspect="1" noChangeArrowheads="1"/>
          </p:cNvSpPr>
          <p:nvPr/>
        </p:nvSpPr>
        <p:spPr bwMode="auto">
          <a:xfrm>
            <a:off x="19748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12</a:t>
            </a:r>
          </a:p>
        </p:txBody>
      </p:sp>
      <p:sp>
        <p:nvSpPr>
          <p:cNvPr id="1024012" name="Text Box 12"/>
          <p:cNvSpPr txBox="1">
            <a:spLocks noChangeAspect="1" noChangeArrowheads="1"/>
          </p:cNvSpPr>
          <p:nvPr/>
        </p:nvSpPr>
        <p:spPr bwMode="auto">
          <a:xfrm>
            <a:off x="3109913" y="3438525"/>
            <a:ext cx="644525"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2</a:t>
            </a:r>
          </a:p>
        </p:txBody>
      </p:sp>
      <p:sp>
        <p:nvSpPr>
          <p:cNvPr id="1024013" name="Text Box 13"/>
          <p:cNvSpPr txBox="1">
            <a:spLocks noChangeAspect="1" noChangeArrowheads="1"/>
          </p:cNvSpPr>
          <p:nvPr/>
        </p:nvSpPr>
        <p:spPr bwMode="auto">
          <a:xfrm>
            <a:off x="42227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8</a:t>
            </a:r>
          </a:p>
        </p:txBody>
      </p:sp>
      <p:sp>
        <p:nvSpPr>
          <p:cNvPr id="1024014" name="Text Box 14"/>
          <p:cNvSpPr txBox="1">
            <a:spLocks noChangeAspect="1" noChangeArrowheads="1"/>
          </p:cNvSpPr>
          <p:nvPr/>
        </p:nvSpPr>
        <p:spPr bwMode="auto">
          <a:xfrm>
            <a:off x="5345113" y="3438525"/>
            <a:ext cx="646112"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a:t>
            </a:r>
          </a:p>
        </p:txBody>
      </p:sp>
      <p:sp>
        <p:nvSpPr>
          <p:cNvPr id="1024015" name="Text Box 15"/>
          <p:cNvSpPr txBox="1">
            <a:spLocks noChangeAspect="1" noChangeArrowheads="1"/>
          </p:cNvSpPr>
          <p:nvPr/>
        </p:nvSpPr>
        <p:spPr bwMode="auto">
          <a:xfrm>
            <a:off x="6469063" y="3438525"/>
            <a:ext cx="642937"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5</a:t>
            </a:r>
          </a:p>
        </p:txBody>
      </p:sp>
      <p:sp>
        <p:nvSpPr>
          <p:cNvPr id="115730"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5731"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5732"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5733"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24020" name="AutoShape 20"/>
          <p:cNvSpPr>
            <a:spLocks noChangeArrowheads="1"/>
          </p:cNvSpPr>
          <p:nvPr/>
        </p:nvSpPr>
        <p:spPr bwMode="auto">
          <a:xfrm>
            <a:off x="1905000" y="4191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q</a:t>
            </a:r>
          </a:p>
        </p:txBody>
      </p:sp>
      <p:sp>
        <p:nvSpPr>
          <p:cNvPr id="1024021" name="AutoShape 21"/>
          <p:cNvSpPr>
            <a:spLocks noChangeArrowheads="1"/>
          </p:cNvSpPr>
          <p:nvPr/>
        </p:nvSpPr>
        <p:spPr bwMode="auto">
          <a:xfrm rot="10800000">
            <a:off x="2984500" y="2667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rot="10800000"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q-&gt;link</a:t>
            </a:r>
          </a:p>
        </p:txBody>
      </p:sp>
      <p:sp>
        <p:nvSpPr>
          <p:cNvPr id="115736" name="Text Box 22"/>
          <p:cNvSpPr txBox="1">
            <a:spLocks noChangeArrowheads="1"/>
          </p:cNvSpPr>
          <p:nvPr/>
        </p:nvSpPr>
        <p:spPr bwMode="auto">
          <a:xfrm>
            <a:off x="457200" y="31242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l.first</a:t>
            </a:r>
          </a:p>
        </p:txBody>
      </p:sp>
      <p:sp>
        <p:nvSpPr>
          <p:cNvPr id="115737" name="Text Box 23"/>
          <p:cNvSpPr txBox="1">
            <a:spLocks noChangeArrowheads="1"/>
          </p:cNvSpPr>
          <p:nvPr/>
        </p:nvSpPr>
        <p:spPr bwMode="auto">
          <a:xfrm>
            <a:off x="7315200" y="2133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l.last</a:t>
            </a:r>
          </a:p>
        </p:txBody>
      </p:sp>
      <p:sp>
        <p:nvSpPr>
          <p:cNvPr id="115738" name="Line 24"/>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5739" name="Rectangle 25"/>
          <p:cNvSpPr>
            <a:spLocks noChangeArrowheads="1"/>
          </p:cNvSpPr>
          <p:nvPr/>
        </p:nvSpPr>
        <p:spPr bwMode="auto">
          <a:xfrm>
            <a:off x="19558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5740" name="Rectangle 26"/>
          <p:cNvSpPr>
            <a:spLocks noChangeArrowheads="1"/>
          </p:cNvSpPr>
          <p:nvPr/>
        </p:nvSpPr>
        <p:spPr bwMode="auto">
          <a:xfrm>
            <a:off x="3087688"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5741" name="Rectangle 27"/>
          <p:cNvSpPr>
            <a:spLocks noChangeArrowheads="1"/>
          </p:cNvSpPr>
          <p:nvPr/>
        </p:nvSpPr>
        <p:spPr bwMode="auto">
          <a:xfrm>
            <a:off x="42037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5742" name="Rectangle 28"/>
          <p:cNvSpPr>
            <a:spLocks noChangeArrowheads="1"/>
          </p:cNvSpPr>
          <p:nvPr/>
        </p:nvSpPr>
        <p:spPr bwMode="auto">
          <a:xfrm>
            <a:off x="5322888" y="34417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5743" name="Rectangle 29"/>
          <p:cNvSpPr>
            <a:spLocks noChangeArrowheads="1"/>
          </p:cNvSpPr>
          <p:nvPr/>
        </p:nvSpPr>
        <p:spPr bwMode="auto">
          <a:xfrm>
            <a:off x="64389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1024011"/>
                                        </p:tgtEl>
                                      </p:cBhvr>
                                    </p:animEffect>
                                    <p:animScale>
                                      <p:cBhvr>
                                        <p:cTn id="7" dur="1000" autoRev="1" fill="hold"/>
                                        <p:tgtEl>
                                          <p:spTgt spid="1024011"/>
                                        </p:tgtEl>
                                      </p:cBhvr>
                                      <p:by x="105000" y="105000"/>
                                    </p:animScale>
                                  </p:childTnLst>
                                </p:cTn>
                              </p:par>
                            </p:childTnLst>
                          </p:cTn>
                        </p:par>
                        <p:par>
                          <p:cTn id="8" fill="hold" nodeType="afterGroup">
                            <p:stCondLst>
                              <p:cond delay="2000"/>
                            </p:stCondLst>
                            <p:childTnLst>
                              <p:par>
                                <p:cTn id="9" presetID="26" presetClass="emph" presetSubtype="0" fill="hold" grpId="0" nodeType="afterEffect">
                                  <p:stCondLst>
                                    <p:cond delay="0"/>
                                  </p:stCondLst>
                                  <p:childTnLst>
                                    <p:animEffect transition="out" filter="fade">
                                      <p:cBhvr>
                                        <p:cTn id="10" dur="2000" tmFilter="0, 0; .2, .5; .8, .5; 1, 0"/>
                                        <p:tgtEl>
                                          <p:spTgt spid="1024012"/>
                                        </p:tgtEl>
                                      </p:cBhvr>
                                    </p:animEffect>
                                    <p:animScale>
                                      <p:cBhvr>
                                        <p:cTn id="11" dur="1000" autoRev="1" fill="hold"/>
                                        <p:tgtEl>
                                          <p:spTgt spid="1024012"/>
                                        </p:tgtEl>
                                      </p:cBhvr>
                                      <p:by x="105000" y="105000"/>
                                    </p:animScale>
                                  </p:childTnLst>
                                </p:cTn>
                              </p:par>
                            </p:childTnLst>
                          </p:cTn>
                        </p:par>
                        <p:par>
                          <p:cTn id="12" fill="hold" nodeType="afterGroup">
                            <p:stCondLst>
                              <p:cond delay="4000"/>
                            </p:stCondLst>
                            <p:childTnLst>
                              <p:par>
                                <p:cTn id="13" presetID="42" presetClass="path" presetSubtype="0" accel="50000" decel="50000" fill="hold" grpId="1" nodeType="afterEffect">
                                  <p:stCondLst>
                                    <p:cond delay="0"/>
                                  </p:stCondLst>
                                  <p:childTnLst>
                                    <p:animMotion origin="layout" path="M 2.77778E-6 -4.18131E-6 L -0.00035 0.19357 " pathEditMode="relative" rAng="0" ptsTypes="AA">
                                      <p:cBhvr>
                                        <p:cTn id="14" dur="2000" fill="hold"/>
                                        <p:tgtEl>
                                          <p:spTgt spid="1024012"/>
                                        </p:tgtEl>
                                        <p:attrNameLst>
                                          <p:attrName>ppt_x</p:attrName>
                                          <p:attrName>ppt_y</p:attrName>
                                        </p:attrNameLst>
                                      </p:cBhvr>
                                      <p:rCtr x="-17" y="9667"/>
                                    </p:animMotion>
                                  </p:childTnLst>
                                </p:cTn>
                              </p:par>
                            </p:childTnLst>
                          </p:cTn>
                        </p:par>
                        <p:par>
                          <p:cTn id="15" fill="hold" nodeType="afterGroup">
                            <p:stCondLst>
                              <p:cond delay="6000"/>
                            </p:stCondLst>
                            <p:childTnLst>
                              <p:par>
                                <p:cTn id="16" presetID="63" presetClass="path" presetSubtype="0" accel="50000" decel="50000" fill="hold" grpId="1" nodeType="afterEffect">
                                  <p:stCondLst>
                                    <p:cond delay="0"/>
                                  </p:stCondLst>
                                  <p:childTnLst>
                                    <p:animMotion origin="layout" path="M -0.00799 -0.00486 L 0.12291 -7.9556E-7 " pathEditMode="relative" rAng="0" ptsTypes="AA">
                                      <p:cBhvr>
                                        <p:cTn id="17" dur="2000" fill="hold"/>
                                        <p:tgtEl>
                                          <p:spTgt spid="1024011"/>
                                        </p:tgtEl>
                                        <p:attrNameLst>
                                          <p:attrName>ppt_x</p:attrName>
                                          <p:attrName>ppt_y</p:attrName>
                                        </p:attrNameLst>
                                      </p:cBhvr>
                                      <p:rCtr x="6545" y="231"/>
                                    </p:animMotion>
                                  </p:childTnLst>
                                </p:cTn>
                              </p:par>
                            </p:childTnLst>
                          </p:cTn>
                        </p:par>
                        <p:par>
                          <p:cTn id="18" fill="hold" nodeType="afterGroup">
                            <p:stCondLst>
                              <p:cond delay="8000"/>
                            </p:stCondLst>
                            <p:childTnLst>
                              <p:par>
                                <p:cTn id="19" presetID="49" presetClass="path" presetSubtype="0" accel="50000" decel="50000" fill="hold" grpId="2" nodeType="afterEffect">
                                  <p:stCondLst>
                                    <p:cond delay="0"/>
                                  </p:stCondLst>
                                  <p:childTnLst>
                                    <p:animMotion origin="layout" path="M 0.00243 0.19728 L -0.12257 -0.00254 " pathEditMode="relative" rAng="0" ptsTypes="AA">
                                      <p:cBhvr>
                                        <p:cTn id="20" dur="2000" fill="hold"/>
                                        <p:tgtEl>
                                          <p:spTgt spid="1024012"/>
                                        </p:tgtEl>
                                        <p:attrNameLst>
                                          <p:attrName>ppt_x</p:attrName>
                                          <p:attrName>ppt_y</p:attrName>
                                        </p:attrNameLst>
                                      </p:cBhvr>
                                      <p:rCtr x="-6250" y="-9991"/>
                                    </p:animMotion>
                                  </p:childTnLst>
                                </p:cTn>
                              </p:par>
                            </p:childTnLst>
                          </p:cTn>
                        </p:par>
                        <p:par>
                          <p:cTn id="21" fill="hold" nodeType="afterGroup">
                            <p:stCondLst>
                              <p:cond delay="10000"/>
                            </p:stCondLst>
                            <p:childTnLst>
                              <p:par>
                                <p:cTn id="22" presetID="26" presetClass="emph" presetSubtype="0" fill="hold" grpId="2" nodeType="afterEffect">
                                  <p:stCondLst>
                                    <p:cond delay="0"/>
                                  </p:stCondLst>
                                  <p:childTnLst>
                                    <p:animEffect transition="out" filter="fade">
                                      <p:cBhvr>
                                        <p:cTn id="23" dur="2000" tmFilter="0, 0; .2, .5; .8, .5; 1, 0"/>
                                        <p:tgtEl>
                                          <p:spTgt spid="1024011"/>
                                        </p:tgtEl>
                                      </p:cBhvr>
                                    </p:animEffect>
                                    <p:animScale>
                                      <p:cBhvr>
                                        <p:cTn id="24" dur="1000" autoRev="1" fill="hold"/>
                                        <p:tgtEl>
                                          <p:spTgt spid="1024011"/>
                                        </p:tgtEl>
                                      </p:cBhvr>
                                      <p:by x="105000" y="105000"/>
                                    </p:animScale>
                                  </p:childTnLst>
                                </p:cTn>
                              </p:par>
                            </p:childTnLst>
                          </p:cTn>
                        </p:par>
                        <p:par>
                          <p:cTn id="25" fill="hold" nodeType="afterGroup">
                            <p:stCondLst>
                              <p:cond delay="12000"/>
                            </p:stCondLst>
                            <p:childTnLst>
                              <p:par>
                                <p:cTn id="26" presetID="63" presetClass="path" presetSubtype="0" accel="50000" decel="50000" fill="hold" grpId="0" nodeType="afterEffect">
                                  <p:stCondLst>
                                    <p:cond delay="0"/>
                                  </p:stCondLst>
                                  <p:childTnLst>
                                    <p:animMotion origin="layout" path="M 3.33333E-6 1.2951E-6 L 0.12083 -0.00555 " pathEditMode="relative" rAng="0" ptsTypes="AA">
                                      <p:cBhvr>
                                        <p:cTn id="27" dur="2000" fill="hold"/>
                                        <p:tgtEl>
                                          <p:spTgt spid="1024020"/>
                                        </p:tgtEl>
                                        <p:attrNameLst>
                                          <p:attrName>ppt_x</p:attrName>
                                          <p:attrName>ppt_y</p:attrName>
                                        </p:attrNameLst>
                                      </p:cBhvr>
                                      <p:rCtr x="6042" y="-278"/>
                                    </p:animMotion>
                                  </p:childTnLst>
                                </p:cTn>
                              </p:par>
                            </p:childTnLst>
                          </p:cTn>
                        </p:par>
                        <p:par>
                          <p:cTn id="28" fill="hold" nodeType="afterGroup">
                            <p:stCondLst>
                              <p:cond delay="14000"/>
                            </p:stCondLst>
                            <p:childTnLst>
                              <p:par>
                                <p:cTn id="29" presetID="63" presetClass="path" presetSubtype="0" accel="50000" decel="50000" fill="hold" grpId="0" nodeType="afterEffect">
                                  <p:stCondLst>
                                    <p:cond delay="0"/>
                                  </p:stCondLst>
                                  <p:childTnLst>
                                    <p:animMotion origin="layout" path="M -2.22222E-6 -2.05365E-6 L 0.12778 0.00555 " pathEditMode="relative" rAng="0" ptsTypes="AA">
                                      <p:cBhvr>
                                        <p:cTn id="30" dur="2000" fill="hold"/>
                                        <p:tgtEl>
                                          <p:spTgt spid="1024021"/>
                                        </p:tgtEl>
                                        <p:attrNameLst>
                                          <p:attrName>ppt_x</p:attrName>
                                          <p:attrName>ppt_y</p:attrName>
                                        </p:attrNameLst>
                                      </p:cBhvr>
                                      <p:rCtr x="6389" y="278"/>
                                    </p:animMotion>
                                  </p:childTnLst>
                                </p:cTn>
                              </p:par>
                            </p:childTnLst>
                          </p:cTn>
                        </p:par>
                        <p:par>
                          <p:cTn id="31" fill="hold" nodeType="afterGroup">
                            <p:stCondLst>
                              <p:cond delay="16000"/>
                            </p:stCondLst>
                            <p:childTnLst>
                              <p:par>
                                <p:cTn id="32" presetID="26" presetClass="emph" presetSubtype="0" fill="hold" grpId="3" nodeType="afterEffect">
                                  <p:stCondLst>
                                    <p:cond delay="0"/>
                                  </p:stCondLst>
                                  <p:childTnLst>
                                    <p:animEffect transition="out" filter="fade">
                                      <p:cBhvr>
                                        <p:cTn id="33" dur="2000" tmFilter="0, 0; .2, .5; .8, .5; 1, 0"/>
                                        <p:tgtEl>
                                          <p:spTgt spid="1024011"/>
                                        </p:tgtEl>
                                      </p:cBhvr>
                                    </p:animEffect>
                                    <p:animScale>
                                      <p:cBhvr>
                                        <p:cTn id="34" dur="1000" autoRev="1" fill="hold"/>
                                        <p:tgtEl>
                                          <p:spTgt spid="1024011"/>
                                        </p:tgtEl>
                                      </p:cBhvr>
                                      <p:by x="105000" y="105000"/>
                                    </p:animScale>
                                  </p:childTnLst>
                                </p:cTn>
                              </p:par>
                            </p:childTnLst>
                          </p:cTn>
                        </p:par>
                        <p:par>
                          <p:cTn id="35" fill="hold" nodeType="afterGroup">
                            <p:stCondLst>
                              <p:cond delay="18000"/>
                            </p:stCondLst>
                            <p:childTnLst>
                              <p:par>
                                <p:cTn id="36" presetID="26" presetClass="emph" presetSubtype="0" fill="hold" grpId="0" nodeType="afterEffect">
                                  <p:stCondLst>
                                    <p:cond delay="0"/>
                                  </p:stCondLst>
                                  <p:childTnLst>
                                    <p:animEffect transition="out" filter="fade">
                                      <p:cBhvr>
                                        <p:cTn id="37" dur="2000" tmFilter="0, 0; .2, .5; .8, .5; 1, 0"/>
                                        <p:tgtEl>
                                          <p:spTgt spid="1024013"/>
                                        </p:tgtEl>
                                      </p:cBhvr>
                                    </p:animEffect>
                                    <p:animScale>
                                      <p:cBhvr>
                                        <p:cTn id="38" dur="1000" autoRev="1" fill="hold"/>
                                        <p:tgtEl>
                                          <p:spTgt spid="1024013"/>
                                        </p:tgtEl>
                                      </p:cBhvr>
                                      <p:by x="105000" y="105000"/>
                                    </p:animScale>
                                  </p:childTnLst>
                                </p:cTn>
                              </p:par>
                            </p:childTnLst>
                          </p:cTn>
                        </p:par>
                        <p:par>
                          <p:cTn id="39" fill="hold" nodeType="afterGroup">
                            <p:stCondLst>
                              <p:cond delay="20000"/>
                            </p:stCondLst>
                            <p:childTnLst>
                              <p:par>
                                <p:cTn id="40" presetID="42" presetClass="path" presetSubtype="0" accel="50000" decel="50000" fill="hold" grpId="1" nodeType="afterEffect">
                                  <p:stCondLst>
                                    <p:cond delay="0"/>
                                  </p:stCondLst>
                                  <p:childTnLst>
                                    <p:animMotion origin="layout" path="M -3.88889E-6 -4.18131E-6 L 0.00174 0.19357 " pathEditMode="relative" rAng="0" ptsTypes="AA">
                                      <p:cBhvr>
                                        <p:cTn id="41" dur="2000" fill="hold"/>
                                        <p:tgtEl>
                                          <p:spTgt spid="1024013"/>
                                        </p:tgtEl>
                                        <p:attrNameLst>
                                          <p:attrName>ppt_x</p:attrName>
                                          <p:attrName>ppt_y</p:attrName>
                                        </p:attrNameLst>
                                      </p:cBhvr>
                                      <p:rCtr x="87" y="9667"/>
                                    </p:animMotion>
                                  </p:childTnLst>
                                </p:cTn>
                              </p:par>
                            </p:childTnLst>
                          </p:cTn>
                        </p:par>
                        <p:par>
                          <p:cTn id="42" fill="hold" nodeType="afterGroup">
                            <p:stCondLst>
                              <p:cond delay="22000"/>
                            </p:stCondLst>
                            <p:childTnLst>
                              <p:par>
                                <p:cTn id="43" presetID="63" presetClass="path" presetSubtype="0" accel="50000" decel="50000" fill="hold" grpId="4" nodeType="afterEffect">
                                  <p:stCondLst>
                                    <p:cond delay="0"/>
                                  </p:stCondLst>
                                  <p:childTnLst>
                                    <p:animMotion origin="layout" path="M 0.12084 -0.0037 L 0.24618 0.00116 " pathEditMode="relative" rAng="0" ptsTypes="AA">
                                      <p:cBhvr>
                                        <p:cTn id="44" dur="2000" fill="hold"/>
                                        <p:tgtEl>
                                          <p:spTgt spid="1024011"/>
                                        </p:tgtEl>
                                        <p:attrNameLst>
                                          <p:attrName>ppt_x</p:attrName>
                                          <p:attrName>ppt_y</p:attrName>
                                        </p:attrNameLst>
                                      </p:cBhvr>
                                      <p:rCtr x="6267" y="231"/>
                                    </p:animMotion>
                                  </p:childTnLst>
                                </p:cTn>
                              </p:par>
                            </p:childTnLst>
                          </p:cTn>
                        </p:par>
                        <p:par>
                          <p:cTn id="45" fill="hold" nodeType="afterGroup">
                            <p:stCondLst>
                              <p:cond delay="24000"/>
                            </p:stCondLst>
                            <p:childTnLst>
                              <p:par>
                                <p:cTn id="46" presetID="49" presetClass="path" presetSubtype="0" accel="50000" decel="50000" fill="hold" grpId="2" nodeType="afterEffect">
                                  <p:stCondLst>
                                    <p:cond delay="0"/>
                                  </p:stCondLst>
                                  <p:childTnLst>
                                    <p:animMotion origin="layout" path="M 0.00174 0.19728 L -0.12326 -0.00254 " pathEditMode="relative" rAng="0" ptsTypes="AA">
                                      <p:cBhvr>
                                        <p:cTn id="47" dur="2000" fill="hold"/>
                                        <p:tgtEl>
                                          <p:spTgt spid="1024013"/>
                                        </p:tgtEl>
                                        <p:attrNameLst>
                                          <p:attrName>ppt_x</p:attrName>
                                          <p:attrName>ppt_y</p:attrName>
                                        </p:attrNameLst>
                                      </p:cBhvr>
                                      <p:rCtr x="-6250" y="-9991"/>
                                    </p:animMotion>
                                  </p:childTnLst>
                                </p:cTn>
                              </p:par>
                            </p:childTnLst>
                          </p:cTn>
                        </p:par>
                        <p:par>
                          <p:cTn id="48" fill="hold" nodeType="afterGroup">
                            <p:stCondLst>
                              <p:cond delay="26000"/>
                            </p:stCondLst>
                            <p:childTnLst>
                              <p:par>
                                <p:cTn id="49" presetID="63" presetClass="path" presetSubtype="0" accel="50000" decel="50000" fill="hold" grpId="1" nodeType="afterEffect">
                                  <p:stCondLst>
                                    <p:cond delay="0"/>
                                  </p:stCondLst>
                                  <p:childTnLst>
                                    <p:animMotion origin="layout" path="M 0.12083 1.2951E-6 L 0.24166 -0.00555 " pathEditMode="relative" rAng="0" ptsTypes="AA">
                                      <p:cBhvr>
                                        <p:cTn id="50" dur="2000" fill="hold"/>
                                        <p:tgtEl>
                                          <p:spTgt spid="1024020"/>
                                        </p:tgtEl>
                                        <p:attrNameLst>
                                          <p:attrName>ppt_x</p:attrName>
                                          <p:attrName>ppt_y</p:attrName>
                                        </p:attrNameLst>
                                      </p:cBhvr>
                                      <p:rCtr x="6042" y="-278"/>
                                    </p:animMotion>
                                  </p:childTnLst>
                                </p:cTn>
                              </p:par>
                            </p:childTnLst>
                          </p:cTn>
                        </p:par>
                        <p:par>
                          <p:cTn id="51" fill="hold" nodeType="afterGroup">
                            <p:stCondLst>
                              <p:cond delay="28000"/>
                            </p:stCondLst>
                            <p:childTnLst>
                              <p:par>
                                <p:cTn id="52" presetID="63" presetClass="path" presetSubtype="0" accel="50000" decel="50000" fill="hold" grpId="1" nodeType="afterEffect">
                                  <p:stCondLst>
                                    <p:cond delay="0"/>
                                  </p:stCondLst>
                                  <p:childTnLst>
                                    <p:animMotion origin="layout" path="M 0.12778 0.00185 L 0.25556 0.0074 " pathEditMode="relative" rAng="0" ptsTypes="AA">
                                      <p:cBhvr>
                                        <p:cTn id="53" dur="2000" fill="hold"/>
                                        <p:tgtEl>
                                          <p:spTgt spid="1024021"/>
                                        </p:tgtEl>
                                        <p:attrNameLst>
                                          <p:attrName>ppt_x</p:attrName>
                                          <p:attrName>ppt_y</p:attrName>
                                        </p:attrNameLst>
                                      </p:cBhvr>
                                      <p:rCtr x="6389" y="278"/>
                                    </p:animMotion>
                                  </p:childTnLst>
                                </p:cTn>
                              </p:par>
                            </p:childTnLst>
                          </p:cTn>
                        </p:par>
                        <p:par>
                          <p:cTn id="54" fill="hold" nodeType="afterGroup">
                            <p:stCondLst>
                              <p:cond delay="30000"/>
                            </p:stCondLst>
                            <p:childTnLst>
                              <p:par>
                                <p:cTn id="55" presetID="42" presetClass="path" presetSubtype="0" accel="50000" decel="50000" fill="hold" grpId="0" nodeType="afterEffect">
                                  <p:stCondLst>
                                    <p:cond delay="0"/>
                                  </p:stCondLst>
                                  <p:childTnLst>
                                    <p:animMotion origin="layout" path="M -1.66667E-6 -4.18131E-6 L -0.00312 0.18247 " pathEditMode="relative" rAng="0" ptsTypes="AA">
                                      <p:cBhvr>
                                        <p:cTn id="56" dur="2000" fill="hold"/>
                                        <p:tgtEl>
                                          <p:spTgt spid="1024014"/>
                                        </p:tgtEl>
                                        <p:attrNameLst>
                                          <p:attrName>ppt_x</p:attrName>
                                          <p:attrName>ppt_y</p:attrName>
                                        </p:attrNameLst>
                                      </p:cBhvr>
                                      <p:rCtr x="-156" y="9112"/>
                                    </p:animMotion>
                                  </p:childTnLst>
                                </p:cTn>
                              </p:par>
                            </p:childTnLst>
                          </p:cTn>
                        </p:par>
                        <p:par>
                          <p:cTn id="57" fill="hold" nodeType="afterGroup">
                            <p:stCondLst>
                              <p:cond delay="32000"/>
                            </p:stCondLst>
                            <p:childTnLst>
                              <p:par>
                                <p:cTn id="58" presetID="63" presetClass="path" presetSubtype="0" accel="50000" decel="50000" fill="hold" grpId="5" nodeType="afterEffect">
                                  <p:stCondLst>
                                    <p:cond delay="0"/>
                                  </p:stCondLst>
                                  <p:childTnLst>
                                    <p:animMotion origin="layout" path="M 0.2434 0.00486 L 0.3684 -0.00138 " pathEditMode="relative" rAng="0" ptsTypes="AA">
                                      <p:cBhvr>
                                        <p:cTn id="59" dur="2000" fill="hold"/>
                                        <p:tgtEl>
                                          <p:spTgt spid="1024011"/>
                                        </p:tgtEl>
                                        <p:attrNameLst>
                                          <p:attrName>ppt_x</p:attrName>
                                          <p:attrName>ppt_y</p:attrName>
                                        </p:attrNameLst>
                                      </p:cBhvr>
                                      <p:rCtr x="6250" y="-324"/>
                                    </p:animMotion>
                                  </p:childTnLst>
                                </p:cTn>
                              </p:par>
                            </p:childTnLst>
                          </p:cTn>
                        </p:par>
                        <p:par>
                          <p:cTn id="60" fill="hold" nodeType="afterGroup">
                            <p:stCondLst>
                              <p:cond delay="34000"/>
                            </p:stCondLst>
                            <p:childTnLst>
                              <p:par>
                                <p:cTn id="61" presetID="49" presetClass="path" presetSubtype="0" accel="50000" decel="50000" fill="hold" grpId="1" nodeType="afterEffect">
                                  <p:stCondLst>
                                    <p:cond delay="0"/>
                                  </p:stCondLst>
                                  <p:childTnLst>
                                    <p:animMotion origin="layout" path="M -0.00451 0.18432 L -0.12118 0.00047 " pathEditMode="relative" rAng="0" ptsTypes="AA">
                                      <p:cBhvr>
                                        <p:cTn id="62" dur="2000" fill="hold"/>
                                        <p:tgtEl>
                                          <p:spTgt spid="1024014"/>
                                        </p:tgtEl>
                                        <p:attrNameLst>
                                          <p:attrName>ppt_x</p:attrName>
                                          <p:attrName>ppt_y</p:attrName>
                                        </p:attrNameLst>
                                      </p:cBhvr>
                                      <p:rCtr x="-5833" y="-9204"/>
                                    </p:animMotion>
                                  </p:childTnLst>
                                </p:cTn>
                              </p:par>
                            </p:childTnLst>
                          </p:cTn>
                        </p:par>
                        <p:par>
                          <p:cTn id="63" fill="hold" nodeType="afterGroup">
                            <p:stCondLst>
                              <p:cond delay="36000"/>
                            </p:stCondLst>
                            <p:childTnLst>
                              <p:par>
                                <p:cTn id="64" presetID="63" presetClass="path" presetSubtype="0" accel="50000" decel="50000" fill="hold" grpId="2" nodeType="afterEffect">
                                  <p:stCondLst>
                                    <p:cond delay="0"/>
                                  </p:stCondLst>
                                  <p:childTnLst>
                                    <p:animMotion origin="layout" path="M 0.24444 1.2951E-6 L 0.36527 -0.00555 " pathEditMode="relative" rAng="0" ptsTypes="AA">
                                      <p:cBhvr>
                                        <p:cTn id="65" dur="2000" fill="hold"/>
                                        <p:tgtEl>
                                          <p:spTgt spid="1024020"/>
                                        </p:tgtEl>
                                        <p:attrNameLst>
                                          <p:attrName>ppt_x</p:attrName>
                                          <p:attrName>ppt_y</p:attrName>
                                        </p:attrNameLst>
                                      </p:cBhvr>
                                      <p:rCtr x="6042" y="-278"/>
                                    </p:animMotion>
                                  </p:childTnLst>
                                </p:cTn>
                              </p:par>
                            </p:childTnLst>
                          </p:cTn>
                        </p:par>
                        <p:par>
                          <p:cTn id="66" fill="hold" nodeType="afterGroup">
                            <p:stCondLst>
                              <p:cond delay="38000"/>
                            </p:stCondLst>
                            <p:childTnLst>
                              <p:par>
                                <p:cTn id="67" presetID="63" presetClass="path" presetSubtype="0" accel="50000" decel="50000" fill="hold" grpId="2" nodeType="afterEffect">
                                  <p:stCondLst>
                                    <p:cond delay="0"/>
                                  </p:stCondLst>
                                  <p:childTnLst>
                                    <p:animMotion origin="layout" path="M 0.24167 0.00925 L 0.37778 0.0148 " pathEditMode="relative" rAng="0" ptsTypes="AA">
                                      <p:cBhvr>
                                        <p:cTn id="68" dur="2000" fill="hold"/>
                                        <p:tgtEl>
                                          <p:spTgt spid="1024021"/>
                                        </p:tgtEl>
                                        <p:attrNameLst>
                                          <p:attrName>ppt_x</p:attrName>
                                          <p:attrName>ppt_y</p:attrName>
                                        </p:attrNameLst>
                                      </p:cBhvr>
                                      <p:rCtr x="6806" y="278"/>
                                    </p:animMotion>
                                  </p:childTnLst>
                                </p:cTn>
                              </p:par>
                            </p:childTnLst>
                          </p:cTn>
                        </p:par>
                        <p:par>
                          <p:cTn id="69" fill="hold" nodeType="afterGroup">
                            <p:stCondLst>
                              <p:cond delay="40000"/>
                            </p:stCondLst>
                            <p:childTnLst>
                              <p:par>
                                <p:cTn id="70" presetID="26" presetClass="emph" presetSubtype="0" fill="hold" grpId="6" nodeType="afterEffect">
                                  <p:stCondLst>
                                    <p:cond delay="0"/>
                                  </p:stCondLst>
                                  <p:childTnLst>
                                    <p:animEffect transition="out" filter="fade">
                                      <p:cBhvr>
                                        <p:cTn id="71" dur="2000" tmFilter="0, 0; .2, .5; .8, .5; 1, 0"/>
                                        <p:tgtEl>
                                          <p:spTgt spid="1024011"/>
                                        </p:tgtEl>
                                      </p:cBhvr>
                                    </p:animEffect>
                                    <p:animScale>
                                      <p:cBhvr>
                                        <p:cTn id="72" dur="1000" autoRev="1" fill="hold"/>
                                        <p:tgtEl>
                                          <p:spTgt spid="1024011"/>
                                        </p:tgtEl>
                                      </p:cBhvr>
                                      <p:by x="105000" y="105000"/>
                                    </p:animScale>
                                  </p:childTnLst>
                                </p:cTn>
                              </p:par>
                            </p:childTnLst>
                          </p:cTn>
                        </p:par>
                        <p:par>
                          <p:cTn id="73" fill="hold" nodeType="afterGroup">
                            <p:stCondLst>
                              <p:cond delay="42000"/>
                            </p:stCondLst>
                            <p:childTnLst>
                              <p:par>
                                <p:cTn id="74" presetID="26" presetClass="emph" presetSubtype="0" fill="hold" grpId="0" nodeType="afterEffect">
                                  <p:stCondLst>
                                    <p:cond delay="0"/>
                                  </p:stCondLst>
                                  <p:childTnLst>
                                    <p:animEffect transition="out" filter="fade">
                                      <p:cBhvr>
                                        <p:cTn id="75" dur="2000" tmFilter="0, 0; .2, .5; .8, .5; 1, 0"/>
                                        <p:tgtEl>
                                          <p:spTgt spid="1024015"/>
                                        </p:tgtEl>
                                      </p:cBhvr>
                                    </p:animEffect>
                                    <p:animScale>
                                      <p:cBhvr>
                                        <p:cTn id="76" dur="1000" autoRev="1" fill="hold"/>
                                        <p:tgtEl>
                                          <p:spTgt spid="1024015"/>
                                        </p:tgtEl>
                                      </p:cBhvr>
                                      <p:by x="105000" y="105000"/>
                                    </p:animScale>
                                  </p:childTnLst>
                                </p:cTn>
                              </p:par>
                            </p:childTnLst>
                          </p:cTn>
                        </p:par>
                        <p:par>
                          <p:cTn id="77" fill="hold" nodeType="afterGroup">
                            <p:stCondLst>
                              <p:cond delay="44000"/>
                            </p:stCondLst>
                            <p:childTnLst>
                              <p:par>
                                <p:cTn id="78" presetID="42" presetClass="path" presetSubtype="0" accel="50000" decel="50000" fill="hold" grpId="1" nodeType="afterEffect">
                                  <p:stCondLst>
                                    <p:cond delay="0"/>
                                  </p:stCondLst>
                                  <p:childTnLst>
                                    <p:animMotion origin="layout" path="M -4.72222E-6 -4.18131E-6 L -0.00086 0.18247 " pathEditMode="relative" rAng="0" ptsTypes="AA">
                                      <p:cBhvr>
                                        <p:cTn id="79" dur="2000" fill="hold"/>
                                        <p:tgtEl>
                                          <p:spTgt spid="1024015"/>
                                        </p:tgtEl>
                                        <p:attrNameLst>
                                          <p:attrName>ppt_x</p:attrName>
                                          <p:attrName>ppt_y</p:attrName>
                                        </p:attrNameLst>
                                      </p:cBhvr>
                                      <p:rCtr x="-52" y="9112"/>
                                    </p:animMotion>
                                  </p:childTnLst>
                                </p:cTn>
                              </p:par>
                            </p:childTnLst>
                          </p:cTn>
                        </p:par>
                        <p:par>
                          <p:cTn id="80" fill="hold" nodeType="afterGroup">
                            <p:stCondLst>
                              <p:cond delay="46000"/>
                            </p:stCondLst>
                            <p:childTnLst>
                              <p:par>
                                <p:cTn id="81" presetID="63" presetClass="path" presetSubtype="0" accel="50000" decel="50000" fill="hold" grpId="7" nodeType="afterEffect">
                                  <p:stCondLst>
                                    <p:cond delay="0"/>
                                  </p:stCondLst>
                                  <p:childTnLst>
                                    <p:animMotion origin="layout" path="M 0.3684 0.00185 L 0.49063 -0.00185 " pathEditMode="relative" rAng="0" ptsTypes="AA">
                                      <p:cBhvr>
                                        <p:cTn id="82" dur="2000" fill="hold"/>
                                        <p:tgtEl>
                                          <p:spTgt spid="1024011"/>
                                        </p:tgtEl>
                                        <p:attrNameLst>
                                          <p:attrName>ppt_x</p:attrName>
                                          <p:attrName>ppt_y</p:attrName>
                                        </p:attrNameLst>
                                      </p:cBhvr>
                                      <p:rCtr x="6111" y="-185"/>
                                    </p:animMotion>
                                  </p:childTnLst>
                                </p:cTn>
                              </p:par>
                            </p:childTnLst>
                          </p:cTn>
                        </p:par>
                        <p:par>
                          <p:cTn id="83" fill="hold" nodeType="afterGroup">
                            <p:stCondLst>
                              <p:cond delay="48000"/>
                            </p:stCondLst>
                            <p:childTnLst>
                              <p:par>
                                <p:cTn id="84" presetID="49" presetClass="path" presetSubtype="0" accel="50000" decel="50000" fill="hold" grpId="2" nodeType="afterEffect">
                                  <p:stCondLst>
                                    <p:cond delay="0"/>
                                  </p:stCondLst>
                                  <p:childTnLst>
                                    <p:animMotion origin="layout" path="M 0.00053 0.18802 L -0.12447 -0.00069 " pathEditMode="relative" rAng="0" ptsTypes="AA">
                                      <p:cBhvr>
                                        <p:cTn id="85" dur="2000" fill="hold"/>
                                        <p:tgtEl>
                                          <p:spTgt spid="1024015"/>
                                        </p:tgtEl>
                                        <p:attrNameLst>
                                          <p:attrName>ppt_x</p:attrName>
                                          <p:attrName>ppt_y</p:attrName>
                                        </p:attrNameLst>
                                      </p:cBhvr>
                                      <p:rCtr x="-6250" y="-9436"/>
                                    </p:animMotion>
                                  </p:childTnLst>
                                </p:cTn>
                              </p:par>
                            </p:childTnLst>
                          </p:cTn>
                        </p:par>
                      </p:childTnLst>
                    </p:cTn>
                  </p:par>
                  <p:par>
                    <p:cTn id="86" fill="hold" nodeType="clickPar">
                      <p:stCondLst>
                        <p:cond delay="indefinite"/>
                      </p:stCondLst>
                      <p:childTnLst>
                        <p:par>
                          <p:cTn id="87" fill="hold" nodeType="withGroup">
                            <p:stCondLst>
                              <p:cond delay="0"/>
                            </p:stCondLst>
                            <p:childTnLst>
                              <p:par>
                                <p:cTn id="88" presetID="26" presetClass="emph" presetSubtype="0" fill="hold" grpId="3" nodeType="clickEffect">
                                  <p:stCondLst>
                                    <p:cond delay="0"/>
                                  </p:stCondLst>
                                  <p:childTnLst>
                                    <p:animEffect transition="out" filter="fade">
                                      <p:cBhvr>
                                        <p:cTn id="89" dur="500" tmFilter="0, 0; .2, .5; .8, .5; 1, 0"/>
                                        <p:tgtEl>
                                          <p:spTgt spid="1024015"/>
                                        </p:tgtEl>
                                      </p:cBhvr>
                                    </p:animEffect>
                                    <p:animScale>
                                      <p:cBhvr>
                                        <p:cTn id="90" dur="250" autoRev="1" fill="hold"/>
                                        <p:tgtEl>
                                          <p:spTgt spid="10240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11" grpId="0" animBg="1"/>
      <p:bldP spid="1024011" grpId="1" animBg="1"/>
      <p:bldP spid="1024011" grpId="2" animBg="1"/>
      <p:bldP spid="1024011" grpId="3" animBg="1"/>
      <p:bldP spid="1024011" grpId="4" animBg="1"/>
      <p:bldP spid="1024011" grpId="5" animBg="1"/>
      <p:bldP spid="1024011" grpId="6" animBg="1"/>
      <p:bldP spid="1024011" grpId="7" animBg="1"/>
      <p:bldP spid="1024012" grpId="0" animBg="1"/>
      <p:bldP spid="1024012" grpId="1" animBg="1"/>
      <p:bldP spid="1024012" grpId="2" animBg="1"/>
      <p:bldP spid="1024013" grpId="0" animBg="1"/>
      <p:bldP spid="1024013" grpId="1" animBg="1"/>
      <p:bldP spid="1024013" grpId="2" animBg="1"/>
      <p:bldP spid="1024014" grpId="0" animBg="1"/>
      <p:bldP spid="1024014" grpId="1" animBg="1"/>
      <p:bldP spid="1024015" grpId="0" animBg="1"/>
      <p:bldP spid="1024015" grpId="1" animBg="1"/>
      <p:bldP spid="1024015" grpId="2" animBg="1"/>
      <p:bldP spid="1024015" grpId="3" animBg="1"/>
      <p:bldP spid="1024020" grpId="0" animBg="1"/>
      <p:bldP spid="1024020" grpId="1" animBg="1"/>
      <p:bldP spid="1024020" grpId="2" animBg="1"/>
      <p:bldP spid="1024021" grpId="0" animBg="1"/>
      <p:bldP spid="1024021" grpId="1" animBg="1"/>
      <p:bldP spid="1024021" grpId="2" animBg="1"/>
    </p:bld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Rectangle 31"/>
          <p:cNvSpPr>
            <a:spLocks noGrp="1" noChangeArrowheads="1"/>
          </p:cNvSpPr>
          <p:nvPr>
            <p:ph type="title"/>
          </p:nvPr>
        </p:nvSpPr>
        <p:spPr>
          <a:xfrm>
            <a:off x="609600" y="533400"/>
            <a:ext cx="8229600" cy="1371600"/>
          </a:xfrm>
        </p:spPr>
        <p:txBody>
          <a:bodyPr/>
          <a:lstStyle/>
          <a:p>
            <a:pPr eaLnBrk="1" hangingPunct="1"/>
            <a:r>
              <a:rPr lang="en-US" sz="4000" smtClean="0">
                <a:latin typeface="Times New Roman" panose="02020603050405020304" pitchFamily="18" charset="0"/>
              </a:rPr>
              <a:t>Sắp xếp bằng phương pháp nổi bọt </a:t>
            </a:r>
            <a:br>
              <a:rPr lang="en-US" sz="4000" smtClean="0">
                <a:latin typeface="Times New Roman" panose="02020603050405020304" pitchFamily="18" charset="0"/>
              </a:rPr>
            </a:br>
            <a:r>
              <a:rPr lang="en-US" sz="4000" smtClean="0">
                <a:latin typeface="Times New Roman" panose="02020603050405020304" pitchFamily="18" charset="0"/>
              </a:rPr>
              <a:t> ( </a:t>
            </a:r>
            <a:r>
              <a:rPr lang="en-US" sz="4000" i="1" smtClean="0">
                <a:solidFill>
                  <a:srgbClr val="0000FF"/>
                </a:solidFill>
                <a:latin typeface="Times New Roman" panose="02020603050405020304" pitchFamily="18" charset="0"/>
              </a:rPr>
              <a:t>Bubble sort</a:t>
            </a:r>
            <a:r>
              <a:rPr lang="en-US" sz="4000" i="1" smtClean="0">
                <a:latin typeface="Times New Roman" panose="02020603050405020304" pitchFamily="18" charset="0"/>
              </a:rPr>
              <a:t> )</a:t>
            </a:r>
            <a:r>
              <a:rPr lang="en-US" sz="4000" smtClean="0"/>
              <a:t> </a:t>
            </a:r>
          </a:p>
        </p:txBody>
      </p:sp>
      <p:sp>
        <p:nvSpPr>
          <p:cNvPr id="11673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51E3CC10-686D-41AB-BF9B-12F5599CC9F0}" type="slidenum">
              <a:rPr lang="en-US" sz="1200" smtClean="0">
                <a:solidFill>
                  <a:srgbClr val="FFFFFF"/>
                </a:solidFill>
              </a:rPr>
              <a:pPr>
                <a:lnSpc>
                  <a:spcPct val="80000"/>
                </a:lnSpc>
              </a:pPr>
              <a:t>97</a:t>
            </a:fld>
            <a:endParaRPr lang="en-US" sz="1200" smtClean="0">
              <a:solidFill>
                <a:srgbClr val="FFFFFF"/>
              </a:solidFill>
            </a:endParaRPr>
          </a:p>
        </p:txBody>
      </p:sp>
      <p:sp>
        <p:nvSpPr>
          <p:cNvPr id="116740"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6741"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6742"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6743"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6744"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6745"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6746"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6747"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6748"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25035" name="Text Box 11"/>
          <p:cNvSpPr txBox="1">
            <a:spLocks noChangeAspect="1" noChangeArrowheads="1"/>
          </p:cNvSpPr>
          <p:nvPr/>
        </p:nvSpPr>
        <p:spPr bwMode="auto">
          <a:xfrm>
            <a:off x="19748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2</a:t>
            </a:r>
          </a:p>
        </p:txBody>
      </p:sp>
      <p:sp>
        <p:nvSpPr>
          <p:cNvPr id="1025036" name="Text Box 12"/>
          <p:cNvSpPr txBox="1">
            <a:spLocks noChangeAspect="1" noChangeArrowheads="1"/>
          </p:cNvSpPr>
          <p:nvPr/>
        </p:nvSpPr>
        <p:spPr bwMode="auto">
          <a:xfrm>
            <a:off x="3109913" y="3438525"/>
            <a:ext cx="644525"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8</a:t>
            </a:r>
          </a:p>
        </p:txBody>
      </p:sp>
      <p:sp>
        <p:nvSpPr>
          <p:cNvPr id="1025037" name="Text Box 13"/>
          <p:cNvSpPr txBox="1">
            <a:spLocks noChangeAspect="1" noChangeArrowheads="1"/>
          </p:cNvSpPr>
          <p:nvPr/>
        </p:nvSpPr>
        <p:spPr bwMode="auto">
          <a:xfrm>
            <a:off x="42227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a:t>
            </a:r>
          </a:p>
        </p:txBody>
      </p:sp>
      <p:sp>
        <p:nvSpPr>
          <p:cNvPr id="1025038" name="Text Box 14"/>
          <p:cNvSpPr txBox="1">
            <a:spLocks noChangeAspect="1" noChangeArrowheads="1"/>
          </p:cNvSpPr>
          <p:nvPr/>
        </p:nvSpPr>
        <p:spPr bwMode="auto">
          <a:xfrm>
            <a:off x="5345113" y="3438525"/>
            <a:ext cx="646112"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5</a:t>
            </a:r>
          </a:p>
        </p:txBody>
      </p:sp>
      <p:sp>
        <p:nvSpPr>
          <p:cNvPr id="1025039" name="Text Box 15"/>
          <p:cNvSpPr txBox="1">
            <a:spLocks noChangeAspect="1" noChangeArrowheads="1"/>
          </p:cNvSpPr>
          <p:nvPr/>
        </p:nvSpPr>
        <p:spPr bwMode="auto">
          <a:xfrm>
            <a:off x="6469063" y="3438525"/>
            <a:ext cx="642937"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chemeClr val="bg1"/>
                </a:solidFill>
                <a:latin typeface="VNI-Avo" pitchFamily="2" charset="0"/>
              </a:rPr>
              <a:t>12</a:t>
            </a:r>
          </a:p>
        </p:txBody>
      </p:sp>
      <p:sp>
        <p:nvSpPr>
          <p:cNvPr id="116754"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6755"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6756"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6757"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25044" name="AutoShape 20"/>
          <p:cNvSpPr>
            <a:spLocks noChangeArrowheads="1"/>
          </p:cNvSpPr>
          <p:nvPr/>
        </p:nvSpPr>
        <p:spPr bwMode="auto">
          <a:xfrm>
            <a:off x="1854200" y="42164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q</a:t>
            </a:r>
          </a:p>
        </p:txBody>
      </p:sp>
      <p:sp>
        <p:nvSpPr>
          <p:cNvPr id="1025045" name="AutoShape 21"/>
          <p:cNvSpPr>
            <a:spLocks noChangeArrowheads="1"/>
          </p:cNvSpPr>
          <p:nvPr/>
        </p:nvSpPr>
        <p:spPr bwMode="auto">
          <a:xfrm rot="10800000">
            <a:off x="2971800" y="2667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rot="10800000"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q-&gt;link</a:t>
            </a:r>
          </a:p>
        </p:txBody>
      </p:sp>
      <p:sp>
        <p:nvSpPr>
          <p:cNvPr id="116760" name="Text Box 22"/>
          <p:cNvSpPr txBox="1">
            <a:spLocks noChangeArrowheads="1"/>
          </p:cNvSpPr>
          <p:nvPr/>
        </p:nvSpPr>
        <p:spPr bwMode="auto">
          <a:xfrm>
            <a:off x="457200" y="31242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l.first</a:t>
            </a:r>
          </a:p>
        </p:txBody>
      </p:sp>
      <p:sp>
        <p:nvSpPr>
          <p:cNvPr id="116761" name="Text Box 23"/>
          <p:cNvSpPr txBox="1">
            <a:spLocks noChangeArrowheads="1"/>
          </p:cNvSpPr>
          <p:nvPr/>
        </p:nvSpPr>
        <p:spPr bwMode="auto">
          <a:xfrm>
            <a:off x="7315200" y="2133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l.last</a:t>
            </a:r>
          </a:p>
        </p:txBody>
      </p:sp>
      <p:sp>
        <p:nvSpPr>
          <p:cNvPr id="116762" name="Line 24"/>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6763" name="Rectangle 25"/>
          <p:cNvSpPr>
            <a:spLocks noChangeArrowheads="1"/>
          </p:cNvSpPr>
          <p:nvPr/>
        </p:nvSpPr>
        <p:spPr bwMode="auto">
          <a:xfrm>
            <a:off x="19558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6764" name="Rectangle 26"/>
          <p:cNvSpPr>
            <a:spLocks noChangeArrowheads="1"/>
          </p:cNvSpPr>
          <p:nvPr/>
        </p:nvSpPr>
        <p:spPr bwMode="auto">
          <a:xfrm>
            <a:off x="3087688"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6765" name="Rectangle 27"/>
          <p:cNvSpPr>
            <a:spLocks noChangeArrowheads="1"/>
          </p:cNvSpPr>
          <p:nvPr/>
        </p:nvSpPr>
        <p:spPr bwMode="auto">
          <a:xfrm>
            <a:off x="42037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6766" name="Rectangle 28"/>
          <p:cNvSpPr>
            <a:spLocks noChangeArrowheads="1"/>
          </p:cNvSpPr>
          <p:nvPr/>
        </p:nvSpPr>
        <p:spPr bwMode="auto">
          <a:xfrm>
            <a:off x="5322888" y="34417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6767" name="Rectangle 29"/>
          <p:cNvSpPr>
            <a:spLocks noChangeArrowheads="1"/>
          </p:cNvSpPr>
          <p:nvPr/>
        </p:nvSpPr>
        <p:spPr bwMode="auto">
          <a:xfrm>
            <a:off x="64389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1025039"/>
                                        </p:tgtEl>
                                      </p:cBhvr>
                                    </p:animEffect>
                                    <p:animScale>
                                      <p:cBhvr>
                                        <p:cTn id="7" dur="1000" autoRev="1" fill="hold"/>
                                        <p:tgtEl>
                                          <p:spTgt spid="1025039"/>
                                        </p:tgtEl>
                                      </p:cBhvr>
                                      <p:by x="105000" y="105000"/>
                                    </p:animScale>
                                  </p:childTnLst>
                                </p:cTn>
                              </p:par>
                            </p:childTnLst>
                          </p:cTn>
                        </p:par>
                        <p:par>
                          <p:cTn id="8" fill="hold" nodeType="afterGroup">
                            <p:stCondLst>
                              <p:cond delay="2000"/>
                            </p:stCondLst>
                            <p:childTnLst>
                              <p:par>
                                <p:cTn id="9" presetID="5" presetClass="entr" presetSubtype="10" fill="hold" grpId="0" nodeType="afterEffect">
                                  <p:stCondLst>
                                    <p:cond delay="0"/>
                                  </p:stCondLst>
                                  <p:childTnLst>
                                    <p:set>
                                      <p:cBhvr>
                                        <p:cTn id="10" dur="1" fill="hold">
                                          <p:stCondLst>
                                            <p:cond delay="0"/>
                                          </p:stCondLst>
                                        </p:cTn>
                                        <p:tgtEl>
                                          <p:spTgt spid="1025044"/>
                                        </p:tgtEl>
                                        <p:attrNameLst>
                                          <p:attrName>style.visibility</p:attrName>
                                        </p:attrNameLst>
                                      </p:cBhvr>
                                      <p:to>
                                        <p:strVal val="visible"/>
                                      </p:to>
                                    </p:set>
                                    <p:animEffect transition="in" filter="checkerboard(across)">
                                      <p:cBhvr>
                                        <p:cTn id="11" dur="2000"/>
                                        <p:tgtEl>
                                          <p:spTgt spid="1025044"/>
                                        </p:tgtEl>
                                      </p:cBhvr>
                                    </p:animEffect>
                                  </p:childTnLst>
                                </p:cTn>
                              </p:par>
                            </p:childTnLst>
                          </p:cTn>
                        </p:par>
                        <p:par>
                          <p:cTn id="12" fill="hold" nodeType="afterGroup">
                            <p:stCondLst>
                              <p:cond delay="4000"/>
                            </p:stCondLst>
                            <p:childTnLst>
                              <p:par>
                                <p:cTn id="13" presetID="5" presetClass="entr" presetSubtype="10" fill="hold" grpId="0" nodeType="afterEffect">
                                  <p:stCondLst>
                                    <p:cond delay="0"/>
                                  </p:stCondLst>
                                  <p:childTnLst>
                                    <p:set>
                                      <p:cBhvr>
                                        <p:cTn id="14" dur="1" fill="hold">
                                          <p:stCondLst>
                                            <p:cond delay="0"/>
                                          </p:stCondLst>
                                        </p:cTn>
                                        <p:tgtEl>
                                          <p:spTgt spid="1025045"/>
                                        </p:tgtEl>
                                        <p:attrNameLst>
                                          <p:attrName>style.visibility</p:attrName>
                                        </p:attrNameLst>
                                      </p:cBhvr>
                                      <p:to>
                                        <p:strVal val="visible"/>
                                      </p:to>
                                    </p:set>
                                    <p:animEffect transition="in" filter="checkerboard(across)">
                                      <p:cBhvr>
                                        <p:cTn id="15" dur="2000"/>
                                        <p:tgtEl>
                                          <p:spTgt spid="1025045"/>
                                        </p:tgtEl>
                                      </p:cBhvr>
                                    </p:animEffect>
                                  </p:childTnLst>
                                </p:cTn>
                              </p:par>
                            </p:childTnLst>
                          </p:cTn>
                        </p:par>
                        <p:par>
                          <p:cTn id="16" fill="hold" nodeType="afterGroup">
                            <p:stCondLst>
                              <p:cond delay="6000"/>
                            </p:stCondLst>
                            <p:childTnLst>
                              <p:par>
                                <p:cTn id="17" presetID="8" presetClass="entr" presetSubtype="16" fill="hold" grpId="1" nodeType="afterEffect">
                                  <p:stCondLst>
                                    <p:cond delay="0"/>
                                  </p:stCondLst>
                                  <p:childTnLst>
                                    <p:set>
                                      <p:cBhvr>
                                        <p:cTn id="18" dur="1" fill="hold">
                                          <p:stCondLst>
                                            <p:cond delay="0"/>
                                          </p:stCondLst>
                                        </p:cTn>
                                        <p:tgtEl>
                                          <p:spTgt spid="1025045"/>
                                        </p:tgtEl>
                                        <p:attrNameLst>
                                          <p:attrName>style.visibility</p:attrName>
                                        </p:attrNameLst>
                                      </p:cBhvr>
                                      <p:to>
                                        <p:strVal val="visible"/>
                                      </p:to>
                                    </p:set>
                                    <p:animEffect transition="in" filter="diamond(in)">
                                      <p:cBhvr>
                                        <p:cTn id="19" dur="2000"/>
                                        <p:tgtEl>
                                          <p:spTgt spid="1025045"/>
                                        </p:tgtEl>
                                      </p:cBhvr>
                                    </p:animEffect>
                                  </p:childTnLst>
                                </p:cTn>
                              </p:par>
                            </p:childTnLst>
                          </p:cTn>
                        </p:par>
                        <p:par>
                          <p:cTn id="20" fill="hold" nodeType="afterGroup">
                            <p:stCondLst>
                              <p:cond delay="8000"/>
                            </p:stCondLst>
                            <p:childTnLst>
                              <p:par>
                                <p:cTn id="21" presetID="26" presetClass="emph" presetSubtype="0" fill="hold" grpId="0" nodeType="afterEffect">
                                  <p:stCondLst>
                                    <p:cond delay="0"/>
                                  </p:stCondLst>
                                  <p:childTnLst>
                                    <p:animEffect transition="out" filter="fade">
                                      <p:cBhvr>
                                        <p:cTn id="22" dur="2000" tmFilter="0, 0; .2, .5; .8, .5; 1, 0"/>
                                        <p:tgtEl>
                                          <p:spTgt spid="1025035"/>
                                        </p:tgtEl>
                                      </p:cBhvr>
                                    </p:animEffect>
                                    <p:animScale>
                                      <p:cBhvr>
                                        <p:cTn id="23" dur="1000" autoRev="1" fill="hold"/>
                                        <p:tgtEl>
                                          <p:spTgt spid="1025035"/>
                                        </p:tgtEl>
                                      </p:cBhvr>
                                      <p:by x="105000" y="105000"/>
                                    </p:animScale>
                                  </p:childTnLst>
                                </p:cTn>
                              </p:par>
                            </p:childTnLst>
                          </p:cTn>
                        </p:par>
                        <p:par>
                          <p:cTn id="24" fill="hold" nodeType="afterGroup">
                            <p:stCondLst>
                              <p:cond delay="10000"/>
                            </p:stCondLst>
                            <p:childTnLst>
                              <p:par>
                                <p:cTn id="25" presetID="26" presetClass="emph" presetSubtype="0" fill="hold" grpId="0" nodeType="afterEffect">
                                  <p:stCondLst>
                                    <p:cond delay="0"/>
                                  </p:stCondLst>
                                  <p:childTnLst>
                                    <p:animEffect transition="out" filter="fade">
                                      <p:cBhvr>
                                        <p:cTn id="26" dur="2000" tmFilter="0, 0; .2, .5; .8, .5; 1, 0"/>
                                        <p:tgtEl>
                                          <p:spTgt spid="1025036"/>
                                        </p:tgtEl>
                                      </p:cBhvr>
                                    </p:animEffect>
                                    <p:animScale>
                                      <p:cBhvr>
                                        <p:cTn id="27" dur="1000" autoRev="1" fill="hold"/>
                                        <p:tgtEl>
                                          <p:spTgt spid="1025036"/>
                                        </p:tgtEl>
                                      </p:cBhvr>
                                      <p:by x="105000" y="105000"/>
                                    </p:animScale>
                                  </p:childTnLst>
                                </p:cTn>
                              </p:par>
                            </p:childTnLst>
                          </p:cTn>
                        </p:par>
                        <p:par>
                          <p:cTn id="28" fill="hold" nodeType="afterGroup">
                            <p:stCondLst>
                              <p:cond delay="12000"/>
                            </p:stCondLst>
                            <p:childTnLst>
                              <p:par>
                                <p:cTn id="29" presetID="63" presetClass="path" presetSubtype="0" accel="50000" decel="50000" fill="hold" grpId="1" nodeType="afterEffect">
                                  <p:stCondLst>
                                    <p:cond delay="0"/>
                                  </p:stCondLst>
                                  <p:childTnLst>
                                    <p:animMotion origin="layout" path="M 0.00833 0.0111 L 0.12639 0.01295 " pathEditMode="relative" rAng="0" ptsTypes="AA">
                                      <p:cBhvr>
                                        <p:cTn id="30" dur="2000" fill="hold"/>
                                        <p:tgtEl>
                                          <p:spTgt spid="1025044"/>
                                        </p:tgtEl>
                                        <p:attrNameLst>
                                          <p:attrName>ppt_x</p:attrName>
                                          <p:attrName>ppt_y</p:attrName>
                                        </p:attrNameLst>
                                      </p:cBhvr>
                                      <p:rCtr x="5903" y="93"/>
                                    </p:animMotion>
                                  </p:childTnLst>
                                </p:cTn>
                              </p:par>
                            </p:childTnLst>
                          </p:cTn>
                        </p:par>
                        <p:par>
                          <p:cTn id="31" fill="hold" nodeType="afterGroup">
                            <p:stCondLst>
                              <p:cond delay="14000"/>
                            </p:stCondLst>
                            <p:childTnLst>
                              <p:par>
                                <p:cTn id="32" presetID="63" presetClass="path" presetSubtype="0" accel="50000" decel="50000" fill="hold" grpId="2" nodeType="afterEffect">
                                  <p:stCondLst>
                                    <p:cond delay="0"/>
                                  </p:stCondLst>
                                  <p:childTnLst>
                                    <p:animMotion origin="layout" path="M -3.33333E-6 -2.05365E-6 L 0.12917 0.00555 " pathEditMode="relative" rAng="0" ptsTypes="AA">
                                      <p:cBhvr>
                                        <p:cTn id="33" dur="2000" fill="hold"/>
                                        <p:tgtEl>
                                          <p:spTgt spid="1025045"/>
                                        </p:tgtEl>
                                        <p:attrNameLst>
                                          <p:attrName>ppt_x</p:attrName>
                                          <p:attrName>ppt_y</p:attrName>
                                        </p:attrNameLst>
                                      </p:cBhvr>
                                      <p:rCtr x="6458" y="278"/>
                                    </p:animMotion>
                                  </p:childTnLst>
                                </p:cTn>
                              </p:par>
                            </p:childTnLst>
                          </p:cTn>
                        </p:par>
                        <p:par>
                          <p:cTn id="34" fill="hold" nodeType="afterGroup">
                            <p:stCondLst>
                              <p:cond delay="16000"/>
                            </p:stCondLst>
                            <p:childTnLst>
                              <p:par>
                                <p:cTn id="35" presetID="26" presetClass="emph" presetSubtype="0" fill="hold" grpId="1" nodeType="afterEffect">
                                  <p:stCondLst>
                                    <p:cond delay="0"/>
                                  </p:stCondLst>
                                  <p:childTnLst>
                                    <p:animEffect transition="out" filter="fade">
                                      <p:cBhvr>
                                        <p:cTn id="36" dur="2000" tmFilter="0, 0; .2, .5; .8, .5; 1, 0"/>
                                        <p:tgtEl>
                                          <p:spTgt spid="1025036"/>
                                        </p:tgtEl>
                                      </p:cBhvr>
                                    </p:animEffect>
                                    <p:animScale>
                                      <p:cBhvr>
                                        <p:cTn id="37" dur="1000" autoRev="1" fill="hold"/>
                                        <p:tgtEl>
                                          <p:spTgt spid="1025036"/>
                                        </p:tgtEl>
                                      </p:cBhvr>
                                      <p:by x="105000" y="105000"/>
                                    </p:animScale>
                                  </p:childTnLst>
                                </p:cTn>
                              </p:par>
                            </p:childTnLst>
                          </p:cTn>
                        </p:par>
                        <p:par>
                          <p:cTn id="38" fill="hold" nodeType="afterGroup">
                            <p:stCondLst>
                              <p:cond delay="18000"/>
                            </p:stCondLst>
                            <p:childTnLst>
                              <p:par>
                                <p:cTn id="39" presetID="26" presetClass="emph" presetSubtype="0" fill="hold" grpId="0" nodeType="afterEffect">
                                  <p:stCondLst>
                                    <p:cond delay="0"/>
                                  </p:stCondLst>
                                  <p:childTnLst>
                                    <p:animEffect transition="out" filter="fade">
                                      <p:cBhvr>
                                        <p:cTn id="40" dur="2000" tmFilter="0, 0; .2, .5; .8, .5; 1, 0"/>
                                        <p:tgtEl>
                                          <p:spTgt spid="1025037"/>
                                        </p:tgtEl>
                                      </p:cBhvr>
                                    </p:animEffect>
                                    <p:animScale>
                                      <p:cBhvr>
                                        <p:cTn id="41" dur="1000" autoRev="1" fill="hold"/>
                                        <p:tgtEl>
                                          <p:spTgt spid="1025037"/>
                                        </p:tgtEl>
                                      </p:cBhvr>
                                      <p:by x="105000" y="105000"/>
                                    </p:animScale>
                                  </p:childTnLst>
                                </p:cTn>
                              </p:par>
                            </p:childTnLst>
                          </p:cTn>
                        </p:par>
                        <p:par>
                          <p:cTn id="42" fill="hold" nodeType="afterGroup">
                            <p:stCondLst>
                              <p:cond delay="20000"/>
                            </p:stCondLst>
                            <p:childTnLst>
                              <p:par>
                                <p:cTn id="43" presetID="42" presetClass="path" presetSubtype="0" accel="50000" decel="50000" fill="hold" grpId="1" nodeType="afterEffect">
                                  <p:stCondLst>
                                    <p:cond delay="0"/>
                                  </p:stCondLst>
                                  <p:childTnLst>
                                    <p:animMotion origin="layout" path="M -3.88889E-6 -4.18131E-6 L 0.00174 0.20468 " pathEditMode="relative" rAng="0" ptsTypes="AA">
                                      <p:cBhvr>
                                        <p:cTn id="44" dur="2000" fill="hold"/>
                                        <p:tgtEl>
                                          <p:spTgt spid="1025037"/>
                                        </p:tgtEl>
                                        <p:attrNameLst>
                                          <p:attrName>ppt_x</p:attrName>
                                          <p:attrName>ppt_y</p:attrName>
                                        </p:attrNameLst>
                                      </p:cBhvr>
                                      <p:rCtr x="87" y="10222"/>
                                    </p:animMotion>
                                  </p:childTnLst>
                                </p:cTn>
                              </p:par>
                            </p:childTnLst>
                          </p:cTn>
                        </p:par>
                        <p:par>
                          <p:cTn id="45" fill="hold" nodeType="afterGroup">
                            <p:stCondLst>
                              <p:cond delay="22000"/>
                            </p:stCondLst>
                            <p:childTnLst>
                              <p:par>
                                <p:cTn id="46" presetID="63" presetClass="path" presetSubtype="0" accel="50000" decel="50000" fill="hold" grpId="2" nodeType="afterEffect">
                                  <p:stCondLst>
                                    <p:cond delay="0"/>
                                  </p:stCondLst>
                                  <p:childTnLst>
                                    <p:animMotion origin="layout" path="M -0.00209 -0.0037 L 0.12291 0.00185 " pathEditMode="relative" rAng="0" ptsTypes="AA">
                                      <p:cBhvr>
                                        <p:cTn id="47" dur="2000" fill="hold"/>
                                        <p:tgtEl>
                                          <p:spTgt spid="1025036"/>
                                        </p:tgtEl>
                                        <p:attrNameLst>
                                          <p:attrName>ppt_x</p:attrName>
                                          <p:attrName>ppt_y</p:attrName>
                                        </p:attrNameLst>
                                      </p:cBhvr>
                                      <p:rCtr x="6250" y="278"/>
                                    </p:animMotion>
                                  </p:childTnLst>
                                </p:cTn>
                              </p:par>
                            </p:childTnLst>
                          </p:cTn>
                        </p:par>
                        <p:par>
                          <p:cTn id="48" fill="hold" nodeType="afterGroup">
                            <p:stCondLst>
                              <p:cond delay="24000"/>
                            </p:stCondLst>
                            <p:childTnLst>
                              <p:par>
                                <p:cTn id="49" presetID="49" presetClass="path" presetSubtype="0" accel="50000" decel="50000" fill="hold" grpId="2" nodeType="afterEffect">
                                  <p:stCondLst>
                                    <p:cond delay="0"/>
                                  </p:stCondLst>
                                  <p:childTnLst>
                                    <p:animMotion origin="layout" path="M 0.00313 0.20468 L -0.12291 -0.00138 " pathEditMode="relative" rAng="0" ptsTypes="AA">
                                      <p:cBhvr>
                                        <p:cTn id="50" dur="2000" fill="hold"/>
                                        <p:tgtEl>
                                          <p:spTgt spid="1025037"/>
                                        </p:tgtEl>
                                        <p:attrNameLst>
                                          <p:attrName>ppt_x</p:attrName>
                                          <p:attrName>ppt_y</p:attrName>
                                        </p:attrNameLst>
                                      </p:cBhvr>
                                      <p:rCtr x="-6302" y="-10315"/>
                                    </p:animMotion>
                                  </p:childTnLst>
                                </p:cTn>
                              </p:par>
                            </p:childTnLst>
                          </p:cTn>
                        </p:par>
                        <p:par>
                          <p:cTn id="51" fill="hold" nodeType="afterGroup">
                            <p:stCondLst>
                              <p:cond delay="26000"/>
                            </p:stCondLst>
                            <p:childTnLst>
                              <p:par>
                                <p:cTn id="52" presetID="63" presetClass="path" presetSubtype="0" accel="50000" decel="50000" fill="hold" grpId="2" nodeType="afterEffect">
                                  <p:stCondLst>
                                    <p:cond delay="0"/>
                                  </p:stCondLst>
                                  <p:childTnLst>
                                    <p:animMotion origin="layout" path="M 0.125 0.00925 L 0.25139 0.0111 " pathEditMode="relative" rAng="0" ptsTypes="AA">
                                      <p:cBhvr>
                                        <p:cTn id="53" dur="2000" fill="hold"/>
                                        <p:tgtEl>
                                          <p:spTgt spid="1025044"/>
                                        </p:tgtEl>
                                        <p:attrNameLst>
                                          <p:attrName>ppt_x</p:attrName>
                                          <p:attrName>ppt_y</p:attrName>
                                        </p:attrNameLst>
                                      </p:cBhvr>
                                      <p:rCtr x="6319" y="93"/>
                                    </p:animMotion>
                                  </p:childTnLst>
                                </p:cTn>
                              </p:par>
                            </p:childTnLst>
                          </p:cTn>
                        </p:par>
                        <p:par>
                          <p:cTn id="54" fill="hold" nodeType="afterGroup">
                            <p:stCondLst>
                              <p:cond delay="28000"/>
                            </p:stCondLst>
                            <p:childTnLst>
                              <p:par>
                                <p:cTn id="55" presetID="63" presetClass="path" presetSubtype="0" accel="50000" decel="50000" fill="hold" grpId="3" nodeType="afterEffect">
                                  <p:stCondLst>
                                    <p:cond delay="0"/>
                                  </p:stCondLst>
                                  <p:childTnLst>
                                    <p:animMotion origin="layout" path="M 0.12361 0.00555 L 0.25278 0.0111 " pathEditMode="relative" rAng="0" ptsTypes="AA">
                                      <p:cBhvr>
                                        <p:cTn id="56" dur="2000" fill="hold"/>
                                        <p:tgtEl>
                                          <p:spTgt spid="1025045"/>
                                        </p:tgtEl>
                                        <p:attrNameLst>
                                          <p:attrName>ppt_x</p:attrName>
                                          <p:attrName>ppt_y</p:attrName>
                                        </p:attrNameLst>
                                      </p:cBhvr>
                                      <p:rCtr x="6458" y="278"/>
                                    </p:animMotion>
                                  </p:childTnLst>
                                </p:cTn>
                              </p:par>
                            </p:childTnLst>
                          </p:cTn>
                        </p:par>
                        <p:par>
                          <p:cTn id="57" fill="hold" nodeType="afterGroup">
                            <p:stCondLst>
                              <p:cond delay="30000"/>
                            </p:stCondLst>
                            <p:childTnLst>
                              <p:par>
                                <p:cTn id="58" presetID="26" presetClass="emph" presetSubtype="0" fill="hold" grpId="3" nodeType="afterEffect">
                                  <p:stCondLst>
                                    <p:cond delay="0"/>
                                  </p:stCondLst>
                                  <p:childTnLst>
                                    <p:animEffect transition="out" filter="fade">
                                      <p:cBhvr>
                                        <p:cTn id="59" dur="2000" tmFilter="0, 0; .2, .5; .8, .5; 1, 0"/>
                                        <p:tgtEl>
                                          <p:spTgt spid="1025036"/>
                                        </p:tgtEl>
                                      </p:cBhvr>
                                    </p:animEffect>
                                    <p:animScale>
                                      <p:cBhvr>
                                        <p:cTn id="60" dur="1000" autoRev="1" fill="hold"/>
                                        <p:tgtEl>
                                          <p:spTgt spid="1025036"/>
                                        </p:tgtEl>
                                      </p:cBhvr>
                                      <p:by x="105000" y="105000"/>
                                    </p:animScale>
                                  </p:childTnLst>
                                </p:cTn>
                              </p:par>
                            </p:childTnLst>
                          </p:cTn>
                        </p:par>
                        <p:par>
                          <p:cTn id="61" fill="hold" nodeType="afterGroup">
                            <p:stCondLst>
                              <p:cond delay="32000"/>
                            </p:stCondLst>
                            <p:childTnLst>
                              <p:par>
                                <p:cTn id="62" presetID="26" presetClass="emph" presetSubtype="0" fill="hold" grpId="0" nodeType="afterEffect">
                                  <p:stCondLst>
                                    <p:cond delay="0"/>
                                  </p:stCondLst>
                                  <p:childTnLst>
                                    <p:animEffect transition="out" filter="fade">
                                      <p:cBhvr>
                                        <p:cTn id="63" dur="2000" tmFilter="0, 0; .2, .5; .8, .5; 1, 0"/>
                                        <p:tgtEl>
                                          <p:spTgt spid="1025038"/>
                                        </p:tgtEl>
                                      </p:cBhvr>
                                    </p:animEffect>
                                    <p:animScale>
                                      <p:cBhvr>
                                        <p:cTn id="64" dur="1000" autoRev="1" fill="hold"/>
                                        <p:tgtEl>
                                          <p:spTgt spid="1025038"/>
                                        </p:tgtEl>
                                      </p:cBhvr>
                                      <p:by x="105000" y="105000"/>
                                    </p:animScale>
                                  </p:childTnLst>
                                </p:cTn>
                              </p:par>
                            </p:childTnLst>
                          </p:cTn>
                        </p:par>
                        <p:par>
                          <p:cTn id="65" fill="hold" nodeType="afterGroup">
                            <p:stCondLst>
                              <p:cond delay="34000"/>
                            </p:stCondLst>
                            <p:childTnLst>
                              <p:par>
                                <p:cTn id="66" presetID="42" presetClass="path" presetSubtype="0" accel="50000" decel="50000" fill="hold" grpId="1" nodeType="afterEffect">
                                  <p:stCondLst>
                                    <p:cond delay="0"/>
                                  </p:stCondLst>
                                  <p:childTnLst>
                                    <p:animMotion origin="layout" path="M -1.66667E-6 -4.18131E-6 L -0.00312 0.19357 " pathEditMode="relative" rAng="0" ptsTypes="AA">
                                      <p:cBhvr>
                                        <p:cTn id="67" dur="2000" fill="hold"/>
                                        <p:tgtEl>
                                          <p:spTgt spid="1025038"/>
                                        </p:tgtEl>
                                        <p:attrNameLst>
                                          <p:attrName>ppt_x</p:attrName>
                                          <p:attrName>ppt_y</p:attrName>
                                        </p:attrNameLst>
                                      </p:cBhvr>
                                      <p:rCtr x="-156" y="9667"/>
                                    </p:animMotion>
                                  </p:childTnLst>
                                </p:cTn>
                              </p:par>
                            </p:childTnLst>
                          </p:cTn>
                        </p:par>
                        <p:par>
                          <p:cTn id="68" fill="hold" nodeType="afterGroup">
                            <p:stCondLst>
                              <p:cond delay="36000"/>
                            </p:stCondLst>
                            <p:childTnLst>
                              <p:par>
                                <p:cTn id="69" presetID="63" presetClass="path" presetSubtype="0" accel="50000" decel="50000" fill="hold" grpId="4" nodeType="afterEffect">
                                  <p:stCondLst>
                                    <p:cond delay="0"/>
                                  </p:stCondLst>
                                  <p:childTnLst>
                                    <p:animMotion origin="layout" path="M 0.11944 -0.00138 L 0.24409 0.00347 " pathEditMode="relative" rAng="0" ptsTypes="AA">
                                      <p:cBhvr>
                                        <p:cTn id="70" dur="2000" fill="hold"/>
                                        <p:tgtEl>
                                          <p:spTgt spid="1025036"/>
                                        </p:tgtEl>
                                        <p:attrNameLst>
                                          <p:attrName>ppt_x</p:attrName>
                                          <p:attrName>ppt_y</p:attrName>
                                        </p:attrNameLst>
                                      </p:cBhvr>
                                      <p:rCtr x="6233" y="231"/>
                                    </p:animMotion>
                                  </p:childTnLst>
                                </p:cTn>
                              </p:par>
                            </p:childTnLst>
                          </p:cTn>
                        </p:par>
                        <p:par>
                          <p:cTn id="71" fill="hold" nodeType="afterGroup">
                            <p:stCondLst>
                              <p:cond delay="38000"/>
                            </p:stCondLst>
                            <p:childTnLst>
                              <p:par>
                                <p:cTn id="72" presetID="49" presetClass="path" presetSubtype="0" accel="50000" decel="50000" fill="hold" grpId="2" nodeType="afterEffect">
                                  <p:stCondLst>
                                    <p:cond delay="0"/>
                                  </p:stCondLst>
                                  <p:childTnLst>
                                    <p:animMotion origin="layout" path="M -0.00451 0.18987 L -0.12118 0.00116 " pathEditMode="relative" rAng="0" ptsTypes="AA">
                                      <p:cBhvr>
                                        <p:cTn id="73" dur="2000" fill="hold"/>
                                        <p:tgtEl>
                                          <p:spTgt spid="1025038"/>
                                        </p:tgtEl>
                                        <p:attrNameLst>
                                          <p:attrName>ppt_x</p:attrName>
                                          <p:attrName>ppt_y</p:attrName>
                                        </p:attrNameLst>
                                      </p:cBhvr>
                                      <p:rCtr x="-5833" y="-9436"/>
                                    </p:animMotion>
                                  </p:childTnLst>
                                </p:cTn>
                              </p:par>
                            </p:childTnLst>
                          </p:cTn>
                        </p:par>
                        <p:par>
                          <p:cTn id="74" fill="hold" nodeType="afterGroup">
                            <p:stCondLst>
                              <p:cond delay="40000"/>
                            </p:stCondLst>
                            <p:childTnLst>
                              <p:par>
                                <p:cTn id="75" presetID="26" presetClass="emph" presetSubtype="0" fill="hold" grpId="3" nodeType="afterEffect">
                                  <p:stCondLst>
                                    <p:cond delay="0"/>
                                  </p:stCondLst>
                                  <p:childTnLst>
                                    <p:animEffect transition="out" filter="fade">
                                      <p:cBhvr>
                                        <p:cTn id="76" dur="2000" tmFilter="0, 0; .2, .5; .8, .5; 1, 0"/>
                                        <p:tgtEl>
                                          <p:spTgt spid="1025038"/>
                                        </p:tgtEl>
                                      </p:cBhvr>
                                    </p:animEffect>
                                    <p:animScale>
                                      <p:cBhvr>
                                        <p:cTn id="77" dur="1000" autoRev="1" fill="hold"/>
                                        <p:tgtEl>
                                          <p:spTgt spid="102503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35" grpId="0" animBg="1"/>
      <p:bldP spid="1025036" grpId="0" animBg="1"/>
      <p:bldP spid="1025036" grpId="1" animBg="1"/>
      <p:bldP spid="1025036" grpId="2" animBg="1"/>
      <p:bldP spid="1025036" grpId="3" animBg="1"/>
      <p:bldP spid="1025036" grpId="4" animBg="1"/>
      <p:bldP spid="1025037" grpId="0" animBg="1"/>
      <p:bldP spid="1025037" grpId="1" animBg="1"/>
      <p:bldP spid="1025037" grpId="2" animBg="1"/>
      <p:bldP spid="1025038" grpId="0" animBg="1"/>
      <p:bldP spid="1025038" grpId="1" animBg="1"/>
      <p:bldP spid="1025038" grpId="2" animBg="1"/>
      <p:bldP spid="1025038" grpId="3" animBg="1"/>
      <p:bldP spid="1025039" grpId="0" animBg="1"/>
      <p:bldP spid="1025044" grpId="0" animBg="1"/>
      <p:bldP spid="1025044" grpId="1" animBg="1"/>
      <p:bldP spid="1025044" grpId="2" animBg="1"/>
      <p:bldP spid="1025045" grpId="0" animBg="1"/>
      <p:bldP spid="1025045" grpId="1" animBg="1"/>
      <p:bldP spid="1025045" grpId="2" animBg="1"/>
      <p:bldP spid="1025045" grpId="3" animBg="1"/>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Rectangle 31"/>
          <p:cNvSpPr>
            <a:spLocks noGrp="1" noChangeArrowheads="1"/>
          </p:cNvSpPr>
          <p:nvPr>
            <p:ph type="title"/>
          </p:nvPr>
        </p:nvSpPr>
        <p:spPr>
          <a:xfrm>
            <a:off x="609600" y="533400"/>
            <a:ext cx="8229600" cy="1371600"/>
          </a:xfrm>
        </p:spPr>
        <p:txBody>
          <a:bodyPr/>
          <a:lstStyle/>
          <a:p>
            <a:pPr eaLnBrk="1" hangingPunct="1"/>
            <a:r>
              <a:rPr lang="en-US" sz="4000" smtClean="0">
                <a:latin typeface="Times New Roman" panose="02020603050405020304" pitchFamily="18" charset="0"/>
              </a:rPr>
              <a:t>Sắp xếp bằng phương pháp nổi bọt </a:t>
            </a:r>
            <a:br>
              <a:rPr lang="en-US" sz="4000" smtClean="0">
                <a:latin typeface="Times New Roman" panose="02020603050405020304" pitchFamily="18" charset="0"/>
              </a:rPr>
            </a:br>
            <a:r>
              <a:rPr lang="en-US" sz="4000" smtClean="0">
                <a:latin typeface="Times New Roman" panose="02020603050405020304" pitchFamily="18" charset="0"/>
              </a:rPr>
              <a:t> ( </a:t>
            </a:r>
            <a:r>
              <a:rPr lang="en-US" sz="4000" i="1" smtClean="0">
                <a:solidFill>
                  <a:srgbClr val="0000FF"/>
                </a:solidFill>
                <a:latin typeface="Times New Roman" panose="02020603050405020304" pitchFamily="18" charset="0"/>
              </a:rPr>
              <a:t>Bubble sort</a:t>
            </a:r>
            <a:r>
              <a:rPr lang="en-US" sz="4000" i="1" smtClean="0">
                <a:latin typeface="Times New Roman" panose="02020603050405020304" pitchFamily="18" charset="0"/>
              </a:rPr>
              <a:t> )</a:t>
            </a:r>
            <a:r>
              <a:rPr lang="en-US" sz="4000" smtClean="0"/>
              <a:t> </a:t>
            </a:r>
          </a:p>
        </p:txBody>
      </p:sp>
      <p:sp>
        <p:nvSpPr>
          <p:cNvPr id="11776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BA62001-D0E9-402B-8A69-928AB9EB226D}" type="slidenum">
              <a:rPr lang="en-US" sz="1200" smtClean="0">
                <a:solidFill>
                  <a:srgbClr val="FFFFFF"/>
                </a:solidFill>
              </a:rPr>
              <a:pPr>
                <a:lnSpc>
                  <a:spcPct val="80000"/>
                </a:lnSpc>
              </a:pPr>
              <a:t>98</a:t>
            </a:fld>
            <a:endParaRPr lang="en-US" sz="1200" smtClean="0">
              <a:solidFill>
                <a:srgbClr val="FFFFFF"/>
              </a:solidFill>
            </a:endParaRPr>
          </a:p>
        </p:txBody>
      </p:sp>
      <p:sp>
        <p:nvSpPr>
          <p:cNvPr id="117764"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7765"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7766"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7767"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7768"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7769"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7770"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7771"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7772"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26059" name="Text Box 11"/>
          <p:cNvSpPr txBox="1">
            <a:spLocks noChangeAspect="1" noChangeArrowheads="1"/>
          </p:cNvSpPr>
          <p:nvPr/>
        </p:nvSpPr>
        <p:spPr bwMode="auto">
          <a:xfrm>
            <a:off x="19748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2</a:t>
            </a:r>
          </a:p>
        </p:txBody>
      </p:sp>
      <p:sp>
        <p:nvSpPr>
          <p:cNvPr id="1026060" name="Text Box 12"/>
          <p:cNvSpPr txBox="1">
            <a:spLocks noChangeAspect="1" noChangeArrowheads="1"/>
          </p:cNvSpPr>
          <p:nvPr/>
        </p:nvSpPr>
        <p:spPr bwMode="auto">
          <a:xfrm>
            <a:off x="3109913" y="3438525"/>
            <a:ext cx="644525"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a:t>
            </a:r>
          </a:p>
        </p:txBody>
      </p:sp>
      <p:sp>
        <p:nvSpPr>
          <p:cNvPr id="1026061" name="Text Box 13"/>
          <p:cNvSpPr txBox="1">
            <a:spLocks noChangeAspect="1" noChangeArrowheads="1"/>
          </p:cNvSpPr>
          <p:nvPr/>
        </p:nvSpPr>
        <p:spPr bwMode="auto">
          <a:xfrm>
            <a:off x="42227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5</a:t>
            </a:r>
          </a:p>
        </p:txBody>
      </p:sp>
      <p:sp>
        <p:nvSpPr>
          <p:cNvPr id="1026062" name="Text Box 14"/>
          <p:cNvSpPr txBox="1">
            <a:spLocks noChangeAspect="1" noChangeArrowheads="1"/>
          </p:cNvSpPr>
          <p:nvPr/>
        </p:nvSpPr>
        <p:spPr bwMode="auto">
          <a:xfrm>
            <a:off x="5345113" y="3438525"/>
            <a:ext cx="646112"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chemeClr val="bg1"/>
                </a:solidFill>
                <a:latin typeface="VNI-Avo" pitchFamily="2" charset="0"/>
              </a:rPr>
              <a:t>8</a:t>
            </a:r>
          </a:p>
        </p:txBody>
      </p:sp>
      <p:sp>
        <p:nvSpPr>
          <p:cNvPr id="117777" name="Text Box 15"/>
          <p:cNvSpPr txBox="1">
            <a:spLocks noChangeAspect="1" noChangeArrowheads="1"/>
          </p:cNvSpPr>
          <p:nvPr/>
        </p:nvSpPr>
        <p:spPr bwMode="auto">
          <a:xfrm>
            <a:off x="6469063" y="3438525"/>
            <a:ext cx="642937"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chemeClr val="bg1"/>
                </a:solidFill>
                <a:latin typeface="VNI-Avo" pitchFamily="2" charset="0"/>
              </a:rPr>
              <a:t>12</a:t>
            </a:r>
          </a:p>
        </p:txBody>
      </p:sp>
      <p:sp>
        <p:nvSpPr>
          <p:cNvPr id="117778"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7779"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7780"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7781"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26068" name="AutoShape 20"/>
          <p:cNvSpPr>
            <a:spLocks noChangeArrowheads="1"/>
          </p:cNvSpPr>
          <p:nvPr/>
        </p:nvSpPr>
        <p:spPr bwMode="auto">
          <a:xfrm>
            <a:off x="1854200" y="42164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q</a:t>
            </a:r>
          </a:p>
        </p:txBody>
      </p:sp>
      <p:sp>
        <p:nvSpPr>
          <p:cNvPr id="1026069" name="AutoShape 21"/>
          <p:cNvSpPr>
            <a:spLocks noChangeArrowheads="1"/>
          </p:cNvSpPr>
          <p:nvPr/>
        </p:nvSpPr>
        <p:spPr bwMode="auto">
          <a:xfrm rot="10800000">
            <a:off x="2971800" y="2667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rot="10800000"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q-&gt;link</a:t>
            </a:r>
          </a:p>
        </p:txBody>
      </p:sp>
      <p:sp>
        <p:nvSpPr>
          <p:cNvPr id="117784" name="Text Box 22"/>
          <p:cNvSpPr txBox="1">
            <a:spLocks noChangeArrowheads="1"/>
          </p:cNvSpPr>
          <p:nvPr/>
        </p:nvSpPr>
        <p:spPr bwMode="auto">
          <a:xfrm>
            <a:off x="457200" y="31242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l.first</a:t>
            </a:r>
          </a:p>
        </p:txBody>
      </p:sp>
      <p:sp>
        <p:nvSpPr>
          <p:cNvPr id="117785" name="Text Box 23"/>
          <p:cNvSpPr txBox="1">
            <a:spLocks noChangeArrowheads="1"/>
          </p:cNvSpPr>
          <p:nvPr/>
        </p:nvSpPr>
        <p:spPr bwMode="auto">
          <a:xfrm>
            <a:off x="7315200" y="2133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l.last</a:t>
            </a:r>
          </a:p>
        </p:txBody>
      </p:sp>
      <p:sp>
        <p:nvSpPr>
          <p:cNvPr id="117786" name="Line 24"/>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7787" name="Rectangle 25"/>
          <p:cNvSpPr>
            <a:spLocks noChangeArrowheads="1"/>
          </p:cNvSpPr>
          <p:nvPr/>
        </p:nvSpPr>
        <p:spPr bwMode="auto">
          <a:xfrm>
            <a:off x="19558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7788" name="Rectangle 26"/>
          <p:cNvSpPr>
            <a:spLocks noChangeArrowheads="1"/>
          </p:cNvSpPr>
          <p:nvPr/>
        </p:nvSpPr>
        <p:spPr bwMode="auto">
          <a:xfrm>
            <a:off x="3087688"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7789" name="Rectangle 27"/>
          <p:cNvSpPr>
            <a:spLocks noChangeArrowheads="1"/>
          </p:cNvSpPr>
          <p:nvPr/>
        </p:nvSpPr>
        <p:spPr bwMode="auto">
          <a:xfrm>
            <a:off x="42037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7790" name="Rectangle 28"/>
          <p:cNvSpPr>
            <a:spLocks noChangeArrowheads="1"/>
          </p:cNvSpPr>
          <p:nvPr/>
        </p:nvSpPr>
        <p:spPr bwMode="auto">
          <a:xfrm>
            <a:off x="5322888" y="34417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7791" name="Rectangle 29"/>
          <p:cNvSpPr>
            <a:spLocks noChangeArrowheads="1"/>
          </p:cNvSpPr>
          <p:nvPr/>
        </p:nvSpPr>
        <p:spPr bwMode="auto">
          <a:xfrm>
            <a:off x="64389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1026062"/>
                                        </p:tgtEl>
                                      </p:cBhvr>
                                    </p:animEffect>
                                    <p:animScale>
                                      <p:cBhvr>
                                        <p:cTn id="7" dur="1000" autoRev="1" fill="hold"/>
                                        <p:tgtEl>
                                          <p:spTgt spid="1026062"/>
                                        </p:tgtEl>
                                      </p:cBhvr>
                                      <p:by x="105000" y="105000"/>
                                    </p:animScale>
                                  </p:childTnLst>
                                </p:cTn>
                              </p:par>
                            </p:childTnLst>
                          </p:cTn>
                        </p:par>
                        <p:par>
                          <p:cTn id="8" fill="hold" nodeType="afterGroup">
                            <p:stCondLst>
                              <p:cond delay="2000"/>
                            </p:stCondLst>
                            <p:childTnLst>
                              <p:par>
                                <p:cTn id="9" presetID="8" presetClass="entr" presetSubtype="16" fill="hold" grpId="0" nodeType="afterEffect">
                                  <p:stCondLst>
                                    <p:cond delay="0"/>
                                  </p:stCondLst>
                                  <p:childTnLst>
                                    <p:set>
                                      <p:cBhvr>
                                        <p:cTn id="10" dur="1" fill="hold">
                                          <p:stCondLst>
                                            <p:cond delay="0"/>
                                          </p:stCondLst>
                                        </p:cTn>
                                        <p:tgtEl>
                                          <p:spTgt spid="1026068"/>
                                        </p:tgtEl>
                                        <p:attrNameLst>
                                          <p:attrName>style.visibility</p:attrName>
                                        </p:attrNameLst>
                                      </p:cBhvr>
                                      <p:to>
                                        <p:strVal val="visible"/>
                                      </p:to>
                                    </p:set>
                                    <p:animEffect transition="in" filter="diamond(in)">
                                      <p:cBhvr>
                                        <p:cTn id="11" dur="2000"/>
                                        <p:tgtEl>
                                          <p:spTgt spid="1026068"/>
                                        </p:tgtEl>
                                      </p:cBhvr>
                                    </p:animEffect>
                                  </p:childTnLst>
                                </p:cTn>
                              </p:par>
                            </p:childTnLst>
                          </p:cTn>
                        </p:par>
                        <p:par>
                          <p:cTn id="12" fill="hold" nodeType="afterGroup">
                            <p:stCondLst>
                              <p:cond delay="4000"/>
                            </p:stCondLst>
                            <p:childTnLst>
                              <p:par>
                                <p:cTn id="13" presetID="8" presetClass="entr" presetSubtype="16" fill="hold" grpId="0" nodeType="afterEffect">
                                  <p:stCondLst>
                                    <p:cond delay="0"/>
                                  </p:stCondLst>
                                  <p:childTnLst>
                                    <p:set>
                                      <p:cBhvr>
                                        <p:cTn id="14" dur="1" fill="hold">
                                          <p:stCondLst>
                                            <p:cond delay="0"/>
                                          </p:stCondLst>
                                        </p:cTn>
                                        <p:tgtEl>
                                          <p:spTgt spid="1026069"/>
                                        </p:tgtEl>
                                        <p:attrNameLst>
                                          <p:attrName>style.visibility</p:attrName>
                                        </p:attrNameLst>
                                      </p:cBhvr>
                                      <p:to>
                                        <p:strVal val="visible"/>
                                      </p:to>
                                    </p:set>
                                    <p:animEffect transition="in" filter="diamond(in)">
                                      <p:cBhvr>
                                        <p:cTn id="15" dur="2000"/>
                                        <p:tgtEl>
                                          <p:spTgt spid="1026069"/>
                                        </p:tgtEl>
                                      </p:cBhvr>
                                    </p:animEffect>
                                  </p:childTnLst>
                                </p:cTn>
                              </p:par>
                            </p:childTnLst>
                          </p:cTn>
                        </p:par>
                        <p:par>
                          <p:cTn id="16" fill="hold" nodeType="afterGroup">
                            <p:stCondLst>
                              <p:cond delay="6000"/>
                            </p:stCondLst>
                            <p:childTnLst>
                              <p:par>
                                <p:cTn id="17" presetID="26" presetClass="emph" presetSubtype="0" fill="hold" grpId="0" nodeType="afterEffect">
                                  <p:stCondLst>
                                    <p:cond delay="0"/>
                                  </p:stCondLst>
                                  <p:childTnLst>
                                    <p:animEffect transition="out" filter="fade">
                                      <p:cBhvr>
                                        <p:cTn id="18" dur="2000" tmFilter="0, 0; .2, .5; .8, .5; 1, 0"/>
                                        <p:tgtEl>
                                          <p:spTgt spid="1026059"/>
                                        </p:tgtEl>
                                      </p:cBhvr>
                                    </p:animEffect>
                                    <p:animScale>
                                      <p:cBhvr>
                                        <p:cTn id="19" dur="1000" autoRev="1" fill="hold"/>
                                        <p:tgtEl>
                                          <p:spTgt spid="1026059"/>
                                        </p:tgtEl>
                                      </p:cBhvr>
                                      <p:by x="105000" y="105000"/>
                                    </p:animScale>
                                  </p:childTnLst>
                                </p:cTn>
                              </p:par>
                            </p:childTnLst>
                          </p:cTn>
                        </p:par>
                        <p:par>
                          <p:cTn id="20" fill="hold" nodeType="afterGroup">
                            <p:stCondLst>
                              <p:cond delay="8000"/>
                            </p:stCondLst>
                            <p:childTnLst>
                              <p:par>
                                <p:cTn id="21" presetID="26" presetClass="emph" presetSubtype="0" fill="hold" grpId="0" nodeType="afterEffect">
                                  <p:stCondLst>
                                    <p:cond delay="0"/>
                                  </p:stCondLst>
                                  <p:childTnLst>
                                    <p:animEffect transition="out" filter="fade">
                                      <p:cBhvr>
                                        <p:cTn id="22" dur="2000" tmFilter="0, 0; .2, .5; .8, .5; 1, 0"/>
                                        <p:tgtEl>
                                          <p:spTgt spid="1026060"/>
                                        </p:tgtEl>
                                      </p:cBhvr>
                                    </p:animEffect>
                                    <p:animScale>
                                      <p:cBhvr>
                                        <p:cTn id="23" dur="1000" autoRev="1" fill="hold"/>
                                        <p:tgtEl>
                                          <p:spTgt spid="1026060"/>
                                        </p:tgtEl>
                                      </p:cBhvr>
                                      <p:by x="105000" y="105000"/>
                                    </p:animScale>
                                  </p:childTnLst>
                                </p:cTn>
                              </p:par>
                            </p:childTnLst>
                          </p:cTn>
                        </p:par>
                        <p:par>
                          <p:cTn id="24" fill="hold" nodeType="afterGroup">
                            <p:stCondLst>
                              <p:cond delay="10000"/>
                            </p:stCondLst>
                            <p:childTnLst>
                              <p:par>
                                <p:cTn id="25" presetID="42" presetClass="path" presetSubtype="0" accel="50000" decel="50000" fill="hold" grpId="1" nodeType="afterEffect">
                                  <p:stCondLst>
                                    <p:cond delay="0"/>
                                  </p:stCondLst>
                                  <p:childTnLst>
                                    <p:animMotion origin="layout" path="M 2.77778E-6 -4.18131E-6 L -0.00035 0.19357 " pathEditMode="relative" rAng="0" ptsTypes="AA">
                                      <p:cBhvr>
                                        <p:cTn id="26" dur="2000" fill="hold"/>
                                        <p:tgtEl>
                                          <p:spTgt spid="1026060"/>
                                        </p:tgtEl>
                                        <p:attrNameLst>
                                          <p:attrName>ppt_x</p:attrName>
                                          <p:attrName>ppt_y</p:attrName>
                                        </p:attrNameLst>
                                      </p:cBhvr>
                                      <p:rCtr x="-17" y="9667"/>
                                    </p:animMotion>
                                  </p:childTnLst>
                                </p:cTn>
                              </p:par>
                            </p:childTnLst>
                          </p:cTn>
                        </p:par>
                        <p:par>
                          <p:cTn id="27" fill="hold" nodeType="afterGroup">
                            <p:stCondLst>
                              <p:cond delay="12000"/>
                            </p:stCondLst>
                            <p:childTnLst>
                              <p:par>
                                <p:cTn id="28" presetID="63" presetClass="path" presetSubtype="0" accel="50000" decel="50000" fill="hold" grpId="1" nodeType="afterEffect">
                                  <p:stCondLst>
                                    <p:cond delay="0"/>
                                  </p:stCondLst>
                                  <p:childTnLst>
                                    <p:animMotion origin="layout" path="M 0.00035 -0.00486 L 0.12431 -7.9556E-7 " pathEditMode="relative" rAng="0" ptsTypes="AA">
                                      <p:cBhvr>
                                        <p:cTn id="29" dur="2000" fill="hold"/>
                                        <p:tgtEl>
                                          <p:spTgt spid="1026059"/>
                                        </p:tgtEl>
                                        <p:attrNameLst>
                                          <p:attrName>ppt_x</p:attrName>
                                          <p:attrName>ppt_y</p:attrName>
                                        </p:attrNameLst>
                                      </p:cBhvr>
                                      <p:rCtr x="6198" y="231"/>
                                    </p:animMotion>
                                  </p:childTnLst>
                                </p:cTn>
                              </p:par>
                            </p:childTnLst>
                          </p:cTn>
                        </p:par>
                        <p:par>
                          <p:cTn id="30" fill="hold" nodeType="afterGroup">
                            <p:stCondLst>
                              <p:cond delay="14000"/>
                            </p:stCondLst>
                            <p:childTnLst>
                              <p:par>
                                <p:cTn id="31" presetID="49" presetClass="path" presetSubtype="0" accel="50000" decel="50000" fill="hold" grpId="2" nodeType="afterEffect">
                                  <p:stCondLst>
                                    <p:cond delay="0"/>
                                  </p:stCondLst>
                                  <p:childTnLst>
                                    <p:animMotion origin="layout" path="M 0.00243 0.19172 L -0.12292 -0.00323 " pathEditMode="relative" rAng="0" ptsTypes="AA">
                                      <p:cBhvr>
                                        <p:cTn id="32" dur="2000" fill="hold"/>
                                        <p:tgtEl>
                                          <p:spTgt spid="1026060"/>
                                        </p:tgtEl>
                                        <p:attrNameLst>
                                          <p:attrName>ppt_x</p:attrName>
                                          <p:attrName>ppt_y</p:attrName>
                                        </p:attrNameLst>
                                      </p:cBhvr>
                                      <p:rCtr x="-6267" y="-9759"/>
                                    </p:animMotion>
                                  </p:childTnLst>
                                </p:cTn>
                              </p:par>
                            </p:childTnLst>
                          </p:cTn>
                        </p:par>
                        <p:par>
                          <p:cTn id="33" fill="hold" nodeType="afterGroup">
                            <p:stCondLst>
                              <p:cond delay="16000"/>
                            </p:stCondLst>
                            <p:childTnLst>
                              <p:par>
                                <p:cTn id="34" presetID="63" presetClass="path" presetSubtype="0" accel="50000" decel="50000" fill="hold" grpId="1" nodeType="afterEffect">
                                  <p:stCondLst>
                                    <p:cond delay="0"/>
                                  </p:stCondLst>
                                  <p:childTnLst>
                                    <p:animMotion origin="layout" path="M -1.11111E-6 1.01758E-6 L 0.12639 0.00185 " pathEditMode="relative" rAng="0" ptsTypes="AA">
                                      <p:cBhvr>
                                        <p:cTn id="35" dur="2000" fill="hold"/>
                                        <p:tgtEl>
                                          <p:spTgt spid="1026068"/>
                                        </p:tgtEl>
                                        <p:attrNameLst>
                                          <p:attrName>ppt_x</p:attrName>
                                          <p:attrName>ppt_y</p:attrName>
                                        </p:attrNameLst>
                                      </p:cBhvr>
                                      <p:rCtr x="6319" y="93"/>
                                    </p:animMotion>
                                  </p:childTnLst>
                                </p:cTn>
                              </p:par>
                            </p:childTnLst>
                          </p:cTn>
                        </p:par>
                        <p:par>
                          <p:cTn id="36" fill="hold" nodeType="afterGroup">
                            <p:stCondLst>
                              <p:cond delay="18000"/>
                            </p:stCondLst>
                            <p:childTnLst>
                              <p:par>
                                <p:cTn id="37" presetID="63" presetClass="path" presetSubtype="0" accel="50000" decel="50000" fill="hold" grpId="1" nodeType="afterEffect">
                                  <p:stCondLst>
                                    <p:cond delay="0"/>
                                  </p:stCondLst>
                                  <p:childTnLst>
                                    <p:animMotion origin="layout" path="M -3.33333E-6 -2.05365E-6 L 0.12917 0.00555 " pathEditMode="relative" rAng="0" ptsTypes="AA">
                                      <p:cBhvr>
                                        <p:cTn id="38" dur="2000" fill="hold"/>
                                        <p:tgtEl>
                                          <p:spTgt spid="1026069"/>
                                        </p:tgtEl>
                                        <p:attrNameLst>
                                          <p:attrName>ppt_x</p:attrName>
                                          <p:attrName>ppt_y</p:attrName>
                                        </p:attrNameLst>
                                      </p:cBhvr>
                                      <p:rCtr x="6458" y="278"/>
                                    </p:animMotion>
                                  </p:childTnLst>
                                </p:cTn>
                              </p:par>
                            </p:childTnLst>
                          </p:cTn>
                        </p:par>
                        <p:par>
                          <p:cTn id="39" fill="hold" nodeType="afterGroup">
                            <p:stCondLst>
                              <p:cond delay="20000"/>
                            </p:stCondLst>
                            <p:childTnLst>
                              <p:par>
                                <p:cTn id="40" presetID="26" presetClass="emph" presetSubtype="0" fill="hold" grpId="0" nodeType="afterEffect">
                                  <p:stCondLst>
                                    <p:cond delay="0"/>
                                  </p:stCondLst>
                                  <p:childTnLst>
                                    <p:animEffect transition="out" filter="fade">
                                      <p:cBhvr>
                                        <p:cTn id="41" dur="2000" tmFilter="0, 0; .2, .5; .8, .5; 1, 0"/>
                                        <p:tgtEl>
                                          <p:spTgt spid="1026061"/>
                                        </p:tgtEl>
                                      </p:cBhvr>
                                    </p:animEffect>
                                    <p:animScale>
                                      <p:cBhvr>
                                        <p:cTn id="42" dur="1000" autoRev="1" fill="hold"/>
                                        <p:tgtEl>
                                          <p:spTgt spid="1026061"/>
                                        </p:tgtEl>
                                      </p:cBhvr>
                                      <p:by x="105000" y="105000"/>
                                    </p:animScale>
                                  </p:childTnLst>
                                </p:cTn>
                              </p:par>
                            </p:childTnLst>
                          </p:cTn>
                        </p:par>
                        <p:par>
                          <p:cTn id="43" fill="hold" nodeType="afterGroup">
                            <p:stCondLst>
                              <p:cond delay="22000"/>
                            </p:stCondLst>
                            <p:childTnLst>
                              <p:par>
                                <p:cTn id="44" presetID="26" presetClass="emph" presetSubtype="0" fill="hold" grpId="2" nodeType="afterEffect">
                                  <p:stCondLst>
                                    <p:cond delay="0"/>
                                  </p:stCondLst>
                                  <p:childTnLst>
                                    <p:animEffect transition="out" filter="fade">
                                      <p:cBhvr>
                                        <p:cTn id="45" dur="2000" tmFilter="0, 0; .2, .5; .8, .5; 1, 0"/>
                                        <p:tgtEl>
                                          <p:spTgt spid="1026059"/>
                                        </p:tgtEl>
                                      </p:cBhvr>
                                    </p:animEffect>
                                    <p:animScale>
                                      <p:cBhvr>
                                        <p:cTn id="46" dur="1000" autoRev="1" fill="hold"/>
                                        <p:tgtEl>
                                          <p:spTgt spid="102605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59" grpId="0" animBg="1"/>
      <p:bldP spid="1026059" grpId="1" animBg="1"/>
      <p:bldP spid="1026059" grpId="2" animBg="1"/>
      <p:bldP spid="1026060" grpId="0" animBg="1"/>
      <p:bldP spid="1026060" grpId="1" animBg="1"/>
      <p:bldP spid="1026060" grpId="2" animBg="1"/>
      <p:bldP spid="1026061" grpId="0" animBg="1"/>
      <p:bldP spid="1026062" grpId="0" animBg="1"/>
      <p:bldP spid="1026068" grpId="0" animBg="1"/>
      <p:bldP spid="1026068" grpId="1" animBg="1"/>
      <p:bldP spid="1026069" grpId="0" animBg="1"/>
      <p:bldP spid="1026069" grpId="1" animBg="1"/>
    </p:bld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6" name="Rectangle 31"/>
          <p:cNvSpPr>
            <a:spLocks noGrp="1" noChangeArrowheads="1"/>
          </p:cNvSpPr>
          <p:nvPr>
            <p:ph type="title"/>
          </p:nvPr>
        </p:nvSpPr>
        <p:spPr>
          <a:xfrm>
            <a:off x="609600" y="609600"/>
            <a:ext cx="8229600" cy="1371600"/>
          </a:xfrm>
        </p:spPr>
        <p:txBody>
          <a:bodyPr/>
          <a:lstStyle/>
          <a:p>
            <a:pPr eaLnBrk="1" hangingPunct="1"/>
            <a:r>
              <a:rPr lang="en-US" sz="4000" smtClean="0">
                <a:latin typeface="Times New Roman" panose="02020603050405020304" pitchFamily="18" charset="0"/>
              </a:rPr>
              <a:t>Sắp xếp bằng phương pháp nổi bọt </a:t>
            </a:r>
            <a:br>
              <a:rPr lang="en-US" sz="4000" smtClean="0">
                <a:latin typeface="Times New Roman" panose="02020603050405020304" pitchFamily="18" charset="0"/>
              </a:rPr>
            </a:br>
            <a:r>
              <a:rPr lang="en-US" sz="4000" smtClean="0">
                <a:latin typeface="Times New Roman" panose="02020603050405020304" pitchFamily="18" charset="0"/>
              </a:rPr>
              <a:t> ( </a:t>
            </a:r>
            <a:r>
              <a:rPr lang="en-US" sz="4000" i="1" smtClean="0">
                <a:solidFill>
                  <a:srgbClr val="0000FF"/>
                </a:solidFill>
                <a:latin typeface="Times New Roman" panose="02020603050405020304" pitchFamily="18" charset="0"/>
              </a:rPr>
              <a:t>Bubble sort</a:t>
            </a:r>
            <a:r>
              <a:rPr lang="en-US" sz="4000" i="1" smtClean="0">
                <a:latin typeface="Times New Roman" panose="02020603050405020304" pitchFamily="18" charset="0"/>
              </a:rPr>
              <a:t> )</a:t>
            </a:r>
            <a:r>
              <a:rPr lang="en-US" sz="4000" smtClean="0"/>
              <a:t> </a:t>
            </a:r>
          </a:p>
        </p:txBody>
      </p:sp>
      <p:sp>
        <p:nvSpPr>
          <p:cNvPr id="11878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993C027-64CD-4D3D-AE07-33CBC278E357}" type="slidenum">
              <a:rPr lang="en-US" sz="1200" smtClean="0">
                <a:solidFill>
                  <a:srgbClr val="FFFFFF"/>
                </a:solidFill>
              </a:rPr>
              <a:pPr>
                <a:lnSpc>
                  <a:spcPct val="80000"/>
                </a:lnSpc>
              </a:pPr>
              <a:t>99</a:t>
            </a:fld>
            <a:endParaRPr lang="en-US" sz="1200" smtClean="0">
              <a:solidFill>
                <a:srgbClr val="FFFFFF"/>
              </a:solidFill>
            </a:endParaRPr>
          </a:p>
        </p:txBody>
      </p:sp>
      <p:sp>
        <p:nvSpPr>
          <p:cNvPr id="118788"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8789"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8790"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8791"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8792"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8793"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8794"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8795"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8796"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27083" name="Text Box 11"/>
          <p:cNvSpPr txBox="1">
            <a:spLocks noChangeAspect="1" noChangeArrowheads="1"/>
          </p:cNvSpPr>
          <p:nvPr/>
        </p:nvSpPr>
        <p:spPr bwMode="auto">
          <a:xfrm>
            <a:off x="19748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1</a:t>
            </a:r>
          </a:p>
        </p:txBody>
      </p:sp>
      <p:sp>
        <p:nvSpPr>
          <p:cNvPr id="1027084" name="Text Box 12"/>
          <p:cNvSpPr txBox="1">
            <a:spLocks noChangeAspect="1" noChangeArrowheads="1"/>
          </p:cNvSpPr>
          <p:nvPr/>
        </p:nvSpPr>
        <p:spPr bwMode="auto">
          <a:xfrm>
            <a:off x="3109913" y="3438525"/>
            <a:ext cx="644525"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atin typeface="VNI-Avo" pitchFamily="2" charset="0"/>
              </a:rPr>
              <a:t>2</a:t>
            </a:r>
          </a:p>
        </p:txBody>
      </p:sp>
      <p:sp>
        <p:nvSpPr>
          <p:cNvPr id="1027085" name="Text Box 13"/>
          <p:cNvSpPr txBox="1">
            <a:spLocks noChangeAspect="1" noChangeArrowheads="1"/>
          </p:cNvSpPr>
          <p:nvPr/>
        </p:nvSpPr>
        <p:spPr bwMode="auto">
          <a:xfrm>
            <a:off x="4222750" y="3438525"/>
            <a:ext cx="642938"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chemeClr val="bg1"/>
                </a:solidFill>
                <a:latin typeface="VNI-Avo" pitchFamily="2" charset="0"/>
              </a:rPr>
              <a:t>5</a:t>
            </a:r>
          </a:p>
        </p:txBody>
      </p:sp>
      <p:sp>
        <p:nvSpPr>
          <p:cNvPr id="118800" name="Text Box 14"/>
          <p:cNvSpPr txBox="1">
            <a:spLocks noChangeAspect="1" noChangeArrowheads="1"/>
          </p:cNvSpPr>
          <p:nvPr/>
        </p:nvSpPr>
        <p:spPr bwMode="auto">
          <a:xfrm>
            <a:off x="5345113" y="3438525"/>
            <a:ext cx="646112"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chemeClr val="bg1"/>
                </a:solidFill>
                <a:latin typeface="VNI-Avo" pitchFamily="2" charset="0"/>
              </a:rPr>
              <a:t>8</a:t>
            </a:r>
          </a:p>
        </p:txBody>
      </p:sp>
      <p:sp>
        <p:nvSpPr>
          <p:cNvPr id="118801" name="Text Box 15"/>
          <p:cNvSpPr txBox="1">
            <a:spLocks noChangeAspect="1" noChangeArrowheads="1"/>
          </p:cNvSpPr>
          <p:nvPr/>
        </p:nvSpPr>
        <p:spPr bwMode="auto">
          <a:xfrm>
            <a:off x="6469063" y="3438525"/>
            <a:ext cx="642937"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solidFill>
                  <a:schemeClr val="bg1"/>
                </a:solidFill>
                <a:latin typeface="VNI-Avo" pitchFamily="2" charset="0"/>
              </a:rPr>
              <a:t>12</a:t>
            </a:r>
          </a:p>
        </p:txBody>
      </p:sp>
      <p:sp>
        <p:nvSpPr>
          <p:cNvPr id="118802"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8803"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8804"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18805"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a:extLst>
            <a:ext uri="{909E8E84-426E-40DD-AFC4-6F175D3DCCD1}">
              <a14:hiddenFill xmlns:a14="http://schemas.microsoft.com/office/drawing/2010/main">
                <a:noFill/>
              </a14:hiddenFill>
            </a:ext>
          </a:extLst>
        </p:spPr>
        <p:txBody>
          <a:bodyPr anchor="ctr"/>
          <a:lstStyle/>
          <a:p>
            <a:endParaRPr lang="en-US"/>
          </a:p>
        </p:txBody>
      </p:sp>
      <p:sp>
        <p:nvSpPr>
          <p:cNvPr id="1027092" name="AutoShape 20"/>
          <p:cNvSpPr>
            <a:spLocks noChangeArrowheads="1"/>
          </p:cNvSpPr>
          <p:nvPr/>
        </p:nvSpPr>
        <p:spPr bwMode="auto">
          <a:xfrm>
            <a:off x="1854200" y="42164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q</a:t>
            </a:r>
          </a:p>
        </p:txBody>
      </p:sp>
      <p:sp>
        <p:nvSpPr>
          <p:cNvPr id="1027093" name="AutoShape 21"/>
          <p:cNvSpPr>
            <a:spLocks noChangeArrowheads="1"/>
          </p:cNvSpPr>
          <p:nvPr/>
        </p:nvSpPr>
        <p:spPr bwMode="auto">
          <a:xfrm rot="10800000">
            <a:off x="2971800" y="2667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rot="10800000"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2000">
                <a:solidFill>
                  <a:schemeClr val="bg1"/>
                </a:solidFill>
              </a:rPr>
              <a:t>q-&gt;link</a:t>
            </a:r>
          </a:p>
        </p:txBody>
      </p:sp>
      <p:sp>
        <p:nvSpPr>
          <p:cNvPr id="118808" name="Text Box 22"/>
          <p:cNvSpPr txBox="1">
            <a:spLocks noChangeArrowheads="1"/>
          </p:cNvSpPr>
          <p:nvPr/>
        </p:nvSpPr>
        <p:spPr bwMode="auto">
          <a:xfrm>
            <a:off x="457200" y="31242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l.first</a:t>
            </a:r>
          </a:p>
        </p:txBody>
      </p:sp>
      <p:sp>
        <p:nvSpPr>
          <p:cNvPr id="118809" name="Text Box 23"/>
          <p:cNvSpPr txBox="1">
            <a:spLocks noChangeArrowheads="1"/>
          </p:cNvSpPr>
          <p:nvPr/>
        </p:nvSpPr>
        <p:spPr bwMode="auto">
          <a:xfrm>
            <a:off x="7315200" y="2133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spcBef>
                <a:spcPct val="50000"/>
              </a:spcBef>
            </a:pPr>
            <a:r>
              <a:rPr lang="en-US" sz="2400">
                <a:solidFill>
                  <a:schemeClr val="accent2"/>
                </a:solidFill>
              </a:rPr>
              <a:t>l.last</a:t>
            </a:r>
          </a:p>
        </p:txBody>
      </p:sp>
      <p:sp>
        <p:nvSpPr>
          <p:cNvPr id="118810" name="Line 24"/>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8811" name="Rectangle 25"/>
          <p:cNvSpPr>
            <a:spLocks noChangeArrowheads="1"/>
          </p:cNvSpPr>
          <p:nvPr/>
        </p:nvSpPr>
        <p:spPr bwMode="auto">
          <a:xfrm>
            <a:off x="19558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8812" name="Rectangle 26"/>
          <p:cNvSpPr>
            <a:spLocks noChangeArrowheads="1"/>
          </p:cNvSpPr>
          <p:nvPr/>
        </p:nvSpPr>
        <p:spPr bwMode="auto">
          <a:xfrm>
            <a:off x="3087688"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8813" name="Rectangle 27"/>
          <p:cNvSpPr>
            <a:spLocks noChangeArrowheads="1"/>
          </p:cNvSpPr>
          <p:nvPr/>
        </p:nvSpPr>
        <p:spPr bwMode="auto">
          <a:xfrm>
            <a:off x="42037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8814" name="Rectangle 28"/>
          <p:cNvSpPr>
            <a:spLocks noChangeArrowheads="1"/>
          </p:cNvSpPr>
          <p:nvPr/>
        </p:nvSpPr>
        <p:spPr bwMode="auto">
          <a:xfrm>
            <a:off x="5322888" y="34417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
        <p:nvSpPr>
          <p:cNvPr id="118815" name="Rectangle 29"/>
          <p:cNvSpPr>
            <a:spLocks noChangeArrowheads="1"/>
          </p:cNvSpPr>
          <p:nvPr/>
        </p:nvSpPr>
        <p:spPr bwMode="auto">
          <a:xfrm>
            <a:off x="6438900" y="3429000"/>
            <a:ext cx="685800" cy="533400"/>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a:endParaRPr lang="en-US"/>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1027085"/>
                                        </p:tgtEl>
                                      </p:cBhvr>
                                    </p:animEffect>
                                    <p:animScale>
                                      <p:cBhvr>
                                        <p:cTn id="7" dur="1000" autoRev="1" fill="hold"/>
                                        <p:tgtEl>
                                          <p:spTgt spid="1027085"/>
                                        </p:tgtEl>
                                      </p:cBhvr>
                                      <p:by x="105000" y="105000"/>
                                    </p:animScale>
                                  </p:childTnLst>
                                </p:cTn>
                              </p:par>
                            </p:childTnLst>
                          </p:cTn>
                        </p:par>
                        <p:par>
                          <p:cTn id="8" fill="hold" nodeType="afterGroup">
                            <p:stCondLst>
                              <p:cond delay="2000"/>
                            </p:stCondLst>
                            <p:childTnLst>
                              <p:par>
                                <p:cTn id="9" presetID="8" presetClass="entr" presetSubtype="16" fill="hold" grpId="0" nodeType="afterEffect">
                                  <p:stCondLst>
                                    <p:cond delay="0"/>
                                  </p:stCondLst>
                                  <p:childTnLst>
                                    <p:set>
                                      <p:cBhvr>
                                        <p:cTn id="10" dur="1" fill="hold">
                                          <p:stCondLst>
                                            <p:cond delay="0"/>
                                          </p:stCondLst>
                                        </p:cTn>
                                        <p:tgtEl>
                                          <p:spTgt spid="1027092"/>
                                        </p:tgtEl>
                                        <p:attrNameLst>
                                          <p:attrName>style.visibility</p:attrName>
                                        </p:attrNameLst>
                                      </p:cBhvr>
                                      <p:to>
                                        <p:strVal val="visible"/>
                                      </p:to>
                                    </p:set>
                                    <p:animEffect transition="in" filter="diamond(in)">
                                      <p:cBhvr>
                                        <p:cTn id="11" dur="2000"/>
                                        <p:tgtEl>
                                          <p:spTgt spid="1027092"/>
                                        </p:tgtEl>
                                      </p:cBhvr>
                                    </p:animEffect>
                                  </p:childTnLst>
                                </p:cTn>
                              </p:par>
                            </p:childTnLst>
                          </p:cTn>
                        </p:par>
                        <p:par>
                          <p:cTn id="12" fill="hold" nodeType="afterGroup">
                            <p:stCondLst>
                              <p:cond delay="4000"/>
                            </p:stCondLst>
                            <p:childTnLst>
                              <p:par>
                                <p:cTn id="13" presetID="8" presetClass="entr" presetSubtype="16" fill="hold" grpId="0" nodeType="afterEffect">
                                  <p:stCondLst>
                                    <p:cond delay="0"/>
                                  </p:stCondLst>
                                  <p:childTnLst>
                                    <p:set>
                                      <p:cBhvr>
                                        <p:cTn id="14" dur="1" fill="hold">
                                          <p:stCondLst>
                                            <p:cond delay="0"/>
                                          </p:stCondLst>
                                        </p:cTn>
                                        <p:tgtEl>
                                          <p:spTgt spid="1027093"/>
                                        </p:tgtEl>
                                        <p:attrNameLst>
                                          <p:attrName>style.visibility</p:attrName>
                                        </p:attrNameLst>
                                      </p:cBhvr>
                                      <p:to>
                                        <p:strVal val="visible"/>
                                      </p:to>
                                    </p:set>
                                    <p:animEffect transition="in" filter="diamond(in)">
                                      <p:cBhvr>
                                        <p:cTn id="15" dur="2000"/>
                                        <p:tgtEl>
                                          <p:spTgt spid="1027093"/>
                                        </p:tgtEl>
                                      </p:cBhvr>
                                    </p:animEffect>
                                  </p:childTnLst>
                                </p:cTn>
                              </p:par>
                            </p:childTnLst>
                          </p:cTn>
                        </p:par>
                        <p:par>
                          <p:cTn id="16" fill="hold" nodeType="afterGroup">
                            <p:stCondLst>
                              <p:cond delay="6000"/>
                            </p:stCondLst>
                            <p:childTnLst>
                              <p:par>
                                <p:cTn id="17" presetID="26" presetClass="emph" presetSubtype="0" fill="hold" grpId="0" nodeType="afterEffect">
                                  <p:stCondLst>
                                    <p:cond delay="0"/>
                                  </p:stCondLst>
                                  <p:childTnLst>
                                    <p:animEffect transition="out" filter="fade">
                                      <p:cBhvr>
                                        <p:cTn id="18" dur="2000" tmFilter="0, 0; .2, .5; .8, .5; 1, 0"/>
                                        <p:tgtEl>
                                          <p:spTgt spid="1027083"/>
                                        </p:tgtEl>
                                      </p:cBhvr>
                                    </p:animEffect>
                                    <p:animScale>
                                      <p:cBhvr>
                                        <p:cTn id="19" dur="1000" autoRev="1" fill="hold"/>
                                        <p:tgtEl>
                                          <p:spTgt spid="1027083"/>
                                        </p:tgtEl>
                                      </p:cBhvr>
                                      <p:by x="105000" y="105000"/>
                                    </p:animScale>
                                  </p:childTnLst>
                                </p:cTn>
                              </p:par>
                            </p:childTnLst>
                          </p:cTn>
                        </p:par>
                        <p:par>
                          <p:cTn id="20" fill="hold" nodeType="afterGroup">
                            <p:stCondLst>
                              <p:cond delay="8000"/>
                            </p:stCondLst>
                            <p:childTnLst>
                              <p:par>
                                <p:cTn id="21" presetID="26" presetClass="emph" presetSubtype="0" fill="hold" grpId="0" nodeType="afterEffect">
                                  <p:stCondLst>
                                    <p:cond delay="0"/>
                                  </p:stCondLst>
                                  <p:childTnLst>
                                    <p:animEffect transition="out" filter="fade">
                                      <p:cBhvr>
                                        <p:cTn id="22" dur="2000" tmFilter="0, 0; .2, .5; .8, .5; 1, 0"/>
                                        <p:tgtEl>
                                          <p:spTgt spid="1027084"/>
                                        </p:tgtEl>
                                      </p:cBhvr>
                                    </p:animEffect>
                                    <p:animScale>
                                      <p:cBhvr>
                                        <p:cTn id="23" dur="1000" autoRev="1" fill="hold"/>
                                        <p:tgtEl>
                                          <p:spTgt spid="1027084"/>
                                        </p:tgtEl>
                                      </p:cBhvr>
                                      <p:by x="105000" y="105000"/>
                                    </p:animScale>
                                  </p:childTnLst>
                                </p:cTn>
                              </p:par>
                            </p:childTnLst>
                          </p:cTn>
                        </p:par>
                      </p:childTnLst>
                    </p:cTn>
                  </p:par>
                  <p:par>
                    <p:cTn id="24" fill="hold" nodeType="clickPar">
                      <p:stCondLst>
                        <p:cond delay="indefinite"/>
                      </p:stCondLst>
                      <p:childTnLst>
                        <p:par>
                          <p:cTn id="25" fill="hold" nodeType="withGroup">
                            <p:stCondLst>
                              <p:cond delay="0"/>
                            </p:stCondLst>
                            <p:childTnLst>
                              <p:par>
                                <p:cTn id="26" presetID="26" presetClass="emph" presetSubtype="0" fill="hold" grpId="1" nodeType="clickEffect">
                                  <p:stCondLst>
                                    <p:cond delay="0"/>
                                  </p:stCondLst>
                                  <p:childTnLst>
                                    <p:animEffect transition="out" filter="fade">
                                      <p:cBhvr>
                                        <p:cTn id="27" dur="2000" tmFilter="0, 0; .2, .5; .8, .5; 1, 0"/>
                                        <p:tgtEl>
                                          <p:spTgt spid="1027083"/>
                                        </p:tgtEl>
                                      </p:cBhvr>
                                    </p:animEffect>
                                    <p:animScale>
                                      <p:cBhvr>
                                        <p:cTn id="28" dur="1000" autoRev="1" fill="hold"/>
                                        <p:tgtEl>
                                          <p:spTgt spid="1027083"/>
                                        </p:tgtEl>
                                      </p:cBhvr>
                                      <p:by x="105000" y="105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26" presetClass="emph" presetSubtype="0" fill="hold" grpId="1" nodeType="clickEffect">
                                  <p:stCondLst>
                                    <p:cond delay="0"/>
                                  </p:stCondLst>
                                  <p:childTnLst>
                                    <p:animEffect transition="out" filter="fade">
                                      <p:cBhvr>
                                        <p:cTn id="32" dur="2000" tmFilter="0, 0; .2, .5; .8, .5; 1, 0"/>
                                        <p:tgtEl>
                                          <p:spTgt spid="1027084"/>
                                        </p:tgtEl>
                                      </p:cBhvr>
                                    </p:animEffect>
                                    <p:animScale>
                                      <p:cBhvr>
                                        <p:cTn id="33" dur="1000" autoRev="1" fill="hold"/>
                                        <p:tgtEl>
                                          <p:spTgt spid="102708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083" grpId="0" animBg="1"/>
      <p:bldP spid="1027083" grpId="1" animBg="1"/>
      <p:bldP spid="1027084" grpId="0" animBg="1"/>
      <p:bldP spid="1027084" grpId="1" animBg="1"/>
      <p:bldP spid="1027085" grpId="0" animBg="1"/>
      <p:bldP spid="1027092" grpId="0" animBg="1"/>
      <p:bldP spid="1027093"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10695</TotalTime>
  <Words>5825</Words>
  <Application>Microsoft Office PowerPoint</Application>
  <PresentationFormat>On-screen Show (4:3)</PresentationFormat>
  <Paragraphs>1757</Paragraphs>
  <Slides>152</Slides>
  <Notes>7</Notes>
  <HiddenSlides>48</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152</vt:i4>
      </vt:variant>
    </vt:vector>
  </HeadingPairs>
  <TitlesOfParts>
    <vt:vector size="170" baseType="lpstr">
      <vt:lpstr>Arial</vt:lpstr>
      <vt:lpstr>Calibri</vt:lpstr>
      <vt:lpstr>Cambria</vt:lpstr>
      <vt:lpstr>Corbel</vt:lpstr>
      <vt:lpstr>Courier New</vt:lpstr>
      <vt:lpstr>Symbol</vt:lpstr>
      <vt:lpstr>Tahoma</vt:lpstr>
      <vt:lpstr>Times</vt:lpstr>
      <vt:lpstr>Times New Roman</vt:lpstr>
      <vt:lpstr>Tw Cen MT</vt:lpstr>
      <vt:lpstr>VNI-Avo</vt:lpstr>
      <vt:lpstr>VNI-Helve</vt:lpstr>
      <vt:lpstr>VNI-Times</vt:lpstr>
      <vt:lpstr>Wingdings</vt:lpstr>
      <vt:lpstr>Wingdings 2</vt:lpstr>
      <vt:lpstr>Wingdings 3</vt:lpstr>
      <vt:lpstr>Median</vt:lpstr>
      <vt:lpstr>Module</vt:lpstr>
      <vt:lpstr>PowerPoint Presentation</vt:lpstr>
      <vt:lpstr>Nội dung</vt:lpstr>
      <vt:lpstr>Giới thiệu</vt:lpstr>
      <vt:lpstr>Giới thiệu</vt:lpstr>
      <vt:lpstr>Giới thiệu</vt:lpstr>
      <vt:lpstr>Giới thiệu</vt:lpstr>
      <vt:lpstr>Giới thiệu – DANH SÁCH LIÊN KẾT</vt:lpstr>
      <vt:lpstr>Giới thiệu</vt:lpstr>
      <vt:lpstr>Giới thiệu</vt:lpstr>
      <vt:lpstr>Giới thiệu – DSLK đơn</vt:lpstr>
      <vt:lpstr>Giới thiệu</vt:lpstr>
      <vt:lpstr>Biến không động </vt:lpstr>
      <vt:lpstr>Biến động </vt:lpstr>
      <vt:lpstr>Biến động </vt:lpstr>
      <vt:lpstr>Biến động </vt:lpstr>
      <vt:lpstr>Biến động </vt:lpstr>
      <vt:lpstr>Biến động – Ví dụ </vt:lpstr>
      <vt:lpstr>Kiểu dữ liệu Con trỏ</vt:lpstr>
      <vt:lpstr>Con trỏ – Khai báo</vt:lpstr>
      <vt:lpstr>Con trỏ – Thao tác căn bản</vt:lpstr>
      <vt:lpstr>Nội dung</vt:lpstr>
      <vt:lpstr>Danh sách liên kết đơn (DSLK đơn)</vt:lpstr>
      <vt:lpstr>DSLK đơn – Khai báo</vt:lpstr>
      <vt:lpstr>DSLK đơn – Khai báo</vt:lpstr>
      <vt:lpstr>DSLK đơn – Khai báo</vt:lpstr>
      <vt:lpstr>DSLK đơn – Khai báo</vt:lpstr>
      <vt:lpstr>DSLK đơn – Khai báo</vt:lpstr>
      <vt:lpstr>Tạo một phần tử</vt:lpstr>
      <vt:lpstr>Danh sách liên kết đơn (DSLK đơn)</vt:lpstr>
      <vt:lpstr>DSLK đơn</vt:lpstr>
      <vt:lpstr>DSLK đơn – Các thao tác cơ bản</vt:lpstr>
      <vt:lpstr>DSLK đơn</vt:lpstr>
      <vt:lpstr>DSLK đơn – Các thao tác cơ bản</vt:lpstr>
      <vt:lpstr>DSLK đơn – Các thao tác cơ bản</vt:lpstr>
      <vt:lpstr>DSLK đơn – Các thao tác cơ bản</vt:lpstr>
      <vt:lpstr>DSLK đơn – Các thao tác cơ bản</vt:lpstr>
      <vt:lpstr>DSLK đơn – Các thao tác cơ bản</vt:lpstr>
      <vt:lpstr>DSLK đơn – Các thao tác cơ bản</vt:lpstr>
      <vt:lpstr>DSLK đơn – Các thao tác cơ bản</vt:lpstr>
      <vt:lpstr>DSLK đơn – Các thao tác cơ bản</vt:lpstr>
      <vt:lpstr>DSLK đơn – Các thao tác cơ bản</vt:lpstr>
      <vt:lpstr>DSLK đơn – Các thao tác cơ bản</vt:lpstr>
      <vt:lpstr>DSLK đơn – Các thao tác cơ bản</vt:lpstr>
      <vt:lpstr>DSLK đơn – Các thao tác cơ bản</vt:lpstr>
      <vt:lpstr>DSLK đơn – Các thao tác cơ bản</vt:lpstr>
      <vt:lpstr>DSLK đơn – Các thao tác cơ bản</vt:lpstr>
      <vt:lpstr>DSLK đơn – Các thao tác cơ bản</vt:lpstr>
      <vt:lpstr>DSLK đơn – Các thao tác cơ bản</vt:lpstr>
      <vt:lpstr>DSLK đơn – Các thao tác cơ bản</vt:lpstr>
      <vt:lpstr>DSLK đơn – Các thao tác cơ bản</vt:lpstr>
      <vt:lpstr>DSLK đơn – Các thao tác cơ bản</vt:lpstr>
      <vt:lpstr>DSLK đơn – Các thao tác cơ bản</vt:lpstr>
      <vt:lpstr>DSLK đơn</vt:lpstr>
      <vt:lpstr>DSLK đơn – Các thao tác cơ bản</vt:lpstr>
      <vt:lpstr>DSLK đơn – Các thao tác cơ bản</vt:lpstr>
      <vt:lpstr>DSLK đơn – Các thao tác cơ bản</vt:lpstr>
      <vt:lpstr>DSLK – Minh họa in danh sách</vt:lpstr>
      <vt:lpstr>DSLK – Minh họa in danh sách</vt:lpstr>
      <vt:lpstr>DSLK đơn</vt:lpstr>
      <vt:lpstr>DSLK đơn – Các thao tác cơ bản</vt:lpstr>
      <vt:lpstr>DSLK đơn</vt:lpstr>
      <vt:lpstr>DSLK đơn – Các thao tác cơ bản</vt:lpstr>
      <vt:lpstr>DSLK đơn – Các thao tác cơ bản</vt:lpstr>
      <vt:lpstr>DSLK đơn – Các thao tác cơ bản</vt:lpstr>
      <vt:lpstr>DSLK đơn – Các thao tác cơ bản</vt:lpstr>
      <vt:lpstr>DSLK đơn – Các thao tác cơ bản</vt:lpstr>
      <vt:lpstr>DSLK đơn – Các thao tác cơ bản</vt:lpstr>
      <vt:lpstr>DSLK đơn – Các thao tác cơ bản</vt:lpstr>
      <vt:lpstr>DSLK đơn – Các thao tác cơ bản</vt:lpstr>
      <vt:lpstr>DSLK đơn – Các thao tác cơ bản</vt:lpstr>
      <vt:lpstr>DSLK đơn – Các thao tác cơ bản</vt:lpstr>
      <vt:lpstr>DSLK đơn – Các thao tác cơ bản</vt:lpstr>
      <vt:lpstr>Bài tập</vt:lpstr>
      <vt:lpstr>DSLK đơn</vt:lpstr>
      <vt:lpstr>DSLK đơn – Các thao tác cơ bản</vt:lpstr>
      <vt:lpstr>DSLK đơn – Các thao tác cơ bản</vt:lpstr>
      <vt:lpstr>DSLK đơn – Các thao tác cơ bản</vt:lpstr>
      <vt:lpstr>DSLK đơn – Các thao tác cơ bản</vt:lpstr>
      <vt:lpstr>Exercise</vt:lpstr>
      <vt:lpstr>DANH SÁCH LIÊN KẾT ĐƠN (tt)</vt:lpstr>
      <vt:lpstr>Sắp xếp danh sách</vt:lpstr>
      <vt:lpstr>Sắp xếp danh sách Hoán vị nội dung các phần tử trong danh sách </vt:lpstr>
      <vt:lpstr>PowerPoint Presentation</vt:lpstr>
      <vt:lpstr>PowerPoint Presentation</vt:lpstr>
      <vt:lpstr>PowerPoint Presentation</vt:lpstr>
      <vt:lpstr>PowerPoint Presentation</vt:lpstr>
      <vt:lpstr>PowerPoint Presentation</vt:lpstr>
      <vt:lpstr>PowerPoint Presentation</vt:lpstr>
      <vt:lpstr>Sắp xếp bằng phương pháp chọn trực tiếp  ( Selection sort ) </vt:lpstr>
      <vt:lpstr>Sắp xếp bằng phương pháp chọn trực tiếp  ( Selection sort ) </vt:lpstr>
      <vt:lpstr>Sắp xếp bằng phương pháp chọn trực tiếp  ( Selection sort ) </vt:lpstr>
      <vt:lpstr>Sắp xếp bằng phương pháp chọn trực tiếp  ( Selection sort ) </vt:lpstr>
      <vt:lpstr>PowerPoint Presentation</vt:lpstr>
      <vt:lpstr>PowerPoint Presentation</vt:lpstr>
      <vt:lpstr>Sắp xếp bằng phương pháp nổi bọt   ( Bubble sort ) </vt:lpstr>
      <vt:lpstr>Sắp xếp bằng phương pháp nổi bọt   ( Bubble sort ) </vt:lpstr>
      <vt:lpstr>Sắp xếp bằng phương pháp nổi bọt   ( Bubble sort ) </vt:lpstr>
      <vt:lpstr>Sắp xếp bằng phương pháp nổi bọt   ( Bubble sort ) </vt:lpstr>
      <vt:lpstr>Sắp xếp bằng phương pháp nổi bọt   ( Bubble sort ) </vt:lpstr>
      <vt:lpstr>Sắp xếp bằng phương pháp nổi bọt   ( Bubble sort ) </vt:lpstr>
      <vt:lpstr>Sắp xếp Thay đổi các mối liên kết </vt:lpstr>
      <vt:lpstr>Phương pháp lấy Node ra khỏi danh sách giữ nguyên địa chỉ của Node</vt:lpstr>
      <vt:lpstr>Quick Sort : Thuật toán </vt:lpstr>
      <vt:lpstr>Sắp xếp quick sort</vt:lpstr>
      <vt:lpstr>Quick sort : phân hoạch</vt:lpstr>
      <vt:lpstr>Quick sort : phân hoạch</vt:lpstr>
      <vt:lpstr>Quick sort : phân hoạch</vt:lpstr>
      <vt:lpstr>Quick sort : phân hoạch</vt:lpstr>
      <vt:lpstr>Quick sort : phân hoạch</vt:lpstr>
      <vt:lpstr>Quick sort</vt:lpstr>
      <vt:lpstr>Quick sort</vt:lpstr>
      <vt:lpstr>Nối 2 danh sách</vt:lpstr>
      <vt:lpstr>PowerPoint Presentation</vt:lpstr>
      <vt:lpstr>Quick sort : nhận xét</vt:lpstr>
      <vt:lpstr>Linked List</vt:lpstr>
      <vt:lpstr>Double Linked List</vt:lpstr>
      <vt:lpstr>Danh sách liên kết đôi (DSLK đôi)</vt:lpstr>
      <vt:lpstr>Exercise</vt:lpstr>
      <vt:lpstr>DSLK đôi – Khai báo cấu trúc</vt:lpstr>
      <vt:lpstr>DSLK đôi – Tạo nút mới</vt:lpstr>
      <vt:lpstr>DSLK đôi – Thêm 1 nút vào ds</vt:lpstr>
      <vt:lpstr>DSLK đôi – Thêm vào đầu ds</vt:lpstr>
      <vt:lpstr>DSLK đôi – Thêm vào đầu ds</vt:lpstr>
      <vt:lpstr>DSLK đôi – Thêm vào đầu ds</vt:lpstr>
      <vt:lpstr>DSLK đôi – Thêm vào cuối ds</vt:lpstr>
      <vt:lpstr>DSLK đôi – Thêm vào cuối ds</vt:lpstr>
      <vt:lpstr>DSLK đôi – Thêm vào cuối ds</vt:lpstr>
      <vt:lpstr>DSLK đôi – Chèn vào sau q</vt:lpstr>
      <vt:lpstr>DSLK đôi – Chèn vào sau q</vt:lpstr>
      <vt:lpstr>DSLK đôi – Chèn vào sau q</vt:lpstr>
      <vt:lpstr>DSLK đôi – Chèn vào trước q</vt:lpstr>
      <vt:lpstr>DSLK đôi – Chèn vào trước q</vt:lpstr>
      <vt:lpstr>DSLK đôi – Chèn vào trước q</vt:lpstr>
      <vt:lpstr>DSLK đôi – Hủy phần tử</vt:lpstr>
      <vt:lpstr>DSLK đôi – Hủy đầu ds</vt:lpstr>
      <vt:lpstr>DSLK đôi – Hủy cuối ds</vt:lpstr>
      <vt:lpstr>DSLK đôi – Hủy phần tử sau q</vt:lpstr>
      <vt:lpstr>DSLK đôi – Hủy phần tử trước q</vt:lpstr>
      <vt:lpstr>DSLK đôi – Hủy phần tử có khóa k</vt:lpstr>
      <vt:lpstr>DSLK đôi – Hủy phần tử có khóa k</vt:lpstr>
      <vt:lpstr>DSLK đôi – Nhận xét</vt:lpstr>
      <vt:lpstr>DSLK đôi – Nhận xét</vt:lpstr>
      <vt:lpstr>Nội dung</vt:lpstr>
      <vt:lpstr>Danh sách liên kết vòng (DSLK vòng)</vt:lpstr>
      <vt:lpstr>DSLK vòng</vt:lpstr>
      <vt:lpstr>DSLK vòng – Tìm kiếm</vt:lpstr>
      <vt:lpstr>DSLK vòng – Tìm kiếm</vt:lpstr>
      <vt:lpstr>DSLK vòng – Thêm vào đầu ds</vt:lpstr>
      <vt:lpstr>DSLK vòng – Thêm vào cuối ds</vt:lpstr>
      <vt:lpstr>DSLK vòng – Thêm sau nút q</vt:lpstr>
      <vt:lpstr>DSLK vòng – Hủy nút đầu ds</vt:lpstr>
      <vt:lpstr>DSLK vòng – Hủy phần tử sau q</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DANH SÁCH LIÊN KẾT  (LINKED LISTS)</dc:title>
  <dc:subject>Cau truc Du lieu</dc:subject>
  <dc:creator>User</dc:creator>
  <cp:lastModifiedBy>Khang Vo</cp:lastModifiedBy>
  <cp:revision>259</cp:revision>
  <cp:lastPrinted>1601-01-01T00:00:00Z</cp:lastPrinted>
  <dcterms:created xsi:type="dcterms:W3CDTF">2008-03-26T03:09:53Z</dcterms:created>
  <dcterms:modified xsi:type="dcterms:W3CDTF">2022-10-11T03:18:49Z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