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44"/>
  </p:notesMasterIdLst>
  <p:sldIdLst>
    <p:sldId id="256" r:id="rId2"/>
    <p:sldId id="257" r:id="rId3"/>
    <p:sldId id="258" r:id="rId4"/>
    <p:sldId id="266" r:id="rId5"/>
    <p:sldId id="259" r:id="rId6"/>
    <p:sldId id="327" r:id="rId7"/>
    <p:sldId id="315" r:id="rId8"/>
    <p:sldId id="263" r:id="rId9"/>
    <p:sldId id="267" r:id="rId10"/>
    <p:sldId id="270" r:id="rId11"/>
    <p:sldId id="328" r:id="rId12"/>
    <p:sldId id="271" r:id="rId13"/>
    <p:sldId id="273" r:id="rId14"/>
    <p:sldId id="274" r:id="rId15"/>
    <p:sldId id="277" r:id="rId16"/>
    <p:sldId id="322" r:id="rId17"/>
    <p:sldId id="329" r:id="rId18"/>
    <p:sldId id="278" r:id="rId19"/>
    <p:sldId id="330" r:id="rId20"/>
    <p:sldId id="279" r:id="rId21"/>
    <p:sldId id="323" r:id="rId22"/>
    <p:sldId id="280" r:id="rId23"/>
    <p:sldId id="281" r:id="rId24"/>
    <p:sldId id="321" r:id="rId25"/>
    <p:sldId id="320" r:id="rId26"/>
    <p:sldId id="324" r:id="rId27"/>
    <p:sldId id="325" r:id="rId28"/>
    <p:sldId id="297" r:id="rId29"/>
    <p:sldId id="318" r:id="rId30"/>
    <p:sldId id="309" r:id="rId31"/>
    <p:sldId id="310" r:id="rId32"/>
    <p:sldId id="311" r:id="rId33"/>
    <p:sldId id="312" r:id="rId34"/>
    <p:sldId id="326" r:id="rId35"/>
    <p:sldId id="331" r:id="rId36"/>
    <p:sldId id="332" r:id="rId37"/>
    <p:sldId id="335" r:id="rId38"/>
    <p:sldId id="336" r:id="rId39"/>
    <p:sldId id="337" r:id="rId40"/>
    <p:sldId id="338" r:id="rId41"/>
    <p:sldId id="333" r:id="rId42"/>
    <p:sldId id="33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2DEEF"/>
    <a:srgbClr val="EAEFF7"/>
    <a:srgbClr val="FFFFFF"/>
    <a:srgbClr val="FF3300"/>
    <a:srgbClr val="000000"/>
    <a:srgbClr val="000099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77" autoAdjust="0"/>
  </p:normalViewPr>
  <p:slideViewPr>
    <p:cSldViewPr>
      <p:cViewPr varScale="1">
        <p:scale>
          <a:sx n="65" d="100"/>
          <a:sy n="65" d="100"/>
        </p:scale>
        <p:origin x="14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D0D082E-E09E-4D11-8421-E55CA5006449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9FD7609-25D3-4C6C-B17C-57FF32D7B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6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D7609-25D3-4C6C-B17C-57FF32D7BB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D7609-25D3-4C6C-B17C-57FF32D7BB3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F8F0CC80-1584-4577-A46B-B3805A5607AA}" type="slidenum">
              <a:rPr lang="en-US" smtClean="0"/>
              <a:pPr eaLnBrk="1" hangingPunct="1"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42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478318E-C07A-4D3D-A6A3-43CD8CE59C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2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E43F1-39FF-4327-A688-D716E00EA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1C286-E41F-4F94-B4E8-878B1D61A4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2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116F-A5C4-45A3-BD27-A8CEE0B05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F9D67-DFB9-4A21-B59E-0172C59F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8B196-89C0-45B9-8946-214AAE2387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86728-FBBD-46A5-9CFF-84AC8AD4A5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66C1C-1123-493F-8A2A-56B83D7EB7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4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DE3A1-4119-42C5-919B-05966368E7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32D45-71C3-4BF0-8655-3A2FAEA407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3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EC0F2-6636-4CB3-9369-07758DB7F8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1" y="1628800"/>
            <a:ext cx="7128792" cy="17208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CÂY NHỊ PHÂN TÌM KIẾM</a:t>
            </a:r>
            <a:endParaRPr lang="en-US" sz="4000" b="1" dirty="0">
              <a:latin typeface="Arial Unicode MS" pitchFamily="34" charset="-12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37A5C889-6979-4D15-B5BC-BE4B6BE124D2}" type="slidenum">
              <a:rPr lang="en-US" smtClean="0">
                <a:solidFill>
                  <a:srgbClr val="FFFFFF"/>
                </a:solidFill>
              </a:rPr>
              <a:pPr eaLnBrk="1" hangingPunct="1"/>
              <a:t>1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2471738"/>
            <a:ext cx="8058150" cy="3624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1.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3. 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4.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5. </a:t>
            </a:r>
            <a:r>
              <a:rPr lang="en-US" dirty="0" err="1" smtClean="0"/>
              <a:t>Xoá</a:t>
            </a:r>
            <a:r>
              <a:rPr lang="en-US" dirty="0" smtClean="0"/>
              <a:t> node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C3EFC95A-99E9-4F48-B01E-8B50C08DDC7E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2230438" y="25590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2230438" y="25590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2301875" y="255746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301875" y="255746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230438" y="25590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01875" y="255746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230438" y="25590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12" name="Group 49"/>
          <p:cNvGraphicFramePr>
            <a:graphicFrameLocks/>
          </p:cNvGraphicFramePr>
          <p:nvPr/>
        </p:nvGraphicFramePr>
        <p:xfrm>
          <a:off x="725488" y="1471613"/>
          <a:ext cx="7591425" cy="518048"/>
        </p:xfrm>
        <a:graphic>
          <a:graphicData uri="http://schemas.openxmlformats.org/drawingml/2006/table">
            <a:tbl>
              <a:tblPr/>
              <a:tblGrid>
                <a:gridCol w="949325"/>
                <a:gridCol w="947737"/>
                <a:gridCol w="949325"/>
                <a:gridCol w="950913"/>
                <a:gridCol w="946150"/>
                <a:gridCol w="950912"/>
                <a:gridCol w="949325"/>
                <a:gridCol w="9477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36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268538" y="255746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1547813" y="2925763"/>
            <a:ext cx="792162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725738" y="2938463"/>
            <a:ext cx="838200" cy="4905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755650" y="3789363"/>
            <a:ext cx="433388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547813" y="3789363"/>
            <a:ext cx="504825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1908175" y="4725988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3205163" y="3789363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3924300" y="3789363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V="1">
            <a:off x="1187450" y="1989138"/>
            <a:ext cx="0" cy="360362"/>
          </a:xfrm>
          <a:prstGeom prst="line">
            <a:avLst/>
          </a:prstGeom>
          <a:noFill/>
          <a:ln w="76200" cmpd="tri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8"/>
          <p:cNvSpPr>
            <a:spLocks noRot="1" noChangeArrowheads="1"/>
          </p:cNvSpPr>
          <p:nvPr/>
        </p:nvSpPr>
        <p:spPr bwMode="auto">
          <a:xfrm>
            <a:off x="4859338" y="2606675"/>
            <a:ext cx="3983037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sz="3200" dirty="0" err="1"/>
              <a:t>Nếu</a:t>
            </a:r>
            <a:r>
              <a:rPr lang="en-US" sz="3200" dirty="0"/>
              <a:t> node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nhỏ</a:t>
            </a:r>
            <a:r>
              <a:rPr lang="en-US" sz="3200" dirty="0" smtClean="0">
                <a:solidFill>
                  <a:srgbClr val="FF3300"/>
                </a:solidFill>
              </a:rPr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hơn</a:t>
            </a:r>
            <a:r>
              <a:rPr lang="en-US" sz="3200" dirty="0" smtClean="0"/>
              <a:t> </a:t>
            </a:r>
            <a:r>
              <a:rPr lang="en-US" sz="3200" dirty="0"/>
              <a:t>node </a:t>
            </a:r>
            <a:r>
              <a:rPr lang="en-US" sz="3200" dirty="0" err="1"/>
              <a:t>đang</a:t>
            </a:r>
            <a:r>
              <a:rPr lang="en-US" sz="3200" dirty="0"/>
              <a:t> </a:t>
            </a: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3300"/>
                </a:solidFill>
              </a:rPr>
              <a:t>bên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trái</a:t>
            </a:r>
            <a:endParaRPr lang="en-US" sz="3200" dirty="0"/>
          </a:p>
          <a:p>
            <a:pPr marL="457200" indent="-457200"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sz="3200" dirty="0" err="1"/>
              <a:t>Ngược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3300"/>
                </a:solidFill>
              </a:rPr>
              <a:t>bên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phải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0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0.10295 -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86 0.11551 " pathEditMode="relative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95 -3.7037E-6 L 0.2073 0.0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0371 L -0.12031 0.1157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29 0.00116 L 0.30868 0.0018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2205 0.1101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93 0.11389 L -0.20729 0.2449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68 0.00185 L 0.41528 0.001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385 0.11551 " pathEditMode="relative" ptsTypes="AA"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85 0.12083 L -0.03542 0.2469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28 0.00115 L 0.52396 0.0004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14185 0.1259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2 0.11597 L -0.02569 0.2421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2 0.24699 L -0.08264 0.3729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96 0.00047 L 0.62517 -0.0002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184 0.11551 " pathEditMode="relative" ptsTypes="AA">
                                      <p:cBhvr>
                                        <p:cTn id="1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2 0.11713 L 0.06319 0.2430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517 -0.00024 L 0.72951 -0.000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86 0.11551 " pathEditMode="relative" ptsTypes="AA">
                                      <p:cBhvr>
                                        <p:cTn id="1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1206 L 0.21649 0.2414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7" y="188640"/>
            <a:ext cx="7778824" cy="792088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FB1430E-59A8-4E7E-9526-E98E390F0C39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22531" name="Rectangle 4"/>
          <p:cNvSpPr>
            <a:spLocks noRot="1" noChangeArrowheads="1"/>
          </p:cNvSpPr>
          <p:nvPr/>
        </p:nvSpPr>
        <p:spPr bwMode="auto">
          <a:xfrm>
            <a:off x="755576" y="908720"/>
            <a:ext cx="8280920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ThemNut</a:t>
            </a:r>
            <a:r>
              <a:rPr lang="en-US" sz="2400" dirty="0">
                <a:latin typeface="+mn-lt"/>
              </a:rPr>
              <a:t> (TREE &amp; t,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x)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 smtClean="0">
                <a:latin typeface="+mn-lt"/>
              </a:rPr>
              <a:t>{</a:t>
            </a:r>
            <a:r>
              <a:rPr lang="en-US" sz="2400" dirty="0">
                <a:latin typeface="+mn-lt"/>
              </a:rPr>
              <a:t>	if(t!=NULL)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{	if(x==t-&gt;Key) 	</a:t>
            </a:r>
            <a:r>
              <a:rPr lang="en-US" sz="2400" dirty="0">
                <a:solidFill>
                  <a:srgbClr val="FF3300"/>
                </a:solidFill>
                <a:latin typeface="+mn-lt"/>
              </a:rPr>
              <a:t>return 0;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else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</a:t>
            </a:r>
            <a:r>
              <a:rPr lang="en-US" sz="2400" dirty="0" smtClean="0">
                <a:latin typeface="+mn-lt"/>
              </a:rPr>
              <a:t>{</a:t>
            </a:r>
            <a:r>
              <a:rPr lang="en-US" sz="2400" dirty="0">
                <a:latin typeface="+mn-lt"/>
              </a:rPr>
              <a:t>	if(x&lt;t-&gt;Key)	</a:t>
            </a:r>
            <a:r>
              <a:rPr lang="en-US" sz="2400" dirty="0" err="1">
                <a:latin typeface="+mn-lt"/>
              </a:rPr>
              <a:t>ThemNut</a:t>
            </a:r>
            <a:r>
              <a:rPr lang="en-US" sz="2400" dirty="0">
                <a:latin typeface="+mn-lt"/>
              </a:rPr>
              <a:t>(t-&gt;</a:t>
            </a:r>
            <a:r>
              <a:rPr lang="en-US" sz="2400" dirty="0" err="1">
                <a:latin typeface="+mn-lt"/>
              </a:rPr>
              <a:t>pLeft</a:t>
            </a:r>
            <a:r>
              <a:rPr lang="en-US" sz="2400" dirty="0">
                <a:latin typeface="+mn-lt"/>
              </a:rPr>
              <a:t>, x);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	else 		</a:t>
            </a:r>
            <a:r>
              <a:rPr lang="en-US" sz="2400" dirty="0" err="1">
                <a:latin typeface="+mn-lt"/>
              </a:rPr>
              <a:t>ThemNut</a:t>
            </a:r>
            <a:r>
              <a:rPr lang="en-US" sz="2400" dirty="0">
                <a:latin typeface="+mn-lt"/>
              </a:rPr>
              <a:t>(t-&gt;</a:t>
            </a:r>
            <a:r>
              <a:rPr lang="en-US" sz="2400" dirty="0" err="1">
                <a:latin typeface="+mn-lt"/>
              </a:rPr>
              <a:t>pRight</a:t>
            </a:r>
            <a:r>
              <a:rPr lang="en-US" sz="2400" dirty="0">
                <a:latin typeface="+mn-lt"/>
              </a:rPr>
              <a:t>, x);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}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}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else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{</a:t>
            </a:r>
            <a:r>
              <a:rPr lang="en-US" sz="2400" dirty="0">
                <a:latin typeface="+mn-lt"/>
              </a:rPr>
              <a:t>	t=new TNODE;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if(t==NULL) 		</a:t>
            </a:r>
            <a:r>
              <a:rPr lang="en-US" sz="2400" dirty="0">
                <a:solidFill>
                  <a:srgbClr val="FF3300"/>
                </a:solidFill>
                <a:latin typeface="+mn-lt"/>
              </a:rPr>
              <a:t>return -1;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t-&gt;Key=x;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t-&gt;</a:t>
            </a:r>
            <a:r>
              <a:rPr lang="en-US" sz="2400" dirty="0" err="1">
                <a:latin typeface="+mn-lt"/>
              </a:rPr>
              <a:t>pLeft</a:t>
            </a:r>
            <a:r>
              <a:rPr lang="en-US" sz="2400" dirty="0">
                <a:latin typeface="+mn-lt"/>
              </a:rPr>
              <a:t>=t-&gt;</a:t>
            </a:r>
            <a:r>
              <a:rPr lang="en-US" sz="2400" dirty="0" err="1">
                <a:latin typeface="+mn-lt"/>
              </a:rPr>
              <a:t>pRight</a:t>
            </a:r>
            <a:r>
              <a:rPr lang="en-US" sz="2400" dirty="0">
                <a:latin typeface="+mn-lt"/>
              </a:rPr>
              <a:t>=NULL;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</a:t>
            </a:r>
            <a:r>
              <a:rPr lang="en-US" sz="2400" dirty="0">
                <a:solidFill>
                  <a:srgbClr val="FF3300"/>
                </a:solidFill>
                <a:latin typeface="+mn-lt"/>
              </a:rPr>
              <a:t>return 1;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}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2471738"/>
            <a:ext cx="8058150" cy="3624262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		(</a:t>
            </a:r>
            <a:r>
              <a:rPr lang="en-US" b="1" dirty="0" smtClean="0">
                <a:solidFill>
                  <a:srgbClr val="FF3300"/>
                </a:solidFill>
              </a:rPr>
              <a:t>N</a:t>
            </a:r>
            <a:r>
              <a:rPr lang="en-US" dirty="0" smtClean="0"/>
              <a:t>LR)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			(L</a:t>
            </a:r>
            <a:r>
              <a:rPr lang="en-US" b="1" dirty="0">
                <a:solidFill>
                  <a:srgbClr val="FF3300"/>
                </a:solidFill>
              </a:rPr>
              <a:t>N</a:t>
            </a:r>
            <a:r>
              <a:rPr lang="en-US" dirty="0" smtClean="0"/>
              <a:t>R)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			(LR</a:t>
            </a:r>
            <a:r>
              <a:rPr lang="en-US" b="1" dirty="0" smtClean="0">
                <a:solidFill>
                  <a:srgbClr val="FF3300"/>
                </a:solidFill>
              </a:rPr>
              <a:t>N</a:t>
            </a:r>
            <a:r>
              <a:rPr lang="en-US" dirty="0" smtClean="0"/>
              <a:t>)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F3BD1BF-1C44-4AA4-8772-B06514160A18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AA04B28-5E31-41E3-A2F3-ADA14801A140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77309"/>
              </p:ext>
            </p:extLst>
          </p:nvPr>
        </p:nvGraphicFramePr>
        <p:xfrm>
          <a:off x="14007" y="404664"/>
          <a:ext cx="832961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487680"/>
                <a:gridCol w="735330"/>
                <a:gridCol w="759143"/>
                <a:gridCol w="759143"/>
                <a:gridCol w="759143"/>
                <a:gridCol w="759143"/>
                <a:gridCol w="938530"/>
                <a:gridCol w="962343"/>
                <a:gridCol w="962343"/>
              </a:tblGrid>
              <a:tr h="461934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 gridSpan="9"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NLR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L7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L6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3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L36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3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R15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en-US" sz="3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3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3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KQ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788916" y="43185"/>
            <a:ext cx="4319588" cy="3025775"/>
            <a:chOff x="4716908" y="44624"/>
            <a:chExt cx="4319588" cy="3025775"/>
          </a:xfrm>
        </p:grpSpPr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6588571" y="4462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5436046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7812533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47169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6299646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70918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8531671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752519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586784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H="1">
              <a:off x="5867846" y="406574"/>
              <a:ext cx="792162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7045771" y="419274"/>
              <a:ext cx="838200" cy="4905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 flipH="1">
              <a:off x="5075683" y="1270174"/>
              <a:ext cx="433388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>
              <a:off x="5867846" y="1270174"/>
              <a:ext cx="504825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 flipH="1">
              <a:off x="6228208" y="2206799"/>
              <a:ext cx="215900" cy="431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 flipH="1">
              <a:off x="7525196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8244333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>
              <a:off x="7452171" y="2133774"/>
              <a:ext cx="215900" cy="5048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NLR</a:t>
            </a:r>
            <a:endParaRPr lang="en-US" dirty="0"/>
          </a:p>
        </p:txBody>
      </p:sp>
      <p:sp>
        <p:nvSpPr>
          <p:cNvPr id="27651" name="Rectangle 21"/>
          <p:cNvSpPr>
            <a:spLocks noGrp="1" noChangeArrowheads="1"/>
          </p:cNvSpPr>
          <p:nvPr>
            <p:ph idx="1"/>
          </p:nvPr>
        </p:nvSpPr>
        <p:spPr>
          <a:xfrm>
            <a:off x="511227" y="1916113"/>
            <a:ext cx="4204789" cy="4114800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dirty="0" err="1" smtClean="0"/>
              <a:t>Tại</a:t>
            </a:r>
            <a:r>
              <a:rPr lang="en-US" dirty="0" smtClean="0"/>
              <a:t> node t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</a:t>
            </a:r>
          </a:p>
          <a:p>
            <a:pPr algn="just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NLR</a:t>
            </a:r>
          </a:p>
          <a:p>
            <a:pPr algn="just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NLR </a:t>
            </a:r>
          </a:p>
        </p:txBody>
      </p:sp>
      <p:sp>
        <p:nvSpPr>
          <p:cNvPr id="2765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91F28FD-7055-4E6A-9567-4E18D449FA48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4859338" y="1989138"/>
            <a:ext cx="4105275" cy="345598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NLR (TREE t)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if(t!=NULL)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&lt;&lt;t-&gt;Key&lt;&lt;“\t”;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NLR(t-&gt;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pLeft</a:t>
            </a: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NLR(t-&gt;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pRight</a:t>
            </a: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35781"/>
            <a:ext cx="7704856" cy="9286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687766" cy="52292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smtClean="0"/>
              <a:t>NLR, LNR, LRN</a:t>
            </a:r>
            <a:r>
              <a:rPr lang="en-US" smtClean="0"/>
              <a:t>:</a:t>
            </a:r>
            <a:endParaRPr lang="en-US" dirty="0" smtClean="0"/>
          </a:p>
          <a:p>
            <a:pPr algn="just">
              <a:defRPr/>
            </a:pPr>
            <a:r>
              <a:rPr lang="en-US" dirty="0" smtClean="0"/>
              <a:t>27;</a:t>
            </a:r>
            <a:r>
              <a:rPr lang="en-US" dirty="0"/>
              <a:t> </a:t>
            </a:r>
            <a:r>
              <a:rPr lang="en-US" dirty="0" smtClean="0"/>
              <a:t>19; 10; 21; 35; 25; 41; 12; 46; 7</a:t>
            </a:r>
          </a:p>
          <a:p>
            <a:pPr algn="just">
              <a:defRPr/>
            </a:pPr>
            <a:r>
              <a:rPr lang="en-US" dirty="0" smtClean="0"/>
              <a:t>H; B; C; A; E; D; Z; M; P; T</a:t>
            </a:r>
          </a:p>
          <a:p>
            <a:pPr algn="just">
              <a:defRPr/>
            </a:pPr>
            <a:r>
              <a:rPr lang="en-US" dirty="0" err="1" smtClean="0"/>
              <a:t>Huế</a:t>
            </a:r>
            <a:r>
              <a:rPr lang="en-US" dirty="0" smtClean="0"/>
              <a:t>; </a:t>
            </a:r>
            <a:r>
              <a:rPr lang="en-US" dirty="0" err="1" smtClean="0"/>
              <a:t>Đà</a:t>
            </a:r>
            <a:r>
              <a:rPr lang="en-US" dirty="0" smtClean="0"/>
              <a:t> </a:t>
            </a:r>
            <a:r>
              <a:rPr lang="en-US" dirty="0" err="1" smtClean="0"/>
              <a:t>Nẵng</a:t>
            </a:r>
            <a:r>
              <a:rPr lang="en-US" dirty="0" smtClean="0"/>
              <a:t>;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; </a:t>
            </a:r>
            <a:r>
              <a:rPr lang="en-US" dirty="0" err="1" smtClean="0"/>
              <a:t>Vĩnh</a:t>
            </a:r>
            <a:r>
              <a:rPr lang="en-US" dirty="0" smtClean="0"/>
              <a:t> Long;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;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Trăng</a:t>
            </a:r>
            <a:r>
              <a:rPr lang="en-US" dirty="0" smtClean="0"/>
              <a:t>;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;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Nai</a:t>
            </a:r>
            <a:r>
              <a:rPr lang="en-US" dirty="0" smtClean="0"/>
              <a:t>; </a:t>
            </a:r>
            <a:r>
              <a:rPr lang="en-US" dirty="0" err="1" smtClean="0"/>
              <a:t>Vũng</a:t>
            </a:r>
            <a:r>
              <a:rPr lang="en-US" dirty="0" smtClean="0"/>
              <a:t> </a:t>
            </a:r>
            <a:r>
              <a:rPr lang="en-US" dirty="0" err="1" smtClean="0"/>
              <a:t>Tàu</a:t>
            </a:r>
            <a:r>
              <a:rPr lang="en-US" dirty="0" smtClean="0"/>
              <a:t>; An </a:t>
            </a:r>
            <a:r>
              <a:rPr lang="en-US" dirty="0" err="1" smtClean="0"/>
              <a:t>Giang</a:t>
            </a:r>
            <a:r>
              <a:rPr lang="en-US" dirty="0" smtClean="0"/>
              <a:t>;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Giang</a:t>
            </a:r>
            <a:r>
              <a:rPr lang="en-US" dirty="0" smtClean="0"/>
              <a:t>;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; 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0639889-6A46-4D9D-B2D9-8DCDEDE81D90}" type="slidenum">
              <a:rPr lang="en-US" smtClean="0">
                <a:solidFill>
                  <a:srgbClr val="FFFFFF"/>
                </a:solidFill>
              </a:rPr>
              <a:pPr eaLnBrk="1" hangingPunct="1"/>
              <a:t>16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AA04B28-5E31-41E3-A2F3-ADA14801A140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314918"/>
              </p:ext>
            </p:extLst>
          </p:nvPr>
        </p:nvGraphicFramePr>
        <p:xfrm>
          <a:off x="-36512" y="-27384"/>
          <a:ext cx="7392874" cy="669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17"/>
                <a:gridCol w="716973"/>
                <a:gridCol w="716973"/>
                <a:gridCol w="716973"/>
                <a:gridCol w="716973"/>
                <a:gridCol w="716973"/>
                <a:gridCol w="716973"/>
                <a:gridCol w="716973"/>
                <a:gridCol w="716973"/>
                <a:gridCol w="716973"/>
              </a:tblGrid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 gridSpan="9"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LNR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KQ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788916" y="43185"/>
            <a:ext cx="4319588" cy="3025775"/>
            <a:chOff x="4716908" y="44624"/>
            <a:chExt cx="4319588" cy="3025775"/>
          </a:xfrm>
        </p:grpSpPr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6588571" y="4462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5436046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7812533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47169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6299646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70918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8531671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752519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586784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H="1">
              <a:off x="5867846" y="406574"/>
              <a:ext cx="792162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7045771" y="419274"/>
              <a:ext cx="838200" cy="4905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 flipH="1">
              <a:off x="5075683" y="1270174"/>
              <a:ext cx="433388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>
              <a:off x="5867846" y="1270174"/>
              <a:ext cx="504825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 flipH="1">
              <a:off x="6228208" y="2206799"/>
              <a:ext cx="215900" cy="431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 flipH="1">
              <a:off x="7525196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8244333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>
              <a:off x="7452171" y="2133774"/>
              <a:ext cx="215900" cy="5048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7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7859216" cy="723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LNR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89139"/>
            <a:ext cx="4176464" cy="36572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 smtClean="0"/>
              <a:t>Tại</a:t>
            </a:r>
            <a:r>
              <a:rPr lang="en-US" dirty="0" smtClean="0"/>
              <a:t> node t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 smtClean="0"/>
          </a:p>
          <a:p>
            <a:pPr algn="just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LNR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</a:t>
            </a:r>
          </a:p>
          <a:p>
            <a:pPr algn="just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LNR                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F900E37-1063-41A5-8B01-7649129F101F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30724" name="Rectangle 21" descr="Recycled paper"/>
          <p:cNvSpPr>
            <a:spLocks noChangeArrowheads="1"/>
          </p:cNvSpPr>
          <p:nvPr/>
        </p:nvSpPr>
        <p:spPr bwMode="auto">
          <a:xfrm>
            <a:off x="4751388" y="1844675"/>
            <a:ext cx="4213225" cy="39608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void LNR (TREE t)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if(t!=NULL)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	LNR(t-&gt;pLeft);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	cout&lt;&lt;t-&gt;Key&lt;&lt;“ “;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	LNR(t-&gt;pRight);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AA04B28-5E31-41E3-A2F3-ADA14801A140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65613"/>
              </p:ext>
            </p:extLst>
          </p:nvPr>
        </p:nvGraphicFramePr>
        <p:xfrm>
          <a:off x="-36512" y="-27384"/>
          <a:ext cx="7232653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55"/>
                <a:gridCol w="667068"/>
                <a:gridCol w="686118"/>
                <a:gridCol w="449580"/>
                <a:gridCol w="686118"/>
                <a:gridCol w="863918"/>
                <a:gridCol w="863918"/>
                <a:gridCol w="863918"/>
                <a:gridCol w="627380"/>
                <a:gridCol w="449580"/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 gridSpan="9"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LRN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KQ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788916" y="43185"/>
            <a:ext cx="4319588" cy="3025775"/>
            <a:chOff x="4716908" y="44624"/>
            <a:chExt cx="4319588" cy="3025775"/>
          </a:xfrm>
        </p:grpSpPr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6588571" y="4462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5436046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7812533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47169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6299646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70918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8531671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752519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586784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H="1">
              <a:off x="5867846" y="406574"/>
              <a:ext cx="792162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7045771" y="419274"/>
              <a:ext cx="838200" cy="4905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 flipH="1">
              <a:off x="5075683" y="1270174"/>
              <a:ext cx="433388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>
              <a:off x="5867846" y="1270174"/>
              <a:ext cx="504825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 flipH="1">
              <a:off x="6228208" y="2206799"/>
              <a:ext cx="215900" cy="431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 flipH="1">
              <a:off x="7525196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8244333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>
              <a:off x="7452171" y="2133774"/>
              <a:ext cx="215900" cy="5048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4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65126"/>
            <a:ext cx="7615758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981200"/>
            <a:ext cx="7558607" cy="426720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7840E616-C602-4341-8619-6D3AB15B6BAE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20688"/>
            <a:ext cx="7067128" cy="723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LRN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11228" y="2060575"/>
            <a:ext cx="4348803" cy="367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Tại</a:t>
            </a:r>
            <a:r>
              <a:rPr lang="en-US" sz="2800" dirty="0" smtClean="0"/>
              <a:t> node t </a:t>
            </a:r>
            <a:r>
              <a:rPr lang="en-US" sz="2800" dirty="0" err="1" smtClean="0"/>
              <a:t>đang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,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rỗng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endParaRPr lang="en-US" sz="2800" dirty="0" smtClean="0"/>
          </a:p>
          <a:p>
            <a:r>
              <a:rPr lang="en-US" sz="2800" dirty="0" err="1" smtClean="0"/>
              <a:t>Duyệt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trái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t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LRN</a:t>
            </a:r>
          </a:p>
          <a:p>
            <a:r>
              <a:rPr lang="en-US" sz="2800" dirty="0" err="1" smtClean="0"/>
              <a:t>Duyệt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t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LRN 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t                 </a:t>
            </a: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E6C0F7C-A5F3-4F79-86C1-E30CC7C43925}" type="slidenum">
              <a:rPr lang="en-US" smtClean="0">
                <a:solidFill>
                  <a:srgbClr val="FFFFFF"/>
                </a:solidFill>
              </a:rPr>
              <a:pPr eaLnBrk="1" hangingPunct="1"/>
              <a:t>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2772" name="Rectangle 21" descr="Recycled paper"/>
          <p:cNvSpPr>
            <a:spLocks noChangeArrowheads="1"/>
          </p:cNvSpPr>
          <p:nvPr/>
        </p:nvSpPr>
        <p:spPr bwMode="auto">
          <a:xfrm>
            <a:off x="5076056" y="1916832"/>
            <a:ext cx="3960440" cy="43037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void LRN (TREE t)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if(t!=NULL)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	LRN(t-&gt;</a:t>
            </a:r>
            <a:r>
              <a:rPr lang="en-US" sz="2400" dirty="0" err="1">
                <a:solidFill>
                  <a:srgbClr val="FF3300"/>
                </a:solidFill>
              </a:rPr>
              <a:t>pLeft</a:t>
            </a:r>
            <a:r>
              <a:rPr lang="en-US" sz="2400" dirty="0">
                <a:solidFill>
                  <a:srgbClr val="FF3300"/>
                </a:solidFill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	LRN(t-&gt;</a:t>
            </a:r>
            <a:r>
              <a:rPr lang="en-US" sz="2400" dirty="0" err="1">
                <a:solidFill>
                  <a:srgbClr val="FF3300"/>
                </a:solidFill>
              </a:rPr>
              <a:t>pRight</a:t>
            </a:r>
            <a:r>
              <a:rPr lang="en-US" sz="2400" dirty="0">
                <a:solidFill>
                  <a:srgbClr val="FF3300"/>
                </a:solidFill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	</a:t>
            </a:r>
            <a:r>
              <a:rPr lang="en-US" sz="2400" dirty="0" err="1">
                <a:solidFill>
                  <a:srgbClr val="FF3300"/>
                </a:solidFill>
              </a:rPr>
              <a:t>cout</a:t>
            </a:r>
            <a:r>
              <a:rPr lang="en-US" sz="2400" dirty="0">
                <a:solidFill>
                  <a:srgbClr val="FF3300"/>
                </a:solidFill>
              </a:rPr>
              <a:t>&lt;&lt;t-&gt;Key&lt;&lt;“ “;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6953200" cy="72008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920880" cy="5301208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Bài</a:t>
            </a:r>
            <a:r>
              <a:rPr lang="en-US" sz="3200" b="1" dirty="0" smtClean="0"/>
              <a:t> 4 </a:t>
            </a:r>
            <a:r>
              <a:rPr lang="en-US" dirty="0" err="1" smtClean="0"/>
              <a:t>V</a:t>
            </a:r>
            <a:r>
              <a:rPr lang="en-US" sz="3200" dirty="0" err="1" smtClean="0"/>
              <a:t>ẽ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nhị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nhập</a:t>
            </a:r>
            <a:r>
              <a:rPr lang="en-US" dirty="0"/>
              <a:t>:</a:t>
            </a:r>
            <a:endParaRPr lang="en-US" sz="3200" dirty="0" smtClean="0"/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27,  19,  10,  21,  3,  15,  41,  50,  30,  27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Hãy</a:t>
            </a:r>
            <a:r>
              <a:rPr lang="en-US" sz="3200" dirty="0" smtClean="0"/>
              <a:t>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giữa</a:t>
            </a:r>
            <a:endParaRPr lang="en-US" sz="3200" dirty="0" smtClean="0"/>
          </a:p>
          <a:p>
            <a:r>
              <a:rPr lang="en-US" sz="3200" b="1" dirty="0" err="1" smtClean="0"/>
              <a:t>Bài</a:t>
            </a:r>
            <a:r>
              <a:rPr lang="en-US" sz="3200" b="1" dirty="0" smtClean="0"/>
              <a:t> 5</a:t>
            </a:r>
            <a:r>
              <a:rPr lang="en-US" sz="3200" dirty="0" smtClean="0"/>
              <a:t> </a:t>
            </a:r>
            <a:r>
              <a:rPr lang="en-US" sz="3200" dirty="0" err="1" smtClean="0"/>
              <a:t>Vẽ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nhị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nhập</a:t>
            </a:r>
            <a:r>
              <a:rPr lang="en-US" sz="3200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H,  B,  C,  A,  E,  D,  T,  M,  X,  O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Hãy</a:t>
            </a:r>
            <a:r>
              <a:rPr lang="en-US" sz="3200" dirty="0" smtClean="0"/>
              <a:t>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endParaRPr lang="en-US" sz="3200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7375DABC-D36E-489D-AB65-A5DCD30E9A09}" type="slidenum">
              <a:rPr lang="en-US" smtClean="0">
                <a:solidFill>
                  <a:srgbClr val="FFFFFF"/>
                </a:solidFill>
              </a:rPr>
              <a:pPr eaLnBrk="1" hangingPunct="1"/>
              <a:t>21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8259688" cy="9286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716471"/>
            <a:ext cx="8136904" cy="5141529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rgbClr val="FF3300"/>
                </a:solidFill>
              </a:rPr>
              <a:t>Tạo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cây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từ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kết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quả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duyệt</a:t>
            </a:r>
            <a:r>
              <a:rPr lang="en-US" dirty="0" smtClean="0">
                <a:solidFill>
                  <a:srgbClr val="FF3300"/>
                </a:solidFill>
              </a:rPr>
              <a:t> NLR</a:t>
            </a:r>
          </a:p>
          <a:p>
            <a:pPr marL="371475" lvl="2" indent="12700" algn="just" eaLnBrk="1" hangingPunct="1">
              <a:lnSpc>
                <a:spcPct val="90000"/>
              </a:lnSpc>
            </a:pP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u="sng" dirty="0" err="1" smtClean="0"/>
              <a:t>đầu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tiên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làm</a:t>
            </a:r>
            <a:r>
              <a:rPr lang="en-US" sz="3200" u="sng" dirty="0" smtClean="0"/>
              <a:t> node </a:t>
            </a:r>
            <a:r>
              <a:rPr lang="en-US" sz="3200" u="sng" dirty="0" err="1" smtClean="0"/>
              <a:t>gốc</a:t>
            </a:r>
            <a:endParaRPr lang="en-US" sz="3200" dirty="0" smtClean="0"/>
          </a:p>
          <a:p>
            <a:pPr marL="371475" lvl="2" indent="12700" algn="just" eaLnBrk="1" hangingPunct="1">
              <a:lnSpc>
                <a:spcPct val="90000"/>
              </a:lnSpc>
            </a:pPr>
            <a:r>
              <a:rPr lang="en-US" sz="3200" dirty="0" err="1" smtClean="0"/>
              <a:t>Lần</a:t>
            </a:r>
            <a:r>
              <a:rPr lang="en-US" sz="3200" dirty="0" smtClean="0"/>
              <a:t> </a:t>
            </a:r>
            <a:r>
              <a:rPr lang="en-US" sz="3200" dirty="0" err="1" smtClean="0"/>
              <a:t>lượt</a:t>
            </a:r>
            <a:r>
              <a:rPr lang="en-US" sz="3200" dirty="0" smtClean="0"/>
              <a:t> </a:t>
            </a:r>
            <a:r>
              <a:rPr lang="en-US" sz="3200" dirty="0" err="1" smtClean="0"/>
              <a:t>đưa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dirty="0" err="1" smtClean="0"/>
              <a:t>lại</a:t>
            </a:r>
            <a:r>
              <a:rPr lang="en-US" sz="3200" dirty="0" smtClean="0"/>
              <a:t> </a:t>
            </a:r>
            <a:r>
              <a:rPr lang="en-US" sz="3200" u="sng" dirty="0" err="1" smtClean="0"/>
              <a:t>từ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trái</a:t>
            </a:r>
            <a:r>
              <a:rPr lang="en-US" sz="3200" u="sng" dirty="0" smtClean="0"/>
              <a:t> sang </a:t>
            </a:r>
            <a:r>
              <a:rPr lang="en-US" sz="3200" u="sng" dirty="0" err="1" smtClean="0"/>
              <a:t>phải</a:t>
            </a:r>
            <a:r>
              <a:rPr lang="en-US" sz="3200" u="sng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tắc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endParaRPr lang="en-US" sz="3200" dirty="0" smtClean="0"/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rgbClr val="FF3300"/>
                </a:solidFill>
              </a:rPr>
              <a:t>Tạo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cây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từ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kết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quả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duyệt</a:t>
            </a:r>
            <a:r>
              <a:rPr lang="en-US" dirty="0" smtClean="0">
                <a:solidFill>
                  <a:srgbClr val="FF3300"/>
                </a:solidFill>
              </a:rPr>
              <a:t> LRN</a:t>
            </a:r>
          </a:p>
          <a:p>
            <a:pPr marL="371475" lvl="2" indent="12700" algn="just" eaLnBrk="1" hangingPunct="1">
              <a:lnSpc>
                <a:spcPct val="90000"/>
              </a:lnSpc>
            </a:pP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u="sng" dirty="0" err="1" smtClean="0"/>
              <a:t>cuối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cùng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làm</a:t>
            </a:r>
            <a:r>
              <a:rPr lang="en-US" sz="3200" u="sng" dirty="0" smtClean="0"/>
              <a:t> node </a:t>
            </a:r>
            <a:r>
              <a:rPr lang="en-US" sz="3200" u="sng" dirty="0" err="1" smtClean="0"/>
              <a:t>gốc</a:t>
            </a:r>
            <a:endParaRPr lang="en-US" sz="3200" dirty="0" smtClean="0"/>
          </a:p>
          <a:p>
            <a:pPr marL="371475" lvl="2" indent="12700" algn="just" eaLnBrk="1" hangingPunct="1">
              <a:lnSpc>
                <a:spcPct val="90000"/>
              </a:lnSpc>
            </a:pPr>
            <a:r>
              <a:rPr lang="en-US" sz="3200" dirty="0" err="1" smtClean="0"/>
              <a:t>Lần</a:t>
            </a:r>
            <a:r>
              <a:rPr lang="en-US" sz="3200" dirty="0" smtClean="0"/>
              <a:t> </a:t>
            </a:r>
            <a:r>
              <a:rPr lang="en-US" sz="3200" dirty="0" err="1" smtClean="0"/>
              <a:t>lượt</a:t>
            </a:r>
            <a:r>
              <a:rPr lang="en-US" sz="3200" dirty="0" smtClean="0"/>
              <a:t> </a:t>
            </a:r>
            <a:r>
              <a:rPr lang="en-US" sz="3200" dirty="0" err="1" smtClean="0"/>
              <a:t>đưa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dirty="0" err="1" smtClean="0"/>
              <a:t>lại</a:t>
            </a:r>
            <a:r>
              <a:rPr lang="en-US" sz="3200" dirty="0" smtClean="0"/>
              <a:t> </a:t>
            </a:r>
            <a:r>
              <a:rPr lang="en-US" sz="3200" u="sng" dirty="0" err="1" smtClean="0"/>
              <a:t>từ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phải</a:t>
            </a:r>
            <a:r>
              <a:rPr lang="en-US" sz="3200" u="sng" dirty="0" smtClean="0"/>
              <a:t> sang </a:t>
            </a:r>
            <a:r>
              <a:rPr lang="en-US" sz="3200" u="sng" dirty="0" err="1" smtClean="0"/>
              <a:t>trái</a:t>
            </a:r>
            <a:r>
              <a:rPr lang="en-US" sz="3200" u="sng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tắc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endParaRPr lang="en-US" sz="3200" dirty="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1086E02-9595-4763-9785-BEB6FFF37117}" type="slidenum">
              <a:rPr lang="en-US" smtClean="0">
                <a:solidFill>
                  <a:srgbClr val="FFFFFF"/>
                </a:solidFill>
              </a:rPr>
              <a:pPr eaLnBrk="1" hangingPunct="1"/>
              <a:t>22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tâm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096206" y="1700808"/>
            <a:ext cx="7667482" cy="4738688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sz="2800" dirty="0" err="1" smtClean="0">
                <a:solidFill>
                  <a:srgbClr val="FF3300"/>
                </a:solidFill>
              </a:rPr>
              <a:t>Tạo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cây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từ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kết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quả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duyệt</a:t>
            </a:r>
            <a:r>
              <a:rPr lang="en-US" sz="2800" dirty="0" smtClean="0">
                <a:solidFill>
                  <a:srgbClr val="FF3300"/>
                </a:solidFill>
              </a:rPr>
              <a:t> LNR</a:t>
            </a:r>
            <a:endParaRPr lang="en-US" dirty="0" smtClean="0"/>
          </a:p>
          <a:p>
            <a:pPr marL="231775" lvl="2" indent="-231775" algn="just" eaLnBrk="1" hangingPunct="1"/>
            <a:r>
              <a:rPr lang="en-US" sz="2800" dirty="0" err="1" smtClean="0"/>
              <a:t>Gọi</a:t>
            </a:r>
            <a:r>
              <a:rPr lang="en-US" sz="2800" dirty="0" smtClean="0"/>
              <a:t> r: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trước</a:t>
            </a:r>
            <a:endParaRPr lang="en-US" sz="2800" dirty="0" smtClean="0"/>
          </a:p>
          <a:p>
            <a:pPr marL="231775" lvl="2" indent="-231775" algn="just" eaLnBrk="1" hangingPunct="1"/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m = r div 2: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ở </a:t>
            </a:r>
            <a:r>
              <a:rPr lang="en-US" sz="2800" dirty="0" err="1" smtClean="0"/>
              <a:t>giữa</a:t>
            </a:r>
            <a:endParaRPr lang="en-US" sz="2800" dirty="0" smtClean="0"/>
          </a:p>
          <a:p>
            <a:pPr marL="231775" lvl="2" indent="-231775" algn="just" eaLnBrk="1" hangingPunct="1"/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m </a:t>
            </a:r>
            <a:r>
              <a:rPr lang="en-US" sz="2800" dirty="0" err="1" smtClean="0"/>
              <a:t>làm</a:t>
            </a:r>
            <a:r>
              <a:rPr lang="en-US" sz="2800" dirty="0" smtClean="0"/>
              <a:t> node </a:t>
            </a:r>
            <a:r>
              <a:rPr lang="en-US" sz="2800" dirty="0" err="1" smtClean="0"/>
              <a:t>gốc</a:t>
            </a:r>
            <a:endParaRPr lang="en-US" sz="2800" dirty="0" smtClean="0"/>
          </a:p>
          <a:p>
            <a:pPr marL="231775" lvl="2" indent="-231775" algn="just" eaLnBrk="1" hangingPunct="1"/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dirty="0" smtClean="0"/>
              <a:t> </a:t>
            </a:r>
            <a:r>
              <a:rPr lang="en-US" sz="2800" dirty="0" err="1" smtClean="0"/>
              <a:t>lượt</a:t>
            </a:r>
            <a:r>
              <a:rPr lang="en-US" sz="2800" dirty="0" smtClean="0"/>
              <a:t>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bắt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m-1 </a:t>
            </a:r>
            <a:r>
              <a:rPr lang="en-US" sz="2800" dirty="0" err="1" smtClean="0"/>
              <a:t>lùi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trái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tắc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endParaRPr lang="en-US" sz="2800" dirty="0" smtClean="0"/>
          </a:p>
          <a:p>
            <a:pPr marL="231775" lvl="2" indent="-231775" algn="just" eaLnBrk="1" hangingPunct="1"/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dirty="0" smtClean="0"/>
              <a:t> </a:t>
            </a:r>
            <a:r>
              <a:rPr lang="en-US" sz="2800" dirty="0" err="1" smtClean="0"/>
              <a:t>lượt</a:t>
            </a:r>
            <a:r>
              <a:rPr lang="en-US" sz="2800" dirty="0" smtClean="0"/>
              <a:t>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bắt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m+1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cuối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tắc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endParaRPr lang="en-US" sz="2800" dirty="0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46F5574-0773-4A62-9102-5802766636A3}" type="slidenum">
              <a:rPr lang="en-US" smtClean="0">
                <a:solidFill>
                  <a:srgbClr val="FFFFFF"/>
                </a:solidFill>
              </a:rPr>
              <a:pPr eaLnBrk="1" hangingPunct="1"/>
              <a:t>23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706817" cy="115212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sz="5400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27584" y="1905000"/>
            <a:ext cx="7887791" cy="4568825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3300" b="1" dirty="0" err="1" smtClean="0"/>
              <a:t>Bài</a:t>
            </a:r>
            <a:r>
              <a:rPr lang="en-US" sz="3300" b="1" dirty="0" smtClean="0"/>
              <a:t> 6</a:t>
            </a:r>
            <a:r>
              <a:rPr lang="en-US" sz="3300" dirty="0" smtClean="0"/>
              <a:t> </a:t>
            </a:r>
            <a:r>
              <a:rPr lang="en-US" sz="3300" dirty="0" err="1" smtClean="0"/>
              <a:t>Vẽ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</a:t>
            </a:r>
            <a:r>
              <a:rPr lang="en-US" sz="3300" dirty="0" err="1" smtClean="0"/>
              <a:t>nhị</a:t>
            </a:r>
            <a:r>
              <a:rPr lang="en-US" sz="3300" dirty="0" smtClean="0"/>
              <a:t> </a:t>
            </a:r>
            <a:r>
              <a:rPr lang="en-US" sz="3300" dirty="0" err="1" smtClean="0"/>
              <a:t>phân</a:t>
            </a:r>
            <a:r>
              <a:rPr lang="en-US" sz="3300" dirty="0" smtClean="0"/>
              <a:t> </a:t>
            </a:r>
            <a:r>
              <a:rPr lang="en-US" sz="3300" dirty="0" err="1" smtClean="0"/>
              <a:t>tìm</a:t>
            </a:r>
            <a:r>
              <a:rPr lang="en-US" sz="3300" dirty="0" smtClean="0"/>
              <a:t> </a:t>
            </a:r>
            <a:r>
              <a:rPr lang="en-US" sz="3300" dirty="0" err="1" smtClean="0"/>
              <a:t>kiếm</a:t>
            </a:r>
            <a:r>
              <a:rPr lang="en-US" sz="3300" dirty="0" smtClean="0"/>
              <a:t> T </a:t>
            </a:r>
            <a:r>
              <a:rPr lang="en-US" sz="3300" dirty="0" err="1" smtClean="0"/>
              <a:t>biết</a:t>
            </a:r>
            <a:r>
              <a:rPr lang="en-US" sz="3300" dirty="0" smtClean="0"/>
              <a:t> </a:t>
            </a:r>
            <a:r>
              <a:rPr lang="en-US" sz="3300" dirty="0" err="1" smtClean="0"/>
              <a:t>rằng</a:t>
            </a:r>
            <a:r>
              <a:rPr lang="en-US" sz="3300" dirty="0" smtClean="0"/>
              <a:t> </a:t>
            </a:r>
            <a:r>
              <a:rPr lang="en-US" sz="3300" dirty="0" err="1" smtClean="0"/>
              <a:t>khi</a:t>
            </a:r>
            <a:r>
              <a:rPr lang="en-US" sz="3300" dirty="0" smtClean="0"/>
              <a:t> </a:t>
            </a:r>
            <a:r>
              <a:rPr lang="en-US" sz="3300" dirty="0" err="1" smtClean="0"/>
              <a:t>duyệt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T </a:t>
            </a:r>
            <a:r>
              <a:rPr lang="en-US" sz="3300" dirty="0" err="1" smtClean="0"/>
              <a:t>theo</a:t>
            </a:r>
            <a:r>
              <a:rPr lang="en-US" sz="3300" dirty="0" smtClean="0"/>
              <a:t> </a:t>
            </a:r>
            <a:r>
              <a:rPr lang="en-US" sz="3300" dirty="0" err="1" smtClean="0"/>
              <a:t>thứ</a:t>
            </a:r>
            <a:r>
              <a:rPr lang="en-US" sz="3300" dirty="0" smtClean="0"/>
              <a:t> </a:t>
            </a:r>
            <a:r>
              <a:rPr lang="en-US" sz="3300" dirty="0" err="1" smtClean="0"/>
              <a:t>tự</a:t>
            </a:r>
            <a:r>
              <a:rPr lang="en-US" sz="3300" dirty="0" smtClean="0"/>
              <a:t> NLR </a:t>
            </a:r>
            <a:r>
              <a:rPr lang="en-US" sz="3300" dirty="0" err="1" smtClean="0"/>
              <a:t>thì</a:t>
            </a:r>
            <a:r>
              <a:rPr lang="en-US" sz="3300" dirty="0" smtClean="0"/>
              <a:t> </a:t>
            </a:r>
            <a:r>
              <a:rPr lang="en-US" sz="3300" dirty="0" err="1" smtClean="0"/>
              <a:t>được</a:t>
            </a:r>
            <a:r>
              <a:rPr lang="en-US" sz="3300" dirty="0" smtClean="0"/>
              <a:t> </a:t>
            </a:r>
            <a:r>
              <a:rPr lang="en-US" sz="3300" dirty="0" err="1" smtClean="0"/>
              <a:t>dãy</a:t>
            </a:r>
            <a:r>
              <a:rPr lang="en-US" sz="3300" dirty="0" smtClean="0"/>
              <a:t> </a:t>
            </a:r>
            <a:r>
              <a:rPr lang="en-US" sz="3300" dirty="0" err="1" smtClean="0"/>
              <a:t>sau</a:t>
            </a:r>
            <a:r>
              <a:rPr lang="en-US" sz="3300" dirty="0" smtClean="0"/>
              <a:t>: 9, 4, 1, 3, 8, 6, 5, 7, 10, 14, 12, 13, 16, 19</a:t>
            </a:r>
          </a:p>
          <a:p>
            <a:pPr algn="just"/>
            <a:r>
              <a:rPr lang="en-US" sz="3300" dirty="0" smtClean="0"/>
              <a:t>	</a:t>
            </a:r>
            <a:r>
              <a:rPr lang="en-US" sz="3300" dirty="0" err="1" smtClean="0"/>
              <a:t>Hãy</a:t>
            </a:r>
            <a:r>
              <a:rPr lang="en-US" sz="3300" dirty="0" smtClean="0"/>
              <a:t> </a:t>
            </a:r>
            <a:r>
              <a:rPr lang="en-US" sz="3300" dirty="0" err="1" smtClean="0"/>
              <a:t>duyệt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T </a:t>
            </a:r>
            <a:r>
              <a:rPr lang="en-US" sz="3300" dirty="0" err="1" smtClean="0"/>
              <a:t>trên</a:t>
            </a:r>
            <a:r>
              <a:rPr lang="en-US" sz="3300" dirty="0" smtClean="0"/>
              <a:t> </a:t>
            </a:r>
            <a:r>
              <a:rPr lang="en-US" sz="3300" dirty="0" err="1" smtClean="0"/>
              <a:t>theo</a:t>
            </a:r>
            <a:r>
              <a:rPr lang="en-US" sz="3300" dirty="0" smtClean="0"/>
              <a:t> </a:t>
            </a:r>
            <a:r>
              <a:rPr lang="en-US" sz="3300" dirty="0" err="1" smtClean="0"/>
              <a:t>thứ</a:t>
            </a:r>
            <a:r>
              <a:rPr lang="en-US" sz="3300" dirty="0" smtClean="0"/>
              <a:t> </a:t>
            </a:r>
            <a:r>
              <a:rPr lang="en-US" sz="3300" dirty="0" err="1" smtClean="0"/>
              <a:t>tự</a:t>
            </a:r>
            <a:r>
              <a:rPr lang="en-US" sz="3300" dirty="0" smtClean="0"/>
              <a:t> LRN</a:t>
            </a:r>
            <a:endParaRPr lang="en-US" sz="3300" dirty="0"/>
          </a:p>
          <a:p>
            <a:pPr algn="just"/>
            <a:r>
              <a:rPr lang="en-US" sz="3300" dirty="0" err="1" smtClean="0"/>
              <a:t>Liệt</a:t>
            </a:r>
            <a:r>
              <a:rPr lang="en-US" sz="3300" dirty="0" smtClean="0"/>
              <a:t> </a:t>
            </a:r>
            <a:r>
              <a:rPr lang="en-US" sz="3300" dirty="0" err="1" smtClean="0"/>
              <a:t>kê</a:t>
            </a:r>
            <a:r>
              <a:rPr lang="en-US" sz="3300" dirty="0" smtClean="0"/>
              <a:t> </a:t>
            </a:r>
            <a:r>
              <a:rPr lang="en-US" sz="3300" dirty="0" err="1" smtClean="0"/>
              <a:t>các</a:t>
            </a:r>
            <a:r>
              <a:rPr lang="en-US" sz="3300" dirty="0" smtClean="0"/>
              <a:t> </a:t>
            </a:r>
            <a:r>
              <a:rPr lang="en-US" sz="3300" dirty="0" err="1" smtClean="0"/>
              <a:t>nút</a:t>
            </a:r>
            <a:r>
              <a:rPr lang="en-US" sz="3300" dirty="0" smtClean="0"/>
              <a:t> </a:t>
            </a:r>
            <a:r>
              <a:rPr lang="en-US" sz="3300" dirty="0" err="1" smtClean="0"/>
              <a:t>lá</a:t>
            </a:r>
            <a:r>
              <a:rPr lang="en-US" sz="3300" dirty="0" smtClean="0"/>
              <a:t> </a:t>
            </a:r>
            <a:r>
              <a:rPr lang="en-US" sz="3300" dirty="0" err="1" smtClean="0"/>
              <a:t>của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. </a:t>
            </a:r>
            <a:r>
              <a:rPr lang="en-US" sz="3300" dirty="0" err="1" smtClean="0"/>
              <a:t>Liệt</a:t>
            </a:r>
            <a:r>
              <a:rPr lang="en-US" sz="3300" dirty="0" smtClean="0"/>
              <a:t> </a:t>
            </a:r>
            <a:r>
              <a:rPr lang="en-US" sz="3300" dirty="0" err="1" smtClean="0"/>
              <a:t>kê</a:t>
            </a:r>
            <a:r>
              <a:rPr lang="en-US" sz="3300" dirty="0" smtClean="0"/>
              <a:t> </a:t>
            </a:r>
            <a:r>
              <a:rPr lang="en-US" sz="3300" dirty="0" err="1" smtClean="0"/>
              <a:t>các</a:t>
            </a:r>
            <a:r>
              <a:rPr lang="en-US" sz="3300" dirty="0" smtClean="0"/>
              <a:t> </a:t>
            </a:r>
            <a:r>
              <a:rPr lang="en-US" sz="3300" dirty="0" err="1" smtClean="0"/>
              <a:t>nút</a:t>
            </a:r>
            <a:r>
              <a:rPr lang="en-US" sz="3300" dirty="0" smtClean="0"/>
              <a:t> </a:t>
            </a:r>
            <a:r>
              <a:rPr lang="en-US" sz="3300" dirty="0" err="1" smtClean="0"/>
              <a:t>nhánh</a:t>
            </a:r>
            <a:r>
              <a:rPr lang="en-US" sz="3300" dirty="0" smtClean="0"/>
              <a:t> </a:t>
            </a:r>
            <a:r>
              <a:rPr lang="en-US" sz="3300" dirty="0" err="1" smtClean="0"/>
              <a:t>của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endParaRPr lang="en-US" sz="3300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BEFD1115-826D-4BB5-A384-467131BF3ED1}" type="slidenum">
              <a:rPr lang="en-US" smtClean="0">
                <a:solidFill>
                  <a:srgbClr val="FFFFFF"/>
                </a:solidFill>
              </a:rPr>
              <a:pPr eaLnBrk="1" hangingPunct="1"/>
              <a:t>24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096206" y="1844825"/>
            <a:ext cx="7619169" cy="4629000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sz="3300" b="1" dirty="0" err="1" smtClean="0"/>
              <a:t>Bài</a:t>
            </a:r>
            <a:r>
              <a:rPr lang="en-US" sz="3300" b="1" dirty="0" smtClean="0"/>
              <a:t> 7 </a:t>
            </a:r>
            <a:r>
              <a:rPr lang="en-US" sz="3300" dirty="0" err="1" smtClean="0"/>
              <a:t>Vẽ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</a:t>
            </a:r>
            <a:r>
              <a:rPr lang="en-US" sz="3300" dirty="0" err="1" smtClean="0"/>
              <a:t>nhị</a:t>
            </a:r>
            <a:r>
              <a:rPr lang="en-US" sz="3300" dirty="0" smtClean="0"/>
              <a:t> </a:t>
            </a:r>
            <a:r>
              <a:rPr lang="en-US" sz="3300" dirty="0" err="1" smtClean="0"/>
              <a:t>phân</a:t>
            </a:r>
            <a:r>
              <a:rPr lang="en-US" sz="3300" dirty="0" smtClean="0"/>
              <a:t> </a:t>
            </a:r>
            <a:r>
              <a:rPr lang="en-US" sz="3300" dirty="0" err="1" smtClean="0"/>
              <a:t>tìm</a:t>
            </a:r>
            <a:r>
              <a:rPr lang="en-US" sz="3300" dirty="0" smtClean="0"/>
              <a:t> </a:t>
            </a:r>
            <a:r>
              <a:rPr lang="en-US" sz="3300" dirty="0" err="1" smtClean="0"/>
              <a:t>kiếm</a:t>
            </a:r>
            <a:r>
              <a:rPr lang="en-US" sz="3300" dirty="0" smtClean="0"/>
              <a:t> T </a:t>
            </a:r>
            <a:r>
              <a:rPr lang="en-US" sz="3300" dirty="0" err="1" smtClean="0"/>
              <a:t>biết</a:t>
            </a:r>
            <a:r>
              <a:rPr lang="en-US" sz="3300" dirty="0" smtClean="0"/>
              <a:t> </a:t>
            </a:r>
            <a:r>
              <a:rPr lang="en-US" sz="3300" dirty="0" err="1" smtClean="0"/>
              <a:t>rằng</a:t>
            </a:r>
            <a:r>
              <a:rPr lang="en-US" sz="3300" dirty="0" smtClean="0"/>
              <a:t> </a:t>
            </a:r>
            <a:r>
              <a:rPr lang="en-US" sz="3300" dirty="0" err="1" smtClean="0"/>
              <a:t>khi</a:t>
            </a:r>
            <a:r>
              <a:rPr lang="en-US" sz="3300" dirty="0" smtClean="0"/>
              <a:t> </a:t>
            </a:r>
            <a:r>
              <a:rPr lang="en-US" sz="3300" dirty="0" err="1" smtClean="0"/>
              <a:t>duyệt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T </a:t>
            </a:r>
            <a:r>
              <a:rPr lang="en-US" sz="3300" dirty="0" err="1" smtClean="0"/>
              <a:t>theo</a:t>
            </a:r>
            <a:r>
              <a:rPr lang="en-US" sz="3300" dirty="0" smtClean="0"/>
              <a:t> </a:t>
            </a:r>
            <a:r>
              <a:rPr lang="en-US" sz="3300" dirty="0" err="1" smtClean="0"/>
              <a:t>thứ</a:t>
            </a:r>
            <a:r>
              <a:rPr lang="en-US" sz="3300" dirty="0" smtClean="0"/>
              <a:t> </a:t>
            </a:r>
            <a:r>
              <a:rPr lang="en-US" sz="3300" dirty="0" err="1" smtClean="0"/>
              <a:t>tự</a:t>
            </a:r>
            <a:r>
              <a:rPr lang="en-US" sz="3300" dirty="0" smtClean="0"/>
              <a:t> LRN </a:t>
            </a:r>
            <a:r>
              <a:rPr lang="en-US" sz="3300" dirty="0" err="1" smtClean="0"/>
              <a:t>thì</a:t>
            </a:r>
            <a:r>
              <a:rPr lang="en-US" sz="3300" dirty="0" smtClean="0"/>
              <a:t> </a:t>
            </a:r>
            <a:r>
              <a:rPr lang="en-US" sz="3300" dirty="0" err="1" smtClean="0"/>
              <a:t>được</a:t>
            </a:r>
            <a:r>
              <a:rPr lang="en-US" sz="3300" dirty="0" smtClean="0"/>
              <a:t> </a:t>
            </a:r>
            <a:r>
              <a:rPr lang="en-US" sz="3300" dirty="0" err="1" smtClean="0"/>
              <a:t>dãy</a:t>
            </a:r>
            <a:r>
              <a:rPr lang="en-US" sz="3300" dirty="0" smtClean="0"/>
              <a:t> </a:t>
            </a:r>
            <a:r>
              <a:rPr lang="en-US" sz="3300" dirty="0" err="1" smtClean="0"/>
              <a:t>sau</a:t>
            </a:r>
            <a:r>
              <a:rPr lang="en-US" sz="3300" dirty="0" smtClean="0"/>
              <a:t>: 1, 4, 7, 5, 3, 16, 18, 15, 29, 25, 30, 20, 8</a:t>
            </a:r>
          </a:p>
          <a:p>
            <a:pPr algn="just" eaLnBrk="1" hangingPunct="1"/>
            <a:r>
              <a:rPr lang="en-US" sz="3300" dirty="0" err="1" smtClean="0"/>
              <a:t>Hãy</a:t>
            </a:r>
            <a:r>
              <a:rPr lang="en-US" sz="3300" dirty="0" smtClean="0"/>
              <a:t> </a:t>
            </a:r>
            <a:r>
              <a:rPr lang="en-US" sz="3300" dirty="0" err="1" smtClean="0"/>
              <a:t>duyệt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T </a:t>
            </a:r>
            <a:r>
              <a:rPr lang="en-US" sz="3300" dirty="0" err="1" smtClean="0"/>
              <a:t>trên</a:t>
            </a:r>
            <a:r>
              <a:rPr lang="en-US" sz="3300" dirty="0" smtClean="0"/>
              <a:t> </a:t>
            </a:r>
            <a:r>
              <a:rPr lang="en-US" sz="3300" dirty="0" err="1" smtClean="0"/>
              <a:t>theo</a:t>
            </a:r>
            <a:r>
              <a:rPr lang="en-US" sz="3300" dirty="0" smtClean="0"/>
              <a:t> </a:t>
            </a:r>
            <a:r>
              <a:rPr lang="en-US" sz="3300" dirty="0" err="1" smtClean="0"/>
              <a:t>thứ</a:t>
            </a:r>
            <a:r>
              <a:rPr lang="en-US" sz="3300" dirty="0" smtClean="0"/>
              <a:t> </a:t>
            </a:r>
            <a:r>
              <a:rPr lang="en-US" sz="3300" dirty="0" err="1" smtClean="0"/>
              <a:t>tự</a:t>
            </a:r>
            <a:r>
              <a:rPr lang="en-US" sz="3300" dirty="0" smtClean="0"/>
              <a:t> NLR</a:t>
            </a:r>
          </a:p>
          <a:p>
            <a:pPr algn="just" eaLnBrk="1" hangingPunct="1"/>
            <a:r>
              <a:rPr lang="fr-FR" sz="3300" dirty="0" err="1" smtClean="0"/>
              <a:t>Cây</a:t>
            </a:r>
            <a:r>
              <a:rPr lang="fr-FR" sz="3300" dirty="0" smtClean="0"/>
              <a:t> T </a:t>
            </a:r>
            <a:r>
              <a:rPr lang="fr-FR" sz="3300" dirty="0" err="1" smtClean="0"/>
              <a:t>có</a:t>
            </a:r>
            <a:r>
              <a:rPr lang="fr-FR" sz="3300" dirty="0" smtClean="0"/>
              <a:t> </a:t>
            </a:r>
            <a:r>
              <a:rPr lang="fr-FR" sz="3300" dirty="0" err="1" smtClean="0"/>
              <a:t>chiều</a:t>
            </a:r>
            <a:r>
              <a:rPr lang="fr-FR" sz="3300" dirty="0" smtClean="0"/>
              <a:t> </a:t>
            </a:r>
            <a:r>
              <a:rPr lang="fr-FR" sz="3300" dirty="0" err="1" smtClean="0"/>
              <a:t>cao</a:t>
            </a:r>
            <a:r>
              <a:rPr lang="fr-FR" sz="3300" dirty="0" smtClean="0"/>
              <a:t> là </a:t>
            </a:r>
            <a:r>
              <a:rPr lang="fr-FR" sz="3300" dirty="0" err="1" smtClean="0"/>
              <a:t>bao</a:t>
            </a:r>
            <a:r>
              <a:rPr lang="fr-FR" sz="3300" dirty="0" smtClean="0"/>
              <a:t> </a:t>
            </a:r>
            <a:r>
              <a:rPr lang="fr-FR" sz="3300" dirty="0" err="1" smtClean="0"/>
              <a:t>nhiêu</a:t>
            </a:r>
            <a:r>
              <a:rPr lang="fr-FR" sz="3300" dirty="0" smtClean="0"/>
              <a:t>? </a:t>
            </a:r>
            <a:r>
              <a:rPr lang="fr-FR" sz="3300" dirty="0" err="1" smtClean="0"/>
              <a:t>Tìm</a:t>
            </a:r>
            <a:r>
              <a:rPr lang="fr-FR" sz="3300" dirty="0" smtClean="0"/>
              <a:t> </a:t>
            </a:r>
            <a:r>
              <a:rPr lang="fr-FR" sz="3300" dirty="0" err="1" smtClean="0"/>
              <a:t>các</a:t>
            </a:r>
            <a:r>
              <a:rPr lang="fr-FR" sz="3300" dirty="0" smtClean="0"/>
              <a:t> </a:t>
            </a:r>
            <a:r>
              <a:rPr lang="fr-FR" sz="3300" dirty="0" err="1" smtClean="0"/>
              <a:t>đường</a:t>
            </a:r>
            <a:r>
              <a:rPr lang="fr-FR" sz="3300" dirty="0" smtClean="0"/>
              <a:t> </a:t>
            </a:r>
            <a:r>
              <a:rPr lang="fr-FR" sz="3300" dirty="0" err="1" smtClean="0"/>
              <a:t>đi</a:t>
            </a:r>
            <a:r>
              <a:rPr lang="fr-FR" sz="3300" dirty="0" smtClean="0"/>
              <a:t> </a:t>
            </a:r>
            <a:r>
              <a:rPr lang="fr-FR" sz="3300" dirty="0" err="1" smtClean="0"/>
              <a:t>từ</a:t>
            </a:r>
            <a:r>
              <a:rPr lang="fr-FR" sz="3300" dirty="0" smtClean="0"/>
              <a:t> </a:t>
            </a:r>
            <a:r>
              <a:rPr lang="fr-FR" sz="3300" dirty="0" err="1" smtClean="0"/>
              <a:t>gốc</a:t>
            </a:r>
            <a:r>
              <a:rPr lang="fr-FR" sz="3300" dirty="0" smtClean="0"/>
              <a:t> </a:t>
            </a:r>
            <a:r>
              <a:rPr lang="fr-FR" sz="3300" dirty="0" err="1" smtClean="0"/>
              <a:t>có</a:t>
            </a:r>
            <a:r>
              <a:rPr lang="fr-FR" sz="3300" dirty="0" smtClean="0"/>
              <a:t> </a:t>
            </a:r>
            <a:r>
              <a:rPr lang="fr-FR" sz="3300" dirty="0" err="1" smtClean="0"/>
              <a:t>độ</a:t>
            </a:r>
            <a:r>
              <a:rPr lang="fr-FR" sz="3300" dirty="0" smtClean="0"/>
              <a:t> </a:t>
            </a:r>
            <a:r>
              <a:rPr lang="fr-FR" sz="3300" dirty="0" err="1" smtClean="0"/>
              <a:t>dài</a:t>
            </a:r>
            <a:r>
              <a:rPr lang="fr-FR" sz="3300" dirty="0" smtClean="0"/>
              <a:t> là 4 </a:t>
            </a:r>
            <a:r>
              <a:rPr lang="fr-FR" sz="3300" dirty="0" err="1" smtClean="0"/>
              <a:t>trên</a:t>
            </a:r>
            <a:r>
              <a:rPr lang="fr-FR" sz="3300" dirty="0" smtClean="0"/>
              <a:t> </a:t>
            </a:r>
            <a:r>
              <a:rPr lang="fr-FR" sz="3300" dirty="0" err="1" smtClean="0"/>
              <a:t>cây</a:t>
            </a:r>
            <a:endParaRPr lang="en-US" sz="3300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55298CC-EDB8-4F5D-A54A-127657FA72E8}" type="slidenum">
              <a:rPr lang="en-US" smtClean="0">
                <a:solidFill>
                  <a:srgbClr val="FFFFFF"/>
                </a:solidFill>
              </a:rPr>
              <a:pPr eaLnBrk="1" hangingPunct="1"/>
              <a:t>25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6207" y="692696"/>
            <a:ext cx="7590594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6449144" cy="720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475656" y="1143000"/>
            <a:ext cx="6449144" cy="571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Nhap</a:t>
            </a:r>
            <a:r>
              <a:rPr lang="en-US" sz="2400" dirty="0" smtClean="0"/>
              <a:t>(TREE &amp;t)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x;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do{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</a:t>
            </a:r>
            <a:r>
              <a:rPr lang="en-US" sz="2400" dirty="0" err="1" smtClean="0"/>
              <a:t>Nhap</a:t>
            </a:r>
            <a:r>
              <a:rPr lang="en-US" sz="2400" dirty="0" smtClean="0"/>
              <a:t> </a:t>
            </a:r>
            <a:r>
              <a:rPr lang="en-US" sz="2400" dirty="0" err="1" smtClean="0"/>
              <a:t>gia</a:t>
            </a:r>
            <a:r>
              <a:rPr lang="en-US" sz="2400" dirty="0" smtClean="0"/>
              <a:t> tri: “;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&gt;&gt;x;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kq</a:t>
            </a:r>
            <a:r>
              <a:rPr lang="en-US" sz="2400" dirty="0" smtClean="0"/>
              <a:t>=</a:t>
            </a:r>
            <a:r>
              <a:rPr lang="en-US" sz="2400" dirty="0" err="1" smtClean="0"/>
              <a:t>ThemNut</a:t>
            </a:r>
            <a:r>
              <a:rPr lang="en-US" sz="2400" dirty="0" smtClean="0"/>
              <a:t>(t, x);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	if(</a:t>
            </a:r>
            <a:r>
              <a:rPr lang="en-US" sz="2400" dirty="0" err="1" smtClean="0"/>
              <a:t>kq</a:t>
            </a:r>
            <a:r>
              <a:rPr lang="en-US" sz="2400" dirty="0" smtClean="0"/>
              <a:t>==0||</a:t>
            </a:r>
            <a:r>
              <a:rPr lang="en-US" sz="2400" dirty="0" err="1" smtClean="0"/>
              <a:t>kq</a:t>
            </a:r>
            <a:r>
              <a:rPr lang="en-US" sz="2400" dirty="0" smtClean="0"/>
              <a:t>==-1)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		break;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}while (true);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BD3E61C5-B206-4469-9555-46829C7709B8}" type="slidenum">
              <a:rPr lang="en-US" smtClean="0">
                <a:solidFill>
                  <a:srgbClr val="FFFFFF"/>
                </a:solidFill>
              </a:rPr>
              <a:pPr eaLnBrk="1" hangingPunct="1"/>
              <a:t>26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43320"/>
            <a:ext cx="7467600" cy="654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Hàm</a:t>
            </a:r>
            <a:r>
              <a:rPr lang="en-US" dirty="0" smtClean="0"/>
              <a:t> main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LNR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547664" y="1441833"/>
            <a:ext cx="6377136" cy="53447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TREE 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t=NULL;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Nhap</a:t>
            </a:r>
            <a:r>
              <a:rPr lang="en-US" sz="2400" dirty="0" smtClean="0"/>
              <a:t>(t);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</a:t>
            </a:r>
            <a:r>
              <a:rPr lang="en-US" sz="2400" dirty="0" err="1" smtClean="0"/>
              <a:t>Duyet</a:t>
            </a:r>
            <a:r>
              <a:rPr lang="en-US" sz="2400" dirty="0" smtClean="0"/>
              <a:t> cay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tu</a:t>
            </a:r>
            <a:r>
              <a:rPr lang="en-US" sz="2400" dirty="0" smtClean="0"/>
              <a:t> </a:t>
            </a:r>
            <a:r>
              <a:rPr lang="en-US" sz="2400" dirty="0" err="1" smtClean="0"/>
              <a:t>giua</a:t>
            </a:r>
            <a:r>
              <a:rPr lang="en-US" sz="2400" dirty="0" smtClean="0"/>
              <a:t>: “;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LNR(t);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Huy</a:t>
            </a:r>
            <a:r>
              <a:rPr lang="en-US" sz="2400" dirty="0" smtClean="0"/>
              <a:t>(t);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21F4F2B-50A8-41CE-A1F5-073B886BE312}" type="slidenum">
              <a:rPr lang="en-US" smtClean="0">
                <a:solidFill>
                  <a:srgbClr val="FFFFFF"/>
                </a:solidFill>
              </a:rPr>
              <a:pPr eaLnBrk="1" hangingPunct="1"/>
              <a:t>27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Tìm x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Tìm min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Tìm min của cây con bên phải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Tìm max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Tìm max của cây con bên trái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B781DB2-E851-4C41-AB29-108E40C5CE3A}" type="slidenum">
              <a:rPr lang="en-US" smtClean="0">
                <a:solidFill>
                  <a:srgbClr val="FFFFFF"/>
                </a:solidFill>
              </a:rPr>
              <a:pPr eaLnBrk="1" hangingPunct="1"/>
              <a:t>28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3995738" y="2060575"/>
            <a:ext cx="936625" cy="10080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Ví dụ tìm x = 23</a:t>
            </a:r>
          </a:p>
        </p:txBody>
      </p:sp>
      <p:sp>
        <p:nvSpPr>
          <p:cNvPr id="61461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2A9E68F-AE0E-4181-BEA8-959A2458F3EC}" type="slidenum">
              <a:rPr lang="en-US" smtClean="0">
                <a:solidFill>
                  <a:srgbClr val="FFFFFF"/>
                </a:solidFill>
              </a:rPr>
              <a:pPr eaLnBrk="1" hangingPunct="1"/>
              <a:t>29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4211638" y="227647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059113" y="30686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5435600" y="30686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2339975" y="39338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3922713" y="39338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4714875" y="39338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6154738" y="39338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5148263" y="47974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3490913" y="47974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3490913" y="2638425"/>
            <a:ext cx="792162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4668838" y="2651125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 flipH="1">
            <a:off x="2698750" y="3502025"/>
            <a:ext cx="433388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3490913" y="3502025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H="1">
            <a:off x="3851275" y="4438650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flipH="1">
            <a:off x="5148263" y="3502025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5867400" y="3502025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5075238" y="4365625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6.66667E-6 L 0.13386 0.11552 " pathEditMode="relative" ptsTypes="AA">
                                      <p:cBhvr>
                                        <p:cTn id="6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6 0.11552 L 0.05504 0.24167 " pathEditMode="relative" ptsTypes="AA">
                                      <p:cBhvr>
                                        <p:cTn id="9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4 0.24167 L 0.09844 0.357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1" grpId="0" animBg="1"/>
      <p:bldP spid="81941" grpId="1" animBg="1"/>
      <p:bldP spid="8194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475162" y="1676400"/>
            <a:ext cx="4489451" cy="4848225"/>
          </a:xfrm>
        </p:spPr>
        <p:txBody>
          <a:bodyPr>
            <a:normAutofit/>
          </a:bodyPr>
          <a:lstStyle/>
          <a:p>
            <a:pPr algn="just"/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 của một nút: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số cây con của nút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</a:t>
            </a:r>
          </a:p>
          <a:p>
            <a:pPr algn="just" eaLnBrk="1" hangingPunct="1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</a:p>
          <a:p>
            <a:pPr algn="just" eaLnBrk="1" hangingPunct="1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10" name="Slide Number Placeholder 3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CC1BAA8-AC6A-4720-9B49-1C919E42A36C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1979613" y="249078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827088" y="32829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>
            <a:off x="3203575" y="32829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107950" y="41481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1690688" y="41481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2482850" y="41481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3922713" y="41481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>
            <a:off x="2916238" y="50117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1258888" y="50117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301" name="Line 32"/>
          <p:cNvSpPr>
            <a:spLocks noChangeShapeType="1"/>
          </p:cNvSpPr>
          <p:nvPr/>
        </p:nvSpPr>
        <p:spPr bwMode="auto">
          <a:xfrm flipH="1">
            <a:off x="1258888" y="2852738"/>
            <a:ext cx="792162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33"/>
          <p:cNvSpPr>
            <a:spLocks noChangeShapeType="1"/>
          </p:cNvSpPr>
          <p:nvPr/>
        </p:nvSpPr>
        <p:spPr bwMode="auto">
          <a:xfrm>
            <a:off x="2436813" y="2865438"/>
            <a:ext cx="838200" cy="4905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34"/>
          <p:cNvSpPr>
            <a:spLocks noChangeShapeType="1"/>
          </p:cNvSpPr>
          <p:nvPr/>
        </p:nvSpPr>
        <p:spPr bwMode="auto">
          <a:xfrm flipH="1">
            <a:off x="466725" y="3716338"/>
            <a:ext cx="433388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35"/>
          <p:cNvSpPr>
            <a:spLocks noChangeShapeType="1"/>
          </p:cNvSpPr>
          <p:nvPr/>
        </p:nvSpPr>
        <p:spPr bwMode="auto">
          <a:xfrm>
            <a:off x="1258888" y="3716338"/>
            <a:ext cx="504825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36"/>
          <p:cNvSpPr>
            <a:spLocks noChangeShapeType="1"/>
          </p:cNvSpPr>
          <p:nvPr/>
        </p:nvSpPr>
        <p:spPr bwMode="auto">
          <a:xfrm flipH="1">
            <a:off x="1619250" y="4652963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37"/>
          <p:cNvSpPr>
            <a:spLocks noChangeShapeType="1"/>
          </p:cNvSpPr>
          <p:nvPr/>
        </p:nvSpPr>
        <p:spPr bwMode="auto">
          <a:xfrm flipH="1">
            <a:off x="2916238" y="3716338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38"/>
          <p:cNvSpPr>
            <a:spLocks noChangeShapeType="1"/>
          </p:cNvSpPr>
          <p:nvPr/>
        </p:nvSpPr>
        <p:spPr bwMode="auto">
          <a:xfrm>
            <a:off x="3635375" y="3716338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39"/>
          <p:cNvSpPr>
            <a:spLocks noChangeShapeType="1"/>
          </p:cNvSpPr>
          <p:nvPr/>
        </p:nvSpPr>
        <p:spPr bwMode="auto">
          <a:xfrm>
            <a:off x="2843213" y="4579938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11188" y="2486025"/>
            <a:ext cx="3395662" cy="2965450"/>
            <a:chOff x="385" y="1566"/>
            <a:chExt cx="2139" cy="1868"/>
          </a:xfrm>
        </p:grpSpPr>
        <p:sp>
          <p:nvSpPr>
            <p:cNvPr id="12311" name="Text Box 40"/>
            <p:cNvSpPr txBox="1">
              <a:spLocks noChangeArrowheads="1"/>
            </p:cNvSpPr>
            <p:nvPr/>
          </p:nvSpPr>
          <p:spPr bwMode="auto">
            <a:xfrm>
              <a:off x="1565" y="156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2" name="Text Box 41"/>
            <p:cNvSpPr txBox="1">
              <a:spLocks noChangeArrowheads="1"/>
            </p:cNvSpPr>
            <p:nvPr/>
          </p:nvSpPr>
          <p:spPr bwMode="auto">
            <a:xfrm>
              <a:off x="2336" y="2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3" name="Text Box 42"/>
            <p:cNvSpPr txBox="1">
              <a:spLocks noChangeArrowheads="1"/>
            </p:cNvSpPr>
            <p:nvPr/>
          </p:nvSpPr>
          <p:spPr bwMode="auto">
            <a:xfrm>
              <a:off x="839" y="211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4" name="Text Box 43"/>
            <p:cNvSpPr txBox="1">
              <a:spLocks noChangeArrowheads="1"/>
            </p:cNvSpPr>
            <p:nvPr/>
          </p:nvSpPr>
          <p:spPr bwMode="auto">
            <a:xfrm>
              <a:off x="1876" y="26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5" name="Text Box 44"/>
            <p:cNvSpPr txBox="1">
              <a:spLocks noChangeArrowheads="1"/>
            </p:cNvSpPr>
            <p:nvPr/>
          </p:nvSpPr>
          <p:spPr bwMode="auto">
            <a:xfrm>
              <a:off x="884" y="26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6" name="Text Box 45"/>
            <p:cNvSpPr txBox="1">
              <a:spLocks noChangeArrowheads="1"/>
            </p:cNvSpPr>
            <p:nvPr/>
          </p:nvSpPr>
          <p:spPr bwMode="auto">
            <a:xfrm>
              <a:off x="385" y="26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7" name="Text Box 46"/>
            <p:cNvSpPr txBox="1">
              <a:spLocks noChangeArrowheads="1"/>
            </p:cNvSpPr>
            <p:nvPr/>
          </p:nvSpPr>
          <p:spPr bwMode="auto">
            <a:xfrm>
              <a:off x="1104" y="32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8" name="Text Box 47"/>
            <p:cNvSpPr txBox="1">
              <a:spLocks noChangeArrowheads="1"/>
            </p:cNvSpPr>
            <p:nvPr/>
          </p:nvSpPr>
          <p:spPr bwMode="auto">
            <a:xfrm>
              <a:off x="2290" y="26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9" name="Text Box 48"/>
            <p:cNvSpPr txBox="1">
              <a:spLocks noChangeArrowheads="1"/>
            </p:cNvSpPr>
            <p:nvPr/>
          </p:nvSpPr>
          <p:spPr bwMode="auto">
            <a:xfrm>
              <a:off x="2154" y="319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9" grpId="0" animBg="1"/>
      <p:bldP spid="411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Xóa</a:t>
            </a:r>
            <a:r>
              <a:rPr lang="en-US" dirty="0"/>
              <a:t> node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03801" y="2986088"/>
            <a:ext cx="3889374" cy="2099096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/>
              <a:t>Node </a:t>
            </a:r>
            <a:r>
              <a:rPr lang="en-US" dirty="0" err="1" smtClean="0"/>
              <a:t>lá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/>
              <a:t>Node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cây</a:t>
            </a:r>
            <a:r>
              <a:rPr lang="en-US" dirty="0" smtClean="0"/>
              <a:t> con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/>
              <a:t>Node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</a:p>
        </p:txBody>
      </p:sp>
      <p:sp>
        <p:nvSpPr>
          <p:cNvPr id="69653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E0E47A21-31B7-478F-ABF1-B964055996EB}" type="slidenum">
              <a:rPr lang="en-US" smtClean="0">
                <a:solidFill>
                  <a:srgbClr val="FFFFFF"/>
                </a:solidFill>
              </a:rPr>
              <a:pPr eaLnBrk="1" hangingPunct="1"/>
              <a:t>30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2124075" y="22034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971550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3348038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25241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1835150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262731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4067175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306070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72716" name="Oval 12"/>
          <p:cNvSpPr>
            <a:spLocks noChangeArrowheads="1"/>
          </p:cNvSpPr>
          <p:nvPr/>
        </p:nvSpPr>
        <p:spPr bwMode="auto">
          <a:xfrm>
            <a:off x="140335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1403350" y="2565400"/>
            <a:ext cx="792163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2581275" y="2578100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 flipH="1">
            <a:off x="611188" y="3429000"/>
            <a:ext cx="433387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1403350" y="3429000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H="1">
            <a:off x="1763713" y="4365625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H="1">
            <a:off x="3060700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3779838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2987675" y="4292600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3275310" y="1916113"/>
            <a:ext cx="1008063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3275310" y="1989138"/>
            <a:ext cx="1042988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Xóa</a:t>
            </a:r>
            <a:r>
              <a:rPr lang="en-US" dirty="0"/>
              <a:t> node </a:t>
            </a:r>
            <a:r>
              <a:rPr lang="en-US" dirty="0" err="1"/>
              <a:t>lá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372523" y="3141389"/>
            <a:ext cx="2663527" cy="16557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Xóa</a:t>
            </a:r>
            <a:r>
              <a:rPr lang="en-US" dirty="0" smtClean="0"/>
              <a:t> 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Xóa</a:t>
            </a:r>
            <a:r>
              <a:rPr lang="en-US" dirty="0" smtClean="0"/>
              <a:t> 23</a:t>
            </a:r>
          </a:p>
        </p:txBody>
      </p:sp>
      <p:sp>
        <p:nvSpPr>
          <p:cNvPr id="7067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83A7EF5-2384-4825-9F7E-87109BB77640}" type="slidenum">
              <a:rPr lang="en-US" smtClean="0">
                <a:solidFill>
                  <a:srgbClr val="FFFFFF"/>
                </a:solidFill>
              </a:rPr>
              <a:pPr eaLnBrk="1" hangingPunct="1"/>
              <a:t>31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3564235" y="22034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2411710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788198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169257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275310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406747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5507335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450086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284351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 flipH="1">
            <a:off x="2843510" y="2565400"/>
            <a:ext cx="792163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>
            <a:off x="4021435" y="2578100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H="1">
            <a:off x="2051348" y="3429000"/>
            <a:ext cx="433387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16"/>
          <p:cNvSpPr>
            <a:spLocks noChangeShapeType="1"/>
          </p:cNvSpPr>
          <p:nvPr/>
        </p:nvSpPr>
        <p:spPr bwMode="auto">
          <a:xfrm>
            <a:off x="2843510" y="3429000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Line 17"/>
          <p:cNvSpPr>
            <a:spLocks noChangeShapeType="1"/>
          </p:cNvSpPr>
          <p:nvPr/>
        </p:nvSpPr>
        <p:spPr bwMode="auto">
          <a:xfrm flipH="1">
            <a:off x="3203873" y="4365625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Line 18"/>
          <p:cNvSpPr>
            <a:spLocks noChangeShapeType="1"/>
          </p:cNvSpPr>
          <p:nvPr/>
        </p:nvSpPr>
        <p:spPr bwMode="auto">
          <a:xfrm flipH="1">
            <a:off x="4500860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7" name="Line 19"/>
          <p:cNvSpPr>
            <a:spLocks noChangeShapeType="1"/>
          </p:cNvSpPr>
          <p:nvPr/>
        </p:nvSpPr>
        <p:spPr bwMode="auto">
          <a:xfrm>
            <a:off x="5219998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4427835" y="4292600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11822 0.10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2 0.10509 L -0.20642 0.2416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0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0.13386 0.1155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6 0.11551 L 0.05521 0.2414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24144 L 0.10261 0.3675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xit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0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0" grpId="0" animBg="1"/>
      <p:bldP spid="73750" grpId="1" animBg="1"/>
      <p:bldP spid="73750" grpId="2" animBg="1"/>
      <p:bldP spid="73750" grpId="3" animBg="1"/>
      <p:bldP spid="73750" grpId="4" animBg="1"/>
      <p:bldP spid="73749" grpId="0" animBg="1"/>
      <p:bldP spid="73749" grpId="1" animBg="1"/>
      <p:bldP spid="73749" grpId="2" animBg="1"/>
      <p:bldP spid="73735" grpId="0" animBg="1"/>
      <p:bldP spid="73739" grpId="0" animBg="1"/>
      <p:bldP spid="73743" grpId="0" animBg="1"/>
      <p:bldP spid="737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4140374" y="4581525"/>
            <a:ext cx="863600" cy="86518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3059286" y="1989138"/>
            <a:ext cx="1042988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Oval 25"/>
          <p:cNvSpPr>
            <a:spLocks noChangeArrowheads="1"/>
          </p:cNvSpPr>
          <p:nvPr/>
        </p:nvSpPr>
        <p:spPr bwMode="auto">
          <a:xfrm>
            <a:off x="3059286" y="1989138"/>
            <a:ext cx="10080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Oval 23"/>
          <p:cNvSpPr>
            <a:spLocks noChangeArrowheads="1"/>
          </p:cNvSpPr>
          <p:nvPr/>
        </p:nvSpPr>
        <p:spPr bwMode="auto">
          <a:xfrm>
            <a:off x="2470324" y="4602163"/>
            <a:ext cx="865187" cy="7921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Xóa node 1 cây con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>
          <a:xfrm>
            <a:off x="6516216" y="2996952"/>
            <a:ext cx="2519834" cy="16557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Xóa</a:t>
            </a:r>
            <a:r>
              <a:rPr lang="en-US" dirty="0" smtClean="0"/>
              <a:t> 6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Xóa</a:t>
            </a:r>
            <a:r>
              <a:rPr lang="en-US" dirty="0" smtClean="0"/>
              <a:t> 15</a:t>
            </a:r>
          </a:p>
        </p:txBody>
      </p:sp>
      <p:sp>
        <p:nvSpPr>
          <p:cNvPr id="717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30473E4-5803-46D7-898E-9F8799A2D8EC}" type="slidenum">
              <a:rPr lang="en-US" smtClean="0">
                <a:solidFill>
                  <a:srgbClr val="FFFFFF"/>
                </a:solidFill>
              </a:rPr>
              <a:pPr eaLnBrk="1" hangingPunct="1"/>
              <a:t>32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3348211" y="22034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2195686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4572174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1476549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3059286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3851449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5291311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4284836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2627486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1697" name="Line 15"/>
          <p:cNvSpPr>
            <a:spLocks noChangeShapeType="1"/>
          </p:cNvSpPr>
          <p:nvPr/>
        </p:nvSpPr>
        <p:spPr bwMode="auto">
          <a:xfrm flipH="1">
            <a:off x="2627486" y="2565400"/>
            <a:ext cx="792163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8" name="Line 16"/>
          <p:cNvSpPr>
            <a:spLocks noChangeShapeType="1"/>
          </p:cNvSpPr>
          <p:nvPr/>
        </p:nvSpPr>
        <p:spPr bwMode="auto">
          <a:xfrm>
            <a:off x="3805411" y="2578100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9" name="Line 17"/>
          <p:cNvSpPr>
            <a:spLocks noChangeShapeType="1"/>
          </p:cNvSpPr>
          <p:nvPr/>
        </p:nvSpPr>
        <p:spPr bwMode="auto">
          <a:xfrm flipH="1">
            <a:off x="1835324" y="3429000"/>
            <a:ext cx="433387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0" name="Line 18"/>
          <p:cNvSpPr>
            <a:spLocks noChangeShapeType="1"/>
          </p:cNvSpPr>
          <p:nvPr/>
        </p:nvSpPr>
        <p:spPr bwMode="auto">
          <a:xfrm>
            <a:off x="2627486" y="3429000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2987849" y="4365625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2" name="Line 20"/>
          <p:cNvSpPr>
            <a:spLocks noChangeShapeType="1"/>
          </p:cNvSpPr>
          <p:nvPr/>
        </p:nvSpPr>
        <p:spPr bwMode="auto">
          <a:xfrm flipH="1">
            <a:off x="4284836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3" name="Line 21"/>
          <p:cNvSpPr>
            <a:spLocks noChangeShapeType="1"/>
          </p:cNvSpPr>
          <p:nvPr/>
        </p:nvSpPr>
        <p:spPr bwMode="auto">
          <a:xfrm>
            <a:off x="5003974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4211811" y="4292600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Oval 24"/>
          <p:cNvSpPr>
            <a:spLocks noChangeArrowheads="1"/>
          </p:cNvSpPr>
          <p:nvPr/>
        </p:nvSpPr>
        <p:spPr bwMode="auto">
          <a:xfrm>
            <a:off x="3059286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4779" name="Oval 27"/>
          <p:cNvSpPr>
            <a:spLocks noChangeArrowheads="1"/>
          </p:cNvSpPr>
          <p:nvPr/>
        </p:nvSpPr>
        <p:spPr bwMode="auto">
          <a:xfrm>
            <a:off x="3851449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-0.11823 0.115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3 0.11551 L -0.02378 0.231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3386 0.1155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6 0.11551 L 0.0632 0.241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8" grpId="0" animBg="1"/>
      <p:bldP spid="74778" grpId="1" animBg="1"/>
      <p:bldP spid="74755" grpId="0" animBg="1"/>
      <p:bldP spid="74755" grpId="1" animBg="1"/>
      <p:bldP spid="74777" grpId="0" animBg="1"/>
      <p:bldP spid="74777" grpId="1" animBg="1"/>
      <p:bldP spid="74777" grpId="2" animBg="1"/>
      <p:bldP spid="74775" grpId="0" animBg="1"/>
      <p:bldP spid="74775" grpId="1" animBg="1"/>
      <p:bldP spid="74765" grpId="0" animBg="1"/>
      <p:bldP spid="74766" grpId="0" animBg="1"/>
      <p:bldP spid="74771" grpId="0" animBg="1"/>
      <p:bldP spid="74774" grpId="0" animBg="1"/>
      <p:bldP spid="74776" grpId="0" animBg="1"/>
      <p:bldP spid="7477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03" name="Freeform 27"/>
          <p:cNvSpPr>
            <a:spLocks/>
          </p:cNvSpPr>
          <p:nvPr/>
        </p:nvSpPr>
        <p:spPr bwMode="auto">
          <a:xfrm>
            <a:off x="2268538" y="3552825"/>
            <a:ext cx="1871662" cy="2716213"/>
          </a:xfrm>
          <a:custGeom>
            <a:avLst/>
            <a:gdLst>
              <a:gd name="T0" fmla="*/ 2147483647 w 993"/>
              <a:gd name="T1" fmla="*/ 0 h 1711"/>
              <a:gd name="T2" fmla="*/ 2147483647 w 993"/>
              <a:gd name="T3" fmla="*/ 2147483647 h 1711"/>
              <a:gd name="T4" fmla="*/ 2147483647 w 993"/>
              <a:gd name="T5" fmla="*/ 2147483647 h 1711"/>
              <a:gd name="T6" fmla="*/ 2147483647 w 993"/>
              <a:gd name="T7" fmla="*/ 2147483647 h 1711"/>
              <a:gd name="T8" fmla="*/ 2147483647 w 993"/>
              <a:gd name="T9" fmla="*/ 2147483647 h 1711"/>
              <a:gd name="T10" fmla="*/ 2147483647 w 993"/>
              <a:gd name="T11" fmla="*/ 2147483647 h 1711"/>
              <a:gd name="T12" fmla="*/ 2147483647 w 993"/>
              <a:gd name="T13" fmla="*/ 2147483647 h 1711"/>
              <a:gd name="T14" fmla="*/ 2147483647 w 993"/>
              <a:gd name="T15" fmla="*/ 2147483647 h 1711"/>
              <a:gd name="T16" fmla="*/ 2147483647 w 993"/>
              <a:gd name="T17" fmla="*/ 2147483647 h 1711"/>
              <a:gd name="T18" fmla="*/ 2147483647 w 993"/>
              <a:gd name="T19" fmla="*/ 2147483647 h 1711"/>
              <a:gd name="T20" fmla="*/ 2147483647 w 993"/>
              <a:gd name="T21" fmla="*/ 2147483647 h 1711"/>
              <a:gd name="T22" fmla="*/ 2147483647 w 993"/>
              <a:gd name="T23" fmla="*/ 2147483647 h 1711"/>
              <a:gd name="T24" fmla="*/ 2147483647 w 993"/>
              <a:gd name="T25" fmla="*/ 2147483647 h 1711"/>
              <a:gd name="T26" fmla="*/ 2147483647 w 993"/>
              <a:gd name="T27" fmla="*/ 2147483647 h 1711"/>
              <a:gd name="T28" fmla="*/ 2147483647 w 993"/>
              <a:gd name="T29" fmla="*/ 2147483647 h 1711"/>
              <a:gd name="T30" fmla="*/ 2147483647 w 993"/>
              <a:gd name="T31" fmla="*/ 2147483647 h 1711"/>
              <a:gd name="T32" fmla="*/ 2147483647 w 993"/>
              <a:gd name="T33" fmla="*/ 2147483647 h 1711"/>
              <a:gd name="T34" fmla="*/ 2147483647 w 993"/>
              <a:gd name="T35" fmla="*/ 2147483647 h 1711"/>
              <a:gd name="T36" fmla="*/ 2147483647 w 993"/>
              <a:gd name="T37" fmla="*/ 2147483647 h 1711"/>
              <a:gd name="T38" fmla="*/ 2147483647 w 993"/>
              <a:gd name="T39" fmla="*/ 2147483647 h 1711"/>
              <a:gd name="T40" fmla="*/ 2147483647 w 993"/>
              <a:gd name="T41" fmla="*/ 2147483647 h 1711"/>
              <a:gd name="T42" fmla="*/ 2147483647 w 993"/>
              <a:gd name="T43" fmla="*/ 2147483647 h 1711"/>
              <a:gd name="T44" fmla="*/ 2147483647 w 993"/>
              <a:gd name="T45" fmla="*/ 2147483647 h 1711"/>
              <a:gd name="T46" fmla="*/ 2147483647 w 993"/>
              <a:gd name="T47" fmla="*/ 2147483647 h 1711"/>
              <a:gd name="T48" fmla="*/ 2147483647 w 993"/>
              <a:gd name="T49" fmla="*/ 2147483647 h 1711"/>
              <a:gd name="T50" fmla="*/ 2147483647 w 993"/>
              <a:gd name="T51" fmla="*/ 2147483647 h 1711"/>
              <a:gd name="T52" fmla="*/ 2147483647 w 993"/>
              <a:gd name="T53" fmla="*/ 0 h 171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993"/>
              <a:gd name="T82" fmla="*/ 0 h 1711"/>
              <a:gd name="T83" fmla="*/ 993 w 993"/>
              <a:gd name="T84" fmla="*/ 1711 h 171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993" h="1711">
                <a:moveTo>
                  <a:pt x="297" y="0"/>
                </a:moveTo>
                <a:cubicBezTo>
                  <a:pt x="316" y="27"/>
                  <a:pt x="363" y="74"/>
                  <a:pt x="363" y="74"/>
                </a:cubicBezTo>
                <a:cubicBezTo>
                  <a:pt x="376" y="115"/>
                  <a:pt x="410" y="141"/>
                  <a:pt x="437" y="173"/>
                </a:cubicBezTo>
                <a:cubicBezTo>
                  <a:pt x="551" y="307"/>
                  <a:pt x="450" y="201"/>
                  <a:pt x="527" y="280"/>
                </a:cubicBezTo>
                <a:cubicBezTo>
                  <a:pt x="551" y="347"/>
                  <a:pt x="531" y="402"/>
                  <a:pt x="602" y="436"/>
                </a:cubicBezTo>
                <a:cubicBezTo>
                  <a:pt x="629" y="465"/>
                  <a:pt x="670" y="472"/>
                  <a:pt x="700" y="502"/>
                </a:cubicBezTo>
                <a:cubicBezTo>
                  <a:pt x="723" y="525"/>
                  <a:pt x="734" y="554"/>
                  <a:pt x="758" y="576"/>
                </a:cubicBezTo>
                <a:cubicBezTo>
                  <a:pt x="770" y="614"/>
                  <a:pt x="785" y="657"/>
                  <a:pt x="807" y="691"/>
                </a:cubicBezTo>
                <a:cubicBezTo>
                  <a:pt x="834" y="732"/>
                  <a:pt x="876" y="767"/>
                  <a:pt x="906" y="807"/>
                </a:cubicBezTo>
                <a:cubicBezTo>
                  <a:pt x="920" y="864"/>
                  <a:pt x="933" y="922"/>
                  <a:pt x="947" y="979"/>
                </a:cubicBezTo>
                <a:cubicBezTo>
                  <a:pt x="942" y="1155"/>
                  <a:pt x="993" y="1228"/>
                  <a:pt x="873" y="1309"/>
                </a:cubicBezTo>
                <a:cubicBezTo>
                  <a:pt x="862" y="1354"/>
                  <a:pt x="854" y="1400"/>
                  <a:pt x="807" y="1415"/>
                </a:cubicBezTo>
                <a:cubicBezTo>
                  <a:pt x="771" y="1440"/>
                  <a:pt x="735" y="1441"/>
                  <a:pt x="692" y="1448"/>
                </a:cubicBezTo>
                <a:cubicBezTo>
                  <a:pt x="653" y="1462"/>
                  <a:pt x="608" y="1458"/>
                  <a:pt x="569" y="1473"/>
                </a:cubicBezTo>
                <a:cubicBezTo>
                  <a:pt x="561" y="1476"/>
                  <a:pt x="565" y="1491"/>
                  <a:pt x="560" y="1498"/>
                </a:cubicBezTo>
                <a:cubicBezTo>
                  <a:pt x="548" y="1513"/>
                  <a:pt x="533" y="1525"/>
                  <a:pt x="519" y="1539"/>
                </a:cubicBezTo>
                <a:cubicBezTo>
                  <a:pt x="478" y="1580"/>
                  <a:pt x="445" y="1629"/>
                  <a:pt x="404" y="1671"/>
                </a:cubicBezTo>
                <a:cubicBezTo>
                  <a:pt x="389" y="1687"/>
                  <a:pt x="360" y="1675"/>
                  <a:pt x="338" y="1679"/>
                </a:cubicBezTo>
                <a:cubicBezTo>
                  <a:pt x="316" y="1683"/>
                  <a:pt x="301" y="1688"/>
                  <a:pt x="281" y="1695"/>
                </a:cubicBezTo>
                <a:cubicBezTo>
                  <a:pt x="119" y="1685"/>
                  <a:pt x="165" y="1711"/>
                  <a:pt x="83" y="1629"/>
                </a:cubicBezTo>
                <a:cubicBezTo>
                  <a:pt x="72" y="1552"/>
                  <a:pt x="28" y="1485"/>
                  <a:pt x="9" y="1407"/>
                </a:cubicBezTo>
                <a:cubicBezTo>
                  <a:pt x="13" y="1265"/>
                  <a:pt x="0" y="1109"/>
                  <a:pt x="67" y="979"/>
                </a:cubicBezTo>
                <a:cubicBezTo>
                  <a:pt x="81" y="905"/>
                  <a:pt x="97" y="827"/>
                  <a:pt x="124" y="757"/>
                </a:cubicBezTo>
                <a:cubicBezTo>
                  <a:pt x="134" y="630"/>
                  <a:pt x="140" y="464"/>
                  <a:pt x="182" y="338"/>
                </a:cubicBezTo>
                <a:cubicBezTo>
                  <a:pt x="185" y="253"/>
                  <a:pt x="180" y="167"/>
                  <a:pt x="190" y="82"/>
                </a:cubicBezTo>
                <a:cubicBezTo>
                  <a:pt x="193" y="60"/>
                  <a:pt x="299" y="54"/>
                  <a:pt x="305" y="41"/>
                </a:cubicBezTo>
                <a:cubicBezTo>
                  <a:pt x="311" y="29"/>
                  <a:pt x="300" y="14"/>
                  <a:pt x="29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2987675" y="4652963"/>
            <a:ext cx="647700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1835150" y="1989138"/>
            <a:ext cx="1042988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Xóa node 2 cây con</a:t>
            </a:r>
          </a:p>
        </p:txBody>
      </p:sp>
      <p:sp>
        <p:nvSpPr>
          <p:cNvPr id="72710" name="Rectangle 5"/>
          <p:cNvSpPr>
            <a:spLocks noGrp="1" noChangeArrowheads="1"/>
          </p:cNvSpPr>
          <p:nvPr>
            <p:ph idx="1"/>
          </p:nvPr>
        </p:nvSpPr>
        <p:spPr>
          <a:xfrm>
            <a:off x="4716463" y="1557338"/>
            <a:ext cx="4427537" cy="417671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err="1" smtClean="0"/>
              <a:t>Tìm</a:t>
            </a:r>
            <a:r>
              <a:rPr lang="en-US" sz="2800" dirty="0" smtClean="0"/>
              <a:t> node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 smtClean="0"/>
          </a:p>
          <a:p>
            <a:pPr algn="just"/>
            <a:r>
              <a:rPr lang="en-US" sz="2800" b="1" dirty="0" err="1" smtClean="0"/>
              <a:t>Cách</a:t>
            </a:r>
            <a:r>
              <a:rPr lang="en-US" sz="2800" b="1" dirty="0" smtClean="0"/>
              <a:t> 1: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node </a:t>
            </a:r>
            <a:r>
              <a:rPr lang="en-US" sz="2800" dirty="0" err="1" smtClean="0"/>
              <a:t>trái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phải</a:t>
            </a:r>
            <a:endParaRPr lang="en-US" sz="2800" dirty="0" smtClean="0"/>
          </a:p>
          <a:p>
            <a:pPr algn="just"/>
            <a:r>
              <a:rPr lang="en-US" sz="2800" b="1" dirty="0" err="1" smtClean="0"/>
              <a:t>Cách</a:t>
            </a:r>
            <a:r>
              <a:rPr lang="en-US" sz="2800" b="1" dirty="0" smtClean="0"/>
              <a:t> 2: </a:t>
            </a:r>
            <a:r>
              <a:rPr lang="en-US" sz="2800" dirty="0" err="1" smtClean="0"/>
              <a:t>Tìm</a:t>
            </a:r>
            <a:r>
              <a:rPr lang="en-US" sz="2800" dirty="0" smtClean="0"/>
              <a:t> node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trái</a:t>
            </a:r>
            <a:endParaRPr 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err="1" smtClean="0"/>
              <a:t>Xóa</a:t>
            </a:r>
            <a:r>
              <a:rPr lang="en-US" sz="2800" dirty="0" smtClean="0"/>
              <a:t> 36 (</a:t>
            </a:r>
            <a:r>
              <a:rPr lang="en-US" sz="2800" dirty="0" err="1" smtClean="0"/>
              <a:t>Cách</a:t>
            </a:r>
            <a:r>
              <a:rPr lang="en-US" sz="2800" dirty="0" smtClean="0"/>
              <a:t> 2)</a:t>
            </a:r>
          </a:p>
        </p:txBody>
      </p:sp>
      <p:sp>
        <p:nvSpPr>
          <p:cNvPr id="72732" name="Slide Number Placeholder 2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C6B6A127-FE90-4CE9-8722-84BCFB816AEF}" type="slidenum">
              <a:rPr lang="en-US" smtClean="0">
                <a:solidFill>
                  <a:srgbClr val="FFFFFF"/>
                </a:solidFill>
              </a:rPr>
              <a:pPr eaLnBrk="1" hangingPunct="1"/>
              <a:t>33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2124075" y="22034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971550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3348038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25241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1835150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262731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4067175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306070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75790" name="Oval 14"/>
          <p:cNvSpPr>
            <a:spLocks noChangeArrowheads="1"/>
          </p:cNvSpPr>
          <p:nvPr/>
        </p:nvSpPr>
        <p:spPr bwMode="auto">
          <a:xfrm>
            <a:off x="140335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2720" name="Line 15"/>
          <p:cNvSpPr>
            <a:spLocks noChangeShapeType="1"/>
          </p:cNvSpPr>
          <p:nvPr/>
        </p:nvSpPr>
        <p:spPr bwMode="auto">
          <a:xfrm flipH="1">
            <a:off x="1403350" y="2565400"/>
            <a:ext cx="792163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Line 16"/>
          <p:cNvSpPr>
            <a:spLocks noChangeShapeType="1"/>
          </p:cNvSpPr>
          <p:nvPr/>
        </p:nvSpPr>
        <p:spPr bwMode="auto">
          <a:xfrm>
            <a:off x="2581275" y="2578100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Line 17"/>
          <p:cNvSpPr>
            <a:spLocks noChangeShapeType="1"/>
          </p:cNvSpPr>
          <p:nvPr/>
        </p:nvSpPr>
        <p:spPr bwMode="auto">
          <a:xfrm flipH="1">
            <a:off x="611188" y="3429000"/>
            <a:ext cx="433387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Line 18"/>
          <p:cNvSpPr>
            <a:spLocks noChangeShapeType="1"/>
          </p:cNvSpPr>
          <p:nvPr/>
        </p:nvSpPr>
        <p:spPr bwMode="auto">
          <a:xfrm>
            <a:off x="1403350" y="3429000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4" name="Line 19"/>
          <p:cNvSpPr>
            <a:spLocks noChangeShapeType="1"/>
          </p:cNvSpPr>
          <p:nvPr/>
        </p:nvSpPr>
        <p:spPr bwMode="auto">
          <a:xfrm flipH="1">
            <a:off x="1763713" y="4365625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5" name="Line 20"/>
          <p:cNvSpPr>
            <a:spLocks noChangeShapeType="1"/>
          </p:cNvSpPr>
          <p:nvPr/>
        </p:nvSpPr>
        <p:spPr bwMode="auto">
          <a:xfrm flipH="1">
            <a:off x="3060700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6" name="Line 21"/>
          <p:cNvSpPr>
            <a:spLocks noChangeShapeType="1"/>
          </p:cNvSpPr>
          <p:nvPr/>
        </p:nvSpPr>
        <p:spPr bwMode="auto">
          <a:xfrm>
            <a:off x="3779838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2987675" y="4292600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2700338" y="54451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 flipH="1">
            <a:off x="3059113" y="5229225"/>
            <a:ext cx="217487" cy="287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4" name="Oval 28"/>
          <p:cNvSpPr>
            <a:spLocks noChangeArrowheads="1"/>
          </p:cNvSpPr>
          <p:nvPr/>
        </p:nvSpPr>
        <p:spPr bwMode="auto">
          <a:xfrm>
            <a:off x="3346450" y="29972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2916238" y="4365625"/>
            <a:ext cx="0" cy="1079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13385 0.11551 " pathEditMode="relative" ptsTypes="AA">
                                      <p:cBhvr>
                                        <p:cTn id="10" dur="2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5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5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3" grpId="0" animBg="1"/>
      <p:bldP spid="75803" grpId="1" animBg="1"/>
      <p:bldP spid="75801" grpId="0" animBg="1"/>
      <p:bldP spid="75801" grpId="1" animBg="1"/>
      <p:bldP spid="75779" grpId="0" animBg="1"/>
      <p:bldP spid="75779" grpId="1" animBg="1"/>
      <p:bldP spid="75789" grpId="0" animBg="1"/>
      <p:bldP spid="75798" grpId="0" animBg="1"/>
      <p:bldP spid="75800" grpId="0" animBg="1"/>
      <p:bldP spid="75804" grpId="0" animBg="1"/>
      <p:bldP spid="758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755576" y="260648"/>
            <a:ext cx="8136904" cy="6597352"/>
          </a:xfrm>
        </p:spPr>
        <p:txBody>
          <a:bodyPr>
            <a:norm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b="1" smtClean="0"/>
              <a:t>Bài tập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Cho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r>
              <a:rPr lang="en-US" dirty="0" smtClean="0"/>
              <a:t>:  </a:t>
            </a:r>
            <a:r>
              <a:rPr lang="en-US" sz="2800" b="1" dirty="0" smtClean="0"/>
              <a:t>20, 15, 35, 30, 11</a:t>
            </a:r>
            <a:r>
              <a:rPr lang="en-US" sz="2800" b="1" smtClean="0"/>
              <a:t>, </a:t>
            </a:r>
            <a:r>
              <a:rPr lang="en-US" sz="2800" b="1" smtClean="0"/>
              <a:t>13, 17</a:t>
            </a:r>
            <a:r>
              <a:rPr lang="en-US" sz="2800" b="1" dirty="0" smtClean="0"/>
              <a:t>, 36, 47, 16, 38, 28, 14</a:t>
            </a:r>
            <a:endParaRPr lang="en-US" sz="2800" dirty="0" smtClean="0"/>
          </a:p>
          <a:p>
            <a:pPr algn="just"/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algn="just"/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algn="just"/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</a:p>
          <a:p>
            <a:pPr algn="just"/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25 </a:t>
            </a:r>
            <a:r>
              <a:rPr lang="en-US" dirty="0" err="1" smtClean="0"/>
              <a:t>và</a:t>
            </a:r>
            <a:r>
              <a:rPr lang="en-US" dirty="0" smtClean="0"/>
              <a:t> 91</a:t>
            </a:r>
          </a:p>
          <a:p>
            <a:pPr algn="just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</a:t>
            </a:r>
            <a:r>
              <a:rPr lang="en-US" b="1" dirty="0" smtClean="0"/>
              <a:t>11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35</a:t>
            </a:r>
            <a:endParaRPr lang="en-US" dirty="0" smtClean="0"/>
          </a:p>
          <a:p>
            <a:pPr algn="just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0546FBA-83BC-403E-BF3B-85DF5C21C887}" type="slidenum">
              <a:rPr lang="en-US" smtClean="0">
                <a:solidFill>
                  <a:srgbClr val="FFFFFF"/>
                </a:solidFill>
              </a:rPr>
              <a:pPr eaLnBrk="1" hangingPunct="1"/>
              <a:t>34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1916113"/>
            <a:ext cx="8058150" cy="4465637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x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Tìm</a:t>
            </a:r>
            <a:r>
              <a:rPr lang="en-US" dirty="0" smtClean="0"/>
              <a:t> min, max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Tìm</a:t>
            </a:r>
            <a:r>
              <a:rPr lang="en-US" dirty="0" smtClean="0"/>
              <a:t> node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x</a:t>
            </a:r>
            <a:endParaRPr lang="en-US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8914D44-59E7-4E96-8B0F-E35F438C9B5A}" type="slidenum">
              <a:rPr lang="en-US" smtClean="0">
                <a:solidFill>
                  <a:srgbClr val="FFFFFF"/>
                </a:solidFill>
              </a:rPr>
              <a:pPr eaLnBrk="1" hangingPunct="1"/>
              <a:t>35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01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1916113"/>
            <a:ext cx="8058150" cy="4465637"/>
          </a:xfrm>
        </p:spPr>
        <p:txBody>
          <a:bodyPr>
            <a:normAutofit/>
          </a:bodyPr>
          <a:lstStyle/>
          <a:p>
            <a:pPr marL="609600" indent="-609600">
              <a:buFont typeface="+mj-lt"/>
              <a:buAutoNum type="arabicPeriod" startAt="7"/>
            </a:pPr>
            <a:r>
              <a:rPr lang="en-US" smtClean="0">
                <a:solidFill>
                  <a:srgbClr val="FF0000"/>
                </a:solidFill>
              </a:rPr>
              <a:t>Đếm số </a:t>
            </a:r>
            <a:r>
              <a:rPr lang="en-US" dirty="0">
                <a:solidFill>
                  <a:srgbClr val="FF0000"/>
                </a:solidFill>
              </a:rPr>
              <a:t>node </a:t>
            </a:r>
            <a:r>
              <a:rPr lang="en-US" dirty="0" err="1">
                <a:solidFill>
                  <a:srgbClr val="FF0000"/>
                </a:solidFill>
              </a:rPr>
              <a:t>lá</a:t>
            </a:r>
            <a:r>
              <a:rPr lang="en-US" dirty="0">
                <a:solidFill>
                  <a:srgbClr val="FF0000"/>
                </a:solidFill>
              </a:rPr>
              <a:t> (node </a:t>
            </a:r>
            <a:r>
              <a:rPr lang="en-US" dirty="0" err="1">
                <a:solidFill>
                  <a:srgbClr val="FF0000"/>
                </a:solidFill>
              </a:rPr>
              <a:t>bậc</a:t>
            </a:r>
            <a:r>
              <a:rPr lang="en-US" dirty="0">
                <a:solidFill>
                  <a:srgbClr val="FF0000"/>
                </a:solidFill>
              </a:rPr>
              <a:t> 0) </a:t>
            </a:r>
          </a:p>
          <a:p>
            <a:pPr marL="609600" indent="-609600">
              <a:buFont typeface="Wingdings" pitchFamily="2" charset="2"/>
              <a:buAutoNum type="arabicPeriod" startAt="7"/>
            </a:pPr>
            <a:r>
              <a:rPr lang="en-US">
                <a:solidFill>
                  <a:srgbClr val="FF0000"/>
                </a:solidFill>
              </a:rPr>
              <a:t>Đếm </a:t>
            </a:r>
            <a:r>
              <a:rPr lang="en-US" smtClean="0">
                <a:solidFill>
                  <a:srgbClr val="FF0000"/>
                </a:solidFill>
              </a:rPr>
              <a:t>số </a:t>
            </a:r>
            <a:r>
              <a:rPr lang="en-US" dirty="0" smtClean="0">
                <a:solidFill>
                  <a:srgbClr val="FF0000"/>
                </a:solidFill>
              </a:rPr>
              <a:t>node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err="1" smtClean="0">
                <a:solidFill>
                  <a:srgbClr val="FF0000"/>
                </a:solidFill>
              </a:rPr>
              <a:t>cây</a:t>
            </a:r>
            <a:r>
              <a:rPr lang="en-US" dirty="0" smtClean="0">
                <a:solidFill>
                  <a:srgbClr val="FF0000"/>
                </a:solidFill>
              </a:rPr>
              <a:t> con (node </a:t>
            </a:r>
            <a:r>
              <a:rPr lang="en-US" dirty="0" err="1" smtClean="0">
                <a:solidFill>
                  <a:srgbClr val="FF0000"/>
                </a:solidFill>
              </a:rPr>
              <a:t>bậc</a:t>
            </a:r>
            <a:r>
              <a:rPr lang="en-US" dirty="0" smtClean="0">
                <a:solidFill>
                  <a:srgbClr val="FF0000"/>
                </a:solidFill>
              </a:rPr>
              <a:t> 1)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7"/>
            </a:pPr>
            <a:r>
              <a:rPr lang="en-US" dirty="0" err="1" smtClean="0"/>
              <a:t>Số</a:t>
            </a:r>
            <a:r>
              <a:rPr lang="en-US" dirty="0" smtClean="0"/>
              <a:t> node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  <a:r>
              <a:rPr lang="en-US" dirty="0" err="1" smtClean="0"/>
              <a:t>phải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 startAt="7"/>
            </a:pPr>
            <a:r>
              <a:rPr lang="en-US">
                <a:solidFill>
                  <a:srgbClr val="FF0000"/>
                </a:solidFill>
              </a:rPr>
              <a:t>Đếm </a:t>
            </a:r>
            <a:r>
              <a:rPr lang="en-US" smtClean="0">
                <a:solidFill>
                  <a:srgbClr val="FF0000"/>
                </a:solidFill>
              </a:rPr>
              <a:t>số </a:t>
            </a:r>
            <a:r>
              <a:rPr lang="en-US" dirty="0" smtClean="0">
                <a:solidFill>
                  <a:srgbClr val="FF0000"/>
                </a:solidFill>
              </a:rPr>
              <a:t>node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err="1" smtClean="0">
                <a:solidFill>
                  <a:srgbClr val="FF0000"/>
                </a:solidFill>
              </a:rPr>
              <a:t>cây</a:t>
            </a:r>
            <a:r>
              <a:rPr lang="en-US" dirty="0" smtClean="0">
                <a:solidFill>
                  <a:srgbClr val="FF0000"/>
                </a:solidFill>
              </a:rPr>
              <a:t> con </a:t>
            </a:r>
            <a:r>
              <a:rPr lang="en-US" dirty="0" err="1" smtClean="0">
                <a:solidFill>
                  <a:srgbClr val="FF0000"/>
                </a:solidFill>
              </a:rPr>
              <a:t>trái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609600" indent="-609600">
              <a:buFont typeface="Wingdings" pitchFamily="2" charset="2"/>
              <a:buAutoNum type="arabicPeriod" startAt="7"/>
            </a:pPr>
            <a:r>
              <a:rPr lang="en-US">
                <a:solidFill>
                  <a:srgbClr val="FF0000"/>
                </a:solidFill>
              </a:rPr>
              <a:t>Đếm </a:t>
            </a:r>
            <a:r>
              <a:rPr lang="en-US" smtClean="0">
                <a:solidFill>
                  <a:srgbClr val="FF0000"/>
                </a:solidFill>
              </a:rPr>
              <a:t>số </a:t>
            </a:r>
            <a:r>
              <a:rPr lang="en-US" dirty="0" smtClean="0">
                <a:solidFill>
                  <a:srgbClr val="FF0000"/>
                </a:solidFill>
              </a:rPr>
              <a:t>node 2 </a:t>
            </a:r>
            <a:r>
              <a:rPr lang="en-US" dirty="0" err="1" smtClean="0">
                <a:solidFill>
                  <a:srgbClr val="FF0000"/>
                </a:solidFill>
              </a:rPr>
              <a:t>cây</a:t>
            </a:r>
            <a:r>
              <a:rPr lang="en-US" dirty="0" smtClean="0">
                <a:solidFill>
                  <a:srgbClr val="FF0000"/>
                </a:solidFill>
              </a:rPr>
              <a:t> con (node </a:t>
            </a:r>
            <a:r>
              <a:rPr lang="en-US" dirty="0" err="1" smtClean="0">
                <a:solidFill>
                  <a:srgbClr val="FF0000"/>
                </a:solidFill>
              </a:rPr>
              <a:t>bậc</a:t>
            </a:r>
            <a:r>
              <a:rPr lang="en-US" dirty="0" smtClean="0">
                <a:solidFill>
                  <a:srgbClr val="FF0000"/>
                </a:solidFill>
              </a:rPr>
              <a:t> 2)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7"/>
            </a:pP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7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node x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7"/>
            </a:pPr>
            <a:endParaRPr lang="en-US" dirty="0" smtClean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8914D44-59E7-4E96-8B0F-E35F438C9B5A}" type="slidenum">
              <a:rPr lang="en-US" smtClean="0">
                <a:solidFill>
                  <a:srgbClr val="FFFFFF"/>
                </a:solidFill>
              </a:rPr>
              <a:pPr eaLnBrk="1" hangingPunct="1"/>
              <a:t>36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Độ cao của </a:t>
            </a:r>
            <a:r>
              <a:rPr lang="en-US" smtClean="0"/>
              <a:t>cây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5625"/>
            <a:ext cx="889248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mtClean="0"/>
              <a:t>int ChieuCao(Node* root)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{</a:t>
            </a:r>
            <a:br>
              <a:rPr lang="en-US"/>
            </a:br>
            <a:r>
              <a:rPr lang="en-US" smtClean="0"/>
              <a:t>	if (root == NULL) </a:t>
            </a:r>
          </a:p>
          <a:p>
            <a:pPr marL="342900" lvl="1" indent="0">
              <a:lnSpc>
                <a:spcPct val="120000"/>
              </a:lnSpc>
              <a:buNone/>
            </a:pPr>
            <a:r>
              <a:rPr lang="en-US"/>
              <a:t>	</a:t>
            </a:r>
            <a:r>
              <a:rPr lang="en-US" smtClean="0"/>
              <a:t>	return 0;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	else</a:t>
            </a:r>
            <a:r>
              <a:rPr lang="en-US"/>
              <a:t/>
            </a:r>
            <a:br>
              <a:rPr lang="en-US"/>
            </a:br>
            <a:r>
              <a:rPr lang="en-US" sz="1600" smtClean="0"/>
              <a:t>		</a:t>
            </a:r>
            <a:r>
              <a:rPr lang="en-US" sz="2400" smtClean="0"/>
              <a:t>return Max(ChieuCao(T.Left</a:t>
            </a:r>
            <a:r>
              <a:rPr lang="en-US" sz="2400"/>
              <a:t>), </a:t>
            </a:r>
            <a:r>
              <a:rPr lang="en-US" sz="2400" smtClean="0"/>
              <a:t>ChieuCao(T.Right</a:t>
            </a:r>
            <a:r>
              <a:rPr lang="en-US" sz="2400"/>
              <a:t>))+ 1</a:t>
            </a:r>
            <a:r>
              <a:rPr lang="en-US" sz="2400" smtClean="0"/>
              <a:t>;</a:t>
            </a:r>
            <a:endParaRPr lang="en-US" smtClean="0"/>
          </a:p>
          <a:p>
            <a:pPr marL="57150" lvl="1" indent="0">
              <a:lnSpc>
                <a:spcPct val="120000"/>
              </a:lnSpc>
              <a:buNone/>
            </a:pPr>
            <a:r>
              <a:rPr lang="en-US" sz="3200" smtClean="0"/>
              <a:t>}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Số node của 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5625"/>
            <a:ext cx="889248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smtClean="0"/>
              <a:t>Nếu root == NULL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	</a:t>
            </a:r>
            <a:r>
              <a:rPr lang="en-US" smtClean="0"/>
              <a:t>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mtClean="0"/>
              <a:t>Ngược lại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/>
              <a:t>	</a:t>
            </a:r>
            <a:r>
              <a:rPr lang="en-US" sz="3200" smtClean="0"/>
              <a:t>return 1 + SoNut(Con Trai) + SoNut(ConPhai);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Số node </a:t>
            </a:r>
            <a:r>
              <a:rPr lang="en-US" smtClean="0"/>
              <a:t>lá của </a:t>
            </a:r>
            <a:r>
              <a:rPr lang="en-US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5625"/>
            <a:ext cx="889248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smtClean="0"/>
              <a:t>Nếu root == NULL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	</a:t>
            </a:r>
            <a:r>
              <a:rPr lang="en-US" smtClean="0"/>
              <a:t>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mtClean="0"/>
              <a:t>Ngược lại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	</a:t>
            </a:r>
            <a:r>
              <a:rPr lang="en-US" smtClean="0"/>
              <a:t>nếu root là nút lá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	</a:t>
            </a:r>
            <a:r>
              <a:rPr lang="en-US" smtClean="0"/>
              <a:t>	return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	</a:t>
            </a:r>
            <a:r>
              <a:rPr lang="en-US" smtClean="0"/>
              <a:t>ngược lại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/>
              <a:t>	</a:t>
            </a:r>
            <a:r>
              <a:rPr lang="en-US" sz="3200" smtClean="0"/>
              <a:t>	</a:t>
            </a:r>
            <a:r>
              <a:rPr lang="en-US" sz="2800" smtClean="0"/>
              <a:t>return SoNutLa(Con Trai) + SoNutLa(ConPhai);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0" y="4502158"/>
            <a:ext cx="5221288" cy="461964"/>
            <a:chOff x="0" y="2791"/>
            <a:chExt cx="3289" cy="291"/>
          </a:xfrm>
        </p:grpSpPr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0" y="3002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349" name="Text Box 37"/>
            <p:cNvSpPr txBox="1">
              <a:spLocks noChangeArrowheads="1"/>
            </p:cNvSpPr>
            <p:nvPr/>
          </p:nvSpPr>
          <p:spPr bwMode="auto">
            <a:xfrm>
              <a:off x="0" y="2791"/>
              <a:ext cx="9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err="1">
                  <a:latin typeface="Arial Unicode MS" pitchFamily="34" charset="-128"/>
                </a:rPr>
                <a:t>Mức</a:t>
              </a:r>
              <a:r>
                <a:rPr lang="en-US" sz="2400" dirty="0">
                  <a:latin typeface="Arial Unicode MS" pitchFamily="34" charset="-128"/>
                </a:rPr>
                <a:t> </a:t>
              </a:r>
              <a:r>
                <a:rPr lang="en-US" sz="2400" dirty="0" smtClean="0">
                  <a:latin typeface="Arial Unicode MS" pitchFamily="34" charset="-128"/>
                </a:rPr>
                <a:t>4</a:t>
              </a:r>
              <a:endParaRPr lang="en-US" sz="2400" dirty="0">
                <a:latin typeface="Arial Unicode MS" pitchFamily="34" charset="-128"/>
              </a:endParaRP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0" y="3600457"/>
            <a:ext cx="5221288" cy="461964"/>
            <a:chOff x="0" y="2223"/>
            <a:chExt cx="3289" cy="291"/>
          </a:xfrm>
        </p:grpSpPr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0" y="245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347" name="Text Box 35"/>
            <p:cNvSpPr txBox="1">
              <a:spLocks noChangeArrowheads="1"/>
            </p:cNvSpPr>
            <p:nvPr/>
          </p:nvSpPr>
          <p:spPr bwMode="auto">
            <a:xfrm>
              <a:off x="0" y="2223"/>
              <a:ext cx="9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err="1">
                  <a:latin typeface="Arial Unicode MS" pitchFamily="34" charset="-128"/>
                </a:rPr>
                <a:t>Mức</a:t>
              </a:r>
              <a:r>
                <a:rPr lang="en-US" sz="2400" dirty="0">
                  <a:latin typeface="Arial Unicode MS" pitchFamily="34" charset="-128"/>
                </a:rPr>
                <a:t> </a:t>
              </a:r>
              <a:r>
                <a:rPr lang="en-US" sz="2400" dirty="0" smtClean="0">
                  <a:latin typeface="Arial Unicode MS" pitchFamily="34" charset="-128"/>
                </a:rPr>
                <a:t>3</a:t>
              </a:r>
              <a:endParaRPr lang="en-US" sz="2400" dirty="0">
                <a:latin typeface="Arial Unicode MS" pitchFamily="34" charset="-128"/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0" y="2773358"/>
            <a:ext cx="5221288" cy="461961"/>
            <a:chOff x="0" y="1702"/>
            <a:chExt cx="3289" cy="291"/>
          </a:xfrm>
        </p:grpSpPr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0" y="1909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0" y="1702"/>
              <a:ext cx="9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err="1">
                  <a:latin typeface="Arial Unicode MS" pitchFamily="34" charset="-128"/>
                </a:rPr>
                <a:t>Mức</a:t>
              </a:r>
              <a:r>
                <a:rPr lang="en-US" sz="2400" dirty="0">
                  <a:latin typeface="Arial Unicode MS" pitchFamily="34" charset="-128"/>
                </a:rPr>
                <a:t> </a:t>
              </a:r>
              <a:r>
                <a:rPr lang="en-US" sz="2400" dirty="0" smtClean="0">
                  <a:latin typeface="Arial Unicode MS" pitchFamily="34" charset="-128"/>
                </a:rPr>
                <a:t>2</a:t>
              </a:r>
              <a:endParaRPr lang="en-US" sz="2400" dirty="0">
                <a:latin typeface="Arial Unicode MS" pitchFamily="34" charset="-128"/>
              </a:endParaRP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0" y="1970090"/>
            <a:ext cx="5221288" cy="461964"/>
            <a:chOff x="0" y="1196"/>
            <a:chExt cx="3289" cy="291"/>
          </a:xfrm>
        </p:grpSpPr>
        <p:sp>
          <p:nvSpPr>
            <p:cNvPr id="13342" name="Line 17"/>
            <p:cNvSpPr>
              <a:spLocks noChangeShapeType="1"/>
            </p:cNvSpPr>
            <p:nvPr/>
          </p:nvSpPr>
          <p:spPr bwMode="auto">
            <a:xfrm>
              <a:off x="0" y="1410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0" y="1196"/>
              <a:ext cx="9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err="1">
                  <a:latin typeface="Arial Unicode MS" pitchFamily="34" charset="-128"/>
                </a:rPr>
                <a:t>Mức</a:t>
              </a:r>
              <a:r>
                <a:rPr lang="en-US" sz="2400" dirty="0">
                  <a:latin typeface="Arial Unicode MS" pitchFamily="34" charset="-128"/>
                </a:rPr>
                <a:t> </a:t>
              </a:r>
              <a:r>
                <a:rPr lang="en-US" sz="2400" dirty="0" smtClean="0">
                  <a:latin typeface="Arial Unicode MS" pitchFamily="34" charset="-128"/>
                </a:rPr>
                <a:t>1</a:t>
              </a:r>
              <a:endParaRPr lang="en-US" sz="2400" dirty="0">
                <a:latin typeface="Arial Unicode MS" pitchFamily="34" charset="-128"/>
              </a:endParaRPr>
            </a:p>
          </p:txBody>
        </p:sp>
      </p:grp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611814" y="1484313"/>
            <a:ext cx="3424236" cy="49688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err="1" smtClean="0">
                <a:solidFill>
                  <a:srgbClr val="0070C0"/>
                </a:solidFill>
              </a:rPr>
              <a:t>Chiều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dài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đường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đến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nút</a:t>
            </a:r>
            <a:r>
              <a:rPr lang="en-US" dirty="0" smtClean="0">
                <a:solidFill>
                  <a:srgbClr val="0070C0"/>
                </a:solidFill>
              </a:rPr>
              <a:t> x: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x</a:t>
            </a:r>
          </a:p>
          <a:p>
            <a:pPr algn="just" eaLnBrk="1" hangingPunct="1"/>
            <a:r>
              <a:rPr lang="en-US" dirty="0" err="1">
                <a:solidFill>
                  <a:srgbClr val="0070C0"/>
                </a:solidFill>
              </a:rPr>
              <a:t>Độ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cây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mức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</p:txBody>
      </p:sp>
      <p:sp>
        <p:nvSpPr>
          <p:cNvPr id="13338" name="Slide Number Placeholder 3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B7B58F2-8045-472C-9BD9-042D40FBC4ED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059113" y="205898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906588" y="28511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283075" y="28511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187450" y="37163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770188" y="37163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562350" y="37163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5002213" y="37163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3995738" y="45799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9" name="Line 23"/>
          <p:cNvSpPr>
            <a:spLocks noChangeShapeType="1"/>
          </p:cNvSpPr>
          <p:nvPr/>
        </p:nvSpPr>
        <p:spPr bwMode="auto">
          <a:xfrm flipH="1">
            <a:off x="2338388" y="2420938"/>
            <a:ext cx="792162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24"/>
          <p:cNvSpPr>
            <a:spLocks noChangeShapeType="1"/>
          </p:cNvSpPr>
          <p:nvPr/>
        </p:nvSpPr>
        <p:spPr bwMode="auto">
          <a:xfrm>
            <a:off x="3516313" y="2433638"/>
            <a:ext cx="838200" cy="4905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5"/>
          <p:cNvSpPr>
            <a:spLocks noChangeShapeType="1"/>
          </p:cNvSpPr>
          <p:nvPr/>
        </p:nvSpPr>
        <p:spPr bwMode="auto">
          <a:xfrm flipH="1">
            <a:off x="1546225" y="3284538"/>
            <a:ext cx="433388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6"/>
          <p:cNvSpPr>
            <a:spLocks noChangeShapeType="1"/>
          </p:cNvSpPr>
          <p:nvPr/>
        </p:nvSpPr>
        <p:spPr bwMode="auto">
          <a:xfrm>
            <a:off x="2338388" y="3284538"/>
            <a:ext cx="504825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 flipH="1">
            <a:off x="2698750" y="4221163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8"/>
          <p:cNvSpPr>
            <a:spLocks noChangeShapeType="1"/>
          </p:cNvSpPr>
          <p:nvPr/>
        </p:nvSpPr>
        <p:spPr bwMode="auto">
          <a:xfrm flipH="1">
            <a:off x="3995738" y="3284538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9"/>
          <p:cNvSpPr>
            <a:spLocks noChangeShapeType="1"/>
          </p:cNvSpPr>
          <p:nvPr/>
        </p:nvSpPr>
        <p:spPr bwMode="auto">
          <a:xfrm>
            <a:off x="4714875" y="3284538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30"/>
          <p:cNvSpPr>
            <a:spLocks noChangeShapeType="1"/>
          </p:cNvSpPr>
          <p:nvPr/>
        </p:nvSpPr>
        <p:spPr bwMode="auto">
          <a:xfrm>
            <a:off x="3922713" y="4148138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24075" y="2276475"/>
            <a:ext cx="1223963" cy="2592388"/>
            <a:chOff x="1338" y="1434"/>
            <a:chExt cx="771" cy="1633"/>
          </a:xfrm>
        </p:grpSpPr>
        <p:sp>
          <p:nvSpPr>
            <p:cNvPr id="13339" name="Line 42"/>
            <p:cNvSpPr>
              <a:spLocks noChangeShapeType="1"/>
            </p:cNvSpPr>
            <p:nvPr/>
          </p:nvSpPr>
          <p:spPr bwMode="auto">
            <a:xfrm flipH="1">
              <a:off x="1338" y="1434"/>
              <a:ext cx="771" cy="4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3"/>
            <p:cNvSpPr>
              <a:spLocks noChangeShapeType="1"/>
            </p:cNvSpPr>
            <p:nvPr/>
          </p:nvSpPr>
          <p:spPr bwMode="auto">
            <a:xfrm>
              <a:off x="1338" y="1933"/>
              <a:ext cx="589" cy="59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4"/>
            <p:cNvSpPr>
              <a:spLocks noChangeShapeType="1"/>
            </p:cNvSpPr>
            <p:nvPr/>
          </p:nvSpPr>
          <p:spPr bwMode="auto">
            <a:xfrm flipH="1">
              <a:off x="1610" y="2523"/>
              <a:ext cx="317" cy="54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2338388" y="45799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Số node </a:t>
            </a:r>
            <a:r>
              <a:rPr lang="en-US" smtClean="0"/>
              <a:t>chỉ có 1 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5625"/>
            <a:ext cx="8892480" cy="4351338"/>
          </a:xfrm>
        </p:spPr>
        <p:txBody>
          <a:bodyPr>
            <a:normAutofit/>
          </a:bodyPr>
          <a:lstStyle/>
          <a:p>
            <a:pPr marL="0" indent="0" fontAlgn="t">
              <a:lnSpc>
                <a:spcPct val="110000"/>
              </a:lnSpc>
              <a:buNone/>
            </a:pPr>
            <a:r>
              <a:rPr lang="en-US" sz="2800" b="1" smtClean="0"/>
              <a:t>Nếu</a:t>
            </a:r>
            <a:r>
              <a:rPr lang="en-US" sz="2800"/>
              <a:t> </a:t>
            </a:r>
            <a:r>
              <a:rPr lang="en-US" sz="2800" smtClean="0"/>
              <a:t>root==</a:t>
            </a:r>
            <a:r>
              <a:rPr lang="en-US" sz="2800" b="1" smtClean="0"/>
              <a:t>NULL</a:t>
            </a:r>
            <a:r>
              <a:rPr lang="en-US" sz="2800"/>
              <a:t> </a:t>
            </a:r>
            <a:r>
              <a:rPr lang="en-US" sz="2800" b="1"/>
              <a:t>return</a:t>
            </a:r>
            <a:r>
              <a:rPr lang="en-US" sz="2800"/>
              <a:t> 0</a:t>
            </a:r>
            <a:r>
              <a:rPr lang="en-US" sz="2800" b="1"/>
              <a:t>;</a:t>
            </a:r>
            <a:endParaRPr lang="en-US" sz="2800"/>
          </a:p>
          <a:p>
            <a:pPr marL="0" indent="0" fontAlgn="t">
              <a:lnSpc>
                <a:spcPct val="110000"/>
              </a:lnSpc>
              <a:buNone/>
            </a:pPr>
            <a:r>
              <a:rPr lang="en-US" sz="2800" b="1" smtClean="0"/>
              <a:t>Nếu</a:t>
            </a:r>
            <a:r>
              <a:rPr lang="en-US" sz="2800"/>
              <a:t> </a:t>
            </a:r>
            <a:r>
              <a:rPr lang="en-US" sz="2800" smtClean="0"/>
              <a:t>((root-&gt;left != </a:t>
            </a:r>
            <a:r>
              <a:rPr lang="en-US" sz="2800" b="1" smtClean="0"/>
              <a:t>NULL </a:t>
            </a:r>
            <a:r>
              <a:rPr lang="en-US" sz="2800" smtClean="0"/>
              <a:t>&amp;&amp; root-&gt;right == </a:t>
            </a:r>
            <a:r>
              <a:rPr lang="en-US" sz="2800" b="1" smtClean="0"/>
              <a:t>NULL</a:t>
            </a:r>
            <a:r>
              <a:rPr lang="en-US" sz="2800" smtClean="0"/>
              <a:t>) || (root-</a:t>
            </a:r>
            <a:r>
              <a:rPr lang="en-US" sz="2800"/>
              <a:t>&gt;left==</a:t>
            </a:r>
            <a:r>
              <a:rPr lang="en-US" sz="2800" b="1" smtClean="0"/>
              <a:t>NULL </a:t>
            </a:r>
            <a:r>
              <a:rPr lang="en-US" sz="2800" smtClean="0"/>
              <a:t>&amp;&amp; root-</a:t>
            </a:r>
            <a:r>
              <a:rPr lang="en-US" sz="2800"/>
              <a:t>&gt;</a:t>
            </a:r>
            <a:r>
              <a:rPr lang="en-US" sz="2800" smtClean="0"/>
              <a:t>right != </a:t>
            </a:r>
            <a:r>
              <a:rPr lang="en-US" sz="2800" b="1" smtClean="0"/>
              <a:t>NULL</a:t>
            </a:r>
            <a:r>
              <a:rPr lang="en-US" sz="2800"/>
              <a:t>))</a:t>
            </a:r>
          </a:p>
          <a:p>
            <a:pPr marL="0" indent="0" fontAlgn="t">
              <a:lnSpc>
                <a:spcPct val="110000"/>
              </a:lnSpc>
              <a:buNone/>
            </a:pPr>
            <a:r>
              <a:rPr lang="en-US" sz="2800"/>
              <a:t>    </a:t>
            </a:r>
            <a:r>
              <a:rPr lang="en-US" sz="2800" b="1"/>
              <a:t>return</a:t>
            </a:r>
            <a:r>
              <a:rPr lang="en-US" sz="2800"/>
              <a:t> </a:t>
            </a:r>
            <a:r>
              <a:rPr lang="en-US" sz="2800" smtClean="0"/>
              <a:t>1+Dem1Con(root-</a:t>
            </a:r>
            <a:r>
              <a:rPr lang="en-US" sz="2800"/>
              <a:t>&gt;left</a:t>
            </a:r>
            <a:r>
              <a:rPr lang="en-US" sz="2800" smtClean="0"/>
              <a:t>) + Dem1Con(root-</a:t>
            </a:r>
            <a:r>
              <a:rPr lang="en-US" sz="2800"/>
              <a:t>&gt;right)</a:t>
            </a:r>
            <a:r>
              <a:rPr lang="en-US" sz="2800" b="1"/>
              <a:t>;</a:t>
            </a:r>
            <a:endParaRPr lang="en-US" sz="2800"/>
          </a:p>
          <a:p>
            <a:pPr marL="0" indent="0" fontAlgn="t">
              <a:lnSpc>
                <a:spcPct val="110000"/>
              </a:lnSpc>
              <a:buNone/>
            </a:pPr>
            <a:r>
              <a:rPr lang="en-US" sz="2800" b="1" smtClean="0"/>
              <a:t>Ngược lại</a:t>
            </a:r>
          </a:p>
          <a:p>
            <a:pPr marL="0" indent="0" fontAlgn="t">
              <a:lnSpc>
                <a:spcPct val="110000"/>
              </a:lnSpc>
              <a:buNone/>
            </a:pPr>
            <a:r>
              <a:rPr lang="en-US" sz="2800" b="1"/>
              <a:t>	</a:t>
            </a:r>
            <a:r>
              <a:rPr lang="en-US" sz="2800" b="1" smtClean="0"/>
              <a:t>return</a:t>
            </a:r>
            <a:r>
              <a:rPr lang="en-US" sz="2800"/>
              <a:t> </a:t>
            </a:r>
            <a:r>
              <a:rPr lang="en-US" sz="2800" smtClean="0"/>
              <a:t>Dem1Con (root-</a:t>
            </a:r>
            <a:r>
              <a:rPr lang="en-US" sz="2800"/>
              <a:t>&gt;left</a:t>
            </a:r>
            <a:r>
              <a:rPr lang="en-US" sz="2800" smtClean="0"/>
              <a:t>)+DémCon(root-</a:t>
            </a:r>
            <a:r>
              <a:rPr lang="en-US" sz="2800"/>
              <a:t>&gt;right)</a:t>
            </a:r>
            <a:r>
              <a:rPr lang="en-US" sz="2800" b="1"/>
              <a:t>;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</a:t>
            </a:r>
            <a:r>
              <a:rPr lang="en-US" smtClean="0"/>
              <a:t>min</a:t>
            </a:r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5000"/>
            <a:ext cx="5976664" cy="40352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</a:t>
            </a:r>
            <a:r>
              <a:rPr lang="en-US" smtClean="0"/>
              <a:t>max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16832"/>
            <a:ext cx="6837628" cy="3744416"/>
          </a:xfrm>
        </p:spPr>
      </p:pic>
    </p:spTree>
    <p:extLst>
      <p:ext uri="{BB962C8B-B14F-4D97-AF65-F5344CB8AC3E}">
        <p14:creationId xmlns:p14="http://schemas.microsoft.com/office/powerpoint/2010/main" val="12878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" name="Freeform 33"/>
          <p:cNvSpPr>
            <a:spLocks/>
          </p:cNvSpPr>
          <p:nvPr/>
        </p:nvSpPr>
        <p:spPr bwMode="auto">
          <a:xfrm>
            <a:off x="35496" y="2681511"/>
            <a:ext cx="2335213" cy="2771775"/>
          </a:xfrm>
          <a:custGeom>
            <a:avLst/>
            <a:gdLst>
              <a:gd name="T0" fmla="*/ 2147483647 w 1471"/>
              <a:gd name="T1" fmla="*/ 2147483647 h 1746"/>
              <a:gd name="T2" fmla="*/ 2147483647 w 1471"/>
              <a:gd name="T3" fmla="*/ 2147483647 h 1746"/>
              <a:gd name="T4" fmla="*/ 2147483647 w 1471"/>
              <a:gd name="T5" fmla="*/ 2147483647 h 1746"/>
              <a:gd name="T6" fmla="*/ 2147483647 w 1471"/>
              <a:gd name="T7" fmla="*/ 2147483647 h 1746"/>
              <a:gd name="T8" fmla="*/ 2147483647 w 1471"/>
              <a:gd name="T9" fmla="*/ 2147483647 h 1746"/>
              <a:gd name="T10" fmla="*/ 2147483647 w 1471"/>
              <a:gd name="T11" fmla="*/ 2147483647 h 1746"/>
              <a:gd name="T12" fmla="*/ 2147483647 w 1471"/>
              <a:gd name="T13" fmla="*/ 2147483647 h 1746"/>
              <a:gd name="T14" fmla="*/ 2147483647 w 1471"/>
              <a:gd name="T15" fmla="*/ 2147483647 h 1746"/>
              <a:gd name="T16" fmla="*/ 2147483647 w 1471"/>
              <a:gd name="T17" fmla="*/ 2147483647 h 1746"/>
              <a:gd name="T18" fmla="*/ 2147483647 w 1471"/>
              <a:gd name="T19" fmla="*/ 2147483647 h 1746"/>
              <a:gd name="T20" fmla="*/ 2147483647 w 1471"/>
              <a:gd name="T21" fmla="*/ 2147483647 h 1746"/>
              <a:gd name="T22" fmla="*/ 2147483647 w 1471"/>
              <a:gd name="T23" fmla="*/ 2147483647 h 1746"/>
              <a:gd name="T24" fmla="*/ 2147483647 w 1471"/>
              <a:gd name="T25" fmla="*/ 2147483647 h 1746"/>
              <a:gd name="T26" fmla="*/ 2147483647 w 1471"/>
              <a:gd name="T27" fmla="*/ 2147483647 h 1746"/>
              <a:gd name="T28" fmla="*/ 2147483647 w 1471"/>
              <a:gd name="T29" fmla="*/ 2147483647 h 1746"/>
              <a:gd name="T30" fmla="*/ 2147483647 w 1471"/>
              <a:gd name="T31" fmla="*/ 2147483647 h 1746"/>
              <a:gd name="T32" fmla="*/ 2147483647 w 1471"/>
              <a:gd name="T33" fmla="*/ 2147483647 h 1746"/>
              <a:gd name="T34" fmla="*/ 2147483647 w 1471"/>
              <a:gd name="T35" fmla="*/ 2147483647 h 1746"/>
              <a:gd name="T36" fmla="*/ 2147483647 w 1471"/>
              <a:gd name="T37" fmla="*/ 2147483647 h 1746"/>
              <a:gd name="T38" fmla="*/ 2147483647 w 1471"/>
              <a:gd name="T39" fmla="*/ 2147483647 h 1746"/>
              <a:gd name="T40" fmla="*/ 2147483647 w 1471"/>
              <a:gd name="T41" fmla="*/ 2147483647 h 1746"/>
              <a:gd name="T42" fmla="*/ 2147483647 w 1471"/>
              <a:gd name="T43" fmla="*/ 2147483647 h 1746"/>
              <a:gd name="T44" fmla="*/ 2147483647 w 1471"/>
              <a:gd name="T45" fmla="*/ 2147483647 h 1746"/>
              <a:gd name="T46" fmla="*/ 2147483647 w 1471"/>
              <a:gd name="T47" fmla="*/ 2147483647 h 1746"/>
              <a:gd name="T48" fmla="*/ 2147483647 w 1471"/>
              <a:gd name="T49" fmla="*/ 2147483647 h 1746"/>
              <a:gd name="T50" fmla="*/ 2147483647 w 1471"/>
              <a:gd name="T51" fmla="*/ 2147483647 h 174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71"/>
              <a:gd name="T79" fmla="*/ 0 h 1746"/>
              <a:gd name="T80" fmla="*/ 1471 w 1471"/>
              <a:gd name="T81" fmla="*/ 1746 h 174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71" h="1746">
                <a:moveTo>
                  <a:pt x="575" y="13"/>
                </a:moveTo>
                <a:cubicBezTo>
                  <a:pt x="650" y="20"/>
                  <a:pt x="725" y="18"/>
                  <a:pt x="800" y="21"/>
                </a:cubicBezTo>
                <a:cubicBezTo>
                  <a:pt x="864" y="39"/>
                  <a:pt x="893" y="86"/>
                  <a:pt x="944" y="128"/>
                </a:cubicBezTo>
                <a:cubicBezTo>
                  <a:pt x="1006" y="178"/>
                  <a:pt x="1066" y="200"/>
                  <a:pt x="1119" y="268"/>
                </a:cubicBezTo>
                <a:cubicBezTo>
                  <a:pt x="1180" y="347"/>
                  <a:pt x="1220" y="438"/>
                  <a:pt x="1299" y="498"/>
                </a:cubicBezTo>
                <a:cubicBezTo>
                  <a:pt x="1324" y="537"/>
                  <a:pt x="1348" y="575"/>
                  <a:pt x="1372" y="614"/>
                </a:cubicBezTo>
                <a:cubicBezTo>
                  <a:pt x="1382" y="629"/>
                  <a:pt x="1387" y="646"/>
                  <a:pt x="1393" y="663"/>
                </a:cubicBezTo>
                <a:cubicBezTo>
                  <a:pt x="1398" y="688"/>
                  <a:pt x="1402" y="742"/>
                  <a:pt x="1401" y="762"/>
                </a:cubicBezTo>
                <a:cubicBezTo>
                  <a:pt x="1410" y="817"/>
                  <a:pt x="1471" y="914"/>
                  <a:pt x="1446" y="993"/>
                </a:cubicBezTo>
                <a:cubicBezTo>
                  <a:pt x="1408" y="1105"/>
                  <a:pt x="1291" y="1129"/>
                  <a:pt x="1249" y="1239"/>
                </a:cubicBezTo>
                <a:cubicBezTo>
                  <a:pt x="1236" y="1273"/>
                  <a:pt x="1217" y="1304"/>
                  <a:pt x="1205" y="1338"/>
                </a:cubicBezTo>
                <a:cubicBezTo>
                  <a:pt x="1184" y="1397"/>
                  <a:pt x="1173" y="1462"/>
                  <a:pt x="1148" y="1519"/>
                </a:cubicBezTo>
                <a:cubicBezTo>
                  <a:pt x="1131" y="1556"/>
                  <a:pt x="1112" y="1596"/>
                  <a:pt x="1097" y="1634"/>
                </a:cubicBezTo>
                <a:cubicBezTo>
                  <a:pt x="1092" y="1645"/>
                  <a:pt x="1076" y="1712"/>
                  <a:pt x="1067" y="1724"/>
                </a:cubicBezTo>
                <a:cubicBezTo>
                  <a:pt x="1053" y="1743"/>
                  <a:pt x="1024" y="1737"/>
                  <a:pt x="1002" y="1741"/>
                </a:cubicBezTo>
                <a:cubicBezTo>
                  <a:pt x="908" y="1735"/>
                  <a:pt x="812" y="1746"/>
                  <a:pt x="720" y="1724"/>
                </a:cubicBezTo>
                <a:cubicBezTo>
                  <a:pt x="701" y="1720"/>
                  <a:pt x="704" y="1683"/>
                  <a:pt x="691" y="1667"/>
                </a:cubicBezTo>
                <a:cubicBezTo>
                  <a:pt x="626" y="1590"/>
                  <a:pt x="546" y="1543"/>
                  <a:pt x="481" y="1469"/>
                </a:cubicBezTo>
                <a:cubicBezTo>
                  <a:pt x="448" y="1432"/>
                  <a:pt x="446" y="1407"/>
                  <a:pt x="401" y="1395"/>
                </a:cubicBezTo>
                <a:cubicBezTo>
                  <a:pt x="357" y="1345"/>
                  <a:pt x="311" y="1308"/>
                  <a:pt x="278" y="1247"/>
                </a:cubicBezTo>
                <a:cubicBezTo>
                  <a:pt x="262" y="1218"/>
                  <a:pt x="175" y="1208"/>
                  <a:pt x="154" y="1182"/>
                </a:cubicBezTo>
                <a:cubicBezTo>
                  <a:pt x="85" y="1092"/>
                  <a:pt x="88" y="1101"/>
                  <a:pt x="22" y="1051"/>
                </a:cubicBezTo>
                <a:cubicBezTo>
                  <a:pt x="0" y="1006"/>
                  <a:pt x="27" y="954"/>
                  <a:pt x="24" y="910"/>
                </a:cubicBezTo>
                <a:cubicBezTo>
                  <a:pt x="15" y="869"/>
                  <a:pt x="10" y="827"/>
                  <a:pt x="2" y="786"/>
                </a:cubicBezTo>
                <a:cubicBezTo>
                  <a:pt x="72" y="656"/>
                  <a:pt x="420" y="277"/>
                  <a:pt x="442" y="129"/>
                </a:cubicBezTo>
                <a:cubicBezTo>
                  <a:pt x="537" y="0"/>
                  <a:pt x="515" y="31"/>
                  <a:pt x="575" y="13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4" name="Freeform 34"/>
          <p:cNvSpPr>
            <a:spLocks/>
          </p:cNvSpPr>
          <p:nvPr/>
        </p:nvSpPr>
        <p:spPr bwMode="auto">
          <a:xfrm>
            <a:off x="2421509" y="2897411"/>
            <a:ext cx="2103438" cy="2763837"/>
          </a:xfrm>
          <a:custGeom>
            <a:avLst/>
            <a:gdLst>
              <a:gd name="T0" fmla="*/ 2147483647 w 1325"/>
              <a:gd name="T1" fmla="*/ 2147483647 h 1741"/>
              <a:gd name="T2" fmla="*/ 2147483647 w 1325"/>
              <a:gd name="T3" fmla="*/ 2147483647 h 1741"/>
              <a:gd name="T4" fmla="*/ 2147483647 w 1325"/>
              <a:gd name="T5" fmla="*/ 2147483647 h 1741"/>
              <a:gd name="T6" fmla="*/ 2147483647 w 1325"/>
              <a:gd name="T7" fmla="*/ 2147483647 h 1741"/>
              <a:gd name="T8" fmla="*/ 2147483647 w 1325"/>
              <a:gd name="T9" fmla="*/ 2147483647 h 1741"/>
              <a:gd name="T10" fmla="*/ 2147483647 w 1325"/>
              <a:gd name="T11" fmla="*/ 2147483647 h 1741"/>
              <a:gd name="T12" fmla="*/ 2147483647 w 1325"/>
              <a:gd name="T13" fmla="*/ 2147483647 h 1741"/>
              <a:gd name="T14" fmla="*/ 2147483647 w 1325"/>
              <a:gd name="T15" fmla="*/ 2147483647 h 1741"/>
              <a:gd name="T16" fmla="*/ 2147483647 w 1325"/>
              <a:gd name="T17" fmla="*/ 2147483647 h 1741"/>
              <a:gd name="T18" fmla="*/ 2147483647 w 1325"/>
              <a:gd name="T19" fmla="*/ 2147483647 h 1741"/>
              <a:gd name="T20" fmla="*/ 2147483647 w 1325"/>
              <a:gd name="T21" fmla="*/ 2147483647 h 1741"/>
              <a:gd name="T22" fmla="*/ 2147483647 w 1325"/>
              <a:gd name="T23" fmla="*/ 2147483647 h 1741"/>
              <a:gd name="T24" fmla="*/ 2147483647 w 1325"/>
              <a:gd name="T25" fmla="*/ 2147483647 h 1741"/>
              <a:gd name="T26" fmla="*/ 2147483647 w 1325"/>
              <a:gd name="T27" fmla="*/ 2147483647 h 1741"/>
              <a:gd name="T28" fmla="*/ 2147483647 w 1325"/>
              <a:gd name="T29" fmla="*/ 2147483647 h 1741"/>
              <a:gd name="T30" fmla="*/ 2147483647 w 1325"/>
              <a:gd name="T31" fmla="*/ 2147483647 h 1741"/>
              <a:gd name="T32" fmla="*/ 2147483647 w 1325"/>
              <a:gd name="T33" fmla="*/ 2147483647 h 1741"/>
              <a:gd name="T34" fmla="*/ 2147483647 w 1325"/>
              <a:gd name="T35" fmla="*/ 2147483647 h 1741"/>
              <a:gd name="T36" fmla="*/ 2147483647 w 1325"/>
              <a:gd name="T37" fmla="*/ 2147483647 h 1741"/>
              <a:gd name="T38" fmla="*/ 2147483647 w 1325"/>
              <a:gd name="T39" fmla="*/ 2147483647 h 174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325"/>
              <a:gd name="T61" fmla="*/ 0 h 1741"/>
              <a:gd name="T62" fmla="*/ 1325 w 1325"/>
              <a:gd name="T63" fmla="*/ 1741 h 174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325" h="1741">
                <a:moveTo>
                  <a:pt x="483" y="13"/>
                </a:moveTo>
                <a:cubicBezTo>
                  <a:pt x="558" y="20"/>
                  <a:pt x="633" y="18"/>
                  <a:pt x="708" y="21"/>
                </a:cubicBezTo>
                <a:cubicBezTo>
                  <a:pt x="772" y="39"/>
                  <a:pt x="801" y="86"/>
                  <a:pt x="852" y="128"/>
                </a:cubicBezTo>
                <a:cubicBezTo>
                  <a:pt x="914" y="178"/>
                  <a:pt x="974" y="200"/>
                  <a:pt x="1027" y="268"/>
                </a:cubicBezTo>
                <a:cubicBezTo>
                  <a:pt x="1088" y="347"/>
                  <a:pt x="1128" y="438"/>
                  <a:pt x="1207" y="498"/>
                </a:cubicBezTo>
                <a:cubicBezTo>
                  <a:pt x="1253" y="564"/>
                  <a:pt x="1276" y="581"/>
                  <a:pt x="1301" y="663"/>
                </a:cubicBezTo>
                <a:cubicBezTo>
                  <a:pt x="1309" y="727"/>
                  <a:pt x="1325" y="794"/>
                  <a:pt x="1301" y="890"/>
                </a:cubicBezTo>
                <a:cubicBezTo>
                  <a:pt x="1277" y="986"/>
                  <a:pt x="1188" y="1164"/>
                  <a:pt x="1157" y="1239"/>
                </a:cubicBezTo>
                <a:cubicBezTo>
                  <a:pt x="1144" y="1273"/>
                  <a:pt x="1125" y="1304"/>
                  <a:pt x="1113" y="1338"/>
                </a:cubicBezTo>
                <a:cubicBezTo>
                  <a:pt x="1092" y="1397"/>
                  <a:pt x="1081" y="1462"/>
                  <a:pt x="1056" y="1519"/>
                </a:cubicBezTo>
                <a:cubicBezTo>
                  <a:pt x="1039" y="1556"/>
                  <a:pt x="1020" y="1596"/>
                  <a:pt x="1005" y="1634"/>
                </a:cubicBezTo>
                <a:cubicBezTo>
                  <a:pt x="981" y="1671"/>
                  <a:pt x="978" y="1736"/>
                  <a:pt x="910" y="1741"/>
                </a:cubicBezTo>
                <a:cubicBezTo>
                  <a:pt x="847" y="1731"/>
                  <a:pt x="697" y="1700"/>
                  <a:pt x="599" y="1667"/>
                </a:cubicBezTo>
                <a:cubicBezTo>
                  <a:pt x="534" y="1590"/>
                  <a:pt x="386" y="1614"/>
                  <a:pt x="321" y="1540"/>
                </a:cubicBezTo>
                <a:cubicBezTo>
                  <a:pt x="252" y="1470"/>
                  <a:pt x="226" y="1326"/>
                  <a:pt x="186" y="1247"/>
                </a:cubicBezTo>
                <a:cubicBezTo>
                  <a:pt x="148" y="1192"/>
                  <a:pt x="112" y="1118"/>
                  <a:pt x="83" y="1063"/>
                </a:cubicBezTo>
                <a:cubicBezTo>
                  <a:pt x="61" y="1018"/>
                  <a:pt x="12" y="959"/>
                  <a:pt x="9" y="915"/>
                </a:cubicBezTo>
                <a:cubicBezTo>
                  <a:pt x="0" y="874"/>
                  <a:pt x="17" y="799"/>
                  <a:pt x="9" y="758"/>
                </a:cubicBezTo>
                <a:cubicBezTo>
                  <a:pt x="79" y="628"/>
                  <a:pt x="328" y="277"/>
                  <a:pt x="350" y="129"/>
                </a:cubicBezTo>
                <a:cubicBezTo>
                  <a:pt x="445" y="0"/>
                  <a:pt x="423" y="31"/>
                  <a:pt x="483" y="13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447" y="188640"/>
            <a:ext cx="8241033" cy="128089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514851" y="1412874"/>
            <a:ext cx="4477642" cy="5445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endParaRPr lang="en-US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node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lớn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node </a:t>
            </a:r>
            <a:r>
              <a:rPr lang="en-US" dirty="0" err="1" smtClean="0">
                <a:solidFill>
                  <a:srgbClr val="FF0000"/>
                </a:solidFill>
              </a:rPr>
              <a:t>bên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nhỏ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node </a:t>
            </a:r>
            <a:r>
              <a:rPr lang="en-US" dirty="0" err="1" smtClean="0">
                <a:solidFill>
                  <a:srgbClr val="FF0000"/>
                </a:solidFill>
              </a:rPr>
              <a:t>bên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endParaRPr lang="en-US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err="1" smtClean="0">
                <a:sym typeface="Wingdings" pitchFamily="2" charset="2"/>
              </a:rPr>
              <a:t>Nút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nhỏ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nằm</a:t>
            </a:r>
            <a:r>
              <a:rPr lang="en-US" dirty="0" smtClean="0">
                <a:sym typeface="Wingdings" pitchFamily="2" charset="2"/>
              </a:rPr>
              <a:t> ở </a:t>
            </a:r>
            <a:r>
              <a:rPr lang="en-US" dirty="0" err="1" smtClean="0">
                <a:sym typeface="Wingdings" pitchFamily="2" charset="2"/>
              </a:rPr>
              <a:t>trái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cây</a:t>
            </a:r>
            <a:r>
              <a:rPr lang="en-US" dirty="0" smtClean="0">
                <a:sym typeface="Wingdings" pitchFamily="2" charset="2"/>
              </a:rPr>
              <a:t>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err="1" smtClean="0">
                <a:sym typeface="Wingdings" pitchFamily="2" charset="2"/>
              </a:rPr>
              <a:t>Nút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lớn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nằm</a:t>
            </a:r>
            <a:r>
              <a:rPr lang="en-US" dirty="0" smtClean="0">
                <a:sym typeface="Wingdings" pitchFamily="2" charset="2"/>
              </a:rPr>
              <a:t> ở </a:t>
            </a:r>
            <a:r>
              <a:rPr lang="en-US" dirty="0" err="1" smtClean="0">
                <a:sym typeface="Wingdings" pitchFamily="2" charset="2"/>
              </a:rPr>
              <a:t>phải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cây</a:t>
            </a:r>
            <a:endParaRPr lang="en-US" dirty="0" smtClean="0"/>
          </a:p>
        </p:txBody>
      </p:sp>
      <p:sp>
        <p:nvSpPr>
          <p:cNvPr id="1435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3F298A7D-B445-495A-A0BB-8F21B3EE79EB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2018284" y="225447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865759" y="3046636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3242247" y="3046636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146622" y="39118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1729359" y="39118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2521522" y="39118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3961384" y="39118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2954909" y="47754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1297559" y="47754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 flipH="1">
            <a:off x="1297559" y="2616423"/>
            <a:ext cx="792163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2475484" y="2629123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 flipH="1">
            <a:off x="505397" y="3480023"/>
            <a:ext cx="433387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>
            <a:off x="1297559" y="3480023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 flipH="1">
            <a:off x="1657922" y="4416648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 flipH="1">
            <a:off x="2954909" y="3480023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19"/>
          <p:cNvSpPr>
            <a:spLocks noChangeShapeType="1"/>
          </p:cNvSpPr>
          <p:nvPr/>
        </p:nvSpPr>
        <p:spPr bwMode="auto">
          <a:xfrm>
            <a:off x="3674047" y="3480023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2881884" y="4343623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8525" y="3614515"/>
            <a:ext cx="6854825" cy="32434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itchFamily="2" charset="2"/>
              <a:buNone/>
            </a:pPr>
            <a:r>
              <a:rPr lang="en-US" sz="3200" dirty="0" err="1" smtClean="0"/>
              <a:t>typedef</a:t>
            </a:r>
            <a:r>
              <a:rPr lang="en-US" sz="3200" dirty="0" smtClean="0"/>
              <a:t> </a:t>
            </a:r>
            <a:r>
              <a:rPr lang="en-US" sz="3200" dirty="0" err="1" smtClean="0"/>
              <a:t>struct</a:t>
            </a:r>
            <a:r>
              <a:rPr lang="en-US" sz="3200" dirty="0" smtClean="0"/>
              <a:t> TNODE</a:t>
            </a:r>
          </a:p>
          <a:p>
            <a:pPr fontAlgn="auto">
              <a:buFont typeface="Wingdings" pitchFamily="2" charset="2"/>
              <a:buNone/>
            </a:pPr>
            <a:r>
              <a:rPr lang="en-US" sz="3200" dirty="0" smtClean="0"/>
              <a:t>{</a:t>
            </a:r>
          </a:p>
          <a:p>
            <a:pPr fontAlgn="auto"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3300"/>
                </a:solidFill>
              </a:rPr>
              <a:t>&lt;Data&gt;</a:t>
            </a:r>
            <a:r>
              <a:rPr lang="en-US" sz="3200" dirty="0" smtClean="0"/>
              <a:t> Key;</a:t>
            </a:r>
          </a:p>
          <a:p>
            <a:pPr fontAlgn="auto"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struct</a:t>
            </a:r>
            <a:r>
              <a:rPr lang="en-US" sz="3200" dirty="0" smtClean="0"/>
              <a:t> TNODE *</a:t>
            </a:r>
            <a:r>
              <a:rPr lang="en-US" sz="3200" dirty="0" err="1" smtClean="0"/>
              <a:t>pLeft</a:t>
            </a:r>
            <a:r>
              <a:rPr lang="en-US" sz="3200" dirty="0" smtClean="0"/>
              <a:t>, *</a:t>
            </a:r>
            <a:r>
              <a:rPr lang="en-US" sz="3200" dirty="0" err="1" smtClean="0"/>
              <a:t>pRight</a:t>
            </a:r>
            <a:r>
              <a:rPr lang="en-US" sz="3200" dirty="0" smtClean="0"/>
              <a:t>;</a:t>
            </a:r>
          </a:p>
          <a:p>
            <a:pPr fontAlgn="auto">
              <a:buFont typeface="Wingdings" pitchFamily="2" charset="2"/>
              <a:buNone/>
            </a:pPr>
            <a:r>
              <a:rPr lang="en-US" sz="3200" dirty="0" smtClean="0"/>
              <a:t>} *TREE; 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68313" y="1054323"/>
            <a:ext cx="3311525" cy="2519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</a:rPr>
              <a:t>Nút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31938" y="1338486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Giá trị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608138" y="2329086"/>
            <a:ext cx="121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217738" y="2329086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379538" y="2481486"/>
            <a:ext cx="685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370138" y="2481486"/>
            <a:ext cx="685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98525" y="3070448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  <a:latin typeface="Arial Unicode MS" pitchFamily="34" charset="-128"/>
              </a:rPr>
              <a:t>Trỏ trái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570163" y="3070448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bg1"/>
                </a:solidFill>
                <a:latin typeface="Arial Unicode MS" pitchFamily="34" charset="-128"/>
              </a:rPr>
              <a:t>Trỏ</a:t>
            </a:r>
            <a:r>
              <a:rPr lang="en-US" dirty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itchFamily="34" charset="-128"/>
              </a:rPr>
              <a:t>phải</a:t>
            </a:r>
            <a:endParaRPr lang="en-US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218113" y="1052736"/>
            <a:ext cx="3457575" cy="2519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TNODE</a:t>
            </a: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6715125" y="1336898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Key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6791325" y="2327498"/>
            <a:ext cx="121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400925" y="2327498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6562725" y="2479898"/>
            <a:ext cx="685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553325" y="2479898"/>
            <a:ext cx="685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6254750" y="3068861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bg1"/>
                </a:solidFill>
                <a:latin typeface="Arial Unicode MS" pitchFamily="34" charset="-128"/>
              </a:rPr>
              <a:t>pLeft</a:t>
            </a:r>
            <a:endParaRPr lang="en-US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7753350" y="3068861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bg1"/>
                </a:solidFill>
                <a:latin typeface="Arial Unicode MS" pitchFamily="34" charset="-128"/>
              </a:rPr>
              <a:t>pRight</a:t>
            </a:r>
            <a:endParaRPr lang="en-US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3805238" y="2276698"/>
            <a:ext cx="13684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8058149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 err="1" smtClean="0"/>
              <a:t>typedef</a:t>
            </a:r>
            <a:r>
              <a:rPr lang="en-US" sz="3200" dirty="0" smtClean="0"/>
              <a:t> </a:t>
            </a:r>
            <a:r>
              <a:rPr lang="en-US" sz="3200" dirty="0" err="1" smtClean="0"/>
              <a:t>struct</a:t>
            </a:r>
            <a:r>
              <a:rPr lang="en-US" sz="3200" dirty="0" smtClean="0"/>
              <a:t> TNODE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Key;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sz="3200" dirty="0" err="1" smtClean="0">
                <a:solidFill>
                  <a:srgbClr val="FF0000"/>
                </a:solidFill>
              </a:rPr>
              <a:t>struct</a:t>
            </a:r>
            <a:r>
              <a:rPr lang="en-US" sz="3200" dirty="0" smtClean="0">
                <a:solidFill>
                  <a:srgbClr val="FF0000"/>
                </a:solidFill>
              </a:rPr>
              <a:t> TNODE </a:t>
            </a:r>
            <a:r>
              <a:rPr lang="en-US" sz="3200" dirty="0" smtClean="0"/>
              <a:t>*</a:t>
            </a:r>
            <a:r>
              <a:rPr lang="en-US" sz="3200" dirty="0" err="1" smtClean="0"/>
              <a:t>pLeft</a:t>
            </a:r>
            <a:r>
              <a:rPr lang="en-US" sz="3200" dirty="0" smtClean="0"/>
              <a:t>, *</a:t>
            </a:r>
            <a:r>
              <a:rPr lang="en-US" sz="3200" dirty="0" err="1" smtClean="0"/>
              <a:t>pRight</a:t>
            </a:r>
            <a:r>
              <a:rPr lang="en-US" sz="32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} *TREE;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677261A-65E5-455D-991A-BD1D9C949317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16832"/>
            <a:ext cx="7886700" cy="4941168"/>
          </a:xfrm>
        </p:spPr>
        <p:txBody>
          <a:bodyPr lIns="79200" rIns="79200">
            <a:noAutofit/>
          </a:bodyPr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dirty="0" err="1" smtClean="0">
                <a:solidFill>
                  <a:srgbClr val="000099"/>
                </a:solidFill>
                <a:latin typeface="Times New Roman" pitchFamily="18" charset="0"/>
              </a:rPr>
              <a:t>Bước</a:t>
            </a:r>
            <a:r>
              <a:rPr lang="en-US" dirty="0" smtClean="0">
                <a:solidFill>
                  <a:srgbClr val="000099"/>
                </a:solidFill>
                <a:latin typeface="Times New Roman" pitchFamily="18" charset="0"/>
              </a:rPr>
              <a:t> 1: </a:t>
            </a:r>
            <a:r>
              <a:rPr lang="en-US" dirty="0" err="1" smtClean="0">
                <a:latin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</a:rPr>
              <a:t>báo</a:t>
            </a:r>
            <a:r>
              <a:rPr lang="en-US" smtClean="0">
                <a:latin typeface="Times New Roman" pitchFamily="18" charset="0"/>
              </a:rPr>
              <a:t> kiểu dữ </a:t>
            </a:r>
            <a:r>
              <a:rPr lang="en-US" dirty="0" err="1" smtClean="0">
                <a:latin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cây</a:t>
            </a:r>
            <a:endParaRPr lang="en-US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dirty="0" err="1">
                <a:solidFill>
                  <a:srgbClr val="000099"/>
                </a:solidFill>
                <a:latin typeface="Times New Roman" pitchFamily="18" charset="0"/>
              </a:rPr>
              <a:t>Bước</a:t>
            </a:r>
            <a:r>
              <a:rPr lang="en-US" dirty="0">
                <a:solidFill>
                  <a:srgbClr val="000099"/>
                </a:solidFill>
                <a:latin typeface="Times New Roman" pitchFamily="18" charset="0"/>
              </a:rPr>
              <a:t> 2: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cây</a:t>
            </a:r>
            <a:endParaRPr lang="en-US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dirty="0" err="1">
                <a:solidFill>
                  <a:srgbClr val="000099"/>
                </a:solidFill>
                <a:latin typeface="Times New Roman" pitchFamily="18" charset="0"/>
              </a:rPr>
              <a:t>Bước</a:t>
            </a:r>
            <a:r>
              <a:rPr lang="en-US" dirty="0">
                <a:solidFill>
                  <a:srgbClr val="000099"/>
                </a:solidFill>
                <a:latin typeface="Times New Roman" pitchFamily="18" charset="0"/>
              </a:rPr>
              <a:t> 3: </a:t>
            </a:r>
            <a:r>
              <a:rPr lang="en-US" dirty="0" err="1" smtClean="0">
                <a:latin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duyệt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huỷ</a:t>
            </a:r>
            <a:r>
              <a:rPr lang="en-US" dirty="0" smtClean="0">
                <a:latin typeface="Times New Roman" pitchFamily="18" charset="0"/>
              </a:rPr>
              <a:t>, …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24C1DEF8-AB14-4230-A36D-21E1F5C67CB1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0688"/>
            <a:ext cx="7025208" cy="86362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8448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D8087A1-79DD-4536-8693-253C44D64F2F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924300" y="1412875"/>
            <a:ext cx="1079500" cy="504825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203575" y="2205038"/>
            <a:ext cx="259238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Khai báo cấu trúc cây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3575" y="2924175"/>
            <a:ext cx="259238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Khởi tạo cây rỗng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03575" y="3717925"/>
            <a:ext cx="259238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Xây dựng cây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203575" y="4437063"/>
            <a:ext cx="259238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Các thao tác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203575" y="5157788"/>
            <a:ext cx="259238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Hủy cây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3924300" y="5949950"/>
            <a:ext cx="1079500" cy="504825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500563" y="1916113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500563" y="2636838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4500563" y="3427413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500563" y="4148138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4500563" y="4868863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4500563" y="5661025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3576</TotalTime>
  <Words>1639</Words>
  <Application>Microsoft Office PowerPoint</Application>
  <PresentationFormat>On-screen Show (4:3)</PresentationFormat>
  <Paragraphs>603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 Unicode MS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 CÂY NHỊ PHÂN TÌM KIẾM</vt:lpstr>
      <vt:lpstr>Nội dung</vt:lpstr>
      <vt:lpstr>Khái niệm</vt:lpstr>
      <vt:lpstr>Khái niệm</vt:lpstr>
      <vt:lpstr>Đặc điểm cây nhị phân tìm kiếm</vt:lpstr>
      <vt:lpstr>Định nghĩa kiểu dữ liệu</vt:lpstr>
      <vt:lpstr>Ví dụ khai báo</vt:lpstr>
      <vt:lpstr>Các lưu ý khi cài đặt</vt:lpstr>
      <vt:lpstr>Cấu trúc chương trình</vt:lpstr>
      <vt:lpstr>Các thao tác</vt:lpstr>
      <vt:lpstr>Tạo cây</vt:lpstr>
      <vt:lpstr>Hàm tạo cây</vt:lpstr>
      <vt:lpstr>Duyệt cây</vt:lpstr>
      <vt:lpstr>PowerPoint Presentation</vt:lpstr>
      <vt:lpstr>Hàm duyệt NLR</vt:lpstr>
      <vt:lpstr>Bài tập</vt:lpstr>
      <vt:lpstr>PowerPoint Presentation</vt:lpstr>
      <vt:lpstr>Hàm duyệt LNR</vt:lpstr>
      <vt:lpstr>PowerPoint Presentation</vt:lpstr>
      <vt:lpstr>Hàm duyệt LRN</vt:lpstr>
      <vt:lpstr>Bài tập</vt:lpstr>
      <vt:lpstr>Vấn đề cần quan tâm</vt:lpstr>
      <vt:lpstr>Vấn đề cần quan tâm</vt:lpstr>
      <vt:lpstr>Bài tập</vt:lpstr>
      <vt:lpstr>PowerPoint Presentation</vt:lpstr>
      <vt:lpstr>Hàm nhập dữ liệu vào cây</vt:lpstr>
      <vt:lpstr>Hàm main gọi thao tác duyệt LNR</vt:lpstr>
      <vt:lpstr>Tìm kiếm</vt:lpstr>
      <vt:lpstr>Ví dụ tìm x = 23</vt:lpstr>
      <vt:lpstr>Xóa node trên cây</vt:lpstr>
      <vt:lpstr>Xóa node lá</vt:lpstr>
      <vt:lpstr>Xóa node 1 cây con</vt:lpstr>
      <vt:lpstr>Xóa node 2 cây con</vt:lpstr>
      <vt:lpstr>PowerPoint Presentation</vt:lpstr>
      <vt:lpstr>Viết hàm</vt:lpstr>
      <vt:lpstr>Viết hàm</vt:lpstr>
      <vt:lpstr>Độ cao của cây</vt:lpstr>
      <vt:lpstr>Số node của cây</vt:lpstr>
      <vt:lpstr>Số node lá của cây</vt:lpstr>
      <vt:lpstr>Số node chỉ có 1 con</vt:lpstr>
      <vt:lpstr>Tìm min</vt:lpstr>
      <vt:lpstr>Tìm max </vt:lpstr>
    </vt:vector>
  </TitlesOfParts>
  <Company>itc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CÂY NHỊ PHÂN TÌM KIẾM</dc:title>
  <dc:creator>w2000Pro</dc:creator>
  <cp:lastModifiedBy>Khang Vo</cp:lastModifiedBy>
  <cp:revision>145</cp:revision>
  <dcterms:created xsi:type="dcterms:W3CDTF">2006-12-06T00:42:10Z</dcterms:created>
  <dcterms:modified xsi:type="dcterms:W3CDTF">2021-10-28T06:54:33Z</dcterms:modified>
</cp:coreProperties>
</file>