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4175" r:id="rId2"/>
  </p:sldMasterIdLst>
  <p:notesMasterIdLst>
    <p:notesMasterId r:id="rId30"/>
  </p:notesMasterIdLst>
  <p:handoutMasterIdLst>
    <p:handoutMasterId r:id="rId31"/>
  </p:handoutMasterIdLst>
  <p:sldIdLst>
    <p:sldId id="598" r:id="rId3"/>
    <p:sldId id="599" r:id="rId4"/>
    <p:sldId id="619" r:id="rId5"/>
    <p:sldId id="602" r:id="rId6"/>
    <p:sldId id="603" r:id="rId7"/>
    <p:sldId id="605" r:id="rId8"/>
    <p:sldId id="624" r:id="rId9"/>
    <p:sldId id="607" r:id="rId10"/>
    <p:sldId id="622" r:id="rId11"/>
    <p:sldId id="627" r:id="rId12"/>
    <p:sldId id="626" r:id="rId13"/>
    <p:sldId id="611" r:id="rId14"/>
    <p:sldId id="625" r:id="rId15"/>
    <p:sldId id="613" r:id="rId16"/>
    <p:sldId id="623" r:id="rId17"/>
    <p:sldId id="629" r:id="rId18"/>
    <p:sldId id="628" r:id="rId19"/>
    <p:sldId id="615" r:id="rId20"/>
    <p:sldId id="616" r:id="rId21"/>
    <p:sldId id="632" r:id="rId22"/>
    <p:sldId id="633" r:id="rId23"/>
    <p:sldId id="630" r:id="rId24"/>
    <p:sldId id="631" r:id="rId25"/>
    <p:sldId id="634" r:id="rId26"/>
    <p:sldId id="635" r:id="rId27"/>
    <p:sldId id="636" r:id="rId28"/>
    <p:sldId id="637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FF"/>
    <a:srgbClr val="FFFF99"/>
    <a:srgbClr val="EBBE8D"/>
    <a:srgbClr val="FFCC00"/>
    <a:srgbClr val="FFCC66"/>
    <a:srgbClr val="5CAD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4362" autoAdjust="0"/>
  </p:normalViewPr>
  <p:slideViewPr>
    <p:cSldViewPr>
      <p:cViewPr varScale="1">
        <p:scale>
          <a:sx n="65" d="100"/>
          <a:sy n="65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26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AF4708-0CF1-4CF7-AD79-2438630E3A7F}" type="datetimeFigureOut">
              <a:rPr lang="vi-VN"/>
              <a:pPr>
                <a:defRPr/>
              </a:pPr>
              <a:t>01/11/2022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2C9346-10A6-4F74-B03F-169268EBD996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045233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6D6E-747D-46EB-89F9-BF8F5E077B38}" type="datetimeFigureOut">
              <a:rPr lang="en-US"/>
              <a:pPr>
                <a:defRPr/>
              </a:pPr>
              <a:t>11/01/2022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5D2DDDF-0CC7-4475-9642-7E37FDA9C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597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DB76A-6A3C-4AFC-B70C-1C1C85DB8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6DE6-374A-4563-98AE-EC8909AA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8F511-1CEE-4489-BAB5-2BE5DDBB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11/01/2022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F11A2-0D5C-4F2D-BCDA-2FDB1411F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9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>
                <a:latin typeface="Tahoma (Body)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36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0601-73D5-4E84-B786-0DBBAAED1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1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1792-EB6E-44A4-B90A-2618705EA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B28FA-FEE2-44BE-A901-EBB3D6003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E797-CB64-4D3E-8F30-3DCF30C6A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8D07B-17C1-4959-ABD7-EE3780A1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ABD32-BCAF-4719-8972-CB71E6158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vi-VN" smtClean="0"/>
              <a:t>DSA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23FE268-376F-4D5E-A516-E0767C324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70" r:id="rId12"/>
    <p:sldLayoutId id="2147484171" r:id="rId13"/>
    <p:sldLayoutId id="2147484172" r:id="rId14"/>
    <p:sldLayoutId id="2147484173" r:id="rId15"/>
    <p:sldLayoutId id="2147484098" r:id="rId16"/>
    <p:sldLayoutId id="2147484103" r:id="rId17"/>
    <p:sldLayoutId id="2147484108" r:id="rId18"/>
    <p:sldLayoutId id="2147484109" r:id="rId1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2.emf"/><Relationship Id="rId7" Type="http://schemas.openxmlformats.org/officeDocument/2006/relationships/image" Target="../media/image58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image" Target="../media/image6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63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65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emf"/><Relationship Id="rId5" Type="http://schemas.openxmlformats.org/officeDocument/2006/relationships/image" Target="../media/image62.emf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80248" cy="1219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smtClean="0"/>
              <a:t>CÂY NHỊ PHÂN TÌM KIẾM CÂN BẰNG</a:t>
            </a:r>
            <a:br>
              <a:rPr lang="en-US" sz="3600" b="1" smtClean="0"/>
            </a:br>
            <a:r>
              <a:rPr lang="en-US" sz="3600" b="1" smtClean="0"/>
              <a:t>(AVL TREE)</a:t>
            </a:r>
            <a:endParaRPr lang="en-US" sz="3600" b="1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 Định nghĩa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 Tổ chức dữ liệu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 Các trường hợp mất cân bằng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 Các thao tác trên cây cân bằng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 Ứng dụng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 Bài </a:t>
            </a:r>
            <a:r>
              <a:rPr lang="en-US" sz="2800" smtClean="0"/>
              <a:t>tập – kiểm tra</a:t>
            </a:r>
            <a:endParaRPr lang="en-US" sz="280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n-US" sz="280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n-US" sz="2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5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295400"/>
            <a:ext cx="8771188" cy="2037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6200"/>
            <a:ext cx="8968615" cy="218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2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6" y="3657601"/>
            <a:ext cx="8717974" cy="2263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8" y="1066801"/>
            <a:ext cx="8728364" cy="217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03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Cân bằng lại trường hợp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53" y="1981200"/>
            <a:ext cx="4008235" cy="2308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1200"/>
            <a:ext cx="3656446" cy="3301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046" y="2018805"/>
            <a:ext cx="2210620" cy="4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44647"/>
            <a:ext cx="7231284" cy="2070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779953"/>
            <a:ext cx="4861346" cy="1658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053" y="2600760"/>
            <a:ext cx="4845893" cy="1656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60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76200"/>
            <a:ext cx="7498080" cy="6397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703" y="2915460"/>
            <a:ext cx="2760143" cy="18652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16" y="799795"/>
            <a:ext cx="3454463" cy="3162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804983"/>
            <a:ext cx="2954622" cy="3233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734" y="1558332"/>
            <a:ext cx="1738639" cy="763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974" y="4155620"/>
            <a:ext cx="1594504" cy="7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4: (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434" y="1763486"/>
            <a:ext cx="3939531" cy="2662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3" y="1752600"/>
            <a:ext cx="3276601" cy="358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763486"/>
            <a:ext cx="194100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4114800"/>
            <a:ext cx="8749146" cy="2148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7799"/>
            <a:ext cx="8717972" cy="2073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26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14422"/>
            <a:ext cx="8794172" cy="237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9" y="3816394"/>
            <a:ext cx="8753104" cy="2432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52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Thêm 1 nút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>
                <a:solidFill>
                  <a:srgbClr val="080808"/>
                </a:solidFill>
                <a:latin typeface="Times New Roman" pitchFamily="18" charset="0"/>
              </a:rPr>
              <a:t>Th</a:t>
            </a:r>
            <a:r>
              <a:rPr lang="en-US" sz="2585"/>
              <a:t>êm bình thường như trường hợp cây NPTK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>
                <a:solidFill>
                  <a:srgbClr val="080808"/>
                </a:solidFill>
                <a:latin typeface="Times New Roman" pitchFamily="18" charset="0"/>
              </a:rPr>
              <a:t>N</a:t>
            </a:r>
            <a:r>
              <a:rPr lang="en-US" sz="2585"/>
              <a:t>ếu cây tăng trưởng chiều cao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L</a:t>
            </a:r>
            <a:r>
              <a:rPr lang="en-US"/>
              <a:t>ần ngược về gốc để phát hiện nút bị mất cân bằng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latin typeface="Times New Roman" pitchFamily="18" charset="0"/>
              </a:rPr>
              <a:t>Ti</a:t>
            </a:r>
            <a:r>
              <a:rPr lang="en-US"/>
              <a:t>ến hành cân bằng lại nút đó bằng thao tác cân bằng thích hợp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>
                <a:solidFill>
                  <a:srgbClr val="080808"/>
                </a:solidFill>
                <a:latin typeface="Times New Roman" pitchFamily="18" charset="0"/>
              </a:rPr>
              <a:t>Vi</a:t>
            </a:r>
            <a:r>
              <a:rPr lang="en-US" sz="2585"/>
              <a:t>ệc cân bằng lại chỉ cần thực hiện 1 lần nơi mất cân bằng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</a:pPr>
            <a:endParaRPr lang="en-US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Hủy 1 nút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080808"/>
                </a:solidFill>
              </a:rPr>
              <a:t>Hủy bình thường như trường hợp cây NPTK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080808"/>
                </a:solidFill>
              </a:rPr>
              <a:t>Nếu cây giảm chiều cao: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Lần ngược về gốc để phát hiện nút bị mất cân bằng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Tiến hành cân bằng lại nút đó bằng thao tác cân bằng thích hợp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Tiếp tục lần ngược lên nút cha…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Việc cân bằng lại có thể lan truyền lên tận gốc</a:t>
            </a:r>
            <a:endParaRPr lang="en-US">
              <a:solidFill>
                <a:srgbClr val="080808"/>
              </a:solidFill>
            </a:endParaRPr>
          </a:p>
          <a:p>
            <a:pPr eaLnBrk="1" hangingPunct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6397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Ðịnh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990600"/>
            <a:ext cx="7485888" cy="58674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In computer science, an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AVL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tree is a </a:t>
            </a: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self-balancing binary search tree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Cây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nhị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tìm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kiếm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cân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bằng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là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cây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mà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tại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mỗi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nút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nó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độ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cao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cây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con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trái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cây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con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phải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chênh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lệch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không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quá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một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Ví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dụ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: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>
              <a:solidFill>
                <a:srgbClr val="080808"/>
              </a:solidFill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>
              <a:solidFill>
                <a:srgbClr val="080808"/>
              </a:solidFill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>
              <a:solidFill>
                <a:srgbClr val="080808"/>
              </a:solidFill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>
              <a:solidFill>
                <a:srgbClr val="080808"/>
              </a:solidFill>
              <a:cs typeface="Times New Roman" pitchFamily="18" charset="0"/>
            </a:endParaRPr>
          </a:p>
          <a:p>
            <a:pPr marL="34290" indent="0" algn="just">
              <a:lnSpc>
                <a:spcPct val="100000"/>
              </a:lnSpc>
              <a:buNone/>
            </a:pPr>
            <a:endParaRPr lang="en-US" sz="2400" dirty="0" smtClean="0">
              <a:solidFill>
                <a:srgbClr val="080808"/>
              </a:solidFill>
              <a:cs typeface="Times New Roman" pitchFamily="18" charset="0"/>
            </a:endParaRPr>
          </a:p>
          <a:p>
            <a:pPr marL="3429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80808"/>
                </a:solidFill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AVL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tree is named after its two Soviet inventors,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Georgy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80808"/>
                </a:solidFill>
                <a:cs typeface="Times New Roman" pitchFamily="18" charset="0"/>
              </a:rPr>
              <a:t>Adelson-Velsky</a:t>
            </a: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and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Evgenii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80808"/>
                </a:solidFill>
                <a:cs typeface="Times New Roman" pitchFamily="18" charset="0"/>
              </a:rPr>
              <a:t>Landis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, who published it in their 1962 paper "An algorithm for the organization of information)</a:t>
            </a: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53415"/>
            <a:ext cx="4343400" cy="21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2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14488" cy="5791200"/>
          </a:xfrm>
        </p:spPr>
        <p:txBody>
          <a:bodyPr>
            <a:normAutofit/>
          </a:bodyPr>
          <a:lstStyle/>
          <a:p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641510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65" y="860473"/>
            <a:ext cx="4331408" cy="2623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143000"/>
            <a:ext cx="354578" cy="4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066800"/>
            <a:ext cx="354578" cy="4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398" y="3899445"/>
            <a:ext cx="354578" cy="431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35" y="856550"/>
            <a:ext cx="4331408" cy="2623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6568" y="3884041"/>
            <a:ext cx="4331408" cy="2046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567094" y="3899445"/>
            <a:ext cx="1292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Sau khi cân bằng lại ta được cây: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15165" y="2924394"/>
            <a:ext cx="3538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>
                <a:solidFill>
                  <a:srgbClr val="000000"/>
                </a:solidFill>
                <a:latin typeface="Times New Roman" panose="02020603050405020304" pitchFamily="18" charset="0"/>
              </a:rPr>
              <a:t>Thực hiện xóa 22. Xét lần lượt 25, 20, 30. Ta thấy Cây mất cân bằng RR tại 30. </a:t>
            </a:r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229894" y="8262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Cây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2: (Hủy lan truyền)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Hủy số 10 trong cây sau: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 nhận thấy sau khi xóa số 10 thì chiều cao cây con trái của node 20 thay đổi =&gt; Lần l</a:t>
            </a:r>
            <a:r>
              <a:rPr lang="vi-VN"/>
              <a:t>ư</a:t>
            </a:r>
            <a:r>
              <a:rPr lang="en-US"/>
              <a:t>ợt xét sự mất cân bằng của các node 20, 30 và cân bằng lại nếu bị mất cân bằng.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823627"/>
            <a:ext cx="5417351" cy="29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(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43000"/>
            <a:ext cx="354578" cy="4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21" y="1111005"/>
            <a:ext cx="354578" cy="4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766920"/>
            <a:ext cx="354578" cy="431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324" y="3783269"/>
            <a:ext cx="354578" cy="4315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34" y="838676"/>
            <a:ext cx="4398265" cy="2623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255" y="838676"/>
            <a:ext cx="4112405" cy="2647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972" y="3686760"/>
            <a:ext cx="4387028" cy="2637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255" y="4351608"/>
            <a:ext cx="4112405" cy="20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/>
          <p:cNvSpPr/>
          <p:nvPr/>
        </p:nvSpPr>
        <p:spPr>
          <a:xfrm>
            <a:off x="214250" y="8386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Cây ban đầu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15255" y="2870221"/>
            <a:ext cx="327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Cây sau khi xóa 10. Lần lượt xét sự mất cân bằng của 20, 30.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9211" y="5678269"/>
            <a:ext cx="378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Xét 20: Cây mất cân bằng RL tại 20. Sau khi cân bằng lại ta được cây: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44992" y="3675072"/>
            <a:ext cx="3665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Xét 30: Cây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mất </a:t>
            </a:r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cân bằng RR tại 30. Sau khi cân bằng lại ta được cây: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3.1: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Hủy số 30 trong cây sau: (Chọn 25 thay thế)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38400"/>
            <a:ext cx="641510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3.1: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43000"/>
            <a:ext cx="354578" cy="4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10" y="1694076"/>
            <a:ext cx="354578" cy="4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43" y="4344320"/>
            <a:ext cx="354578" cy="4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229" y="1627814"/>
            <a:ext cx="4331408" cy="262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525117" y="737615"/>
            <a:ext cx="4441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Thực hiện xóa 30. Lấy 25 thay thế. Xét lần lượt sự mất cân bằng ở node 20, 25. Ta thấy cây mất cân bằng RR tại 25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70" y="815224"/>
            <a:ext cx="4331408" cy="262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181275" y="8690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Cây ban đầu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8821" y="4343400"/>
            <a:ext cx="4331408" cy="2046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2572987" y="4256767"/>
            <a:ext cx="1417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Sau khi cân bằng lại ta được cây: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3.2: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Hủy số 30 trong cây sau: (Chọn 35 thay thế)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09800"/>
            <a:ext cx="641510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0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3.2: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43000"/>
            <a:ext cx="354578" cy="4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10" y="1131745"/>
            <a:ext cx="354578" cy="4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988" y="4113596"/>
            <a:ext cx="354578" cy="4315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2502937"/>
            <a:ext cx="2816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Thực hiện xóa 30. Lấy 35 thay thế. Xét lần lượt sự mất cân bằng ở node 40, 50, 35. 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0" y="815224"/>
            <a:ext cx="4331408" cy="262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181275" y="8690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Cây ban đầu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0689" y="4688141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000000"/>
                </a:solidFill>
                <a:latin typeface="Times New Roman" panose="02020603050405020304" pitchFamily="18" charset="0"/>
              </a:rPr>
              <a:t>Xét 50: Cây mất cân bằng RR tại 50. Sau khi cân bằng lại ta được cây: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777" y="815224"/>
            <a:ext cx="4212423" cy="2645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3979534"/>
            <a:ext cx="4285013" cy="2381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2" y="1518641"/>
            <a:ext cx="8857778" cy="4882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828800"/>
            <a:ext cx="354578" cy="4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185" y="1828800"/>
            <a:ext cx="354578" cy="4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495800"/>
            <a:ext cx="354578" cy="4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068" y="4467101"/>
            <a:ext cx="354578" cy="4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0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915400" cy="7159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trường</a:t>
            </a:r>
            <a:r>
              <a:rPr lang="en-US" sz="3600" dirty="0"/>
              <a:t> </a:t>
            </a:r>
            <a:r>
              <a:rPr lang="en-US" sz="3600" dirty="0" err="1"/>
              <a:t>hợp</a:t>
            </a:r>
            <a:r>
              <a:rPr lang="en-US" sz="3600" dirty="0"/>
              <a:t> </a:t>
            </a:r>
            <a:r>
              <a:rPr lang="en-US" sz="3600" dirty="0" err="1"/>
              <a:t>mất</a:t>
            </a:r>
            <a:r>
              <a:rPr lang="en-US" sz="3600" dirty="0"/>
              <a:t> </a:t>
            </a:r>
            <a:r>
              <a:rPr lang="en-US" sz="3600" dirty="0" err="1"/>
              <a:t>cân</a:t>
            </a:r>
            <a:r>
              <a:rPr lang="en-US" sz="3600" dirty="0"/>
              <a:t> </a:t>
            </a:r>
            <a:r>
              <a:rPr lang="en-US" sz="3600" dirty="0" err="1"/>
              <a:t>bằng</a:t>
            </a:r>
            <a:r>
              <a:rPr lang="en-US" sz="3600" dirty="0"/>
              <a:t> do </a:t>
            </a:r>
            <a:r>
              <a:rPr lang="en-US" sz="3600" dirty="0" err="1"/>
              <a:t>lệch</a:t>
            </a:r>
            <a:r>
              <a:rPr lang="en-US" sz="3600" dirty="0"/>
              <a:t> </a:t>
            </a:r>
            <a:r>
              <a:rPr lang="en-US" sz="3600" dirty="0" err="1"/>
              <a:t>trái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5" name="Text Box 86"/>
          <p:cNvSpPr txBox="1">
            <a:spLocks noChangeArrowheads="1"/>
          </p:cNvSpPr>
          <p:nvPr/>
        </p:nvSpPr>
        <p:spPr bwMode="auto">
          <a:xfrm>
            <a:off x="849924" y="1088781"/>
            <a:ext cx="5649058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585"/>
              <a:t>Cây mất cân bằng tại nút T</a:t>
            </a:r>
          </a:p>
        </p:txBody>
      </p:sp>
      <p:sp>
        <p:nvSpPr>
          <p:cNvPr id="25606" name="Text Box 87"/>
          <p:cNvSpPr txBox="1">
            <a:spLocks noChangeArrowheads="1"/>
          </p:cNvSpPr>
          <p:nvPr/>
        </p:nvSpPr>
        <p:spPr bwMode="auto">
          <a:xfrm>
            <a:off x="1711237" y="1757675"/>
            <a:ext cx="199438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15"/>
              <a:t>TH1: Left-Left</a:t>
            </a:r>
          </a:p>
        </p:txBody>
      </p:sp>
      <p:sp>
        <p:nvSpPr>
          <p:cNvPr id="25607" name="Text Box 88"/>
          <p:cNvSpPr txBox="1">
            <a:spLocks noChangeArrowheads="1"/>
          </p:cNvSpPr>
          <p:nvPr/>
        </p:nvSpPr>
        <p:spPr bwMode="auto">
          <a:xfrm>
            <a:off x="5704813" y="1757675"/>
            <a:ext cx="2193680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15"/>
              <a:t>TH2: Left-Right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39" y="2186718"/>
            <a:ext cx="3861398" cy="4208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90872"/>
            <a:ext cx="4827521" cy="42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609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mất</a:t>
            </a:r>
            <a:r>
              <a:rPr lang="en-US" sz="3200" dirty="0"/>
              <a:t> </a:t>
            </a:r>
            <a:r>
              <a:rPr lang="en-US" sz="3200" dirty="0" err="1"/>
              <a:t>cân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do </a:t>
            </a:r>
            <a:r>
              <a:rPr lang="en-US" sz="3200" dirty="0" err="1"/>
              <a:t>lệch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6629" name="Text Box 86"/>
          <p:cNvSpPr txBox="1">
            <a:spLocks noChangeArrowheads="1"/>
          </p:cNvSpPr>
          <p:nvPr/>
        </p:nvSpPr>
        <p:spPr bwMode="auto">
          <a:xfrm>
            <a:off x="783982" y="1036028"/>
            <a:ext cx="671292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585"/>
              <a:t>Cây mất cân bằng tại nút T</a:t>
            </a:r>
          </a:p>
        </p:txBody>
      </p:sp>
      <p:sp>
        <p:nvSpPr>
          <p:cNvPr id="26630" name="Text Box 87"/>
          <p:cNvSpPr txBox="1">
            <a:spLocks noChangeArrowheads="1"/>
          </p:cNvSpPr>
          <p:nvPr/>
        </p:nvSpPr>
        <p:spPr bwMode="auto">
          <a:xfrm>
            <a:off x="609600" y="1810276"/>
            <a:ext cx="2325565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15"/>
              <a:t>TH3: Right-Right</a:t>
            </a:r>
          </a:p>
        </p:txBody>
      </p:sp>
      <p:sp>
        <p:nvSpPr>
          <p:cNvPr id="26631" name="Text Box 88"/>
          <p:cNvSpPr txBox="1">
            <a:spLocks noChangeArrowheads="1"/>
          </p:cNvSpPr>
          <p:nvPr/>
        </p:nvSpPr>
        <p:spPr bwMode="auto">
          <a:xfrm>
            <a:off x="4953000" y="1802143"/>
            <a:ext cx="2193680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15"/>
              <a:t>TH4: Right-Left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0" y="2365946"/>
            <a:ext cx="4442111" cy="4010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38" y="2435665"/>
            <a:ext cx="3843421" cy="39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Cân bằng lại trường hợp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" y="1828800"/>
            <a:ext cx="4116305" cy="3610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53" y="1865654"/>
            <a:ext cx="4324131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486" y="1844873"/>
            <a:ext cx="201793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27364"/>
            <a:ext cx="5052157" cy="1787236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19" y="3999712"/>
            <a:ext cx="6918161" cy="2429788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133600"/>
            <a:ext cx="4945673" cy="16919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6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5635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9" y="914400"/>
            <a:ext cx="2898482" cy="3158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88" y="914400"/>
            <a:ext cx="3402412" cy="2977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021" y="3975320"/>
            <a:ext cx="3845421" cy="2279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178" y="1378219"/>
            <a:ext cx="1509709" cy="641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864" y="4724400"/>
            <a:ext cx="1501274" cy="6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Cân bằng lại trường hợp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804003"/>
            <a:ext cx="3540948" cy="3858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34" y="1828800"/>
            <a:ext cx="4272639" cy="2533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160" y="1828799"/>
            <a:ext cx="1752600" cy="6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724</Words>
  <Application>Microsoft Office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Calibri</vt:lpstr>
      <vt:lpstr>Calibri Light</vt:lpstr>
      <vt:lpstr>Corbel</vt:lpstr>
      <vt:lpstr>Courier New</vt:lpstr>
      <vt:lpstr>Gill Sans MT</vt:lpstr>
      <vt:lpstr>Gulim</vt:lpstr>
      <vt:lpstr>Tahoma</vt:lpstr>
      <vt:lpstr>Tahoma (Body)</vt:lpstr>
      <vt:lpstr>Times New Roman</vt:lpstr>
      <vt:lpstr>Verdana</vt:lpstr>
      <vt:lpstr>Wingdings</vt:lpstr>
      <vt:lpstr>Wingdings 2</vt:lpstr>
      <vt:lpstr>Custom Design</vt:lpstr>
      <vt:lpstr>Solstice</vt:lpstr>
      <vt:lpstr>CÂY NHỊ PHÂN TÌM KIẾM CÂN BẰNG (AVL TREE)</vt:lpstr>
      <vt:lpstr>Ðịnh nghĩa</vt:lpstr>
      <vt:lpstr>Câu hỏi:</vt:lpstr>
      <vt:lpstr>Các trường hợp mất cân bằng do lệch trái</vt:lpstr>
      <vt:lpstr>Các trường hợp mất cân bằng do lệch phải</vt:lpstr>
      <vt:lpstr>Cân bằng lại trường hợp 1</vt:lpstr>
      <vt:lpstr>Ví dụ :</vt:lpstr>
      <vt:lpstr>Cân bằng lại trường hợp 2</vt:lpstr>
      <vt:lpstr>Cân bằng lại trường hợp 2</vt:lpstr>
      <vt:lpstr>Ví dụ:</vt:lpstr>
      <vt:lpstr>Ví dụ :</vt:lpstr>
      <vt:lpstr>Cân bằng lại trường hợp 3</vt:lpstr>
      <vt:lpstr>Ví dụ :</vt:lpstr>
      <vt:lpstr>Cân bằng lại trường hợp 4</vt:lpstr>
      <vt:lpstr>Cân bằng lại trường hợp 4: (tổng hợp 2 bước)</vt:lpstr>
      <vt:lpstr>Ví dụ:</vt:lpstr>
      <vt:lpstr>Ví dụ :</vt:lpstr>
      <vt:lpstr>Thêm 1 nút</vt:lpstr>
      <vt:lpstr>Hủy 1 nút</vt:lpstr>
      <vt:lpstr>Ví dụ 1:</vt:lpstr>
      <vt:lpstr>Ví dụ 1:</vt:lpstr>
      <vt:lpstr>Ví dụ 2: (Hủy lan truyền)</vt:lpstr>
      <vt:lpstr>Ví dụ 2: (Hủy lan truyền)</vt:lpstr>
      <vt:lpstr>Ví dụ 3.1:</vt:lpstr>
      <vt:lpstr>Ví dụ 3.1:</vt:lpstr>
      <vt:lpstr>Ví dụ 3.2:</vt:lpstr>
      <vt:lpstr>Ví dụ 3.2:</vt:lpstr>
    </vt:vector>
  </TitlesOfParts>
  <Company>BABYDUCK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cp:lastModifiedBy>Khang Vo</cp:lastModifiedBy>
  <cp:revision>1421</cp:revision>
  <dcterms:created xsi:type="dcterms:W3CDTF">2007-09-05T08:24:33Z</dcterms:created>
  <dcterms:modified xsi:type="dcterms:W3CDTF">2022-10-31T23:52:41Z</dcterms:modified>
</cp:coreProperties>
</file>