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sldIdLst>
    <p:sldId id="315" r:id="rId2"/>
    <p:sldId id="316" r:id="rId3"/>
    <p:sldId id="258" r:id="rId4"/>
    <p:sldId id="367" r:id="rId5"/>
    <p:sldId id="348" r:id="rId6"/>
    <p:sldId id="369" r:id="rId7"/>
    <p:sldId id="349" r:id="rId8"/>
    <p:sldId id="368" r:id="rId9"/>
    <p:sldId id="376" r:id="rId10"/>
    <p:sldId id="375" r:id="rId11"/>
    <p:sldId id="377" r:id="rId12"/>
    <p:sldId id="378" r:id="rId13"/>
    <p:sldId id="379" r:id="rId14"/>
    <p:sldId id="362" r:id="rId15"/>
    <p:sldId id="380" r:id="rId16"/>
    <p:sldId id="381" r:id="rId17"/>
    <p:sldId id="363" r:id="rId18"/>
    <p:sldId id="366" r:id="rId19"/>
    <p:sldId id="364" r:id="rId20"/>
    <p:sldId id="372" r:id="rId21"/>
    <p:sldId id="373" r:id="rId22"/>
    <p:sldId id="374" r:id="rId23"/>
    <p:sldId id="382" r:id="rId24"/>
    <p:sldId id="259" r:id="rId25"/>
    <p:sldId id="294" r:id="rId26"/>
    <p:sldId id="288" r:id="rId27"/>
    <p:sldId id="261" r:id="rId28"/>
    <p:sldId id="265" r:id="rId29"/>
    <p:sldId id="263" r:id="rId30"/>
    <p:sldId id="264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89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5" r:id="rId51"/>
    <p:sldId id="291" r:id="rId52"/>
    <p:sldId id="292" r:id="rId53"/>
    <p:sldId id="293" r:id="rId54"/>
    <p:sldId id="312" r:id="rId55"/>
    <p:sldId id="286" r:id="rId56"/>
    <p:sldId id="306" r:id="rId57"/>
    <p:sldId id="307" r:id="rId58"/>
    <p:sldId id="308" r:id="rId59"/>
    <p:sldId id="296" r:id="rId60"/>
    <p:sldId id="300" r:id="rId61"/>
    <p:sldId id="297" r:id="rId62"/>
    <p:sldId id="298" r:id="rId63"/>
    <p:sldId id="299" r:id="rId64"/>
    <p:sldId id="30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0"/>
    <p:restoredTop sz="82873" autoAdjust="0"/>
  </p:normalViewPr>
  <p:slideViewPr>
    <p:cSldViewPr>
      <p:cViewPr varScale="1">
        <p:scale>
          <a:sx n="92" d="100"/>
          <a:sy n="92" d="100"/>
        </p:scale>
        <p:origin x="22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Thi Minh Khoa" userId="c676697a-fd23-43c2-9c6a-cfef28c5fc92" providerId="ADAL" clId="{620919C6-3C54-4404-91C5-2D024934C6D4}"/>
    <pc:docChg chg="custSel modSld">
      <pc:chgData name="Tran Thi Minh Khoa" userId="c676697a-fd23-43c2-9c6a-cfef28c5fc92" providerId="ADAL" clId="{620919C6-3C54-4404-91C5-2D024934C6D4}" dt="2021-04-08T01:50:58.949" v="17" actId="1076"/>
      <pc:docMkLst>
        <pc:docMk/>
      </pc:docMkLst>
      <pc:sldChg chg="delSp modSp mod">
        <pc:chgData name="Tran Thi Minh Khoa" userId="c676697a-fd23-43c2-9c6a-cfef28c5fc92" providerId="ADAL" clId="{620919C6-3C54-4404-91C5-2D024934C6D4}" dt="2021-04-08T01:50:45.254" v="13" actId="1035"/>
        <pc:sldMkLst>
          <pc:docMk/>
          <pc:sldMk cId="2656948265" sldId="348"/>
        </pc:sldMkLst>
        <pc:spChg chg="del">
          <ac:chgData name="Tran Thi Minh Khoa" userId="c676697a-fd23-43c2-9c6a-cfef28c5fc92" providerId="ADAL" clId="{620919C6-3C54-4404-91C5-2D024934C6D4}" dt="2021-04-08T01:50:42.988" v="11" actId="478"/>
          <ac:spMkLst>
            <pc:docMk/>
            <pc:sldMk cId="2656948265" sldId="348"/>
            <ac:spMk id="3" creationId="{00000000-0000-0000-0000-000000000000}"/>
          </ac:spMkLst>
        </pc:spChg>
        <pc:picChg chg="mod">
          <ac:chgData name="Tran Thi Minh Khoa" userId="c676697a-fd23-43c2-9c6a-cfef28c5fc92" providerId="ADAL" clId="{620919C6-3C54-4404-91C5-2D024934C6D4}" dt="2021-04-08T01:50:45.254" v="13" actId="1035"/>
          <ac:picMkLst>
            <pc:docMk/>
            <pc:sldMk cId="2656948265" sldId="348"/>
            <ac:picMk id="6" creationId="{00000000-0000-0000-0000-000000000000}"/>
          </ac:picMkLst>
        </pc:picChg>
        <pc:picChg chg="mod">
          <ac:chgData name="Tran Thi Minh Khoa" userId="c676697a-fd23-43c2-9c6a-cfef28c5fc92" providerId="ADAL" clId="{620919C6-3C54-4404-91C5-2D024934C6D4}" dt="2021-04-08T01:50:37.526" v="10" actId="1035"/>
          <ac:picMkLst>
            <pc:docMk/>
            <pc:sldMk cId="2656948265" sldId="348"/>
            <ac:picMk id="2050" creationId="{00000000-0000-0000-0000-000000000000}"/>
          </ac:picMkLst>
        </pc:picChg>
      </pc:sldChg>
      <pc:sldChg chg="modSp mod">
        <pc:chgData name="Tran Thi Minh Khoa" userId="c676697a-fd23-43c2-9c6a-cfef28c5fc92" providerId="ADAL" clId="{620919C6-3C54-4404-91C5-2D024934C6D4}" dt="2021-04-08T01:50:25.649" v="4" actId="1035"/>
        <pc:sldMkLst>
          <pc:docMk/>
          <pc:sldMk cId="1245065989" sldId="349"/>
        </pc:sldMkLst>
        <pc:spChg chg="mod">
          <ac:chgData name="Tran Thi Minh Khoa" userId="c676697a-fd23-43c2-9c6a-cfef28c5fc92" providerId="ADAL" clId="{620919C6-3C54-4404-91C5-2D024934C6D4}" dt="2021-04-08T01:50:25.649" v="4" actId="1035"/>
          <ac:spMkLst>
            <pc:docMk/>
            <pc:sldMk cId="1245065989" sldId="349"/>
            <ac:spMk id="3" creationId="{00000000-0000-0000-0000-000000000000}"/>
          </ac:spMkLst>
        </pc:spChg>
        <pc:picChg chg="mod">
          <ac:chgData name="Tran Thi Minh Khoa" userId="c676697a-fd23-43c2-9c6a-cfef28c5fc92" providerId="ADAL" clId="{620919C6-3C54-4404-91C5-2D024934C6D4}" dt="2021-04-08T01:50:25.649" v="4" actId="1035"/>
          <ac:picMkLst>
            <pc:docMk/>
            <pc:sldMk cId="1245065989" sldId="349"/>
            <ac:picMk id="6" creationId="{00000000-0000-0000-0000-000000000000}"/>
          </ac:picMkLst>
        </pc:picChg>
        <pc:picChg chg="mod">
          <ac:chgData name="Tran Thi Minh Khoa" userId="c676697a-fd23-43c2-9c6a-cfef28c5fc92" providerId="ADAL" clId="{620919C6-3C54-4404-91C5-2D024934C6D4}" dt="2021-04-08T01:50:25.649" v="4" actId="1035"/>
          <ac:picMkLst>
            <pc:docMk/>
            <pc:sldMk cId="1245065989" sldId="349"/>
            <ac:picMk id="7" creationId="{00000000-0000-0000-0000-000000000000}"/>
          </ac:picMkLst>
        </pc:picChg>
      </pc:sldChg>
      <pc:sldChg chg="modSp mod">
        <pc:chgData name="Tran Thi Minh Khoa" userId="c676697a-fd23-43c2-9c6a-cfef28c5fc92" providerId="ADAL" clId="{620919C6-3C54-4404-91C5-2D024934C6D4}" dt="2021-04-08T01:50:58.949" v="17" actId="1076"/>
        <pc:sldMkLst>
          <pc:docMk/>
          <pc:sldMk cId="2800960017" sldId="362"/>
        </pc:sldMkLst>
        <pc:picChg chg="mod">
          <ac:chgData name="Tran Thi Minh Khoa" userId="c676697a-fd23-43c2-9c6a-cfef28c5fc92" providerId="ADAL" clId="{620919C6-3C54-4404-91C5-2D024934C6D4}" dt="2021-04-08T01:50:58.949" v="17" actId="1076"/>
          <ac:picMkLst>
            <pc:docMk/>
            <pc:sldMk cId="2800960017" sldId="362"/>
            <ac:picMk id="5" creationId="{00000000-0000-0000-0000-000000000000}"/>
          </ac:picMkLst>
        </pc:picChg>
      </pc:sldChg>
      <pc:sldChg chg="modSp mod">
        <pc:chgData name="Tran Thi Minh Khoa" userId="c676697a-fd23-43c2-9c6a-cfef28c5fc92" providerId="ADAL" clId="{620919C6-3C54-4404-91C5-2D024934C6D4}" dt="2021-04-08T01:50:31.483" v="6" actId="1035"/>
        <pc:sldMkLst>
          <pc:docMk/>
          <pc:sldMk cId="3121417916" sldId="369"/>
        </pc:sldMkLst>
        <pc:picChg chg="mod">
          <ac:chgData name="Tran Thi Minh Khoa" userId="c676697a-fd23-43c2-9c6a-cfef28c5fc92" providerId="ADAL" clId="{620919C6-3C54-4404-91C5-2D024934C6D4}" dt="2021-04-08T01:50:31.483" v="6" actId="1035"/>
          <ac:picMkLst>
            <pc:docMk/>
            <pc:sldMk cId="3121417916" sldId="369"/>
            <ac:picMk id="5" creationId="{00000000-0000-0000-0000-000000000000}"/>
          </ac:picMkLst>
        </pc:picChg>
      </pc:sldChg>
      <pc:sldChg chg="modSp">
        <pc:chgData name="Tran Thi Minh Khoa" userId="c676697a-fd23-43c2-9c6a-cfef28c5fc92" providerId="ADAL" clId="{620919C6-3C54-4404-91C5-2D024934C6D4}" dt="2021-04-08T01:50:53.781" v="15" actId="1076"/>
        <pc:sldMkLst>
          <pc:docMk/>
          <pc:sldMk cId="2510778188" sldId="376"/>
        </pc:sldMkLst>
        <pc:picChg chg="mod">
          <ac:chgData name="Tran Thi Minh Khoa" userId="c676697a-fd23-43c2-9c6a-cfef28c5fc92" providerId="ADAL" clId="{620919C6-3C54-4404-91C5-2D024934C6D4}" dt="2021-04-08T01:50:53.781" v="15" actId="1076"/>
          <ac:picMkLst>
            <pc:docMk/>
            <pc:sldMk cId="2510778188" sldId="376"/>
            <ac:picMk id="1026" creationId="{00000000-0000-0000-0000-000000000000}"/>
          </ac:picMkLst>
        </pc:picChg>
      </pc:sldChg>
    </pc:docChg>
  </pc:docChgLst>
  <pc:docChgLst>
    <pc:chgData name="Tran Thi Minh Khoa" userId="c676697a-fd23-43c2-9c6a-cfef28c5fc92" providerId="ADAL" clId="{41726DF2-D96B-4B42-B19E-33CCAF6A41E4}"/>
    <pc:docChg chg="addSld delSld modSld">
      <pc:chgData name="Tran Thi Minh Khoa" userId="c676697a-fd23-43c2-9c6a-cfef28c5fc92" providerId="ADAL" clId="{41726DF2-D96B-4B42-B19E-33CCAF6A41E4}" dt="2021-04-29T02:39:13.199" v="2" actId="729"/>
      <pc:docMkLst>
        <pc:docMk/>
      </pc:docMkLst>
      <pc:sldChg chg="mod modShow">
        <pc:chgData name="Tran Thi Minh Khoa" userId="c676697a-fd23-43c2-9c6a-cfef28c5fc92" providerId="ADAL" clId="{41726DF2-D96B-4B42-B19E-33CCAF6A41E4}" dt="2021-04-29T02:39:13.199" v="2" actId="729"/>
        <pc:sldMkLst>
          <pc:docMk/>
          <pc:sldMk cId="0" sldId="275"/>
        </pc:sldMkLst>
      </pc:sldChg>
      <pc:sldChg chg="new del">
        <pc:chgData name="Tran Thi Minh Khoa" userId="c676697a-fd23-43c2-9c6a-cfef28c5fc92" providerId="ADAL" clId="{41726DF2-D96B-4B42-B19E-33CCAF6A41E4}" dt="2021-04-29T02:26:03.063" v="1" actId="2696"/>
        <pc:sldMkLst>
          <pc:docMk/>
          <pc:sldMk cId="1295747229" sldId="383"/>
        </pc:sldMkLst>
      </pc:sldChg>
    </pc:docChg>
  </pc:docChgLst>
  <pc:docChgLst>
    <pc:chgData name="Tran Thi Minh Khoa" userId="c676697a-fd23-43c2-9c6a-cfef28c5fc92" providerId="ADAL" clId="{5B2E4314-9459-1E47-B94C-EAABFD680BE8}"/>
    <pc:docChg chg="undo custSel addSld delSld modSld sldOrd modMainMaster">
      <pc:chgData name="Tran Thi Minh Khoa" userId="c676697a-fd23-43c2-9c6a-cfef28c5fc92" providerId="ADAL" clId="{5B2E4314-9459-1E47-B94C-EAABFD680BE8}" dt="2021-04-12T00:36:34.759" v="264" actId="1038"/>
      <pc:docMkLst>
        <pc:docMk/>
      </pc:docMkLst>
      <pc:sldChg chg="delSp modSp del mod modNotesTx">
        <pc:chgData name="Tran Thi Minh Khoa" userId="c676697a-fd23-43c2-9c6a-cfef28c5fc92" providerId="ADAL" clId="{5B2E4314-9459-1E47-B94C-EAABFD680BE8}" dt="2021-01-30T23:55:33.023" v="192" actId="2696"/>
        <pc:sldMkLst>
          <pc:docMk/>
          <pc:sldMk cId="0" sldId="256"/>
        </pc:sldMkLst>
        <pc:spChg chg="del mod">
          <ac:chgData name="Tran Thi Minh Khoa" userId="c676697a-fd23-43c2-9c6a-cfef28c5fc92" providerId="ADAL" clId="{5B2E4314-9459-1E47-B94C-EAABFD680BE8}" dt="2021-01-30T23:54:59.814" v="115" actId="478"/>
          <ac:spMkLst>
            <pc:docMk/>
            <pc:sldMk cId="0" sldId="256"/>
            <ac:spMk id="3" creationId="{00000000-0000-0000-0000-000000000000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4159246283" sldId="258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4159246283" sldId="258"/>
            <ac:spMk id="4" creationId="{D1FB4EC8-89A1-E44E-8B92-86C5FADA6987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59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59"/>
            <ac:spMk id="4" creationId="{CD940E2F-69E6-9042-8513-734A6D22C954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61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61"/>
            <ac:spMk id="5" creationId="{734715B3-23F3-7145-9BD3-3A447FBBD6E1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63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63"/>
            <ac:spMk id="5" creationId="{F6051621-E84E-4246-8BE9-EEFB099836E5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64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64"/>
            <ac:spMk id="5" creationId="{DF3A1296-66D5-4842-B02B-6512FBC88857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65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65"/>
            <ac:spMk id="4" creationId="{179DDE8D-A3E3-9041-9E2D-FBFC173F64C9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66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66"/>
            <ac:spMk id="5" creationId="{2DDE2B9A-FA72-254B-BDF6-D59B09196394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67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67"/>
            <ac:spMk id="5" creationId="{74D9866F-03AB-6B42-8B5E-A6BBE97D573D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68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68"/>
            <ac:spMk id="4" creationId="{1E079629-97FD-2047-9586-13DDE76BD6A7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69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69"/>
            <ac:spMk id="4" creationId="{ABC97B56-44CF-3B4B-86BF-52201B77BEB9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70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70"/>
            <ac:spMk id="5" creationId="{7800E60D-96DF-0B48-B631-BF066258EBEA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71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71"/>
            <ac:spMk id="5" creationId="{04766EF5-D4ED-B447-9BC8-3C8D7D383547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72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72"/>
            <ac:spMk id="4" creationId="{7F18E5B1-5315-B94A-BC08-C423B5B8293A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73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73"/>
            <ac:spMk id="5" creationId="{259023D6-2B47-FB4F-8B3E-EF40F1CAD09F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74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74"/>
            <ac:spMk id="5" creationId="{40EB5BC9-3999-0F46-A798-2FD888C1AA8B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75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75"/>
            <ac:spMk id="5" creationId="{7B9C97B2-F085-9841-989E-51B99C5AD5B9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76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76"/>
            <ac:spMk id="5" creationId="{2AD5DD5C-07C7-5A41-9F27-6A6C26E1A0DB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77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77"/>
            <ac:spMk id="5" creationId="{C7F1D3B8-7524-684C-9755-52EA319BC729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78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78"/>
            <ac:spMk id="5" creationId="{DCE55997-BDB6-FA4E-869A-BCF2782C174F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79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79"/>
            <ac:spMk id="5" creationId="{6F97760C-1416-1849-AACB-1C1C8B09A8ED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80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80"/>
            <ac:spMk id="5" creationId="{DDF63C7A-4562-654D-A7D3-C5AF2D35EF96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81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81"/>
            <ac:spMk id="5" creationId="{D3DF98C0-5523-AE45-95C0-632FB11F8085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82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82"/>
            <ac:spMk id="5" creationId="{87316E09-7890-B049-9B99-F063EF8A1B25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83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83"/>
            <ac:spMk id="6" creationId="{D7530764-92A7-5746-A574-4F3D6BA7EB8E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85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85"/>
            <ac:spMk id="5" creationId="{EDCD2991-A8BD-C547-AB79-4797277AA6AB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0" sldId="286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0" sldId="286"/>
            <ac:spMk id="5" creationId="{E035A9BD-FCDE-3F41-BE11-1F0E52218C45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1682742642" sldId="288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682742642" sldId="288"/>
            <ac:spMk id="5" creationId="{6745FCA5-4A66-6540-A6A6-8FA159FCC2E4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2635370984" sldId="289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635370984" sldId="289"/>
            <ac:spMk id="8" creationId="{EC77A7E6-6071-FE40-A2B9-099A690EF33D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267761665" sldId="291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67761665" sldId="291"/>
            <ac:spMk id="5" creationId="{F592C1E9-05EF-EA41-8C13-0E0E686598C6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3837448620" sldId="292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3837448620" sldId="292"/>
            <ac:spMk id="5" creationId="{6D73D8BB-934B-DA44-B516-C96A09985D1B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1276796086" sldId="293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276796086" sldId="293"/>
            <ac:spMk id="5" creationId="{D4307A42-BAD4-D64F-9346-D9BA4ECA91E7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1953537420" sldId="294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953537420" sldId="294"/>
            <ac:spMk id="7" creationId="{A16796EE-7B2E-0D44-860E-FD5AF88D119D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25658052" sldId="296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5658052" sldId="296"/>
            <ac:spMk id="5" creationId="{221805EF-F582-FB42-8AF7-F53F5F0AF318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591658135" sldId="297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591658135" sldId="297"/>
            <ac:spMk id="5" creationId="{560B673F-2725-4D40-8BF0-3F3B4E4811AC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2940392355" sldId="298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940392355" sldId="298"/>
            <ac:spMk id="6" creationId="{83CBAD97-EE0F-F045-8DB3-E78534B9BCAB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2266755378" sldId="299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266755378" sldId="299"/>
            <ac:spMk id="4" creationId="{2309AD50-608A-B24F-B1E6-47E849F3B2AC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3059797206" sldId="300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3059797206" sldId="300"/>
            <ac:spMk id="5" creationId="{340D6B5F-74B6-994C-A27D-CAA0CA41BC4E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3303296157" sldId="306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3303296157" sldId="306"/>
            <ac:spMk id="5" creationId="{B76A0679-FDF0-E14E-9613-236C13D187EB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3691926069" sldId="307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3691926069" sldId="307"/>
            <ac:spMk id="5" creationId="{6ED07FC1-1941-7146-9AF2-64DCEEFE5F86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1608836153" sldId="308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608836153" sldId="308"/>
            <ac:spMk id="5" creationId="{53509115-D9A4-8D44-8BAA-222CEBBA31E7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2464963520" sldId="309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464963520" sldId="309"/>
            <ac:spMk id="6" creationId="{E03DCC46-DFDE-6D4F-A73E-5C51EAC0B484}"/>
          </ac:spMkLst>
        </pc:spChg>
      </pc:sldChg>
      <pc:sldChg chg="addSp modSp">
        <pc:chgData name="Tran Thi Minh Khoa" userId="c676697a-fd23-43c2-9c6a-cfef28c5fc92" providerId="ADAL" clId="{5B2E4314-9459-1E47-B94C-EAABFD680BE8}" dt="2021-01-31T00:23:15.783" v="252"/>
        <pc:sldMkLst>
          <pc:docMk/>
          <pc:sldMk cId="1319816245" sldId="312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319816245" sldId="312"/>
            <ac:spMk id="5" creationId="{248A4324-5CDB-7C49-8859-A4A6AD8F5211}"/>
          </ac:spMkLst>
        </pc:spChg>
      </pc:sldChg>
      <pc:sldChg chg="new del ord">
        <pc:chgData name="Tran Thi Minh Khoa" userId="c676697a-fd23-43c2-9c6a-cfef28c5fc92" providerId="ADAL" clId="{5B2E4314-9459-1E47-B94C-EAABFD680BE8}" dt="2021-01-30T23:55:42.200" v="193" actId="2696"/>
        <pc:sldMkLst>
          <pc:docMk/>
          <pc:sldMk cId="732759160" sldId="313"/>
        </pc:sldMkLst>
      </pc:sldChg>
      <pc:sldChg chg="addSp modSp new del">
        <pc:chgData name="Tran Thi Minh Khoa" userId="c676697a-fd23-43c2-9c6a-cfef28c5fc92" providerId="ADAL" clId="{5B2E4314-9459-1E47-B94C-EAABFD680BE8}" dt="2021-01-31T00:23:22.458" v="253" actId="2696"/>
        <pc:sldMkLst>
          <pc:docMk/>
          <pc:sldMk cId="2696474278" sldId="314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696474278" sldId="314"/>
            <ac:spMk id="5" creationId="{D3C063D2-F6DF-F641-B0A2-05F895A05A32}"/>
          </ac:spMkLst>
        </pc:spChg>
      </pc:sldChg>
      <pc:sldChg chg="addSp delSp modSp add mod">
        <pc:chgData name="Tran Thi Minh Khoa" userId="c676697a-fd23-43c2-9c6a-cfef28c5fc92" providerId="ADAL" clId="{5B2E4314-9459-1E47-B94C-EAABFD680BE8}" dt="2021-01-31T00:23:34.784" v="255" actId="20577"/>
        <pc:sldMkLst>
          <pc:docMk/>
          <pc:sldMk cId="430217809" sldId="315"/>
        </pc:sldMkLst>
        <pc:spChg chg="del mod">
          <ac:chgData name="Tran Thi Minh Khoa" userId="c676697a-fd23-43c2-9c6a-cfef28c5fc92" providerId="ADAL" clId="{5B2E4314-9459-1E47-B94C-EAABFD680BE8}" dt="2021-01-30T23:54:12.093" v="108" actId="478"/>
          <ac:spMkLst>
            <pc:docMk/>
            <pc:sldMk cId="430217809" sldId="315"/>
            <ac:spMk id="2" creationId="{00000000-0000-0000-0000-000000000000}"/>
          </ac:spMkLst>
        </pc:spChg>
        <pc:spChg chg="del">
          <ac:chgData name="Tran Thi Minh Khoa" userId="c676697a-fd23-43c2-9c6a-cfef28c5fc92" providerId="ADAL" clId="{5B2E4314-9459-1E47-B94C-EAABFD680BE8}" dt="2021-01-30T23:53:16.376" v="9" actId="478"/>
          <ac:spMkLst>
            <pc:docMk/>
            <pc:sldMk cId="430217809" sldId="315"/>
            <ac:spMk id="3" creationId="{00000000-0000-0000-0000-000000000000}"/>
          </ac:spMkLst>
        </pc:spChg>
        <pc:spChg chg="del">
          <ac:chgData name="Tran Thi Minh Khoa" userId="c676697a-fd23-43c2-9c6a-cfef28c5fc92" providerId="ADAL" clId="{5B2E4314-9459-1E47-B94C-EAABFD680BE8}" dt="2021-01-31T00:23:15.783" v="252"/>
          <ac:spMkLst>
            <pc:docMk/>
            <pc:sldMk cId="430217809" sldId="315"/>
            <ac:spMk id="4" creationId="{00000000-0000-0000-0000-000000000000}"/>
          </ac:spMkLst>
        </pc:spChg>
        <pc:spChg chg="del">
          <ac:chgData name="Tran Thi Minh Khoa" userId="c676697a-fd23-43c2-9c6a-cfef28c5fc92" providerId="ADAL" clId="{5B2E4314-9459-1E47-B94C-EAABFD680BE8}" dt="2021-01-30T23:52:25.237" v="4" actId="478"/>
          <ac:spMkLst>
            <pc:docMk/>
            <pc:sldMk cId="430217809" sldId="315"/>
            <ac:spMk id="5" creationId="{00000000-0000-0000-0000-000000000000}"/>
          </ac:spMkLst>
        </pc:spChg>
        <pc:spChg chg="add mod">
          <ac:chgData name="Tran Thi Minh Khoa" userId="c676697a-fd23-43c2-9c6a-cfef28c5fc92" providerId="ADAL" clId="{5B2E4314-9459-1E47-B94C-EAABFD680BE8}" dt="2021-01-31T00:23:34.784" v="255" actId="20577"/>
          <ac:spMkLst>
            <pc:docMk/>
            <pc:sldMk cId="430217809" sldId="315"/>
            <ac:spMk id="6" creationId="{1882576B-C85E-9443-8A1E-34108D4ED0C7}"/>
          </ac:spMkLst>
        </pc:spChg>
        <pc:spChg chg="add del mod">
          <ac:chgData name="Tran Thi Minh Khoa" userId="c676697a-fd23-43c2-9c6a-cfef28c5fc92" providerId="ADAL" clId="{5B2E4314-9459-1E47-B94C-EAABFD680BE8}" dt="2021-01-30T23:53:18.954" v="10" actId="478"/>
          <ac:spMkLst>
            <pc:docMk/>
            <pc:sldMk cId="430217809" sldId="315"/>
            <ac:spMk id="8" creationId="{527247AD-B87A-9C4E-94E4-892FDE5C6414}"/>
          </ac:spMkLst>
        </pc:spChg>
        <pc:spChg chg="add mod">
          <ac:chgData name="Tran Thi Minh Khoa" userId="c676697a-fd23-43c2-9c6a-cfef28c5fc92" providerId="ADAL" clId="{5B2E4314-9459-1E47-B94C-EAABFD680BE8}" dt="2021-01-31T00:22:00.480" v="194" actId="207"/>
          <ac:spMkLst>
            <pc:docMk/>
            <pc:sldMk cId="430217809" sldId="315"/>
            <ac:spMk id="9" creationId="{9D2B436D-62D2-504C-A53C-6CE7F920BDF5}"/>
          </ac:spMkLst>
        </pc:spChg>
        <pc:spChg chg="add del mod">
          <ac:chgData name="Tran Thi Minh Khoa" userId="c676697a-fd23-43c2-9c6a-cfef28c5fc92" providerId="ADAL" clId="{5B2E4314-9459-1E47-B94C-EAABFD680BE8}" dt="2021-01-30T23:54:14.616" v="109" actId="478"/>
          <ac:spMkLst>
            <pc:docMk/>
            <pc:sldMk cId="430217809" sldId="315"/>
            <ac:spMk id="11" creationId="{F02D4036-FD75-5A4A-9196-70A8B6E38495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2523499308" sldId="316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523499308" sldId="316"/>
            <ac:spMk id="5" creationId="{45386920-1FE8-9B41-B3FA-2F8F4825D2D4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2656948265" sldId="348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656948265" sldId="348"/>
            <ac:spMk id="5" creationId="{EAC2688E-95F5-4646-9FFA-A70C7632C30F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1245065989" sldId="349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245065989" sldId="349"/>
            <ac:spMk id="4" creationId="{1DF02AC2-34C6-0D4A-A562-445882510BF3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2800960017" sldId="362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800960017" sldId="362"/>
            <ac:spMk id="8" creationId="{579D5821-1A35-6F4E-B603-4BCBA8CDDF6B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2975001220" sldId="363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975001220" sldId="363"/>
            <ac:spMk id="5" creationId="{B9227A89-BB1A-A44F-BDA5-103902D0E32C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1692133316" sldId="364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692133316" sldId="364"/>
            <ac:spMk id="8" creationId="{6C359DBC-3160-9444-A8E0-DFBB7922E237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1917821079" sldId="366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917821079" sldId="366"/>
            <ac:spMk id="5" creationId="{E129F31F-CC99-A744-BBE5-6138F9E73238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2416997517" sldId="367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416997517" sldId="367"/>
            <ac:spMk id="10" creationId="{F27C6005-9017-064E-914B-973FCA9C03A2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813052182" sldId="368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813052182" sldId="368"/>
            <ac:spMk id="6" creationId="{95DA493F-F0E7-2E4C-9838-A0DA5FEA9077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3121417916" sldId="369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3121417916" sldId="369"/>
            <ac:spMk id="6" creationId="{2946DA08-9613-BE44-A3E8-EA1D4B6269F2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1996587154" sldId="372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996587154" sldId="372"/>
            <ac:spMk id="5" creationId="{A51EFAAA-21D9-B947-997A-89F7B6B59D5B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3817678066" sldId="373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3817678066" sldId="373"/>
            <ac:spMk id="5" creationId="{F0B5A359-CE7D-824B-80D6-EF540FDF2D81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2784737363" sldId="374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784737363" sldId="374"/>
            <ac:spMk id="5" creationId="{871699C7-3C20-0F45-8614-22ADF3476583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3932450901" sldId="375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3932450901" sldId="375"/>
            <ac:spMk id="5" creationId="{C6BA96DC-A2BE-E842-803D-49151DACA13D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2510778188" sldId="376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510778188" sldId="376"/>
            <ac:spMk id="5" creationId="{8A53B84A-E90F-A34B-865A-927256012078}"/>
          </ac:spMkLst>
        </pc:spChg>
      </pc:sldChg>
      <pc:sldChg chg="addSp modSp add mod">
        <pc:chgData name="Tran Thi Minh Khoa" userId="c676697a-fd23-43c2-9c6a-cfef28c5fc92" providerId="ADAL" clId="{5B2E4314-9459-1E47-B94C-EAABFD680BE8}" dt="2021-04-12T00:35:46.003" v="258" actId="14100"/>
        <pc:sldMkLst>
          <pc:docMk/>
          <pc:sldMk cId="4291472241" sldId="377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4291472241" sldId="377"/>
            <ac:spMk id="5" creationId="{457EA384-0A95-0643-AC0E-2C76FE55753C}"/>
          </ac:spMkLst>
        </pc:spChg>
        <pc:picChg chg="mod">
          <ac:chgData name="Tran Thi Minh Khoa" userId="c676697a-fd23-43c2-9c6a-cfef28c5fc92" providerId="ADAL" clId="{5B2E4314-9459-1E47-B94C-EAABFD680BE8}" dt="2021-04-12T00:35:46.003" v="258" actId="14100"/>
          <ac:picMkLst>
            <pc:docMk/>
            <pc:sldMk cId="4291472241" sldId="377"/>
            <ac:picMk id="6" creationId="{00000000-0000-0000-0000-000000000000}"/>
          </ac:picMkLst>
        </pc:picChg>
      </pc:sldChg>
      <pc:sldChg chg="addSp delSp modSp add mod">
        <pc:chgData name="Tran Thi Minh Khoa" userId="c676697a-fd23-43c2-9c6a-cfef28c5fc92" providerId="ADAL" clId="{5B2E4314-9459-1E47-B94C-EAABFD680BE8}" dt="2021-04-12T00:36:34.759" v="264" actId="1038"/>
        <pc:sldMkLst>
          <pc:docMk/>
          <pc:sldMk cId="2626094917" sldId="378"/>
        </pc:sldMkLst>
        <pc:spChg chg="del">
          <ac:chgData name="Tran Thi Minh Khoa" userId="c676697a-fd23-43c2-9c6a-cfef28c5fc92" providerId="ADAL" clId="{5B2E4314-9459-1E47-B94C-EAABFD680BE8}" dt="2021-04-12T00:36:26.900" v="259" actId="478"/>
          <ac:spMkLst>
            <pc:docMk/>
            <pc:sldMk cId="2626094917" sldId="378"/>
            <ac:spMk id="3" creationId="{00000000-0000-0000-0000-000000000000}"/>
          </ac:spMkLst>
        </pc:spChg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2626094917" sldId="378"/>
            <ac:spMk id="7" creationId="{EEA9D6EE-3B36-754C-A2A2-91979B0CA7B8}"/>
          </ac:spMkLst>
        </pc:spChg>
        <pc:picChg chg="mod">
          <ac:chgData name="Tran Thi Minh Khoa" userId="c676697a-fd23-43c2-9c6a-cfef28c5fc92" providerId="ADAL" clId="{5B2E4314-9459-1E47-B94C-EAABFD680BE8}" dt="2021-04-12T00:36:34.759" v="264" actId="1038"/>
          <ac:picMkLst>
            <pc:docMk/>
            <pc:sldMk cId="2626094917" sldId="378"/>
            <ac:picMk id="5" creationId="{00000000-0000-0000-0000-000000000000}"/>
          </ac:picMkLst>
        </pc:pic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1110612501" sldId="379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110612501" sldId="379"/>
            <ac:spMk id="5" creationId="{41AF14D0-CA95-E641-A19E-F7215C344F83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1799242014" sldId="380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799242014" sldId="380"/>
            <ac:spMk id="5" creationId="{A238B7F8-F0CD-8F42-9FCA-145230590618}"/>
          </ac:spMkLst>
        </pc:spChg>
      </pc:sldChg>
      <pc:sldChg chg="addSp modSp add">
        <pc:chgData name="Tran Thi Minh Khoa" userId="c676697a-fd23-43c2-9c6a-cfef28c5fc92" providerId="ADAL" clId="{5B2E4314-9459-1E47-B94C-EAABFD680BE8}" dt="2021-01-31T00:23:15.783" v="252"/>
        <pc:sldMkLst>
          <pc:docMk/>
          <pc:sldMk cId="1012469180" sldId="381"/>
        </pc:sldMkLst>
        <pc:spChg chg="add mod">
          <ac:chgData name="Tran Thi Minh Khoa" userId="c676697a-fd23-43c2-9c6a-cfef28c5fc92" providerId="ADAL" clId="{5B2E4314-9459-1E47-B94C-EAABFD680BE8}" dt="2021-01-31T00:23:15.783" v="252"/>
          <ac:spMkLst>
            <pc:docMk/>
            <pc:sldMk cId="1012469180" sldId="381"/>
            <ac:spMk id="6" creationId="{9D817D1A-FFAD-CA4C-931D-9C36D0C08E4D}"/>
          </ac:spMkLst>
        </pc:spChg>
      </pc:sldChg>
      <pc:sldChg chg="delSp modSp add mod">
        <pc:chgData name="Tran Thi Minh Khoa" userId="c676697a-fd23-43c2-9c6a-cfef28c5fc92" providerId="ADAL" clId="{5B2E4314-9459-1E47-B94C-EAABFD680BE8}" dt="2021-01-31T00:23:41.693" v="257" actId="20577"/>
        <pc:sldMkLst>
          <pc:docMk/>
          <pc:sldMk cId="3873995953" sldId="382"/>
        </pc:sldMkLst>
        <pc:spChg chg="del">
          <ac:chgData name="Tran Thi Minh Khoa" userId="c676697a-fd23-43c2-9c6a-cfef28c5fc92" providerId="ADAL" clId="{5B2E4314-9459-1E47-B94C-EAABFD680BE8}" dt="2021-01-31T00:23:15.783" v="252"/>
          <ac:spMkLst>
            <pc:docMk/>
            <pc:sldMk cId="3873995953" sldId="382"/>
            <ac:spMk id="4" creationId="{00000000-0000-0000-0000-000000000000}"/>
          </ac:spMkLst>
        </pc:spChg>
        <pc:spChg chg="mod">
          <ac:chgData name="Tran Thi Minh Khoa" userId="c676697a-fd23-43c2-9c6a-cfef28c5fc92" providerId="ADAL" clId="{5B2E4314-9459-1E47-B94C-EAABFD680BE8}" dt="2021-01-31T00:23:41.693" v="257" actId="20577"/>
          <ac:spMkLst>
            <pc:docMk/>
            <pc:sldMk cId="3873995953" sldId="382"/>
            <ac:spMk id="6" creationId="{1882576B-C85E-9443-8A1E-34108D4ED0C7}"/>
          </ac:spMkLst>
        </pc:spChg>
        <pc:spChg chg="mod">
          <ac:chgData name="Tran Thi Minh Khoa" userId="c676697a-fd23-43c2-9c6a-cfef28c5fc92" providerId="ADAL" clId="{5B2E4314-9459-1E47-B94C-EAABFD680BE8}" dt="2021-01-31T00:22:10.210" v="195" actId="207"/>
          <ac:spMkLst>
            <pc:docMk/>
            <pc:sldMk cId="3873995953" sldId="382"/>
            <ac:spMk id="9" creationId="{9D2B436D-62D2-504C-A53C-6CE7F920BDF5}"/>
          </ac:spMkLst>
        </pc:spChg>
      </pc:sldChg>
      <pc:sldMasterChg chg="modSldLayout">
        <pc:chgData name="Tran Thi Minh Khoa" userId="c676697a-fd23-43c2-9c6a-cfef28c5fc92" providerId="ADAL" clId="{5B2E4314-9459-1E47-B94C-EAABFD680BE8}" dt="2021-01-31T00:23:00.677" v="251"/>
        <pc:sldMasterMkLst>
          <pc:docMk/>
          <pc:sldMasterMk cId="0" sldId="2147483648"/>
        </pc:sldMasterMkLst>
        <pc:sldLayoutChg chg="addSp modSp mod">
          <pc:chgData name="Tran Thi Minh Khoa" userId="c676697a-fd23-43c2-9c6a-cfef28c5fc92" providerId="ADAL" clId="{5B2E4314-9459-1E47-B94C-EAABFD680BE8}" dt="2021-01-31T00:23:00.677" v="251"/>
          <pc:sldLayoutMkLst>
            <pc:docMk/>
            <pc:sldMasterMk cId="0" sldId="2147483648"/>
            <pc:sldLayoutMk cId="0" sldId="2147483649"/>
          </pc:sldLayoutMkLst>
          <pc:spChg chg="mod">
            <ac:chgData name="Tran Thi Minh Khoa" userId="c676697a-fd23-43c2-9c6a-cfef28c5fc92" providerId="ADAL" clId="{5B2E4314-9459-1E47-B94C-EAABFD680BE8}" dt="2021-01-31T00:22:50.963" v="237" actId="20577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Tran Thi Minh Khoa" userId="c676697a-fd23-43c2-9c6a-cfef28c5fc92" providerId="ADAL" clId="{5B2E4314-9459-1E47-B94C-EAABFD680BE8}" dt="2021-01-31T00:22:57.017" v="250" actId="20577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picChg chg="add mod">
            <ac:chgData name="Tran Thi Minh Khoa" userId="c676697a-fd23-43c2-9c6a-cfef28c5fc92" providerId="ADAL" clId="{5B2E4314-9459-1E47-B94C-EAABFD680BE8}" dt="2021-01-31T00:23:00.677" v="251"/>
            <ac:picMkLst>
              <pc:docMk/>
              <pc:sldMasterMk cId="0" sldId="2147483648"/>
              <pc:sldLayoutMk cId="0" sldId="2147483649"/>
              <ac:picMk id="7" creationId="{8794483E-DE91-344A-87CF-F568816E60C8}"/>
            </ac:picMkLst>
          </pc:picChg>
        </pc:sldLayoutChg>
        <pc:sldLayoutChg chg="addSp modSp mod">
          <pc:chgData name="Tran Thi Minh Khoa" userId="c676697a-fd23-43c2-9c6a-cfef28c5fc92" providerId="ADAL" clId="{5B2E4314-9459-1E47-B94C-EAABFD680BE8}" dt="2021-01-31T00:22:41.420" v="231"/>
          <pc:sldLayoutMkLst>
            <pc:docMk/>
            <pc:sldMasterMk cId="0" sldId="2147483648"/>
            <pc:sldLayoutMk cId="0" sldId="2147483650"/>
          </pc:sldLayoutMkLst>
          <pc:spChg chg="mod">
            <ac:chgData name="Tran Thi Minh Khoa" userId="c676697a-fd23-43c2-9c6a-cfef28c5fc92" providerId="ADAL" clId="{5B2E4314-9459-1E47-B94C-EAABFD680BE8}" dt="2021-01-31T00:22:39.055" v="230" actId="121"/>
            <ac:spMkLst>
              <pc:docMk/>
              <pc:sldMasterMk cId="0" sldId="2147483648"/>
              <pc:sldLayoutMk cId="0" sldId="2147483650"/>
              <ac:spMk id="4" creationId="{00000000-0000-0000-0000-000000000000}"/>
            </ac:spMkLst>
          </pc:spChg>
          <pc:picChg chg="add mod">
            <ac:chgData name="Tran Thi Minh Khoa" userId="c676697a-fd23-43c2-9c6a-cfef28c5fc92" providerId="ADAL" clId="{5B2E4314-9459-1E47-B94C-EAABFD680BE8}" dt="2021-01-31T00:22:41.420" v="231"/>
            <ac:picMkLst>
              <pc:docMk/>
              <pc:sldMasterMk cId="0" sldId="2147483648"/>
              <pc:sldLayoutMk cId="0" sldId="2147483650"/>
              <ac:picMk id="7" creationId="{38C84D99-0ABE-1240-811D-FF0C207E905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8BB24-46A9-4807-B3D8-00A934A8FDCE}" type="datetimeFigureOut">
              <a:rPr lang="en-US" smtClean="0"/>
              <a:pPr/>
              <a:t>4/29/21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04E9C-8BBC-4A53-B6FD-4D7EF9CD40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0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rating_syste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Process_control_block#cite_note-OSConcepts-1" TargetMode="External"/><Relationship Id="rId4" Type="http://schemas.openxmlformats.org/officeDocument/2006/relationships/hyperlink" Target="https://en.wikipedia.org/wiki/Kernel_(computer_science)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hỏi</a:t>
            </a:r>
            <a:r>
              <a:rPr lang="en-US" baseline="0" dirty="0"/>
              <a:t> :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Dẫn</a:t>
            </a:r>
            <a:r>
              <a:rPr lang="en-US" baseline="0" dirty="0"/>
              <a:t> </a:t>
            </a:r>
            <a:r>
              <a:rPr lang="en-US" baseline="0" dirty="0" err="1"/>
              <a:t>chứng</a:t>
            </a:r>
            <a:r>
              <a:rPr lang="en-US" baseline="0" dirty="0"/>
              <a:t> OS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đđ</a:t>
            </a:r>
            <a:r>
              <a:rPr lang="en-US" baseline="0" dirty="0"/>
              <a:t> : single user+ single </a:t>
            </a:r>
            <a:r>
              <a:rPr lang="en-US" baseline="0" dirty="0" err="1"/>
              <a:t>appl</a:t>
            </a:r>
            <a:r>
              <a:rPr lang="en-US" baseline="0" dirty="0"/>
              <a:t>  / single user + multitasking  /  multiuser+ multitasking  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biệt</a:t>
            </a:r>
            <a:r>
              <a:rPr lang="en-US" baseline="0" dirty="0"/>
              <a:t> : multiprogramming /  multitasking  / time-sharing 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9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Fork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 cha )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memory image,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,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open files. </a:t>
            </a:r>
          </a:p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,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execve</a:t>
            </a:r>
            <a:r>
              <a:rPr lang="en-US" dirty="0"/>
              <a:t> hay </a:t>
            </a:r>
            <a:r>
              <a:rPr lang="en-US" dirty="0" err="1"/>
              <a:t>một</a:t>
            </a:r>
            <a:r>
              <a:rPr lang="en-US" dirty="0"/>
              <a:t> system call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memory image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new program. </a:t>
            </a:r>
            <a:r>
              <a:rPr lang="en-US" dirty="0" err="1"/>
              <a:t>Vd</a:t>
            </a:r>
            <a:r>
              <a:rPr lang="en-US" dirty="0"/>
              <a:t>…</a:t>
            </a:r>
          </a:p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baseline="0" dirty="0"/>
              <a:t> con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share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tiến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cha </a:t>
            </a:r>
            <a:r>
              <a:rPr lang="en-US" baseline="0" dirty="0" err="1"/>
              <a:t>các</a:t>
            </a:r>
            <a:r>
              <a:rPr lang="en-US" baseline="0" dirty="0"/>
              <a:t> open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88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 : </a:t>
            </a:r>
          </a:p>
          <a:p>
            <a:r>
              <a:rPr lang="en-US" b="1"/>
              <a:t>ps  al</a:t>
            </a:r>
          </a:p>
          <a:p>
            <a:r>
              <a:rPr lang="en-US" b="1"/>
              <a:t>ps</a:t>
            </a:r>
            <a:r>
              <a:rPr lang="en-US" b="1" baseline="0"/>
              <a:t>  ahf</a:t>
            </a:r>
          </a:p>
          <a:p>
            <a:r>
              <a:rPr lang="en-US" b="1" baseline="0"/>
              <a:t>kill  -9   pid_process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20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LENH</a:t>
            </a:r>
            <a:r>
              <a:rPr lang="en-US" baseline="0"/>
              <a:t> :  </a:t>
            </a:r>
            <a:r>
              <a:rPr lang="en-US" b="1" baseline="0"/>
              <a:t>kill   -9    pidprocess</a:t>
            </a:r>
            <a:endParaRPr lang="en-US" b="1"/>
          </a:p>
          <a:p>
            <a:endParaRPr lang="en-US"/>
          </a:p>
          <a:p>
            <a:r>
              <a:rPr lang="en-US"/>
              <a:t>Normal</a:t>
            </a:r>
            <a:r>
              <a:rPr lang="en-US" baseline="0"/>
              <a:t> </a:t>
            </a:r>
            <a:r>
              <a:rPr lang="en-US" baseline="0" dirty="0"/>
              <a:t>exit</a:t>
            </a:r>
          </a:p>
          <a:p>
            <a:r>
              <a:rPr lang="en-US" baseline="0" dirty="0"/>
              <a:t>Error exit</a:t>
            </a:r>
          </a:p>
          <a:p>
            <a:r>
              <a:rPr lang="en-US" baseline="0" dirty="0"/>
              <a:t>Fatal error exit</a:t>
            </a:r>
          </a:p>
          <a:p>
            <a:r>
              <a:rPr lang="en-US" baseline="0" dirty="0"/>
              <a:t>Signal kill </a:t>
            </a:r>
            <a:r>
              <a:rPr lang="en-US" baseline="0" dirty="0" err="1"/>
              <a:t>từ</a:t>
            </a:r>
            <a:r>
              <a:rPr lang="en-US" baseline="0" dirty="0"/>
              <a:t> 1 process </a:t>
            </a:r>
            <a:r>
              <a:rPr lang="en-US" baseline="0" dirty="0" err="1"/>
              <a:t>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23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baseline="0" dirty="0"/>
              <a:t> con </a:t>
            </a:r>
            <a:r>
              <a:rPr lang="en-US" baseline="0" dirty="0" err="1"/>
              <a:t>trả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1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tiến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cha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</a:p>
          <a:p>
            <a:r>
              <a:rPr lang="en-US" baseline="0" dirty="0"/>
              <a:t>=&gt; </a:t>
            </a:r>
            <a:r>
              <a:rPr lang="en-US" baseline="0" dirty="0" err="1"/>
              <a:t>hàm</a:t>
            </a:r>
            <a:r>
              <a:rPr lang="en-US" baseline="0" dirty="0"/>
              <a:t> wait() </a:t>
            </a:r>
            <a:r>
              <a:rPr lang="en-US" baseline="0" dirty="0" err="1"/>
              <a:t>của</a:t>
            </a:r>
            <a:r>
              <a:rPr lang="en-US" baseline="0" dirty="0"/>
              <a:t> cha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gtrị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con </a:t>
            </a:r>
            <a:r>
              <a:rPr lang="en-US" baseline="0" dirty="0" err="1"/>
              <a:t>đã</a:t>
            </a:r>
            <a:r>
              <a:rPr lang="en-US" baseline="0" dirty="0"/>
              <a:t> terminate</a:t>
            </a:r>
          </a:p>
          <a:p>
            <a:r>
              <a:rPr lang="en-US" baseline="0" dirty="0"/>
              <a:t>(</a:t>
            </a:r>
            <a:r>
              <a:rPr lang="en-US" dirty="0" err="1"/>
              <a:t>Xem</a:t>
            </a:r>
            <a:r>
              <a:rPr lang="en-US" baseline="0" dirty="0"/>
              <a:t> lecture 4 )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50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Lệnh</a:t>
            </a:r>
            <a:r>
              <a:rPr lang="en-US" baseline="0"/>
              <a:t> top:</a:t>
            </a:r>
          </a:p>
          <a:p>
            <a:r>
              <a:rPr lang="en-US" b="1"/>
              <a:t>top  </a:t>
            </a:r>
            <a:r>
              <a:rPr lang="en-US"/>
              <a:t> -</a:t>
            </a:r>
            <a:r>
              <a:rPr lang="en-US" b="1"/>
              <a:t>hv</a:t>
            </a:r>
            <a:r>
              <a:rPr lang="en-US"/>
              <a:t>|-</a:t>
            </a:r>
            <a:r>
              <a:rPr lang="en-US" b="1"/>
              <a:t>bcHiOSs</a:t>
            </a:r>
            <a:r>
              <a:rPr lang="en-US"/>
              <a:t> -</a:t>
            </a:r>
            <a:r>
              <a:rPr lang="en-US" b="1"/>
              <a:t>d</a:t>
            </a:r>
            <a:r>
              <a:rPr lang="en-US"/>
              <a:t> secs -</a:t>
            </a:r>
            <a:r>
              <a:rPr lang="en-US" b="1"/>
              <a:t>n</a:t>
            </a:r>
            <a:r>
              <a:rPr lang="en-US"/>
              <a:t> max -</a:t>
            </a:r>
            <a:r>
              <a:rPr lang="en-US" b="1"/>
              <a:t>u</a:t>
            </a:r>
            <a:r>
              <a:rPr lang="en-US"/>
              <a:t>|</a:t>
            </a:r>
            <a:r>
              <a:rPr lang="en-US" b="1"/>
              <a:t>U</a:t>
            </a:r>
            <a:r>
              <a:rPr lang="en-US"/>
              <a:t> user -</a:t>
            </a:r>
            <a:r>
              <a:rPr lang="en-US" b="1"/>
              <a:t>p</a:t>
            </a:r>
            <a:r>
              <a:rPr lang="en-US"/>
              <a:t> pid -</a:t>
            </a:r>
            <a:r>
              <a:rPr lang="en-US" b="1"/>
              <a:t>o</a:t>
            </a:r>
            <a:r>
              <a:rPr lang="en-US"/>
              <a:t> fld -</a:t>
            </a:r>
            <a:r>
              <a:rPr lang="en-US" b="1"/>
              <a:t>w</a:t>
            </a:r>
            <a:r>
              <a:rPr lang="en-US"/>
              <a:t> [cols]</a:t>
            </a:r>
          </a:p>
          <a:p>
            <a:r>
              <a:rPr lang="en-US"/>
              <a:t>Chuyển</a:t>
            </a:r>
            <a:r>
              <a:rPr lang="en-US" baseline="0"/>
              <a:t> trang màn hình : nhấn mouse vào màn hình phần list các process, chọn pgDN, hay pgUP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17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Renderer</a:t>
            </a:r>
            <a:r>
              <a:rPr lang="en-US" altLang="en-US" baseline="0" dirty="0">
                <a:latin typeface="Times New Roman" panose="02020603050405020304" pitchFamily="18" charset="0"/>
              </a:rPr>
              <a:t> process :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ttrinh</a:t>
            </a:r>
            <a:r>
              <a:rPr lang="en-US" altLang="en-US" baseline="0" dirty="0">
                <a:latin typeface="Times New Roman" panose="02020603050405020304" pitchFamily="18" charset="0"/>
              </a:rPr>
              <a:t>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chiu</a:t>
            </a:r>
            <a:r>
              <a:rPr lang="en-US" altLang="en-US" baseline="0" dirty="0">
                <a:latin typeface="Times New Roman" panose="02020603050405020304" pitchFamily="18" charset="0"/>
              </a:rPr>
              <a:t>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trách</a:t>
            </a:r>
            <a:r>
              <a:rPr lang="en-US" altLang="en-US" baseline="0" dirty="0">
                <a:latin typeface="Times New Roman" panose="02020603050405020304" pitchFamily="18" charset="0"/>
              </a:rPr>
              <a:t>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nhiệm</a:t>
            </a:r>
            <a:r>
              <a:rPr lang="en-US" altLang="en-US" baseline="0" dirty="0">
                <a:latin typeface="Times New Roman" panose="02020603050405020304" pitchFamily="18" charset="0"/>
              </a:rPr>
              <a:t>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trình</a:t>
            </a:r>
            <a:r>
              <a:rPr lang="en-US" altLang="en-US" baseline="0" dirty="0">
                <a:latin typeface="Times New Roman" panose="02020603050405020304" pitchFamily="18" charset="0"/>
              </a:rPr>
              <a:t>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diễn</a:t>
            </a:r>
            <a:r>
              <a:rPr lang="en-US" altLang="en-US" baseline="0" dirty="0">
                <a:latin typeface="Times New Roman" panose="02020603050405020304" pitchFamily="18" charset="0"/>
              </a:rPr>
              <a:t>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trang</a:t>
            </a:r>
            <a:r>
              <a:rPr lang="en-US" altLang="en-US" baseline="0" dirty="0">
                <a:latin typeface="Times New Roman" panose="02020603050405020304" pitchFamily="18" charset="0"/>
              </a:rPr>
              <a:t> web (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có</a:t>
            </a:r>
            <a:r>
              <a:rPr lang="en-US" altLang="en-US" baseline="0" dirty="0">
                <a:latin typeface="Times New Roman" panose="02020603050405020304" pitchFamily="18" charset="0"/>
              </a:rPr>
              <a:t>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khả</a:t>
            </a:r>
            <a:r>
              <a:rPr lang="en-US" altLang="en-US" baseline="0" dirty="0">
                <a:latin typeface="Times New Roman" panose="02020603050405020304" pitchFamily="18" charset="0"/>
              </a:rPr>
              <a:t>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năng</a:t>
            </a:r>
            <a:r>
              <a:rPr lang="en-US" altLang="en-US" baseline="0" dirty="0">
                <a:latin typeface="Times New Roman" panose="02020603050405020304" pitchFamily="18" charset="0"/>
              </a:rPr>
              <a:t>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xử</a:t>
            </a:r>
            <a:r>
              <a:rPr lang="en-US" altLang="en-US" baseline="0" dirty="0">
                <a:latin typeface="Times New Roman" panose="02020603050405020304" pitchFamily="18" charset="0"/>
              </a:rPr>
              <a:t>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lý</a:t>
            </a:r>
            <a:r>
              <a:rPr lang="en-US" altLang="en-US" baseline="0" dirty="0">
                <a:latin typeface="Times New Roman" panose="02020603050405020304" pitchFamily="18" charset="0"/>
              </a:rPr>
              <a:t> html,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javascript</a:t>
            </a:r>
            <a:r>
              <a:rPr lang="en-US" altLang="en-US" baseline="0" dirty="0">
                <a:latin typeface="Times New Roman" panose="02020603050405020304" pitchFamily="18" charset="0"/>
              </a:rPr>
              <a:t> code ,CSS, image… )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29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Chrome </a:t>
            </a:r>
            <a:r>
              <a:rPr lang="en-US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chức</a:t>
            </a:r>
            <a:r>
              <a:rPr lang="en-US" baseline="0" dirty="0"/>
              <a:t> </a:t>
            </a:r>
            <a:r>
              <a:rPr lang="en-US" baseline="0" dirty="0" err="1"/>
              <a:t>nang</a:t>
            </a:r>
            <a:r>
              <a:rPr lang="en-US" baseline="0" dirty="0"/>
              <a:t> </a:t>
            </a:r>
            <a:r>
              <a:rPr lang="en-US" b="1" baseline="0" dirty="0"/>
              <a:t>Site-per-process</a:t>
            </a:r>
            <a:r>
              <a:rPr lang="en-US" baseline="0" dirty="0"/>
              <a:t> (hay </a:t>
            </a:r>
            <a:r>
              <a:rPr lang="en-US" b="1" baseline="0" dirty="0"/>
              <a:t>site isolation</a:t>
            </a:r>
            <a:r>
              <a:rPr lang="en-US" baseline="0" dirty="0"/>
              <a:t>) 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Cho </a:t>
            </a:r>
            <a:r>
              <a:rPr lang="en-US" baseline="0" dirty="0" err="1"/>
              <a:t>phép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tab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1 process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iframe</a:t>
            </a:r>
            <a:r>
              <a:rPr lang="en-US" baseline="0" dirty="0"/>
              <a:t> (</a:t>
            </a:r>
            <a:r>
              <a:rPr lang="en-US" baseline="0" dirty="0" err="1"/>
              <a:t>vd</a:t>
            </a:r>
            <a:r>
              <a:rPr lang="en-US" baseline="0" dirty="0"/>
              <a:t>, </a:t>
            </a:r>
            <a:r>
              <a:rPr lang="en-US" baseline="0" dirty="0" err="1"/>
              <a:t>quảng</a:t>
            </a:r>
            <a:r>
              <a:rPr lang="en-US" baseline="0" dirty="0"/>
              <a:t> </a:t>
            </a:r>
            <a:r>
              <a:rPr lang="en-US" baseline="0" dirty="0" err="1"/>
              <a:t>cáo</a:t>
            </a:r>
            <a:r>
              <a:rPr lang="en-US" baseline="0" dirty="0"/>
              <a:t> )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1 process  (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subframe</a:t>
            </a:r>
            <a:r>
              <a:rPr lang="en-US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Mở</a:t>
            </a:r>
            <a:r>
              <a:rPr lang="en-US" baseline="0" dirty="0"/>
              <a:t> </a:t>
            </a:r>
            <a:r>
              <a:rPr lang="en-US" baseline="0" dirty="0" err="1"/>
              <a:t>sẵn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web page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user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mở</a:t>
            </a:r>
            <a:r>
              <a:rPr lang="en-US" baseline="0" dirty="0"/>
              <a:t> </a:t>
            </a:r>
            <a:r>
              <a:rPr lang="en-US" baseline="0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-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1 process (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subframe</a:t>
            </a:r>
            <a:r>
              <a:rPr lang="en-US" baseline="0" dirty="0"/>
              <a:t>)</a:t>
            </a:r>
          </a:p>
          <a:p>
            <a:pPr marL="0" indent="0">
              <a:buFontTx/>
              <a:buNone/>
            </a:pPr>
            <a:r>
              <a:rPr lang="en-US" baseline="0" dirty="0"/>
              <a:t>- </a:t>
            </a:r>
            <a:r>
              <a:rPr lang="en-US" baseline="0" dirty="0" err="1"/>
              <a:t>mỗi</a:t>
            </a:r>
            <a:r>
              <a:rPr lang="en-US" baseline="0" dirty="0"/>
              <a:t> plugin , </a:t>
            </a:r>
            <a:r>
              <a:rPr lang="en-US" baseline="0" dirty="0" err="1"/>
              <a:t>tiện</a:t>
            </a:r>
            <a:r>
              <a:rPr lang="en-US" baseline="0" dirty="0"/>
              <a:t> </a:t>
            </a:r>
            <a:r>
              <a:rPr lang="en-US" baseline="0" dirty="0" err="1"/>
              <a:t>ích</a:t>
            </a:r>
            <a:r>
              <a:rPr lang="en-US" baseline="0" dirty="0"/>
              <a:t> </a:t>
            </a:r>
            <a:r>
              <a:rPr lang="en-US" baseline="0" dirty="0" err="1"/>
              <a:t>mở</a:t>
            </a:r>
            <a:r>
              <a:rPr lang="en-US" baseline="0" dirty="0"/>
              <a:t> </a:t>
            </a:r>
            <a:r>
              <a:rPr lang="en-US" baseline="0" dirty="0" err="1"/>
              <a:t>rộng</a:t>
            </a:r>
            <a:r>
              <a:rPr lang="en-US" baseline="0" dirty="0"/>
              <a:t> (</a:t>
            </a:r>
            <a:r>
              <a:rPr lang="en-US" baseline="0" dirty="0" err="1"/>
              <a:t>extention</a:t>
            </a:r>
            <a:r>
              <a:rPr lang="en-US" baseline="0" dirty="0"/>
              <a:t>)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1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35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91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hỏi</a:t>
            </a:r>
            <a:r>
              <a:rPr lang="en-US" baseline="0" dirty="0"/>
              <a:t> :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Dẫn</a:t>
            </a:r>
            <a:r>
              <a:rPr lang="en-US" baseline="0" dirty="0"/>
              <a:t> </a:t>
            </a:r>
            <a:r>
              <a:rPr lang="en-US" baseline="0" dirty="0" err="1"/>
              <a:t>chứng</a:t>
            </a:r>
            <a:r>
              <a:rPr lang="en-US" baseline="0" dirty="0"/>
              <a:t> OS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đđ</a:t>
            </a:r>
            <a:r>
              <a:rPr lang="en-US" baseline="0" dirty="0"/>
              <a:t> : single user+ single </a:t>
            </a:r>
            <a:r>
              <a:rPr lang="en-US" baseline="0" dirty="0" err="1"/>
              <a:t>appl</a:t>
            </a:r>
            <a:r>
              <a:rPr lang="en-US" baseline="0" dirty="0"/>
              <a:t>  / single user + multitasking  /  multiuser+ multitasking  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biệt</a:t>
            </a:r>
            <a:r>
              <a:rPr lang="en-US" baseline="0" dirty="0"/>
              <a:t> : multiprogramming /  multitasking  / time-sharing 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33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/>
              <a:t>Nhiều</a:t>
            </a:r>
            <a:r>
              <a:rPr lang="en-US" dirty="0"/>
              <a:t> process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memory</a:t>
            </a:r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process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I/O, HDH </a:t>
            </a:r>
            <a:r>
              <a:rPr lang="en-US" dirty="0" err="1"/>
              <a:t>chuyển</a:t>
            </a:r>
            <a:r>
              <a:rPr lang="en-US" dirty="0"/>
              <a:t> CPU sang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process </a:t>
            </a:r>
            <a:r>
              <a:rPr lang="en-US" dirty="0" err="1"/>
              <a:t>khác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=&gt;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CPU,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idle </a:t>
            </a:r>
            <a:r>
              <a:rPr lang="en-US" dirty="0" err="1"/>
              <a:t>của</a:t>
            </a:r>
            <a:r>
              <a:rPr lang="en-US" dirty="0"/>
              <a:t> CPU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5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9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vi-VN" dirty="0"/>
              <a:t>Nhiều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vi-VN" dirty="0"/>
              <a:t>cùng được</a:t>
            </a:r>
            <a:r>
              <a:rPr lang="en-US" dirty="0"/>
              <a:t>”</a:t>
            </a:r>
            <a:r>
              <a:rPr lang="vi-VN" dirty="0"/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/>
              <a:t>thông qua cơ chế chuyển đổi CPU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vi-VN" dirty="0"/>
              <a:t>hời gian mỗi lần chuyển đổi diễn ra rất nhanh</a:t>
            </a:r>
            <a:r>
              <a:rPr lang="en-US" dirty="0"/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process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26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</a:t>
            </a:r>
            <a:r>
              <a:rPr lang="en-US" baseline="0" dirty="0"/>
              <a:t> switch :  chi </a:t>
            </a:r>
            <a:r>
              <a:rPr lang="en-US" baseline="0" dirty="0" err="1"/>
              <a:t>phí</a:t>
            </a:r>
            <a:r>
              <a:rPr lang="en-US" baseline="0" dirty="0"/>
              <a:t> (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gian</a:t>
            </a:r>
            <a:r>
              <a:rPr lang="en-US" baseline="0" dirty="0"/>
              <a:t>) – </a:t>
            </a:r>
            <a:r>
              <a:rPr lang="en-US" baseline="0" dirty="0" err="1"/>
              <a:t>cpu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save PCB_0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/>
              <a:t>load PCB_1</a:t>
            </a:r>
          </a:p>
          <a:p>
            <a:endParaRPr lang="en-US" baseline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Nhu cầu thực thi nhiều tiến trình đồng thời trong các hệ thống Multiprogramming và multitasking </a:t>
            </a:r>
          </a:p>
          <a:p>
            <a:r>
              <a:rPr lang="en-US"/>
              <a:t>Chức năng điều phối tiến trình được thực hiện bởi :</a:t>
            </a:r>
          </a:p>
          <a:p>
            <a:pPr lvl="1"/>
            <a:r>
              <a:rPr lang="en-US"/>
              <a:t>Bộ điều phối –scheduler : sử dụng một giải thuật điều phối thích hợp</a:t>
            </a:r>
          </a:p>
          <a:p>
            <a:pPr lvl="1"/>
            <a:r>
              <a:rPr lang="en-US"/>
              <a:t>Bộ phân phối – dispatcher : chuyển đổi ngữ cảnh và chuyển CPU cho tiến trình được chọn.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70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–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baseline="0" dirty="0"/>
              <a:t> </a:t>
            </a:r>
            <a:r>
              <a:rPr lang="en-US" baseline="0" dirty="0" err="1"/>
              <a:t>tg</a:t>
            </a:r>
            <a:r>
              <a:rPr lang="en-US" baseline="0" dirty="0"/>
              <a:t> : qui </a:t>
            </a:r>
            <a:r>
              <a:rPr lang="en-US" baseline="0" dirty="0" err="1"/>
              <a:t>đinh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gian</a:t>
            </a:r>
            <a:r>
              <a:rPr lang="en-US" baseline="0" dirty="0"/>
              <a:t> t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CPU </a:t>
            </a:r>
            <a:r>
              <a:rPr lang="en-US" baseline="0" dirty="0" err="1"/>
              <a:t>cho</a:t>
            </a:r>
            <a:r>
              <a:rPr lang="en-US" baseline="0" dirty="0"/>
              <a:t> 1 </a:t>
            </a:r>
            <a:r>
              <a:rPr lang="en-US" baseline="0" dirty="0" err="1"/>
              <a:t>tiến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Sau</a:t>
            </a:r>
            <a:r>
              <a:rPr lang="en-US" baseline="0" dirty="0"/>
              <a:t> 1 </a:t>
            </a:r>
            <a:r>
              <a:rPr lang="en-US" baseline="0" dirty="0" err="1"/>
              <a:t>khoảng</a:t>
            </a:r>
            <a:r>
              <a:rPr lang="en-US" baseline="0" dirty="0"/>
              <a:t> </a:t>
            </a:r>
            <a:r>
              <a:rPr lang="en-US" baseline="0" dirty="0" err="1"/>
              <a:t>tg</a:t>
            </a:r>
            <a:r>
              <a:rPr lang="en-US" baseline="0" dirty="0"/>
              <a:t> t,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ngắt</a:t>
            </a:r>
            <a:r>
              <a:rPr lang="en-US" baseline="0" dirty="0"/>
              <a:t> </a:t>
            </a:r>
            <a:r>
              <a:rPr lang="en-US" baseline="0" dirty="0" err="1"/>
              <a:t>báo</a:t>
            </a:r>
            <a:r>
              <a:rPr lang="en-US" baseline="0" dirty="0"/>
              <a:t> </a:t>
            </a:r>
            <a:r>
              <a:rPr lang="en-US" baseline="0" dirty="0" err="1"/>
              <a:t>hiêu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tg</a:t>
            </a:r>
            <a:r>
              <a:rPr lang="en-US" baseline="0" dirty="0"/>
              <a:t> </a:t>
            </a:r>
            <a:r>
              <a:rPr lang="en-US" baseline="0" dirty="0" err="1"/>
              <a:t>xử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tt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hành</a:t>
            </a:r>
            <a:r>
              <a:rPr lang="en-US" baseline="0" dirty="0"/>
              <a:t> =&gt; </a:t>
            </a:r>
            <a:r>
              <a:rPr lang="en-US" baseline="0" dirty="0" err="1"/>
              <a:t>bộ</a:t>
            </a:r>
            <a:r>
              <a:rPr lang="en-US" baseline="0" dirty="0"/>
              <a:t>  </a:t>
            </a:r>
            <a:r>
              <a:rPr lang="en-US" baseline="0" dirty="0" err="1"/>
              <a:t>lập</a:t>
            </a:r>
            <a:r>
              <a:rPr lang="en-US" baseline="0" dirty="0"/>
              <a:t> </a:t>
            </a:r>
            <a:r>
              <a:rPr lang="en-US" baseline="0" dirty="0" err="1"/>
              <a:t>lịchsẽ</a:t>
            </a:r>
            <a:r>
              <a:rPr lang="en-US" baseline="0" dirty="0"/>
              <a:t> </a:t>
            </a:r>
            <a:r>
              <a:rPr lang="en-US" baseline="0" dirty="0" err="1"/>
              <a:t>qd</a:t>
            </a:r>
            <a:r>
              <a:rPr lang="en-US" baseline="0" dirty="0"/>
              <a:t> </a:t>
            </a:r>
            <a:r>
              <a:rPr lang="en-US" baseline="0" dirty="0" err="1"/>
              <a:t>tiến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next</a:t>
            </a:r>
          </a:p>
          <a:p>
            <a:r>
              <a:rPr lang="en-US" baseline="0" dirty="0"/>
              <a:t>(</a:t>
            </a:r>
            <a:r>
              <a:rPr lang="en-US" baseline="0" dirty="0" err="1"/>
              <a:t>xem</a:t>
            </a:r>
            <a:r>
              <a:rPr lang="en-US" baseline="0" dirty="0"/>
              <a:t> </a:t>
            </a:r>
            <a:r>
              <a:rPr lang="en-US" baseline="0" err="1"/>
              <a:t>lại</a:t>
            </a:r>
            <a:r>
              <a:rPr lang="en-US" baseline="0"/>
              <a:t> ???)</a:t>
            </a:r>
          </a:p>
          <a:p>
            <a:endParaRPr lang="en-US" baseline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/>
              <a:t>Đặc điểm của tiến trình</a:t>
            </a:r>
          </a:p>
          <a:p>
            <a:pPr lvl="1"/>
            <a:r>
              <a:rPr lang="en-US"/>
              <a:t>Tính hướng xuất/nhập hay hướng xử lý</a:t>
            </a:r>
          </a:p>
          <a:p>
            <a:pPr lvl="1"/>
            <a:r>
              <a:rPr lang="en-US"/>
              <a:t>Tiến trình tương tác user hay xử lý theo lô</a:t>
            </a:r>
          </a:p>
          <a:p>
            <a:pPr lvl="1"/>
            <a:r>
              <a:rPr lang="en-US"/>
              <a:t>Độ ưu tiên của tiến trình</a:t>
            </a:r>
          </a:p>
          <a:p>
            <a:pPr lvl="1"/>
            <a:endParaRPr lang="en-US"/>
          </a:p>
          <a:p>
            <a:r>
              <a:rPr lang="en-US"/>
              <a:t>Các yếu tố đánh giá 1 chiến lược điều phối :</a:t>
            </a:r>
          </a:p>
          <a:p>
            <a:pPr lvl="1"/>
            <a:r>
              <a:rPr lang="en-US"/>
              <a:t>Phù hợp đặc điểm của tiến trình</a:t>
            </a:r>
          </a:p>
          <a:p>
            <a:pPr lvl="1"/>
            <a:r>
              <a:rPr lang="en-US"/>
              <a:t>Tính công bằng , hiệu quả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4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Mâu</a:t>
            </a:r>
            <a:r>
              <a:rPr lang="en-US" baseline="0" dirty="0"/>
              <a:t> </a:t>
            </a:r>
            <a:r>
              <a:rPr lang="en-US" baseline="0" dirty="0" err="1"/>
              <a:t>thẫun</a:t>
            </a:r>
            <a:r>
              <a:rPr lang="en-US" baseline="0" dirty="0"/>
              <a:t> : </a:t>
            </a:r>
          </a:p>
          <a:p>
            <a:r>
              <a:rPr lang="en-US" baseline="0" dirty="0"/>
              <a:t>-  </a:t>
            </a:r>
            <a:r>
              <a:rPr lang="en-US" baseline="0" dirty="0" err="1"/>
              <a:t>tối</a:t>
            </a:r>
            <a:r>
              <a:rPr lang="en-US" baseline="0" dirty="0"/>
              <a:t> </a:t>
            </a:r>
            <a:r>
              <a:rPr lang="en-US" baseline="0" dirty="0" err="1"/>
              <a:t>thiểu</a:t>
            </a:r>
            <a:r>
              <a:rPr lang="en-US" baseline="0" dirty="0"/>
              <a:t> chi </a:t>
            </a:r>
            <a:r>
              <a:rPr lang="en-US" baseline="0" dirty="0" err="1"/>
              <a:t>phí</a:t>
            </a:r>
            <a:r>
              <a:rPr lang="en-US" baseline="0" dirty="0"/>
              <a:t> ( </a:t>
            </a:r>
            <a:r>
              <a:rPr lang="en-US" baseline="0" dirty="0" err="1"/>
              <a:t>tg</a:t>
            </a:r>
            <a:r>
              <a:rPr lang="en-US" baseline="0" dirty="0"/>
              <a:t> switch ,…) </a:t>
            </a:r>
            <a:r>
              <a:rPr lang="en-US" baseline="0" dirty="0" err="1"/>
              <a:t>nghĩa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job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chạy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tg</a:t>
            </a:r>
            <a:r>
              <a:rPr lang="en-US" baseline="0" dirty="0"/>
              <a:t> </a:t>
            </a:r>
            <a:r>
              <a:rPr lang="en-US" baseline="0" dirty="0" err="1"/>
              <a:t>dài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&gt;&lt; </a:t>
            </a:r>
            <a:r>
              <a:rPr lang="en-US" baseline="0" dirty="0" err="1"/>
              <a:t>đảm</a:t>
            </a:r>
            <a:r>
              <a:rPr lang="en-US" baseline="0" dirty="0"/>
              <a:t> </a:t>
            </a:r>
            <a:r>
              <a:rPr lang="en-US" baseline="0" dirty="0" err="1"/>
              <a:t>bảo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tác</a:t>
            </a:r>
            <a:r>
              <a:rPr lang="en-US" baseline="0" dirty="0"/>
              <a:t>.</a:t>
            </a:r>
          </a:p>
          <a:p>
            <a:r>
              <a:rPr lang="en-US" baseline="0" dirty="0"/>
              <a:t>- </a:t>
            </a:r>
            <a:r>
              <a:rPr lang="en-US" baseline="0" dirty="0" err="1"/>
              <a:t>Đảm</a:t>
            </a:r>
            <a:r>
              <a:rPr lang="en-US" baseline="0" dirty="0"/>
              <a:t> </a:t>
            </a:r>
            <a:r>
              <a:rPr lang="en-US" baseline="0" dirty="0" err="1"/>
              <a:t>bảo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ưu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  =&gt;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đảm</a:t>
            </a:r>
            <a:r>
              <a:rPr lang="en-US" baseline="0" dirty="0"/>
              <a:t> </a:t>
            </a:r>
            <a:r>
              <a:rPr lang="en-US" baseline="0" dirty="0" err="1"/>
              <a:t>bảo</a:t>
            </a:r>
            <a:r>
              <a:rPr lang="en-US" baseline="0" dirty="0"/>
              <a:t> </a:t>
            </a:r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endParaRPr lang="en-US" dirty="0"/>
          </a:p>
          <a:p>
            <a:endParaRPr lang="en-US"/>
          </a:p>
          <a:p>
            <a:r>
              <a:rPr lang="en-US"/>
              <a:t>Ý</a:t>
            </a:r>
            <a:r>
              <a:rPr lang="en-US" baseline="0"/>
              <a:t> nghĩa </a:t>
            </a:r>
            <a:r>
              <a:rPr lang="en-US"/>
              <a:t>Các</a:t>
            </a:r>
            <a:r>
              <a:rPr lang="en-US" baseline="0"/>
              <a:t> thông số </a:t>
            </a:r>
          </a:p>
          <a:p>
            <a:r>
              <a:rPr lang="en-US" altLang="en-US" b="1"/>
              <a:t>CPU utilization </a:t>
            </a:r>
            <a:r>
              <a:rPr lang="en-US" altLang="en-US"/>
              <a:t>– keep the CPU as busy as possible</a:t>
            </a:r>
          </a:p>
          <a:p>
            <a:r>
              <a:rPr lang="en-US" altLang="en-US" b="1"/>
              <a:t>Throughput</a:t>
            </a:r>
            <a:r>
              <a:rPr lang="en-US" altLang="en-US"/>
              <a:t> – # of processes that complete their execution per time unit</a:t>
            </a:r>
          </a:p>
          <a:p>
            <a:r>
              <a:rPr lang="en-US" altLang="en-US" b="1"/>
              <a:t>Turnaround time </a:t>
            </a:r>
            <a:r>
              <a:rPr lang="en-US" altLang="en-US"/>
              <a:t>– amount of time to execute a particular process</a:t>
            </a:r>
          </a:p>
          <a:p>
            <a:r>
              <a:rPr lang="en-US" altLang="en-US" b="1"/>
              <a:t>Waiting time </a:t>
            </a:r>
            <a:r>
              <a:rPr lang="en-US" altLang="en-US"/>
              <a:t>– amount of time a process has been waiting in the ready queue</a:t>
            </a:r>
          </a:p>
          <a:p>
            <a:r>
              <a:rPr lang="en-US" altLang="en-US" b="1"/>
              <a:t>Response time </a:t>
            </a:r>
            <a:r>
              <a:rPr lang="en-US" altLang="en-US"/>
              <a:t>– amount of time it takes from when a request was submitted until the first response is produced, not output  (for time-sharing environment)</a:t>
            </a:r>
          </a:p>
          <a:p>
            <a:endParaRPr lang="en-US"/>
          </a:p>
          <a:p>
            <a:r>
              <a:rPr lang="en-US"/>
              <a:t>Các</a:t>
            </a:r>
            <a:r>
              <a:rPr lang="en-US" baseline="0"/>
              <a:t> tiêu chí : </a:t>
            </a:r>
            <a:endParaRPr lang="en-US"/>
          </a:p>
          <a:p>
            <a:r>
              <a:rPr lang="en-US" altLang="en-US"/>
              <a:t>Max CPU utilization</a:t>
            </a:r>
          </a:p>
          <a:p>
            <a:r>
              <a:rPr lang="en-US" altLang="en-US"/>
              <a:t>Max throughput</a:t>
            </a:r>
          </a:p>
          <a:p>
            <a:r>
              <a:rPr lang="en-US" altLang="en-US"/>
              <a:t>Min turnaround time </a:t>
            </a:r>
          </a:p>
          <a:p>
            <a:r>
              <a:rPr lang="en-US" altLang="en-US"/>
              <a:t>Min waiting time </a:t>
            </a:r>
          </a:p>
          <a:p>
            <a:r>
              <a:rPr lang="en-US" altLang="en-US"/>
              <a:t>Min response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40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(*)Tự</a:t>
            </a:r>
            <a:r>
              <a:rPr lang="en-US" baseline="0"/>
              <a:t> định nghĩa về non-preemptive và preemptive </a:t>
            </a:r>
            <a:endParaRPr lang="en-US"/>
          </a:p>
          <a:p>
            <a:endParaRPr lang="en-US"/>
          </a:p>
          <a:p>
            <a:r>
              <a:rPr lang="en-US"/>
              <a:t>Preemptive </a:t>
            </a:r>
            <a:r>
              <a:rPr lang="en-US" dirty="0"/>
              <a:t>scheduling allows the scheduler to control response times by taking the CPU away from a process that it decided has been running too long. It has more overhead than </a:t>
            </a:r>
            <a:r>
              <a:rPr lang="en-US" dirty="0" err="1"/>
              <a:t>nonpreemptive</a:t>
            </a:r>
            <a:r>
              <a:rPr lang="en-US" dirty="0"/>
              <a:t> scheduling since it has to deal with the overhead of context switching processes instead of allowing a process to run to completion or until the next I/O operation or other system call. However, it allows for higher degrees of concurrency and better interactive performance.</a:t>
            </a: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Lượt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CPU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thúc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thúc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(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đq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</a:t>
            </a:r>
          </a:p>
          <a:p>
            <a:pPr>
              <a:buFontTx/>
              <a:buChar char="-"/>
            </a:pP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bị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khóa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(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đq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</a:t>
            </a:r>
          </a:p>
          <a:p>
            <a:pPr>
              <a:buFontTx/>
              <a:buChar char="-"/>
            </a:pP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độ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cao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RL   (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đq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bao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gồm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cả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</a:t>
            </a:r>
          </a:p>
          <a:p>
            <a:pPr>
              <a:buFontTx/>
              <a:buChar char="-"/>
            </a:pP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2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Windows và</a:t>
            </a:r>
            <a:r>
              <a:rPr lang="en-US" baseline="0"/>
              <a:t> Linux :  thiết lập độ ưu tiên của process có theo nguyên tắc nào ko 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12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FCFS scheduling algorithm is nonpreemptive. (ko can thiệp)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preemptive =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 to stop someone from taking action, especially action that will be harmful to yourself</a:t>
            </a:r>
            <a:endParaRPr lang="en-US"/>
          </a:p>
          <a:p>
            <a:endParaRPr lang="en-US"/>
          </a:p>
          <a:p>
            <a:r>
              <a:rPr lang="en-US"/>
              <a:t>Xem </a:t>
            </a:r>
            <a:r>
              <a:rPr lang="en-US" dirty="0" err="1"/>
              <a:t>cuốn</a:t>
            </a:r>
            <a:r>
              <a:rPr lang="en-US" baseline="0" dirty="0"/>
              <a:t> im.pdf 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/>
              <a:t>VÂn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40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phụ thuộc vào thứ tự của các process trong RL : minh họa</a:t>
            </a:r>
            <a:r>
              <a:rPr lang="en-US" baseline="0"/>
              <a:t> bằng vd trên slide trc , nhưng thay đổi thứ tự vào CPU (các p có tgina dùng CPU ngắn vào trước)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/>
          </a:p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102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time quantum is generally from 10  to 100 milliseconds in length  (silberschatz)</a:t>
            </a:r>
          </a:p>
          <a:p>
            <a:endParaRPr lang="en-US"/>
          </a:p>
          <a:p>
            <a:r>
              <a:rPr lang="en-US"/>
              <a:t>TheRRscheduling algorithm is thus </a:t>
            </a:r>
            <a:r>
              <a:rPr lang="en-US" b="1"/>
              <a:t>preemptive (có</a:t>
            </a:r>
            <a:r>
              <a:rPr lang="en-US" b="1" baseline="0"/>
              <a:t> can thiệp…)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35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Turnaround time also depends on the size of the time quantum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time quantum  càng</a:t>
            </a:r>
            <a:r>
              <a:rPr lang="en-US" baseline="0"/>
              <a:t> nhỏ thì càng tang số lần context-switch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53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976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TT : total time  ( turnaround time – </a:t>
            </a:r>
            <a:r>
              <a:rPr lang="en-US" dirty="0" err="1"/>
              <a:t>tg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)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WT</a:t>
            </a:r>
            <a:r>
              <a:rPr lang="en-US" baseline="0" dirty="0"/>
              <a:t> : waiting time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Hạnh</a:t>
            </a:r>
            <a:r>
              <a:rPr lang="en-US" dirty="0"/>
              <a:t> </a:t>
            </a:r>
            <a:r>
              <a:rPr lang="en-US" dirty="0" err="1"/>
              <a:t>Nhi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27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indefinite  </a:t>
            </a:r>
            <a:r>
              <a:rPr lang="en-US" dirty="0" err="1"/>
              <a:t>blocking,or</a:t>
            </a:r>
            <a:r>
              <a:rPr lang="en-US" dirty="0"/>
              <a:t> starvation  =&gt; </a:t>
            </a:r>
            <a:r>
              <a:rPr lang="en-US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pháp</a:t>
            </a:r>
            <a:r>
              <a:rPr lang="en-US" baseline="0" dirty="0"/>
              <a:t> : Aging involves gradually increasing the priority of processes that wait</a:t>
            </a:r>
          </a:p>
          <a:p>
            <a:r>
              <a:rPr lang="en-US" baseline="0" dirty="0"/>
              <a:t>in the system for a long time. </a:t>
            </a:r>
          </a:p>
          <a:p>
            <a:r>
              <a:rPr lang="en-US" baseline="0" dirty="0"/>
              <a:t>(</a:t>
            </a:r>
            <a:r>
              <a:rPr lang="en-US" baseline="0" dirty="0" err="1"/>
              <a:t>silberschatz</a:t>
            </a:r>
            <a:r>
              <a:rPr lang="en-US" baseline="0" dirty="0"/>
              <a:t>,  p 271)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00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Turnaround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582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P1 :  CPU(5)</a:t>
            </a:r>
            <a:r>
              <a:rPr lang="en-US" baseline="0" dirty="0"/>
              <a:t> ---  IO.R1 (2) --- CPU (2) --- IO.R2 (2)</a:t>
            </a:r>
          </a:p>
          <a:p>
            <a:r>
              <a:rPr lang="en-US" baseline="0" dirty="0"/>
              <a:t>(</a:t>
            </a:r>
            <a:r>
              <a:rPr lang="en-US" baseline="0" dirty="0" err="1"/>
              <a:t>trong</a:t>
            </a:r>
            <a:r>
              <a:rPr lang="en-US" baseline="0" dirty="0"/>
              <a:t>  </a:t>
            </a:r>
            <a:r>
              <a:rPr lang="en-US" baseline="0" dirty="0" err="1"/>
              <a:t>đó</a:t>
            </a:r>
            <a:r>
              <a:rPr lang="en-US" baseline="0" dirty="0"/>
              <a:t> : R1 </a:t>
            </a:r>
            <a:r>
              <a:rPr lang="en-US" baseline="0" dirty="0" err="1"/>
              <a:t>và</a:t>
            </a:r>
            <a:r>
              <a:rPr lang="en-US" baseline="0" dirty="0"/>
              <a:t> R2 </a:t>
            </a:r>
            <a:r>
              <a:rPr lang="en-US" baseline="0" dirty="0" err="1"/>
              <a:t>là</a:t>
            </a:r>
            <a:r>
              <a:rPr lang="en-US" baseline="0" dirty="0"/>
              <a:t> 2 IO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)</a:t>
            </a:r>
          </a:p>
          <a:p>
            <a:r>
              <a:rPr lang="en-US" baseline="0" dirty="0"/>
              <a:t>Con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()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tg</a:t>
            </a:r>
            <a:r>
              <a:rPr lang="en-US" baseline="0" dirty="0"/>
              <a:t> </a:t>
            </a:r>
            <a:r>
              <a:rPr lang="en-US" baseline="0" dirty="0" err="1"/>
              <a:t>nằm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giai</a:t>
            </a:r>
            <a:r>
              <a:rPr lang="en-US" baseline="0" dirty="0"/>
              <a:t> </a:t>
            </a:r>
            <a:r>
              <a:rPr lang="en-US" baseline="0" dirty="0" err="1"/>
              <a:t>đoạn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37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Bai</a:t>
            </a:r>
            <a:r>
              <a:rPr lang="en-US" dirty="0"/>
              <a:t> tap –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trinh</a:t>
            </a:r>
            <a:r>
              <a:rPr lang="en-US" dirty="0"/>
              <a:t> dh </a:t>
            </a:r>
            <a:r>
              <a:rPr lang="en-US" dirty="0" err="1"/>
              <a:t>khtn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597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- Fixed priority scheduling; (i.e., serve all from foreground then from background).  Possibility of starvation.</a:t>
            </a:r>
          </a:p>
          <a:p>
            <a:pPr lvl="1"/>
            <a:r>
              <a:rPr lang="en-US" altLang="en-US"/>
              <a:t>- Time slice – each queue gets a certain amount of CPU time which it can schedule amongst its processes; i.e., 80% to foreground in RR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056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Phần</a:t>
            </a:r>
            <a:r>
              <a:rPr lang="en-US" baseline="0"/>
              <a:t> trình bày trước là </a:t>
            </a:r>
            <a:r>
              <a:rPr lang="en-US" b="1" baseline="0"/>
              <a:t>Uniprocessor Scheduling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764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Nice values range from−20 to+19, where a</a:t>
            </a:r>
          </a:p>
          <a:p>
            <a:pPr lvl="1"/>
            <a:r>
              <a:rPr lang="en-US"/>
              <a:t>numerically lower nice value indicates a higher relative priority. Tasks with</a:t>
            </a:r>
          </a:p>
          <a:p>
            <a:pPr lvl="1"/>
            <a:r>
              <a:rPr lang="en-US"/>
              <a:t>lower nice values receive a higher proportion of CPUprocessing time than</a:t>
            </a:r>
          </a:p>
          <a:p>
            <a:pPr lvl="1"/>
            <a:r>
              <a:rPr lang="en-US"/>
              <a:t>tasks with higher nice values. The default nice value is 0.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 b="1"/>
              <a:t>Câu</a:t>
            </a:r>
            <a:r>
              <a:rPr lang="en-US" b="1" baseline="0"/>
              <a:t> hỏi : trong Windows, khi thay đổi độ ưu tiên của một process từ thấp sang cao hơn, có thể thấy kết quả hiển thị ntn ?  Ví dụ demo ko ?</a:t>
            </a:r>
            <a:endParaRPr lang="en-US" b="1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656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Câu</a:t>
            </a:r>
            <a:r>
              <a:rPr lang="en-US" baseline="0"/>
              <a:t> hỏi :</a:t>
            </a:r>
          </a:p>
          <a:p>
            <a:pPr marL="228600" indent="-228600">
              <a:buAutoNum type="arabicPeriod"/>
            </a:pPr>
            <a:r>
              <a:rPr lang="en-US" baseline="0"/>
              <a:t>Cho ví dụ , hai tiến trình nào cần giao tiếp với nhau ?  (có thể cho vd cụ thể ? )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Process cha – con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Ứng dụng mạng ( phần trên client- phần trên server )</a:t>
            </a:r>
          </a:p>
          <a:p>
            <a:pPr marL="171450" indent="-171450">
              <a:buFontTx/>
              <a:buChar char="-"/>
            </a:pPr>
            <a:endParaRPr lang="en-US" baseline="0"/>
          </a:p>
          <a:p>
            <a:pPr marL="0" indent="0">
              <a:buFontTx/>
              <a:buNone/>
            </a:pPr>
            <a:r>
              <a:rPr lang="en-US" baseline="0"/>
              <a:t>2. Minh họa các loại liên lạc </a:t>
            </a:r>
          </a:p>
          <a:p>
            <a:pPr marL="0" indent="0">
              <a:buFontTx/>
              <a:buNone/>
            </a:pPr>
            <a:endParaRPr lang="en-US" baseline="0"/>
          </a:p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067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sz="1600" b="1"/>
              <a:t>cho ví</a:t>
            </a:r>
            <a:r>
              <a:rPr lang="en-US" sz="1600" b="1" baseline="0"/>
              <a:t> dụ minh họa ????????????????????????????</a:t>
            </a:r>
            <a:endParaRPr lang="en-US" sz="1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39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407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Signals</a:t>
            </a:r>
            <a:r>
              <a:rPr lang="en-US" b="1" baseline="0"/>
              <a:t> trong  IPC  khác gì với interrupt ???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881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Vùng nhớ chia sẻ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317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(Trao đổi thông điệp)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93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Threads also play a vital role in remote procedure call (RPC) systems. Recall</a:t>
            </a:r>
          </a:p>
          <a:p>
            <a:r>
              <a:rPr lang="en-US"/>
              <a:t>from Chapter 3 that RPCs allow interprocess communication by providing a</a:t>
            </a:r>
          </a:p>
          <a:p>
            <a:r>
              <a:rPr lang="en-US"/>
              <a:t>communication mechanism similar to ordinary function or procedure calls.</a:t>
            </a:r>
          </a:p>
          <a:p>
            <a:r>
              <a:rPr lang="en-US"/>
              <a:t>Typically,RPCservers are multithreaded. When a server receives a message, it</a:t>
            </a:r>
            <a:r>
              <a:rPr lang="en-US" baseline="0"/>
              <a:t> services the message using a separate thread. This allows the server to service several concurrent requests.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04E9C-8BBC-4A53-B6FD-4D7EF9CD407D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Admitted</a:t>
            </a:r>
            <a:r>
              <a:rPr lang="en-US" baseline="0" dirty="0"/>
              <a:t> :  </a:t>
            </a:r>
            <a:r>
              <a:rPr lang="en-US" baseline="0" dirty="0" err="1"/>
              <a:t>đc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endParaRPr lang="en-US" baseline="0" dirty="0"/>
          </a:p>
          <a:p>
            <a:endParaRPr lang="en-US" baseline="0" dirty="0"/>
          </a:p>
          <a:p>
            <a:pPr>
              <a:lnSpc>
                <a:spcPct val="90000"/>
              </a:lnSpc>
            </a:pPr>
            <a:r>
              <a:rPr lang="en-US" sz="1200" i="1" dirty="0"/>
              <a:t>New</a:t>
            </a:r>
            <a:r>
              <a:rPr lang="en-US" sz="1200" dirty="0"/>
              <a:t>: process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khởi</a:t>
            </a:r>
            <a:r>
              <a:rPr lang="en-US" sz="1200" dirty="0"/>
              <a:t> </a:t>
            </a:r>
            <a:r>
              <a:rPr lang="en-US" sz="1200" dirty="0" err="1"/>
              <a:t>tạo</a:t>
            </a: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i="1" dirty="0"/>
              <a:t>Running</a:t>
            </a:r>
            <a:r>
              <a:rPr lang="en-US" sz="1200" dirty="0"/>
              <a:t>: process ở </a:t>
            </a:r>
            <a:r>
              <a:rPr lang="en-US" sz="1200" dirty="0" err="1"/>
              <a:t>trong</a:t>
            </a:r>
            <a:r>
              <a:rPr lang="en-US" sz="1200" dirty="0"/>
              <a:t> CPU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lệnh</a:t>
            </a:r>
            <a:r>
              <a:rPr lang="en-US" sz="1200" dirty="0"/>
              <a:t> </a:t>
            </a:r>
            <a:r>
              <a:rPr lang="en-US" sz="1200" dirty="0" err="1"/>
              <a:t>đang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hiện</a:t>
            </a: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i="1" dirty="0"/>
              <a:t>Ready</a:t>
            </a:r>
            <a:r>
              <a:rPr lang="en-US" sz="1200" dirty="0"/>
              <a:t>: process </a:t>
            </a:r>
            <a:r>
              <a:rPr lang="en-US" sz="1200" dirty="0" err="1"/>
              <a:t>đang</a:t>
            </a:r>
            <a:r>
              <a:rPr lang="en-US" sz="1200" dirty="0"/>
              <a:t> </a:t>
            </a:r>
            <a:r>
              <a:rPr lang="en-US" sz="1200" dirty="0" err="1"/>
              <a:t>chờ</a:t>
            </a:r>
            <a:r>
              <a:rPr lang="en-US" sz="1200" dirty="0"/>
              <a:t> </a:t>
            </a:r>
            <a:r>
              <a:rPr lang="en-US" sz="1200" dirty="0" err="1"/>
              <a:t>đến</a:t>
            </a:r>
            <a:r>
              <a:rPr lang="en-US" sz="1200" dirty="0"/>
              <a:t> </a:t>
            </a:r>
            <a:r>
              <a:rPr lang="en-US" sz="1200" dirty="0" err="1"/>
              <a:t>lượt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thi</a:t>
            </a:r>
            <a:r>
              <a:rPr lang="en-US" sz="12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200" i="1" dirty="0"/>
              <a:t>Blocked</a:t>
            </a:r>
            <a:r>
              <a:rPr lang="en-US" sz="1200" dirty="0"/>
              <a:t>: process </a:t>
            </a:r>
            <a:r>
              <a:rPr lang="en-US" sz="1200" dirty="0" err="1"/>
              <a:t>đang</a:t>
            </a:r>
            <a:r>
              <a:rPr lang="en-US" sz="1200" dirty="0"/>
              <a:t> </a:t>
            </a:r>
            <a:r>
              <a:rPr lang="en-US" sz="1200" dirty="0" err="1"/>
              <a:t>chờ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sự</a:t>
            </a:r>
            <a:r>
              <a:rPr lang="en-US" sz="1200" dirty="0"/>
              <a:t> </a:t>
            </a:r>
            <a:r>
              <a:rPr lang="en-US" sz="1200" dirty="0" err="1"/>
              <a:t>khiện</a:t>
            </a:r>
            <a:r>
              <a:rPr lang="en-US" sz="1200" dirty="0"/>
              <a:t> </a:t>
            </a:r>
            <a:r>
              <a:rPr lang="en-US" sz="1200" dirty="0" err="1"/>
              <a:t>nào</a:t>
            </a:r>
            <a:r>
              <a:rPr lang="en-US" sz="1200" dirty="0"/>
              <a:t> </a:t>
            </a:r>
            <a:r>
              <a:rPr lang="en-US" sz="1200" dirty="0" err="1"/>
              <a:t>đó</a:t>
            </a:r>
            <a:r>
              <a:rPr lang="en-US" sz="1200" dirty="0"/>
              <a:t> </a:t>
            </a:r>
            <a:r>
              <a:rPr lang="en-US" sz="1200" dirty="0" err="1"/>
              <a:t>xuất</a:t>
            </a:r>
            <a:r>
              <a:rPr lang="en-US" sz="1200" dirty="0"/>
              <a:t> </a:t>
            </a:r>
            <a:r>
              <a:rPr lang="en-US" sz="1200" dirty="0" err="1"/>
              <a:t>hiện</a:t>
            </a:r>
            <a:r>
              <a:rPr lang="en-US" sz="12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200" i="1" dirty="0"/>
              <a:t>Exit</a:t>
            </a:r>
            <a:r>
              <a:rPr lang="en-US" sz="1200" dirty="0"/>
              <a:t>: completed/error exit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1 process ở </a:t>
            </a:r>
            <a:r>
              <a:rPr lang="en-US" sz="1200" i="1" dirty="0"/>
              <a:t>running</a:t>
            </a:r>
            <a:r>
              <a:rPr lang="en-US" sz="1200" dirty="0"/>
              <a:t>  </a:t>
            </a:r>
            <a:r>
              <a:rPr lang="en-US" sz="1200" dirty="0" err="1"/>
              <a:t>trên</a:t>
            </a:r>
            <a:r>
              <a:rPr lang="en-US" sz="1200" dirty="0"/>
              <a:t> </a:t>
            </a:r>
            <a:r>
              <a:rPr lang="en-US" sz="1200" dirty="0" err="1"/>
              <a:t>mỗi</a:t>
            </a:r>
            <a:r>
              <a:rPr lang="en-US" sz="1200" dirty="0"/>
              <a:t> </a:t>
            </a:r>
            <a:r>
              <a:rPr lang="en-US" sz="1200" dirty="0" err="1"/>
              <a:t>procesor</a:t>
            </a:r>
            <a:r>
              <a:rPr lang="en-US" sz="1200" dirty="0"/>
              <a:t> </a:t>
            </a:r>
            <a:r>
              <a:rPr lang="en-US" sz="1200" dirty="0" err="1"/>
              <a:t>tại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thời</a:t>
            </a:r>
            <a:r>
              <a:rPr lang="en-US" sz="1200" dirty="0"/>
              <a:t> </a:t>
            </a:r>
            <a:r>
              <a:rPr lang="en-US" sz="1200" dirty="0" err="1"/>
              <a:t>điểm</a:t>
            </a:r>
            <a:endParaRPr lang="en-US" sz="1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nhiều</a:t>
            </a:r>
            <a:r>
              <a:rPr lang="en-US" sz="1200" dirty="0"/>
              <a:t> process ờ ready </a:t>
            </a:r>
            <a:r>
              <a:rPr lang="en-US" sz="1200" dirty="0" err="1"/>
              <a:t>và</a:t>
            </a:r>
            <a:r>
              <a:rPr lang="en-US" sz="1200" dirty="0"/>
              <a:t> blocked </a:t>
            </a:r>
            <a:r>
              <a:rPr lang="en-US" sz="1200" dirty="0" err="1"/>
              <a:t>tại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thời</a:t>
            </a:r>
            <a:r>
              <a:rPr lang="en-US" sz="1200" dirty="0"/>
              <a:t> </a:t>
            </a:r>
            <a:r>
              <a:rPr lang="en-US" sz="1200" dirty="0" err="1"/>
              <a:t>điểm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66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https://en.wikipedia.org/wiki/Process_control_block</a:t>
            </a:r>
          </a:p>
          <a:p>
            <a:endParaRPr lang="en-US" b="1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PCB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a data structure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Operating system"/>
              </a:rPr>
              <a:t>operating system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Kernel (computer science)"/>
              </a:rPr>
              <a:t>kernel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containing the information needed to manage the scheduling of a particular process.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modern sophisticated multitasking systems, the PCB stores many different items of data, all needed for correct and efficient process management.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[1]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Though the details of these structures are obviously system-dependent, we can identify some very common parts, and classify them in three main categories: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identification data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state data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control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1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</a:t>
            </a:r>
            <a:r>
              <a:rPr lang="en-US" baseline="0" dirty="0"/>
              <a:t> </a:t>
            </a:r>
            <a:r>
              <a:rPr lang="en-US" baseline="0" dirty="0" err="1"/>
              <a:t>chờ</a:t>
            </a:r>
            <a:r>
              <a:rPr lang="en-US" baseline="0" dirty="0"/>
              <a:t> 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hàng</a:t>
            </a:r>
            <a:r>
              <a:rPr lang="en-US" baseline="0" dirty="0"/>
              <a:t> </a:t>
            </a:r>
            <a:r>
              <a:rPr lang="en-US" baseline="0" dirty="0" err="1"/>
              <a:t>đợi</a:t>
            </a:r>
            <a:r>
              <a:rPr lang="en-US" baseline="0" dirty="0"/>
              <a:t> ready </a:t>
            </a:r>
            <a:r>
              <a:rPr lang="en-US" baseline="0" dirty="0" err="1"/>
              <a:t>hoăc</a:t>
            </a:r>
            <a:r>
              <a:rPr lang="en-US" baseline="0" dirty="0"/>
              <a:t> I/O device </a:t>
            </a:r>
          </a:p>
          <a:p>
            <a:endParaRPr lang="en-US" baseline="0" dirty="0"/>
          </a:p>
          <a:p>
            <a:r>
              <a:rPr lang="en-US" dirty="0" err="1"/>
              <a:t>Một</a:t>
            </a:r>
            <a:r>
              <a:rPr lang="en-US" dirty="0"/>
              <a:t> user process P3 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disk interrupt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=&gt;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stack ( program counter, status, …) =&gt; HĐH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ngắt</a:t>
            </a:r>
            <a:endParaRPr lang="en-US" dirty="0"/>
          </a:p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=&gt; </a:t>
            </a:r>
            <a:r>
              <a:rPr lang="en-US" dirty="0" err="1"/>
              <a:t>nó</a:t>
            </a:r>
            <a:r>
              <a:rPr lang="en-US" dirty="0"/>
              <a:t> load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stack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process </a:t>
            </a:r>
            <a:r>
              <a:rPr lang="en-US" dirty="0" err="1"/>
              <a:t>và</a:t>
            </a:r>
            <a:r>
              <a:rPr lang="en-US" dirty="0"/>
              <a:t> start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78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The more complex the OS and the PCB -&gt; longer the context switch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36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Một tiến trình được sinh ra vào</a:t>
            </a:r>
            <a:r>
              <a:rPr lang="en-US" baseline="0"/>
              <a:t> lúc : </a:t>
            </a:r>
            <a:r>
              <a:rPr lang="en-US"/>
              <a:t>Hệ thống khởi động (boot)</a:t>
            </a:r>
            <a:r>
              <a:rPr lang="en-US" baseline="0"/>
              <a:t> hoặc do  </a:t>
            </a:r>
            <a:r>
              <a:rPr lang="en-US"/>
              <a:t>User khởi động một program / batch job</a:t>
            </a:r>
          </a:p>
          <a:p>
            <a:r>
              <a:rPr lang="en-US"/>
              <a:t>Hoặc do một</a:t>
            </a:r>
            <a:r>
              <a:rPr lang="en-US" baseline="0"/>
              <a:t> process sinh ra process con.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Ps  </a:t>
            </a:r>
            <a:r>
              <a:rPr lang="en-US" dirty="0"/>
              <a:t>-</a:t>
            </a:r>
            <a:r>
              <a:rPr lang="en-US" dirty="0" err="1"/>
              <a:t>eH</a:t>
            </a:r>
            <a:r>
              <a:rPr lang="en-US" dirty="0"/>
              <a:t>   // </a:t>
            </a:r>
            <a:r>
              <a:rPr lang="en-US" dirty="0" err="1"/>
              <a:t>xem</a:t>
            </a:r>
            <a:r>
              <a:rPr lang="en-US" dirty="0"/>
              <a:t> tree</a:t>
            </a:r>
          </a:p>
          <a:p>
            <a:r>
              <a:rPr lang="en-US" dirty="0"/>
              <a:t>Ps  -l </a:t>
            </a:r>
          </a:p>
          <a:p>
            <a:r>
              <a:rPr lang="en-US" dirty="0"/>
              <a:t>Ps  -al</a:t>
            </a:r>
          </a:p>
          <a:p>
            <a:r>
              <a:rPr lang="en-US" dirty="0"/>
              <a:t>Ps</a:t>
            </a:r>
            <a:r>
              <a:rPr lang="en-US" baseline="0" dirty="0"/>
              <a:t>  -el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EFA7C-16A0-42A4-B574-35269079E7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3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8" descr="IUH">
            <a:extLst>
              <a:ext uri="{FF2B5EF4-FFF2-40B4-BE49-F238E27FC236}">
                <a16:creationId xmlns:a16="http://schemas.microsoft.com/office/drawing/2014/main" id="{8794483E-DE91-344A-87CF-F568816E60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" y="6172200"/>
            <a:ext cx="1452880" cy="62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IT-FIT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8" descr="IUH">
            <a:extLst>
              <a:ext uri="{FF2B5EF4-FFF2-40B4-BE49-F238E27FC236}">
                <a16:creationId xmlns:a16="http://schemas.microsoft.com/office/drawing/2014/main" id="{38C84D99-0ABE-1240-811D-FF0C207E90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" y="6172200"/>
            <a:ext cx="1452880" cy="62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IT-FIT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3AA82-E84B-4892-95BB-FF156146A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82576B-C85E-9443-8A1E-34108D4ED0C7}"/>
              </a:ext>
            </a:extLst>
          </p:cNvPr>
          <p:cNvSpPr txBox="1">
            <a:spLocks/>
          </p:cNvSpPr>
          <p:nvPr/>
        </p:nvSpPr>
        <p:spPr>
          <a:xfrm>
            <a:off x="685800" y="762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VN" sz="4000" dirty="0" err="1">
                <a:latin typeface="Britannic Bold" panose="020B0903060703020204" pitchFamily="34" charset="77"/>
              </a:rPr>
              <a:t>Chương</a:t>
            </a:r>
            <a:r>
              <a:rPr lang="en-US" altLang="en-VN" sz="4000" dirty="0">
                <a:latin typeface="Britannic Bold" panose="020B0903060703020204" pitchFamily="34" charset="77"/>
              </a:rPr>
              <a:t> 7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D2B436D-62D2-504C-A53C-6CE7F920B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229600" cy="1752600"/>
          </a:xfrm>
        </p:spPr>
        <p:txBody>
          <a:bodyPr/>
          <a:lstStyle/>
          <a:p>
            <a:pPr eaLnBrk="1" hangingPunct="1"/>
            <a:r>
              <a:rPr lang="en-US" altLang="en-VN" sz="4800" dirty="0" err="1">
                <a:solidFill>
                  <a:schemeClr val="tx1"/>
                </a:solidFill>
                <a:latin typeface="Britannic Bold" panose="020B0903060703020204" pitchFamily="34" charset="77"/>
              </a:rPr>
              <a:t>Tiến</a:t>
            </a:r>
            <a:r>
              <a:rPr lang="en-US" altLang="en-VN" sz="4800" dirty="0">
                <a:solidFill>
                  <a:schemeClr val="tx1"/>
                </a:solidFill>
                <a:latin typeface="Britannic Bold" panose="020B0903060703020204" pitchFamily="34" charset="77"/>
              </a:rPr>
              <a:t> </a:t>
            </a:r>
            <a:r>
              <a:rPr lang="en-US" altLang="en-VN" sz="4800" dirty="0" err="1">
                <a:solidFill>
                  <a:schemeClr val="tx1"/>
                </a:solidFill>
                <a:latin typeface="Britannic Bold" panose="020B0903060703020204" pitchFamily="34" charset="77"/>
              </a:rPr>
              <a:t>trình</a:t>
            </a:r>
            <a:r>
              <a:rPr lang="en-US" altLang="en-VN" sz="4800" dirty="0">
                <a:solidFill>
                  <a:schemeClr val="tx1"/>
                </a:solidFill>
                <a:latin typeface="Britannic Bold" panose="020B0903060703020204" pitchFamily="34" charset="77"/>
              </a:rPr>
              <a:t> (Process)</a:t>
            </a:r>
          </a:p>
          <a:p>
            <a:pPr eaLnBrk="1" hangingPunct="1"/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Phần</a:t>
            </a:r>
            <a:r>
              <a:rPr lang="en-US" altLang="en-VN" sz="4000" dirty="0">
                <a:solidFill>
                  <a:schemeClr val="accent2"/>
                </a:solidFill>
                <a:latin typeface="Britannic Bold" panose="020B0903060703020204" pitchFamily="34" charset="77"/>
              </a:rPr>
              <a:t> 1: </a:t>
            </a:r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Quản</a:t>
            </a:r>
            <a:r>
              <a:rPr lang="en-US" altLang="en-VN" sz="4000" dirty="0">
                <a:solidFill>
                  <a:schemeClr val="accent2"/>
                </a:solidFill>
                <a:latin typeface="Britannic Bold" panose="020B0903060703020204" pitchFamily="34" charset="77"/>
              </a:rPr>
              <a:t> </a:t>
            </a:r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lý</a:t>
            </a:r>
            <a:r>
              <a:rPr lang="en-US" altLang="en-VN" sz="4000" dirty="0">
                <a:solidFill>
                  <a:schemeClr val="accent2"/>
                </a:solidFill>
                <a:latin typeface="Britannic Bold" panose="020B0903060703020204" pitchFamily="34" charset="77"/>
              </a:rPr>
              <a:t> </a:t>
            </a:r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tiến</a:t>
            </a:r>
            <a:r>
              <a:rPr lang="en-US" altLang="en-VN" sz="4000" dirty="0">
                <a:solidFill>
                  <a:schemeClr val="accent2"/>
                </a:solidFill>
                <a:latin typeface="Britannic Bold" panose="020B0903060703020204" pitchFamily="34" charset="77"/>
              </a:rPr>
              <a:t> </a:t>
            </a:r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trình</a:t>
            </a:r>
            <a:endParaRPr lang="en-US" altLang="en-VN" sz="4000" dirty="0">
              <a:solidFill>
                <a:schemeClr val="accent2"/>
              </a:solidFill>
              <a:latin typeface="Britannic Bold" panose="020B09030607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30217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Chuyển</a:t>
            </a:r>
            <a:r>
              <a:rPr lang="en-US" altLang="en-US" dirty="0"/>
              <a:t> </a:t>
            </a:r>
            <a:r>
              <a:rPr lang="en-US" altLang="en-US" dirty="0" err="1"/>
              <a:t>ngữ</a:t>
            </a:r>
            <a:r>
              <a:rPr lang="en-US" altLang="en-US" dirty="0"/>
              <a:t> </a:t>
            </a:r>
            <a:r>
              <a:rPr lang="en-US" altLang="en-US" dirty="0" err="1"/>
              <a:t>cảnh</a:t>
            </a:r>
            <a:r>
              <a:rPr lang="en-US" altLang="en-US" dirty="0"/>
              <a:t> (Context Switch)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When CPU switches to another process, the system must </a:t>
            </a:r>
            <a:r>
              <a:rPr lang="en-US" altLang="en-US" b="1" dirty="0">
                <a:solidFill>
                  <a:srgbClr val="3366FF"/>
                </a:solidFill>
              </a:rPr>
              <a:t>save the state </a:t>
            </a:r>
            <a:r>
              <a:rPr lang="en-US" altLang="en-US" dirty="0"/>
              <a:t>of the old process and load the </a:t>
            </a:r>
            <a:r>
              <a:rPr lang="en-US" altLang="en-US" b="1" dirty="0">
                <a:solidFill>
                  <a:srgbClr val="3366FF"/>
                </a:solidFill>
              </a:rPr>
              <a:t>saved state </a:t>
            </a:r>
            <a:r>
              <a:rPr lang="en-US" altLang="en-US" dirty="0"/>
              <a:t>for the new process via a </a:t>
            </a:r>
            <a:r>
              <a:rPr lang="en-US" altLang="en-US" b="1" dirty="0">
                <a:solidFill>
                  <a:srgbClr val="3366FF"/>
                </a:solidFill>
              </a:rPr>
              <a:t>context switch</a:t>
            </a:r>
            <a:endParaRPr lang="en-US" altLang="en-US" dirty="0"/>
          </a:p>
          <a:p>
            <a:r>
              <a:rPr lang="en-US" altLang="en-US" b="1" dirty="0">
                <a:solidFill>
                  <a:srgbClr val="3366FF"/>
                </a:solidFill>
              </a:rPr>
              <a:t>Context </a:t>
            </a:r>
            <a:r>
              <a:rPr lang="en-US" altLang="en-US" dirty="0"/>
              <a:t>of a process represented in the PCB</a:t>
            </a:r>
          </a:p>
          <a:p>
            <a:r>
              <a:rPr lang="en-US" altLang="en-US" b="1" dirty="0"/>
              <a:t>Context-switch time </a:t>
            </a:r>
            <a:r>
              <a:rPr lang="en-US" altLang="en-US" dirty="0"/>
              <a:t>is overhead; the system does no useful work while switching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A96DC-A2BE-E842-803D-49151DAC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5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process</a:t>
            </a:r>
            <a:br>
              <a:rPr lang="en-US" dirty="0"/>
            </a:b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Một</a:t>
            </a:r>
            <a:r>
              <a:rPr lang="en-US" dirty="0"/>
              <a:t> process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/</a:t>
            </a:r>
            <a:r>
              <a:rPr lang="en-US" dirty="0" err="1"/>
              <a:t>nhiều</a:t>
            </a:r>
            <a:r>
              <a:rPr lang="en-US" dirty="0"/>
              <a:t> new process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cha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 =&gt;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cháu</a:t>
            </a:r>
            <a:r>
              <a:rPr lang="en-US" dirty="0"/>
              <a:t> =&gt;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(Linux)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133600"/>
            <a:ext cx="4724400" cy="348961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EA384-0A95-0643-AC0E-2C76FE55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process</a:t>
            </a:r>
            <a:br>
              <a:rPr lang="en-US" dirty="0"/>
            </a:b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1" descr="3_0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8" y="1600200"/>
            <a:ext cx="7924002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29000" y="6324600"/>
            <a:ext cx="2763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A Tree of Processes in Linux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9D6EE-3B36-754C-A2A2-91979B0C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process</a:t>
            </a:r>
            <a:br>
              <a:rPr lang="en-US" dirty="0"/>
            </a:b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 err="1"/>
              <a:t>Tiến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đang</a:t>
            </a:r>
            <a:r>
              <a:rPr lang="en-US" sz="3000" dirty="0"/>
              <a:t> </a:t>
            </a:r>
            <a:r>
              <a:rPr lang="en-US" sz="3000" err="1"/>
              <a:t>chạy</a:t>
            </a:r>
            <a:r>
              <a:rPr lang="en-US" sz="3000"/>
              <a:t> gọi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/>
              <a:t>system call của OS để tạo new </a:t>
            </a:r>
            <a:r>
              <a:rPr lang="en-US" sz="3000" dirty="0"/>
              <a:t>process,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chỉ</a:t>
            </a:r>
            <a:r>
              <a:rPr lang="en-US" sz="3000" dirty="0"/>
              <a:t> </a:t>
            </a: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chương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chạy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new process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823816"/>
            <a:ext cx="7924800" cy="403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F14D0-CA95-E641-A19E-F7215C34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1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57" y="521890"/>
            <a:ext cx="6290176" cy="56914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4211" y="641390"/>
            <a:ext cx="5107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Chương trình sử dụng fork() để sinh ra tiến trình con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8089" y="572268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en-US"/>
              <a:t>//Wait for termination, returning the pid: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//pid t pid; int status;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//pid = wait(&amp;status);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79D5821-1A35-6F4E-B603-4BCBA8CD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6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process</a:t>
            </a:r>
            <a:br>
              <a:rPr lang="en-US" dirty="0"/>
            </a:b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thúc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Normal exit  (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nguyện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Error exit  (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nguyện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Fatal error exit (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)</a:t>
            </a:r>
          </a:p>
          <a:p>
            <a:pPr lvl="1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(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)</a:t>
            </a:r>
          </a:p>
          <a:p>
            <a:pPr lvl="1">
              <a:buNone/>
            </a:pPr>
            <a:endParaRPr lang="en-US" dirty="0"/>
          </a:p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system call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Unix :   exit() =&gt;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nguyện</a:t>
            </a:r>
            <a:endParaRPr lang="en-US" dirty="0"/>
          </a:p>
          <a:p>
            <a:pPr lvl="1">
              <a:buNone/>
            </a:pPr>
            <a:r>
              <a:rPr lang="en-US" dirty="0"/>
              <a:t>				kill() =&gt;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buộc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8B7F8-F0CD-8F42-9FCA-14523059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42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process</a:t>
            </a:r>
            <a:br>
              <a:rPr lang="en-US" dirty="0"/>
            </a:b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thúc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95" y="1554126"/>
            <a:ext cx="8411794" cy="46482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D817D1A-FFAD-CA4C-931D-9C36D0C0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69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process</a:t>
            </a:r>
            <a:br>
              <a:rPr lang="en-US" dirty="0"/>
            </a:b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thúc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huống</a:t>
            </a:r>
            <a:r>
              <a:rPr lang="en-US" altLang="en-US" dirty="0"/>
              <a:t> :</a:t>
            </a:r>
          </a:p>
          <a:p>
            <a:pPr marL="514350" indent="-514350">
              <a:buAutoNum type="arabicParenBoth"/>
            </a:pPr>
            <a:r>
              <a:rPr lang="en-US" altLang="en-US" dirty="0"/>
              <a:t>Cha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thúc</a:t>
            </a:r>
            <a:r>
              <a:rPr lang="en-US" altLang="en-US" dirty="0"/>
              <a:t> -&gt; </a:t>
            </a:r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con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thúc</a:t>
            </a:r>
            <a:endParaRPr lang="en-US" altLang="en-US" dirty="0"/>
          </a:p>
          <a:p>
            <a:pPr marL="514350" indent="-514350">
              <a:buAutoNum type="arabicParenBoth"/>
            </a:pPr>
            <a:r>
              <a:rPr lang="en-US" altLang="en-US" dirty="0"/>
              <a:t>Cha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thúc</a:t>
            </a:r>
            <a:r>
              <a:rPr lang="en-US" altLang="en-US" dirty="0"/>
              <a:t> , </a:t>
            </a:r>
            <a:r>
              <a:rPr lang="en-US" altLang="en-US" dirty="0" err="1"/>
              <a:t>nhưng</a:t>
            </a:r>
            <a:r>
              <a:rPr lang="en-US" altLang="en-US" dirty="0"/>
              <a:t> con </a:t>
            </a:r>
            <a:r>
              <a:rPr lang="en-US" altLang="en-US" dirty="0" err="1"/>
              <a:t>chưa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thúc</a:t>
            </a:r>
            <a:r>
              <a:rPr lang="en-US" altLang="en-US" dirty="0"/>
              <a:t> -&gt; </a:t>
            </a:r>
            <a:r>
              <a:rPr lang="en-US" altLang="en-US" b="1" dirty="0"/>
              <a:t>orphan</a:t>
            </a:r>
          </a:p>
          <a:p>
            <a:pPr marL="514350" indent="-514350">
              <a:buAutoNum type="arabicParenBoth"/>
            </a:pPr>
            <a:r>
              <a:rPr lang="en-US" altLang="en-US" dirty="0"/>
              <a:t>Con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thúc</a:t>
            </a:r>
            <a:r>
              <a:rPr lang="en-US" altLang="en-US" dirty="0"/>
              <a:t>, </a:t>
            </a:r>
            <a:r>
              <a:rPr lang="en-US" altLang="en-US" dirty="0" err="1"/>
              <a:t>nhưng</a:t>
            </a:r>
            <a:r>
              <a:rPr lang="en-US" altLang="en-US" dirty="0"/>
              <a:t> cha </a:t>
            </a:r>
            <a:r>
              <a:rPr lang="en-US" altLang="en-US" dirty="0" err="1"/>
              <a:t>chưa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 </a:t>
            </a:r>
            <a:r>
              <a:rPr lang="en-US" altLang="en-US" dirty="0" err="1"/>
              <a:t>thúc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chưa</a:t>
            </a:r>
            <a:r>
              <a:rPr lang="en-US" altLang="en-US" dirty="0"/>
              <a:t> </a:t>
            </a:r>
            <a:r>
              <a:rPr lang="en-US" altLang="en-US" dirty="0" err="1"/>
              <a:t>gọi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 wait()  -&gt; </a:t>
            </a:r>
            <a:r>
              <a:rPr lang="en-US" altLang="en-US" b="1" dirty="0"/>
              <a:t>zombie</a:t>
            </a:r>
          </a:p>
          <a:p>
            <a:pPr marL="514350" indent="-514350">
              <a:buAutoNum type="arabicParenBoth"/>
            </a:pPr>
            <a:r>
              <a:rPr lang="en-US" altLang="en-US" dirty="0"/>
              <a:t>Con </a:t>
            </a: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treo</a:t>
            </a:r>
            <a:r>
              <a:rPr lang="en-US" altLang="en-US" dirty="0"/>
              <a:t> , cha </a:t>
            </a:r>
            <a:r>
              <a:rPr lang="en-US" altLang="en-US" dirty="0" err="1"/>
              <a:t>chờ</a:t>
            </a:r>
            <a:r>
              <a:rPr lang="en-US" altLang="en-US" dirty="0"/>
              <a:t> con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thúc</a:t>
            </a:r>
            <a:r>
              <a:rPr lang="en-US" altLang="en-US" dirty="0"/>
              <a:t> -&gt;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 -&gt;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thúc</a:t>
            </a:r>
            <a:r>
              <a:rPr lang="en-US" altLang="en-US" dirty="0"/>
              <a:t> </a:t>
            </a:r>
            <a:r>
              <a:rPr lang="en-US" altLang="en-US" dirty="0" err="1"/>
              <a:t>ép</a:t>
            </a:r>
            <a:r>
              <a:rPr lang="en-US" altLang="en-US" dirty="0"/>
              <a:t> </a:t>
            </a:r>
            <a:r>
              <a:rPr lang="en-US" altLang="en-US" dirty="0" err="1"/>
              <a:t>buộc</a:t>
            </a:r>
            <a:r>
              <a:rPr lang="en-US" altLang="en-US" dirty="0"/>
              <a:t> </a:t>
            </a:r>
          </a:p>
          <a:p>
            <a:pPr marL="514350" indent="-514350">
              <a:buAutoNum type="arabicParenBoth"/>
            </a:pPr>
            <a:endParaRPr lang="en-US" altLang="en-US" dirty="0"/>
          </a:p>
          <a:p>
            <a:pPr lvl="1"/>
            <a:endParaRPr lang="en-US" altLang="en-US" b="1" dirty="0">
              <a:solidFill>
                <a:srgbClr val="3366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27A89-BB1A-A44F-BDA5-103902D0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01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4800601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Many web browsers ran as single process (some still do)</a:t>
            </a:r>
          </a:p>
          <a:p>
            <a:pPr lvl="1"/>
            <a:r>
              <a:rPr lang="en-US" altLang="en-US" dirty="0"/>
              <a:t>If one web site causes trouble, entire browser can hang or crash</a:t>
            </a:r>
          </a:p>
          <a:p>
            <a:r>
              <a:rPr lang="en-US" altLang="en-US" dirty="0"/>
              <a:t>Google Chrome Browser is </a:t>
            </a:r>
            <a:r>
              <a:rPr lang="en-US" altLang="en-US" dirty="0" err="1"/>
              <a:t>multiprocess</a:t>
            </a:r>
            <a:r>
              <a:rPr lang="en-US" altLang="en-US" dirty="0"/>
              <a:t> with 3 categories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Browser</a:t>
            </a:r>
            <a:r>
              <a:rPr lang="en-US" altLang="en-US" dirty="0"/>
              <a:t> process manages user interface, disk and network I/O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Renderer</a:t>
            </a:r>
            <a:r>
              <a:rPr lang="en-US" altLang="en-US" dirty="0"/>
              <a:t> process renders web pages, deals with HTML, </a:t>
            </a:r>
            <a:r>
              <a:rPr lang="en-US" altLang="en-US" dirty="0" err="1"/>
              <a:t>Javascript</a:t>
            </a:r>
            <a:r>
              <a:rPr lang="en-US" altLang="en-US" dirty="0"/>
              <a:t>, new one for each website opened</a:t>
            </a:r>
          </a:p>
          <a:p>
            <a:pPr lvl="2"/>
            <a:r>
              <a:rPr lang="en-US" altLang="en-US" dirty="0"/>
              <a:t>Runs in </a:t>
            </a:r>
            <a:r>
              <a:rPr lang="en-US" altLang="en-US" b="1" dirty="0">
                <a:solidFill>
                  <a:srgbClr val="3366FF"/>
                </a:solidFill>
              </a:rPr>
              <a:t>sandbox</a:t>
            </a:r>
            <a:r>
              <a:rPr lang="en-US" altLang="en-US" dirty="0"/>
              <a:t> restricting disk and network I/O, minimizing effect of security exploits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Plug-in </a:t>
            </a:r>
            <a:r>
              <a:rPr lang="en-US" altLang="en-US" dirty="0"/>
              <a:t>process for each type of plug-in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600200" y="6488668"/>
            <a:ext cx="7317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https://blog.chromium.org/2008/09/multi-process-architecture.html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err="1"/>
              <a:t>Multiprocess</a:t>
            </a:r>
            <a:r>
              <a:rPr lang="en-US" altLang="en-US" b="1" dirty="0"/>
              <a:t> Architecture </a:t>
            </a:r>
            <a:br>
              <a:rPr lang="en-US" altLang="en-US" b="1" dirty="0"/>
            </a:br>
            <a:r>
              <a:rPr lang="en-US" altLang="en-US" dirty="0"/>
              <a:t> Chrome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9F31F-CC99-A744-BBE5-6138F9E7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21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err="1"/>
              <a:t>Multiprocess</a:t>
            </a:r>
            <a:r>
              <a:rPr lang="en-US" altLang="en-US" b="1" dirty="0"/>
              <a:t> Architecture </a:t>
            </a:r>
            <a:br>
              <a:rPr lang="en-US" altLang="en-US" dirty="0"/>
            </a:br>
            <a:r>
              <a:rPr lang="en-US" altLang="en-US" dirty="0"/>
              <a:t>Chrome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60" y="3300412"/>
            <a:ext cx="201669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650" y="3300412"/>
            <a:ext cx="6735630" cy="3238500"/>
          </a:xfrm>
          <a:prstGeom prst="rect">
            <a:avLst/>
          </a:prstGeom>
        </p:spPr>
      </p:pic>
      <p:pic>
        <p:nvPicPr>
          <p:cNvPr id="7" name="Picture 1" descr="in-3_2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28" y="1614349"/>
            <a:ext cx="8136052" cy="131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359DBC-3160-9444-A8E0-DFBB7922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3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PCB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/>
              <a:t>Deadlock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86920-1FE8-9B41-B3FA-2F8F4825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99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Some of the Win32 calls for managing processes, threads, and fibers. (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khảo</a:t>
            </a:r>
            <a:r>
              <a:rPr lang="en-US" sz="2000" dirty="0"/>
              <a:t> </a:t>
            </a:r>
            <a:r>
              <a:rPr lang="en-US" sz="2000" dirty="0" err="1"/>
              <a:t>Tanenbaum</a:t>
            </a:r>
            <a:r>
              <a:rPr lang="en-US" sz="2000" dirty="0"/>
              <a:t> , p.920)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943814" cy="439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EFAAA-21D9-B947-997A-89F7B6B5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87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 system calls relating to processes (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khảo</a:t>
            </a:r>
            <a:r>
              <a:rPr lang="en-US" sz="2400" dirty="0"/>
              <a:t> </a:t>
            </a:r>
            <a:r>
              <a:rPr lang="en-US" sz="2400" dirty="0" err="1"/>
              <a:t>Tanenbaum</a:t>
            </a:r>
            <a:r>
              <a:rPr lang="en-US" sz="2400" dirty="0"/>
              <a:t> , p.737)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698182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5A359-CE7D-824B-80D6-EF540FDF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78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 Browser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multiprocess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gì</a:t>
            </a:r>
            <a:r>
              <a:rPr lang="en-US" dirty="0"/>
              <a:t>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699C7-3C20-0F45-8614-22ADF34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37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82576B-C85E-9443-8A1E-34108D4ED0C7}"/>
              </a:ext>
            </a:extLst>
          </p:cNvPr>
          <p:cNvSpPr txBox="1">
            <a:spLocks/>
          </p:cNvSpPr>
          <p:nvPr/>
        </p:nvSpPr>
        <p:spPr>
          <a:xfrm>
            <a:off x="685800" y="762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VN" sz="4000" dirty="0" err="1">
                <a:latin typeface="Britannic Bold" panose="020B0903060703020204" pitchFamily="34" charset="77"/>
              </a:rPr>
              <a:t>Chương</a:t>
            </a:r>
            <a:r>
              <a:rPr lang="en-US" altLang="en-VN" sz="4000" dirty="0">
                <a:latin typeface="Britannic Bold" panose="020B0903060703020204" pitchFamily="34" charset="77"/>
              </a:rPr>
              <a:t> 7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D2B436D-62D2-504C-A53C-6CE7F920B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229600" cy="1752600"/>
          </a:xfrm>
        </p:spPr>
        <p:txBody>
          <a:bodyPr/>
          <a:lstStyle/>
          <a:p>
            <a:pPr eaLnBrk="1" hangingPunct="1"/>
            <a:r>
              <a:rPr lang="en-US" altLang="en-VN" sz="4800" dirty="0" err="1">
                <a:solidFill>
                  <a:schemeClr val="tx1"/>
                </a:solidFill>
                <a:latin typeface="Britannic Bold" panose="020B0903060703020204" pitchFamily="34" charset="77"/>
              </a:rPr>
              <a:t>Tiến</a:t>
            </a:r>
            <a:r>
              <a:rPr lang="en-US" altLang="en-VN" sz="4800" dirty="0">
                <a:solidFill>
                  <a:schemeClr val="tx1"/>
                </a:solidFill>
                <a:latin typeface="Britannic Bold" panose="020B0903060703020204" pitchFamily="34" charset="77"/>
              </a:rPr>
              <a:t> </a:t>
            </a:r>
            <a:r>
              <a:rPr lang="en-US" altLang="en-VN" sz="4800" dirty="0" err="1">
                <a:solidFill>
                  <a:schemeClr val="tx1"/>
                </a:solidFill>
                <a:latin typeface="Britannic Bold" panose="020B0903060703020204" pitchFamily="34" charset="77"/>
              </a:rPr>
              <a:t>trình</a:t>
            </a:r>
            <a:r>
              <a:rPr lang="en-US" altLang="en-VN" sz="4800" dirty="0">
                <a:solidFill>
                  <a:schemeClr val="tx1"/>
                </a:solidFill>
                <a:latin typeface="Britannic Bold" panose="020B0903060703020204" pitchFamily="34" charset="77"/>
              </a:rPr>
              <a:t> (Process)</a:t>
            </a:r>
          </a:p>
          <a:p>
            <a:pPr eaLnBrk="1" hangingPunct="1"/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Phần</a:t>
            </a:r>
            <a:r>
              <a:rPr lang="en-US" altLang="en-VN" sz="4000" dirty="0">
                <a:solidFill>
                  <a:schemeClr val="accent2"/>
                </a:solidFill>
                <a:latin typeface="Britannic Bold" panose="020B0903060703020204" pitchFamily="34" charset="77"/>
              </a:rPr>
              <a:t> 2: </a:t>
            </a:r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Các</a:t>
            </a:r>
            <a:r>
              <a:rPr lang="en-US" altLang="en-VN" sz="4000" dirty="0">
                <a:solidFill>
                  <a:schemeClr val="accent2"/>
                </a:solidFill>
                <a:latin typeface="Britannic Bold" panose="020B0903060703020204" pitchFamily="34" charset="77"/>
              </a:rPr>
              <a:t> </a:t>
            </a:r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giải</a:t>
            </a:r>
            <a:r>
              <a:rPr lang="en-US" altLang="en-VN" sz="4000" dirty="0">
                <a:solidFill>
                  <a:schemeClr val="accent2"/>
                </a:solidFill>
                <a:latin typeface="Britannic Bold" panose="020B0903060703020204" pitchFamily="34" charset="77"/>
              </a:rPr>
              <a:t> </a:t>
            </a:r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thuật</a:t>
            </a:r>
            <a:r>
              <a:rPr lang="en-US" altLang="en-VN" sz="4000" dirty="0">
                <a:solidFill>
                  <a:schemeClr val="accent2"/>
                </a:solidFill>
                <a:latin typeface="Britannic Bold" panose="020B0903060703020204" pitchFamily="34" charset="77"/>
              </a:rPr>
              <a:t> </a:t>
            </a:r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về</a:t>
            </a:r>
            <a:r>
              <a:rPr lang="en-US" altLang="en-VN" sz="4000" dirty="0">
                <a:solidFill>
                  <a:schemeClr val="accent2"/>
                </a:solidFill>
                <a:latin typeface="Britannic Bold" panose="020B0903060703020204" pitchFamily="34" charset="77"/>
              </a:rPr>
              <a:t> </a:t>
            </a:r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tiến</a:t>
            </a:r>
            <a:r>
              <a:rPr lang="en-US" altLang="en-VN" sz="4000" dirty="0">
                <a:solidFill>
                  <a:schemeClr val="accent2"/>
                </a:solidFill>
                <a:latin typeface="Britannic Bold" panose="020B0903060703020204" pitchFamily="34" charset="77"/>
              </a:rPr>
              <a:t> </a:t>
            </a:r>
            <a:r>
              <a:rPr lang="en-US" altLang="en-VN" sz="4000" dirty="0" err="1">
                <a:solidFill>
                  <a:schemeClr val="accent2"/>
                </a:solidFill>
                <a:latin typeface="Britannic Bold" panose="020B0903060703020204" pitchFamily="34" charset="77"/>
              </a:rPr>
              <a:t>trình</a:t>
            </a:r>
            <a:endParaRPr lang="en-US" altLang="en-VN" sz="4000" dirty="0">
              <a:solidFill>
                <a:schemeClr val="accent2"/>
              </a:solidFill>
              <a:latin typeface="Britannic Bold" panose="020B09030607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3995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</a:t>
            </a:r>
            <a:r>
              <a:rPr lang="en-US" dirty="0" err="1"/>
              <a:t>và</a:t>
            </a:r>
            <a:r>
              <a:rPr lang="en-US" dirty="0"/>
              <a:t> 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systems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(multiprogramming)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711" y="2362200"/>
            <a:ext cx="4699667" cy="705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721" y="4267200"/>
            <a:ext cx="56769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40E2F-69E6-9042-8513-734A6D22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Multiprogramming và 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(multitasking) hay time-sharing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171" y="2286000"/>
            <a:ext cx="3821429" cy="28660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53806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vi-VN" dirty="0"/>
              <a:t>Nhiều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vi-VN" dirty="0"/>
              <a:t>cùng được</a:t>
            </a:r>
            <a:r>
              <a:rPr lang="en-US" dirty="0"/>
              <a:t>”</a:t>
            </a:r>
            <a:r>
              <a:rPr lang="vi-VN" dirty="0"/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/>
              <a:t>thông qua cơ chế chuyển đổi CPU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vi-VN" dirty="0"/>
              <a:t>hời gian mỗi lần chuyển đổi diễn ra rất nhanh</a:t>
            </a:r>
            <a:r>
              <a:rPr lang="en-US" dirty="0"/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process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796EE-7B2E-0D44-860E-FD5AF88D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37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multiprogramming </a:t>
            </a:r>
            <a:r>
              <a:rPr lang="en-US" err="1"/>
              <a:t>và</a:t>
            </a:r>
            <a:r>
              <a:rPr lang="en-US"/>
              <a:t> multitasking, </a:t>
            </a:r>
            <a:r>
              <a:rPr lang="en-US" b="1" err="1"/>
              <a:t>bộ</a:t>
            </a:r>
            <a:r>
              <a:rPr lang="en-US" b="1"/>
              <a:t> điều phối (scheduler)</a:t>
            </a:r>
            <a:r>
              <a:rPr lang="en-US"/>
              <a:t> thực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phối</a:t>
            </a:r>
            <a:r>
              <a:rPr lang="en-US" b="1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CPU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read queue, I/O device queues</a:t>
            </a:r>
          </a:p>
          <a:p>
            <a:pPr lvl="1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5FCA5-4A66-6540-A6A6-8FA159FC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42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 hay 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blocked (</a:t>
            </a:r>
            <a:r>
              <a:rPr lang="en-US" dirty="0" err="1"/>
              <a:t>chờ</a:t>
            </a:r>
            <a:r>
              <a:rPr lang="en-US" dirty="0"/>
              <a:t> I/O , … )  =&gt;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ready ?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I/O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I/O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Ngắt</a:t>
            </a:r>
            <a:r>
              <a:rPr lang="en-US" dirty="0"/>
              <a:t> 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715B3-23F3-7145-9BD3-3A447FBB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Điều phối được thực hiện khi nào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en-US" sz="2000" dirty="0"/>
              <a:t> Ready list : </a:t>
            </a:r>
            <a:r>
              <a:rPr lang="en-US" sz="2000" dirty="0" err="1"/>
              <a:t>bao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proccess</a:t>
            </a:r>
            <a:r>
              <a:rPr lang="en-US" sz="2000" dirty="0"/>
              <a:t> ở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sẵn</a:t>
            </a:r>
            <a:r>
              <a:rPr lang="en-US" sz="2000" dirty="0"/>
              <a:t> </a:t>
            </a:r>
            <a:r>
              <a:rPr lang="en-US" sz="2000" dirty="0" err="1"/>
              <a:t>sàng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CPU </a:t>
            </a:r>
          </a:p>
          <a:p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en-US" sz="2000" dirty="0"/>
              <a:t> Waiting list : </a:t>
            </a:r>
            <a:r>
              <a:rPr lang="en-US" sz="2000" dirty="0" err="1"/>
              <a:t>bao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en-US" sz="2000" dirty="0"/>
              <a:t> - 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en-US" sz="2000" dirty="0"/>
              <a:t> </a:t>
            </a:r>
            <a:r>
              <a:rPr lang="en-US" sz="2000" dirty="0" err="1"/>
              <a:t>riêng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09800"/>
            <a:ext cx="6096000" cy="3073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14478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đợi</a:t>
            </a:r>
            <a:r>
              <a:rPr lang="en-US" sz="2400" dirty="0"/>
              <a:t> Ready </a:t>
            </a:r>
            <a:r>
              <a:rPr lang="en-US" sz="2400" dirty="0" err="1"/>
              <a:t>và</a:t>
            </a:r>
            <a:r>
              <a:rPr lang="en-US" sz="2400" dirty="0"/>
              <a:t> I/O waiting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DDE8D-A3E3-9041-9E2D-FBFC173F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CPU (efficiency)  </a:t>
            </a:r>
          </a:p>
          <a:p>
            <a:pPr lvl="1"/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(throughput) 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 </a:t>
            </a:r>
          </a:p>
          <a:p>
            <a:pPr lvl="1"/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(turnaround time)</a:t>
            </a:r>
          </a:p>
          <a:p>
            <a:pPr lvl="2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Ready List +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CPU +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I/O</a:t>
            </a:r>
          </a:p>
          <a:p>
            <a:pPr lvl="1"/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(waiting time) </a:t>
            </a:r>
            <a:r>
              <a:rPr lang="en-US" dirty="0" err="1"/>
              <a:t>trong</a:t>
            </a:r>
            <a:r>
              <a:rPr lang="en-US" dirty="0"/>
              <a:t> Ready List</a:t>
            </a:r>
          </a:p>
          <a:p>
            <a:pPr lvl="1"/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(response time ) </a:t>
            </a:r>
          </a:p>
          <a:p>
            <a:pPr lvl="1"/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51621-E84E-4246-8BE9-EEFB0998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5" y="1828800"/>
            <a:ext cx="8077200" cy="28193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 –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  <a:p>
            <a:pPr lvl="1"/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(program) : </a:t>
            </a:r>
            <a:r>
              <a:rPr lang="en-US" dirty="0" err="1"/>
              <a:t>tĩnh</a:t>
            </a:r>
            <a:endParaRPr lang="en-US" dirty="0"/>
          </a:p>
          <a:p>
            <a:pPr lvl="1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(process) : </a:t>
            </a:r>
            <a:r>
              <a:rPr lang="en-US" dirty="0" err="1"/>
              <a:t>động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process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4EC8-89A1-E44E-8B92-86C5FADA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46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Nguyên tắc điều </a:t>
            </a:r>
            <a:r>
              <a:rPr lang="en-US" dirty="0" err="1"/>
              <a:t>phối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(non-preemptive)</a:t>
            </a:r>
          </a:p>
          <a:p>
            <a:pPr lvl="2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can </a:t>
            </a:r>
            <a:r>
              <a:rPr lang="en-US" dirty="0" err="1"/>
              <a:t>thiệp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CPU </a:t>
            </a:r>
            <a:r>
              <a:rPr lang="en-US" dirty="0" err="1"/>
              <a:t>của</a:t>
            </a:r>
            <a:r>
              <a:rPr lang="en-US" dirty="0"/>
              <a:t> process  (*)</a:t>
            </a:r>
          </a:p>
          <a:p>
            <a:pPr lvl="2"/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lô</a:t>
            </a:r>
            <a:endParaRPr lang="en-US" dirty="0"/>
          </a:p>
          <a:p>
            <a:pPr lvl="1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(preemptive)</a:t>
            </a:r>
          </a:p>
          <a:p>
            <a:pPr lvl="2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can </a:t>
            </a:r>
            <a:r>
              <a:rPr lang="en-US" dirty="0" err="1"/>
              <a:t>thiệp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CPU </a:t>
            </a:r>
            <a:r>
              <a:rPr lang="en-US" dirty="0" err="1"/>
              <a:t>của</a:t>
            </a:r>
            <a:r>
              <a:rPr lang="en-US" dirty="0"/>
              <a:t> process  (*)</a:t>
            </a:r>
          </a:p>
          <a:p>
            <a:pPr lvl="2"/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real-time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A1296-66D5-4842-B02B-6512FBC8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  <a:p>
            <a:pPr lvl="1"/>
            <a:r>
              <a:rPr lang="en-US" sz="2400" dirty="0" err="1"/>
              <a:t>Khi</a:t>
            </a:r>
            <a:r>
              <a:rPr lang="en-US" sz="2400" dirty="0"/>
              <a:t> CPU </a:t>
            </a:r>
            <a:r>
              <a:rPr lang="en-US" sz="2400" dirty="0" err="1"/>
              <a:t>chuyển</a:t>
            </a:r>
            <a:r>
              <a:rPr lang="en-US" sz="2400" dirty="0"/>
              <a:t> sang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proccess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,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proccess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nạp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proccess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endParaRPr lang="en-US" sz="2400" dirty="0"/>
          </a:p>
          <a:p>
            <a:pPr lvl="1"/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proccess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 PCB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proccess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endParaRPr lang="en-US" sz="2400" dirty="0"/>
          </a:p>
          <a:p>
            <a:pPr lvl="1"/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1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tổn</a:t>
            </a: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E2B9A-FA72-254B-BDF6-D59B0919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FIFO hay FCFS  (first come first serve)</a:t>
            </a:r>
          </a:p>
          <a:p>
            <a:r>
              <a:rPr lang="en-US" b="1" dirty="0"/>
              <a:t>Round Robin (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phối</a:t>
            </a:r>
            <a:r>
              <a:rPr lang="en-US" b="1" dirty="0"/>
              <a:t> </a:t>
            </a:r>
            <a:r>
              <a:rPr lang="en-US" b="1" dirty="0" err="1"/>
              <a:t>xoay</a:t>
            </a:r>
            <a:r>
              <a:rPr lang="en-US" b="1" dirty="0"/>
              <a:t>  </a:t>
            </a:r>
            <a:r>
              <a:rPr lang="en-US" b="1" dirty="0" err="1"/>
              <a:t>vòng</a:t>
            </a:r>
            <a:r>
              <a:rPr lang="en-US" b="1" dirty="0"/>
              <a:t>)</a:t>
            </a:r>
          </a:p>
          <a:p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phối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độ</a:t>
            </a:r>
            <a:r>
              <a:rPr lang="en-US" b="1" dirty="0"/>
              <a:t> </a:t>
            </a: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tiên</a:t>
            </a:r>
            <a:endParaRPr lang="en-US" b="1" dirty="0"/>
          </a:p>
          <a:p>
            <a:r>
              <a:rPr lang="en-US" b="1" dirty="0"/>
              <a:t>SJF  (Shortest-job-first  )</a:t>
            </a:r>
          </a:p>
          <a:p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 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 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9866F-03AB-6B42-8B5E-A6BBE97D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Chiến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lược</a:t>
            </a:r>
            <a:r>
              <a:rPr lang="en-US" dirty="0">
                <a:solidFill>
                  <a:srgbClr val="C00000"/>
                </a:solidFill>
              </a:rPr>
              <a:t> 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Ready list </a:t>
            </a:r>
            <a:r>
              <a:rPr lang="en-US" dirty="0" err="1"/>
              <a:t>trước</a:t>
            </a:r>
            <a:r>
              <a:rPr lang="en-US" dirty="0"/>
              <a:t> =&gt;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CPU </a:t>
            </a:r>
            <a:r>
              <a:rPr lang="en-US" dirty="0" err="1"/>
              <a:t>trước</a:t>
            </a:r>
            <a:endParaRPr lang="en-US" dirty="0"/>
          </a:p>
          <a:p>
            <a:pPr lvl="0"/>
            <a:r>
              <a:rPr lang="en-US" dirty="0"/>
              <a:t>CPU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 </a:t>
            </a:r>
            <a:r>
              <a:rPr lang="en-US" dirty="0" err="1"/>
              <a:t>khi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953000"/>
            <a:ext cx="416506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79629-97FD-2047-9586-13DDE76B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CPU   (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/>
              <a:t> Grant)</a:t>
            </a: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chờ</a:t>
            </a:r>
            <a:r>
              <a:rPr lang="en-US" sz="2000" dirty="0"/>
              <a:t>  P1 =0 , P2 = 24-1  , P3 = 27 - 2</a:t>
            </a:r>
          </a:p>
          <a:p>
            <a:pPr lvl="1"/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chờ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 :  (0+23+25)/3  =  16 </a:t>
            </a:r>
            <a:r>
              <a:rPr lang="en-US" sz="2000" dirty="0" err="1"/>
              <a:t>miliseconds</a:t>
            </a:r>
            <a:endParaRPr lang="en-US" sz="2000" dirty="0"/>
          </a:p>
          <a:p>
            <a:pPr lvl="1"/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(turn around time)  P1=; P2=; P3=; P4=</a:t>
            </a:r>
          </a:p>
          <a:p>
            <a:pPr lvl="1"/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: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56957"/>
            <a:ext cx="6096000" cy="186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66078"/>
              </p:ext>
            </p:extLst>
          </p:nvPr>
        </p:nvGraphicFramePr>
        <p:xfrm>
          <a:off x="1489587" y="3628102"/>
          <a:ext cx="6459795" cy="943898"/>
        </p:xfrm>
        <a:graphic>
          <a:graphicData uri="http://schemas.openxmlformats.org/drawingml/2006/table">
            <a:tbl>
              <a:tblPr/>
              <a:tblGrid>
                <a:gridCol w="4073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9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949">
                <a:tc gridSpan="3">
                  <a:txBody>
                    <a:bodyPr/>
                    <a:lstStyle/>
                    <a:p>
                      <a:r>
                        <a:rPr lang="en-US" dirty="0"/>
                        <a:t>0                                                                        24                    27            30</a:t>
                      </a:r>
                    </a:p>
                  </a:txBody>
                  <a:tcPr>
                    <a:lnL w="28575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97B56-44CF-3B4B-86BF-52201B77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 </a:t>
            </a:r>
            <a:r>
              <a:rPr lang="en-US" dirty="0" err="1"/>
              <a:t>xét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:  </a:t>
            </a:r>
          </a:p>
          <a:p>
            <a:pPr lvl="2"/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proccess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process </a:t>
            </a:r>
            <a:r>
              <a:rPr lang="en-US" dirty="0" err="1"/>
              <a:t>trong</a:t>
            </a:r>
            <a:r>
              <a:rPr lang="en-US" dirty="0"/>
              <a:t> RL (*)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u="sng" dirty="0" err="1"/>
              <a:t>độc</a:t>
            </a:r>
            <a:r>
              <a:rPr lang="en-US" u="sng" dirty="0"/>
              <a:t> </a:t>
            </a:r>
            <a:r>
              <a:rPr lang="en-US" u="sng" dirty="0" err="1"/>
              <a:t>quyền</a:t>
            </a:r>
            <a:r>
              <a:rPr lang="en-US" u="sng" dirty="0"/>
              <a:t>  </a:t>
            </a:r>
            <a:r>
              <a:rPr lang="en-US" dirty="0"/>
              <a:t>=&gt;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time-sharing</a:t>
            </a:r>
          </a:p>
          <a:p>
            <a:pPr marL="914400" lvl="2" indent="0">
              <a:buNone/>
            </a:pPr>
            <a:r>
              <a:rPr lang="en-US" dirty="0"/>
              <a:t>=&gt;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batch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0E60D-96DF-0B48-B631-BF066258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Round Robin </a:t>
            </a:r>
            <a:br>
              <a:rPr lang="en-US" dirty="0"/>
            </a:br>
            <a:r>
              <a:rPr lang="en-US" sz="2700" dirty="0"/>
              <a:t>( </a:t>
            </a:r>
            <a:r>
              <a:rPr lang="en-US" sz="2700" dirty="0" err="1"/>
              <a:t>phân</a:t>
            </a:r>
            <a:r>
              <a:rPr lang="en-US" sz="2700" dirty="0"/>
              <a:t> </a:t>
            </a:r>
            <a:r>
              <a:rPr lang="en-US" sz="2700" dirty="0" err="1"/>
              <a:t>phối</a:t>
            </a:r>
            <a:r>
              <a:rPr lang="en-US" sz="2700" dirty="0"/>
              <a:t> </a:t>
            </a:r>
            <a:r>
              <a:rPr lang="en-US" sz="2700" dirty="0" err="1"/>
              <a:t>xoay</a:t>
            </a:r>
            <a:r>
              <a:rPr lang="en-US" sz="2700" dirty="0"/>
              <a:t>  </a:t>
            </a:r>
            <a:r>
              <a:rPr lang="en-US" sz="2700" dirty="0" err="1"/>
              <a:t>vòng</a:t>
            </a:r>
            <a:r>
              <a:rPr lang="en-US" sz="2700" dirty="0"/>
              <a:t>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process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vòng</a:t>
            </a:r>
            <a:endParaRPr lang="en-US" dirty="0"/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CPU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err="1"/>
              <a:t>gọi</a:t>
            </a:r>
            <a:r>
              <a:rPr lang="en-US"/>
              <a:t> là time quantum (hay time slice)</a:t>
            </a:r>
            <a:endParaRPr lang="en-US" dirty="0"/>
          </a:p>
          <a:p>
            <a:pPr lvl="1"/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quantum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process, HDH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CPU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process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RL. Process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RL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6766" y="4495800"/>
            <a:ext cx="618240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66EF5-D4ED-B447-9BC8-3C8D7D38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Round Robin </a:t>
            </a:r>
            <a:br>
              <a:rPr lang="en-US" dirty="0"/>
            </a:br>
            <a:r>
              <a:rPr lang="en-US" sz="2700" dirty="0"/>
              <a:t>( </a:t>
            </a:r>
            <a:r>
              <a:rPr lang="en-US" sz="2700" dirty="0" err="1"/>
              <a:t>phân</a:t>
            </a:r>
            <a:r>
              <a:rPr lang="en-US" sz="2700" dirty="0"/>
              <a:t> </a:t>
            </a:r>
            <a:r>
              <a:rPr lang="en-US" sz="2700" dirty="0" err="1"/>
              <a:t>phối</a:t>
            </a:r>
            <a:r>
              <a:rPr lang="en-US" sz="2700" dirty="0"/>
              <a:t> </a:t>
            </a:r>
            <a:r>
              <a:rPr lang="en-US" sz="2700" dirty="0" err="1"/>
              <a:t>xoay</a:t>
            </a:r>
            <a:r>
              <a:rPr lang="en-US" sz="2700" dirty="0"/>
              <a:t>  </a:t>
            </a:r>
            <a:r>
              <a:rPr lang="en-US" sz="2700" dirty="0" err="1"/>
              <a:t>vòng</a:t>
            </a:r>
            <a:r>
              <a:rPr lang="en-US" sz="2700" dirty="0"/>
              <a:t>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quantum = 4 </a:t>
            </a:r>
            <a:r>
              <a:rPr lang="en-US" sz="2000" b="1" dirty="0" err="1">
                <a:solidFill>
                  <a:srgbClr val="C00000"/>
                </a:solidFill>
              </a:rPr>
              <a:t>miliseconds</a:t>
            </a:r>
            <a:endParaRPr lang="en-US" sz="2000" b="1" dirty="0">
              <a:solidFill>
                <a:srgbClr val="C00000"/>
              </a:solidFill>
            </a:endParaRPr>
          </a:p>
          <a:p>
            <a:pPr lvl="1"/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CPU   </a:t>
            </a:r>
          </a:p>
          <a:p>
            <a:pPr lvl="1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chờ</a:t>
            </a:r>
            <a:r>
              <a:rPr lang="en-US" sz="2000" dirty="0"/>
              <a:t>  P1 =0+6 , P2 = 3  , P3 = 5</a:t>
            </a:r>
          </a:p>
          <a:p>
            <a:pPr lvl="1"/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chờ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 :  (0+6+3+5)/3  =  4.66  </a:t>
            </a:r>
            <a:r>
              <a:rPr lang="en-US" sz="2000" dirty="0" err="1"/>
              <a:t>miliseconds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85557"/>
            <a:ext cx="6096000" cy="186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799" y="4038600"/>
            <a:ext cx="759483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E5B1-5315-B94A-BC08-C423B5B8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Round Robin </a:t>
            </a:r>
            <a:br>
              <a:rPr lang="en-US" dirty="0"/>
            </a:br>
            <a:r>
              <a:rPr lang="en-US" sz="3100" dirty="0"/>
              <a:t>( </a:t>
            </a:r>
            <a:r>
              <a:rPr lang="en-US" sz="3100" dirty="0" err="1"/>
              <a:t>phân</a:t>
            </a:r>
            <a:r>
              <a:rPr lang="en-US" sz="3100" dirty="0"/>
              <a:t> </a:t>
            </a:r>
            <a:r>
              <a:rPr lang="en-US" sz="3100" dirty="0" err="1"/>
              <a:t>phối</a:t>
            </a:r>
            <a:r>
              <a:rPr lang="en-US" sz="3100" dirty="0"/>
              <a:t> </a:t>
            </a:r>
            <a:r>
              <a:rPr lang="en-US" sz="3100" dirty="0" err="1"/>
              <a:t>xoay</a:t>
            </a:r>
            <a:r>
              <a:rPr lang="en-US" sz="3100" dirty="0"/>
              <a:t>  </a:t>
            </a:r>
            <a:r>
              <a:rPr lang="en-US" sz="3100" dirty="0" err="1"/>
              <a:t>vòng</a:t>
            </a:r>
            <a:r>
              <a:rPr lang="en-US" sz="3100" dirty="0"/>
              <a:t>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CPU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quantum</a:t>
            </a:r>
          </a:p>
          <a:p>
            <a:pPr lvl="1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  <a:p>
            <a:pPr lvl="1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u="sng" dirty="0" err="1"/>
              <a:t>không</a:t>
            </a:r>
            <a:r>
              <a:rPr lang="en-US" u="sng" dirty="0"/>
              <a:t> </a:t>
            </a:r>
            <a:r>
              <a:rPr lang="en-US" u="sng" dirty="0" err="1"/>
              <a:t>độc</a:t>
            </a:r>
            <a:r>
              <a:rPr lang="en-US" u="sng" dirty="0"/>
              <a:t> </a:t>
            </a:r>
            <a:r>
              <a:rPr lang="en-US" u="sng" dirty="0" err="1"/>
              <a:t>quyền</a:t>
            </a:r>
            <a:endParaRPr lang="en-US" u="sng" dirty="0"/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time-sharing systems </a:t>
            </a:r>
            <a:r>
              <a:rPr lang="en-US" dirty="0" err="1"/>
              <a:t>và</a:t>
            </a:r>
            <a:r>
              <a:rPr lang="en-US"/>
              <a:t> Interactive</a:t>
            </a:r>
            <a:br>
              <a:rPr lang="en-US"/>
            </a:br>
            <a:r>
              <a:rPr lang="en-US"/>
              <a:t>systems</a:t>
            </a:r>
            <a:endParaRPr lang="en-US" dirty="0"/>
          </a:p>
          <a:p>
            <a:pPr lvl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quantum </a:t>
            </a:r>
            <a:r>
              <a:rPr lang="en-US" dirty="0" err="1"/>
              <a:t>ntn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?</a:t>
            </a:r>
          </a:p>
          <a:p>
            <a:pPr lvl="2"/>
            <a:r>
              <a:rPr lang="en-US" dirty="0"/>
              <a:t>Turnaround time also depends on the size of the time quantum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023D6-2B47-FB4F-8B3E-EF40F1CA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Round Robin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51" y="5011347"/>
            <a:ext cx="7913906" cy="181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51" y="3375053"/>
            <a:ext cx="4534874" cy="14320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4160" y="1600200"/>
            <a:ext cx="8843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/>
              <a:t>Độ dài của quantum ntn cho hợp lý ?</a:t>
            </a:r>
          </a:p>
          <a:p>
            <a:pPr lvl="1"/>
            <a:r>
              <a:rPr lang="en-US" altLang="en-US" i="1"/>
              <a:t>	q</a:t>
            </a:r>
            <a:r>
              <a:rPr lang="en-US" altLang="en-US"/>
              <a:t> large </a:t>
            </a:r>
            <a:r>
              <a:rPr lang="en-US" altLang="en-US">
                <a:sym typeface="Symbol" panose="05050102010706020507" pitchFamily="18" charset="2"/>
              </a:rPr>
              <a:t> FIFO</a:t>
            </a:r>
          </a:p>
          <a:p>
            <a:pPr lvl="1"/>
            <a:r>
              <a:rPr lang="en-US" altLang="en-US" i="1">
                <a:sym typeface="Symbol" panose="05050102010706020507" pitchFamily="18" charset="2"/>
              </a:rPr>
              <a:t>	q </a:t>
            </a:r>
            <a:r>
              <a:rPr lang="en-US" altLang="en-US">
                <a:sym typeface="Symbol" panose="05050102010706020507" pitchFamily="18" charset="2"/>
              </a:rPr>
              <a:t>small  </a:t>
            </a:r>
            <a:r>
              <a:rPr lang="en-US" altLang="en-US" i="1">
                <a:sym typeface="Symbol" panose="05050102010706020507" pitchFamily="18" charset="2"/>
              </a:rPr>
              <a:t>q </a:t>
            </a:r>
            <a:r>
              <a:rPr lang="en-US" altLang="en-US">
                <a:sym typeface="Symbol" panose="05050102010706020507" pitchFamily="18" charset="2"/>
              </a:rPr>
              <a:t>must be large with respect to context switch, otherwise overhead is 		too high</a:t>
            </a:r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  <a:p>
            <a:pPr lvl="1"/>
            <a:endParaRPr lang="en-US" b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C77A7E6-6071-FE40-A2B9-099A690E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7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1417638"/>
            <a:ext cx="6019800" cy="49387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513" y="1546007"/>
            <a:ext cx="3646475" cy="44672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886" y="2469933"/>
            <a:ext cx="1651796" cy="261937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3670486" y="2514600"/>
            <a:ext cx="901514" cy="3136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38988" y="3590240"/>
            <a:ext cx="727041" cy="13774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212832"/>
            <a:ext cx="2447982" cy="275481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8400" y="6401017"/>
            <a:ext cx="153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RAM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835134" y="3429000"/>
            <a:ext cx="718066" cy="1263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/>
          <p:cNvSpPr/>
          <p:nvPr/>
        </p:nvSpPr>
        <p:spPr>
          <a:xfrm>
            <a:off x="7239000" y="5465584"/>
            <a:ext cx="1323110" cy="1392415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I/O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1970" y="4703852"/>
            <a:ext cx="685800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code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217391"/>
            <a:ext cx="2447982" cy="275481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5835134" y="3433559"/>
            <a:ext cx="718066" cy="1263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875726" y="4953907"/>
            <a:ext cx="0" cy="603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27C6005-9017-064E-914B-973FCA9C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97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Điều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phối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với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độ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dirty="0" err="1">
                <a:solidFill>
                  <a:srgbClr val="C00000"/>
                </a:solidFill>
              </a:rPr>
              <a:t>ưu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tiên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pPr lvl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do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qui </a:t>
            </a:r>
            <a:r>
              <a:rPr lang="en-US" dirty="0" err="1"/>
              <a:t>định</a:t>
            </a:r>
            <a:r>
              <a:rPr lang="en-US" dirty="0"/>
              <a:t> (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/>
              <a:t>,… )</a:t>
            </a:r>
          </a:p>
          <a:p>
            <a:endParaRPr lang="en-US"/>
          </a:p>
          <a:p>
            <a:r>
              <a:rPr lang="en-US"/>
              <a:t>Tiến trình có độ ưu tiên cao hơn sẽ được dùng CPU trước; Các tiến trình có độ ưu tiên bằng nhau được sắp lịch theo FCFS</a:t>
            </a:r>
          </a:p>
          <a:p>
            <a:endParaRPr lang="en-US"/>
          </a:p>
          <a:p>
            <a:r>
              <a:rPr lang="en-US"/>
              <a:t>Có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B5BC9-3999-0F46-A798-2FD888C1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 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7391400" cy="223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3365484"/>
            <a:ext cx="8229600" cy="349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C97B2-F085-9841-989E-51B99C5A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 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95400"/>
            <a:ext cx="77152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5DD5C-07C7-5A41-9F27-6A6C26E1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 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CPU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!</a:t>
            </a:r>
          </a:p>
          <a:p>
            <a:pPr lvl="2">
              <a:buNone/>
            </a:pPr>
            <a:r>
              <a:rPr lang="en-US" dirty="0"/>
              <a:t>=&gt;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err="1"/>
              <a:t>pháp</a:t>
            </a:r>
            <a:r>
              <a:rPr lang="en-US"/>
              <a:t> ?   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1D3B8-7524-684C-9755-52EA319B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Công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việc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ngắn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nhất</a:t>
            </a:r>
            <a:r>
              <a:rPr lang="en-US" dirty="0">
                <a:solidFill>
                  <a:srgbClr val="C00000"/>
                </a:solidFill>
              </a:rPr>
              <a:t> - SJF </a:t>
            </a:r>
            <a:br>
              <a:rPr lang="en-US" dirty="0"/>
            </a:br>
            <a:r>
              <a:rPr lang="en-US" dirty="0"/>
              <a:t> </a:t>
            </a:r>
            <a:r>
              <a:rPr lang="en-US" sz="3100" dirty="0"/>
              <a:t>(Shortest-job-first 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81200"/>
            <a:ext cx="7010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55997-BDB6-FA4E-869A-BCF2782C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- SJF </a:t>
            </a:r>
            <a:br>
              <a:rPr lang="en-US" dirty="0"/>
            </a:br>
            <a:r>
              <a:rPr lang="en-US" dirty="0"/>
              <a:t> </a:t>
            </a:r>
            <a:r>
              <a:rPr lang="en-US" sz="3100" dirty="0"/>
              <a:t>(Shortest-job-first 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763905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7760C-1416-1849-AACB-1C1C8B09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- SJF </a:t>
            </a:r>
            <a:br>
              <a:rPr lang="en-US" dirty="0"/>
            </a:br>
            <a:r>
              <a:rPr lang="en-US" dirty="0"/>
              <a:t> </a:t>
            </a:r>
            <a:r>
              <a:rPr lang="en-US" sz="3100" dirty="0"/>
              <a:t>(Shortest-job-first 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04975"/>
            <a:ext cx="76009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63C7A-4562-654D-A7D3-C5AF2D35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- SJF </a:t>
            </a:r>
            <a:br>
              <a:rPr lang="en-US" dirty="0"/>
            </a:br>
            <a:r>
              <a:rPr lang="en-US" dirty="0"/>
              <a:t> </a:t>
            </a:r>
            <a:r>
              <a:rPr lang="en-US" sz="3100" dirty="0"/>
              <a:t>(Shortest-job-first 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24025"/>
            <a:ext cx="75819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F98C0-5523-AE45-95C0-632FB11F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- SJF </a:t>
            </a:r>
            <a:br>
              <a:rPr lang="en-US" dirty="0"/>
            </a:br>
            <a:r>
              <a:rPr lang="en-US" dirty="0"/>
              <a:t> </a:t>
            </a:r>
            <a:r>
              <a:rPr lang="en-US" sz="3100" dirty="0"/>
              <a:t>(Shortest-job-first 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66850"/>
            <a:ext cx="759142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16E09-7890-B049-9B99-F063EF8A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- SJF </a:t>
            </a:r>
            <a:br>
              <a:rPr lang="en-US" dirty="0"/>
            </a:br>
            <a:r>
              <a:rPr lang="en-US" dirty="0"/>
              <a:t> </a:t>
            </a:r>
            <a:r>
              <a:rPr lang="en-US" sz="3100" dirty="0"/>
              <a:t>(Shortest-job-first 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409700"/>
            <a:ext cx="775335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33600" y="2133600"/>
            <a:ext cx="1219200" cy="18288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5499" y="2133600"/>
            <a:ext cx="943131" cy="18288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530764-92A7-5746-A574-4F3D6BA7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143000"/>
            <a:ext cx="7239000" cy="343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4648200"/>
            <a:ext cx="5029200" cy="176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2688E-95F5-4646-9FFA-A70C7632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482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/>
              <a:t>Bài tập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752600"/>
            <a:ext cx="7584616" cy="438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2991-A8BD-C547-AB79-4797277A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giải thuật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Multilevel Queue Scheduling</a:t>
            </a:r>
          </a:p>
          <a:p>
            <a:pPr lvl="1"/>
            <a:r>
              <a:rPr lang="en-US"/>
              <a:t>Các process được phân loại và có queue riêng cho mỗi nhóm và có Thuật toán lập lich cho mỗi queue </a:t>
            </a:r>
          </a:p>
          <a:p>
            <a:pPr lvl="2"/>
            <a:r>
              <a:rPr lang="en-US" altLang="en-US" b="1">
                <a:solidFill>
                  <a:srgbClr val="3366FF"/>
                </a:solidFill>
              </a:rPr>
              <a:t>foreground</a:t>
            </a:r>
            <a:r>
              <a:rPr lang="en-US" altLang="en-US"/>
              <a:t> (interactive) :  dùng RR</a:t>
            </a:r>
          </a:p>
          <a:p>
            <a:pPr lvl="2"/>
            <a:r>
              <a:rPr lang="en-US" altLang="en-US" b="1">
                <a:solidFill>
                  <a:srgbClr val="3366FF"/>
                </a:solidFill>
              </a:rPr>
              <a:t>background</a:t>
            </a:r>
            <a:r>
              <a:rPr lang="en-US" altLang="en-US"/>
              <a:t> (batch) : dùng FCFS</a:t>
            </a:r>
          </a:p>
          <a:p>
            <a:pPr lvl="1"/>
            <a:r>
              <a:rPr lang="en-US"/>
              <a:t>Bộ lập lịch thực hiện phân lịch theo </a:t>
            </a:r>
          </a:p>
          <a:p>
            <a:pPr lvl="2"/>
            <a:r>
              <a:rPr lang="en-US"/>
              <a:t>Dựa trên độ ưu tiên của các process trong các queue : các process thuộc nhóm foreground có độ ưu tiên cao hơn background</a:t>
            </a:r>
          </a:p>
          <a:p>
            <a:pPr lvl="2"/>
            <a:r>
              <a:rPr lang="en-US"/>
              <a:t>Dùng time slice – mỗi queue nhận cố định một lượng thời gian dùng CPU . VD, 80% thời gian CPU dành cho các process thuộc queue foreground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2C1E9-05EF-EA41-8C13-0E0E6865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16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bộ điều phối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Multiple-Processor Scheduling</a:t>
            </a:r>
          </a:p>
          <a:p>
            <a:r>
              <a:rPr lang="en-US" altLang="en-US" b="1"/>
              <a:t>Real-Time CPU Scheduling</a:t>
            </a:r>
          </a:p>
          <a:p>
            <a:endParaRPr lang="en-US"/>
          </a:p>
          <a:p>
            <a:pPr marL="0" indent="0">
              <a:buNone/>
            </a:pPr>
            <a:r>
              <a:rPr lang="en-US" sz="2800" i="1"/>
              <a:t>Tham khảo : Silberschatz, p. 278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3D8BB-934B-DA44-B516-C96A0998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48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Operating-System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/>
              <a:t>Silberschatz, p.290</a:t>
            </a:r>
          </a:p>
          <a:p>
            <a:r>
              <a:rPr lang="en-US"/>
              <a:t>Linux </a:t>
            </a:r>
          </a:p>
          <a:p>
            <a:r>
              <a:rPr lang="en-US"/>
              <a:t>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07A42-BAD4-D64F-9346-D9BA4ECA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960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95300"/>
            <a:ext cx="786765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A4324-5CDB-7C49-8859-A4A6AD8F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16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Hệ</a:t>
            </a:r>
            <a:r>
              <a:rPr lang="en-US" dirty="0"/>
              <a:t> multiprogramming </a:t>
            </a:r>
            <a:r>
              <a:rPr lang="en-US" dirty="0" err="1"/>
              <a:t>và</a:t>
            </a:r>
            <a:r>
              <a:rPr lang="en-US" dirty="0"/>
              <a:t> multitasking</a:t>
            </a:r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(scheduler)</a:t>
            </a:r>
          </a:p>
          <a:p>
            <a:pPr lvl="1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/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endParaRPr lang="en-US" dirty="0"/>
          </a:p>
          <a:p>
            <a:pPr lvl="1"/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endParaRPr lang="en-US" dirty="0"/>
          </a:p>
          <a:p>
            <a:pPr lvl="1"/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: FCFS, </a:t>
            </a:r>
            <a:r>
              <a:rPr lang="en-US" dirty="0" err="1"/>
              <a:t>RoundRobin</a:t>
            </a:r>
            <a:r>
              <a:rPr lang="en-US" dirty="0"/>
              <a:t>,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SJF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5A9BD-FCDE-3F41-BE11-1F0E5221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Liên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lạc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giữa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các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err="1">
                <a:solidFill>
                  <a:srgbClr val="C00000"/>
                </a:solidFill>
              </a:rPr>
              <a:t>tiến</a:t>
            </a:r>
            <a:r>
              <a:rPr lang="en-US">
                <a:solidFill>
                  <a:srgbClr val="C00000"/>
                </a:solidFill>
              </a:rPr>
              <a:t> trình</a:t>
            </a:r>
            <a:br>
              <a:rPr lang="en-US"/>
            </a:br>
            <a:r>
              <a:rPr lang="en-US"/>
              <a:t>Interprocess Communication (IPC)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hay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Chia</a:t>
            </a:r>
            <a:r>
              <a:rPr lang="en-US" dirty="0"/>
              <a:t>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lvl="1"/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lvl="1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module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err="1"/>
              <a:t>với</a:t>
            </a:r>
            <a:r>
              <a:rPr lang="en-US"/>
              <a:t> nhau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C9D7-6BB6-4DA2-904B-C0A49971B7C5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A0679-FDF0-E14E-9613-236C13D1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961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=&gt; HĐH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nảy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minh hay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ẩn</a:t>
            </a:r>
            <a:endParaRPr lang="en-US" dirty="0"/>
          </a:p>
          <a:p>
            <a:pPr lvl="1"/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hay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pPr lvl="1"/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C9D7-6BB6-4DA2-904B-C0A49971B7C5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07FC1-1941-7146-9AF2-64DCEEFE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260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Signal </a:t>
            </a:r>
            <a:endParaRPr lang="en-US" dirty="0"/>
          </a:p>
          <a:p>
            <a:r>
              <a:rPr lang="en-US"/>
              <a:t>Pipe </a:t>
            </a:r>
            <a:endParaRPr lang="en-US" dirty="0"/>
          </a:p>
          <a:p>
            <a:r>
              <a:rPr lang="en-US"/>
              <a:t>Shared memory </a:t>
            </a:r>
          </a:p>
          <a:p>
            <a:r>
              <a:rPr lang="en-US"/>
              <a:t>Message passing</a:t>
            </a:r>
          </a:p>
          <a:p>
            <a:r>
              <a:rPr lang="en-US"/>
              <a:t>Socket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09115-D9A4-8D44-8BAA-222CEBBA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361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Interprocess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Tham khảo : Silberschatz,  p 818</a:t>
            </a:r>
          </a:p>
          <a:p>
            <a:r>
              <a:rPr lang="en-US" b="1"/>
              <a:t>Signals</a:t>
            </a:r>
          </a:p>
          <a:p>
            <a:pPr lvl="1"/>
            <a:r>
              <a:rPr lang="en-US"/>
              <a:t>Signals can be sent from any process to any other process, with </a:t>
            </a:r>
            <a:r>
              <a:rPr lang="en-US" b="1"/>
              <a:t>restrictions</a:t>
            </a:r>
            <a:r>
              <a:rPr lang="en-US"/>
              <a:t> on signals sent to processes owned by another user</a:t>
            </a:r>
          </a:p>
          <a:p>
            <a:pPr lvl="1"/>
            <a:r>
              <a:rPr lang="en-US"/>
              <a:t>informing a process that an </a:t>
            </a:r>
            <a:r>
              <a:rPr lang="en-US" b="1"/>
              <a:t>event</a:t>
            </a:r>
            <a:r>
              <a:rPr lang="en-US"/>
              <a:t> has occurred </a:t>
            </a:r>
          </a:p>
          <a:p>
            <a:pPr lvl="1"/>
            <a:r>
              <a:rPr lang="en-US"/>
              <a:t>In Linux, signals have always been the main mechanism for communicating asynchronous events among processes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805EF-F582-FB42-8AF7-F53F5F0A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trạng thái của Tiến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28800"/>
            <a:ext cx="6553200" cy="394474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946DA08-9613-BE44-A3E8-EA1D4B62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179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Interprocess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/>
              <a:t>Signals</a:t>
            </a:r>
          </a:p>
          <a:p>
            <a:pPr lvl="1"/>
            <a:r>
              <a:rPr lang="en-US"/>
              <a:t>Tín hiệu được sử dụng để thông báo cho 1/nhiều  tiến trình về một sự kiệnnào đó xảy ra. Nhận xét : </a:t>
            </a:r>
            <a:endParaRPr lang="en-US" sz="2400"/>
          </a:p>
          <a:p>
            <a:pPr lvl="2"/>
            <a:r>
              <a:rPr lang="en-US"/>
              <a:t>Mang tính chất ko đồng bộ ( 1 tiến trình không biết trước thời điểm nhận tín hiệu )</a:t>
            </a:r>
            <a:endParaRPr lang="en-US" sz="2000"/>
          </a:p>
          <a:p>
            <a:pPr lvl="2"/>
            <a:r>
              <a:rPr lang="en-US"/>
              <a:t>Thông báo một biến cố - không trao đổi data </a:t>
            </a:r>
            <a:endParaRPr lang="en-US" sz="2000"/>
          </a:p>
          <a:p>
            <a:pPr lvl="1"/>
            <a:r>
              <a:rPr lang="en-US"/>
              <a:t>Tín hiệu  có thể phát ra bởi :</a:t>
            </a:r>
            <a:endParaRPr lang="en-US" sz="2400"/>
          </a:p>
          <a:p>
            <a:pPr lvl="2"/>
            <a:r>
              <a:rPr lang="en-US"/>
              <a:t>Phần cứng ( vd lỗi do các phép tính số học )</a:t>
            </a:r>
            <a:endParaRPr lang="en-US" sz="2000"/>
          </a:p>
          <a:p>
            <a:pPr lvl="2"/>
            <a:r>
              <a:rPr lang="en-US"/>
              <a:t>Kernel  gửi đến tt (thông báo có một tbị I/O tự do )</a:t>
            </a:r>
            <a:endParaRPr lang="en-US" sz="2000"/>
          </a:p>
          <a:p>
            <a:pPr lvl="2"/>
            <a:r>
              <a:rPr lang="en-US"/>
              <a:t>Một tt gửi đến một tt khác ( tt cha yêu cầu con kết thúc )</a:t>
            </a:r>
            <a:endParaRPr lang="en-US" sz="2000"/>
          </a:p>
          <a:p>
            <a:pPr lvl="2"/>
            <a:r>
              <a:rPr lang="en-US"/>
              <a:t>Người dùng nhấn phím (ctrl-C để break tt)</a:t>
            </a:r>
            <a:endParaRPr lang="en-US" sz="2000"/>
          </a:p>
          <a:p>
            <a:pPr lvl="1"/>
            <a:r>
              <a:rPr lang="en-US"/>
              <a:t>Xem danh sách các signal  dùng kill –l</a:t>
            </a:r>
            <a:endParaRPr lang="en-US" sz="2400"/>
          </a:p>
          <a:p>
            <a:pPr lvl="1"/>
            <a:r>
              <a:rPr lang="en-US"/>
              <a:t>Mỗi signal tương ứng với 1 sự kiện</a:t>
            </a:r>
            <a:endParaRPr lang="en-US" sz="24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D6B5F-74B6-994C-A27D-CAA0CA41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972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Interprocess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Passing of Data among Processes</a:t>
            </a:r>
          </a:p>
          <a:p>
            <a:pPr lvl="1"/>
            <a:r>
              <a:rPr lang="en-US" b="1"/>
              <a:t>Pipe</a:t>
            </a:r>
          </a:p>
          <a:p>
            <a:pPr lvl="2"/>
            <a:r>
              <a:rPr lang="en-US"/>
              <a:t>unidirectional byte streams which connect the </a:t>
            </a:r>
            <a:r>
              <a:rPr lang="en-US" b="1"/>
              <a:t>standard output</a:t>
            </a:r>
            <a:r>
              <a:rPr lang="en-US"/>
              <a:t> from one process into the </a:t>
            </a:r>
            <a:r>
              <a:rPr lang="en-US" b="1"/>
              <a:t>standard input </a:t>
            </a:r>
            <a:r>
              <a:rPr lang="en-US"/>
              <a:t>of another process</a:t>
            </a:r>
          </a:p>
          <a:p>
            <a:pPr lvl="2"/>
            <a:r>
              <a:rPr lang="en-US"/>
              <a:t>Ex. the shell which sets up these </a:t>
            </a:r>
            <a:r>
              <a:rPr lang="en-US" b="1"/>
              <a:t>temporary pipes </a:t>
            </a:r>
            <a:r>
              <a:rPr lang="en-US"/>
              <a:t>between the processes.</a:t>
            </a:r>
            <a:endParaRPr lang="en-US" sz="2000"/>
          </a:p>
          <a:p>
            <a:pPr marL="0" indent="0">
              <a:buNone/>
            </a:pPr>
            <a:r>
              <a:rPr lang="en-US"/>
              <a:t>		</a:t>
            </a:r>
            <a:r>
              <a:rPr lang="en-US" sz="2800">
                <a:solidFill>
                  <a:srgbClr val="C00000"/>
                </a:solidFill>
              </a:rPr>
              <a:t>ls | pr  -l  20  -h   test         </a:t>
            </a:r>
            <a:r>
              <a:rPr lang="en-US" sz="2800"/>
              <a:t>//linux</a:t>
            </a:r>
          </a:p>
          <a:p>
            <a:pPr marL="914400" lvl="2" indent="0">
              <a:buNone/>
            </a:pPr>
            <a:r>
              <a:rPr lang="en-US"/>
              <a:t>	</a:t>
            </a:r>
            <a:r>
              <a:rPr lang="en-US" sz="2800">
                <a:solidFill>
                  <a:srgbClr val="C00000"/>
                </a:solidFill>
              </a:rPr>
              <a:t>dir  |  sort  /R</a:t>
            </a:r>
            <a:r>
              <a:rPr lang="en-US" sz="2800"/>
              <a:t>		//windows</a:t>
            </a:r>
            <a:br>
              <a:rPr lang="en-US" sz="2800"/>
            </a:br>
            <a:endParaRPr lang="en-US" sz="2800" b="1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B673F-2725-4D40-8BF0-3F3B4E48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581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Interprocess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Passing of Data among Processes</a:t>
            </a:r>
          </a:p>
          <a:p>
            <a:pPr lvl="1"/>
            <a:r>
              <a:rPr lang="en-US" b="1"/>
              <a:t>shared memory</a:t>
            </a:r>
          </a:p>
          <a:p>
            <a:pPr lvl="2"/>
            <a:r>
              <a:rPr lang="en-US"/>
              <a:t> fast way to communicate large or small amounts of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505200"/>
            <a:ext cx="6710363" cy="31797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CBAD97-EE0F-F045-8DB3-E78534B9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923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Interprocess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Passing of Data among Processes</a:t>
            </a:r>
          </a:p>
          <a:p>
            <a:pPr lvl="1"/>
            <a:r>
              <a:rPr lang="en-US" b="1"/>
              <a:t>Message passing </a:t>
            </a:r>
          </a:p>
          <a:p>
            <a:pPr lvl="2"/>
            <a:r>
              <a:rPr lang="en-US"/>
              <a:t>Có thể dùng trong môi trường phân tán </a:t>
            </a:r>
          </a:p>
          <a:p>
            <a:pPr lvl="2"/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140075"/>
            <a:ext cx="5038725" cy="3581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9AD50-608A-B24F-B1E6-47E849F3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553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Interprocess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Trong shared-memory = chia sẽ biến chung (thường được tạo trong 1 process) </a:t>
            </a:r>
          </a:p>
          <a:p>
            <a:pPr lvl="1"/>
            <a:r>
              <a:rPr lang="en-US"/>
              <a:t>người lập trình ứng dụng chịu trách nhiệm tạo, kiểm soát … , </a:t>
            </a:r>
          </a:p>
          <a:p>
            <a:pPr lvl="1"/>
            <a:r>
              <a:rPr lang="en-US"/>
              <a:t>nhiệmvụ của OS chỉ là tạo vùng nhớ chung.</a:t>
            </a:r>
          </a:p>
          <a:p>
            <a:endParaRPr lang="en-US"/>
          </a:p>
          <a:p>
            <a:r>
              <a:rPr lang="en-US"/>
              <a:t>Trong message  passing : trao đổi messages ; OS chịu trách nhiệm chính </a:t>
            </a:r>
          </a:p>
          <a:p>
            <a:endParaRPr lang="en-US"/>
          </a:p>
          <a:p>
            <a:r>
              <a:rPr lang="en-US"/>
              <a:t>=&gt; OS có thể hỗ trợ cả 2 pp.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AA82-E84B-4892-95BB-FF156146A1AC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757" y="6085373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khao</a:t>
            </a:r>
            <a:r>
              <a:rPr lang="en-US" dirty="0"/>
              <a:t> </a:t>
            </a:r>
            <a:r>
              <a:rPr lang="en-US"/>
              <a:t>: IPC  share memory (http://www.cs.cf.ac.uk/Dave/C/node27.html)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03DCC46-DFDE-6D4F-A73E-5C51EAC0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6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Process Control Block </a:t>
            </a:r>
            <a:r>
              <a:rPr lang="en-US" dirty="0"/>
              <a:t>(PCB)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/>
          <a:lstStyle/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9286"/>
            <a:ext cx="2209800" cy="3496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808353"/>
            <a:ext cx="4656140" cy="45531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2AC2-34C6-0D4A-A562-44588251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6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Process Control Block </a:t>
            </a:r>
            <a:r>
              <a:rPr lang="en-US" dirty="0"/>
              <a:t>(PCB)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44995"/>
            <a:ext cx="8226123" cy="29718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DA493F-F0E7-2E4C-9838-A0DA5FEA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5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Chuyển</a:t>
            </a:r>
            <a:r>
              <a:rPr lang="en-US" altLang="en-US" dirty="0"/>
              <a:t> </a:t>
            </a:r>
            <a:r>
              <a:rPr lang="en-US" altLang="en-US" dirty="0" err="1"/>
              <a:t>ngữ</a:t>
            </a:r>
            <a:r>
              <a:rPr lang="en-US" altLang="en-US" dirty="0"/>
              <a:t> </a:t>
            </a:r>
            <a:r>
              <a:rPr lang="en-US" altLang="en-US" dirty="0" err="1"/>
              <a:t>cảnh</a:t>
            </a:r>
            <a:r>
              <a:rPr lang="en-US" altLang="en-US" dirty="0"/>
              <a:t> (Context Switch)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66EE-04D8-4187-95C2-30E60F42E94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60442"/>
            <a:ext cx="6088606" cy="4795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3B84A-E90F-A34B-865A-92725601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IT-FIT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7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4908</TotalTime>
  <Words>4495</Words>
  <Application>Microsoft Macintosh PowerPoint</Application>
  <PresentationFormat>On-screen Show (4:3)</PresentationFormat>
  <Paragraphs>663</Paragraphs>
  <Slides>64</Slides>
  <Notes>43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Britannic Bold</vt:lpstr>
      <vt:lpstr>Calibri</vt:lpstr>
      <vt:lpstr>Courier New</vt:lpstr>
      <vt:lpstr>Monotype Sorts</vt:lpstr>
      <vt:lpstr>Times New Roman</vt:lpstr>
      <vt:lpstr>Office Theme</vt:lpstr>
      <vt:lpstr>PowerPoint Presentation</vt:lpstr>
      <vt:lpstr>Nội dung</vt:lpstr>
      <vt:lpstr>Khái niệm tiến trình</vt:lpstr>
      <vt:lpstr>Khái niệm tiến trình</vt:lpstr>
      <vt:lpstr>Các trạng thái của Tiến trình</vt:lpstr>
      <vt:lpstr>Các trạng thái của Tiến trình</vt:lpstr>
      <vt:lpstr>Process Control Block (PCB)</vt:lpstr>
      <vt:lpstr>Process Control Block (PCB)</vt:lpstr>
      <vt:lpstr>Chuyển ngữ cảnh (Context Switch)</vt:lpstr>
      <vt:lpstr>Chuyển ngữ cảnh (Context Switch)</vt:lpstr>
      <vt:lpstr>Các thao tác trên process Tạo tiến trình</vt:lpstr>
      <vt:lpstr>Các thao tác trên process Tạo tiến trình</vt:lpstr>
      <vt:lpstr>Các thao tác trên process Tạo tiến trình</vt:lpstr>
      <vt:lpstr>PowerPoint Presentation</vt:lpstr>
      <vt:lpstr>Các thao tác trên process Kết thúc tiến trình</vt:lpstr>
      <vt:lpstr>Các thao tác trên process Kết thúc tiến trình</vt:lpstr>
      <vt:lpstr>Các thao tác trên process Kết thúc tiến trình</vt:lpstr>
      <vt:lpstr>Multiprocess Architecture   Chrome Browser</vt:lpstr>
      <vt:lpstr>Multiprocess Architecture  Chrome Browser</vt:lpstr>
      <vt:lpstr>Tham khảo </vt:lpstr>
      <vt:lpstr>Tham khảo </vt:lpstr>
      <vt:lpstr>Bài tập </vt:lpstr>
      <vt:lpstr>PowerPoint Presentation</vt:lpstr>
      <vt:lpstr>Multiprogramming và multitasking</vt:lpstr>
      <vt:lpstr>Multiprogramming và multitasking</vt:lpstr>
      <vt:lpstr>Process Scheduler</vt:lpstr>
      <vt:lpstr>Điều phối được thực hiện khi nào ?</vt:lpstr>
      <vt:lpstr>Điều phối được thực hiện khi nào ?</vt:lpstr>
      <vt:lpstr>Mục tiêu điều phối</vt:lpstr>
      <vt:lpstr>Nguyên tắc điều phối</vt:lpstr>
      <vt:lpstr>Tổ chức điều phối</vt:lpstr>
      <vt:lpstr>Khảo sát  các chiến lược điều phối</vt:lpstr>
      <vt:lpstr>Chiến lược FIFO</vt:lpstr>
      <vt:lpstr>Chiến lược FIFO</vt:lpstr>
      <vt:lpstr>Chiến lược FIFO</vt:lpstr>
      <vt:lpstr>Round Robin  ( phân phối xoay  vòng )</vt:lpstr>
      <vt:lpstr>Round Robin  ( phân phối xoay  vòng )</vt:lpstr>
      <vt:lpstr>Round Robin  ( phân phối xoay  vòng )</vt:lpstr>
      <vt:lpstr>Round Robin </vt:lpstr>
      <vt:lpstr>Điều phối với độ ưu tiên</vt:lpstr>
      <vt:lpstr>Điều phối với độ ưu tiên</vt:lpstr>
      <vt:lpstr>Điều phối với độ ưu tiên</vt:lpstr>
      <vt:lpstr>Điều phối với độ ưu tiên</vt:lpstr>
      <vt:lpstr>Công việc ngắn nhất - SJF   (Shortest-job-first  )</vt:lpstr>
      <vt:lpstr>Công việc ngắn nhất - SJF   (Shortest-job-first  )</vt:lpstr>
      <vt:lpstr>Công việc ngắn nhất - SJF   (Shortest-job-first  )</vt:lpstr>
      <vt:lpstr>Công việc ngắn nhất - SJF   (Shortest-job-first  )</vt:lpstr>
      <vt:lpstr>Công việc ngắn nhất - SJF   (Shortest-job-first  )</vt:lpstr>
      <vt:lpstr>Công việc ngắn nhất - SJF   (Shortest-job-first  )</vt:lpstr>
      <vt:lpstr>Bài tập</vt:lpstr>
      <vt:lpstr>Các giải thuật khác</vt:lpstr>
      <vt:lpstr>Các bộ điều phối khác</vt:lpstr>
      <vt:lpstr>Operating-System Examples</vt:lpstr>
      <vt:lpstr>PowerPoint Presentation</vt:lpstr>
      <vt:lpstr>Tóm tắt</vt:lpstr>
      <vt:lpstr>Liên lạc giữa các tiến trình Interprocess Communication (IPC)</vt:lpstr>
      <vt:lpstr>Liên lạc giữa các tiến trình</vt:lpstr>
      <vt:lpstr>Các cơ chế liên lạc</vt:lpstr>
      <vt:lpstr>Interprocess Communication</vt:lpstr>
      <vt:lpstr>Interprocess Communication</vt:lpstr>
      <vt:lpstr>Interprocess Communication</vt:lpstr>
      <vt:lpstr>Interprocess Communication</vt:lpstr>
      <vt:lpstr>Interprocess Communication</vt:lpstr>
      <vt:lpstr>Interprocess Communication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Tran Thi Minh Khoa</cp:lastModifiedBy>
  <cp:revision>129</cp:revision>
  <dcterms:created xsi:type="dcterms:W3CDTF">2014-09-29T19:02:32Z</dcterms:created>
  <dcterms:modified xsi:type="dcterms:W3CDTF">2021-04-29T02:39:43Z</dcterms:modified>
</cp:coreProperties>
</file>