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17" r:id="rId42"/>
    <p:sldId id="296" r:id="rId43"/>
    <p:sldId id="297" r:id="rId44"/>
    <p:sldId id="298" r:id="rId45"/>
    <p:sldId id="318" r:id="rId46"/>
    <p:sldId id="299" r:id="rId47"/>
    <p:sldId id="300" r:id="rId48"/>
    <p:sldId id="319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9" r:id="rId57"/>
    <p:sldId id="308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20" r:id="rId66"/>
    <p:sldId id="342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3" r:id="rId86"/>
    <p:sldId id="340" r:id="rId87"/>
    <p:sldId id="341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30" r:id="rId10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7" autoAdjust="0"/>
    <p:restoredTop sz="94660"/>
  </p:normalViewPr>
  <p:slideViewPr>
    <p:cSldViewPr>
      <p:cViewPr varScale="1">
        <p:scale>
          <a:sx n="88" d="100"/>
          <a:sy n="88" d="100"/>
        </p:scale>
        <p:origin x="108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D0A5F9-25F4-4244-8281-A4911EFA25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E223-3A20-4E85-BBC0-3743EC2523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0880769-6CDC-4B59-BFC7-C91D321A83B6}" type="datetimeFigureOut">
              <a:rPr lang="LID4096"/>
              <a:pPr>
                <a:defRPr/>
              </a:pPr>
              <a:t>05/09/2021</a:t>
            </a:fld>
            <a:endParaRPr lang="en-V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CDC0EB2-B277-425C-A010-024B125C4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V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A88D330-28FB-420F-9FA7-8D13F66E0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V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9E2F-E2B2-4839-B839-3AB0269A4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3B260-9D1B-4AA8-8691-ABD9B4711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3660961-FA23-4B26-8E2F-93059363D3BF}" type="slidenum">
              <a:rPr lang="en-VN"/>
              <a:pPr>
                <a:defRPr/>
              </a:pPr>
              <a:t>‹#›</a:t>
            </a:fld>
            <a:endParaRPr 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6572DA7F-E147-49A4-93EC-1F488BF46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3D2C125-2305-41FD-A08F-EFF4530A4059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102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8E248F5-576B-42BC-817F-05FA2CE8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5538" y="703263"/>
            <a:ext cx="4630737" cy="34734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590D182A-84AA-4458-B5C9-C01A36C13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4927" rIns="91458" bIns="4492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8E61C0A-C4E8-4EE9-A4E0-951D8BE60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5F32AD0-0E03-4A0B-A4B4-F44DCC445F97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103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9FF3502D-46E8-4248-ADD6-7DDFEA304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5538" y="703263"/>
            <a:ext cx="4630737" cy="34734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75801D3D-C671-47F2-93C1-AFBEF2622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4927" rIns="91458" bIns="4492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D483319A-98C7-4609-82E1-11D30BFAD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E7799DF-2719-42BB-A5E7-37C3621DABAE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104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485DB76-E7E0-49FE-AE29-6861670DD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9D4B2406-E8AE-47FF-9BC5-96178FD6A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m = memory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81932BC3-2E80-43B8-A53D-3509D88FFC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508377-35D1-4172-9FDD-30682FE83709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105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E76FE086-FB8E-4162-805F-1AB232C34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1F7615F-59C4-47A1-A3C1-2DBC7B5BF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Vì khoảng thời gian là 5000, có thể hơi lâu, nên có thể các trang được gọi lúc 1 đơn vị và trang khác được gọi lúc 4800 đơn vị. Thì xem như giống nhau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69B1A275-7438-4238-A182-22471205B3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CE2EFF-965B-4741-AFE4-F49DECD28157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106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F7CC66A-6136-45B4-81AB-ECA72329F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AB642B40-24F3-4042-9525-BE10BB7E6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Nếu số trang càng lớn thì tầng số lỗi trang càng lớn!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63AA5EC-06F0-46DF-8B57-D5B7E1982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55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FD9E02-D8E3-48DE-9FFE-B07129212C18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107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68C38447-5BD4-4964-998C-C1C596ACBB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5538" y="703263"/>
            <a:ext cx="4630737" cy="347345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2FD15E3-E303-40AE-B2F5-AA3F4B77ED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58" tIns="44927" rIns="91458" bIns="4492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UH">
            <a:extLst>
              <a:ext uri="{FF2B5EF4-FFF2-40B4-BE49-F238E27FC236}">
                <a16:creationId xmlns:a16="http://schemas.microsoft.com/office/drawing/2014/main" id="{9582D167-9CFC-4CFD-98F3-51DD4AC29E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172200"/>
            <a:ext cx="14525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92D7EE4-4205-4810-86F3-820EB233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A31478-97AF-4C85-B4DC-A2EB3F12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EE093B-5A77-4598-8CD6-08B5B90C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C635F-EDA3-4A27-A337-DA44D6661732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117897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FF2B-14E0-4E62-B630-4F1C79BD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0C87-7EF9-4190-9F0F-1931A53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4C5-D5F7-4E89-843C-019BC2C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0E577-0E33-494C-8038-BE1AE4495C80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5489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FD5F-DEE6-4294-9A5B-033EA478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0D97-0EC0-471E-B943-405F314B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7A98E-0511-4064-BF08-A8B7EE5A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CFC70-816B-4954-B756-AFA4DB094FB5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1888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UH">
            <a:extLst>
              <a:ext uri="{FF2B5EF4-FFF2-40B4-BE49-F238E27FC236}">
                <a16:creationId xmlns:a16="http://schemas.microsoft.com/office/drawing/2014/main" id="{73D133CA-3483-4E6F-B83D-2EDD2165A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6172200"/>
            <a:ext cx="145256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9981C9-8B8A-4AE8-AB32-C5C1075B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21B70C-A82C-4B4E-85EB-D333AF59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3F40DD-11C8-43CE-A904-6DD32DA4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C27C8-EE46-4577-8E9E-7D88897D32B3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79694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84E0B-C22F-4360-9756-76791BDB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8585-30EA-44B8-AA3C-695C480C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4739E-47A5-4AB6-A278-6C89FBFE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EC90-8148-4D64-BEBD-D56EE9DEC4B2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0641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2C88984-FAEF-4055-9AAB-7D9BA4EA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650615-7844-401D-B4CA-EA73836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515B1A-AB27-4FC1-AE3B-901E29A0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543A3-EDCA-4A5F-A81A-55BAC35C57CE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55582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E4030E-4570-4860-9515-22F52BC9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9C2388-B5D1-4EF5-9A1B-804D93C1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3467D2F-405D-4F0B-8D69-2E209B2C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655F2-20DE-40DD-AA90-FF432388452C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07456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C9F16AC-E1D8-4817-89E4-276FF11B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142914-44D4-4D8D-823E-08D8A0EF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203CE5-0A0F-4A08-B66D-390DEF6F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A3C91-7C9F-4CBF-B37E-0B0DFE95F62B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233685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1C882C-2C8F-49F0-8394-B07F0527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7DC8FCF-29E0-4A89-A424-589DB41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C6907F-1F40-4773-92DB-552E764D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F8816-BBE8-485A-ACC4-9507F2524883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960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CA3E7F-EFE4-4360-AA92-504EF5AD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C2A46F-1086-4F32-A4BD-E9D87725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DBDA1-5081-4EE3-BB18-2C0C4808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22C62-8C38-4253-8B8B-ED918FFA6003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65086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27DD0A-8A24-450F-A030-51FF69CE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B819F0-A977-4363-A098-A3146966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4D2B6C-5590-4ABA-93CA-E894B0B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AF634-6584-4944-890A-F6620F7DF9B9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  <p:extLst>
      <p:ext uri="{BB962C8B-B14F-4D97-AF65-F5344CB8AC3E}">
        <p14:creationId xmlns:p14="http://schemas.microsoft.com/office/powerpoint/2010/main" val="333985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11D8D8-6199-480C-BA6D-8D50955D36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5364880-DB84-41F5-9CC2-2FBE383FC1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1066-D8A6-44D6-BB9D-302A7506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IT-FIT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37171-CD06-4FA0-AAD0-1BAD58F1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7B18-0948-4D13-BD32-287C7438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90B683-779F-42DD-A267-9A871EDEF7CB}" type="slidenum">
              <a:rPr lang="en-US" altLang="en-VN"/>
              <a:pPr>
                <a:defRPr/>
              </a:pPr>
              <a:t>‹#›</a:t>
            </a:fld>
            <a:endParaRPr lang="en-US" alt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58CD3D-FD4B-4132-AA43-C6016E42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>
                <a:latin typeface="Britannic Bold" panose="020B0903060703020204" pitchFamily="34" charset="0"/>
              </a:rPr>
              <a:t>Chương 8</a:t>
            </a:r>
          </a:p>
        </p:txBody>
      </p:sp>
      <p:sp>
        <p:nvSpPr>
          <p:cNvPr id="5123" name="Subtitle 2">
            <a:extLst>
              <a:ext uri="{FF2B5EF4-FFF2-40B4-BE49-F238E27FC236}">
                <a16:creationId xmlns:a16="http://schemas.microsoft.com/office/drawing/2014/main" id="{618C9E3B-1642-4549-B08D-59C19507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5000">
                <a:solidFill>
                  <a:schemeClr val="tx1"/>
                </a:solidFill>
                <a:latin typeface="Britannic Bold" panose="020B0903060703020204" pitchFamily="34" charset="0"/>
              </a:rPr>
              <a:t>Bộ nhớ</a:t>
            </a:r>
          </a:p>
          <a:p>
            <a:pPr eaLnBrk="1" hangingPunct="1"/>
            <a:r>
              <a:rPr lang="en-US" altLang="en-US" sz="5000">
                <a:solidFill>
                  <a:schemeClr val="tx1"/>
                </a:solidFill>
                <a:latin typeface="Britannic Bold" panose="020B0903060703020204" pitchFamily="34" charset="0"/>
              </a:rPr>
              <a:t>(Memory)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C255-9853-426F-989C-A105185D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Thông tin được ghi khi sản xuất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Không xoá/ sửa được nội dung khi sử dụng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Ứng dụng: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Thư viện các chương trình con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Các chương trình điều khiển hệ thống </a:t>
            </a:r>
            <a:r>
              <a:rPr lang="en-US"/>
              <a:t>nhập xuất cơ bản </a:t>
            </a:r>
            <a:r>
              <a:rPr lang="vi-VN"/>
              <a:t>BIOS</a:t>
            </a:r>
            <a:r>
              <a:rPr lang="en-US"/>
              <a:t> (Basic Input Output System)</a:t>
            </a:r>
            <a:endParaRPr lang="vi-VN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Phần mềm kiểm tra khi bật máy POST (Power On Self Test)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Phần mềm khởi động máy tính (OS loader)</a:t>
            </a:r>
            <a:endParaRPr lang="vi-VN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Vi chương trình</a:t>
            </a:r>
            <a:endParaRPr lang="en-US"/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B98D7D60-570E-4D61-AB83-59385C60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F58D9-DC39-4D93-8AE6-7663C2F4B3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4341" name="Slide Number Placeholder 3">
            <a:extLst>
              <a:ext uri="{FF2B5EF4-FFF2-40B4-BE49-F238E27FC236}">
                <a16:creationId xmlns:a16="http://schemas.microsoft.com/office/drawing/2014/main" id="{9ED54D0E-B8B6-4022-AFFD-C6C2EA399F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97A00-3ECE-49E5-8766-57A3208F1EF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CB1F782E-D158-4B85-BCF7-EA132254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Cơ hội thứ N</a:t>
            </a:r>
            <a:r>
              <a:rPr lang="en-US" altLang="en-US" sz="4000" baseline="30000"/>
              <a:t>th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2D9C505-FDE0-4320-8F06-CA91E887F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Tương tự ý tưởng trên nhưng,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Dùng 1 counter và 1 </a:t>
            </a:r>
            <a:r>
              <a:rPr lang="en-US" altLang="en-US" sz="2400" b="1" i="1"/>
              <a:t>use bit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Khi lỗi trang: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2000"/>
              <a:t>Dịch kim đồng hồ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2000"/>
              <a:t>Kiểm tra </a:t>
            </a:r>
            <a:r>
              <a:rPr lang="en-US" altLang="en-US" sz="2000" b="1" i="1"/>
              <a:t>use bit</a:t>
            </a:r>
          </a:p>
          <a:p>
            <a:pPr marL="1046163" lvl="2" indent="-284163">
              <a:lnSpc>
                <a:spcPct val="90000"/>
              </a:lnSpc>
            </a:pPr>
            <a:r>
              <a:rPr lang="en-US" altLang="en-US" sz="1200"/>
              <a:t>If 1, xóa use bit và đặt counter = 0</a:t>
            </a:r>
          </a:p>
          <a:p>
            <a:pPr marL="1046163" lvl="2" indent="-284163">
              <a:lnSpc>
                <a:spcPct val="90000"/>
              </a:lnSpc>
            </a:pPr>
            <a:r>
              <a:rPr lang="en-US" altLang="en-US" sz="1200"/>
              <a:t>If 0, tăng counter, if counter &lt; N, tiếp tục, ngược lại chọn trang này để thay thế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Nhận xét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2000"/>
              <a:t>N lớn </a:t>
            </a:r>
            <a:r>
              <a:rPr lang="en-US" altLang="en-US" sz="2000">
                <a:sym typeface="Symbol" panose="05050102010706020507" pitchFamily="18" charset="2"/>
              </a:rPr>
              <a:t></a:t>
            </a:r>
            <a:r>
              <a:rPr lang="en-US" altLang="en-US" sz="2000">
                <a:sym typeface="Monotype Sorts" pitchFamily="2" charset="2"/>
              </a:rPr>
              <a:t> gần giống kết quả với LRU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Nếu N quá lớn thì gặp vấn đề gì?</a:t>
            </a:r>
            <a:endParaRPr lang="en-US" altLang="en-US" sz="2400" b="1" i="1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>
            <a:extLst>
              <a:ext uri="{FF2B5EF4-FFF2-40B4-BE49-F238E27FC236}">
                <a16:creationId xmlns:a16="http://schemas.microsoft.com/office/drawing/2014/main" id="{AA1A20E5-C626-44C3-9846-41E25E1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Tiếp cận khác của cơ hội thứ 2</a:t>
            </a:r>
            <a:r>
              <a:rPr lang="en-US" altLang="en-US" sz="4000" baseline="30000"/>
              <a:t>nd</a:t>
            </a:r>
          </a:p>
        </p:txBody>
      </p:sp>
      <p:sp>
        <p:nvSpPr>
          <p:cNvPr id="107523" name="Rectangle 5">
            <a:extLst>
              <a:ext uri="{FF2B5EF4-FFF2-40B4-BE49-F238E27FC236}">
                <a16:creationId xmlns:a16="http://schemas.microsoft.com/office/drawing/2014/main" id="{ADB00846-9A53-4220-AA40-3FFE76AD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Luôn giữ một danh sách n &gt; 0 trang trống</a:t>
            </a:r>
          </a:p>
          <a:p>
            <a:pPr marL="722313" lvl="1" indent="-341313"/>
            <a:r>
              <a:rPr lang="en-US" altLang="en-US" sz="2000"/>
              <a:t>Khi lỗi trang, nếu danh sách trống có hơn n frames, chọn 1 frame từ danh sách trống</a:t>
            </a:r>
          </a:p>
          <a:p>
            <a:pPr marL="722313" lvl="1" indent="-341313"/>
            <a:r>
              <a:rPr lang="en-US" altLang="en-US" sz="2000"/>
              <a:t>Nếu danh sách trống chỉ có n frames, chọn 1 frame từ danh sách, rồi chọn một frame đang sử dụng để đặt vào danh sách trống</a:t>
            </a:r>
          </a:p>
          <a:p>
            <a:r>
              <a:rPr lang="en-US" altLang="en-US" sz="2400"/>
              <a:t>Khi lỗi trang, nếu trang lỗi là trong danh sách trống, không phải đọc lại trang đó lên bộ nhớ.</a:t>
            </a:r>
          </a:p>
          <a:p>
            <a:r>
              <a:rPr lang="en-US" altLang="en-US" sz="2400"/>
              <a:t>Triển khai trên VAX … hiệu quả gần đạt LRU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B1BEF9BE-6EEC-40C0-8895-EA99A72D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 Tập trang thường trú (working set)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F005D98C-C5F0-4241-95AF-40AD06434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Một tiến trình nên nạp bao nhiêu trang lên bộ nhớ ?</a:t>
            </a:r>
          </a:p>
          <a:p>
            <a:r>
              <a:rPr lang="en-US" altLang="en-US" sz="2400"/>
              <a:t>Số lượng trang thường trú này có thể cố định hoặc thay đổi</a:t>
            </a:r>
          </a:p>
          <a:p>
            <a:r>
              <a:rPr lang="en-US" altLang="en-US" sz="2400"/>
              <a:t>Miền thay thế là cục bộ hay toàn cục</a:t>
            </a:r>
          </a:p>
          <a:p>
            <a:r>
              <a:rPr lang="en-US" altLang="en-US" sz="2400"/>
              <a:t>Lược đồ hay được sử dụng:</a:t>
            </a:r>
          </a:p>
          <a:p>
            <a:pPr marL="722313" lvl="1" indent="-341313"/>
            <a:r>
              <a:rPr lang="en-US" altLang="en-US" sz="2000"/>
              <a:t>Thay trang toàn cục: đơn giản – kích thước tập trang thường trú của tiến trình thay đổi mỗi lẫn thay trang</a:t>
            </a:r>
          </a:p>
          <a:p>
            <a:pPr marL="722313" lvl="1" indent="-341313"/>
            <a:r>
              <a:rPr lang="en-US" altLang="en-US" sz="2000"/>
              <a:t>Thay trang cục bộ: phức tạp hơn – kích thước tập trang thường trú phải thay đổi xung quanh giá trị kích thước tập trang thường trú của tiến trình (working set size)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>
            <a:extLst>
              <a:ext uri="{FF2B5EF4-FFF2-40B4-BE49-F238E27FC236}">
                <a16:creationId xmlns:a16="http://schemas.microsoft.com/office/drawing/2014/main" id="{E042DB46-02CE-4C2F-B4A0-BDAB44E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Working Set</a:t>
            </a:r>
          </a:p>
        </p:txBody>
      </p:sp>
      <p:sp>
        <p:nvSpPr>
          <p:cNvPr id="110595" name="Rectangle 5">
            <a:extLst>
              <a:ext uri="{FF2B5EF4-FFF2-40B4-BE49-F238E27FC236}">
                <a16:creationId xmlns:a16="http://schemas.microsoft.com/office/drawing/2014/main" id="{E815FEC5-AB3B-411F-92B2-99E45C202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Là một tập các trang được sử dụng trong khoảng thời gian gần đây nhất</a:t>
            </a:r>
          </a:p>
          <a:p>
            <a:r>
              <a:rPr lang="en-US" altLang="en-US" sz="2400"/>
              <a:t>Kích thước của working set có thể thay đổi trong suốt quá trình thực thi của tiến trình</a:t>
            </a:r>
          </a:p>
          <a:p>
            <a:r>
              <a:rPr lang="en-US" altLang="en-US" sz="2400"/>
              <a:t>Nếu số lượng trang được cấp nhiều hơn working set thì số lỗi trang sẽ nhỏ</a:t>
            </a:r>
          </a:p>
          <a:p>
            <a:r>
              <a:rPr lang="en-US" altLang="en-US" sz="2400"/>
              <a:t>Chỉ điều phối cho tiến trình khi mà bộ nhớ đủ để nạp working set của nó</a:t>
            </a:r>
          </a:p>
          <a:p>
            <a:r>
              <a:rPr lang="en-US" altLang="en-US" sz="2400"/>
              <a:t>Làm sao để xác định/(xấp xỉ) kích thước của working set?</a:t>
            </a:r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5BF9C4D-0852-435F-8A1B-C26E7215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Working-Set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914BBEB-4A21-4684-B10B-7E54DB8E0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  working-set window  số trang được gọi 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Ví dụ:  = 10,000 lệnh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sym typeface="Symbol" panose="05050102010706020507" pitchFamily="18" charset="2"/>
              </a:rPr>
              <a:t>WSS</a:t>
            </a:r>
            <a:r>
              <a:rPr lang="en-US" altLang="en-US" sz="2000" i="1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(working set của tiến trình </a:t>
            </a:r>
            <a:r>
              <a:rPr lang="en-US" altLang="en-US" sz="2000" i="1">
                <a:sym typeface="Symbol" panose="05050102010706020507" pitchFamily="18" charset="2"/>
              </a:rPr>
              <a:t>P</a:t>
            </a:r>
            <a:r>
              <a:rPr lang="en-US" altLang="en-US" sz="2000" i="1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) =</a:t>
            </a:r>
            <a:br>
              <a:rPr lang="en-US" altLang="en-US" sz="2000">
                <a:sym typeface="Symbol" panose="05050102010706020507" pitchFamily="18" charset="2"/>
              </a:rPr>
            </a:br>
            <a:r>
              <a:rPr lang="en-US" altLang="en-US" sz="2000">
                <a:sym typeface="Symbol" panose="05050102010706020507" pitchFamily="18" charset="2"/>
              </a:rPr>
              <a:t>tổng số trang được gọi trong khoảng tgian  vừa rồi(có thể thay đổi)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if  quá nhỏ thì không đủ chứa tập trang thường trú.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if  quá lớn thì có thể chứa nhiều tập trang thường trú.</a:t>
            </a:r>
          </a:p>
          <a:p>
            <a:pPr marL="722313" lvl="1" indent="-341313">
              <a:lnSpc>
                <a:spcPct val="90000"/>
              </a:lnSpc>
            </a:pPr>
            <a:r>
              <a:rPr lang="en-US" altLang="en-US" sz="1800">
                <a:sym typeface="Symbol" panose="05050102010706020507" pitchFamily="18" charset="2"/>
              </a:rPr>
              <a:t>if  =   sẽ chứa tập trang toàn chương trình.</a:t>
            </a:r>
          </a:p>
          <a:p>
            <a:pPr>
              <a:lnSpc>
                <a:spcPct val="90000"/>
              </a:lnSpc>
            </a:pP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 =  </a:t>
            </a:r>
            <a:r>
              <a:rPr lang="en-US" altLang="en-US" sz="2000" i="1">
                <a:sym typeface="Symbol" panose="05050102010706020507" pitchFamily="18" charset="2"/>
              </a:rPr>
              <a:t>WSS</a:t>
            </a:r>
            <a:r>
              <a:rPr lang="en-US" altLang="en-US" sz="2000" i="1" baseline="-25000">
                <a:sym typeface="Symbol" panose="05050102010706020507" pitchFamily="18" charset="2"/>
              </a:rPr>
              <a:t>i</a:t>
            </a:r>
            <a:r>
              <a:rPr lang="en-US" altLang="en-US" sz="2000">
                <a:sym typeface="Symbol" panose="05050102010706020507" pitchFamily="18" charset="2"/>
              </a:rPr>
              <a:t>  tổng trang được yêu cầu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if 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 &gt; </a:t>
            </a:r>
            <a:r>
              <a:rPr lang="en-US" altLang="en-US" sz="2000" i="1">
                <a:sym typeface="Symbol" panose="05050102010706020507" pitchFamily="18" charset="2"/>
              </a:rPr>
              <a:t>m</a:t>
            </a:r>
            <a:r>
              <a:rPr lang="en-US" altLang="en-US" sz="2000">
                <a:sym typeface="Symbol" panose="05050102010706020507" pitchFamily="18" charset="2"/>
              </a:rPr>
              <a:t>  Trì trệ (Thrashing)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Chính sách if </a:t>
            </a:r>
            <a:r>
              <a:rPr lang="en-US" altLang="en-US" sz="2000" i="1">
                <a:sym typeface="Symbol" panose="05050102010706020507" pitchFamily="18" charset="2"/>
              </a:rPr>
              <a:t>D</a:t>
            </a:r>
            <a:r>
              <a:rPr lang="en-US" altLang="en-US" sz="2000">
                <a:sym typeface="Symbol" panose="05050102010706020507" pitchFamily="18" charset="2"/>
              </a:rPr>
              <a:t> &gt; m, thì dừng một tiến trình.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>
            <a:extLst>
              <a:ext uri="{FF2B5EF4-FFF2-40B4-BE49-F238E27FC236}">
                <a16:creationId xmlns:a16="http://schemas.microsoft.com/office/drawing/2014/main" id="{390CC643-9AAB-4420-83DD-430491C8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Lưu vết Working Set</a:t>
            </a:r>
          </a:p>
        </p:txBody>
      </p:sp>
      <p:sp>
        <p:nvSpPr>
          <p:cNvPr id="114691" name="Rectangle 1027">
            <a:extLst>
              <a:ext uri="{FF2B5EF4-FFF2-40B4-BE49-F238E27FC236}">
                <a16:creationId xmlns:a16="http://schemas.microsoft.com/office/drawing/2014/main" id="{2F0C60DF-8EAA-4701-8D29-650CB90D4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Xấp xỉ khoảng thời gian + dùng một reference bit</a:t>
            </a:r>
          </a:p>
          <a:p>
            <a:r>
              <a:rPr lang="en-US" altLang="en-US" sz="2400"/>
              <a:t>Ví dụ: </a:t>
            </a:r>
            <a:r>
              <a:rPr lang="en-US" altLang="en-US" sz="2400">
                <a:sym typeface="Symbol" panose="05050102010706020507" pitchFamily="18" charset="2"/>
              </a:rPr>
              <a:t> = 10,000</a:t>
            </a:r>
          </a:p>
          <a:p>
            <a:pPr marL="722313" lvl="1" indent="-341313"/>
            <a:r>
              <a:rPr lang="en-US" altLang="en-US" sz="2000">
                <a:sym typeface="Symbol" panose="05050102010706020507" pitchFamily="18" charset="2"/>
              </a:rPr>
              <a:t>Đồng hồ ngắt sau mỗi 5000 đơn vị.</a:t>
            </a:r>
          </a:p>
          <a:p>
            <a:pPr marL="722313" lvl="1" indent="-341313"/>
            <a:r>
              <a:rPr lang="en-US" altLang="en-US" sz="2000">
                <a:sym typeface="Symbol" panose="05050102010706020507" pitchFamily="18" charset="2"/>
              </a:rPr>
              <a:t>Dùng 2 reference bít cho mỗi trang.</a:t>
            </a:r>
          </a:p>
          <a:p>
            <a:pPr marL="722313" lvl="1" indent="-341313"/>
            <a:r>
              <a:rPr lang="en-US" altLang="en-US" sz="2000">
                <a:sym typeface="Symbol" panose="05050102010706020507" pitchFamily="18" charset="2"/>
              </a:rPr>
              <a:t>Mỗi lần đồng hồ ngắt, thì lưu lại và gán lại giá trị 0 cho cả 2 reference bit.</a:t>
            </a:r>
          </a:p>
          <a:p>
            <a:pPr marL="722313" lvl="1" indent="-341313"/>
            <a:r>
              <a:rPr lang="en-US" altLang="en-US" sz="2000">
                <a:sym typeface="Symbol" panose="05050102010706020507" pitchFamily="18" charset="2"/>
              </a:rPr>
              <a:t>Nếu 1 bit = 1  trang trong working set.</a:t>
            </a:r>
          </a:p>
          <a:p>
            <a:r>
              <a:rPr lang="en-US" altLang="en-US" sz="2400">
                <a:sym typeface="Symbol" panose="05050102010706020507" pitchFamily="18" charset="2"/>
              </a:rPr>
              <a:t>Tại sao không thật sự chính xác?</a:t>
            </a:r>
          </a:p>
          <a:p>
            <a:r>
              <a:rPr lang="en-US" altLang="en-US" sz="2400">
                <a:sym typeface="Symbol" panose="05050102010706020507" pitchFamily="18" charset="2"/>
              </a:rPr>
              <a:t>Cải tiến = dùng 10 bits và ngắt mỗi 1000 đơn vị.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D4610CB-3530-40FF-86EB-B7AF70D1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Biểu đồ tần suất lỗi trang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A0C01E7-2686-46E7-BDE9-AAB1C6A74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5125" y="4572000"/>
            <a:ext cx="5857875" cy="1206500"/>
          </a:xfrm>
        </p:spPr>
        <p:txBody>
          <a:bodyPr>
            <a:normAutofit fontScale="700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/>
              <a:t>Xác định tầng suất lỗi trang chấp nhận được.</a:t>
            </a:r>
          </a:p>
          <a:p>
            <a:pPr marL="619075" lvl="1" indent="-238105">
              <a:buFont typeface="Arial" panose="020B0604020202020204" pitchFamily="34" charset="0"/>
              <a:buNone/>
              <a:defRPr/>
            </a:pPr>
            <a:r>
              <a:rPr lang="en-US" altLang="en-US"/>
              <a:t>Nếu tỉ lệ lỗi trang nhỏ, tiến trình bỏ bớt frame.</a:t>
            </a:r>
          </a:p>
          <a:p>
            <a:pPr marL="619075" lvl="1" indent="-238105">
              <a:buFont typeface="Arial" panose="020B0604020202020204" pitchFamily="34" charset="0"/>
              <a:buNone/>
              <a:defRPr/>
            </a:pPr>
            <a:r>
              <a:rPr lang="en-US" altLang="en-US"/>
              <a:t>Nếu tỉ lệ lỗi trang cao, tiến trình cấp thêm frame.</a:t>
            </a:r>
          </a:p>
        </p:txBody>
      </p:sp>
      <p:pic>
        <p:nvPicPr>
          <p:cNvPr id="116740" name="Picture 4">
            <a:extLst>
              <a:ext uri="{FF2B5EF4-FFF2-40B4-BE49-F238E27FC236}">
                <a16:creationId xmlns:a16="http://schemas.microsoft.com/office/drawing/2014/main" id="{B2D870B4-2CF5-4AB1-A569-0F38D18B2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18047" r="580" b="18515"/>
          <a:stretch>
            <a:fillRect/>
          </a:stretch>
        </p:blipFill>
        <p:spPr bwMode="auto">
          <a:xfrm>
            <a:off x="1557338" y="1576388"/>
            <a:ext cx="5829300" cy="299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3845ADA6-A8F6-46A7-AC8C-61F4BE89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Tầng suất lỗi trang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14165B9F-601A-41BF-A493-9A7995B75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Một bộ đếm cho mỗi trang để đếm “thời gian” giữa các lỗi trang(“thời gian” = có thể là số lần trang được truy cập)</a:t>
            </a:r>
          </a:p>
          <a:p>
            <a:r>
              <a:rPr lang="en-US" altLang="en-US" sz="2400"/>
              <a:t>Định nghĩa một ngưỡng trên cho biến “thời gian”</a:t>
            </a:r>
          </a:p>
          <a:p>
            <a:r>
              <a:rPr lang="en-US" altLang="en-US" sz="2400"/>
              <a:t>Nếu thời gian giữa 2 lỗi trang nhỏ hơn ngưỡng trên, thì trang được thêm vào tập thường trú</a:t>
            </a:r>
          </a:p>
          <a:p>
            <a:r>
              <a:rPr lang="en-US" altLang="en-US" sz="2400"/>
              <a:t>Và cũng cần một ngưỡng dưới để giảm bớt khung trang của tiến trình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>
            <a:extLst>
              <a:ext uri="{FF2B5EF4-FFF2-40B4-BE49-F238E27FC236}">
                <a16:creationId xmlns:a16="http://schemas.microsoft.com/office/drawing/2014/main" id="{EB017B0D-26F8-41AC-9F26-5F7F6EF9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</p:spPr>
        <p:txBody>
          <a:bodyPr/>
          <a:lstStyle/>
          <a:p>
            <a:pPr eaLnBrk="1" hangingPunct="1"/>
            <a:r>
              <a:rPr lang="en-US" altLang="en-US" sz="4000"/>
              <a:t>Câu hỏi</a:t>
            </a:r>
          </a:p>
        </p:txBody>
      </p:sp>
      <p:grpSp>
        <p:nvGrpSpPr>
          <p:cNvPr id="120835" name="Group 4">
            <a:extLst>
              <a:ext uri="{FF2B5EF4-FFF2-40B4-BE49-F238E27FC236}">
                <a16:creationId xmlns:a16="http://schemas.microsoft.com/office/drawing/2014/main" id="{D20154C1-44E5-484A-B275-C3FF130700F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871663"/>
            <a:ext cx="2771775" cy="3995737"/>
            <a:chOff x="2208" y="768"/>
            <a:chExt cx="1170" cy="2517"/>
          </a:xfrm>
        </p:grpSpPr>
        <p:sp>
          <p:nvSpPr>
            <p:cNvPr id="120838" name="AutoShape 5">
              <a:extLst>
                <a:ext uri="{FF2B5EF4-FFF2-40B4-BE49-F238E27FC236}">
                  <a16:creationId xmlns:a16="http://schemas.microsoft.com/office/drawing/2014/main" id="{7519F3EF-F749-4A3F-9595-8DEA51BCF92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08" y="768"/>
              <a:ext cx="1170" cy="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39" name="Freeform 6">
              <a:extLst>
                <a:ext uri="{FF2B5EF4-FFF2-40B4-BE49-F238E27FC236}">
                  <a16:creationId xmlns:a16="http://schemas.microsoft.com/office/drawing/2014/main" id="{5717D962-DEFE-4FC0-8B22-7687518B8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1093"/>
              <a:ext cx="457" cy="507"/>
            </a:xfrm>
            <a:custGeom>
              <a:avLst/>
              <a:gdLst>
                <a:gd name="T0" fmla="*/ 238 w 457"/>
                <a:gd name="T1" fmla="*/ 117 h 507"/>
                <a:gd name="T2" fmla="*/ 198 w 457"/>
                <a:gd name="T3" fmla="*/ 65 h 507"/>
                <a:gd name="T4" fmla="*/ 142 w 457"/>
                <a:gd name="T5" fmla="*/ 26 h 507"/>
                <a:gd name="T6" fmla="*/ 92 w 457"/>
                <a:gd name="T7" fmla="*/ 0 h 507"/>
                <a:gd name="T8" fmla="*/ 52 w 457"/>
                <a:gd name="T9" fmla="*/ 7 h 507"/>
                <a:gd name="T10" fmla="*/ 23 w 457"/>
                <a:gd name="T11" fmla="*/ 36 h 507"/>
                <a:gd name="T12" fmla="*/ 0 w 457"/>
                <a:gd name="T13" fmla="*/ 124 h 507"/>
                <a:gd name="T14" fmla="*/ 9 w 457"/>
                <a:gd name="T15" fmla="*/ 225 h 507"/>
                <a:gd name="T16" fmla="*/ 33 w 457"/>
                <a:gd name="T17" fmla="*/ 322 h 507"/>
                <a:gd name="T18" fmla="*/ 59 w 457"/>
                <a:gd name="T19" fmla="*/ 397 h 507"/>
                <a:gd name="T20" fmla="*/ 109 w 457"/>
                <a:gd name="T21" fmla="*/ 475 h 507"/>
                <a:gd name="T22" fmla="*/ 152 w 457"/>
                <a:gd name="T23" fmla="*/ 507 h 507"/>
                <a:gd name="T24" fmla="*/ 211 w 457"/>
                <a:gd name="T25" fmla="*/ 507 h 507"/>
                <a:gd name="T26" fmla="*/ 271 w 457"/>
                <a:gd name="T27" fmla="*/ 485 h 507"/>
                <a:gd name="T28" fmla="*/ 301 w 457"/>
                <a:gd name="T29" fmla="*/ 429 h 507"/>
                <a:gd name="T30" fmla="*/ 317 w 457"/>
                <a:gd name="T31" fmla="*/ 358 h 507"/>
                <a:gd name="T32" fmla="*/ 311 w 457"/>
                <a:gd name="T33" fmla="*/ 270 h 507"/>
                <a:gd name="T34" fmla="*/ 450 w 457"/>
                <a:gd name="T35" fmla="*/ 280 h 507"/>
                <a:gd name="T36" fmla="*/ 457 w 457"/>
                <a:gd name="T37" fmla="*/ 241 h 507"/>
                <a:gd name="T38" fmla="*/ 298 w 457"/>
                <a:gd name="T39" fmla="*/ 225 h 507"/>
                <a:gd name="T40" fmla="*/ 258 w 457"/>
                <a:gd name="T41" fmla="*/ 134 h 507"/>
                <a:gd name="T42" fmla="*/ 238 w 457"/>
                <a:gd name="T43" fmla="*/ 117 h 50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7"/>
                <a:gd name="T67" fmla="*/ 0 h 507"/>
                <a:gd name="T68" fmla="*/ 457 w 457"/>
                <a:gd name="T69" fmla="*/ 507 h 50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7" h="507">
                  <a:moveTo>
                    <a:pt x="238" y="117"/>
                  </a:moveTo>
                  <a:lnTo>
                    <a:pt x="198" y="65"/>
                  </a:lnTo>
                  <a:lnTo>
                    <a:pt x="142" y="26"/>
                  </a:lnTo>
                  <a:lnTo>
                    <a:pt x="92" y="0"/>
                  </a:lnTo>
                  <a:lnTo>
                    <a:pt x="52" y="7"/>
                  </a:lnTo>
                  <a:lnTo>
                    <a:pt x="23" y="36"/>
                  </a:lnTo>
                  <a:lnTo>
                    <a:pt x="0" y="124"/>
                  </a:lnTo>
                  <a:lnTo>
                    <a:pt x="9" y="225"/>
                  </a:lnTo>
                  <a:lnTo>
                    <a:pt x="33" y="322"/>
                  </a:lnTo>
                  <a:lnTo>
                    <a:pt x="59" y="397"/>
                  </a:lnTo>
                  <a:lnTo>
                    <a:pt x="109" y="475"/>
                  </a:lnTo>
                  <a:lnTo>
                    <a:pt x="152" y="507"/>
                  </a:lnTo>
                  <a:lnTo>
                    <a:pt x="211" y="507"/>
                  </a:lnTo>
                  <a:lnTo>
                    <a:pt x="271" y="485"/>
                  </a:lnTo>
                  <a:lnTo>
                    <a:pt x="301" y="429"/>
                  </a:lnTo>
                  <a:lnTo>
                    <a:pt x="317" y="358"/>
                  </a:lnTo>
                  <a:lnTo>
                    <a:pt x="311" y="270"/>
                  </a:lnTo>
                  <a:lnTo>
                    <a:pt x="450" y="280"/>
                  </a:lnTo>
                  <a:lnTo>
                    <a:pt x="457" y="241"/>
                  </a:lnTo>
                  <a:lnTo>
                    <a:pt x="298" y="225"/>
                  </a:lnTo>
                  <a:lnTo>
                    <a:pt x="258" y="134"/>
                  </a:lnTo>
                  <a:lnTo>
                    <a:pt x="238" y="117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Freeform 7">
              <a:extLst>
                <a:ext uri="{FF2B5EF4-FFF2-40B4-BE49-F238E27FC236}">
                  <a16:creationId xmlns:a16="http://schemas.microsoft.com/office/drawing/2014/main" id="{2E480DAF-C90F-478D-9BB1-2F5F58C6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963"/>
              <a:ext cx="526" cy="813"/>
            </a:xfrm>
            <a:custGeom>
              <a:avLst/>
              <a:gdLst>
                <a:gd name="T0" fmla="*/ 307 w 526"/>
                <a:gd name="T1" fmla="*/ 19 h 813"/>
                <a:gd name="T2" fmla="*/ 373 w 526"/>
                <a:gd name="T3" fmla="*/ 0 h 813"/>
                <a:gd name="T4" fmla="*/ 426 w 526"/>
                <a:gd name="T5" fmla="*/ 3 h 813"/>
                <a:gd name="T6" fmla="*/ 466 w 526"/>
                <a:gd name="T7" fmla="*/ 32 h 813"/>
                <a:gd name="T8" fmla="*/ 493 w 526"/>
                <a:gd name="T9" fmla="*/ 78 h 813"/>
                <a:gd name="T10" fmla="*/ 483 w 526"/>
                <a:gd name="T11" fmla="*/ 126 h 813"/>
                <a:gd name="T12" fmla="*/ 446 w 526"/>
                <a:gd name="T13" fmla="*/ 126 h 813"/>
                <a:gd name="T14" fmla="*/ 456 w 526"/>
                <a:gd name="T15" fmla="*/ 87 h 813"/>
                <a:gd name="T16" fmla="*/ 426 w 526"/>
                <a:gd name="T17" fmla="*/ 52 h 813"/>
                <a:gd name="T18" fmla="*/ 397 w 526"/>
                <a:gd name="T19" fmla="*/ 39 h 813"/>
                <a:gd name="T20" fmla="*/ 347 w 526"/>
                <a:gd name="T21" fmla="*/ 52 h 813"/>
                <a:gd name="T22" fmla="*/ 367 w 526"/>
                <a:gd name="T23" fmla="*/ 91 h 813"/>
                <a:gd name="T24" fmla="*/ 373 w 526"/>
                <a:gd name="T25" fmla="*/ 126 h 813"/>
                <a:gd name="T26" fmla="*/ 367 w 526"/>
                <a:gd name="T27" fmla="*/ 156 h 813"/>
                <a:gd name="T28" fmla="*/ 317 w 526"/>
                <a:gd name="T29" fmla="*/ 169 h 813"/>
                <a:gd name="T30" fmla="*/ 264 w 526"/>
                <a:gd name="T31" fmla="*/ 159 h 813"/>
                <a:gd name="T32" fmla="*/ 254 w 526"/>
                <a:gd name="T33" fmla="*/ 136 h 813"/>
                <a:gd name="T34" fmla="*/ 198 w 526"/>
                <a:gd name="T35" fmla="*/ 198 h 813"/>
                <a:gd name="T36" fmla="*/ 165 w 526"/>
                <a:gd name="T37" fmla="*/ 266 h 813"/>
                <a:gd name="T38" fmla="*/ 119 w 526"/>
                <a:gd name="T39" fmla="*/ 354 h 813"/>
                <a:gd name="T40" fmla="*/ 89 w 526"/>
                <a:gd name="T41" fmla="*/ 432 h 813"/>
                <a:gd name="T42" fmla="*/ 76 w 526"/>
                <a:gd name="T43" fmla="*/ 507 h 813"/>
                <a:gd name="T44" fmla="*/ 86 w 526"/>
                <a:gd name="T45" fmla="*/ 546 h 813"/>
                <a:gd name="T46" fmla="*/ 139 w 526"/>
                <a:gd name="T47" fmla="*/ 595 h 813"/>
                <a:gd name="T48" fmla="*/ 248 w 526"/>
                <a:gd name="T49" fmla="*/ 637 h 813"/>
                <a:gd name="T50" fmla="*/ 307 w 526"/>
                <a:gd name="T51" fmla="*/ 656 h 813"/>
                <a:gd name="T52" fmla="*/ 367 w 526"/>
                <a:gd name="T53" fmla="*/ 666 h 813"/>
                <a:gd name="T54" fmla="*/ 456 w 526"/>
                <a:gd name="T55" fmla="*/ 702 h 813"/>
                <a:gd name="T56" fmla="*/ 522 w 526"/>
                <a:gd name="T57" fmla="*/ 725 h 813"/>
                <a:gd name="T58" fmla="*/ 526 w 526"/>
                <a:gd name="T59" fmla="*/ 770 h 813"/>
                <a:gd name="T60" fmla="*/ 493 w 526"/>
                <a:gd name="T61" fmla="*/ 803 h 813"/>
                <a:gd name="T62" fmla="*/ 453 w 526"/>
                <a:gd name="T63" fmla="*/ 813 h 813"/>
                <a:gd name="T64" fmla="*/ 393 w 526"/>
                <a:gd name="T65" fmla="*/ 783 h 813"/>
                <a:gd name="T66" fmla="*/ 254 w 526"/>
                <a:gd name="T67" fmla="*/ 712 h 813"/>
                <a:gd name="T68" fmla="*/ 139 w 526"/>
                <a:gd name="T69" fmla="*/ 663 h 813"/>
                <a:gd name="T70" fmla="*/ 59 w 526"/>
                <a:gd name="T71" fmla="*/ 608 h 813"/>
                <a:gd name="T72" fmla="*/ 6 w 526"/>
                <a:gd name="T73" fmla="*/ 559 h 813"/>
                <a:gd name="T74" fmla="*/ 0 w 526"/>
                <a:gd name="T75" fmla="*/ 500 h 813"/>
                <a:gd name="T76" fmla="*/ 29 w 526"/>
                <a:gd name="T77" fmla="*/ 422 h 813"/>
                <a:gd name="T78" fmla="*/ 89 w 526"/>
                <a:gd name="T79" fmla="*/ 305 h 813"/>
                <a:gd name="T80" fmla="*/ 145 w 526"/>
                <a:gd name="T81" fmla="*/ 208 h 813"/>
                <a:gd name="T82" fmla="*/ 215 w 526"/>
                <a:gd name="T83" fmla="*/ 107 h 813"/>
                <a:gd name="T84" fmla="*/ 268 w 526"/>
                <a:gd name="T85" fmla="*/ 48 h 813"/>
                <a:gd name="T86" fmla="*/ 334 w 526"/>
                <a:gd name="T87" fmla="*/ 19 h 813"/>
                <a:gd name="T88" fmla="*/ 307 w 526"/>
                <a:gd name="T89" fmla="*/ 19 h 81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526"/>
                <a:gd name="T136" fmla="*/ 0 h 813"/>
                <a:gd name="T137" fmla="*/ 526 w 526"/>
                <a:gd name="T138" fmla="*/ 813 h 81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526" h="813">
                  <a:moveTo>
                    <a:pt x="307" y="19"/>
                  </a:moveTo>
                  <a:lnTo>
                    <a:pt x="373" y="0"/>
                  </a:lnTo>
                  <a:lnTo>
                    <a:pt x="426" y="3"/>
                  </a:lnTo>
                  <a:lnTo>
                    <a:pt x="466" y="32"/>
                  </a:lnTo>
                  <a:lnTo>
                    <a:pt x="493" y="78"/>
                  </a:lnTo>
                  <a:lnTo>
                    <a:pt x="483" y="126"/>
                  </a:lnTo>
                  <a:lnTo>
                    <a:pt x="446" y="126"/>
                  </a:lnTo>
                  <a:lnTo>
                    <a:pt x="456" y="87"/>
                  </a:lnTo>
                  <a:lnTo>
                    <a:pt x="426" y="52"/>
                  </a:lnTo>
                  <a:lnTo>
                    <a:pt x="397" y="39"/>
                  </a:lnTo>
                  <a:lnTo>
                    <a:pt x="347" y="52"/>
                  </a:lnTo>
                  <a:lnTo>
                    <a:pt x="367" y="91"/>
                  </a:lnTo>
                  <a:lnTo>
                    <a:pt x="373" y="126"/>
                  </a:lnTo>
                  <a:lnTo>
                    <a:pt x="367" y="156"/>
                  </a:lnTo>
                  <a:lnTo>
                    <a:pt x="317" y="169"/>
                  </a:lnTo>
                  <a:lnTo>
                    <a:pt x="264" y="159"/>
                  </a:lnTo>
                  <a:lnTo>
                    <a:pt x="254" y="136"/>
                  </a:lnTo>
                  <a:lnTo>
                    <a:pt x="198" y="198"/>
                  </a:lnTo>
                  <a:lnTo>
                    <a:pt x="165" y="266"/>
                  </a:lnTo>
                  <a:lnTo>
                    <a:pt x="119" y="354"/>
                  </a:lnTo>
                  <a:lnTo>
                    <a:pt x="89" y="432"/>
                  </a:lnTo>
                  <a:lnTo>
                    <a:pt x="76" y="507"/>
                  </a:lnTo>
                  <a:lnTo>
                    <a:pt x="86" y="546"/>
                  </a:lnTo>
                  <a:lnTo>
                    <a:pt x="139" y="595"/>
                  </a:lnTo>
                  <a:lnTo>
                    <a:pt x="248" y="637"/>
                  </a:lnTo>
                  <a:lnTo>
                    <a:pt x="307" y="656"/>
                  </a:lnTo>
                  <a:lnTo>
                    <a:pt x="367" y="666"/>
                  </a:lnTo>
                  <a:lnTo>
                    <a:pt x="456" y="702"/>
                  </a:lnTo>
                  <a:lnTo>
                    <a:pt x="522" y="725"/>
                  </a:lnTo>
                  <a:lnTo>
                    <a:pt x="526" y="770"/>
                  </a:lnTo>
                  <a:lnTo>
                    <a:pt x="493" y="803"/>
                  </a:lnTo>
                  <a:lnTo>
                    <a:pt x="453" y="813"/>
                  </a:lnTo>
                  <a:lnTo>
                    <a:pt x="393" y="783"/>
                  </a:lnTo>
                  <a:lnTo>
                    <a:pt x="254" y="712"/>
                  </a:lnTo>
                  <a:lnTo>
                    <a:pt x="139" y="663"/>
                  </a:lnTo>
                  <a:lnTo>
                    <a:pt x="59" y="608"/>
                  </a:lnTo>
                  <a:lnTo>
                    <a:pt x="6" y="559"/>
                  </a:lnTo>
                  <a:lnTo>
                    <a:pt x="0" y="500"/>
                  </a:lnTo>
                  <a:lnTo>
                    <a:pt x="29" y="422"/>
                  </a:lnTo>
                  <a:lnTo>
                    <a:pt x="89" y="305"/>
                  </a:lnTo>
                  <a:lnTo>
                    <a:pt x="145" y="208"/>
                  </a:lnTo>
                  <a:lnTo>
                    <a:pt x="215" y="107"/>
                  </a:lnTo>
                  <a:lnTo>
                    <a:pt x="268" y="48"/>
                  </a:lnTo>
                  <a:lnTo>
                    <a:pt x="334" y="19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1" name="Freeform 8">
              <a:extLst>
                <a:ext uri="{FF2B5EF4-FFF2-40B4-BE49-F238E27FC236}">
                  <a16:creationId xmlns:a16="http://schemas.microsoft.com/office/drawing/2014/main" id="{1BAF36A5-5040-4287-BE1E-CC50AC7D5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637"/>
              <a:ext cx="275" cy="763"/>
            </a:xfrm>
            <a:custGeom>
              <a:avLst/>
              <a:gdLst>
                <a:gd name="T0" fmla="*/ 17 w 275"/>
                <a:gd name="T1" fmla="*/ 59 h 763"/>
                <a:gd name="T2" fmla="*/ 27 w 275"/>
                <a:gd name="T3" fmla="*/ 20 h 763"/>
                <a:gd name="T4" fmla="*/ 70 w 275"/>
                <a:gd name="T5" fmla="*/ 0 h 763"/>
                <a:gd name="T6" fmla="*/ 109 w 275"/>
                <a:gd name="T7" fmla="*/ 0 h 763"/>
                <a:gd name="T8" fmla="*/ 159 w 275"/>
                <a:gd name="T9" fmla="*/ 29 h 763"/>
                <a:gd name="T10" fmla="*/ 206 w 275"/>
                <a:gd name="T11" fmla="*/ 98 h 763"/>
                <a:gd name="T12" fmla="*/ 239 w 275"/>
                <a:gd name="T13" fmla="*/ 169 h 763"/>
                <a:gd name="T14" fmla="*/ 255 w 275"/>
                <a:gd name="T15" fmla="*/ 266 h 763"/>
                <a:gd name="T16" fmla="*/ 269 w 275"/>
                <a:gd name="T17" fmla="*/ 380 h 763"/>
                <a:gd name="T18" fmla="*/ 275 w 275"/>
                <a:gd name="T19" fmla="*/ 490 h 763"/>
                <a:gd name="T20" fmla="*/ 275 w 275"/>
                <a:gd name="T21" fmla="*/ 633 h 763"/>
                <a:gd name="T22" fmla="*/ 255 w 275"/>
                <a:gd name="T23" fmla="*/ 721 h 763"/>
                <a:gd name="T24" fmla="*/ 219 w 275"/>
                <a:gd name="T25" fmla="*/ 753 h 763"/>
                <a:gd name="T26" fmla="*/ 156 w 275"/>
                <a:gd name="T27" fmla="*/ 763 h 763"/>
                <a:gd name="T28" fmla="*/ 90 w 275"/>
                <a:gd name="T29" fmla="*/ 760 h 763"/>
                <a:gd name="T30" fmla="*/ 56 w 275"/>
                <a:gd name="T31" fmla="*/ 721 h 763"/>
                <a:gd name="T32" fmla="*/ 37 w 275"/>
                <a:gd name="T33" fmla="*/ 653 h 763"/>
                <a:gd name="T34" fmla="*/ 20 w 275"/>
                <a:gd name="T35" fmla="*/ 585 h 763"/>
                <a:gd name="T36" fmla="*/ 7 w 275"/>
                <a:gd name="T37" fmla="*/ 461 h 763"/>
                <a:gd name="T38" fmla="*/ 0 w 275"/>
                <a:gd name="T39" fmla="*/ 322 h 763"/>
                <a:gd name="T40" fmla="*/ 0 w 275"/>
                <a:gd name="T41" fmla="*/ 159 h 763"/>
                <a:gd name="T42" fmla="*/ 17 w 275"/>
                <a:gd name="T43" fmla="*/ 88 h 763"/>
                <a:gd name="T44" fmla="*/ 17 w 275"/>
                <a:gd name="T45" fmla="*/ 59 h 76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75"/>
                <a:gd name="T70" fmla="*/ 0 h 763"/>
                <a:gd name="T71" fmla="*/ 275 w 275"/>
                <a:gd name="T72" fmla="*/ 763 h 76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75" h="763">
                  <a:moveTo>
                    <a:pt x="17" y="59"/>
                  </a:moveTo>
                  <a:lnTo>
                    <a:pt x="27" y="20"/>
                  </a:lnTo>
                  <a:lnTo>
                    <a:pt x="70" y="0"/>
                  </a:lnTo>
                  <a:lnTo>
                    <a:pt x="109" y="0"/>
                  </a:lnTo>
                  <a:lnTo>
                    <a:pt x="159" y="29"/>
                  </a:lnTo>
                  <a:lnTo>
                    <a:pt x="206" y="98"/>
                  </a:lnTo>
                  <a:lnTo>
                    <a:pt x="239" y="169"/>
                  </a:lnTo>
                  <a:lnTo>
                    <a:pt x="255" y="266"/>
                  </a:lnTo>
                  <a:lnTo>
                    <a:pt x="269" y="380"/>
                  </a:lnTo>
                  <a:lnTo>
                    <a:pt x="275" y="490"/>
                  </a:lnTo>
                  <a:lnTo>
                    <a:pt x="275" y="633"/>
                  </a:lnTo>
                  <a:lnTo>
                    <a:pt x="255" y="721"/>
                  </a:lnTo>
                  <a:lnTo>
                    <a:pt x="219" y="753"/>
                  </a:lnTo>
                  <a:lnTo>
                    <a:pt x="156" y="763"/>
                  </a:lnTo>
                  <a:lnTo>
                    <a:pt x="90" y="760"/>
                  </a:lnTo>
                  <a:lnTo>
                    <a:pt x="56" y="721"/>
                  </a:lnTo>
                  <a:lnTo>
                    <a:pt x="37" y="653"/>
                  </a:lnTo>
                  <a:lnTo>
                    <a:pt x="20" y="585"/>
                  </a:lnTo>
                  <a:lnTo>
                    <a:pt x="7" y="461"/>
                  </a:lnTo>
                  <a:lnTo>
                    <a:pt x="0" y="322"/>
                  </a:lnTo>
                  <a:lnTo>
                    <a:pt x="0" y="159"/>
                  </a:lnTo>
                  <a:lnTo>
                    <a:pt x="17" y="88"/>
                  </a:lnTo>
                  <a:lnTo>
                    <a:pt x="17" y="5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2" name="Freeform 9">
              <a:extLst>
                <a:ext uri="{FF2B5EF4-FFF2-40B4-BE49-F238E27FC236}">
                  <a16:creationId xmlns:a16="http://schemas.microsoft.com/office/drawing/2014/main" id="{2C5990C3-548E-4CBC-A23C-60D63C73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1658"/>
              <a:ext cx="420" cy="586"/>
            </a:xfrm>
            <a:custGeom>
              <a:avLst/>
              <a:gdLst>
                <a:gd name="T0" fmla="*/ 23 w 420"/>
                <a:gd name="T1" fmla="*/ 0 h 586"/>
                <a:gd name="T2" fmla="*/ 109 w 420"/>
                <a:gd name="T3" fmla="*/ 10 h 586"/>
                <a:gd name="T4" fmla="*/ 198 w 420"/>
                <a:gd name="T5" fmla="*/ 26 h 586"/>
                <a:gd name="T6" fmla="*/ 291 w 420"/>
                <a:gd name="T7" fmla="*/ 78 h 586"/>
                <a:gd name="T8" fmla="*/ 357 w 420"/>
                <a:gd name="T9" fmla="*/ 117 h 586"/>
                <a:gd name="T10" fmla="*/ 400 w 420"/>
                <a:gd name="T11" fmla="*/ 173 h 586"/>
                <a:gd name="T12" fmla="*/ 420 w 420"/>
                <a:gd name="T13" fmla="*/ 205 h 586"/>
                <a:gd name="T14" fmla="*/ 380 w 420"/>
                <a:gd name="T15" fmla="*/ 300 h 586"/>
                <a:gd name="T16" fmla="*/ 317 w 420"/>
                <a:gd name="T17" fmla="*/ 358 h 586"/>
                <a:gd name="T18" fmla="*/ 241 w 420"/>
                <a:gd name="T19" fmla="*/ 400 h 586"/>
                <a:gd name="T20" fmla="*/ 201 w 420"/>
                <a:gd name="T21" fmla="*/ 426 h 586"/>
                <a:gd name="T22" fmla="*/ 132 w 420"/>
                <a:gd name="T23" fmla="*/ 439 h 586"/>
                <a:gd name="T24" fmla="*/ 129 w 420"/>
                <a:gd name="T25" fmla="*/ 465 h 586"/>
                <a:gd name="T26" fmla="*/ 182 w 420"/>
                <a:gd name="T27" fmla="*/ 488 h 586"/>
                <a:gd name="T28" fmla="*/ 258 w 420"/>
                <a:gd name="T29" fmla="*/ 508 h 586"/>
                <a:gd name="T30" fmla="*/ 330 w 420"/>
                <a:gd name="T31" fmla="*/ 547 h 586"/>
                <a:gd name="T32" fmla="*/ 301 w 420"/>
                <a:gd name="T33" fmla="*/ 576 h 586"/>
                <a:gd name="T34" fmla="*/ 271 w 420"/>
                <a:gd name="T35" fmla="*/ 586 h 586"/>
                <a:gd name="T36" fmla="*/ 228 w 420"/>
                <a:gd name="T37" fmla="*/ 543 h 586"/>
                <a:gd name="T38" fmla="*/ 162 w 420"/>
                <a:gd name="T39" fmla="*/ 517 h 586"/>
                <a:gd name="T40" fmla="*/ 109 w 420"/>
                <a:gd name="T41" fmla="*/ 498 h 586"/>
                <a:gd name="T42" fmla="*/ 109 w 420"/>
                <a:gd name="T43" fmla="*/ 459 h 586"/>
                <a:gd name="T44" fmla="*/ 119 w 420"/>
                <a:gd name="T45" fmla="*/ 417 h 586"/>
                <a:gd name="T46" fmla="*/ 152 w 420"/>
                <a:gd name="T47" fmla="*/ 400 h 586"/>
                <a:gd name="T48" fmla="*/ 258 w 420"/>
                <a:gd name="T49" fmla="*/ 358 h 586"/>
                <a:gd name="T50" fmla="*/ 317 w 420"/>
                <a:gd name="T51" fmla="*/ 293 h 586"/>
                <a:gd name="T52" fmla="*/ 360 w 420"/>
                <a:gd name="T53" fmla="*/ 225 h 586"/>
                <a:gd name="T54" fmla="*/ 350 w 420"/>
                <a:gd name="T55" fmla="*/ 192 h 586"/>
                <a:gd name="T56" fmla="*/ 317 w 420"/>
                <a:gd name="T57" fmla="*/ 153 h 586"/>
                <a:gd name="T58" fmla="*/ 238 w 420"/>
                <a:gd name="T59" fmla="*/ 98 h 586"/>
                <a:gd name="T60" fmla="*/ 142 w 420"/>
                <a:gd name="T61" fmla="*/ 78 h 586"/>
                <a:gd name="T62" fmla="*/ 79 w 420"/>
                <a:gd name="T63" fmla="*/ 75 h 586"/>
                <a:gd name="T64" fmla="*/ 23 w 420"/>
                <a:gd name="T65" fmla="*/ 75 h 586"/>
                <a:gd name="T66" fmla="*/ 0 w 420"/>
                <a:gd name="T67" fmla="*/ 39 h 586"/>
                <a:gd name="T68" fmla="*/ 23 w 420"/>
                <a:gd name="T69" fmla="*/ 0 h 58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20"/>
                <a:gd name="T106" fmla="*/ 0 h 586"/>
                <a:gd name="T107" fmla="*/ 420 w 420"/>
                <a:gd name="T108" fmla="*/ 586 h 58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20" h="586">
                  <a:moveTo>
                    <a:pt x="23" y="0"/>
                  </a:moveTo>
                  <a:lnTo>
                    <a:pt x="109" y="10"/>
                  </a:lnTo>
                  <a:lnTo>
                    <a:pt x="198" y="26"/>
                  </a:lnTo>
                  <a:lnTo>
                    <a:pt x="291" y="78"/>
                  </a:lnTo>
                  <a:lnTo>
                    <a:pt x="357" y="117"/>
                  </a:lnTo>
                  <a:lnTo>
                    <a:pt x="400" y="173"/>
                  </a:lnTo>
                  <a:lnTo>
                    <a:pt x="420" y="205"/>
                  </a:lnTo>
                  <a:lnTo>
                    <a:pt x="380" y="300"/>
                  </a:lnTo>
                  <a:lnTo>
                    <a:pt x="317" y="358"/>
                  </a:lnTo>
                  <a:lnTo>
                    <a:pt x="241" y="400"/>
                  </a:lnTo>
                  <a:lnTo>
                    <a:pt x="201" y="426"/>
                  </a:lnTo>
                  <a:lnTo>
                    <a:pt x="132" y="439"/>
                  </a:lnTo>
                  <a:lnTo>
                    <a:pt x="129" y="465"/>
                  </a:lnTo>
                  <a:lnTo>
                    <a:pt x="182" y="488"/>
                  </a:lnTo>
                  <a:lnTo>
                    <a:pt x="258" y="508"/>
                  </a:lnTo>
                  <a:lnTo>
                    <a:pt x="330" y="547"/>
                  </a:lnTo>
                  <a:lnTo>
                    <a:pt x="301" y="576"/>
                  </a:lnTo>
                  <a:lnTo>
                    <a:pt x="271" y="586"/>
                  </a:lnTo>
                  <a:lnTo>
                    <a:pt x="228" y="543"/>
                  </a:lnTo>
                  <a:lnTo>
                    <a:pt x="162" y="517"/>
                  </a:lnTo>
                  <a:lnTo>
                    <a:pt x="109" y="498"/>
                  </a:lnTo>
                  <a:lnTo>
                    <a:pt x="109" y="459"/>
                  </a:lnTo>
                  <a:lnTo>
                    <a:pt x="119" y="417"/>
                  </a:lnTo>
                  <a:lnTo>
                    <a:pt x="152" y="400"/>
                  </a:lnTo>
                  <a:lnTo>
                    <a:pt x="258" y="358"/>
                  </a:lnTo>
                  <a:lnTo>
                    <a:pt x="317" y="293"/>
                  </a:lnTo>
                  <a:lnTo>
                    <a:pt x="360" y="225"/>
                  </a:lnTo>
                  <a:lnTo>
                    <a:pt x="350" y="192"/>
                  </a:lnTo>
                  <a:lnTo>
                    <a:pt x="317" y="153"/>
                  </a:lnTo>
                  <a:lnTo>
                    <a:pt x="238" y="98"/>
                  </a:lnTo>
                  <a:lnTo>
                    <a:pt x="142" y="78"/>
                  </a:lnTo>
                  <a:lnTo>
                    <a:pt x="79" y="75"/>
                  </a:lnTo>
                  <a:lnTo>
                    <a:pt x="23" y="75"/>
                  </a:lnTo>
                  <a:lnTo>
                    <a:pt x="0" y="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Freeform 10">
              <a:extLst>
                <a:ext uri="{FF2B5EF4-FFF2-40B4-BE49-F238E27FC236}">
                  <a16:creationId xmlns:a16="http://schemas.microsoft.com/office/drawing/2014/main" id="{1322DC56-1863-446B-9FE9-D92CF9E04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2322"/>
              <a:ext cx="511" cy="947"/>
            </a:xfrm>
            <a:custGeom>
              <a:avLst/>
              <a:gdLst>
                <a:gd name="T0" fmla="*/ 59 w 511"/>
                <a:gd name="T1" fmla="*/ 0 h 947"/>
                <a:gd name="T2" fmla="*/ 13 w 511"/>
                <a:gd name="T3" fmla="*/ 0 h 947"/>
                <a:gd name="T4" fmla="*/ 0 w 511"/>
                <a:gd name="T5" fmla="*/ 68 h 947"/>
                <a:gd name="T6" fmla="*/ 33 w 511"/>
                <a:gd name="T7" fmla="*/ 108 h 947"/>
                <a:gd name="T8" fmla="*/ 139 w 511"/>
                <a:gd name="T9" fmla="*/ 202 h 947"/>
                <a:gd name="T10" fmla="*/ 232 w 511"/>
                <a:gd name="T11" fmla="*/ 322 h 947"/>
                <a:gd name="T12" fmla="*/ 292 w 511"/>
                <a:gd name="T13" fmla="*/ 446 h 947"/>
                <a:gd name="T14" fmla="*/ 301 w 511"/>
                <a:gd name="T15" fmla="*/ 527 h 947"/>
                <a:gd name="T16" fmla="*/ 298 w 511"/>
                <a:gd name="T17" fmla="*/ 586 h 947"/>
                <a:gd name="T18" fmla="*/ 272 w 511"/>
                <a:gd name="T19" fmla="*/ 719 h 947"/>
                <a:gd name="T20" fmla="*/ 238 w 511"/>
                <a:gd name="T21" fmla="*/ 827 h 947"/>
                <a:gd name="T22" fmla="*/ 209 w 511"/>
                <a:gd name="T23" fmla="*/ 889 h 947"/>
                <a:gd name="T24" fmla="*/ 202 w 511"/>
                <a:gd name="T25" fmla="*/ 928 h 947"/>
                <a:gd name="T26" fmla="*/ 232 w 511"/>
                <a:gd name="T27" fmla="*/ 928 h 947"/>
                <a:gd name="T28" fmla="*/ 278 w 511"/>
                <a:gd name="T29" fmla="*/ 915 h 947"/>
                <a:gd name="T30" fmla="*/ 292 w 511"/>
                <a:gd name="T31" fmla="*/ 918 h 947"/>
                <a:gd name="T32" fmla="*/ 388 w 511"/>
                <a:gd name="T33" fmla="*/ 924 h 947"/>
                <a:gd name="T34" fmla="*/ 461 w 511"/>
                <a:gd name="T35" fmla="*/ 947 h 947"/>
                <a:gd name="T36" fmla="*/ 487 w 511"/>
                <a:gd name="T37" fmla="*/ 934 h 947"/>
                <a:gd name="T38" fmla="*/ 511 w 511"/>
                <a:gd name="T39" fmla="*/ 885 h 947"/>
                <a:gd name="T40" fmla="*/ 487 w 511"/>
                <a:gd name="T41" fmla="*/ 859 h 947"/>
                <a:gd name="T42" fmla="*/ 378 w 511"/>
                <a:gd name="T43" fmla="*/ 856 h 947"/>
                <a:gd name="T44" fmla="*/ 301 w 511"/>
                <a:gd name="T45" fmla="*/ 866 h 947"/>
                <a:gd name="T46" fmla="*/ 262 w 511"/>
                <a:gd name="T47" fmla="*/ 885 h 947"/>
                <a:gd name="T48" fmla="*/ 268 w 511"/>
                <a:gd name="T49" fmla="*/ 840 h 947"/>
                <a:gd name="T50" fmla="*/ 308 w 511"/>
                <a:gd name="T51" fmla="*/ 771 h 947"/>
                <a:gd name="T52" fmla="*/ 341 w 511"/>
                <a:gd name="T53" fmla="*/ 664 h 947"/>
                <a:gd name="T54" fmla="*/ 368 w 511"/>
                <a:gd name="T55" fmla="*/ 573 h 947"/>
                <a:gd name="T56" fmla="*/ 348 w 511"/>
                <a:gd name="T57" fmla="*/ 469 h 947"/>
                <a:gd name="T58" fmla="*/ 318 w 511"/>
                <a:gd name="T59" fmla="*/ 358 h 947"/>
                <a:gd name="T60" fmla="*/ 258 w 511"/>
                <a:gd name="T61" fmla="*/ 231 h 947"/>
                <a:gd name="T62" fmla="*/ 172 w 511"/>
                <a:gd name="T63" fmla="*/ 114 h 947"/>
                <a:gd name="T64" fmla="*/ 99 w 511"/>
                <a:gd name="T65" fmla="*/ 29 h 947"/>
                <a:gd name="T66" fmla="*/ 59 w 511"/>
                <a:gd name="T67" fmla="*/ 0 h 94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1"/>
                <a:gd name="T103" fmla="*/ 0 h 947"/>
                <a:gd name="T104" fmla="*/ 511 w 511"/>
                <a:gd name="T105" fmla="*/ 947 h 94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1" h="947">
                  <a:moveTo>
                    <a:pt x="59" y="0"/>
                  </a:moveTo>
                  <a:lnTo>
                    <a:pt x="13" y="0"/>
                  </a:lnTo>
                  <a:lnTo>
                    <a:pt x="0" y="68"/>
                  </a:lnTo>
                  <a:lnTo>
                    <a:pt x="33" y="108"/>
                  </a:lnTo>
                  <a:lnTo>
                    <a:pt x="139" y="202"/>
                  </a:lnTo>
                  <a:lnTo>
                    <a:pt x="232" y="322"/>
                  </a:lnTo>
                  <a:lnTo>
                    <a:pt x="292" y="446"/>
                  </a:lnTo>
                  <a:lnTo>
                    <a:pt x="301" y="527"/>
                  </a:lnTo>
                  <a:lnTo>
                    <a:pt x="298" y="586"/>
                  </a:lnTo>
                  <a:lnTo>
                    <a:pt x="272" y="719"/>
                  </a:lnTo>
                  <a:lnTo>
                    <a:pt x="238" y="827"/>
                  </a:lnTo>
                  <a:lnTo>
                    <a:pt x="209" y="889"/>
                  </a:lnTo>
                  <a:lnTo>
                    <a:pt x="202" y="928"/>
                  </a:lnTo>
                  <a:lnTo>
                    <a:pt x="232" y="928"/>
                  </a:lnTo>
                  <a:lnTo>
                    <a:pt x="278" y="915"/>
                  </a:lnTo>
                  <a:lnTo>
                    <a:pt x="292" y="918"/>
                  </a:lnTo>
                  <a:lnTo>
                    <a:pt x="388" y="924"/>
                  </a:lnTo>
                  <a:lnTo>
                    <a:pt x="461" y="947"/>
                  </a:lnTo>
                  <a:lnTo>
                    <a:pt x="487" y="934"/>
                  </a:lnTo>
                  <a:lnTo>
                    <a:pt x="511" y="885"/>
                  </a:lnTo>
                  <a:lnTo>
                    <a:pt x="487" y="859"/>
                  </a:lnTo>
                  <a:lnTo>
                    <a:pt x="378" y="856"/>
                  </a:lnTo>
                  <a:lnTo>
                    <a:pt x="301" y="866"/>
                  </a:lnTo>
                  <a:lnTo>
                    <a:pt x="262" y="885"/>
                  </a:lnTo>
                  <a:lnTo>
                    <a:pt x="268" y="840"/>
                  </a:lnTo>
                  <a:lnTo>
                    <a:pt x="308" y="771"/>
                  </a:lnTo>
                  <a:lnTo>
                    <a:pt x="341" y="664"/>
                  </a:lnTo>
                  <a:lnTo>
                    <a:pt x="368" y="573"/>
                  </a:lnTo>
                  <a:lnTo>
                    <a:pt x="348" y="469"/>
                  </a:lnTo>
                  <a:lnTo>
                    <a:pt x="318" y="358"/>
                  </a:lnTo>
                  <a:lnTo>
                    <a:pt x="258" y="231"/>
                  </a:lnTo>
                  <a:lnTo>
                    <a:pt x="172" y="114"/>
                  </a:lnTo>
                  <a:lnTo>
                    <a:pt x="9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4" name="Freeform 11">
              <a:extLst>
                <a:ext uri="{FF2B5EF4-FFF2-40B4-BE49-F238E27FC236}">
                  <a16:creationId xmlns:a16="http://schemas.microsoft.com/office/drawing/2014/main" id="{F5331F01-89DB-4B29-B454-18CF6F4A9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" y="2320"/>
              <a:ext cx="344" cy="965"/>
            </a:xfrm>
            <a:custGeom>
              <a:avLst/>
              <a:gdLst>
                <a:gd name="T0" fmla="*/ 238 w 344"/>
                <a:gd name="T1" fmla="*/ 0 h 965"/>
                <a:gd name="T2" fmla="*/ 195 w 344"/>
                <a:gd name="T3" fmla="*/ 91 h 965"/>
                <a:gd name="T4" fmla="*/ 165 w 344"/>
                <a:gd name="T5" fmla="*/ 224 h 965"/>
                <a:gd name="T6" fmla="*/ 129 w 344"/>
                <a:gd name="T7" fmla="*/ 371 h 965"/>
                <a:gd name="T8" fmla="*/ 96 w 344"/>
                <a:gd name="T9" fmla="*/ 520 h 965"/>
                <a:gd name="T10" fmla="*/ 96 w 344"/>
                <a:gd name="T11" fmla="*/ 575 h 965"/>
                <a:gd name="T12" fmla="*/ 129 w 344"/>
                <a:gd name="T13" fmla="*/ 673 h 965"/>
                <a:gd name="T14" fmla="*/ 175 w 344"/>
                <a:gd name="T15" fmla="*/ 725 h 965"/>
                <a:gd name="T16" fmla="*/ 218 w 344"/>
                <a:gd name="T17" fmla="*/ 790 h 965"/>
                <a:gd name="T18" fmla="*/ 248 w 344"/>
                <a:gd name="T19" fmla="*/ 838 h 965"/>
                <a:gd name="T20" fmla="*/ 235 w 344"/>
                <a:gd name="T21" fmla="*/ 861 h 965"/>
                <a:gd name="T22" fmla="*/ 159 w 344"/>
                <a:gd name="T23" fmla="*/ 871 h 965"/>
                <a:gd name="T24" fmla="*/ 36 w 344"/>
                <a:gd name="T25" fmla="*/ 890 h 965"/>
                <a:gd name="T26" fmla="*/ 0 w 344"/>
                <a:gd name="T27" fmla="*/ 920 h 965"/>
                <a:gd name="T28" fmla="*/ 30 w 344"/>
                <a:gd name="T29" fmla="*/ 946 h 965"/>
                <a:gd name="T30" fmla="*/ 99 w 344"/>
                <a:gd name="T31" fmla="*/ 965 h 965"/>
                <a:gd name="T32" fmla="*/ 179 w 344"/>
                <a:gd name="T33" fmla="*/ 926 h 965"/>
                <a:gd name="T34" fmla="*/ 238 w 344"/>
                <a:gd name="T35" fmla="*/ 900 h 965"/>
                <a:gd name="T36" fmla="*/ 314 w 344"/>
                <a:gd name="T37" fmla="*/ 890 h 965"/>
                <a:gd name="T38" fmla="*/ 344 w 344"/>
                <a:gd name="T39" fmla="*/ 881 h 965"/>
                <a:gd name="T40" fmla="*/ 334 w 344"/>
                <a:gd name="T41" fmla="*/ 848 h 965"/>
                <a:gd name="T42" fmla="*/ 248 w 344"/>
                <a:gd name="T43" fmla="*/ 764 h 965"/>
                <a:gd name="T44" fmla="*/ 198 w 344"/>
                <a:gd name="T45" fmla="*/ 676 h 965"/>
                <a:gd name="T46" fmla="*/ 155 w 344"/>
                <a:gd name="T47" fmla="*/ 617 h 965"/>
                <a:gd name="T48" fmla="*/ 149 w 344"/>
                <a:gd name="T49" fmla="*/ 559 h 965"/>
                <a:gd name="T50" fmla="*/ 169 w 344"/>
                <a:gd name="T51" fmla="*/ 462 h 965"/>
                <a:gd name="T52" fmla="*/ 215 w 344"/>
                <a:gd name="T53" fmla="*/ 361 h 965"/>
                <a:gd name="T54" fmla="*/ 265 w 344"/>
                <a:gd name="T55" fmla="*/ 189 h 965"/>
                <a:gd name="T56" fmla="*/ 308 w 344"/>
                <a:gd name="T57" fmla="*/ 88 h 965"/>
                <a:gd name="T58" fmla="*/ 304 w 344"/>
                <a:gd name="T59" fmla="*/ 29 h 965"/>
                <a:gd name="T60" fmla="*/ 265 w 344"/>
                <a:gd name="T61" fmla="*/ 0 h 965"/>
                <a:gd name="T62" fmla="*/ 238 w 344"/>
                <a:gd name="T63" fmla="*/ 0 h 96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44"/>
                <a:gd name="T97" fmla="*/ 0 h 965"/>
                <a:gd name="T98" fmla="*/ 344 w 344"/>
                <a:gd name="T99" fmla="*/ 965 h 96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44" h="965">
                  <a:moveTo>
                    <a:pt x="238" y="0"/>
                  </a:moveTo>
                  <a:lnTo>
                    <a:pt x="195" y="91"/>
                  </a:lnTo>
                  <a:lnTo>
                    <a:pt x="165" y="224"/>
                  </a:lnTo>
                  <a:lnTo>
                    <a:pt x="129" y="371"/>
                  </a:lnTo>
                  <a:lnTo>
                    <a:pt x="96" y="520"/>
                  </a:lnTo>
                  <a:lnTo>
                    <a:pt x="96" y="575"/>
                  </a:lnTo>
                  <a:lnTo>
                    <a:pt x="129" y="673"/>
                  </a:lnTo>
                  <a:lnTo>
                    <a:pt x="175" y="725"/>
                  </a:lnTo>
                  <a:lnTo>
                    <a:pt x="218" y="790"/>
                  </a:lnTo>
                  <a:lnTo>
                    <a:pt x="248" y="838"/>
                  </a:lnTo>
                  <a:lnTo>
                    <a:pt x="235" y="861"/>
                  </a:lnTo>
                  <a:lnTo>
                    <a:pt x="159" y="871"/>
                  </a:lnTo>
                  <a:lnTo>
                    <a:pt x="36" y="890"/>
                  </a:lnTo>
                  <a:lnTo>
                    <a:pt x="0" y="920"/>
                  </a:lnTo>
                  <a:lnTo>
                    <a:pt x="30" y="946"/>
                  </a:lnTo>
                  <a:lnTo>
                    <a:pt x="99" y="965"/>
                  </a:lnTo>
                  <a:lnTo>
                    <a:pt x="179" y="926"/>
                  </a:lnTo>
                  <a:lnTo>
                    <a:pt x="238" y="900"/>
                  </a:lnTo>
                  <a:lnTo>
                    <a:pt x="314" y="890"/>
                  </a:lnTo>
                  <a:lnTo>
                    <a:pt x="344" y="881"/>
                  </a:lnTo>
                  <a:lnTo>
                    <a:pt x="334" y="848"/>
                  </a:lnTo>
                  <a:lnTo>
                    <a:pt x="248" y="764"/>
                  </a:lnTo>
                  <a:lnTo>
                    <a:pt x="198" y="676"/>
                  </a:lnTo>
                  <a:lnTo>
                    <a:pt x="155" y="617"/>
                  </a:lnTo>
                  <a:lnTo>
                    <a:pt x="149" y="559"/>
                  </a:lnTo>
                  <a:lnTo>
                    <a:pt x="169" y="462"/>
                  </a:lnTo>
                  <a:lnTo>
                    <a:pt x="215" y="361"/>
                  </a:lnTo>
                  <a:lnTo>
                    <a:pt x="265" y="189"/>
                  </a:lnTo>
                  <a:lnTo>
                    <a:pt x="308" y="88"/>
                  </a:lnTo>
                  <a:lnTo>
                    <a:pt x="304" y="29"/>
                  </a:lnTo>
                  <a:lnTo>
                    <a:pt x="265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5" name="Freeform 12">
              <a:extLst>
                <a:ext uri="{FF2B5EF4-FFF2-40B4-BE49-F238E27FC236}">
                  <a16:creationId xmlns:a16="http://schemas.microsoft.com/office/drawing/2014/main" id="{E1391E3F-B340-4E8B-8EBE-D8A07DFB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770"/>
              <a:ext cx="170" cy="198"/>
            </a:xfrm>
            <a:custGeom>
              <a:avLst/>
              <a:gdLst>
                <a:gd name="T0" fmla="*/ 20 w 170"/>
                <a:gd name="T1" fmla="*/ 9 h 198"/>
                <a:gd name="T2" fmla="*/ 66 w 170"/>
                <a:gd name="T3" fmla="*/ 0 h 198"/>
                <a:gd name="T4" fmla="*/ 110 w 170"/>
                <a:gd name="T5" fmla="*/ 3 h 198"/>
                <a:gd name="T6" fmla="*/ 150 w 170"/>
                <a:gd name="T7" fmla="*/ 22 h 198"/>
                <a:gd name="T8" fmla="*/ 170 w 170"/>
                <a:gd name="T9" fmla="*/ 58 h 198"/>
                <a:gd name="T10" fmla="*/ 170 w 170"/>
                <a:gd name="T11" fmla="*/ 87 h 198"/>
                <a:gd name="T12" fmla="*/ 150 w 170"/>
                <a:gd name="T13" fmla="*/ 126 h 198"/>
                <a:gd name="T14" fmla="*/ 116 w 170"/>
                <a:gd name="T15" fmla="*/ 149 h 198"/>
                <a:gd name="T16" fmla="*/ 66 w 170"/>
                <a:gd name="T17" fmla="*/ 149 h 198"/>
                <a:gd name="T18" fmla="*/ 36 w 170"/>
                <a:gd name="T19" fmla="*/ 168 h 198"/>
                <a:gd name="T20" fmla="*/ 26 w 170"/>
                <a:gd name="T21" fmla="*/ 198 h 198"/>
                <a:gd name="T22" fmla="*/ 0 w 170"/>
                <a:gd name="T23" fmla="*/ 188 h 198"/>
                <a:gd name="T24" fmla="*/ 10 w 170"/>
                <a:gd name="T25" fmla="*/ 149 h 198"/>
                <a:gd name="T26" fmla="*/ 46 w 170"/>
                <a:gd name="T27" fmla="*/ 126 h 198"/>
                <a:gd name="T28" fmla="*/ 106 w 170"/>
                <a:gd name="T29" fmla="*/ 120 h 198"/>
                <a:gd name="T30" fmla="*/ 130 w 170"/>
                <a:gd name="T31" fmla="*/ 97 h 198"/>
                <a:gd name="T32" fmla="*/ 136 w 170"/>
                <a:gd name="T33" fmla="*/ 61 h 198"/>
                <a:gd name="T34" fmla="*/ 110 w 170"/>
                <a:gd name="T35" fmla="*/ 29 h 198"/>
                <a:gd name="T36" fmla="*/ 70 w 170"/>
                <a:gd name="T37" fmla="*/ 29 h 198"/>
                <a:gd name="T38" fmla="*/ 26 w 170"/>
                <a:gd name="T39" fmla="*/ 39 h 198"/>
                <a:gd name="T40" fmla="*/ 10 w 170"/>
                <a:gd name="T41" fmla="*/ 29 h 198"/>
                <a:gd name="T42" fmla="*/ 20 w 170"/>
                <a:gd name="T43" fmla="*/ 9 h 19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70"/>
                <a:gd name="T67" fmla="*/ 0 h 198"/>
                <a:gd name="T68" fmla="*/ 170 w 170"/>
                <a:gd name="T69" fmla="*/ 198 h 19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70" h="198">
                  <a:moveTo>
                    <a:pt x="20" y="9"/>
                  </a:moveTo>
                  <a:lnTo>
                    <a:pt x="66" y="0"/>
                  </a:lnTo>
                  <a:lnTo>
                    <a:pt x="110" y="3"/>
                  </a:lnTo>
                  <a:lnTo>
                    <a:pt x="150" y="22"/>
                  </a:lnTo>
                  <a:lnTo>
                    <a:pt x="170" y="58"/>
                  </a:lnTo>
                  <a:lnTo>
                    <a:pt x="170" y="87"/>
                  </a:lnTo>
                  <a:lnTo>
                    <a:pt x="150" y="126"/>
                  </a:lnTo>
                  <a:lnTo>
                    <a:pt x="116" y="149"/>
                  </a:lnTo>
                  <a:lnTo>
                    <a:pt x="66" y="149"/>
                  </a:lnTo>
                  <a:lnTo>
                    <a:pt x="36" y="168"/>
                  </a:lnTo>
                  <a:lnTo>
                    <a:pt x="26" y="198"/>
                  </a:lnTo>
                  <a:lnTo>
                    <a:pt x="0" y="188"/>
                  </a:lnTo>
                  <a:lnTo>
                    <a:pt x="10" y="149"/>
                  </a:lnTo>
                  <a:lnTo>
                    <a:pt x="46" y="126"/>
                  </a:lnTo>
                  <a:lnTo>
                    <a:pt x="106" y="120"/>
                  </a:lnTo>
                  <a:lnTo>
                    <a:pt x="130" y="97"/>
                  </a:lnTo>
                  <a:lnTo>
                    <a:pt x="136" y="61"/>
                  </a:lnTo>
                  <a:lnTo>
                    <a:pt x="110" y="29"/>
                  </a:lnTo>
                  <a:lnTo>
                    <a:pt x="70" y="29"/>
                  </a:lnTo>
                  <a:lnTo>
                    <a:pt x="26" y="39"/>
                  </a:lnTo>
                  <a:lnTo>
                    <a:pt x="10" y="2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46" name="Freeform 13">
              <a:extLst>
                <a:ext uri="{FF2B5EF4-FFF2-40B4-BE49-F238E27FC236}">
                  <a16:creationId xmlns:a16="http://schemas.microsoft.com/office/drawing/2014/main" id="{EAC7775B-97D1-4B44-AE0E-01C0BDB5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" y="1001"/>
              <a:ext cx="53" cy="54"/>
            </a:xfrm>
            <a:custGeom>
              <a:avLst/>
              <a:gdLst>
                <a:gd name="T0" fmla="*/ 53 w 53"/>
                <a:gd name="T1" fmla="*/ 3 h 54"/>
                <a:gd name="T2" fmla="*/ 26 w 53"/>
                <a:gd name="T3" fmla="*/ 0 h 54"/>
                <a:gd name="T4" fmla="*/ 8 w 53"/>
                <a:gd name="T5" fmla="*/ 20 h 54"/>
                <a:gd name="T6" fmla="*/ 0 w 53"/>
                <a:gd name="T7" fmla="*/ 51 h 54"/>
                <a:gd name="T8" fmla="*/ 26 w 53"/>
                <a:gd name="T9" fmla="*/ 54 h 54"/>
                <a:gd name="T10" fmla="*/ 48 w 53"/>
                <a:gd name="T11" fmla="*/ 40 h 54"/>
                <a:gd name="T12" fmla="*/ 53 w 53"/>
                <a:gd name="T13" fmla="*/ 3 h 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54"/>
                <a:gd name="T23" fmla="*/ 53 w 53"/>
                <a:gd name="T24" fmla="*/ 54 h 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54">
                  <a:moveTo>
                    <a:pt x="53" y="3"/>
                  </a:moveTo>
                  <a:lnTo>
                    <a:pt x="26" y="0"/>
                  </a:lnTo>
                  <a:lnTo>
                    <a:pt x="8" y="20"/>
                  </a:lnTo>
                  <a:lnTo>
                    <a:pt x="0" y="51"/>
                  </a:lnTo>
                  <a:lnTo>
                    <a:pt x="26" y="54"/>
                  </a:lnTo>
                  <a:lnTo>
                    <a:pt x="48" y="40"/>
                  </a:lnTo>
                  <a:lnTo>
                    <a:pt x="53" y="3"/>
                  </a:lnTo>
                  <a:close/>
                </a:path>
              </a:pathLst>
            </a:custGeom>
            <a:solidFill>
              <a:srgbClr val="025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BE231-410E-45FD-BB9D-D1F26548CE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20837" name="Slide Number Placeholder 2">
            <a:extLst>
              <a:ext uri="{FF2B5EF4-FFF2-40B4-BE49-F238E27FC236}">
                <a16:creationId xmlns:a16="http://schemas.microsoft.com/office/drawing/2014/main" id="{48CD5CD3-8DE0-4789-B36F-660770D997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DFF27-A4BC-4F08-B8CD-9AD06CD5ABA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41CB-200C-4122-A4FF-EC6714F6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 ROM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Mask ROM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Thông tin được ghi khi sản xuất</a:t>
            </a:r>
            <a:endParaRPr lang="en-US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Không xoá/ sửa được nội dung</a:t>
            </a:r>
            <a:endParaRPr lang="vi-VN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Giá thành </a:t>
            </a:r>
            <a:r>
              <a:rPr lang="vi-VN"/>
              <a:t>rất đắt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PROM (Programmable ROM)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Khi sản xuất chưa có nội dung (ROM trắng)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Cần thiết bị chuyên dụng để ghi </a:t>
            </a:r>
            <a:endParaRPr lang="en-US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phép</a:t>
            </a:r>
            <a:r>
              <a:rPr lang="vi-VN"/>
              <a:t> ghi được một lần</a:t>
            </a:r>
            <a:r>
              <a:rPr lang="en-US"/>
              <a:t>, gọi là OTP (One Time Programmable) hoặc WORM (Write-Once-Read-Many)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EPROM (Erasable PROM)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Có thể </a:t>
            </a:r>
            <a:r>
              <a:rPr lang="vi-VN"/>
              <a:t>xóa bằng tia cực tím</a:t>
            </a:r>
            <a:r>
              <a:rPr lang="en-US"/>
              <a:t> UV (Ultra Violet)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Cần thiết bị chuyên dụng để ghi </a:t>
            </a:r>
            <a:endParaRPr lang="en-US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Ghi</a:t>
            </a:r>
            <a:r>
              <a:rPr lang="en-US"/>
              <a:t>/ xoá</a:t>
            </a:r>
            <a:r>
              <a:rPr lang="vi-VN"/>
              <a:t> được nhiều lần</a:t>
            </a:r>
          </a:p>
        </p:txBody>
      </p:sp>
      <p:sp>
        <p:nvSpPr>
          <p:cNvPr id="15363" name="Title 1">
            <a:extLst>
              <a:ext uri="{FF2B5EF4-FFF2-40B4-BE49-F238E27FC236}">
                <a16:creationId xmlns:a16="http://schemas.microsoft.com/office/drawing/2014/main" id="{9277AF47-87E6-4484-A643-035EE75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15364" name="Picture 4" descr="http://t3.gstatic.com/images?q=tbn:ANd9GcQejdnShC3w323wJi9B6cxZOCAlHDGzK5348610wE9x_W2yu3U&amp;t=1&amp;usg=__sT7aRwFboVt5M-_seWsvhUa4Tiw=">
            <a:extLst>
              <a:ext uri="{FF2B5EF4-FFF2-40B4-BE49-F238E27FC236}">
                <a16:creationId xmlns:a16="http://schemas.microsoft.com/office/drawing/2014/main" id="{ED334DF3-ED55-41DD-AB8B-DFB3DBC8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990725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6" descr="http://t2.gstatic.com/images?q=tbn:ANd9GcTvjTvKAlumebusig7SJb2ZsgTZAg8P-QOUNg4_n7_x-AfJ-uA&amp;t=1&amp;usg=__cm94o5m_ULgsHeU8IWXU5gxBZwY=">
            <a:extLst>
              <a:ext uri="{FF2B5EF4-FFF2-40B4-BE49-F238E27FC236}">
                <a16:creationId xmlns:a16="http://schemas.microsoft.com/office/drawing/2014/main" id="{6BF56569-F25E-4845-936B-7C91BD56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2819400"/>
            <a:ext cx="1981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8" descr="http://t3.gstatic.com/images?q=tbn:ANd9GcT_CX49bBg9Ri5UsX5JQ1vns2EOWQww8rSyy11nUJ1BwwEJHA4&amp;t=1&amp;usg=__s2UFVmw8nnhVQmy6jk_rNpCdb6Q=">
            <a:extLst>
              <a:ext uri="{FF2B5EF4-FFF2-40B4-BE49-F238E27FC236}">
                <a16:creationId xmlns:a16="http://schemas.microsoft.com/office/drawing/2014/main" id="{70749CEB-6D10-4C9C-BBBD-9416645F1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524000"/>
            <a:ext cx="2095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DD52D-5BB1-469A-B62E-43E2558CD6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5368" name="Slide Number Placeholder 3">
            <a:extLst>
              <a:ext uri="{FF2B5EF4-FFF2-40B4-BE49-F238E27FC236}">
                <a16:creationId xmlns:a16="http://schemas.microsoft.com/office/drawing/2014/main" id="{AF77B407-9307-4B3F-995B-D4DEF3C144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441D20-3EBA-4EA9-A1CB-527782948E6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6D2D-6620-43DC-8014-9B1E817B9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 ROM (tiếp)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EEPROM (Electrically EPROM)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Xóa bằng </a:t>
            </a:r>
            <a:r>
              <a:rPr lang="en-US"/>
              <a:t>mạch </a:t>
            </a:r>
            <a:r>
              <a:rPr lang="vi-VN"/>
              <a:t>điện</a:t>
            </a:r>
            <a:r>
              <a:rPr lang="en-US"/>
              <a:t>, không cần tia UV </a:t>
            </a:r>
            <a:r>
              <a:rPr lang="en-US">
                <a:sym typeface="Wingdings" pitchFamily="2" charset="2"/>
              </a:rPr>
              <a:t> Không cần tháo chip ROM ra khỏi máy tính</a:t>
            </a:r>
            <a:endParaRPr lang="vi-VN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Có thể ghi theo từng byte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2 chế độ điện áp: 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Điện áp cao : Ghi + Xoá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Điện áp thấp : Chỉ đọc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Flash memory (Bộ nhớ cực nhanh)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EEPROM sản xuất bằng công nghệ NAND, tốc độ truy cập nhanh, mật độ cao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Xóa bằng </a:t>
            </a:r>
            <a:r>
              <a:rPr lang="en-US"/>
              <a:t>mạch </a:t>
            </a:r>
            <a:r>
              <a:rPr lang="vi-VN"/>
              <a:t>điện</a:t>
            </a:r>
            <a:r>
              <a:rPr lang="en-US"/>
              <a:t>; Ghi theo từng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Ngày nay được sử dụng rộng rãi dưới dạng thẻ nhớ (CF, SD,…) , thanh USB, ổ SSD (thay thế cho ổ đĩa cứng)</a:t>
            </a:r>
          </a:p>
        </p:txBody>
      </p:sp>
      <p:sp>
        <p:nvSpPr>
          <p:cNvPr id="16387" name="Title 1">
            <a:extLst>
              <a:ext uri="{FF2B5EF4-FFF2-40B4-BE49-F238E27FC236}">
                <a16:creationId xmlns:a16="http://schemas.microsoft.com/office/drawing/2014/main" id="{C62AE15F-21A0-49BE-8B36-54B82244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3EA5F-0C68-49EC-B9E3-792095914B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6389" name="Slide Number Placeholder 3">
            <a:extLst>
              <a:ext uri="{FF2B5EF4-FFF2-40B4-BE49-F238E27FC236}">
                <a16:creationId xmlns:a16="http://schemas.microsoft.com/office/drawing/2014/main" id="{0D54F62C-0A11-4B5A-89DD-8F36410F2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D00837-D9E0-4FA6-B3C9-CE3AB33AFA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C622-0385-46E5-B5F3-6C7BCB29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Bộ nhớ đọc-ghi (Read/Write Memory)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Có thể ghi/ xoá trong quá trình sử dụng </a:t>
            </a:r>
            <a:r>
              <a:rPr lang="en-US">
                <a:sym typeface="Wingdings" pitchFamily="2" charset="2"/>
              </a:rPr>
              <a:t> Làm bộ nhớ chính trong máy tính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Tự mất dữ liệu khi cắt nguồn điện. Chỉ l</a:t>
            </a:r>
            <a:r>
              <a:rPr lang="vi-VN"/>
              <a:t>ưu trữ thông tin tạm thời</a:t>
            </a:r>
            <a:r>
              <a:rPr lang="en-US"/>
              <a:t> khi chạy chương trình, khi kết thúc chương trình cần lưu trữ dữ liệu ra bộ nhớ ngoài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Có hai loại: 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/>
              <a:t>SRAM (Static RAM): RAM tĩnh</a:t>
            </a:r>
          </a:p>
          <a:p>
            <a:pPr lvl="2" algn="just" eaLnBrk="1" fontAlgn="auto" hangingPunct="1">
              <a:spcAft>
                <a:spcPts val="0"/>
              </a:spcAft>
              <a:defRPr/>
            </a:pPr>
            <a:r>
              <a:rPr lang="en-US"/>
              <a:t>DRAM (Dynamic RAM): RAM động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1" name="Title 1">
            <a:extLst>
              <a:ext uri="{FF2B5EF4-FFF2-40B4-BE49-F238E27FC236}">
                <a16:creationId xmlns:a16="http://schemas.microsoft.com/office/drawing/2014/main" id="{88849144-6B4F-4C32-9A9E-A2E56A1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59A78-1CEF-4BAD-A6A9-7594BB43DB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7413" name="Slide Number Placeholder 3">
            <a:extLst>
              <a:ext uri="{FF2B5EF4-FFF2-40B4-BE49-F238E27FC236}">
                <a16:creationId xmlns:a16="http://schemas.microsoft.com/office/drawing/2014/main" id="{EC7006F5-480B-4F35-93B8-DE44709A44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A3B85D-4EFB-4C3F-85AB-39F6066C1E1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225E-F547-4FB4-8C80-3AF2FC10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Các bit được lưu trữ bằng các Flip-Flop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Thông tin ổn định</a:t>
            </a:r>
            <a:r>
              <a:rPr lang="en-US"/>
              <a:t>, không tự mất dữ liệu theo thời gian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Cấu trúc phức tạp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Dung lượng chip nhỏ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Tốc độ </a:t>
            </a:r>
            <a:r>
              <a:rPr lang="en-US"/>
              <a:t>truy cập </a:t>
            </a:r>
            <a:r>
              <a:rPr lang="vi-VN"/>
              <a:t>nhanh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Đắt tiền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Dùng làm bộ nhớ cache</a:t>
            </a: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C7C42C94-E4FF-4678-AC25-9A39A312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694F8CB8-A4EC-4202-83B6-D37B60F0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3276600"/>
            <a:ext cx="324008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B36B8-3C47-486D-B653-B6C5F2F244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8438" name="Slide Number Placeholder 3">
            <a:extLst>
              <a:ext uri="{FF2B5EF4-FFF2-40B4-BE49-F238E27FC236}">
                <a16:creationId xmlns:a16="http://schemas.microsoft.com/office/drawing/2014/main" id="{3D99F834-1897-4C48-8473-8E582F8BE2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47529-5D7A-474C-8DAF-3C94DDF545B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BB63-BE52-44A0-9CE0-3B8AE7F5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Các bit được lưu trữ trên </a:t>
            </a:r>
            <a:r>
              <a:rPr lang="en-US"/>
              <a:t>mạch </a:t>
            </a:r>
            <a:r>
              <a:rPr lang="vi-VN"/>
              <a:t>tụ điện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Tự mất dữ liệu theo thời gian </a:t>
            </a:r>
            <a:r>
              <a:rPr lang="en-US">
                <a:sym typeface="Wingdings" pitchFamily="2" charset="2"/>
              </a:rPr>
              <a:t> </a:t>
            </a:r>
            <a:r>
              <a:rPr lang="vi-VN"/>
              <a:t>cần phải có mạch làm tươi</a:t>
            </a:r>
            <a:r>
              <a:rPr lang="en-US"/>
              <a:t> (refresh)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Cấu trúc đơn giản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Dung lượng lớn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Tốc độ chậm hơn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Rẻ tiền hơn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Dùng làm bộ nhớ chính</a:t>
            </a:r>
          </a:p>
        </p:txBody>
      </p:sp>
      <p:sp>
        <p:nvSpPr>
          <p:cNvPr id="19459" name="Title 1">
            <a:extLst>
              <a:ext uri="{FF2B5EF4-FFF2-40B4-BE49-F238E27FC236}">
                <a16:creationId xmlns:a16="http://schemas.microsoft.com/office/drawing/2014/main" id="{D4FC86BA-E14B-4A4D-8014-D5FEC28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19460" name="Picture 8">
            <a:extLst>
              <a:ext uri="{FF2B5EF4-FFF2-40B4-BE49-F238E27FC236}">
                <a16:creationId xmlns:a16="http://schemas.microsoft.com/office/drawing/2014/main" id="{F93B145F-B6C2-4A1E-8F2C-1FB7271F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07" r="67038" b="33951"/>
          <a:stretch>
            <a:fillRect/>
          </a:stretch>
        </p:blipFill>
        <p:spPr bwMode="auto">
          <a:xfrm>
            <a:off x="5562600" y="3408363"/>
            <a:ext cx="27432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1A52C-238C-4FCC-BFDC-EFCD2AD956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9462" name="Slide Number Placeholder 3">
            <a:extLst>
              <a:ext uri="{FF2B5EF4-FFF2-40B4-BE49-F238E27FC236}">
                <a16:creationId xmlns:a16="http://schemas.microsoft.com/office/drawing/2014/main" id="{D40B75F7-53AE-4F64-B6F2-53FAE91221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5F2234-9934-45BB-8945-931BEA2379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9ACE7C-DA2B-4427-9EF8-47CDECC4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 DRAM theo cơ chế hoạt động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FPM (Fast Page Mode)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Truy cập theo từng trang bộ nhớ (cùng hàng khác cột)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EDO (Enhanced Data Out)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Khi xuất dữ liệu có thể đồng thời đọc địa chỉ của ô nhớ kế tiếp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Cho phép đọc nhanh gấp đôi so với RAM thường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SDRAM (Synchronous DRAM)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Đồng bộ với system clock </a:t>
            </a:r>
            <a:r>
              <a:rPr lang="en-US">
                <a:sym typeface="Wingdings" pitchFamily="2" charset="2"/>
              </a:rPr>
              <a:t> CPU không cần chu kỳ chờ</a:t>
            </a:r>
            <a:endParaRPr lang="en-US"/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Truyền dữ liệu theo block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RDRAM (Rambus DRAM)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Bộ nhớ tốc độ cao, truyền dữ liệu theo block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Do công ty Rambus và Intel sản xuất để sử dụng cho CPU Pentium 4 khi mới xuất hiện năm 2000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Giá thành đắt nên ngày nay ít sử dụng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3" name="Title 1">
            <a:extLst>
              <a:ext uri="{FF2B5EF4-FFF2-40B4-BE49-F238E27FC236}">
                <a16:creationId xmlns:a16="http://schemas.microsoft.com/office/drawing/2014/main" id="{D3C02C97-A575-4E0F-82E4-E9BCF225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BB5A0-4524-4B6F-A77A-03BD9FB9D5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0485" name="Slide Number Placeholder 2">
            <a:extLst>
              <a:ext uri="{FF2B5EF4-FFF2-40B4-BE49-F238E27FC236}">
                <a16:creationId xmlns:a16="http://schemas.microsoft.com/office/drawing/2014/main" id="{19FD2897-F109-46F3-9441-51EAC959C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4AD948-9891-4012-B19F-0FAEADE134F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269A-1C71-442C-BF98-97B2B5B9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 DRAM theo cơ chế hoạt động (tiếp)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DDR-SDRAM (Double Data Rate-SDRAM)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Phiên bản cải tiến của SDRAM nhằm nâng cao tốc độ truy cập nhưng có giá thành rẻ hơn RDRAM</a:t>
            </a:r>
          </a:p>
          <a:p>
            <a:pPr lvl="2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Gởi dữ liệu 2 lần trong 1 chu kỳ clock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DDR2/ DDR3: Gởi dữ liệu 4 hoặc 8 lần trong 1 chu kỳ clock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07" name="Title 1">
            <a:extLst>
              <a:ext uri="{FF2B5EF4-FFF2-40B4-BE49-F238E27FC236}">
                <a16:creationId xmlns:a16="http://schemas.microsoft.com/office/drawing/2014/main" id="{5E672F5A-62F8-4F17-B6BA-FDBC2E26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21508" name="Picture 2" descr="http://upload.wikimedia.org/wikipedia/commons/thumb/1/1b/Desktop_DDR_Memory_Comparison.svg/1000px-Desktop_DDR_Memory_Comparison.svg.png">
            <a:extLst>
              <a:ext uri="{FF2B5EF4-FFF2-40B4-BE49-F238E27FC236}">
                <a16:creationId xmlns:a16="http://schemas.microsoft.com/office/drawing/2014/main" id="{5E2F2E73-A14C-45FA-BB5E-C1FFEB883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9530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AFEC2-027A-4271-92BB-A32518A012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1510" name="Slide Number Placeholder 3">
            <a:extLst>
              <a:ext uri="{FF2B5EF4-FFF2-40B4-BE49-F238E27FC236}">
                <a16:creationId xmlns:a16="http://schemas.microsoft.com/office/drawing/2014/main" id="{5BA7CB8C-64E8-4838-BA71-5618291E0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D0C9B9-E5B0-4BC9-B63B-3B055BBD02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B308-E51C-4D5F-8C97-F4623367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 DRAM theo hình thức đóng gói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SIMM (Single Inline Memory Module) 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DIMM (Dual Inline Memory Module)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RIMM (Rambus Inline Memory Module)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SO-DIMM (Small Outline DIMM)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SO-RIMM (Small Outline RIMM)</a:t>
            </a:r>
          </a:p>
          <a:p>
            <a:pPr lvl="1"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531" name="Title 1">
            <a:extLst>
              <a:ext uri="{FF2B5EF4-FFF2-40B4-BE49-F238E27FC236}">
                <a16:creationId xmlns:a16="http://schemas.microsoft.com/office/drawing/2014/main" id="{649694B4-EBDD-4CD0-AFB6-DC97102E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22532" name="Picture 2" descr="http://t0.gstatic.com/images?q=tbn:ANd9GcTFmihb2St308H9aC2p_2qSB3sizsU238zh6QEJwVua2huXr88&amp;t=1&amp;usg=__hxeEmVM1r2VoKrn444N9EaTDvrE=">
            <a:extLst>
              <a:ext uri="{FF2B5EF4-FFF2-40B4-BE49-F238E27FC236}">
                <a16:creationId xmlns:a16="http://schemas.microsoft.com/office/drawing/2014/main" id="{09DCA407-96A1-46D9-B743-8923740D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70425"/>
            <a:ext cx="2667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 descr="http://t1.gstatic.com/images?q=tbn:ANd9GcTajOY5SdNYJJgpRYWGZIBOOipCduP2PVQO6bjv9kbt4Ofawds&amp;t=1&amp;usg=__iv3SSRUBLgQ2p4EWTh_aW-XnfKg=">
            <a:extLst>
              <a:ext uri="{FF2B5EF4-FFF2-40B4-BE49-F238E27FC236}">
                <a16:creationId xmlns:a16="http://schemas.microsoft.com/office/drawing/2014/main" id="{98691C77-4F06-47C3-B05F-D613B6F0D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495800"/>
            <a:ext cx="2944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http://t3.gstatic.com/images?q=tbn:ANd9GcSUxXALlPGzoLK7soNQtW9rlqObOtcC2rP1yxApfKLbVG6Z6-Y&amp;t=1&amp;usg=__Z5eZWVHLjJLfqyKMFd-CgVeZ7Lw=">
            <a:extLst>
              <a:ext uri="{FF2B5EF4-FFF2-40B4-BE49-F238E27FC236}">
                <a16:creationId xmlns:a16="http://schemas.microsoft.com/office/drawing/2014/main" id="{AAAC36DF-36AC-42F4-AAD3-E3214418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40250"/>
            <a:ext cx="14478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AutoShape 12" descr="data:image/jpeg;base64,/9j/4AAQSkZJRgABAQAAAQABAAD/2wCEAAkGBhQSERUUExMWFRQWFh4YGBcYGRsaGhgcGxcYFxsYHRccGyYeHB0jGhgaHy8gIycpLCwsFx4xNTAqNSYrLCkBCQoKDgwOGg8PGiwkHBwsKiwsLCkqLCwpLCksLCwpLCksLCwpLCksLCksLCwsKSwsKSwsLCksLDUsLCw1LCwpLP/AABEIAFoBaAMBIgACEQEDEQH/xAAcAAABBAMBAAAAAAAAAAAAAAAGAQIFBwADBAj/xABNEAABAwEEBAgJCQYEBgMAAAABAgMRAAQSITEFBkFRBxMiUmGRktEXIzJCU3GBofAUFRYzYqKx4eJDVIKTssFEY3JzJDSDs8LxJWTS/8QAGAEBAQEBAQAAAAAAAAAAAAAAAAECAwT/xAAnEQACAgAGAgEFAQEAAAAAAAAAAQIRAxITFDFRIUGhBCJCUmHwMv/aAAwDAQACEQMRAD8AKOFfWF6zlrinFtgBRNwxe8mJ66itStJWt5xzj7QuEpSQA5eTCxekkGL0YQcpp3DQohbMR54xyOCMKiuCqxhz5Uk4JUkDk5i8kjCcjWfJy8ZmESdef+ILUvXAbpcvyL2U3c7s4THsowQwRiXHFT/mGN5JVlA30Cq1btiLSV8ShSiZD3GANqIEBZYi9f2wFRONFugtGkp4tSpShASrcSDJBO84k+pNcYPEv7jvJR9DPpUyCU+NOMEhSiPYZmto1kZ3Wj73fXPpDXqxWc3AW5GxCb0Y9AiuJPCzZdyh/AfjGvTTOdolvpIxvtH3u+lVrKx/9j73fUT4WbLvPYVTvC1ZecewqlMWiW+kLG9/73fTjrCxvf8AfUOeFqzc49hVOHCvZef9xVKYtEqdYWN7/wB7vrDrCxzn/vVFeFay8/7iqXwq2bn/AHFddSmW0Sf0iZ5z/vpfpGzvf9/fUYOFOzc77ivVNNHCrZueOyruq0yWiVOsjO98ddZ9Imec+KihwqWbav7qqw8Kdm9IOwrDdSmW0Sv0jZ2LfpTrIxz3uo1FHhTss/WA/wAKqYjhSs+MupOOHIWMPfUpi0S51kZ57wpPpM1znuqorwqWXHxieyql8Kll9InLmq6sqUxaJQ6ztbFu/HspfpK1z3er8qilcKdl9InLmqpvhVsvpE9lVKYtEt9JWvSO/HspTrI1scc9o/TUT4UrLz0dSu6sPCpZo8tHUrupTFol06yM+lc6v01itY2fTOD2fpqHPCpZeej1EK7qTwqWXno6ld1KYtEyvWVnY651fppv0kZ9Mv4/gqI8Ktk2OI7KvxrE8KVl9I3HqVj7qUxaJc6ytemX1forBrKz6dfV+mojwo2XnteqFd1KnhRsnPb6ld1WmLRMjWVj0y+r9NOTrSx6VfZ/KoZPChZNrrXUrurBwn2T0jXUe6pTFol/pMzH1y+z+mkOsrPp19n9NRI4TbJ6RrqV3U4cJtk2uNe/p6KUxaJT6Ss+nX1fppfpEz+8L7P6aiRwnWQftGuo91O8J9j9K37J7qUxaJM6xtfvB6v0Vn0la9Oer9FRZ4TbH6RvqV3VnhOse1xvqV3UpktEkrWVuPr1T6v0U0ayt/vC+yP/AM1HHhNsfpG/alXdW1rhCsSzAW0fWCPxFPItHS5rKjCLQvspH/jXV8pdIBS6rKckn/x30ibWw5EstlJ2wPdhTbZYS0BxeDZOHQSIuj42VG2ikJpbXQ2d3i1OOEiLxShJCZE44bsYEkbYrk1l1utTAQtt5JSowJQk7JmcK4rdYXT5TLzpCji2E+Mx85aiLh2EkHKYnCuLXKzrRZ2eMACysqUE+SkmTdT0AECdtefDliNvMvAxaUPt5CHULXZ+0vqbfKVC4CISEwb0bM6yh3gu/wCcV/tj/uCsrumc8J3E28NySVND/V+CK4OCBy4LQTHlNjZhMifZUhw2+U0dkK/BFQPB6uWLXAu8pvDOrEn5stg2BTy76nLtnGATJvKjaTsof131iDbXyezSlABvkSJkYJBzx2n2VKWBwqbEzh/eou1aKCnUlUEF0EjZhJj3Cql7OjYOaG4OVOJC7QopnJtBjPerf0CpgcGVmB/ads0XpRWxlvlJ9Y9uNaAHDg2sn2+2aQ8G1lOQcH8Rqe1o4QbPYneJPKeuhV3BKUg5XlHrgAmgi1cKVrWoBt2xtgxESsiQMCTtF6MBsNZKTPg3su5ztGl8GtlnJztGiDUS2251K1W1DYTyS0pKbpVIkyndliYOdSjut1jSbptLQOOF4TycTluq2ANHBrZv8w/x0h4NLNuc7VG1l1nsrhAQ8hUlKRG0rBKQDGZAOHRTLdrfZWb3GPJTdXxZkK8uASkcnGAcYyoAL8G1mnAOD+I1g4N7PucP8Roxc10saXFNqtCAtKikgzgUpvnlRGQOMxIIzrpsGsdneS6ptwKSyYcMEBMJvHEjHDHCoAFPBpZ9gc7R7qQ8GTG5ztflRPauEmwt4qf2A+QvEFvjQRhiLvvwprfCTYlLupcUTBIIQqDCruBjOZw6KoBpfBkxucI/1HurBwYsHY4P4j3VYWh9Kt2llDzRJbWJSSCDmRkcsRXbUKVf4MGea7HrPdSngvY5rsHpOHuo20ylS3mGw4tCVcYVXDdJupBGMdNZaNGJaQpa7Q+EpBUol0wABJOVABB4LWT5rvWe6sHBa1zXeuiTVXTCbQWnW1vcW6l3kuqveQtCQqNmZ66krHYQpsLU69JknxqgMzsBgCo3QAlPBS1ud64rPBS1zXe17qJtB2xq0lYBtCSnlJvOKF9BJCXE8rySQempbRrdxx1F5aki4ReUVESkzicdlZhOM1ceA1RXbnBnZ8ZLg3yqKZ4M7Pvd7f5Uc6QHjFDp/tXMDn8Z1tEA08Glm3uD+Oeim+DOzb3O3hRkR8bp/KlUrHfv31QBo4MrNznO0e6lHBlZiM3O378qMEHHKPz3U9An1x/66YoQDfBfZ+c52uj1U8cGtnORc7U++KMAPZtpW8PX1UFgd4MrNvd7XTG6lTwYWbnO5c8dWVGYPXSx8ZUoWBfgws2xbna6fVSDgvs/Od7X5UahHT7vjGlgUoAV4MLPhy3cftDZ7Kengxs3Od7Q7qMruVKhO2gAvwX2fnumftDurmtnBohIJadcCgJF4gg9Bwyo8WkY1ixgfg5UoWD+rLCkIIUNgMbt9E9jtKbpQ5igj8a4m0AKwjECkWoYH3UIbbRYnGzfbXeaGKkk4ge2grhBtAU2mMQl6J6Ci8PbBj2USaRtJDaoVmI78qCNZFEsbcXz/QRWGqM4juLOjgwP/Fq/2x/3BWUnBiP+LX/tj/uClqIYP/BZOsOqjNsEOAyMiNlVvbdAHR9qSy2ZbtAxBzBRiFTug0ba8a9fN9wBoOFYJMquxEdBnOg7RGsyreu0Wh1tIUhCW24JhCVGVQDmpW07hWq6Dabr2Fei/J+IFbAOUifSdeBrXopRuD11Jr0eeLSoCYVMdEEf3ra4NiprayOUPWKxCcKeBBn2559FCG3SOrlmfN55htxQ2qSCevOuFKtH2VRANmaUjAgXEqTgDjtBhSesVJfO6eYvs/nQbpTU6yv2lx9fH3nIvC6kCBdw343QJzrFGwrtGs9lbEqtDQABPlg4AJUcuhST/EKr9Wr+jgpX/wAim4talqRyTeJBewIxGCiYGcxnUlbNSLM6Ukl8AAAgBAkBttuPaGwT+Vc44PbNyYdtIuyEnxYKQU3cDs9fTFUhqY0do1BQBb8Euh5ASBgptHGCVAGQG1zB37TUq7qzZLct25aiq/Ll1ARyQtSQVSUyZLRAJ9YrlGoNlv3ip8nGR4oDFsNmABhgkZerLCpWw6v2VtFwNuKQEXLhUmI41boyIOClmOiKUCJtVk0exbFrctTqVhZlKkyiVtqlIUW8TClKwMgq6YqU0G9YrOy5aG3lKafcS1KgcFDxYQAEg5qJk7CNkVp0jqrZXSq+l8oUQQ2HEXEqCQm+kZ3oCcSTl0memz6IZRZVWZKHQhTnGE3kFV7jEubMAJAERlSigc+rRLkBTlrUEpvXSDgltsNjNOAWkAp39EmSrRuodhUlp9CXAkICkJKiMJKxKYmeUcPxqHPB5Z5xW8TAEks+aCEDyfNGzJWEzRBo/RNmZS3DN5baLiXCU3wADjIgDM5ARUogmpmsNkutWSzpeSAlV3jUkRdUZSpR87MxsETBwrqVwgWULKJcJGfi1R9bxMdHKxx2Y1F6C0C3ZXQ8hT61BKkkOOIIVeUFEnkSFSBJBEwJmulWirMXFOfJ5UsFKjxhxBXxhwyxVj7qoJTT7oQ4yomAlLxmCcmichicshjVJ2wrdSoLVb3Fnbdc4uJyuKBUrDKYxj11cukHkvXbzagUElJS6UESCCZTBy2VzCzp3O+20u99AO1cLYTYeKQW0cQ5CFAgpjipBkAzemTtzqN1h0keKbs9x4oUCp0ttrVeSFkcUCkYFRzO4HfUrZ0obWHAgqUAQCp5a4BiYCp3DqrT8mbJJ4oiSTAfcAxM4AGBnsrjjYcsSGVOjSdAwm3LBQtDNpDrWKDxLkEec2oR5Chh0Qk7KPNC2zjVLXdUgqQ2bqhCkylWBG8VFGzN+i63ne+uixvcTe4ttCSqJlSzMDDEzlXD6b6V4HhO1/v6WUrN2kR4xQ3n+wrkKcK3OulRJMSfiB7K1Rtr3HMQZzkDhWRjjl7MPXTh68KQJET/AHqgSRl/66RTgmDM9HVSgY54U440Az4mn/Hx7achNPSnooBk4HfS3RWwJ+N++lCaAYEn++P5UskZxnvp9ykuGPjbQhr9m2nnOnJQQNnsypQigGRWt3ySeg108Ua1rEg7yCMKA5do6UjfM5VwW9SsIPrG+pq22S4RhsjCuC0tE47d1QEdblHio6O4UH22wrtTibKg3MS6V/ZwTdA9e2jTSQ8XkcjgejbQra9YhYuKfuBSg6pChiJQoBRTP+pIIqMkuPIX6ncHwsZvlwqUQJw2DGM99ZXbqrr+xb1FLaVJKQCb0RiYgQayoqNRarwBPDamVsj7Kv8AxqD4PURZ7SBleRtwy3VOcNf1jOeSss/NqF4OmFKatJg4FGGMkx07IJNEc/yZYWiVciInvoksVqwgjqxiq+0brcy2SlSoI+M67jp5t44upSkbBmcDHKB81V1fTBFbS8Gw7L6d3upOPRu91AyLc1H15iLokjERBx2SrHI0563MkQHSJCgFKXJST0C6CMIjaDSi2G3Ht7h1U0vt53R2aCXLY2ZHHgTkq9JHLSojMCCBBPqNbFaQYIxdvAjlcoC9jPNn2zlShYY/Kmtw7IrPlLXNHZFBy9Is+l2GIXdPK6YOGGymp0si99ai7JJk4wQBdndnj6qULDI2trmjs1nyxrcOyKDU6UbuAcYhRAHnXZjMgjI01OkUGDxwxKTnldBwyAOBzw9VKFhp8sa3DD7NYbc1u9woLTpBoBA4wmDJlYOSYgciIxnGDSnSKSVEPQVeo5RGPqkRHnHOpQsMvlrUeTh/ppDbmccB2RQYdLoKwStKYGACjlemCI5R9orYvTzYnlirQsLTpNnd92oy3682FjBxYB3XarbXDXeBcYVyjmZyEdFDWg9UH7WeMV5JM3lnPHYMzWW0i+WW8jhS0aTF/rbwqZses1kdEoUlQ6EiqhGoTLkoZtLS3EjFCcxGZmeUBtKZioJTdp0c8ATG2AcFDdWYzUuA00ehvnBnd92kGkGd33aAdDa3tutpUTdPnDDD8qkRptrLjAemdu6t0Swt+Xsbh2aX5cxuHZ/KhQ6abBI4xOA2fgD7aarTLYEXx8ZUoWFhtzHNHZrRaNNWVAlRSBvKaD7brK02km+JAymq00lpZ+3vXEk3SYCRu3k0Flw2jhI0YkwXAT0In+1dFi180c6YQ4kn/R+VVUng9ShCVPvstXsBxiwm8egk455wKjtOajP2YX0wUgTKTs3j8c6wppujVMvtOkrOcYHru762C0sHzR2apXUrXFSSGnlE80n8DR43p5uMVjKcc63RmwxTaWTgEjD7OXx/cUpfZ3Ds0FL0m2TIU0ZMqm8JIiMJ2ROFbLNpNqCL6EhMAQTBgHHyspM0oWGKbQycgMOilLrW4dmhNVrZkQ7AAjA+ojI7p9cjdTlWpokkPEA5C8ZHKBw5XNJT7QaULCora5o7NYHWdw7NDDdqZ2PY7yqdpzBmYwGBFbG7a2P2l7KJWYzGQBEYTt9tKFhKl1o7B1UvGNbh1UL/AClEQHscMCrOdxzHqxz2U42lAjxkkfaOOWcnZjShYSh1uMh1U7j2xjhh7qGPlSCI45WXOE+uY/PDOmvWhojy4iMbxx2TE0oWTlrfv+zIVHukAbMNlcRtaBHLmRvzHTj8dFco4sHPHnFRKjGOOzHoGVUht0wo8WfjDCf7VW2vM/Jkf75/oNGumdMthIF4Sfw2UFa8GbG2d7/uuEzWWR8EhwLq8e56h/UKym8C58c56h/UKysosOCW4bj4xmSQLqsv4aG9RNIISzakXoWq6oThMATnRJw3nls4xyVY9mqts1qQm8FyoGIOeU99VOjlJ1JsMtMaiqcelFoZAUm8ApUGCJy91cY4OHf3piehX51z2bVhDjLbqEJIXKyFASkIWlEDHGb8x9kVvOowBWq4gpRNwQOWULDfKE4TevHHMVyePBezuoya4No4NHv3pntHvpTwbPTHytjtkVzHUaAk3EEi9fBiBcWGpGPKm9e9YFKrUYSsXEckEIMCVFCwzyscJm96xU3GH2XLLo3p4OH9trs4/wCoTThwaufvtn7ZrjVqOISOLR5XLjNIQ4lnAzypvXj0ilVqMEKWOLBCcUTdN/lhrYqU4qn2U3EOyZZfqdR4N3Af+ds/bPfWI4OXD/jWB/Ge+uQ6ii6g3EnHl5cmF8Thjjne9YmsGowN/kJw8jDyhfLInlcnEX/X1VdeHZckujvTwaufvzHaPfSr4OHR/jme0e+o9vUcG4LiRPlmByZWpmByuVle9fVTTqTN+EJmQEdMrLJJ5XJ8m96zTXh2TLLokfBw5+/M9o9+VZ4NXf35ntHb7a4DqMLyBcTygL32Ly+KEcrlQRe9Z9lal6kkpUoNJxi4kY3r6i3zsIKb2O+mvDsZZdfBJjg0cP8AjmO2e+tS+Dld6PltnMDO+dvtrhY1JClIluAu6VERCLylJAIvY4pOU50tn1KCjF26LyQCdoUtSb2Bwi6TFXXh2Sp/qdCtQVMp4xb7TiQoCEKzJO8+2rB0qUt2JPFqQShKSUBSQVJCQFpTjnBMdIqsE6qYiGFGY2jGVKSPO2lJrlt2j2mCkONXSoXk4TImJwO8Uzwl9vZhylHy4sLrFaLOFN8S8lxzJtKQtJSThfcKgAgIEyJN7LKiLW7RTdp4ptKkFayUyFAkSAQTjkCD11UxUyfJaKvZFYtdn2pIPqPfUw8NQ4Esdy5QTvcGDyVKBtLCYOIKyDTFcHiwP+dY7f50LkWbHPHoPXnnWD5NOW2fJO6Or+9dbM6n8CYahK/frOP+oe+nM8Hy1ZW+z4YYrPfQxxbM4NEjDlRu79tNU3Ztx6jvmljUXQW+Cq0KytVnV6lkz+NEmpGrYs7rqVqSVoF047ZE+zCqtDdm+196tqVWcb+pVLGp/CwNNWhsvOpddbQ4lRCS4qEKbJvJKFAESJIUnAnDOpjVtaFsqTePECENlZulSQIWsJOIQVHkg7KqcLs3wFVusllZdVdQkqVBMAGYAkn2CuCw4xlnN67ay0EFq1JLiEvNuNoReKJcmCpJOPJBzArla1JWSALbZ+2rurie1YVA8Q7BOwHm3sp5uNbLRqSUoWpCC4QpICRexBbS4TmNkg+ut6sF7Ksz/FkiOD5/Za2e2dnqNYng9tGP/EtYfbVUQnVBal3eKSBdvX5Xd8jjrvlTN3kfnTmtVFXJUwQrEEFSgRCeOnyoi5yaa0OzTjJevglhwf2rZamv5iqzwf2v95Z/mHuriXqXdWRdlIBN6VwSE8ddiZEo5OUYb6arU4pReLaibxlF5UwlJdJmY8jk/nTWh2Msuvg7/B7a/wB5Z/mnurPoJax/imcf84/GyuQalm8oXeSgElV5cKKU8aQNolBu5bK0nVA3Z4tV6TybypAQA4ScYIKFBOFNaPYp9fBIfQS2HK0sn/rU46g24ZWhr+dXA5qddUpJSSEJUb95cKKEhwgbpSoJ9landUSlEqSsGSkpBWSLovKUYwggjqprR7I016JH6BW707f86m/QW2+na/nfG+uVWpqkKWDfKU3jevKhXFpvqSIxkgxTV6pLCL1xeBIUm+uRc5SycYAIUAInKmtHsU+joGptrP8AiGf59NOp1rj69k7Pr6adT1X1JIVyASVX1wvi4KgOkpWB6xhWpWqigkFSVlQJChfXIuXSpR6CFpyOymtHsU+jZZtUrQDe4xtQTibi75A9QFSutEGx2VgFPGF4mFKwxkCTkB01Fu6qrbU4FKWAhCjfC1wq5F6I3hQw6DULbnWrqbvKUFYkqOKd3X01pTUuDEnTposHghSBaHYEQAkgGRIWJg7jWVr4HXip9zAABKQAMhyxWUNYfAR8MOrr9o4ostqXdBBjGJKdnsqrfohbQAPkruE+adteoDWVqhkTdlBaLs9pbZQ2qz2jkpI+rMYqSr8RNdZetF0jibRiVfsz5xB/qEmryrK4P6eLdnZTaVFFrtNox8TaIIP7M7SFf1Cad8sfx8TaBif2Z2qCv6hJq8orIrO2ia1WUYba7J8S/iT+yO1aF/ikmld0k4Z8U/MGJaO1aF/1JJq8ro3VlwbhTawGqyjBpRyILb2Z/ZHnpWPeDTFaWc5Xi3ujxSvSFwbN5q9bg3Cs4sbh1VNrAarKLVpdYOCHQMf2SuepY/GtatML2IdmZEtHY4pwe81fHFjcOqk4obh1VdrAasii16aVem47h/lHYsrHvJpremlBKRdclOXileau+nZ0mr24lPNHUKziE80dQqbWI1WUOnTJGSXMAmPFK81ZUNn2jWJ04UxCXMCI8UrzVrUNm5VXv8nTzU9QrPk6eanqFNrEuqyiPn2IhLmEfs1eatak7NyqHtZyu0KbKELN1JT5Ch55I2bjXpc2ZHNT1Cs+TI5qeoVuGBGErRiU3JUylODzQxDK+MbMlWEjZAoI09oV1L6/Fqi8YwO816lDYGQHVTFWZBzSk+wV2o45EeSjo1zmK7J7qcjRTh8xXUe6vWJsaOYnsjurBZEcxPZFXyMiKisGhR83QW+XxZ2YzBiqtf0Y4CfFq6jXrPik7h1VqVYm+YjsjuqU0MiPJnze5zFdR7qb83ucxXUa9Z/IG/Ro7I7qabA36NHZHdV8jIjyd83OcxXUaldWSpl8LWlQTdUJuk+UkpyA6a9N/N7fo0dkd1NGj2/Ro7I7qxJZk0/ZqMcrspMaxIISCTAjzF+jUg+buu9dKzrGkDEnGJ5C/R3Ds3AVdZ0e3h4tHZHdTXdHtx9WjsjurzbWB6NaRSren0BQx3TyF+j4s7Oge+mq1iQQDOJzFxe1ktnzd8VdiNHt3R4tGXNHdWfNzXo0dkd1NrEarKVc1iQZE57bi9rSkHZ6hSK1kSQJOczyFZlpSDs3x11dfzc16NHZHdSHRzXokdkd1XbRJqMpZvWVHLlWZPmK2tXDs3gU0ayJvDHDG9yFec0EK2b0iroOjmp+qR2R3Unzc16JHZHdTbRGoylH9ZAoKxxM+arzmgk7OcAKe/rGhU8rMGeQoeU1dOznACrm+bWvRI7Ke6kVo1r0TfZT3U20RqMplzWVJvSvO/5ivOag7OdApTrQkhUqwUFTyVec3B2c4CrkOjWvRN9lPdTDo1r0TfZT3VNvEuoynjrQkqUb4xvRyT5zaZ2c8Vj+sqTPLBvFU8lXnIROzapPuq3/AJta9E32U91YdGNeib7Ce6rt4k1GVBbtYUOIWCqSpKx5KvObSN3OBoIU2rEBB8mPfXpQaNan6pHZT3VsRoxr0TfYT3V1hBQ4OU/v5Ky4HrIsPOLUghKgAJ/1A/2rKuKyWZCRyUpT6gB+FZXVIylXg//Z">
            <a:extLst>
              <a:ext uri="{FF2B5EF4-FFF2-40B4-BE49-F238E27FC236}">
                <a16:creationId xmlns:a16="http://schemas.microsoft.com/office/drawing/2014/main" id="{47DD5446-147D-4E8E-BF90-3972BBB1F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3429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6" name="AutoShape 14" descr="data:image/jpeg;base64,/9j/4AAQSkZJRgABAQAAAQABAAD/2wCEAAkGBhQSERUUExMWFRQWFh4YGBcYGRsaGhgcGxcYFxsYHRccGyYeHB0jGhgaHy8gIycpLCwsFx4xNTAqNSYrLCkBCQoKDgwOGg8PGiwkHBwsKiwsLCkqLCwpLCksLCwpLCksLCwpLCksLCksLCwsKSwsKSwsLCksLDUsLCw1LCwpLP/AABEIAFoBaAMBIgACEQEDEQH/xAAcAAABBAMBAAAAAAAAAAAAAAAGAQIFBwADBAj/xABNEAABAwEEBAgJCQYEBgMAAAABAgMRAAQSITEFBkFRBxMiUmGRktEXIzJCU3GBofAUFRYzYqKx4eJDVIKTssFEY3JzJDSDs8LxJWTS/8QAGAEBAQEBAQAAAAAAAAAAAAAAAAECAwT/xAAnEQACAgAGAgEFAQEAAAAAAAAAAQIRAxITFDFRIUGhBCJCUmHwMv/aAAwDAQACEQMRAD8AKOFfWF6zlrinFtgBRNwxe8mJ66itStJWt5xzj7QuEpSQA5eTCxekkGL0YQcpp3DQohbMR54xyOCMKiuCqxhz5Uk4JUkDk5i8kjCcjWfJy8ZmESdef+ILUvXAbpcvyL2U3c7s4THsowQwRiXHFT/mGN5JVlA30Cq1btiLSV8ShSiZD3GANqIEBZYi9f2wFRONFugtGkp4tSpShASrcSDJBO84k+pNcYPEv7jvJR9DPpUyCU+NOMEhSiPYZmto1kZ3Wj73fXPpDXqxWc3AW5GxCb0Y9AiuJPCzZdyh/AfjGvTTOdolvpIxvtH3u+lVrKx/9j73fUT4WbLvPYVTvC1ZecewqlMWiW+kLG9/73fTjrCxvf8AfUOeFqzc49hVOHCvZef9xVKYtEqdYWN7/wB7vrDrCxzn/vVFeFay8/7iqXwq2bn/AHFddSmW0Sf0iZ5z/vpfpGzvf9/fUYOFOzc77ivVNNHCrZueOyruq0yWiVOsjO98ddZ9Imec+KihwqWbav7qqw8Kdm9IOwrDdSmW0Sv0jZ2LfpTrIxz3uo1FHhTss/WA/wAKqYjhSs+MupOOHIWMPfUpi0S51kZ57wpPpM1znuqorwqWXHxieyql8Kll9InLmq6sqUxaJQ6ztbFu/HspfpK1z3er8qilcKdl9InLmqpvhVsvpE9lVKYtEt9JWvSO/HspTrI1scc9o/TUT4UrLz0dSu6sPCpZo8tHUrupTFol06yM+lc6v01itY2fTOD2fpqHPCpZeej1EK7qTwqWXno6ld1KYtEyvWVnY651fppv0kZ9Mv4/gqI8Ktk2OI7KvxrE8KVl9I3HqVj7qUxaJc6ytemX1forBrKz6dfV+mojwo2XnteqFd1KnhRsnPb6ld1WmLRMjWVj0y+r9NOTrSx6VfZ/KoZPChZNrrXUrurBwn2T0jXUe6pTFol/pMzH1y+z+mkOsrPp19n9NRI4TbJ6RrqV3U4cJtk2uNe/p6KUxaJT6Ss+nX1fppfpEz+8L7P6aiRwnWQftGuo91O8J9j9K37J7qUxaJM6xtfvB6v0Vn0la9Oer9FRZ4TbH6RvqV3VnhOse1xvqV3UpktEkrWVuPr1T6v0U0ayt/vC+yP/AM1HHhNsfpG/alXdW1rhCsSzAW0fWCPxFPItHS5rKjCLQvspH/jXV8pdIBS6rKckn/x30ibWw5EstlJ2wPdhTbZYS0BxeDZOHQSIuj42VG2ikJpbXQ2d3i1OOEiLxShJCZE44bsYEkbYrk1l1utTAQtt5JSowJQk7JmcK4rdYXT5TLzpCji2E+Mx85aiLh2EkHKYnCuLXKzrRZ2eMACysqUE+SkmTdT0AECdtefDliNvMvAxaUPt5CHULXZ+0vqbfKVC4CISEwb0bM6yh3gu/wCcV/tj/uCsrumc8J3E28NySVND/V+CK4OCBy4LQTHlNjZhMifZUhw2+U0dkK/BFQPB6uWLXAu8pvDOrEn5stg2BTy76nLtnGATJvKjaTsof131iDbXyezSlABvkSJkYJBzx2n2VKWBwqbEzh/eou1aKCnUlUEF0EjZhJj3Cql7OjYOaG4OVOJC7QopnJtBjPerf0CpgcGVmB/ads0XpRWxlvlJ9Y9uNaAHDg2sn2+2aQ8G1lOQcH8Rqe1o4QbPYneJPKeuhV3BKUg5XlHrgAmgi1cKVrWoBt2xtgxESsiQMCTtF6MBsNZKTPg3su5ztGl8GtlnJztGiDUS2251K1W1DYTyS0pKbpVIkyndliYOdSjut1jSbptLQOOF4TycTluq2ANHBrZv8w/x0h4NLNuc7VG1l1nsrhAQ8hUlKRG0rBKQDGZAOHRTLdrfZWb3GPJTdXxZkK8uASkcnGAcYyoAL8G1mnAOD+I1g4N7PucP8Roxc10saXFNqtCAtKikgzgUpvnlRGQOMxIIzrpsGsdneS6ptwKSyYcMEBMJvHEjHDHCoAFPBpZ9gc7R7qQ8GTG5ztflRPauEmwt4qf2A+QvEFvjQRhiLvvwprfCTYlLupcUTBIIQqDCruBjOZw6KoBpfBkxucI/1HurBwYsHY4P4j3VYWh9Kt2llDzRJbWJSSCDmRkcsRXbUKVf4MGea7HrPdSngvY5rsHpOHuo20ylS3mGw4tCVcYVXDdJupBGMdNZaNGJaQpa7Q+EpBUol0wABJOVABB4LWT5rvWe6sHBa1zXeuiTVXTCbQWnW1vcW6l3kuqveQtCQqNmZ66krHYQpsLU69JknxqgMzsBgCo3QAlPBS1ud64rPBS1zXe17qJtB2xq0lYBtCSnlJvOKF9BJCXE8rySQempbRrdxx1F5aki4ReUVESkzicdlZhOM1ceA1RXbnBnZ8ZLg3yqKZ4M7Pvd7f5Uc6QHjFDp/tXMDn8Z1tEA08Glm3uD+Oeim+DOzb3O3hRkR8bp/KlUrHfv31QBo4MrNznO0e6lHBlZiM3O378qMEHHKPz3U9An1x/66YoQDfBfZ+c52uj1U8cGtnORc7U++KMAPZtpW8PX1UFgd4MrNvd7XTG6lTwYWbnO5c8dWVGYPXSx8ZUoWBfgws2xbna6fVSDgvs/Od7X5UahHT7vjGlgUoAV4MLPhy3cftDZ7Kengxs3Od7Q7qMruVKhO2gAvwX2fnumftDurmtnBohIJadcCgJF4gg9Bwyo8WkY1ixgfg5UoWD+rLCkIIUNgMbt9E9jtKbpQ5igj8a4m0AKwjECkWoYH3UIbbRYnGzfbXeaGKkk4ge2grhBtAU2mMQl6J6Ci8PbBj2USaRtJDaoVmI78qCNZFEsbcXz/QRWGqM4juLOjgwP/Fq/2x/3BWUnBiP+LX/tj/uClqIYP/BZOsOqjNsEOAyMiNlVvbdAHR9qSy2ZbtAxBzBRiFTug0ba8a9fN9wBoOFYJMquxEdBnOg7RGsyreu0Wh1tIUhCW24JhCVGVQDmpW07hWq6Dabr2Fei/J+IFbAOUifSdeBrXopRuD11Jr0eeLSoCYVMdEEf3ra4NiprayOUPWKxCcKeBBn2559FCG3SOrlmfN55htxQ2qSCevOuFKtH2VRANmaUjAgXEqTgDjtBhSesVJfO6eYvs/nQbpTU6yv2lx9fH3nIvC6kCBdw343QJzrFGwrtGs9lbEqtDQABPlg4AJUcuhST/EKr9Wr+jgpX/wAim4talqRyTeJBewIxGCiYGcxnUlbNSLM6Ukl8AAAgBAkBttuPaGwT+Vc44PbNyYdtIuyEnxYKQU3cDs9fTFUhqY0do1BQBb8Euh5ASBgptHGCVAGQG1zB37TUq7qzZLct25aiq/Ll1ARyQtSQVSUyZLRAJ9YrlGoNlv3ip8nGR4oDFsNmABhgkZerLCpWw6v2VtFwNuKQEXLhUmI41boyIOClmOiKUCJtVk0exbFrctTqVhZlKkyiVtqlIUW8TClKwMgq6YqU0G9YrOy5aG3lKafcS1KgcFDxYQAEg5qJk7CNkVp0jqrZXSq+l8oUQQ2HEXEqCQm+kZ3oCcSTl0memz6IZRZVWZKHQhTnGE3kFV7jEubMAJAERlSigc+rRLkBTlrUEpvXSDgltsNjNOAWkAp39EmSrRuodhUlp9CXAkICkJKiMJKxKYmeUcPxqHPB5Z5xW8TAEks+aCEDyfNGzJWEzRBo/RNmZS3DN5baLiXCU3wADjIgDM5ARUogmpmsNkutWSzpeSAlV3jUkRdUZSpR87MxsETBwrqVwgWULKJcJGfi1R9bxMdHKxx2Y1F6C0C3ZXQ8hT61BKkkOOIIVeUFEnkSFSBJBEwJmulWirMXFOfJ5UsFKjxhxBXxhwyxVj7qoJTT7oQ4yomAlLxmCcmichicshjVJ2wrdSoLVb3Fnbdc4uJyuKBUrDKYxj11cukHkvXbzagUElJS6UESCCZTBy2VzCzp3O+20u99AO1cLYTYeKQW0cQ5CFAgpjipBkAzemTtzqN1h0keKbs9x4oUCp0ttrVeSFkcUCkYFRzO4HfUrZ0obWHAgqUAQCp5a4BiYCp3DqrT8mbJJ4oiSTAfcAxM4AGBnsrjjYcsSGVOjSdAwm3LBQtDNpDrWKDxLkEec2oR5Chh0Qk7KPNC2zjVLXdUgqQ2bqhCkylWBG8VFGzN+i63ne+uixvcTe4ttCSqJlSzMDDEzlXD6b6V4HhO1/v6WUrN2kR4xQ3n+wrkKcK3OulRJMSfiB7K1Rtr3HMQZzkDhWRjjl7MPXTh68KQJET/AHqgSRl/66RTgmDM9HVSgY54U440Az4mn/Hx7achNPSnooBk4HfS3RWwJ+N++lCaAYEn++P5UskZxnvp9ykuGPjbQhr9m2nnOnJQQNnsypQigGRWt3ySeg108Ua1rEg7yCMKA5do6UjfM5VwW9SsIPrG+pq22S4RhsjCuC0tE47d1QEdblHio6O4UH22wrtTibKg3MS6V/ZwTdA9e2jTSQ8XkcjgejbQra9YhYuKfuBSg6pChiJQoBRTP+pIIqMkuPIX6ncHwsZvlwqUQJw2DGM99ZXbqrr+xb1FLaVJKQCb0RiYgQayoqNRarwBPDamVsj7Kv8AxqD4PURZ7SBleRtwy3VOcNf1jOeSss/NqF4OmFKatJg4FGGMkx07IJNEc/yZYWiVciInvoksVqwgjqxiq+0brcy2SlSoI+M67jp5t44upSkbBmcDHKB81V1fTBFbS8Gw7L6d3upOPRu91AyLc1H15iLokjERBx2SrHI0563MkQHSJCgFKXJST0C6CMIjaDSi2G3Ht7h1U0vt53R2aCXLY2ZHHgTkq9JHLSojMCCBBPqNbFaQYIxdvAjlcoC9jPNn2zlShYY/Kmtw7IrPlLXNHZFBy9Is+l2GIXdPK6YOGGymp0si99ai7JJk4wQBdndnj6qULDI2trmjs1nyxrcOyKDU6UbuAcYhRAHnXZjMgjI01OkUGDxwxKTnldBwyAOBzw9VKFhp8sa3DD7NYbc1u9woLTpBoBA4wmDJlYOSYgciIxnGDSnSKSVEPQVeo5RGPqkRHnHOpQsMvlrUeTh/ppDbmccB2RQYdLoKwStKYGACjlemCI5R9orYvTzYnlirQsLTpNnd92oy3682FjBxYB3XarbXDXeBcYVyjmZyEdFDWg9UH7WeMV5JM3lnPHYMzWW0i+WW8jhS0aTF/rbwqZses1kdEoUlQ6EiqhGoTLkoZtLS3EjFCcxGZmeUBtKZioJTdp0c8ATG2AcFDdWYzUuA00ehvnBnd92kGkGd33aAdDa3tutpUTdPnDDD8qkRptrLjAemdu6t0Swt+Xsbh2aX5cxuHZ/KhQ6abBI4xOA2fgD7aarTLYEXx8ZUoWFhtzHNHZrRaNNWVAlRSBvKaD7brK02km+JAymq00lpZ+3vXEk3SYCRu3k0Flw2jhI0YkwXAT0In+1dFi180c6YQ4kn/R+VVUng9ShCVPvstXsBxiwm8egk455wKjtOajP2YX0wUgTKTs3j8c6wppujVMvtOkrOcYHru762C0sHzR2apXUrXFSSGnlE80n8DR43p5uMVjKcc63RmwxTaWTgEjD7OXx/cUpfZ3Ds0FL0m2TIU0ZMqm8JIiMJ2ROFbLNpNqCL6EhMAQTBgHHyspM0oWGKbQycgMOilLrW4dmhNVrZkQ7AAjA+ojI7p9cjdTlWpokkPEA5C8ZHKBw5XNJT7QaULCora5o7NYHWdw7NDDdqZ2PY7yqdpzBmYwGBFbG7a2P2l7KJWYzGQBEYTt9tKFhKl1o7B1UvGNbh1UL/AClEQHscMCrOdxzHqxz2U42lAjxkkfaOOWcnZjShYSh1uMh1U7j2xjhh7qGPlSCI45WXOE+uY/PDOmvWhojy4iMbxx2TE0oWTlrfv+zIVHukAbMNlcRtaBHLmRvzHTj8dFco4sHPHnFRKjGOOzHoGVUht0wo8WfjDCf7VW2vM/Jkf75/oNGumdMthIF4Sfw2UFa8GbG2d7/uuEzWWR8EhwLq8e56h/UKym8C58c56h/UKysosOCW4bj4xmSQLqsv4aG9RNIISzakXoWq6oThMATnRJw3nls4xyVY9mqts1qQm8FyoGIOeU99VOjlJ1JsMtMaiqcelFoZAUm8ApUGCJy91cY4OHf3piehX51z2bVhDjLbqEJIXKyFASkIWlEDHGb8x9kVvOowBWq4gpRNwQOWULDfKE4TevHHMVyePBezuoya4No4NHv3pntHvpTwbPTHytjtkVzHUaAk3EEi9fBiBcWGpGPKm9e9YFKrUYSsXEckEIMCVFCwzyscJm96xU3GH2XLLo3p4OH9trs4/wCoTThwaufvtn7ZrjVqOISOLR5XLjNIQ4lnAzypvXj0ilVqMEKWOLBCcUTdN/lhrYqU4qn2U3EOyZZfqdR4N3Af+ds/bPfWI4OXD/jWB/Ge+uQ6ii6g3EnHl5cmF8Thjjne9YmsGowN/kJw8jDyhfLInlcnEX/X1VdeHZckujvTwaufvzHaPfSr4OHR/jme0e+o9vUcG4LiRPlmByZWpmByuVle9fVTTqTN+EJmQEdMrLJJ5XJ8m96zTXh2TLLokfBw5+/M9o9+VZ4NXf35ntHb7a4DqMLyBcTygL32Ly+KEcrlQRe9Z9lal6kkpUoNJxi4kY3r6i3zsIKb2O+mvDsZZdfBJjg0cP8AjmO2e+tS+Dld6PltnMDO+dvtrhY1JClIluAu6VERCLylJAIvY4pOU50tn1KCjF26LyQCdoUtSb2Bwi6TFXXh2Sp/qdCtQVMp4xb7TiQoCEKzJO8+2rB0qUt2JPFqQShKSUBSQVJCQFpTjnBMdIqsE6qYiGFGY2jGVKSPO2lJrlt2j2mCkONXSoXk4TImJwO8Uzwl9vZhylHy4sLrFaLOFN8S8lxzJtKQtJSThfcKgAgIEyJN7LKiLW7RTdp4ptKkFayUyFAkSAQTjkCD11UxUyfJaKvZFYtdn2pIPqPfUw8NQ4Esdy5QTvcGDyVKBtLCYOIKyDTFcHiwP+dY7f50LkWbHPHoPXnnWD5NOW2fJO6Or+9dbM6n8CYahK/frOP+oe+nM8Hy1ZW+z4YYrPfQxxbM4NEjDlRu79tNU3Ztx6jvmljUXQW+Cq0KytVnV6lkz+NEmpGrYs7rqVqSVoF047ZE+zCqtDdm+196tqVWcb+pVLGp/CwNNWhsvOpddbQ4lRCS4qEKbJvJKFAESJIUnAnDOpjVtaFsqTePECENlZulSQIWsJOIQVHkg7KqcLs3wFVusllZdVdQkqVBMAGYAkn2CuCw4xlnN67ay0EFq1JLiEvNuNoReKJcmCpJOPJBzArla1JWSALbZ+2rurie1YVA8Q7BOwHm3sp5uNbLRqSUoWpCC4QpICRexBbS4TmNkg+ut6sF7Ksz/FkiOD5/Za2e2dnqNYng9tGP/EtYfbVUQnVBal3eKSBdvX5Xd8jjrvlTN3kfnTmtVFXJUwQrEEFSgRCeOnyoi5yaa0OzTjJevglhwf2rZamv5iqzwf2v95Z/mHuriXqXdWRdlIBN6VwSE8ddiZEo5OUYb6arU4pReLaibxlF5UwlJdJmY8jk/nTWh2Msuvg7/B7a/wB5Z/mnurPoJax/imcf84/GyuQalm8oXeSgElV5cKKU8aQNolBu5bK0nVA3Z4tV6TybypAQA4ScYIKFBOFNaPYp9fBIfQS2HK0sn/rU46g24ZWhr+dXA5qddUpJSSEJUb95cKKEhwgbpSoJ9landUSlEqSsGSkpBWSLovKUYwggjqprR7I016JH6BW707f86m/QW2+na/nfG+uVWpqkKWDfKU3jevKhXFpvqSIxkgxTV6pLCL1xeBIUm+uRc5SycYAIUAInKmtHsU+joGptrP8AiGf59NOp1rj69k7Pr6adT1X1JIVyASVX1wvi4KgOkpWB6xhWpWqigkFSVlQJChfXIuXSpR6CFpyOymtHsU+jZZtUrQDe4xtQTibi75A9QFSutEGx2VgFPGF4mFKwxkCTkB01Fu6qrbU4FKWAhCjfC1wq5F6I3hQw6DULbnWrqbvKUFYkqOKd3X01pTUuDEnTposHghSBaHYEQAkgGRIWJg7jWVr4HXip9zAABKQAMhyxWUNYfAR8MOrr9o4ostqXdBBjGJKdnsqrfohbQAPkruE+adteoDWVqhkTdlBaLs9pbZQ2qz2jkpI+rMYqSr8RNdZetF0jibRiVfsz5xB/qEmryrK4P6eLdnZTaVFFrtNox8TaIIP7M7SFf1Cad8sfx8TaBif2Z2qCv6hJq8orIrO2ia1WUYba7J8S/iT+yO1aF/ikmld0k4Z8U/MGJaO1aF/1JJq8ro3VlwbhTawGqyjBpRyILb2Z/ZHnpWPeDTFaWc5Xi3ujxSvSFwbN5q9bg3Cs4sbh1VNrAarKLVpdYOCHQMf2SuepY/GtatML2IdmZEtHY4pwe81fHFjcOqk4obh1VdrAasii16aVem47h/lHYsrHvJpremlBKRdclOXileau+nZ0mr24lPNHUKziE80dQqbWI1WUOnTJGSXMAmPFK81ZUNn2jWJ04UxCXMCI8UrzVrUNm5VXv8nTzU9QrPk6eanqFNrEuqyiPn2IhLmEfs1eatak7NyqHtZyu0KbKELN1JT5Ch55I2bjXpc2ZHNT1Cs+TI5qeoVuGBGErRiU3JUylODzQxDK+MbMlWEjZAoI09oV1L6/Fqi8YwO816lDYGQHVTFWZBzSk+wV2o45EeSjo1zmK7J7qcjRTh8xXUe6vWJsaOYnsjurBZEcxPZFXyMiKisGhR83QW+XxZ2YzBiqtf0Y4CfFq6jXrPik7h1VqVYm+YjsjuqU0MiPJnze5zFdR7qb83ucxXUa9Z/IG/Ro7I7qabA36NHZHdV8jIjyd83OcxXUaldWSpl8LWlQTdUJuk+UkpyA6a9N/N7fo0dkd1NGj2/Ro7I7qxJZk0/ZqMcrspMaxIISCTAjzF+jUg+buu9dKzrGkDEnGJ5C/R3Ds3AVdZ0e3h4tHZHdTXdHtx9WjsjurzbWB6NaRSren0BQx3TyF+j4s7Oge+mq1iQQDOJzFxe1ktnzd8VdiNHt3R4tGXNHdWfNzXo0dkd1NrEarKVc1iQZE57bi9rSkHZ6hSK1kSQJOczyFZlpSDs3x11dfzc16NHZHdSHRzXokdkd1XbRJqMpZvWVHLlWZPmK2tXDs3gU0ayJvDHDG9yFec0EK2b0iroOjmp+qR2R3Unzc16JHZHdTbRGoylH9ZAoKxxM+arzmgk7OcAKe/rGhU8rMGeQoeU1dOznACrm+bWvRI7Ke6kVo1r0TfZT3U20RqMplzWVJvSvO/5ivOag7OdApTrQkhUqwUFTyVec3B2c4CrkOjWvRN9lPdTDo1r0TfZT3VNvEuoynjrQkqUb4xvRyT5zaZ2c8Vj+sqTPLBvFU8lXnIROzapPuq3/AJta9E32U91YdGNeib7Ce6rt4k1GVBbtYUOIWCqSpKx5KvObSN3OBoIU2rEBB8mPfXpQaNan6pHZT3VsRoxr0TfYT3V1hBQ4OU/v5Ky4HrIsPOLUghKgAJ/1A/2rKuKyWZCRyUpT6gB+FZXVIylXg//Z">
            <a:extLst>
              <a:ext uri="{FF2B5EF4-FFF2-40B4-BE49-F238E27FC236}">
                <a16:creationId xmlns:a16="http://schemas.microsoft.com/office/drawing/2014/main" id="{5895AD63-9408-4105-9B82-806E24B7A3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3429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7" name="AutoShape 16" descr="data:image/jpeg;base64,/9j/4AAQSkZJRgABAQAAAQABAAD/2wCEAAkGBhQSERUUExMWFRQWFh4YGBcYGRsaGhgcGxcYFxsYHRccGyYeHB0jGhgaHy8gIycpLCwsFx4xNTAqNSYrLCkBCQoKDgwOGg8PGiwkHBwsKiwsLCkqLCwpLCksLCwpLCksLCwpLCksLCksLCwsKSwsKSwsLCksLDUsLCw1LCwpLP/AABEIAFoBaAMBIgACEQEDEQH/xAAcAAABBAMBAAAAAAAAAAAAAAAGAQIFBwADBAj/xABNEAABAwEEBAgJCQYEBgMAAAABAgMRAAQSITEFBkFRBxMiUmGRktEXIzJCU3GBofAUFRYzYqKx4eJDVIKTssFEY3JzJDSDs8LxJWTS/8QAGAEBAQEBAQAAAAAAAAAAAAAAAAECAwT/xAAnEQACAgAGAgEFAQEAAAAAAAAAAQIRAxITFDFRIUGhBCJCUmHwMv/aAAwDAQACEQMRAD8AKOFfWF6zlrinFtgBRNwxe8mJ66itStJWt5xzj7QuEpSQA5eTCxekkGL0YQcpp3DQohbMR54xyOCMKiuCqxhz5Uk4JUkDk5i8kjCcjWfJy8ZmESdef+ILUvXAbpcvyL2U3c7s4THsowQwRiXHFT/mGN5JVlA30Cq1btiLSV8ShSiZD3GANqIEBZYi9f2wFRONFugtGkp4tSpShASrcSDJBO84k+pNcYPEv7jvJR9DPpUyCU+NOMEhSiPYZmto1kZ3Wj73fXPpDXqxWc3AW5GxCb0Y9AiuJPCzZdyh/AfjGvTTOdolvpIxvtH3u+lVrKx/9j73fUT4WbLvPYVTvC1ZecewqlMWiW+kLG9/73fTjrCxvf8AfUOeFqzc49hVOHCvZef9xVKYtEqdYWN7/wB7vrDrCxzn/vVFeFay8/7iqXwq2bn/AHFddSmW0Sf0iZ5z/vpfpGzvf9/fUYOFOzc77ivVNNHCrZueOyruq0yWiVOsjO98ddZ9Imec+KihwqWbav7qqw8Kdm9IOwrDdSmW0Sv0jZ2LfpTrIxz3uo1FHhTss/WA/wAKqYjhSs+MupOOHIWMPfUpi0S51kZ57wpPpM1znuqorwqWXHxieyql8Kll9InLmq6sqUxaJQ6ztbFu/HspfpK1z3er8qilcKdl9InLmqpvhVsvpE9lVKYtEt9JWvSO/HspTrI1scc9o/TUT4UrLz0dSu6sPCpZo8tHUrupTFol06yM+lc6v01itY2fTOD2fpqHPCpZeej1EK7qTwqWXno6ld1KYtEyvWVnY651fppv0kZ9Mv4/gqI8Ktk2OI7KvxrE8KVl9I3HqVj7qUxaJc6ytemX1forBrKz6dfV+mojwo2XnteqFd1KnhRsnPb6ld1WmLRMjWVj0y+r9NOTrSx6VfZ/KoZPChZNrrXUrurBwn2T0jXUe6pTFol/pMzH1y+z+mkOsrPp19n9NRI4TbJ6RrqV3U4cJtk2uNe/p6KUxaJT6Ss+nX1fppfpEz+8L7P6aiRwnWQftGuo91O8J9j9K37J7qUxaJM6xtfvB6v0Vn0la9Oer9FRZ4TbH6RvqV3VnhOse1xvqV3UpktEkrWVuPr1T6v0U0ayt/vC+yP/AM1HHhNsfpG/alXdW1rhCsSzAW0fWCPxFPItHS5rKjCLQvspH/jXV8pdIBS6rKckn/x30ibWw5EstlJ2wPdhTbZYS0BxeDZOHQSIuj42VG2ikJpbXQ2d3i1OOEiLxShJCZE44bsYEkbYrk1l1utTAQtt5JSowJQk7JmcK4rdYXT5TLzpCji2E+Mx85aiLh2EkHKYnCuLXKzrRZ2eMACysqUE+SkmTdT0AECdtefDliNvMvAxaUPt5CHULXZ+0vqbfKVC4CISEwb0bM6yh3gu/wCcV/tj/uCsrumc8J3E28NySVND/V+CK4OCBy4LQTHlNjZhMifZUhw2+U0dkK/BFQPB6uWLXAu8pvDOrEn5stg2BTy76nLtnGATJvKjaTsof131iDbXyezSlABvkSJkYJBzx2n2VKWBwqbEzh/eou1aKCnUlUEF0EjZhJj3Cql7OjYOaG4OVOJC7QopnJtBjPerf0CpgcGVmB/ads0XpRWxlvlJ9Y9uNaAHDg2sn2+2aQ8G1lOQcH8Rqe1o4QbPYneJPKeuhV3BKUg5XlHrgAmgi1cKVrWoBt2xtgxESsiQMCTtF6MBsNZKTPg3su5ztGl8GtlnJztGiDUS2251K1W1DYTyS0pKbpVIkyndliYOdSjut1jSbptLQOOF4TycTluq2ANHBrZv8w/x0h4NLNuc7VG1l1nsrhAQ8hUlKRG0rBKQDGZAOHRTLdrfZWb3GPJTdXxZkK8uASkcnGAcYyoAL8G1mnAOD+I1g4N7PucP8Roxc10saXFNqtCAtKikgzgUpvnlRGQOMxIIzrpsGsdneS6ptwKSyYcMEBMJvHEjHDHCoAFPBpZ9gc7R7qQ8GTG5ztflRPauEmwt4qf2A+QvEFvjQRhiLvvwprfCTYlLupcUTBIIQqDCruBjOZw6KoBpfBkxucI/1HurBwYsHY4P4j3VYWh9Kt2llDzRJbWJSSCDmRkcsRXbUKVf4MGea7HrPdSngvY5rsHpOHuo20ylS3mGw4tCVcYVXDdJupBGMdNZaNGJaQpa7Q+EpBUol0wABJOVABB4LWT5rvWe6sHBa1zXeuiTVXTCbQWnW1vcW6l3kuqveQtCQqNmZ66krHYQpsLU69JknxqgMzsBgCo3QAlPBS1ud64rPBS1zXe17qJtB2xq0lYBtCSnlJvOKF9BJCXE8rySQempbRrdxx1F5aki4ReUVESkzicdlZhOM1ceA1RXbnBnZ8ZLg3yqKZ4M7Pvd7f5Uc6QHjFDp/tXMDn8Z1tEA08Glm3uD+Oeim+DOzb3O3hRkR8bp/KlUrHfv31QBo4MrNznO0e6lHBlZiM3O378qMEHHKPz3U9An1x/66YoQDfBfZ+c52uj1U8cGtnORc7U++KMAPZtpW8PX1UFgd4MrNvd7XTG6lTwYWbnO5c8dWVGYPXSx8ZUoWBfgws2xbna6fVSDgvs/Od7X5UahHT7vjGlgUoAV4MLPhy3cftDZ7Kengxs3Od7Q7qMruVKhO2gAvwX2fnumftDurmtnBohIJadcCgJF4gg9Bwyo8WkY1ixgfg5UoWD+rLCkIIUNgMbt9E9jtKbpQ5igj8a4m0AKwjECkWoYH3UIbbRYnGzfbXeaGKkk4ge2grhBtAU2mMQl6J6Ci8PbBj2USaRtJDaoVmI78qCNZFEsbcXz/QRWGqM4juLOjgwP/Fq/2x/3BWUnBiP+LX/tj/uClqIYP/BZOsOqjNsEOAyMiNlVvbdAHR9qSy2ZbtAxBzBRiFTug0ba8a9fN9wBoOFYJMquxEdBnOg7RGsyreu0Wh1tIUhCW24JhCVGVQDmpW07hWq6Dabr2Fei/J+IFbAOUifSdeBrXopRuD11Jr0eeLSoCYVMdEEf3ra4NiprayOUPWKxCcKeBBn2559FCG3SOrlmfN55htxQ2qSCevOuFKtH2VRANmaUjAgXEqTgDjtBhSesVJfO6eYvs/nQbpTU6yv2lx9fH3nIvC6kCBdw343QJzrFGwrtGs9lbEqtDQABPlg4AJUcuhST/EKr9Wr+jgpX/wAim4talqRyTeJBewIxGCiYGcxnUlbNSLM6Ukl8AAAgBAkBttuPaGwT+Vc44PbNyYdtIuyEnxYKQU3cDs9fTFUhqY0do1BQBb8Euh5ASBgptHGCVAGQG1zB37TUq7qzZLct25aiq/Ll1ARyQtSQVSUyZLRAJ9YrlGoNlv3ip8nGR4oDFsNmABhgkZerLCpWw6v2VtFwNuKQEXLhUmI41boyIOClmOiKUCJtVk0exbFrctTqVhZlKkyiVtqlIUW8TClKwMgq6YqU0G9YrOy5aG3lKafcS1KgcFDxYQAEg5qJk7CNkVp0jqrZXSq+l8oUQQ2HEXEqCQm+kZ3oCcSTl0memz6IZRZVWZKHQhTnGE3kFV7jEubMAJAERlSigc+rRLkBTlrUEpvXSDgltsNjNOAWkAp39EmSrRuodhUlp9CXAkICkJKiMJKxKYmeUcPxqHPB5Z5xW8TAEks+aCEDyfNGzJWEzRBo/RNmZS3DN5baLiXCU3wADjIgDM5ARUogmpmsNkutWSzpeSAlV3jUkRdUZSpR87MxsETBwrqVwgWULKJcJGfi1R9bxMdHKxx2Y1F6C0C3ZXQ8hT61BKkkOOIIVeUFEnkSFSBJBEwJmulWirMXFOfJ5UsFKjxhxBXxhwyxVj7qoJTT7oQ4yomAlLxmCcmichicshjVJ2wrdSoLVb3Fnbdc4uJyuKBUrDKYxj11cukHkvXbzagUElJS6UESCCZTBy2VzCzp3O+20u99AO1cLYTYeKQW0cQ5CFAgpjipBkAzemTtzqN1h0keKbs9x4oUCp0ttrVeSFkcUCkYFRzO4HfUrZ0obWHAgqUAQCp5a4BiYCp3DqrT8mbJJ4oiSTAfcAxM4AGBnsrjjYcsSGVOjSdAwm3LBQtDNpDrWKDxLkEec2oR5Chh0Qk7KPNC2zjVLXdUgqQ2bqhCkylWBG8VFGzN+i63ne+uixvcTe4ttCSqJlSzMDDEzlXD6b6V4HhO1/v6WUrN2kR4xQ3n+wrkKcK3OulRJMSfiB7K1Rtr3HMQZzkDhWRjjl7MPXTh68KQJET/AHqgSRl/66RTgmDM9HVSgY54U440Az4mn/Hx7achNPSnooBk4HfS3RWwJ+N++lCaAYEn++P5UskZxnvp9ykuGPjbQhr9m2nnOnJQQNnsypQigGRWt3ySeg108Ua1rEg7yCMKA5do6UjfM5VwW9SsIPrG+pq22S4RhsjCuC0tE47d1QEdblHio6O4UH22wrtTibKg3MS6V/ZwTdA9e2jTSQ8XkcjgejbQra9YhYuKfuBSg6pChiJQoBRTP+pIIqMkuPIX6ncHwsZvlwqUQJw2DGM99ZXbqrr+xb1FLaVJKQCb0RiYgQayoqNRarwBPDamVsj7Kv8AxqD4PURZ7SBleRtwy3VOcNf1jOeSss/NqF4OmFKatJg4FGGMkx07IJNEc/yZYWiVciInvoksVqwgjqxiq+0brcy2SlSoI+M67jp5t44upSkbBmcDHKB81V1fTBFbS8Gw7L6d3upOPRu91AyLc1H15iLokjERBx2SrHI0563MkQHSJCgFKXJST0C6CMIjaDSi2G3Ht7h1U0vt53R2aCXLY2ZHHgTkq9JHLSojMCCBBPqNbFaQYIxdvAjlcoC9jPNn2zlShYY/Kmtw7IrPlLXNHZFBy9Is+l2GIXdPK6YOGGymp0si99ai7JJk4wQBdndnj6qULDI2trmjs1nyxrcOyKDU6UbuAcYhRAHnXZjMgjI01OkUGDxwxKTnldBwyAOBzw9VKFhp8sa3DD7NYbc1u9woLTpBoBA4wmDJlYOSYgciIxnGDSnSKSVEPQVeo5RGPqkRHnHOpQsMvlrUeTh/ppDbmccB2RQYdLoKwStKYGACjlemCI5R9orYvTzYnlirQsLTpNnd92oy3682FjBxYB3XarbXDXeBcYVyjmZyEdFDWg9UH7WeMV5JM3lnPHYMzWW0i+WW8jhS0aTF/rbwqZses1kdEoUlQ6EiqhGoTLkoZtLS3EjFCcxGZmeUBtKZioJTdp0c8ATG2AcFDdWYzUuA00ehvnBnd92kGkGd33aAdDa3tutpUTdPnDDD8qkRptrLjAemdu6t0Swt+Xsbh2aX5cxuHZ/KhQ6abBI4xOA2fgD7aarTLYEXx8ZUoWFhtzHNHZrRaNNWVAlRSBvKaD7brK02km+JAymq00lpZ+3vXEk3SYCRu3k0Flw2jhI0YkwXAT0In+1dFi180c6YQ4kn/R+VVUng9ShCVPvstXsBxiwm8egk455wKjtOajP2YX0wUgTKTs3j8c6wppujVMvtOkrOcYHru762C0sHzR2apXUrXFSSGnlE80n8DR43p5uMVjKcc63RmwxTaWTgEjD7OXx/cUpfZ3Ds0FL0m2TIU0ZMqm8JIiMJ2ROFbLNpNqCL6EhMAQTBgHHyspM0oWGKbQycgMOilLrW4dmhNVrZkQ7AAjA+ojI7p9cjdTlWpokkPEA5C8ZHKBw5XNJT7QaULCora5o7NYHWdw7NDDdqZ2PY7yqdpzBmYwGBFbG7a2P2l7KJWYzGQBEYTt9tKFhKl1o7B1UvGNbh1UL/AClEQHscMCrOdxzHqxz2U42lAjxkkfaOOWcnZjShYSh1uMh1U7j2xjhh7qGPlSCI45WXOE+uY/PDOmvWhojy4iMbxx2TE0oWTlrfv+zIVHukAbMNlcRtaBHLmRvzHTj8dFco4sHPHnFRKjGOOzHoGVUht0wo8WfjDCf7VW2vM/Jkf75/oNGumdMthIF4Sfw2UFa8GbG2d7/uuEzWWR8EhwLq8e56h/UKym8C58c56h/UKysosOCW4bj4xmSQLqsv4aG9RNIISzakXoWq6oThMATnRJw3nls4xyVY9mqts1qQm8FyoGIOeU99VOjlJ1JsMtMaiqcelFoZAUm8ApUGCJy91cY4OHf3piehX51z2bVhDjLbqEJIXKyFASkIWlEDHGb8x9kVvOowBWq4gpRNwQOWULDfKE4TevHHMVyePBezuoya4No4NHv3pntHvpTwbPTHytjtkVzHUaAk3EEi9fBiBcWGpGPKm9e9YFKrUYSsXEckEIMCVFCwzyscJm96xU3GH2XLLo3p4OH9trs4/wCoTThwaufvtn7ZrjVqOISOLR5XLjNIQ4lnAzypvXj0ilVqMEKWOLBCcUTdN/lhrYqU4qn2U3EOyZZfqdR4N3Af+ds/bPfWI4OXD/jWB/Ge+uQ6ii6g3EnHl5cmF8Thjjne9YmsGowN/kJw8jDyhfLInlcnEX/X1VdeHZckujvTwaufvzHaPfSr4OHR/jme0e+o9vUcG4LiRPlmByZWpmByuVle9fVTTqTN+EJmQEdMrLJJ5XJ8m96zTXh2TLLokfBw5+/M9o9+VZ4NXf35ntHb7a4DqMLyBcTygL32Ly+KEcrlQRe9Z9lal6kkpUoNJxi4kY3r6i3zsIKb2O+mvDsZZdfBJjg0cP8AjmO2e+tS+Dld6PltnMDO+dvtrhY1JClIluAu6VERCLylJAIvY4pOU50tn1KCjF26LyQCdoUtSb2Bwi6TFXXh2Sp/qdCtQVMp4xb7TiQoCEKzJO8+2rB0qUt2JPFqQShKSUBSQVJCQFpTjnBMdIqsE6qYiGFGY2jGVKSPO2lJrlt2j2mCkONXSoXk4TImJwO8Uzwl9vZhylHy4sLrFaLOFN8S8lxzJtKQtJSThfcKgAgIEyJN7LKiLW7RTdp4ptKkFayUyFAkSAQTjkCD11UxUyfJaKvZFYtdn2pIPqPfUw8NQ4Esdy5QTvcGDyVKBtLCYOIKyDTFcHiwP+dY7f50LkWbHPHoPXnnWD5NOW2fJO6Or+9dbM6n8CYahK/frOP+oe+nM8Hy1ZW+z4YYrPfQxxbM4NEjDlRu79tNU3Ztx6jvmljUXQW+Cq0KytVnV6lkz+NEmpGrYs7rqVqSVoF047ZE+zCqtDdm+196tqVWcb+pVLGp/CwNNWhsvOpddbQ4lRCS4qEKbJvJKFAESJIUnAnDOpjVtaFsqTePECENlZulSQIWsJOIQVHkg7KqcLs3wFVusllZdVdQkqVBMAGYAkn2CuCw4xlnN67ay0EFq1JLiEvNuNoReKJcmCpJOPJBzArla1JWSALbZ+2rurie1YVA8Q7BOwHm3sp5uNbLRqSUoWpCC4QpICRexBbS4TmNkg+ut6sF7Ksz/FkiOD5/Za2e2dnqNYng9tGP/EtYfbVUQnVBal3eKSBdvX5Xd8jjrvlTN3kfnTmtVFXJUwQrEEFSgRCeOnyoi5yaa0OzTjJevglhwf2rZamv5iqzwf2v95Z/mHuriXqXdWRdlIBN6VwSE8ddiZEo5OUYb6arU4pReLaibxlF5UwlJdJmY8jk/nTWh2Msuvg7/B7a/wB5Z/mnurPoJax/imcf84/GyuQalm8oXeSgElV5cKKU8aQNolBu5bK0nVA3Z4tV6TybypAQA4ScYIKFBOFNaPYp9fBIfQS2HK0sn/rU46g24ZWhr+dXA5qddUpJSSEJUb95cKKEhwgbpSoJ9landUSlEqSsGSkpBWSLovKUYwggjqprR7I016JH6BW707f86m/QW2+na/nfG+uVWpqkKWDfKU3jevKhXFpvqSIxkgxTV6pLCL1xeBIUm+uRc5SycYAIUAInKmtHsU+joGptrP8AiGf59NOp1rj69k7Pr6adT1X1JIVyASVX1wvi4KgOkpWB6xhWpWqigkFSVlQJChfXIuXSpR6CFpyOymtHsU+jZZtUrQDe4xtQTibi75A9QFSutEGx2VgFPGF4mFKwxkCTkB01Fu6qrbU4FKWAhCjfC1wq5F6I3hQw6DULbnWrqbvKUFYkqOKd3X01pTUuDEnTposHghSBaHYEQAkgGRIWJg7jWVr4HXip9zAABKQAMhyxWUNYfAR8MOrr9o4ostqXdBBjGJKdnsqrfohbQAPkruE+adteoDWVqhkTdlBaLs9pbZQ2qz2jkpI+rMYqSr8RNdZetF0jibRiVfsz5xB/qEmryrK4P6eLdnZTaVFFrtNox8TaIIP7M7SFf1Cad8sfx8TaBif2Z2qCv6hJq8orIrO2ia1WUYba7J8S/iT+yO1aF/ikmld0k4Z8U/MGJaO1aF/1JJq8ro3VlwbhTawGqyjBpRyILb2Z/ZHnpWPeDTFaWc5Xi3ujxSvSFwbN5q9bg3Cs4sbh1VNrAarKLVpdYOCHQMf2SuepY/GtatML2IdmZEtHY4pwe81fHFjcOqk4obh1VdrAasii16aVem47h/lHYsrHvJpremlBKRdclOXileau+nZ0mr24lPNHUKziE80dQqbWI1WUOnTJGSXMAmPFK81ZUNn2jWJ04UxCXMCI8UrzVrUNm5VXv8nTzU9QrPk6eanqFNrEuqyiPn2IhLmEfs1eatak7NyqHtZyu0KbKELN1JT5Ch55I2bjXpc2ZHNT1Cs+TI5qeoVuGBGErRiU3JUylODzQxDK+MbMlWEjZAoI09oV1L6/Fqi8YwO816lDYGQHVTFWZBzSk+wV2o45EeSjo1zmK7J7qcjRTh8xXUe6vWJsaOYnsjurBZEcxPZFXyMiKisGhR83QW+XxZ2YzBiqtf0Y4CfFq6jXrPik7h1VqVYm+YjsjuqU0MiPJnze5zFdR7qb83ucxXUa9Z/IG/Ro7I7qabA36NHZHdV8jIjyd83OcxXUaldWSpl8LWlQTdUJuk+UkpyA6a9N/N7fo0dkd1NGj2/Ro7I7qxJZk0/ZqMcrspMaxIISCTAjzF+jUg+buu9dKzrGkDEnGJ5C/R3Ds3AVdZ0e3h4tHZHdTXdHtx9WjsjurzbWB6NaRSren0BQx3TyF+j4s7Oge+mq1iQQDOJzFxe1ktnzd8VdiNHt3R4tGXNHdWfNzXo0dkd1NrEarKVc1iQZE57bi9rSkHZ6hSK1kSQJOczyFZlpSDs3x11dfzc16NHZHdSHRzXokdkd1XbRJqMpZvWVHLlWZPmK2tXDs3gU0ayJvDHDG9yFec0EK2b0iroOjmp+qR2R3Unzc16JHZHdTbRGoylH9ZAoKxxM+arzmgk7OcAKe/rGhU8rMGeQoeU1dOznACrm+bWvRI7Ke6kVo1r0TfZT3U20RqMplzWVJvSvO/5ivOag7OdApTrQkhUqwUFTyVec3B2c4CrkOjWvRN9lPdTDo1r0TfZT3VNvEuoynjrQkqUb4xvRyT5zaZ2c8Vj+sqTPLBvFU8lXnIROzapPuq3/AJta9E32U91YdGNeib7Ce6rt4k1GVBbtYUOIWCqSpKx5KvObSN3OBoIU2rEBB8mPfXpQaNan6pHZT3VsRoxr0TfYT3V1hBQ4OU/v5Ky4HrIsPOLUghKgAJ/1A/2rKuKyWZCRyUpT6gB+FZXVIylXg//Z">
            <a:extLst>
              <a:ext uri="{FF2B5EF4-FFF2-40B4-BE49-F238E27FC236}">
                <a16:creationId xmlns:a16="http://schemas.microsoft.com/office/drawing/2014/main" id="{63AA687F-468A-480D-A339-6210EFB27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3429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2538" name="Picture 18" descr="http://t1.gstatic.com/images?q=tbn:ANd9GcQwVBH72TLb3OJVo-Q3izStq887d5Gur9wsNExZ8WPp1kAsEJQ&amp;t=1&amp;usg=__pBeBjgkQLFHjQVmORGCwJT2fzZs=">
            <a:extLst>
              <a:ext uri="{FF2B5EF4-FFF2-40B4-BE49-F238E27FC236}">
                <a16:creationId xmlns:a16="http://schemas.microsoft.com/office/drawing/2014/main" id="{2D879A30-34C0-49FB-9D39-025088AB3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4521200"/>
            <a:ext cx="1536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AutoShape 20" descr="data:image/jpeg;base64,/9j/4AAQSkZJRgABAQAAAQABAAD/2wCEAAkGBhQSERUUExMWFRQWFh4YGBcYGRsaGhgcGxcYFxsYHRccGyYeHB0jGhgaHy8gIycpLCwsFx4xNTAqNSYrLCkBCQoKDgwOGg8PGiwkHBwsKiwsLCkqLCwpLCksLCwpLCksLCwpLCksLCksLCwsKSwsKSwsLCksLDUsLCw1LCwpLP/AABEIAFoBaAMBIgACEQEDEQH/xAAcAAABBAMBAAAAAAAAAAAAAAAGAQIFBwADBAj/xABNEAABAwEEBAgJCQYEBgMAAAABAgMRAAQSITEFBkFRBxMiUmGRktEXIzJCU3GBofAUFRYzYqKx4eJDVIKTssFEY3JzJDSDs8LxJWTS/8QAGAEBAQEBAQAAAAAAAAAAAAAAAAECAwT/xAAnEQACAgAGAgEFAQEAAAAAAAAAAQIRAxITFDFRIUGhBCJCUmHwMv/aAAwDAQACEQMRAD8AKOFfWF6zlrinFtgBRNwxe8mJ66itStJWt5xzj7QuEpSQA5eTCxekkGL0YQcpp3DQohbMR54xyOCMKiuCqxhz5Uk4JUkDk5i8kjCcjWfJy8ZmESdef+ILUvXAbpcvyL2U3c7s4THsowQwRiXHFT/mGN5JVlA30Cq1btiLSV8ShSiZD3GANqIEBZYi9f2wFRONFugtGkp4tSpShASrcSDJBO84k+pNcYPEv7jvJR9DPpUyCU+NOMEhSiPYZmto1kZ3Wj73fXPpDXqxWc3AW5GxCb0Y9AiuJPCzZdyh/AfjGvTTOdolvpIxvtH3u+lVrKx/9j73fUT4WbLvPYVTvC1ZecewqlMWiW+kLG9/73fTjrCxvf8AfUOeFqzc49hVOHCvZef9xVKYtEqdYWN7/wB7vrDrCxzn/vVFeFay8/7iqXwq2bn/AHFddSmW0Sf0iZ5z/vpfpGzvf9/fUYOFOzc77ivVNNHCrZueOyruq0yWiVOsjO98ddZ9Imec+KihwqWbav7qqw8Kdm9IOwrDdSmW0Sv0jZ2LfpTrIxz3uo1FHhTss/WA/wAKqYjhSs+MupOOHIWMPfUpi0S51kZ57wpPpM1znuqorwqWXHxieyql8Kll9InLmq6sqUxaJQ6ztbFu/HspfpK1z3er8qilcKdl9InLmqpvhVsvpE9lVKYtEt9JWvSO/HspTrI1scc9o/TUT4UrLz0dSu6sPCpZo8tHUrupTFol06yM+lc6v01itY2fTOD2fpqHPCpZeej1EK7qTwqWXno6ld1KYtEyvWVnY651fppv0kZ9Mv4/gqI8Ktk2OI7KvxrE8KVl9I3HqVj7qUxaJc6ytemX1forBrKz6dfV+mojwo2XnteqFd1KnhRsnPb6ld1WmLRMjWVj0y+r9NOTrSx6VfZ/KoZPChZNrrXUrurBwn2T0jXUe6pTFol/pMzH1y+z+mkOsrPp19n9NRI4TbJ6RrqV3U4cJtk2uNe/p6KUxaJT6Ss+nX1fppfpEz+8L7P6aiRwnWQftGuo91O8J9j9K37J7qUxaJM6xtfvB6v0Vn0la9Oer9FRZ4TbH6RvqV3VnhOse1xvqV3UpktEkrWVuPr1T6v0U0ayt/vC+yP/AM1HHhNsfpG/alXdW1rhCsSzAW0fWCPxFPItHS5rKjCLQvspH/jXV8pdIBS6rKckn/x30ibWw5EstlJ2wPdhTbZYS0BxeDZOHQSIuj42VG2ikJpbXQ2d3i1OOEiLxShJCZE44bsYEkbYrk1l1utTAQtt5JSowJQk7JmcK4rdYXT5TLzpCji2E+Mx85aiLh2EkHKYnCuLXKzrRZ2eMACysqUE+SkmTdT0AECdtefDliNvMvAxaUPt5CHULXZ+0vqbfKVC4CISEwb0bM6yh3gu/wCcV/tj/uCsrumc8J3E28NySVND/V+CK4OCBy4LQTHlNjZhMifZUhw2+U0dkK/BFQPB6uWLXAu8pvDOrEn5stg2BTy76nLtnGATJvKjaTsof131iDbXyezSlABvkSJkYJBzx2n2VKWBwqbEzh/eou1aKCnUlUEF0EjZhJj3Cql7OjYOaG4OVOJC7QopnJtBjPerf0CpgcGVmB/ads0XpRWxlvlJ9Y9uNaAHDg2sn2+2aQ8G1lOQcH8Rqe1o4QbPYneJPKeuhV3BKUg5XlHrgAmgi1cKVrWoBt2xtgxESsiQMCTtF6MBsNZKTPg3su5ztGl8GtlnJztGiDUS2251K1W1DYTyS0pKbpVIkyndliYOdSjut1jSbptLQOOF4TycTluq2ANHBrZv8w/x0h4NLNuc7VG1l1nsrhAQ8hUlKRG0rBKQDGZAOHRTLdrfZWb3GPJTdXxZkK8uASkcnGAcYyoAL8G1mnAOD+I1g4N7PucP8Roxc10saXFNqtCAtKikgzgUpvnlRGQOMxIIzrpsGsdneS6ptwKSyYcMEBMJvHEjHDHCoAFPBpZ9gc7R7qQ8GTG5ztflRPauEmwt4qf2A+QvEFvjQRhiLvvwprfCTYlLupcUTBIIQqDCruBjOZw6KoBpfBkxucI/1HurBwYsHY4P4j3VYWh9Kt2llDzRJbWJSSCDmRkcsRXbUKVf4MGea7HrPdSngvY5rsHpOHuo20ylS3mGw4tCVcYVXDdJupBGMdNZaNGJaQpa7Q+EpBUol0wABJOVABB4LWT5rvWe6sHBa1zXeuiTVXTCbQWnW1vcW6l3kuqveQtCQqNmZ66krHYQpsLU69JknxqgMzsBgCo3QAlPBS1ud64rPBS1zXe17qJtB2xq0lYBtCSnlJvOKF9BJCXE8rySQempbRrdxx1F5aki4ReUVESkzicdlZhOM1ceA1RXbnBnZ8ZLg3yqKZ4M7Pvd7f5Uc6QHjFDp/tXMDn8Z1tEA08Glm3uD+Oeim+DOzb3O3hRkR8bp/KlUrHfv31QBo4MrNznO0e6lHBlZiM3O378qMEHHKPz3U9An1x/66YoQDfBfZ+c52uj1U8cGtnORc7U++KMAPZtpW8PX1UFgd4MrNvd7XTG6lTwYWbnO5c8dWVGYPXSx8ZUoWBfgws2xbna6fVSDgvs/Od7X5UahHT7vjGlgUoAV4MLPhy3cftDZ7Kengxs3Od7Q7qMruVKhO2gAvwX2fnumftDurmtnBohIJadcCgJF4gg9Bwyo8WkY1ixgfg5UoWD+rLCkIIUNgMbt9E9jtKbpQ5igj8a4m0AKwjECkWoYH3UIbbRYnGzfbXeaGKkk4ge2grhBtAU2mMQl6J6Ci8PbBj2USaRtJDaoVmI78qCNZFEsbcXz/QRWGqM4juLOjgwP/Fq/2x/3BWUnBiP+LX/tj/uClqIYP/BZOsOqjNsEOAyMiNlVvbdAHR9qSy2ZbtAxBzBRiFTug0ba8a9fN9wBoOFYJMquxEdBnOg7RGsyreu0Wh1tIUhCW24JhCVGVQDmpW07hWq6Dabr2Fei/J+IFbAOUifSdeBrXopRuD11Jr0eeLSoCYVMdEEf3ra4NiprayOUPWKxCcKeBBn2559FCG3SOrlmfN55htxQ2qSCevOuFKtH2VRANmaUjAgXEqTgDjtBhSesVJfO6eYvs/nQbpTU6yv2lx9fH3nIvC6kCBdw343QJzrFGwrtGs9lbEqtDQABPlg4AJUcuhST/EKr9Wr+jgpX/wAim4talqRyTeJBewIxGCiYGcxnUlbNSLM6Ukl8AAAgBAkBttuPaGwT+Vc44PbNyYdtIuyEnxYKQU3cDs9fTFUhqY0do1BQBb8Euh5ASBgptHGCVAGQG1zB37TUq7qzZLct25aiq/Ll1ARyQtSQVSUyZLRAJ9YrlGoNlv3ip8nGR4oDFsNmABhgkZerLCpWw6v2VtFwNuKQEXLhUmI41boyIOClmOiKUCJtVk0exbFrctTqVhZlKkyiVtqlIUW8TClKwMgq6YqU0G9YrOy5aG3lKafcS1KgcFDxYQAEg5qJk7CNkVp0jqrZXSq+l8oUQQ2HEXEqCQm+kZ3oCcSTl0memz6IZRZVWZKHQhTnGE3kFV7jEubMAJAERlSigc+rRLkBTlrUEpvXSDgltsNjNOAWkAp39EmSrRuodhUlp9CXAkICkJKiMJKxKYmeUcPxqHPB5Z5xW8TAEks+aCEDyfNGzJWEzRBo/RNmZS3DN5baLiXCU3wADjIgDM5ARUogmpmsNkutWSzpeSAlV3jUkRdUZSpR87MxsETBwrqVwgWULKJcJGfi1R9bxMdHKxx2Y1F6C0C3ZXQ8hT61BKkkOOIIVeUFEnkSFSBJBEwJmulWirMXFOfJ5UsFKjxhxBXxhwyxVj7qoJTT7oQ4yomAlLxmCcmichicshjVJ2wrdSoLVb3Fnbdc4uJyuKBUrDKYxj11cukHkvXbzagUElJS6UESCCZTBy2VzCzp3O+20u99AO1cLYTYeKQW0cQ5CFAgpjipBkAzemTtzqN1h0keKbs9x4oUCp0ttrVeSFkcUCkYFRzO4HfUrZ0obWHAgqUAQCp5a4BiYCp3DqrT8mbJJ4oiSTAfcAxM4AGBnsrjjYcsSGVOjSdAwm3LBQtDNpDrWKDxLkEec2oR5Chh0Qk7KPNC2zjVLXdUgqQ2bqhCkylWBG8VFGzN+i63ne+uixvcTe4ttCSqJlSzMDDEzlXD6b6V4HhO1/v6WUrN2kR4xQ3n+wrkKcK3OulRJMSfiB7K1Rtr3HMQZzkDhWRjjl7MPXTh68KQJET/AHqgSRl/66RTgmDM9HVSgY54U440Az4mn/Hx7achNPSnooBk4HfS3RWwJ+N++lCaAYEn++P5UskZxnvp9ykuGPjbQhr9m2nnOnJQQNnsypQigGRWt3ySeg108Ua1rEg7yCMKA5do6UjfM5VwW9SsIPrG+pq22S4RhsjCuC0tE47d1QEdblHio6O4UH22wrtTibKg3MS6V/ZwTdA9e2jTSQ8XkcjgejbQra9YhYuKfuBSg6pChiJQoBRTP+pIIqMkuPIX6ncHwsZvlwqUQJw2DGM99ZXbqrr+xb1FLaVJKQCb0RiYgQayoqNRarwBPDamVsj7Kv8AxqD4PURZ7SBleRtwy3VOcNf1jOeSss/NqF4OmFKatJg4FGGMkx07IJNEc/yZYWiVciInvoksVqwgjqxiq+0brcy2SlSoI+M67jp5t44upSkbBmcDHKB81V1fTBFbS8Gw7L6d3upOPRu91AyLc1H15iLokjERBx2SrHI0563MkQHSJCgFKXJST0C6CMIjaDSi2G3Ht7h1U0vt53R2aCXLY2ZHHgTkq9JHLSojMCCBBPqNbFaQYIxdvAjlcoC9jPNn2zlShYY/Kmtw7IrPlLXNHZFBy9Is+l2GIXdPK6YOGGymp0si99ai7JJk4wQBdndnj6qULDI2trmjs1nyxrcOyKDU6UbuAcYhRAHnXZjMgjI01OkUGDxwxKTnldBwyAOBzw9VKFhp8sa3DD7NYbc1u9woLTpBoBA4wmDJlYOSYgciIxnGDSnSKSVEPQVeo5RGPqkRHnHOpQsMvlrUeTh/ppDbmccB2RQYdLoKwStKYGACjlemCI5R9orYvTzYnlirQsLTpNnd92oy3682FjBxYB3XarbXDXeBcYVyjmZyEdFDWg9UH7WeMV5JM3lnPHYMzWW0i+WW8jhS0aTF/rbwqZses1kdEoUlQ6EiqhGoTLkoZtLS3EjFCcxGZmeUBtKZioJTdp0c8ATG2AcFDdWYzUuA00ehvnBnd92kGkGd33aAdDa3tutpUTdPnDDD8qkRptrLjAemdu6t0Swt+Xsbh2aX5cxuHZ/KhQ6abBI4xOA2fgD7aarTLYEXx8ZUoWFhtzHNHZrRaNNWVAlRSBvKaD7brK02km+JAymq00lpZ+3vXEk3SYCRu3k0Flw2jhI0YkwXAT0In+1dFi180c6YQ4kn/R+VVUng9ShCVPvstXsBxiwm8egk455wKjtOajP2YX0wUgTKTs3j8c6wppujVMvtOkrOcYHru762C0sHzR2apXUrXFSSGnlE80n8DR43p5uMVjKcc63RmwxTaWTgEjD7OXx/cUpfZ3Ds0FL0m2TIU0ZMqm8JIiMJ2ROFbLNpNqCL6EhMAQTBgHHyspM0oWGKbQycgMOilLrW4dmhNVrZkQ7AAjA+ojI7p9cjdTlWpokkPEA5C8ZHKBw5XNJT7QaULCora5o7NYHWdw7NDDdqZ2PY7yqdpzBmYwGBFbG7a2P2l7KJWYzGQBEYTt9tKFhKl1o7B1UvGNbh1UL/AClEQHscMCrOdxzHqxz2U42lAjxkkfaOOWcnZjShYSh1uMh1U7j2xjhh7qGPlSCI45WXOE+uY/PDOmvWhojy4iMbxx2TE0oWTlrfv+zIVHukAbMNlcRtaBHLmRvzHTj8dFco4sHPHnFRKjGOOzHoGVUht0wo8WfjDCf7VW2vM/Jkf75/oNGumdMthIF4Sfw2UFa8GbG2d7/uuEzWWR8EhwLq8e56h/UKym8C58c56h/UKysosOCW4bj4xmSQLqsv4aG9RNIISzakXoWq6oThMATnRJw3nls4xyVY9mqts1qQm8FyoGIOeU99VOjlJ1JsMtMaiqcelFoZAUm8ApUGCJy91cY4OHf3piehX51z2bVhDjLbqEJIXKyFASkIWlEDHGb8x9kVvOowBWq4gpRNwQOWULDfKE4TevHHMVyePBezuoya4No4NHv3pntHvpTwbPTHytjtkVzHUaAk3EEi9fBiBcWGpGPKm9e9YFKrUYSsXEckEIMCVFCwzyscJm96xU3GH2XLLo3p4OH9trs4/wCoTThwaufvtn7ZrjVqOISOLR5XLjNIQ4lnAzypvXj0ilVqMEKWOLBCcUTdN/lhrYqU4qn2U3EOyZZfqdR4N3Af+ds/bPfWI4OXD/jWB/Ge+uQ6ii6g3EnHl5cmF8Thjjne9YmsGowN/kJw8jDyhfLInlcnEX/X1VdeHZckujvTwaufvzHaPfSr4OHR/jme0e+o9vUcG4LiRPlmByZWpmByuVle9fVTTqTN+EJmQEdMrLJJ5XJ8m96zTXh2TLLokfBw5+/M9o9+VZ4NXf35ntHb7a4DqMLyBcTygL32Ly+KEcrlQRe9Z9lal6kkpUoNJxi4kY3r6i3zsIKb2O+mvDsZZdfBJjg0cP8AjmO2e+tS+Dld6PltnMDO+dvtrhY1JClIluAu6VERCLylJAIvY4pOU50tn1KCjF26LyQCdoUtSb2Bwi6TFXXh2Sp/qdCtQVMp4xb7TiQoCEKzJO8+2rB0qUt2JPFqQShKSUBSQVJCQFpTjnBMdIqsE6qYiGFGY2jGVKSPO2lJrlt2j2mCkONXSoXk4TImJwO8Uzwl9vZhylHy4sLrFaLOFN8S8lxzJtKQtJSThfcKgAgIEyJN7LKiLW7RTdp4ptKkFayUyFAkSAQTjkCD11UxUyfJaKvZFYtdn2pIPqPfUw8NQ4Esdy5QTvcGDyVKBtLCYOIKyDTFcHiwP+dY7f50LkWbHPHoPXnnWD5NOW2fJO6Or+9dbM6n8CYahK/frOP+oe+nM8Hy1ZW+z4YYrPfQxxbM4NEjDlRu79tNU3Ztx6jvmljUXQW+Cq0KytVnV6lkz+NEmpGrYs7rqVqSVoF047ZE+zCqtDdm+196tqVWcb+pVLGp/CwNNWhsvOpddbQ4lRCS4qEKbJvJKFAESJIUnAnDOpjVtaFsqTePECENlZulSQIWsJOIQVHkg7KqcLs3wFVusllZdVdQkqVBMAGYAkn2CuCw4xlnN67ay0EFq1JLiEvNuNoReKJcmCpJOPJBzArla1JWSALbZ+2rurie1YVA8Q7BOwHm3sp5uNbLRqSUoWpCC4QpICRexBbS4TmNkg+ut6sF7Ksz/FkiOD5/Za2e2dnqNYng9tGP/EtYfbVUQnVBal3eKSBdvX5Xd8jjrvlTN3kfnTmtVFXJUwQrEEFSgRCeOnyoi5yaa0OzTjJevglhwf2rZamv5iqzwf2v95Z/mHuriXqXdWRdlIBN6VwSE8ddiZEo5OUYb6arU4pReLaibxlF5UwlJdJmY8jk/nTWh2Msuvg7/B7a/wB5Z/mnurPoJax/imcf84/GyuQalm8oXeSgElV5cKKU8aQNolBu5bK0nVA3Z4tV6TybypAQA4ScYIKFBOFNaPYp9fBIfQS2HK0sn/rU46g24ZWhr+dXA5qddUpJSSEJUb95cKKEhwgbpSoJ9landUSlEqSsGSkpBWSLovKUYwggjqprR7I016JH6BW707f86m/QW2+na/nfG+uVWpqkKWDfKU3jevKhXFpvqSIxkgxTV6pLCL1xeBIUm+uRc5SycYAIUAInKmtHsU+joGptrP8AiGf59NOp1rj69k7Pr6adT1X1JIVyASVX1wvi4KgOkpWB6xhWpWqigkFSVlQJChfXIuXSpR6CFpyOymtHsU+jZZtUrQDe4xtQTibi75A9QFSutEGx2VgFPGF4mFKwxkCTkB01Fu6qrbU4FKWAhCjfC1wq5F6I3hQw6DULbnWrqbvKUFYkqOKd3X01pTUuDEnTposHghSBaHYEQAkgGRIWJg7jWVr4HXip9zAABKQAMhyxWUNYfAR8MOrr9o4ostqXdBBjGJKdnsqrfohbQAPkruE+adteoDWVqhkTdlBaLs9pbZQ2qz2jkpI+rMYqSr8RNdZetF0jibRiVfsz5xB/qEmryrK4P6eLdnZTaVFFrtNox8TaIIP7M7SFf1Cad8sfx8TaBif2Z2qCv6hJq8orIrO2ia1WUYba7J8S/iT+yO1aF/ikmld0k4Z8U/MGJaO1aF/1JJq8ro3VlwbhTawGqyjBpRyILb2Z/ZHnpWPeDTFaWc5Xi3ujxSvSFwbN5q9bg3Cs4sbh1VNrAarKLVpdYOCHQMf2SuepY/GtatML2IdmZEtHY4pwe81fHFjcOqk4obh1VdrAasii16aVem47h/lHYsrHvJpremlBKRdclOXileau+nZ0mr24lPNHUKziE80dQqbWI1WUOnTJGSXMAmPFK81ZUNn2jWJ04UxCXMCI8UrzVrUNm5VXv8nTzU9QrPk6eanqFNrEuqyiPn2IhLmEfs1eatak7NyqHtZyu0KbKELN1JT5Ch55I2bjXpc2ZHNT1Cs+TI5qeoVuGBGErRiU3JUylODzQxDK+MbMlWEjZAoI09oV1L6/Fqi8YwO816lDYGQHVTFWZBzSk+wV2o45EeSjo1zmK7J7qcjRTh8xXUe6vWJsaOYnsjurBZEcxPZFXyMiKisGhR83QW+XxZ2YzBiqtf0Y4CfFq6jXrPik7h1VqVYm+YjsjuqU0MiPJnze5zFdR7qb83ucxXUa9Z/IG/Ro7I7qabA36NHZHdV8jIjyd83OcxXUaldWSpl8LWlQTdUJuk+UkpyA6a9N/N7fo0dkd1NGj2/Ro7I7qxJZk0/ZqMcrspMaxIISCTAjzF+jUg+buu9dKzrGkDEnGJ5C/R3Ds3AVdZ0e3h4tHZHdTXdHtx9WjsjurzbWB6NaRSren0BQx3TyF+j4s7Oge+mq1iQQDOJzFxe1ktnzd8VdiNHt3R4tGXNHdWfNzXo0dkd1NrEarKVc1iQZE57bi9rSkHZ6hSK1kSQJOczyFZlpSDs3x11dfzc16NHZHdSHRzXokdkd1XbRJqMpZvWVHLlWZPmK2tXDs3gU0ayJvDHDG9yFec0EK2b0iroOjmp+qR2R3Unzc16JHZHdTbRGoylH9ZAoKxxM+arzmgk7OcAKe/rGhU8rMGeQoeU1dOznACrm+bWvRI7Ke6kVo1r0TfZT3U20RqMplzWVJvSvO/5ivOag7OdApTrQkhUqwUFTyVec3B2c4CrkOjWvRN9lPdTDo1r0TfZT3VNvEuoynjrQkqUb4xvRyT5zaZ2c8Vj+sqTPLBvFU8lXnIROzapPuq3/AJta9E32U91YdGNeib7Ce6rt4k1GVBbtYUOIWCqSpKx5KvObSN3OBoIU2rEBB8mPfXpQaNan6pHZT3VsRoxr0TfYT3V1hBQ4OU/v5Ky4HrIsPOLUghKgAJ/1A/2rKuKyWZCRyUpT6gB+FZXVIylXg//Z">
            <a:extLst>
              <a:ext uri="{FF2B5EF4-FFF2-40B4-BE49-F238E27FC236}">
                <a16:creationId xmlns:a16="http://schemas.microsoft.com/office/drawing/2014/main" id="{85AB898E-BCAA-4033-A6AA-71A51505A7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3429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0" name="AutoShape 22" descr="data:image/jpeg;base64,/9j/4AAQSkZJRgABAQAAAQABAAD/2wCEAAkGBhQSERUUExMWFRQWFh4YGBcYGRsaGhgcGxcYFxsYHRccGyYeHB0jGhgaHy8gIycpLCwsFx4xNTAqNSYrLCkBCQoKDgwOGg8PGiwkHBwsKiwsLCkqLCwpLCksLCwpLCksLCwpLCksLCksLCwsKSwsKSwsLCksLDUsLCw1LCwpLP/AABEIAFoBaAMBIgACEQEDEQH/xAAcAAABBAMBAAAAAAAAAAAAAAAGAQIFBwADBAj/xABNEAABAwEEBAgJCQYEBgMAAAABAgMRAAQSITEFBkFRBxMiUmGRktEXIzJCU3GBofAUFRYzYqKx4eJDVIKTssFEY3JzJDSDs8LxJWTS/8QAGAEBAQEBAQAAAAAAAAAAAAAAAAECAwT/xAAnEQACAgAGAgEFAQEAAAAAAAAAAQIRAxITFDFRIUGhBCJCUmHwMv/aAAwDAQACEQMRAD8AKOFfWF6zlrinFtgBRNwxe8mJ66itStJWt5xzj7QuEpSQA5eTCxekkGL0YQcpp3DQohbMR54xyOCMKiuCqxhz5Uk4JUkDk5i8kjCcjWfJy8ZmESdef+ILUvXAbpcvyL2U3c7s4THsowQwRiXHFT/mGN5JVlA30Cq1btiLSV8ShSiZD3GANqIEBZYi9f2wFRONFugtGkp4tSpShASrcSDJBO84k+pNcYPEv7jvJR9DPpUyCU+NOMEhSiPYZmto1kZ3Wj73fXPpDXqxWc3AW5GxCb0Y9AiuJPCzZdyh/AfjGvTTOdolvpIxvtH3u+lVrKx/9j73fUT4WbLvPYVTvC1ZecewqlMWiW+kLG9/73fTjrCxvf8AfUOeFqzc49hVOHCvZef9xVKYtEqdYWN7/wB7vrDrCxzn/vVFeFay8/7iqXwq2bn/AHFddSmW0Sf0iZ5z/vpfpGzvf9/fUYOFOzc77ivVNNHCrZueOyruq0yWiVOsjO98ddZ9Imec+KihwqWbav7qqw8Kdm9IOwrDdSmW0Sv0jZ2LfpTrIxz3uo1FHhTss/WA/wAKqYjhSs+MupOOHIWMPfUpi0S51kZ57wpPpM1znuqorwqWXHxieyql8Kll9InLmq6sqUxaJQ6ztbFu/HspfpK1z3er8qilcKdl9InLmqpvhVsvpE9lVKYtEt9JWvSO/HspTrI1scc9o/TUT4UrLz0dSu6sPCpZo8tHUrupTFol06yM+lc6v01itY2fTOD2fpqHPCpZeej1EK7qTwqWXno6ld1KYtEyvWVnY651fppv0kZ9Mv4/gqI8Ktk2OI7KvxrE8KVl9I3HqVj7qUxaJc6ytemX1forBrKz6dfV+mojwo2XnteqFd1KnhRsnPb6ld1WmLRMjWVj0y+r9NOTrSx6VfZ/KoZPChZNrrXUrurBwn2T0jXUe6pTFol/pMzH1y+z+mkOsrPp19n9NRI4TbJ6RrqV3U4cJtk2uNe/p6KUxaJT6Ss+nX1fppfpEz+8L7P6aiRwnWQftGuo91O8J9j9K37J7qUxaJM6xtfvB6v0Vn0la9Oer9FRZ4TbH6RvqV3VnhOse1xvqV3UpktEkrWVuPr1T6v0U0ayt/vC+yP/AM1HHhNsfpG/alXdW1rhCsSzAW0fWCPxFPItHS5rKjCLQvspH/jXV8pdIBS6rKckn/x30ibWw5EstlJ2wPdhTbZYS0BxeDZOHQSIuj42VG2ikJpbXQ2d3i1OOEiLxShJCZE44bsYEkbYrk1l1utTAQtt5JSowJQk7JmcK4rdYXT5TLzpCji2E+Mx85aiLh2EkHKYnCuLXKzrRZ2eMACysqUE+SkmTdT0AECdtefDliNvMvAxaUPt5CHULXZ+0vqbfKVC4CISEwb0bM6yh3gu/wCcV/tj/uCsrumc8J3E28NySVND/V+CK4OCBy4LQTHlNjZhMifZUhw2+U0dkK/BFQPB6uWLXAu8pvDOrEn5stg2BTy76nLtnGATJvKjaTsof131iDbXyezSlABvkSJkYJBzx2n2VKWBwqbEzh/eou1aKCnUlUEF0EjZhJj3Cql7OjYOaG4OVOJC7QopnJtBjPerf0CpgcGVmB/ads0XpRWxlvlJ9Y9uNaAHDg2sn2+2aQ8G1lOQcH8Rqe1o4QbPYneJPKeuhV3BKUg5XlHrgAmgi1cKVrWoBt2xtgxESsiQMCTtF6MBsNZKTPg3su5ztGl8GtlnJztGiDUS2251K1W1DYTyS0pKbpVIkyndliYOdSjut1jSbptLQOOF4TycTluq2ANHBrZv8w/x0h4NLNuc7VG1l1nsrhAQ8hUlKRG0rBKQDGZAOHRTLdrfZWb3GPJTdXxZkK8uASkcnGAcYyoAL8G1mnAOD+I1g4N7PucP8Roxc10saXFNqtCAtKikgzgUpvnlRGQOMxIIzrpsGsdneS6ptwKSyYcMEBMJvHEjHDHCoAFPBpZ9gc7R7qQ8GTG5ztflRPauEmwt4qf2A+QvEFvjQRhiLvvwprfCTYlLupcUTBIIQqDCruBjOZw6KoBpfBkxucI/1HurBwYsHY4P4j3VYWh9Kt2llDzRJbWJSSCDmRkcsRXbUKVf4MGea7HrPdSngvY5rsHpOHuo20ylS3mGw4tCVcYVXDdJupBGMdNZaNGJaQpa7Q+EpBUol0wABJOVABB4LWT5rvWe6sHBa1zXeuiTVXTCbQWnW1vcW6l3kuqveQtCQqNmZ66krHYQpsLU69JknxqgMzsBgCo3QAlPBS1ud64rPBS1zXe17qJtB2xq0lYBtCSnlJvOKF9BJCXE8rySQempbRrdxx1F5aki4ReUVESkzicdlZhOM1ceA1RXbnBnZ8ZLg3yqKZ4M7Pvd7f5Uc6QHjFDp/tXMDn8Z1tEA08Glm3uD+Oeim+DOzb3O3hRkR8bp/KlUrHfv31QBo4MrNznO0e6lHBlZiM3O378qMEHHKPz3U9An1x/66YoQDfBfZ+c52uj1U8cGtnORc7U++KMAPZtpW8PX1UFgd4MrNvd7XTG6lTwYWbnO5c8dWVGYPXSx8ZUoWBfgws2xbna6fVSDgvs/Od7X5UahHT7vjGlgUoAV4MLPhy3cftDZ7Kengxs3Od7Q7qMruVKhO2gAvwX2fnumftDurmtnBohIJadcCgJF4gg9Bwyo8WkY1ixgfg5UoWD+rLCkIIUNgMbt9E9jtKbpQ5igj8a4m0AKwjECkWoYH3UIbbRYnGzfbXeaGKkk4ge2grhBtAU2mMQl6J6Ci8PbBj2USaRtJDaoVmI78qCNZFEsbcXz/QRWGqM4juLOjgwP/Fq/2x/3BWUnBiP+LX/tj/uClqIYP/BZOsOqjNsEOAyMiNlVvbdAHR9qSy2ZbtAxBzBRiFTug0ba8a9fN9wBoOFYJMquxEdBnOg7RGsyreu0Wh1tIUhCW24JhCVGVQDmpW07hWq6Dabr2Fei/J+IFbAOUifSdeBrXopRuD11Jr0eeLSoCYVMdEEf3ra4NiprayOUPWKxCcKeBBn2559FCG3SOrlmfN55htxQ2qSCevOuFKtH2VRANmaUjAgXEqTgDjtBhSesVJfO6eYvs/nQbpTU6yv2lx9fH3nIvC6kCBdw343QJzrFGwrtGs9lbEqtDQABPlg4AJUcuhST/EKr9Wr+jgpX/wAim4talqRyTeJBewIxGCiYGcxnUlbNSLM6Ukl8AAAgBAkBttuPaGwT+Vc44PbNyYdtIuyEnxYKQU3cDs9fTFUhqY0do1BQBb8Euh5ASBgptHGCVAGQG1zB37TUq7qzZLct25aiq/Ll1ARyQtSQVSUyZLRAJ9YrlGoNlv3ip8nGR4oDFsNmABhgkZerLCpWw6v2VtFwNuKQEXLhUmI41boyIOClmOiKUCJtVk0exbFrctTqVhZlKkyiVtqlIUW8TClKwMgq6YqU0G9YrOy5aG3lKafcS1KgcFDxYQAEg5qJk7CNkVp0jqrZXSq+l8oUQQ2HEXEqCQm+kZ3oCcSTl0memz6IZRZVWZKHQhTnGE3kFV7jEubMAJAERlSigc+rRLkBTlrUEpvXSDgltsNjNOAWkAp39EmSrRuodhUlp9CXAkICkJKiMJKxKYmeUcPxqHPB5Z5xW8TAEks+aCEDyfNGzJWEzRBo/RNmZS3DN5baLiXCU3wADjIgDM5ARUogmpmsNkutWSzpeSAlV3jUkRdUZSpR87MxsETBwrqVwgWULKJcJGfi1R9bxMdHKxx2Y1F6C0C3ZXQ8hT61BKkkOOIIVeUFEnkSFSBJBEwJmulWirMXFOfJ5UsFKjxhxBXxhwyxVj7qoJTT7oQ4yomAlLxmCcmichicshjVJ2wrdSoLVb3Fnbdc4uJyuKBUrDKYxj11cukHkvXbzagUElJS6UESCCZTBy2VzCzp3O+20u99AO1cLYTYeKQW0cQ5CFAgpjipBkAzemTtzqN1h0keKbs9x4oUCp0ttrVeSFkcUCkYFRzO4HfUrZ0obWHAgqUAQCp5a4BiYCp3DqrT8mbJJ4oiSTAfcAxM4AGBnsrjjYcsSGVOjSdAwm3LBQtDNpDrWKDxLkEec2oR5Chh0Qk7KPNC2zjVLXdUgqQ2bqhCkylWBG8VFGzN+i63ne+uixvcTe4ttCSqJlSzMDDEzlXD6b6V4HhO1/v6WUrN2kR4xQ3n+wrkKcK3OulRJMSfiB7K1Rtr3HMQZzkDhWRjjl7MPXTh68KQJET/AHqgSRl/66RTgmDM9HVSgY54U440Az4mn/Hx7achNPSnooBk4HfS3RWwJ+N++lCaAYEn++P5UskZxnvp9ykuGPjbQhr9m2nnOnJQQNnsypQigGRWt3ySeg108Ua1rEg7yCMKA5do6UjfM5VwW9SsIPrG+pq22S4RhsjCuC0tE47d1QEdblHio6O4UH22wrtTibKg3MS6V/ZwTdA9e2jTSQ8XkcjgejbQra9YhYuKfuBSg6pChiJQoBRTP+pIIqMkuPIX6ncHwsZvlwqUQJw2DGM99ZXbqrr+xb1FLaVJKQCb0RiYgQayoqNRarwBPDamVsj7Kv8AxqD4PURZ7SBleRtwy3VOcNf1jOeSss/NqF4OmFKatJg4FGGMkx07IJNEc/yZYWiVciInvoksVqwgjqxiq+0brcy2SlSoI+M67jp5t44upSkbBmcDHKB81V1fTBFbS8Gw7L6d3upOPRu91AyLc1H15iLokjERBx2SrHI0563MkQHSJCgFKXJST0C6CMIjaDSi2G3Ht7h1U0vt53R2aCXLY2ZHHgTkq9JHLSojMCCBBPqNbFaQYIxdvAjlcoC9jPNn2zlShYY/Kmtw7IrPlLXNHZFBy9Is+l2GIXdPK6YOGGymp0si99ai7JJk4wQBdndnj6qULDI2trmjs1nyxrcOyKDU6UbuAcYhRAHnXZjMgjI01OkUGDxwxKTnldBwyAOBzw9VKFhp8sa3DD7NYbc1u9woLTpBoBA4wmDJlYOSYgciIxnGDSnSKSVEPQVeo5RGPqkRHnHOpQsMvlrUeTh/ppDbmccB2RQYdLoKwStKYGACjlemCI5R9orYvTzYnlirQsLTpNnd92oy3682FjBxYB3XarbXDXeBcYVyjmZyEdFDWg9UH7WeMV5JM3lnPHYMzWW0i+WW8jhS0aTF/rbwqZses1kdEoUlQ6EiqhGoTLkoZtLS3EjFCcxGZmeUBtKZioJTdp0c8ATG2AcFDdWYzUuA00ehvnBnd92kGkGd33aAdDa3tutpUTdPnDDD8qkRptrLjAemdu6t0Swt+Xsbh2aX5cxuHZ/KhQ6abBI4xOA2fgD7aarTLYEXx8ZUoWFhtzHNHZrRaNNWVAlRSBvKaD7brK02km+JAymq00lpZ+3vXEk3SYCRu3k0Flw2jhI0YkwXAT0In+1dFi180c6YQ4kn/R+VVUng9ShCVPvstXsBxiwm8egk455wKjtOajP2YX0wUgTKTs3j8c6wppujVMvtOkrOcYHru762C0sHzR2apXUrXFSSGnlE80n8DR43p5uMVjKcc63RmwxTaWTgEjD7OXx/cUpfZ3Ds0FL0m2TIU0ZMqm8JIiMJ2ROFbLNpNqCL6EhMAQTBgHHyspM0oWGKbQycgMOilLrW4dmhNVrZkQ7AAjA+ojI7p9cjdTlWpokkPEA5C8ZHKBw5XNJT7QaULCora5o7NYHWdw7NDDdqZ2PY7yqdpzBmYwGBFbG7a2P2l7KJWYzGQBEYTt9tKFhKl1o7B1UvGNbh1UL/AClEQHscMCrOdxzHqxz2U42lAjxkkfaOOWcnZjShYSh1uMh1U7j2xjhh7qGPlSCI45WXOE+uY/PDOmvWhojy4iMbxx2TE0oWTlrfv+zIVHukAbMNlcRtaBHLmRvzHTj8dFco4sHPHnFRKjGOOzHoGVUht0wo8WfjDCf7VW2vM/Jkf75/oNGumdMthIF4Sfw2UFa8GbG2d7/uuEzWWR8EhwLq8e56h/UKym8C58c56h/UKysosOCW4bj4xmSQLqsv4aG9RNIISzakXoWq6oThMATnRJw3nls4xyVY9mqts1qQm8FyoGIOeU99VOjlJ1JsMtMaiqcelFoZAUm8ApUGCJy91cY4OHf3piehX51z2bVhDjLbqEJIXKyFASkIWlEDHGb8x9kVvOowBWq4gpRNwQOWULDfKE4TevHHMVyePBezuoya4No4NHv3pntHvpTwbPTHytjtkVzHUaAk3EEi9fBiBcWGpGPKm9e9YFKrUYSsXEckEIMCVFCwzyscJm96xU3GH2XLLo3p4OH9trs4/wCoTThwaufvtn7ZrjVqOISOLR5XLjNIQ4lnAzypvXj0ilVqMEKWOLBCcUTdN/lhrYqU4qn2U3EOyZZfqdR4N3Af+ds/bPfWI4OXD/jWB/Ge+uQ6ii6g3EnHl5cmF8Thjjne9YmsGowN/kJw8jDyhfLInlcnEX/X1VdeHZckujvTwaufvzHaPfSr4OHR/jme0e+o9vUcG4LiRPlmByZWpmByuVle9fVTTqTN+EJmQEdMrLJJ5XJ8m96zTXh2TLLokfBw5+/M9o9+VZ4NXf35ntHb7a4DqMLyBcTygL32Ly+KEcrlQRe9Z9lal6kkpUoNJxi4kY3r6i3zsIKb2O+mvDsZZdfBJjg0cP8AjmO2e+tS+Dld6PltnMDO+dvtrhY1JClIluAu6VERCLylJAIvY4pOU50tn1KCjF26LyQCdoUtSb2Bwi6TFXXh2Sp/qdCtQVMp4xb7TiQoCEKzJO8+2rB0qUt2JPFqQShKSUBSQVJCQFpTjnBMdIqsE6qYiGFGY2jGVKSPO2lJrlt2j2mCkONXSoXk4TImJwO8Uzwl9vZhylHy4sLrFaLOFN8S8lxzJtKQtJSThfcKgAgIEyJN7LKiLW7RTdp4ptKkFayUyFAkSAQTjkCD11UxUyfJaKvZFYtdn2pIPqPfUw8NQ4Esdy5QTvcGDyVKBtLCYOIKyDTFcHiwP+dY7f50LkWbHPHoPXnnWD5NOW2fJO6Or+9dbM6n8CYahK/frOP+oe+nM8Hy1ZW+z4YYrPfQxxbM4NEjDlRu79tNU3Ztx6jvmljUXQW+Cq0KytVnV6lkz+NEmpGrYs7rqVqSVoF047ZE+zCqtDdm+196tqVWcb+pVLGp/CwNNWhsvOpddbQ4lRCS4qEKbJvJKFAESJIUnAnDOpjVtaFsqTePECENlZulSQIWsJOIQVHkg7KqcLs3wFVusllZdVdQkqVBMAGYAkn2CuCw4xlnN67ay0EFq1JLiEvNuNoReKJcmCpJOPJBzArla1JWSALbZ+2rurie1YVA8Q7BOwHm3sp5uNbLRqSUoWpCC4QpICRexBbS4TmNkg+ut6sF7Ksz/FkiOD5/Za2e2dnqNYng9tGP/EtYfbVUQnVBal3eKSBdvX5Xd8jjrvlTN3kfnTmtVFXJUwQrEEFSgRCeOnyoi5yaa0OzTjJevglhwf2rZamv5iqzwf2v95Z/mHuriXqXdWRdlIBN6VwSE8ddiZEo5OUYb6arU4pReLaibxlF5UwlJdJmY8jk/nTWh2Msuvg7/B7a/wB5Z/mnurPoJax/imcf84/GyuQalm8oXeSgElV5cKKU8aQNolBu5bK0nVA3Z4tV6TybypAQA4ScYIKFBOFNaPYp9fBIfQS2HK0sn/rU46g24ZWhr+dXA5qddUpJSSEJUb95cKKEhwgbpSoJ9landUSlEqSsGSkpBWSLovKUYwggjqprR7I016JH6BW707f86m/QW2+na/nfG+uVWpqkKWDfKU3jevKhXFpvqSIxkgxTV6pLCL1xeBIUm+uRc5SycYAIUAInKmtHsU+joGptrP8AiGf59NOp1rj69k7Pr6adT1X1JIVyASVX1wvi4KgOkpWB6xhWpWqigkFSVlQJChfXIuXSpR6CFpyOymtHsU+jZZtUrQDe4xtQTibi75A9QFSutEGx2VgFPGF4mFKwxkCTkB01Fu6qrbU4FKWAhCjfC1wq5F6I3hQw6DULbnWrqbvKUFYkqOKd3X01pTUuDEnTposHghSBaHYEQAkgGRIWJg7jWVr4HXip9zAABKQAMhyxWUNYfAR8MOrr9o4ostqXdBBjGJKdnsqrfohbQAPkruE+adteoDWVqhkTdlBaLs9pbZQ2qz2jkpI+rMYqSr8RNdZetF0jibRiVfsz5xB/qEmryrK4P6eLdnZTaVFFrtNox8TaIIP7M7SFf1Cad8sfx8TaBif2Z2qCv6hJq8orIrO2ia1WUYba7J8S/iT+yO1aF/ikmld0k4Z8U/MGJaO1aF/1JJq8ro3VlwbhTawGqyjBpRyILb2Z/ZHnpWPeDTFaWc5Xi3ujxSvSFwbN5q9bg3Cs4sbh1VNrAarKLVpdYOCHQMf2SuepY/GtatML2IdmZEtHY4pwe81fHFjcOqk4obh1VdrAasii16aVem47h/lHYsrHvJpremlBKRdclOXileau+nZ0mr24lPNHUKziE80dQqbWI1WUOnTJGSXMAmPFK81ZUNn2jWJ04UxCXMCI8UrzVrUNm5VXv8nTzU9QrPk6eanqFNrEuqyiPn2IhLmEfs1eatak7NyqHtZyu0KbKELN1JT5Ch55I2bjXpc2ZHNT1Cs+TI5qeoVuGBGErRiU3JUylODzQxDK+MbMlWEjZAoI09oV1L6/Fqi8YwO816lDYGQHVTFWZBzSk+wV2o45EeSjo1zmK7J7qcjRTh8xXUe6vWJsaOYnsjurBZEcxPZFXyMiKisGhR83QW+XxZ2YzBiqtf0Y4CfFq6jXrPik7h1VqVYm+YjsjuqU0MiPJnze5zFdR7qb83ucxXUa9Z/IG/Ro7I7qabA36NHZHdV8jIjyd83OcxXUaldWSpl8LWlQTdUJuk+UkpyA6a9N/N7fo0dkd1NGj2/Ro7I7qxJZk0/ZqMcrspMaxIISCTAjzF+jUg+buu9dKzrGkDEnGJ5C/R3Ds3AVdZ0e3h4tHZHdTXdHtx9WjsjurzbWB6NaRSren0BQx3TyF+j4s7Oge+mq1iQQDOJzFxe1ktnzd8VdiNHt3R4tGXNHdWfNzXo0dkd1NrEarKVc1iQZE57bi9rSkHZ6hSK1kSQJOczyFZlpSDs3x11dfzc16NHZHdSHRzXokdkd1XbRJqMpZvWVHLlWZPmK2tXDs3gU0ayJvDHDG9yFec0EK2b0iroOjmp+qR2R3Unzc16JHZHdTbRGoylH9ZAoKxxM+arzmgk7OcAKe/rGhU8rMGeQoeU1dOznACrm+bWvRI7Ke6kVo1r0TfZT3U20RqMplzWVJvSvO/5ivOag7OdApTrQkhUqwUFTyVec3B2c4CrkOjWvRN9lPdTDo1r0TfZT3VNvEuoynjrQkqUb4xvRyT5zaZ2c8Vj+sqTPLBvFU8lXnIROzapPuq3/AJta9E32U91YdGNeib7Ce6rt4k1GVBbtYUOIWCqSpKx5KvObSN3OBoIU2rEBB8mPfXpQaNan6pHZT3VsRoxr0TfYT3V1hBQ4OU/v5Ky4HrIsPOLUghKgAJ/1A/2rKuKyWZCRyUpT6gB+FZXVIylXg//Z">
            <a:extLst>
              <a:ext uri="{FF2B5EF4-FFF2-40B4-BE49-F238E27FC236}">
                <a16:creationId xmlns:a16="http://schemas.microsoft.com/office/drawing/2014/main" id="{DDA83650-AC50-4200-98F8-139B9D26A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411163"/>
            <a:ext cx="3429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2541" name="Picture 24" descr="http://www.lyberty.com/encyc/articles/tech/img/RDRAM.jpg">
            <a:extLst>
              <a:ext uri="{FF2B5EF4-FFF2-40B4-BE49-F238E27FC236}">
                <a16:creationId xmlns:a16="http://schemas.microsoft.com/office/drawing/2014/main" id="{E51EB07E-399E-4E11-A924-ED7BC482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40375"/>
            <a:ext cx="31242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B6738-170F-4ED8-AED5-D3ECDB5C40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2543" name="Slide Number Placeholder 3">
            <a:extLst>
              <a:ext uri="{FF2B5EF4-FFF2-40B4-BE49-F238E27FC236}">
                <a16:creationId xmlns:a16="http://schemas.microsoft.com/office/drawing/2014/main" id="{A7BE0050-229A-4D28-B742-44BEF04302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153389-B4A1-48DC-B6E4-739268C23BB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C398234-768A-4872-BB42-29C6BF41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Tổ chức của chip nhớ</a:t>
            </a:r>
          </a:p>
          <a:p>
            <a:pPr lvl="1" eaLnBrk="1" hangingPunct="1">
              <a:spcBef>
                <a:spcPct val="0"/>
              </a:spcBef>
            </a:pPr>
            <a:r>
              <a:rPr lang="vi-VN" altLang="en-US" sz="2400"/>
              <a:t>Các đường địa chỉ: A</a:t>
            </a:r>
            <a:r>
              <a:rPr lang="vi-VN" altLang="en-US" sz="2400" baseline="-25000"/>
              <a:t>n-1</a:t>
            </a:r>
            <a:r>
              <a:rPr lang="vi-VN" altLang="en-US" sz="2400"/>
              <a:t> ÷ A</a:t>
            </a:r>
            <a:r>
              <a:rPr lang="vi-VN" altLang="en-US" sz="2400" baseline="-25000"/>
              <a:t>0</a:t>
            </a:r>
            <a:r>
              <a:rPr lang="vi-VN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/>
              <a:t> </a:t>
            </a:r>
            <a:r>
              <a:rPr lang="vi-VN" altLang="en-US" sz="2400"/>
              <a:t>có 2</a:t>
            </a:r>
            <a:r>
              <a:rPr lang="vi-VN" altLang="en-US" sz="2400" baseline="30000"/>
              <a:t>n</a:t>
            </a:r>
            <a:r>
              <a:rPr lang="vi-VN" altLang="en-US" sz="2400"/>
              <a:t> từ nhớ</a:t>
            </a:r>
          </a:p>
          <a:p>
            <a:pPr lvl="1" eaLnBrk="1" hangingPunct="1">
              <a:spcBef>
                <a:spcPct val="0"/>
              </a:spcBef>
            </a:pPr>
            <a:r>
              <a:rPr lang="vi-VN" altLang="en-US" sz="2400"/>
              <a:t>Các đường dữ liệu: D</a:t>
            </a:r>
            <a:r>
              <a:rPr lang="vi-VN" altLang="en-US" sz="2400" baseline="-25000"/>
              <a:t>m-1</a:t>
            </a:r>
            <a:r>
              <a:rPr lang="vi-VN" altLang="en-US" sz="2400"/>
              <a:t> ÷ D</a:t>
            </a:r>
            <a:r>
              <a:rPr lang="vi-VN" altLang="en-US" sz="2400" baseline="-25000"/>
              <a:t>0</a:t>
            </a:r>
            <a:r>
              <a:rPr lang="vi-VN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vi-VN" altLang="en-US" sz="2400"/>
              <a:t> độ dài từ</a:t>
            </a:r>
            <a:r>
              <a:rPr lang="en-US" altLang="en-US" sz="2400"/>
              <a:t> nhớ = m bit</a:t>
            </a:r>
          </a:p>
          <a:p>
            <a:pPr lvl="1" eaLnBrk="1" hangingPunct="1">
              <a:spcBef>
                <a:spcPct val="0"/>
              </a:spcBef>
            </a:pPr>
            <a:r>
              <a:rPr lang="vi-VN" altLang="en-US" sz="2400"/>
              <a:t>Dung lượng chip nhớ = 2</a:t>
            </a:r>
            <a:r>
              <a:rPr lang="vi-VN" altLang="en-US" sz="2400" baseline="30000"/>
              <a:t>n</a:t>
            </a:r>
            <a:r>
              <a:rPr lang="vi-VN" altLang="en-US" sz="2400"/>
              <a:t> </a:t>
            </a:r>
            <a:r>
              <a:rPr lang="en-US" altLang="en-US" sz="2400" baseline="-25000"/>
              <a:t>*</a:t>
            </a:r>
            <a:r>
              <a:rPr lang="vi-VN" altLang="en-US" sz="2400"/>
              <a:t> m bit</a:t>
            </a:r>
          </a:p>
          <a:p>
            <a:pPr lvl="1" eaLnBrk="1" hangingPunct="1">
              <a:spcBef>
                <a:spcPct val="0"/>
              </a:spcBef>
            </a:pPr>
            <a:r>
              <a:rPr lang="vi-VN" altLang="en-US" sz="2400"/>
              <a:t>Các đường điều khiển: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/>
              <a:t>Tín hiệu chọn chip CS (Chip Select)</a:t>
            </a:r>
          </a:p>
          <a:p>
            <a:pPr lvl="2" eaLnBrk="1" hangingPunct="1">
              <a:spcBef>
                <a:spcPct val="0"/>
              </a:spcBef>
            </a:pPr>
            <a:r>
              <a:rPr lang="vi-VN" altLang="en-US" sz="1800"/>
              <a:t>Tín hiệu điều khiển đọc OE (Output Enable)</a:t>
            </a:r>
          </a:p>
          <a:p>
            <a:pPr lvl="2" eaLnBrk="1" hangingPunct="1">
              <a:spcBef>
                <a:spcPct val="0"/>
              </a:spcBef>
            </a:pPr>
            <a:r>
              <a:rPr lang="vi-VN" altLang="en-US" sz="1800"/>
              <a:t>Tín hiệu điều khiển ghi WE (Write Enable)</a:t>
            </a:r>
          </a:p>
          <a:p>
            <a:pPr lvl="2" eaLnBrk="1" hangingPunct="1">
              <a:spcBef>
                <a:spcPct val="0"/>
              </a:spcBef>
            </a:pPr>
            <a:r>
              <a:rPr lang="vi-VN" altLang="en-US" sz="1800"/>
              <a:t>Các tín hiệu điều khiển thường tích cực với mức 0</a:t>
            </a:r>
            <a:endParaRPr lang="en-US" altLang="en-US" sz="1800"/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32F61F7C-AA62-4C54-892D-E6BDB030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78C8FAFC-C2FB-4EA7-83CB-75C7CFB53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2438400"/>
            <a:ext cx="321151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EF3CA-7055-45E5-A659-E591C4CC7E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3558" name="Slide Number Placeholder 2">
            <a:extLst>
              <a:ext uri="{FF2B5EF4-FFF2-40B4-BE49-F238E27FC236}">
                <a16:creationId xmlns:a16="http://schemas.microsoft.com/office/drawing/2014/main" id="{4EFC6263-1B6D-40F2-8FD2-8319CCBFE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009AA-8105-4D11-B3D9-0D6E507F11B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3EA691B-64D8-4616-BFE9-EEB70324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D04E166-69E7-4A07-9EC5-A408CA834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  <a:p>
            <a:pPr lvl="1" eaLnBrk="1" hangingPunct="1"/>
            <a:r>
              <a:rPr lang="en-US" altLang="en-US"/>
              <a:t>Bộ nhớ bán dẫn</a:t>
            </a:r>
          </a:p>
          <a:p>
            <a:pPr lvl="1" eaLnBrk="1" hangingPunct="1"/>
            <a:r>
              <a:rPr lang="en-US" altLang="en-US"/>
              <a:t>Bộ nhớ chính</a:t>
            </a:r>
          </a:p>
          <a:p>
            <a:pPr lvl="1" eaLnBrk="1" hangingPunct="1"/>
            <a:r>
              <a:rPr lang="en-US" altLang="en-US"/>
              <a:t>Bộ nhớ cache</a:t>
            </a:r>
          </a:p>
          <a:p>
            <a:pPr lvl="1" eaLnBrk="1" hangingPunct="1"/>
            <a:r>
              <a:rPr lang="en-US" altLang="en-US"/>
              <a:t>Bộ nhớ ngoài</a:t>
            </a:r>
          </a:p>
          <a:p>
            <a:pPr lvl="1" eaLnBrk="1" hangingPunct="1"/>
            <a:r>
              <a:rPr lang="en-US" altLang="en-US"/>
              <a:t>Bộ nhớ ảo</a:t>
            </a:r>
          </a:p>
          <a:p>
            <a:pPr eaLnBrk="1" hangingPunct="1"/>
            <a:r>
              <a:rPr lang="en-US" altLang="en-US"/>
              <a:t>Các giải thuật thay thế trang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A52CC-C03D-4AAA-BB28-C6C0BF7112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149" name="Slide Number Placeholder 2">
            <a:extLst>
              <a:ext uri="{FF2B5EF4-FFF2-40B4-BE49-F238E27FC236}">
                <a16:creationId xmlns:a16="http://schemas.microsoft.com/office/drawing/2014/main" id="{0718EF14-8618-4D65-A27F-0325C8FE0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7F248A-487E-4F07-8012-65BD84CCEE5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2A87914D-6BEF-4246-9CA0-F5AA28E8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Tổ chức bộ nhớ 1 chiều và 2 chiều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9F1BC50C-9500-479C-9B1D-5D36D7B6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0D69BC70-D088-4FDF-A732-4FCB9577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544763"/>
            <a:ext cx="429101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>
            <a:extLst>
              <a:ext uri="{FF2B5EF4-FFF2-40B4-BE49-F238E27FC236}">
                <a16:creationId xmlns:a16="http://schemas.microsoft.com/office/drawing/2014/main" id="{D718A639-B874-4CC2-BB74-1452C86F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572000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1E5EF-4AB6-4BC7-B24F-CB5A07471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4583" name="Slide Number Placeholder 2">
            <a:extLst>
              <a:ext uri="{FF2B5EF4-FFF2-40B4-BE49-F238E27FC236}">
                <a16:creationId xmlns:a16="http://schemas.microsoft.com/office/drawing/2014/main" id="{1AC9BF52-4160-4E73-B864-638B44D7B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ADD42F-90C6-4400-818D-D9BB305F1BA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FA65-F09E-4FE0-99DB-5C7AB2AA8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Tổ chức bộ nhớ hai chiều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pt-BR"/>
              <a:t>Có n đường địa chỉ: n = n1 + n2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2</a:t>
            </a:r>
            <a:r>
              <a:rPr lang="en-US" baseline="30000"/>
              <a:t>n1</a:t>
            </a:r>
            <a:r>
              <a:rPr lang="en-US"/>
              <a:t> hàng,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mỗi hàng có 2</a:t>
            </a:r>
            <a:r>
              <a:rPr lang="en-US" baseline="30000"/>
              <a:t>n2</a:t>
            </a:r>
            <a:r>
              <a:rPr lang="en-US"/>
              <a:t> từ nhớ,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Có m đường dữ liệu: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mỗi từ nhớ có độ dài m-bit.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Dung lượng của chip nhớ: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pt-BR"/>
              <a:t>[2</a:t>
            </a:r>
            <a:r>
              <a:rPr lang="pt-BR" baseline="30000"/>
              <a:t>n1</a:t>
            </a:r>
            <a:r>
              <a:rPr lang="pt-BR"/>
              <a:t> x (2</a:t>
            </a:r>
            <a:r>
              <a:rPr lang="pt-BR" baseline="30000"/>
              <a:t>n2</a:t>
            </a:r>
            <a:r>
              <a:rPr lang="pt-BR"/>
              <a:t> x m)] bit = (2</a:t>
            </a:r>
            <a:r>
              <a:rPr lang="pt-BR" baseline="30000"/>
              <a:t>n1+n2</a:t>
            </a:r>
            <a:r>
              <a:rPr lang="pt-BR"/>
              <a:t> x m) bit = (2</a:t>
            </a:r>
            <a:r>
              <a:rPr lang="pt-BR" baseline="30000"/>
              <a:t>n</a:t>
            </a:r>
            <a:r>
              <a:rPr lang="pt-BR"/>
              <a:t> x m) bit.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Hoạt động giải mã địa chỉ: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Bước 1: bộ giải mã hàng chọn 1 trong 2</a:t>
            </a:r>
            <a:r>
              <a:rPr lang="vi-VN" baseline="30000"/>
              <a:t>n1</a:t>
            </a:r>
            <a:r>
              <a:rPr lang="vi-VN"/>
              <a:t> hàng.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Bước 2: bộ giải mã cột chọn 1 trong 2</a:t>
            </a:r>
            <a:r>
              <a:rPr lang="vi-VN" baseline="30000"/>
              <a:t>n2</a:t>
            </a:r>
            <a:r>
              <a:rPr lang="vi-VN"/>
              <a:t> từ nhớ</a:t>
            </a:r>
            <a:r>
              <a:rPr lang="en-US"/>
              <a:t> </a:t>
            </a:r>
            <a:r>
              <a:rPr lang="vi-VN"/>
              <a:t>(cột) của hàng đã được chọn.</a:t>
            </a:r>
            <a:endParaRPr lang="en-US"/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9F0BD9A0-530B-45D3-A5D1-8738160A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26B6-7DD1-4A4B-A86E-0354CBEE8C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5605" name="Slide Number Placeholder 3">
            <a:extLst>
              <a:ext uri="{FF2B5EF4-FFF2-40B4-BE49-F238E27FC236}">
                <a16:creationId xmlns:a16="http://schemas.microsoft.com/office/drawing/2014/main" id="{B2EC507A-96F9-4CDD-8488-C0679E856B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6AE012-8F76-4E95-A7FD-21BF2B80B9B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1E24CC08-75D0-489C-8D29-A3F40F00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41465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47CE-9717-4165-A9E0-05E61320F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Tổ chức của DRAM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Dùng n đường địa chỉ dồn kênh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vi-VN"/>
              <a:t>cho</a:t>
            </a:r>
            <a:r>
              <a:rPr lang="en-US"/>
              <a:t> </a:t>
            </a:r>
            <a:r>
              <a:rPr lang="vi-VN"/>
              <a:t>phép truyền 2n bit địa chỉ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Tín hiệu chọn địa chỉ hàng RAS</a:t>
            </a:r>
            <a:r>
              <a:rPr lang="en-US"/>
              <a:t> (Row Address </a:t>
            </a:r>
            <a:r>
              <a:rPr lang="en-US" altLang="ja-JP"/>
              <a:t>Strobe</a:t>
            </a:r>
            <a:r>
              <a:rPr lang="en-US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Tín hiệu chọn địa chỉ cột CAS</a:t>
            </a:r>
            <a:r>
              <a:rPr lang="en-US"/>
              <a:t> (Column Address </a:t>
            </a:r>
            <a:r>
              <a:rPr lang="en-US" altLang="ja-JP"/>
              <a:t>Strobe</a:t>
            </a:r>
            <a:r>
              <a:rPr lang="en-US"/>
              <a:t>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de-DE"/>
              <a:t>Dung lượng DRAM = 2</a:t>
            </a:r>
            <a:r>
              <a:rPr lang="de-DE" baseline="30000"/>
              <a:t>2n</a:t>
            </a:r>
            <a:r>
              <a:rPr lang="de-DE"/>
              <a:t> </a:t>
            </a:r>
            <a:r>
              <a:rPr lang="de-DE" sz="1700"/>
              <a:t>x</a:t>
            </a:r>
            <a:r>
              <a:rPr lang="de-DE"/>
              <a:t> m bit</a:t>
            </a:r>
            <a:endParaRPr lang="en-US"/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5D3E5F70-577F-4978-B2F8-46A193BF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C42F9-644C-4A91-8ABB-0CA07F3A8F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6630" name="Slide Number Placeholder 3">
            <a:extLst>
              <a:ext uri="{FF2B5EF4-FFF2-40B4-BE49-F238E27FC236}">
                <a16:creationId xmlns:a16="http://schemas.microsoft.com/office/drawing/2014/main" id="{D1D70137-0633-4536-B224-0244F5DA56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5E2B00-02C6-4836-AF04-D46A4A82C40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6C491A13-35DC-4FAD-8DD2-CD8C9A7A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Thiết kế mô-đun nhớ bán dẫn</a:t>
            </a:r>
            <a:endParaRPr lang="en-US" altLang="en-US"/>
          </a:p>
          <a:p>
            <a:pPr lvl="1" eaLnBrk="1" hangingPunct="1"/>
            <a:r>
              <a:rPr lang="vi-VN" altLang="en-US"/>
              <a:t>Dung lượng chip nhớ 2</a:t>
            </a:r>
            <a:r>
              <a:rPr lang="vi-VN" altLang="en-US" baseline="30000"/>
              <a:t>n</a:t>
            </a:r>
            <a:r>
              <a:rPr lang="vi-VN" altLang="en-US"/>
              <a:t> x m bit</a:t>
            </a:r>
          </a:p>
          <a:p>
            <a:pPr lvl="1" eaLnBrk="1" hangingPunct="1"/>
            <a:r>
              <a:rPr lang="vi-VN" altLang="en-US"/>
              <a:t>Cần thiết kế để tăng dung lượng:</a:t>
            </a:r>
          </a:p>
          <a:p>
            <a:pPr lvl="2" eaLnBrk="1" hangingPunct="1"/>
            <a:r>
              <a:rPr lang="vi-VN" altLang="en-US"/>
              <a:t>Thiết kế tăng độ dài từ nhớ</a:t>
            </a:r>
          </a:p>
          <a:p>
            <a:pPr lvl="2" eaLnBrk="1" hangingPunct="1"/>
            <a:r>
              <a:rPr lang="vi-VN" altLang="en-US"/>
              <a:t>Thiết kế tăng số lượng từ nhớ</a:t>
            </a:r>
          </a:p>
          <a:p>
            <a:pPr lvl="2" eaLnBrk="1" hangingPunct="1"/>
            <a:r>
              <a:rPr lang="en-US" altLang="en-US"/>
              <a:t>Thiết kế kết hợp: tăng cả độ dài và số lượng từ nhớ</a:t>
            </a:r>
          </a:p>
          <a:p>
            <a:pPr lvl="1" eaLnBrk="1" hangingPunct="1"/>
            <a:r>
              <a:rPr lang="en-US" altLang="en-US"/>
              <a:t>Qui tắc: ghép nối các chip nhớ song song (tăng độ dài) hoặc nối tiếp bằng mạch giải mã (tăng số lượng)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DAFAC069-0B8E-4B38-9573-C697BCAC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A6B74-DA2E-4DAE-93AD-B9CBE868F0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7653" name="Slide Number Placeholder 2">
            <a:extLst>
              <a:ext uri="{FF2B5EF4-FFF2-40B4-BE49-F238E27FC236}">
                <a16:creationId xmlns:a16="http://schemas.microsoft.com/office/drawing/2014/main" id="{F21C64EE-D665-4E1B-8E17-5ACD677B4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5B843F-E5F6-4757-B91A-70C3C9A5F93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CF7C-F80A-4264-8D11-F186E0C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Tăng độ dài từ nhớ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VD: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chip nhớ SRAM 4K x 4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4K x 8 bit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Giải: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Dung lượng chip nhớ = 2</a:t>
            </a:r>
            <a:r>
              <a:rPr lang="vi-VN" baseline="30000"/>
              <a:t>12</a:t>
            </a:r>
            <a:r>
              <a:rPr lang="vi-VN"/>
              <a:t> x 4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chip nhớ có: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12 </a:t>
            </a:r>
            <a:r>
              <a:rPr lang="vi-VN"/>
              <a:t>chân địa chỉ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4 chân dữ liệu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mô-đun nhớ cần có: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12 </a:t>
            </a:r>
            <a:r>
              <a:rPr lang="vi-VN"/>
              <a:t>chân địa chỉ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8 chân dữ liệu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Tổng quát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pt-BR"/>
              <a:t>Cho chip nhớ 2</a:t>
            </a:r>
            <a:r>
              <a:rPr lang="pt-BR" baseline="30000"/>
              <a:t>n</a:t>
            </a:r>
            <a:r>
              <a:rPr lang="pt-BR"/>
              <a:t> x m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2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vi-VN"/>
              <a:t>x (k.m)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Dùng k chip nhớ</a:t>
            </a: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706DDD6E-03FB-4E49-934F-E31A2758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B123D-5843-4D62-AC08-2B8CAACA97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6171C49F-20D3-4EB3-A88F-6B298B000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A9E8DE-275A-47E5-8D0D-E32C307896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62F5B8-59C8-45D0-837D-820C4902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836F6EA-4203-40C3-9725-63437D71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384425"/>
            <a:ext cx="7748587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DBD8CB4D-9910-4E8C-9863-C4144D89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Ví dụ: </a:t>
            </a:r>
            <a:r>
              <a:rPr lang="vi-VN" altLang="en-US"/>
              <a:t>Tăng độ dài từ nhớ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9CBD1-A8C1-4F1D-8484-BE33B87A5A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29702" name="Slide Number Placeholder 2">
            <a:extLst>
              <a:ext uri="{FF2B5EF4-FFF2-40B4-BE49-F238E27FC236}">
                <a16:creationId xmlns:a16="http://schemas.microsoft.com/office/drawing/2014/main" id="{67D48ED4-674E-4E05-950B-C1F012104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91F311-C9BE-449F-8EB9-DFA60727472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FB31-BD20-468B-93E4-7B1AC42A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Tăng số lượng từ nhớ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VD: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chip nhớ SRAM 4K x 8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8K x 8 bit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Giải: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Dung lượng chip nhớ = 2</a:t>
            </a:r>
            <a:r>
              <a:rPr lang="vi-VN" baseline="30000"/>
              <a:t>12</a:t>
            </a:r>
            <a:r>
              <a:rPr lang="vi-VN"/>
              <a:t> x 8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Chip nhớ có: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12 </a:t>
            </a:r>
            <a:r>
              <a:rPr lang="vi-VN"/>
              <a:t>chân địa chỉ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8 chân dữ liệu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Dung lượng mô-đun nhớ = 2</a:t>
            </a:r>
            <a:r>
              <a:rPr lang="vi-VN" baseline="30000"/>
              <a:t>13</a:t>
            </a:r>
            <a:r>
              <a:rPr lang="vi-VN"/>
              <a:t> x 8 bit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13 </a:t>
            </a:r>
            <a:r>
              <a:rPr lang="vi-VN"/>
              <a:t>chân địa chỉ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8 chân dữ liệu</a:t>
            </a:r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A06BA2A9-7EA8-4294-A095-1C5D6325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E8BAC-4F68-4186-AEFE-CA8B830857D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0725" name="Slide Number Placeholder 3">
            <a:extLst>
              <a:ext uri="{FF2B5EF4-FFF2-40B4-BE49-F238E27FC236}">
                <a16:creationId xmlns:a16="http://schemas.microsoft.com/office/drawing/2014/main" id="{47ECEDB0-3BD7-4BBC-80B0-C6E0ADCDD4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804E6-EF95-4BDE-86C6-7746DAD32AD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B5CEEAAC-0FE0-47F6-A00F-F36A8009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5943600" cy="405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itle 1">
            <a:extLst>
              <a:ext uri="{FF2B5EF4-FFF2-40B4-BE49-F238E27FC236}">
                <a16:creationId xmlns:a16="http://schemas.microsoft.com/office/drawing/2014/main" id="{9C5787DA-C806-4B0A-964D-FED5F260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8518FEA4-3DBF-4631-AB8B-A780A652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/>
              <a:t>Ví dụ: </a:t>
            </a:r>
            <a:r>
              <a:rPr lang="vi-VN" altLang="en-US"/>
              <a:t>Tăng số lượng từ nhớ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6A281-9D0E-453B-8A4D-D4A6143C0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1750" name="Slide Number Placeholder 2">
            <a:extLst>
              <a:ext uri="{FF2B5EF4-FFF2-40B4-BE49-F238E27FC236}">
                <a16:creationId xmlns:a16="http://schemas.microsoft.com/office/drawing/2014/main" id="{95E7DDE3-8140-451D-8519-0DCEF6C210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F84BBF-813D-48FE-A48E-D90C23A9129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CBDC-0C84-4109-ACBD-AE859AE4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Bài tập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Tăng số lượng từ gấp 4 lần: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chip nhớ SRAM 4K x 8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16K x 8 bit</a:t>
            </a:r>
            <a:endParaRPr lang="en-US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Gợi ý: Dùng mạch giải mã 2 </a:t>
            </a:r>
            <a:r>
              <a:rPr lang="en-US">
                <a:sym typeface="Wingdings" pitchFamily="2" charset="2"/>
              </a:rPr>
              <a:t> 4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Tăng số lượng từ gấp 8 lần: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chip nhớ SRAM 4K x 8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32K x 8 bit</a:t>
            </a:r>
            <a:endParaRPr lang="en-US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Gợi ý: Dùng mạch giải mã 3 </a:t>
            </a:r>
            <a:r>
              <a:rPr lang="en-US">
                <a:sym typeface="Wingdings" pitchFamily="2" charset="2"/>
              </a:rPr>
              <a:t> 8</a:t>
            </a:r>
            <a:endParaRPr lang="vi-VN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Thiết kế kết hợp: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Cho chip nhớ SRAM 4K x 4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Thiết kế mô-đun nhớ 8K x 8 bit</a:t>
            </a:r>
            <a:endParaRPr lang="en-US"/>
          </a:p>
        </p:txBody>
      </p:sp>
      <p:sp>
        <p:nvSpPr>
          <p:cNvPr id="32771" name="Title 1">
            <a:extLst>
              <a:ext uri="{FF2B5EF4-FFF2-40B4-BE49-F238E27FC236}">
                <a16:creationId xmlns:a16="http://schemas.microsoft.com/office/drawing/2014/main" id="{9AFD2EBD-EAEB-4985-A1B3-EF4CE376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bán dẫn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8D18E-30F0-49AA-B9DB-84ECEE39CE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128E10AF-BAB4-46C9-BA1C-575A1B022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3C1E24-5778-4D95-8171-4FDA811E8FA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2F93881-DCBA-4AA6-8406-E5EC8CAE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Bộ nhớ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4929-306F-48AB-989E-A72EA561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Các đặc trưng cơ bản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Chứa các chương trình đang thực hiện và các</a:t>
            </a:r>
            <a:r>
              <a:rPr lang="en-US"/>
              <a:t> </a:t>
            </a:r>
            <a:r>
              <a:rPr lang="vi-VN"/>
              <a:t>dữ liệu đang được sử dụng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Tồn tại trên mọi hệ thống máy tính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Bao gồm các </a:t>
            </a:r>
            <a:r>
              <a:rPr lang="en-US"/>
              <a:t>ô</a:t>
            </a:r>
            <a:r>
              <a:rPr lang="vi-VN"/>
              <a:t> nhớ được đánh địa chỉ trực</a:t>
            </a:r>
            <a:r>
              <a:rPr lang="en-US"/>
              <a:t> tiếp bởi CPU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Dung lượng của bộ nhớ chính </a:t>
            </a:r>
            <a:r>
              <a:rPr lang="en-US"/>
              <a:t>trên thực tế thường </a:t>
            </a:r>
            <a:r>
              <a:rPr lang="vi-VN"/>
              <a:t>nhỏ hơn không</a:t>
            </a:r>
            <a:r>
              <a:rPr lang="en-US"/>
              <a:t> </a:t>
            </a:r>
            <a:r>
              <a:rPr lang="vi-VN"/>
              <a:t>gian địa chỉ bộ nhớ mà CPU </a:t>
            </a:r>
            <a:r>
              <a:rPr lang="en-US"/>
              <a:t>có thể </a:t>
            </a:r>
            <a:r>
              <a:rPr lang="vi-VN"/>
              <a:t>quản lý.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Việc quản lý logic bộ nhớ chính tuỳ thuộc vào </a:t>
            </a:r>
            <a:r>
              <a:rPr lang="vi-VN"/>
              <a:t>hệ điều hành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người lập trình chỉ sử dụng bộ nhớ logic.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B0EA2-1BC3-446D-B152-60A2596B09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3797" name="Slide Number Placeholder 3">
            <a:extLst>
              <a:ext uri="{FF2B5EF4-FFF2-40B4-BE49-F238E27FC236}">
                <a16:creationId xmlns:a16="http://schemas.microsoft.com/office/drawing/2014/main" id="{BDAA8F32-1726-4701-A5F0-0AC3CEB048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DFD0F3-0D3A-46B5-BA06-D7A216988FF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BE3557-F178-4211-AC91-C8860BB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07B6-3978-41FC-924B-D656F62E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Các đặc trưng của hệ thống nhớ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Vị trí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Bên trong CPU: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Tập thanh ghi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trong: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Bộ nhớ chính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/>
              <a:t>Bộ nhớ cache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ngoài: các thiết bị lưu trữ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Dung lượng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Độ dài từ nhớ (tính bằng bit)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Số lượng từ nhớ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37168-2548-47C6-A78E-EB573D7DD4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173" name="Slide Number Placeholder 3">
            <a:extLst>
              <a:ext uri="{FF2B5EF4-FFF2-40B4-BE49-F238E27FC236}">
                <a16:creationId xmlns:a16="http://schemas.microsoft.com/office/drawing/2014/main" id="{4E9091EE-E6EA-4A30-AB33-75002C76E8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4B7E69-A841-4BB0-8B48-9263D86B70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2442-E2F3-423F-A0AF-01E2A7B33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Tổ chức bộ nhớ đan xen (interleaved memory)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Độ rộng của bus dữ liệu để trao đổi với</a:t>
            </a:r>
            <a:r>
              <a:rPr lang="en-US"/>
              <a:t> </a:t>
            </a:r>
            <a:r>
              <a:rPr lang="sv-SE"/>
              <a:t>bộ nhớ: m = 8, 16, 32, 64,128 bit ...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Các </a:t>
            </a:r>
            <a:r>
              <a:rPr lang="en-US"/>
              <a:t>ô</a:t>
            </a:r>
            <a:r>
              <a:rPr lang="vi-VN"/>
              <a:t> nhớ được tổ chức theo byte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tổ chức bộ nhớ vật lý khác nhau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m=8</a:t>
            </a:r>
            <a:r>
              <a:rPr lang="en-US"/>
              <a:t> </a:t>
            </a:r>
            <a:r>
              <a:rPr lang="vi-VN"/>
              <a:t>bit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vi-VN"/>
              <a:t>một băng nhớ tuyến tính</a:t>
            </a:r>
            <a:endParaRPr lang="en-US"/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9B4EA050-54E6-4410-B113-F881BB3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chính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DE37A0B4-D326-47EF-A70C-45138AA4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71675"/>
            <a:ext cx="22288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94730-2B8C-4495-867F-EFC2F7DBB4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4822" name="Slide Number Placeholder 3">
            <a:extLst>
              <a:ext uri="{FF2B5EF4-FFF2-40B4-BE49-F238E27FC236}">
                <a16:creationId xmlns:a16="http://schemas.microsoft.com/office/drawing/2014/main" id="{0B3094BB-E953-435F-A08C-D7F363E33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153356-D605-404E-8C91-D8088753CFA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01434-59FD-430C-97F5-FEE49AAF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Tổ chức bộ nhớ đan xen</a:t>
            </a:r>
            <a:r>
              <a:rPr lang="en-US"/>
              <a:t> (tiếp)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m = 16</a:t>
            </a:r>
            <a:r>
              <a:rPr lang="en-US"/>
              <a:t> </a:t>
            </a:r>
            <a:r>
              <a:rPr lang="vi-VN"/>
              <a:t>bit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</a:t>
            </a:r>
            <a:r>
              <a:rPr lang="vi-VN"/>
              <a:t>hai băng nhớ đan xen</a:t>
            </a:r>
            <a:endParaRPr lang="en-US"/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BC0BC08B-FE05-4122-88EC-A8C85C8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chính</a:t>
            </a:r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FB86303C-7606-44B5-B085-3B2A6A5F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2590800"/>
            <a:ext cx="54578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77EEE-8684-443C-B1C3-C842247E5F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5846" name="Slide Number Placeholder 3">
            <a:extLst>
              <a:ext uri="{FF2B5EF4-FFF2-40B4-BE49-F238E27FC236}">
                <a16:creationId xmlns:a16="http://schemas.microsoft.com/office/drawing/2014/main" id="{28DA7721-82BF-495B-A88E-8A7A866B5E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32C346-8930-4627-8B20-B556C698EF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4BCC45-0118-4FD1-8CC7-458630214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Tổ chức bộ nhớ đan xen</a:t>
            </a:r>
            <a:r>
              <a:rPr lang="en-US"/>
              <a:t> (tiếp)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m = </a:t>
            </a:r>
            <a:r>
              <a:rPr lang="en-US"/>
              <a:t>32 </a:t>
            </a:r>
            <a:r>
              <a:rPr lang="vi-VN"/>
              <a:t>bit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bốn</a:t>
            </a:r>
            <a:r>
              <a:rPr lang="vi-VN"/>
              <a:t> băng nhớ đan xen</a:t>
            </a:r>
            <a:endParaRPr lang="en-US"/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4B7F1288-EC14-4754-ACFD-5C3E674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chính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37C24DF2-FDE8-4983-B7A5-162D45783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90800"/>
            <a:ext cx="64103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9F47D-B467-4425-BD09-A44E121332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6870" name="Slide Number Placeholder 2">
            <a:extLst>
              <a:ext uri="{FF2B5EF4-FFF2-40B4-BE49-F238E27FC236}">
                <a16:creationId xmlns:a16="http://schemas.microsoft.com/office/drawing/2014/main" id="{20EFA7E5-C15F-4C7D-8328-01B0F6AB75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0A28C-1FD9-408C-9A69-FDA412669C8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93A5B-9B90-42F4-93EF-3BDAEB96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Tổ chức bộ nhớ đan xen</a:t>
            </a:r>
            <a:r>
              <a:rPr lang="en-US"/>
              <a:t> (tiếp)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m = </a:t>
            </a:r>
            <a:r>
              <a:rPr lang="en-US"/>
              <a:t>64 </a:t>
            </a:r>
            <a:r>
              <a:rPr lang="vi-VN"/>
              <a:t>bit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tám</a:t>
            </a:r>
            <a:r>
              <a:rPr lang="vi-VN"/>
              <a:t> băng nhớ đan xen</a:t>
            </a:r>
            <a:endParaRPr lang="en-US"/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60AB597B-1725-4629-85CF-D0425BF7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chính</a:t>
            </a:r>
          </a:p>
        </p:txBody>
      </p:sp>
      <p:pic>
        <p:nvPicPr>
          <p:cNvPr id="37892" name="Picture 2">
            <a:extLst>
              <a:ext uri="{FF2B5EF4-FFF2-40B4-BE49-F238E27FC236}">
                <a16:creationId xmlns:a16="http://schemas.microsoft.com/office/drawing/2014/main" id="{F2D9EA9A-8367-4FD9-A357-1BF21C3FA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8" y="2514600"/>
            <a:ext cx="5757862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AA077-FA57-4045-BC55-005FFDB61C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7894" name="Slide Number Placeholder 2">
            <a:extLst>
              <a:ext uri="{FF2B5EF4-FFF2-40B4-BE49-F238E27FC236}">
                <a16:creationId xmlns:a16="http://schemas.microsoft.com/office/drawing/2014/main" id="{D92F46DA-F9C4-4DCE-AB12-F5D6D41E0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6A8E8-BF6C-4A7E-AD7C-02EA16CBC57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0F299AA7-AAFB-4E06-A976-E2EAA5E81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38417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Title 1">
            <a:extLst>
              <a:ext uri="{FF2B5EF4-FFF2-40B4-BE49-F238E27FC236}">
                <a16:creationId xmlns:a16="http://schemas.microsoft.com/office/drawing/2014/main" id="{69EF4690-AC64-44D6-B150-EF69344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>
                <a:solidFill>
                  <a:srgbClr val="FF0000"/>
                </a:solidFill>
              </a:rPr>
              <a:t>Bộ nhớ cache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38916" name="Content Placeholder 2">
            <a:extLst>
              <a:ext uri="{FF2B5EF4-FFF2-40B4-BE49-F238E27FC236}">
                <a16:creationId xmlns:a16="http://schemas.microsoft.com/office/drawing/2014/main" id="{04EB0F7B-E950-4FF8-B70D-13D75C620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/>
              <a:t>Nguyên tắc chung của cache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Nguyên lý cục bộ :</a:t>
            </a:r>
            <a:r>
              <a:rPr lang="vi-VN" altLang="en-US"/>
              <a:t> </a:t>
            </a:r>
            <a:r>
              <a:rPr lang="en-US" altLang="en-US"/>
              <a:t>Một chương trình thường sử dụng 90% thời gian chỉ để thi hành 10% câu lệnh</a:t>
            </a:r>
          </a:p>
          <a:p>
            <a:pPr lvl="1" eaLnBrk="1" hangingPunct="1">
              <a:spcBef>
                <a:spcPct val="0"/>
              </a:spcBef>
            </a:pPr>
            <a:r>
              <a:rPr lang="vi-VN" altLang="en-US"/>
              <a:t>Cache được đặt giữa CPU và bộ nhớ chính</a:t>
            </a:r>
            <a:r>
              <a:rPr lang="en-US" altLang="en-US"/>
              <a:t> </a:t>
            </a:r>
            <a:r>
              <a:rPr lang="vi-VN" altLang="en-US"/>
              <a:t>nhằm tăng tốc độ truy cập bộ nhớ</a:t>
            </a:r>
            <a:r>
              <a:rPr lang="en-US" altLang="en-US"/>
              <a:t> của </a:t>
            </a:r>
            <a:r>
              <a:rPr lang="vi-VN" altLang="en-US"/>
              <a:t>CPU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Ví dụ:</a:t>
            </a:r>
          </a:p>
          <a:p>
            <a:pPr lvl="2" eaLnBrk="1" hangingPunct="1">
              <a:spcBef>
                <a:spcPct val="0"/>
              </a:spcBef>
            </a:pPr>
            <a:r>
              <a:rPr lang="vi-VN" altLang="en-US"/>
              <a:t>Cấu trúc chương trình tuần tự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Vòng lặp có thân nhỏ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/>
              <a:t>Cấu trúc dữ liệu mảng</a:t>
            </a:r>
          </a:p>
          <a:p>
            <a:pPr lvl="2" eaLnBrk="1" hangingPunct="1">
              <a:spcBef>
                <a:spcPct val="0"/>
              </a:spcBef>
            </a:pPr>
            <a:endParaRPr lang="en-US" altLang="en-US" sz="20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B9D9D-626D-4BE5-8FDE-E59F6282107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8918" name="Slide Number Placeholder 2">
            <a:extLst>
              <a:ext uri="{FF2B5EF4-FFF2-40B4-BE49-F238E27FC236}">
                <a16:creationId xmlns:a16="http://schemas.microsoft.com/office/drawing/2014/main" id="{8785974E-A086-4E23-AFA9-B6988DAC5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55075A-2C0B-4508-9AEB-A793CC16F5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22001A35-BD84-4F62-B816-E9FD62D7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Thao tác trên bộ nhớ cache</a:t>
            </a:r>
          </a:p>
          <a:p>
            <a:pPr lvl="1" eaLnBrk="1" hangingPunct="1"/>
            <a:r>
              <a:rPr lang="vi-VN" altLang="en-US"/>
              <a:t>CPU yêu cầu nội dung của </a:t>
            </a:r>
            <a:r>
              <a:rPr lang="en-US" altLang="en-US"/>
              <a:t>ô</a:t>
            </a:r>
            <a:r>
              <a:rPr lang="vi-VN" altLang="en-US"/>
              <a:t> nhớ</a:t>
            </a:r>
          </a:p>
          <a:p>
            <a:pPr lvl="1" eaLnBrk="1" hangingPunct="1"/>
            <a:r>
              <a:rPr lang="en-US" altLang="en-US"/>
              <a:t>CPU kiểm tra trên cache với dữ liệu này</a:t>
            </a:r>
          </a:p>
          <a:p>
            <a:pPr lvl="1" eaLnBrk="1" hangingPunct="1"/>
            <a:r>
              <a:rPr lang="en-US" altLang="en-US"/>
              <a:t>Nếu có, CPU nhận dữ liệu từ cache (nhanh)</a:t>
            </a:r>
          </a:p>
          <a:p>
            <a:pPr lvl="1" eaLnBrk="1" hangingPunct="1"/>
            <a:r>
              <a:rPr lang="vi-VN" altLang="en-US"/>
              <a:t>Nếu không có</a:t>
            </a:r>
            <a:r>
              <a:rPr lang="en-US" altLang="en-US"/>
              <a:t> thực hiện 2 bước sau:</a:t>
            </a:r>
          </a:p>
          <a:p>
            <a:pPr lvl="2" eaLnBrk="1" hangingPunct="1"/>
            <a:r>
              <a:rPr lang="vi-VN" altLang="en-US"/>
              <a:t>Đọc Block chứa dữ</a:t>
            </a:r>
            <a:r>
              <a:rPr lang="en-US" altLang="en-US"/>
              <a:t> liệu từ bộ nhớ chính vào cache (chậm hơn)</a:t>
            </a:r>
          </a:p>
          <a:p>
            <a:pPr lvl="2" eaLnBrk="1" hangingPunct="1"/>
            <a:r>
              <a:rPr lang="vi-VN" altLang="en-US"/>
              <a:t>Chuyển dữ liệu từ cache vào</a:t>
            </a:r>
            <a:r>
              <a:rPr lang="en-US" altLang="en-US"/>
              <a:t> CPU</a:t>
            </a:r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91D3FDCE-2036-40B6-A5A6-B4764B44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EFA1-D8FA-4301-BB45-190940B65D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39941" name="Slide Number Placeholder 2">
            <a:extLst>
              <a:ext uri="{FF2B5EF4-FFF2-40B4-BE49-F238E27FC236}">
                <a16:creationId xmlns:a16="http://schemas.microsoft.com/office/drawing/2014/main" id="{8F240713-A5B0-40BC-8BAF-569600B3F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2DEED-1706-4151-B720-05FBE4FE1A5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9B84935F-A5B0-41C5-9728-F92C05E1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Cấu trúc chung của cache</a:t>
            </a:r>
          </a:p>
          <a:p>
            <a:pPr lvl="1" eaLnBrk="1" hangingPunct="1"/>
            <a:r>
              <a:rPr lang="en-US" altLang="en-US" sz="2400"/>
              <a:t>Bộ nhớ chính có 2</a:t>
            </a:r>
            <a:r>
              <a:rPr lang="en-US" altLang="en-US" sz="2400" baseline="30000"/>
              <a:t>N</a:t>
            </a:r>
            <a:r>
              <a:rPr lang="en-US" altLang="en-US" sz="2400"/>
              <a:t> byte nhớ</a:t>
            </a:r>
          </a:p>
          <a:p>
            <a:pPr lvl="2" eaLnBrk="1" hangingPunct="1"/>
            <a:r>
              <a:rPr lang="vi-VN" altLang="en-US" sz="2000"/>
              <a:t>Bộ nhớ chính và cache được chia thành</a:t>
            </a:r>
            <a:r>
              <a:rPr lang="en-US" altLang="en-US" sz="2000"/>
              <a:t> </a:t>
            </a:r>
            <a:r>
              <a:rPr lang="vi-VN" altLang="en-US" sz="2000"/>
              <a:t>các khối có kích thước bằng nhau</a:t>
            </a:r>
          </a:p>
          <a:p>
            <a:pPr lvl="2" eaLnBrk="1" hangingPunct="1"/>
            <a:r>
              <a:rPr lang="en-US" altLang="en-US" sz="2000"/>
              <a:t>Bộ nhớ chính: B</a:t>
            </a:r>
            <a:r>
              <a:rPr lang="en-US" altLang="en-US" sz="2000" baseline="-25000"/>
              <a:t>0</a:t>
            </a:r>
            <a:r>
              <a:rPr lang="en-US" altLang="en-US" sz="2000"/>
              <a:t>, B</a:t>
            </a:r>
            <a:r>
              <a:rPr lang="en-US" altLang="en-US" sz="2000" baseline="-25000"/>
              <a:t>1</a:t>
            </a:r>
            <a:r>
              <a:rPr lang="en-US" altLang="en-US" sz="2000"/>
              <a:t>, B</a:t>
            </a:r>
            <a:r>
              <a:rPr lang="en-US" altLang="en-US" sz="2000" baseline="-25000"/>
              <a:t>2</a:t>
            </a:r>
            <a:r>
              <a:rPr lang="en-US" altLang="en-US" sz="2000"/>
              <a:t>, ... , B</a:t>
            </a:r>
            <a:r>
              <a:rPr lang="en-US" altLang="en-US" sz="2000" baseline="-25000"/>
              <a:t>p-1</a:t>
            </a:r>
            <a:r>
              <a:rPr lang="en-US" altLang="en-US" sz="2000"/>
              <a:t> (p Blocks)</a:t>
            </a:r>
          </a:p>
          <a:p>
            <a:pPr lvl="2" eaLnBrk="1" hangingPunct="1"/>
            <a:r>
              <a:rPr lang="en-US" altLang="en-US" sz="2000"/>
              <a:t>Bộ nhớ cache: L</a:t>
            </a:r>
            <a:r>
              <a:rPr lang="en-US" altLang="en-US" sz="2000" baseline="-25000"/>
              <a:t>0</a:t>
            </a:r>
            <a:r>
              <a:rPr lang="en-US" altLang="en-US" sz="2000"/>
              <a:t>, L</a:t>
            </a:r>
            <a:r>
              <a:rPr lang="en-US" altLang="en-US" sz="2000" baseline="-25000"/>
              <a:t>1</a:t>
            </a:r>
            <a:r>
              <a:rPr lang="en-US" altLang="en-US" sz="2000"/>
              <a:t>, L</a:t>
            </a:r>
            <a:r>
              <a:rPr lang="en-US" altLang="en-US" sz="2000" baseline="-25000"/>
              <a:t>2</a:t>
            </a:r>
            <a:r>
              <a:rPr lang="en-US" altLang="en-US" sz="2000"/>
              <a:t>, ... , L</a:t>
            </a:r>
            <a:r>
              <a:rPr lang="en-US" altLang="en-US" sz="2000" baseline="-25000"/>
              <a:t>m-1</a:t>
            </a:r>
            <a:r>
              <a:rPr lang="en-US" altLang="en-US" sz="2000"/>
              <a:t> (m Lines)</a:t>
            </a:r>
          </a:p>
          <a:p>
            <a:pPr lvl="2" eaLnBrk="1" hangingPunct="1"/>
            <a:r>
              <a:rPr lang="vi-VN" altLang="en-US" sz="2000"/>
              <a:t>Kích thước của Block = 8,16,32,64,128 byte</a:t>
            </a:r>
            <a:endParaRPr lang="en-US" altLang="en-US" sz="2000"/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1CC961E1-41C3-44AF-BF2D-7EAF4EF5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40964" name="Picture 2">
            <a:extLst>
              <a:ext uri="{FF2B5EF4-FFF2-40B4-BE49-F238E27FC236}">
                <a16:creationId xmlns:a16="http://schemas.microsoft.com/office/drawing/2014/main" id="{033917ED-0544-4435-92F8-4C9306C78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05050"/>
            <a:ext cx="40481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B3BC-E527-4FDB-98DD-E5B8B5BBC3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0966" name="Slide Number Placeholder 2">
            <a:extLst>
              <a:ext uri="{FF2B5EF4-FFF2-40B4-BE49-F238E27FC236}">
                <a16:creationId xmlns:a16="http://schemas.microsoft.com/office/drawing/2014/main" id="{6B4C1642-B190-4823-AEEC-09DED8CFD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CFDD4-1C26-4D17-9EB5-995BB02756F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165056EB-FB88-4D7D-BE20-ABD46ABC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Cấu trúc chung của cache (tiếp)</a:t>
            </a:r>
          </a:p>
          <a:p>
            <a:pPr lvl="1" eaLnBrk="1" hangingPunct="1"/>
            <a:r>
              <a:rPr lang="vi-VN" altLang="en-US"/>
              <a:t>Một số Block của bộ nhớ chính được</a:t>
            </a:r>
            <a:r>
              <a:rPr lang="en-US" altLang="en-US"/>
              <a:t> nạp vào các Line của cache.</a:t>
            </a:r>
          </a:p>
          <a:p>
            <a:pPr lvl="1" eaLnBrk="1" hangingPunct="1"/>
            <a:r>
              <a:rPr lang="en-US" altLang="en-US"/>
              <a:t>Nội dung Tag (thẻ nhớ) cho biết Block </a:t>
            </a:r>
            <a:r>
              <a:rPr lang="vi-VN" altLang="en-US"/>
              <a:t>nào của bộ nhớ chính hiện đang được</a:t>
            </a:r>
            <a:r>
              <a:rPr lang="en-US" altLang="en-US"/>
              <a:t> </a:t>
            </a:r>
            <a:r>
              <a:rPr lang="vi-VN" altLang="en-US"/>
              <a:t>chứa ở Line đó.</a:t>
            </a:r>
          </a:p>
          <a:p>
            <a:pPr lvl="1" eaLnBrk="1" hangingPunct="1"/>
            <a:r>
              <a:rPr lang="vi-VN" altLang="en-US"/>
              <a:t>Khi CPU truy </a:t>
            </a:r>
            <a:r>
              <a:rPr lang="en-US" altLang="en-US"/>
              <a:t>c</a:t>
            </a:r>
            <a:r>
              <a:rPr lang="vi-VN" altLang="en-US"/>
              <a:t>ập (đọc/ghi) một từ nhớ,</a:t>
            </a:r>
            <a:r>
              <a:rPr lang="en-US" altLang="en-US"/>
              <a:t> </a:t>
            </a:r>
            <a:r>
              <a:rPr lang="vi-VN" altLang="en-US"/>
              <a:t>có hai khả năng xảy ra:</a:t>
            </a:r>
          </a:p>
          <a:p>
            <a:pPr lvl="2" eaLnBrk="1" hangingPunct="1"/>
            <a:r>
              <a:rPr lang="vi-VN" altLang="en-US"/>
              <a:t>Từ nhớ đó có trong cache (cache hit)</a:t>
            </a:r>
          </a:p>
          <a:p>
            <a:pPr lvl="2" eaLnBrk="1" hangingPunct="1"/>
            <a:r>
              <a:rPr lang="vi-VN" altLang="en-US"/>
              <a:t>Từ nhớ đó không có trong cache (cache</a:t>
            </a:r>
            <a:r>
              <a:rPr lang="en-US" altLang="en-US"/>
              <a:t> miss)</a:t>
            </a:r>
          </a:p>
        </p:txBody>
      </p:sp>
      <p:sp>
        <p:nvSpPr>
          <p:cNvPr id="41987" name="Title 1">
            <a:extLst>
              <a:ext uri="{FF2B5EF4-FFF2-40B4-BE49-F238E27FC236}">
                <a16:creationId xmlns:a16="http://schemas.microsoft.com/office/drawing/2014/main" id="{CEFEAB7B-BCBC-4EF4-8107-7F3EBC00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024EE-5C51-41B8-91B8-A21993728B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1989" name="Slide Number Placeholder 2">
            <a:extLst>
              <a:ext uri="{FF2B5EF4-FFF2-40B4-BE49-F238E27FC236}">
                <a16:creationId xmlns:a16="http://schemas.microsoft.com/office/drawing/2014/main" id="{0E06CBC0-EC9E-4934-825A-A654911561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343FFF-8705-4E4E-9349-27C14412465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E22CAB10-1D29-4E7A-8309-79A16E06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Tổ chức bộ nhớ cache</a:t>
            </a:r>
          </a:p>
          <a:p>
            <a:pPr lvl="1" eaLnBrk="1" hangingPunct="1"/>
            <a:r>
              <a:rPr lang="en-US" altLang="en-US" sz="2400"/>
              <a:t>Kích thước cache</a:t>
            </a:r>
          </a:p>
          <a:p>
            <a:pPr lvl="2" eaLnBrk="1" hangingPunct="1"/>
            <a:r>
              <a:rPr lang="en-US" altLang="en-US" sz="2000"/>
              <a:t>Cache càng lớn càng hiệu quả nhưng đắt tiền</a:t>
            </a:r>
          </a:p>
          <a:p>
            <a:pPr lvl="2" eaLnBrk="1" hangingPunct="1"/>
            <a:r>
              <a:rPr lang="en-US" altLang="en-US" sz="2000"/>
              <a:t>Cần nhiều thời gian để giải mã và truy cập</a:t>
            </a:r>
          </a:p>
          <a:p>
            <a:pPr lvl="1" eaLnBrk="1" hangingPunct="1"/>
            <a:r>
              <a:rPr lang="en-US" altLang="en-US" sz="2400"/>
              <a:t>Kỹ thuật ánh xạ : Phương pháp xác định vị trí dữ liệu trong cache</a:t>
            </a:r>
          </a:p>
          <a:p>
            <a:pPr lvl="2" eaLnBrk="1" hangingPunct="1"/>
            <a:r>
              <a:rPr lang="en-US" altLang="en-US" sz="2000"/>
              <a:t>Ánh xạ trực tiếp (Direct mapping)</a:t>
            </a:r>
          </a:p>
          <a:p>
            <a:pPr lvl="2" eaLnBrk="1" hangingPunct="1"/>
            <a:r>
              <a:rPr lang="en-US" altLang="en-US" sz="2000"/>
              <a:t>Ánh xạ kết hợp toàn phần (Fully associative mapping)</a:t>
            </a:r>
          </a:p>
          <a:p>
            <a:pPr lvl="2" eaLnBrk="1" hangingPunct="1"/>
            <a:r>
              <a:rPr lang="en-US" altLang="en-US" sz="2000"/>
              <a:t>Ánh xạ kết hợp theo bộ (Set associative mapping)</a:t>
            </a:r>
          </a:p>
          <a:p>
            <a:pPr lvl="1" eaLnBrk="1" hangingPunct="1"/>
            <a:r>
              <a:rPr lang="en-US" altLang="en-US" sz="2400"/>
              <a:t>Giải thuật thay thế</a:t>
            </a:r>
          </a:p>
          <a:p>
            <a:pPr lvl="2" eaLnBrk="1" hangingPunct="1"/>
            <a:r>
              <a:rPr lang="en-US" altLang="en-US" sz="2000"/>
              <a:t>Phương pháp chọn lựa vùng nhớ nào lưu trong cache để tăng hiệu suất sử dụng cache</a:t>
            </a:r>
          </a:p>
        </p:txBody>
      </p:sp>
      <p:sp>
        <p:nvSpPr>
          <p:cNvPr id="43011" name="Title 1">
            <a:extLst>
              <a:ext uri="{FF2B5EF4-FFF2-40B4-BE49-F238E27FC236}">
                <a16:creationId xmlns:a16="http://schemas.microsoft.com/office/drawing/2014/main" id="{5D1F75E3-50CA-4CE5-B617-C1FC5A40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07059-2883-496C-A696-2195C9AA89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3013" name="Slide Number Placeholder 2">
            <a:extLst>
              <a:ext uri="{FF2B5EF4-FFF2-40B4-BE49-F238E27FC236}">
                <a16:creationId xmlns:a16="http://schemas.microsoft.com/office/drawing/2014/main" id="{E0729876-03C9-463A-8C6F-7B5EB6AAC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5DB5FE-B784-49AC-B4F8-8AE3F83C6BB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106EDD1-5FDD-42E5-9B8E-D2124AF9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Ánh xạ trực tiếp</a:t>
            </a:r>
          </a:p>
          <a:p>
            <a:pPr lvl="1" eaLnBrk="1" hangingPunct="1"/>
            <a:r>
              <a:rPr lang="vi-VN" altLang="en-US" sz="2400"/>
              <a:t>Mỗi Block của bộ nhớ chính chỉ có thể được nạp</a:t>
            </a:r>
            <a:r>
              <a:rPr lang="en-US" altLang="en-US" sz="2400"/>
              <a:t> vào một Line của cache:</a:t>
            </a:r>
          </a:p>
          <a:p>
            <a:pPr lvl="2" eaLnBrk="1" hangingPunct="1"/>
            <a:r>
              <a:rPr lang="en-US" altLang="en-US" sz="2000"/>
              <a:t>B</a:t>
            </a:r>
            <a:r>
              <a:rPr lang="en-US" altLang="en-US" sz="2000" baseline="-25000"/>
              <a:t>0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L</a:t>
            </a:r>
            <a:r>
              <a:rPr lang="en-US" altLang="en-US" sz="2000" baseline="-25000"/>
              <a:t>0</a:t>
            </a:r>
          </a:p>
          <a:p>
            <a:pPr lvl="2" eaLnBrk="1" hangingPunct="1"/>
            <a:r>
              <a:rPr lang="en-US" altLang="en-US" sz="2000"/>
              <a:t>B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L</a:t>
            </a:r>
            <a:r>
              <a:rPr lang="en-US" altLang="en-US" sz="2000" baseline="-25000"/>
              <a:t>1</a:t>
            </a:r>
          </a:p>
          <a:p>
            <a:pPr lvl="2" eaLnBrk="1" hangingPunct="1"/>
            <a:r>
              <a:rPr lang="en-US" altLang="en-US" sz="1600"/>
              <a:t>....</a:t>
            </a:r>
          </a:p>
          <a:p>
            <a:pPr lvl="2" eaLnBrk="1" hangingPunct="1"/>
            <a:r>
              <a:rPr lang="en-US" altLang="en-US" sz="2000"/>
              <a:t>B</a:t>
            </a:r>
            <a:r>
              <a:rPr lang="en-US" altLang="en-US" sz="2000" baseline="-25000"/>
              <a:t>m-1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L</a:t>
            </a:r>
            <a:r>
              <a:rPr lang="en-US" altLang="en-US" sz="2000" baseline="-25000"/>
              <a:t>m-1</a:t>
            </a:r>
          </a:p>
          <a:p>
            <a:pPr lvl="2" eaLnBrk="1" hangingPunct="1"/>
            <a:r>
              <a:rPr lang="en-US" altLang="en-US" sz="2000"/>
              <a:t>B</a:t>
            </a:r>
            <a:r>
              <a:rPr lang="en-US" altLang="en-US" sz="2000" baseline="-25000"/>
              <a:t>m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L</a:t>
            </a:r>
            <a:r>
              <a:rPr lang="en-US" altLang="en-US" sz="2000" baseline="-25000"/>
              <a:t>0</a:t>
            </a:r>
          </a:p>
          <a:p>
            <a:pPr lvl="2" eaLnBrk="1" hangingPunct="1"/>
            <a:r>
              <a:rPr lang="en-US" altLang="en-US" sz="2000"/>
              <a:t>B</a:t>
            </a:r>
            <a:r>
              <a:rPr lang="en-US" altLang="en-US" sz="2000" baseline="-25000"/>
              <a:t>m+1</a:t>
            </a:r>
            <a:r>
              <a:rPr lang="en-US" altLang="en-US" sz="2000"/>
              <a:t>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L</a:t>
            </a:r>
            <a:r>
              <a:rPr lang="en-US" altLang="en-US" sz="2000" baseline="-25000"/>
              <a:t>1</a:t>
            </a:r>
          </a:p>
          <a:p>
            <a:pPr lvl="2" eaLnBrk="1" hangingPunct="1"/>
            <a:r>
              <a:rPr lang="en-US" altLang="en-US" sz="1600"/>
              <a:t>....</a:t>
            </a:r>
          </a:p>
          <a:p>
            <a:pPr lvl="1" eaLnBrk="1" hangingPunct="1"/>
            <a:r>
              <a:rPr lang="en-US" altLang="en-US" sz="2400"/>
              <a:t>Tổng quát</a:t>
            </a:r>
          </a:p>
          <a:p>
            <a:pPr lvl="2" eaLnBrk="1" hangingPunct="1"/>
            <a:r>
              <a:rPr lang="en-US" altLang="en-US" sz="2000" b="1"/>
              <a:t>B</a:t>
            </a:r>
            <a:r>
              <a:rPr lang="en-US" altLang="en-US" sz="2000" b="1" baseline="-25000"/>
              <a:t>j</a:t>
            </a:r>
            <a:r>
              <a:rPr lang="en-US" altLang="en-US" sz="2000" b="1"/>
              <a:t> </a:t>
            </a:r>
            <a:r>
              <a:rPr lang="en-US" altLang="en-US" sz="2000"/>
              <a:t>chỉ có thể nạp vào </a:t>
            </a:r>
            <a:r>
              <a:rPr lang="en-US" altLang="en-US" sz="2000" b="1"/>
              <a:t>L</a:t>
            </a:r>
            <a:r>
              <a:rPr lang="en-US" altLang="en-US" sz="2000" b="1" baseline="-25000"/>
              <a:t>(j  mod  m)</a:t>
            </a:r>
          </a:p>
          <a:p>
            <a:pPr lvl="2" eaLnBrk="1" hangingPunct="1"/>
            <a:r>
              <a:rPr lang="fr-FR" altLang="en-US" sz="2000"/>
              <a:t>m là số Line của cache.</a:t>
            </a:r>
            <a:endParaRPr lang="en-US" altLang="en-US" sz="2000"/>
          </a:p>
        </p:txBody>
      </p:sp>
      <p:sp>
        <p:nvSpPr>
          <p:cNvPr id="44035" name="Title 1">
            <a:extLst>
              <a:ext uri="{FF2B5EF4-FFF2-40B4-BE49-F238E27FC236}">
                <a16:creationId xmlns:a16="http://schemas.microsoft.com/office/drawing/2014/main" id="{A6E953CC-8BE0-46B1-A497-470E0D3C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graphicFrame>
        <p:nvGraphicFramePr>
          <p:cNvPr id="5" name="Group 75">
            <a:extLst>
              <a:ext uri="{FF2B5EF4-FFF2-40B4-BE49-F238E27FC236}">
                <a16:creationId xmlns:a16="http://schemas.microsoft.com/office/drawing/2014/main" id="{7195B7F4-F437-41AF-8135-8CC01B7A69BA}"/>
              </a:ext>
            </a:extLst>
          </p:cNvPr>
          <p:cNvGraphicFramePr>
            <a:graphicFrameLocks/>
          </p:cNvGraphicFramePr>
          <p:nvPr/>
        </p:nvGraphicFramePr>
        <p:xfrm>
          <a:off x="4173538" y="3303588"/>
          <a:ext cx="4132262" cy="1584325"/>
        </p:xfrm>
        <a:graphic>
          <a:graphicData uri="http://schemas.openxmlformats.org/drawingml/2006/table">
            <a:tbl>
              <a:tblPr/>
              <a:tblGrid>
                <a:gridCol w="132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Cache line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Main Memory blocks 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 m, 2m, 3m…2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 m+1, 2m+1…2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–m+1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m–1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m–1, 2m–1, 3m–1…2</a:t>
                      </a:r>
                      <a:r>
                        <a:rPr kumimoji="0" lang="en-GB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6" marR="91426" marT="45669" marB="45669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23942-6071-45D1-BB7C-A49B2F28AE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4054" name="Slide Number Placeholder 2">
            <a:extLst>
              <a:ext uri="{FF2B5EF4-FFF2-40B4-BE49-F238E27FC236}">
                <a16:creationId xmlns:a16="http://schemas.microsoft.com/office/drawing/2014/main" id="{EC051A9B-5D6D-4007-BA42-B07C5F61C1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663A46-58AB-4B34-9484-B75E0F183F8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971C191E-7452-41CC-AF42-995B380AE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Các đặc trưng của hệ thống nhớ (tiếp)</a:t>
            </a:r>
            <a:endParaRPr lang="en-US" altLang="en-US"/>
          </a:p>
          <a:p>
            <a:pPr lvl="1" eaLnBrk="1" hangingPunct="1"/>
            <a:r>
              <a:rPr lang="vi-VN" altLang="en-US"/>
              <a:t>Đơn vị truyền</a:t>
            </a:r>
          </a:p>
          <a:p>
            <a:pPr lvl="2" eaLnBrk="1" hangingPunct="1"/>
            <a:r>
              <a:rPr lang="en-US" altLang="en-US"/>
              <a:t>Từ nhớ (word)</a:t>
            </a:r>
          </a:p>
          <a:p>
            <a:pPr lvl="2" eaLnBrk="1" hangingPunct="1"/>
            <a:r>
              <a:rPr lang="en-US" altLang="en-US"/>
              <a:t>Khối nhớ (block)</a:t>
            </a:r>
          </a:p>
          <a:p>
            <a:pPr lvl="1" eaLnBrk="1" hangingPunct="1"/>
            <a:r>
              <a:rPr lang="vi-VN" altLang="en-US"/>
              <a:t>Phương pháp truy </a:t>
            </a:r>
            <a:r>
              <a:rPr lang="en-US" altLang="en-US"/>
              <a:t>c</a:t>
            </a:r>
            <a:r>
              <a:rPr lang="vi-VN" altLang="en-US"/>
              <a:t>ập</a:t>
            </a:r>
          </a:p>
          <a:p>
            <a:pPr lvl="2" eaLnBrk="1" hangingPunct="1"/>
            <a:r>
              <a:rPr lang="vi-VN" altLang="en-US"/>
              <a:t>Truy </a:t>
            </a:r>
            <a:r>
              <a:rPr lang="en-US" altLang="en-US"/>
              <a:t>c</a:t>
            </a:r>
            <a:r>
              <a:rPr lang="vi-VN" altLang="en-US"/>
              <a:t>ập tuần tự (băng từ)</a:t>
            </a:r>
          </a:p>
          <a:p>
            <a:pPr lvl="2" eaLnBrk="1" hangingPunct="1"/>
            <a:r>
              <a:rPr lang="vi-VN" altLang="en-US"/>
              <a:t>Truy </a:t>
            </a:r>
            <a:r>
              <a:rPr lang="en-US" altLang="en-US"/>
              <a:t>c</a:t>
            </a:r>
            <a:r>
              <a:rPr lang="vi-VN" altLang="en-US"/>
              <a:t>ập trực tiếp (các loại đĩa)</a:t>
            </a:r>
          </a:p>
          <a:p>
            <a:pPr lvl="2" eaLnBrk="1" hangingPunct="1"/>
            <a:r>
              <a:rPr lang="en-US" altLang="en-US"/>
              <a:t>Truy cập ngẫu nhiên (bộ nhớ bán dẫn)</a:t>
            </a:r>
          </a:p>
          <a:p>
            <a:pPr lvl="2" eaLnBrk="1" hangingPunct="1"/>
            <a:r>
              <a:rPr lang="en-US" altLang="en-US"/>
              <a:t>Truy cập kết hợp (cache)</a:t>
            </a: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37EFFDC5-CFB9-45A2-831F-B0A98FAC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1B3ED-62EF-41C7-97E8-ABA8DF530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197" name="Slide Number Placeholder 2">
            <a:extLst>
              <a:ext uri="{FF2B5EF4-FFF2-40B4-BE49-F238E27FC236}">
                <a16:creationId xmlns:a16="http://schemas.microsoft.com/office/drawing/2014/main" id="{EB014457-010E-4ADA-AE87-9FD312D54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120D0F-FEC6-45FB-A2A9-A0CD79D1025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25D9AA72-93EB-47BB-ABAC-CB9446B38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Ánh xạ trực tiếp (tiếp)</a:t>
            </a:r>
          </a:p>
        </p:txBody>
      </p:sp>
      <p:sp>
        <p:nvSpPr>
          <p:cNvPr id="45059" name="Title 1">
            <a:extLst>
              <a:ext uri="{FF2B5EF4-FFF2-40B4-BE49-F238E27FC236}">
                <a16:creationId xmlns:a16="http://schemas.microsoft.com/office/drawing/2014/main" id="{AC98A4FB-4AAA-49BB-87DF-EF01DABB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786CD556-866E-4FEC-809F-A03A1966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39963"/>
            <a:ext cx="6705600" cy="431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ECC05-DAD1-4061-989B-146CAC27C1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5062" name="Slide Number Placeholder 2">
            <a:extLst>
              <a:ext uri="{FF2B5EF4-FFF2-40B4-BE49-F238E27FC236}">
                <a16:creationId xmlns:a16="http://schemas.microsoft.com/office/drawing/2014/main" id="{17E074FA-F15F-4BD8-85BD-36F57CD01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B2CD61-F304-450D-9F07-A4B0180A04C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6">
            <a:extLst>
              <a:ext uri="{FF2B5EF4-FFF2-40B4-BE49-F238E27FC236}">
                <a16:creationId xmlns:a16="http://schemas.microsoft.com/office/drawing/2014/main" id="{44A51614-7B0C-4A83-9221-60827D40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5575"/>
            <a:ext cx="5838825" cy="662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3D65C-245B-49F6-974B-5BAF259E1F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6084" name="Slide Number Placeholder 2">
            <a:extLst>
              <a:ext uri="{FF2B5EF4-FFF2-40B4-BE49-F238E27FC236}">
                <a16:creationId xmlns:a16="http://schemas.microsoft.com/office/drawing/2014/main" id="{147251FF-B9DD-401B-B192-B388BC2CC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5BE3E9-7FEE-4BA4-ADB5-D845141289A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2B3DA0C3-D8B3-478A-A365-514EA1158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800"/>
              <a:t>Đặc điểm của ánh xạ trực tiếp</a:t>
            </a:r>
          </a:p>
          <a:p>
            <a:pPr lvl="1" eaLnBrk="1" hangingPunct="1"/>
            <a:r>
              <a:rPr lang="vi-VN" altLang="en-US" sz="2400"/>
              <a:t>Mỗi một địa chỉ N bit của bộ nhớ chính gồm</a:t>
            </a:r>
            <a:r>
              <a:rPr lang="en-US" altLang="en-US" sz="2400"/>
              <a:t> </a:t>
            </a:r>
            <a:r>
              <a:rPr lang="vi-VN" altLang="en-US" sz="2400"/>
              <a:t>ba </a:t>
            </a:r>
            <a:r>
              <a:rPr lang="en-US" altLang="en-US" sz="2400"/>
              <a:t>vù</a:t>
            </a:r>
            <a:r>
              <a:rPr lang="vi-VN" altLang="en-US" sz="2400"/>
              <a:t>ng:</a:t>
            </a:r>
          </a:p>
          <a:p>
            <a:pPr lvl="2" eaLnBrk="1" hangingPunct="1"/>
            <a:r>
              <a:rPr lang="en-US" altLang="en-US" sz="2000"/>
              <a:t>Vù</a:t>
            </a:r>
            <a:r>
              <a:rPr lang="vi-VN" altLang="en-US" sz="2000"/>
              <a:t>ng </a:t>
            </a:r>
            <a:r>
              <a:rPr lang="vi-VN" altLang="en-US" sz="2000" i="1"/>
              <a:t>Word</a:t>
            </a:r>
            <a:r>
              <a:rPr lang="vi-VN" altLang="en-US" sz="2000"/>
              <a:t> gồm W bit xác định một từ nhớ</a:t>
            </a:r>
            <a:r>
              <a:rPr lang="en-US" altLang="en-US" sz="2000"/>
              <a:t> trong </a:t>
            </a:r>
            <a:r>
              <a:rPr lang="en-US" altLang="en-US" sz="2000" i="1"/>
              <a:t>Block </a:t>
            </a:r>
            <a:r>
              <a:rPr lang="en-US" altLang="en-US" sz="2000"/>
              <a:t>hay</a:t>
            </a:r>
            <a:r>
              <a:rPr lang="en-US" altLang="en-US" sz="2000" i="1"/>
              <a:t> Line:</a:t>
            </a:r>
          </a:p>
          <a:p>
            <a:pPr lvl="3" eaLnBrk="1" hangingPunct="1"/>
            <a:r>
              <a:rPr lang="en-US" altLang="en-US" sz="1800"/>
              <a:t>2</a:t>
            </a:r>
            <a:r>
              <a:rPr lang="en-US" altLang="en-US" sz="1800" baseline="30000"/>
              <a:t>W</a:t>
            </a:r>
            <a:r>
              <a:rPr lang="en-US" altLang="en-US" sz="1800"/>
              <a:t> = kích thước của </a:t>
            </a:r>
            <a:r>
              <a:rPr lang="en-US" altLang="en-US" sz="1800" i="1"/>
              <a:t>Block </a:t>
            </a:r>
            <a:r>
              <a:rPr lang="en-US" altLang="en-US" sz="1800"/>
              <a:t>hay</a:t>
            </a:r>
            <a:r>
              <a:rPr lang="en-US" altLang="en-US" sz="1800" i="1"/>
              <a:t> Line</a:t>
            </a:r>
          </a:p>
          <a:p>
            <a:pPr lvl="2" eaLnBrk="1" hangingPunct="1"/>
            <a:r>
              <a:rPr lang="en-US" altLang="en-US" sz="2000"/>
              <a:t>Vù</a:t>
            </a:r>
            <a:r>
              <a:rPr lang="vi-VN" altLang="en-US" sz="2000"/>
              <a:t>ng </a:t>
            </a:r>
            <a:r>
              <a:rPr lang="vi-VN" altLang="en-US" sz="2000" i="1"/>
              <a:t>Line </a:t>
            </a:r>
            <a:r>
              <a:rPr lang="vi-VN" altLang="en-US" sz="2000"/>
              <a:t>gồm L bit xác định một trong số các</a:t>
            </a:r>
            <a:r>
              <a:rPr lang="en-US" altLang="en-US" sz="2000"/>
              <a:t> </a:t>
            </a:r>
            <a:r>
              <a:rPr lang="en-US" altLang="en-US" sz="2000" i="1"/>
              <a:t>Line </a:t>
            </a:r>
            <a:r>
              <a:rPr lang="en-US" altLang="en-US" sz="2000"/>
              <a:t>trong cache:</a:t>
            </a:r>
          </a:p>
          <a:p>
            <a:pPr lvl="3" eaLnBrk="1" hangingPunct="1"/>
            <a:r>
              <a:rPr lang="en-US" altLang="en-US" sz="1800"/>
              <a:t>2</a:t>
            </a:r>
            <a:r>
              <a:rPr lang="en-US" altLang="en-US" sz="1800" baseline="30000"/>
              <a:t>L</a:t>
            </a:r>
            <a:r>
              <a:rPr lang="en-US" altLang="en-US" sz="1800"/>
              <a:t> = số </a:t>
            </a:r>
            <a:r>
              <a:rPr lang="en-US" altLang="en-US" sz="1800" i="1"/>
              <a:t>Line </a:t>
            </a:r>
            <a:r>
              <a:rPr lang="en-US" altLang="en-US" sz="1800"/>
              <a:t>trong cache = m</a:t>
            </a:r>
          </a:p>
          <a:p>
            <a:pPr lvl="2" eaLnBrk="1" hangingPunct="1"/>
            <a:r>
              <a:rPr lang="en-US" altLang="en-US" sz="2000"/>
              <a:t>Vù</a:t>
            </a:r>
            <a:r>
              <a:rPr lang="vi-VN" altLang="en-US" sz="2000"/>
              <a:t>ng </a:t>
            </a:r>
            <a:r>
              <a:rPr lang="vi-VN" altLang="en-US" sz="2000" i="1"/>
              <a:t>Tag </a:t>
            </a:r>
            <a:r>
              <a:rPr lang="vi-VN" altLang="en-US" sz="2000"/>
              <a:t>gồm T bit:</a:t>
            </a:r>
          </a:p>
          <a:p>
            <a:pPr lvl="3" eaLnBrk="1" hangingPunct="1"/>
            <a:r>
              <a:rPr lang="en-US" altLang="en-US" sz="1800"/>
              <a:t>T = N - (W+L)</a:t>
            </a:r>
          </a:p>
          <a:p>
            <a:pPr lvl="1" eaLnBrk="1" hangingPunct="1"/>
            <a:r>
              <a:rPr lang="vi-VN" altLang="en-US" sz="2400"/>
              <a:t>Bộ so sánh đơn giản</a:t>
            </a:r>
            <a:endParaRPr lang="en-US" altLang="en-US" sz="2400"/>
          </a:p>
          <a:p>
            <a:pPr lvl="1" eaLnBrk="1" hangingPunct="1"/>
            <a:r>
              <a:rPr lang="en-US" altLang="en-US" sz="2400"/>
              <a:t>Giá thành rẻ</a:t>
            </a:r>
            <a:endParaRPr lang="vi-VN" altLang="en-US" sz="2400"/>
          </a:p>
          <a:p>
            <a:pPr lvl="1" eaLnBrk="1" hangingPunct="1"/>
            <a:r>
              <a:rPr lang="en-US" altLang="en-US" sz="2400"/>
              <a:t>Tỷ lệ cache hit thấp (vd: 2 block cùng map vào 1 line)</a:t>
            </a:r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5D48F2E5-07C8-4997-BE1A-3F11D463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743A3-DA57-47F5-B0CA-0903D09498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7109" name="Slide Number Placeholder 2">
            <a:extLst>
              <a:ext uri="{FF2B5EF4-FFF2-40B4-BE49-F238E27FC236}">
                <a16:creationId xmlns:a16="http://schemas.microsoft.com/office/drawing/2014/main" id="{7E3535AA-7204-4979-8B56-5689B5BCD4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991885-12DC-43BB-9867-EA2A643937D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C0B3E7D7-CD50-460A-929F-6081A5A2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Ánh xạ kết hợp toàn phần</a:t>
            </a:r>
          </a:p>
          <a:p>
            <a:pPr lvl="1" eaLnBrk="1" hangingPunct="1"/>
            <a:r>
              <a:rPr lang="en-US" altLang="en-US" sz="2400"/>
              <a:t>Mỗi Block có thể nạp vào bất kỳ Line nào của cache.</a:t>
            </a:r>
          </a:p>
          <a:p>
            <a:pPr lvl="1" eaLnBrk="1" hangingPunct="1"/>
            <a:r>
              <a:rPr lang="en-US" altLang="en-US" sz="2400"/>
              <a:t>Địa chỉ của bộ nhớ chính bao gồm hai vù</a:t>
            </a:r>
            <a:r>
              <a:rPr lang="vi-VN" altLang="en-US" sz="2400"/>
              <a:t>ng:</a:t>
            </a:r>
          </a:p>
          <a:p>
            <a:pPr lvl="2" eaLnBrk="1" hangingPunct="1"/>
            <a:r>
              <a:rPr lang="en-US" altLang="en-US" sz="2000"/>
              <a:t>Vù</a:t>
            </a:r>
            <a:r>
              <a:rPr lang="vi-VN" altLang="en-US" sz="2000"/>
              <a:t>ng Word giống như trường hợp ánh xạ trực tiếp</a:t>
            </a:r>
            <a:r>
              <a:rPr lang="en-US" altLang="en-US" sz="2000"/>
              <a:t>.</a:t>
            </a:r>
          </a:p>
          <a:p>
            <a:pPr lvl="2" eaLnBrk="1" hangingPunct="1"/>
            <a:r>
              <a:rPr lang="en-US" altLang="en-US" sz="2000"/>
              <a:t>Vù</a:t>
            </a:r>
            <a:r>
              <a:rPr lang="vi-VN" altLang="en-US" sz="2000"/>
              <a:t>ng Tag dùng để xác định Block của</a:t>
            </a:r>
            <a:r>
              <a:rPr lang="en-US" altLang="en-US" sz="2000"/>
              <a:t> bộ nhớ chính.</a:t>
            </a:r>
          </a:p>
          <a:p>
            <a:pPr lvl="1" eaLnBrk="1" hangingPunct="1"/>
            <a:r>
              <a:rPr lang="vi-VN" altLang="en-US" sz="2400"/>
              <a:t>Tag xác định Block đang nằm ở Line đó</a:t>
            </a:r>
            <a:endParaRPr lang="en-US" altLang="en-US" sz="2400"/>
          </a:p>
          <a:p>
            <a:pPr eaLnBrk="1" hangingPunct="1"/>
            <a:r>
              <a:rPr lang="vi-VN" altLang="en-US" sz="2800"/>
              <a:t>Đặc điểm</a:t>
            </a:r>
            <a:endParaRPr lang="en-US" altLang="en-US" sz="2800"/>
          </a:p>
          <a:p>
            <a:pPr lvl="1" eaLnBrk="1" hangingPunct="1"/>
            <a:r>
              <a:rPr lang="vi-VN" altLang="en-US" sz="2400"/>
              <a:t>So sánh đồng thời </a:t>
            </a:r>
            <a:r>
              <a:rPr lang="en-US" altLang="en-US" sz="2400"/>
              <a:t>Block nhớ </a:t>
            </a:r>
            <a:r>
              <a:rPr lang="vi-VN" altLang="en-US" sz="2400"/>
              <a:t>với tất cả các Tag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/>
              <a:t>mất nhiều thời gian</a:t>
            </a:r>
          </a:p>
          <a:p>
            <a:pPr lvl="1" eaLnBrk="1" hangingPunct="1"/>
            <a:r>
              <a:rPr lang="en-US" altLang="en-US" sz="2400"/>
              <a:t>Tỷ lệ cache hit cao.</a:t>
            </a:r>
          </a:p>
          <a:p>
            <a:pPr lvl="1" eaLnBrk="1" hangingPunct="1"/>
            <a:r>
              <a:rPr lang="en-US" altLang="en-US" sz="2400"/>
              <a:t>Bộ so sánh phức tạp.</a:t>
            </a:r>
          </a:p>
        </p:txBody>
      </p:sp>
      <p:sp>
        <p:nvSpPr>
          <p:cNvPr id="48131" name="Title 1">
            <a:extLst>
              <a:ext uri="{FF2B5EF4-FFF2-40B4-BE49-F238E27FC236}">
                <a16:creationId xmlns:a16="http://schemas.microsoft.com/office/drawing/2014/main" id="{4D788921-AA21-4B16-93B6-FF28CACB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1BE42-2852-40F3-8319-4BC6F736CE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8133" name="Slide Number Placeholder 2">
            <a:extLst>
              <a:ext uri="{FF2B5EF4-FFF2-40B4-BE49-F238E27FC236}">
                <a16:creationId xmlns:a16="http://schemas.microsoft.com/office/drawing/2014/main" id="{2A268788-FECD-44E0-89BB-82D781A3D2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034F8-6743-44EA-8685-E5BD28C38FB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86B52B59-B5BA-4F95-A908-7B5476061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/>
              <a:t>Ánh xạ kết hợp toàn phần (tiếp)</a:t>
            </a: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CF8C1B8C-AA52-42F8-8981-CE6399BC4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49156" name="Picture 2">
            <a:extLst>
              <a:ext uri="{FF2B5EF4-FFF2-40B4-BE49-F238E27FC236}">
                <a16:creationId xmlns:a16="http://schemas.microsoft.com/office/drawing/2014/main" id="{AB96FB4D-9AA0-4362-A238-5D2ECD29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2381250"/>
            <a:ext cx="6519862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2EA0F-CDD0-43BB-A61E-859F75C139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49158" name="Slide Number Placeholder 2">
            <a:extLst>
              <a:ext uri="{FF2B5EF4-FFF2-40B4-BE49-F238E27FC236}">
                <a16:creationId xmlns:a16="http://schemas.microsoft.com/office/drawing/2014/main" id="{50E0F995-FDBA-4158-A546-385411B1B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F786D-E6A0-4D47-AA10-E9904BB1212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6">
            <a:extLst>
              <a:ext uri="{FF2B5EF4-FFF2-40B4-BE49-F238E27FC236}">
                <a16:creationId xmlns:a16="http://schemas.microsoft.com/office/drawing/2014/main" id="{12C92072-5802-4A97-8438-4A45CB1B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44450"/>
            <a:ext cx="6321425" cy="674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E05EB-9568-40C0-88DA-0073197A1E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0180" name="Slide Number Placeholder 2">
            <a:extLst>
              <a:ext uri="{FF2B5EF4-FFF2-40B4-BE49-F238E27FC236}">
                <a16:creationId xmlns:a16="http://schemas.microsoft.com/office/drawing/2014/main" id="{452878C4-96E6-4535-9482-1ACCDFDA2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A5C2D5-E96A-4F0C-AEDF-66C9D598322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5CABEE67-B0CE-4329-BBD6-9E1B9366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Ánh xạ kết hợp theo bộ</a:t>
            </a:r>
          </a:p>
          <a:p>
            <a:pPr lvl="1" eaLnBrk="1" hangingPunct="1"/>
            <a:r>
              <a:rPr lang="vi-VN" altLang="en-US"/>
              <a:t>Cache đươc chia thành các </a:t>
            </a:r>
            <a:r>
              <a:rPr lang="en-US" altLang="en-US"/>
              <a:t>bộ</a:t>
            </a:r>
            <a:r>
              <a:rPr lang="vi-VN" altLang="en-US"/>
              <a:t> (Set)</a:t>
            </a:r>
          </a:p>
          <a:p>
            <a:pPr lvl="1" eaLnBrk="1" hangingPunct="1"/>
            <a:r>
              <a:rPr lang="en-US" altLang="en-US"/>
              <a:t>Mỗi một Set chứa một số Line</a:t>
            </a:r>
          </a:p>
          <a:p>
            <a:pPr lvl="1" eaLnBrk="1" hangingPunct="1"/>
            <a:r>
              <a:rPr lang="en-US" altLang="en-US"/>
              <a:t>Ví dụ:</a:t>
            </a:r>
          </a:p>
          <a:p>
            <a:pPr lvl="2" eaLnBrk="1" hangingPunct="1"/>
            <a:r>
              <a:rPr lang="en-US" altLang="en-US"/>
              <a:t>4 Line/Set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4-way associative mapping</a:t>
            </a:r>
          </a:p>
          <a:p>
            <a:pPr lvl="1" eaLnBrk="1" hangingPunct="1"/>
            <a:r>
              <a:rPr lang="en-US" altLang="en-US"/>
              <a:t>Ánh xạ theo nguyên tắc sau:</a:t>
            </a:r>
          </a:p>
          <a:p>
            <a:pPr lvl="2" eaLnBrk="1" hangingPunct="1"/>
            <a:r>
              <a:rPr lang="en-US" altLang="en-US"/>
              <a:t>B</a:t>
            </a:r>
            <a:r>
              <a:rPr lang="en-US" altLang="en-US" baseline="-25000"/>
              <a:t>0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S</a:t>
            </a:r>
            <a:r>
              <a:rPr lang="en-US" altLang="en-US" baseline="-25000"/>
              <a:t>0</a:t>
            </a:r>
          </a:p>
          <a:p>
            <a:pPr lvl="2" eaLnBrk="1" hangingPunct="1"/>
            <a:r>
              <a:rPr lang="en-US" altLang="en-US"/>
              <a:t>B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S</a:t>
            </a:r>
            <a:r>
              <a:rPr lang="en-US" altLang="en-US" baseline="-25000"/>
              <a:t>1</a:t>
            </a:r>
          </a:p>
          <a:p>
            <a:pPr lvl="2" eaLnBrk="1" hangingPunct="1"/>
            <a:r>
              <a:rPr lang="en-US" altLang="en-US"/>
              <a:t>B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S</a:t>
            </a:r>
            <a:r>
              <a:rPr lang="en-US" altLang="en-US" baseline="-25000"/>
              <a:t>2</a:t>
            </a:r>
          </a:p>
          <a:p>
            <a:pPr lvl="2" eaLnBrk="1" hangingPunct="1"/>
            <a:r>
              <a:rPr lang="en-US" altLang="en-US"/>
              <a:t>.......</a:t>
            </a:r>
          </a:p>
        </p:txBody>
      </p:sp>
      <p:sp>
        <p:nvSpPr>
          <p:cNvPr id="51203" name="Title 1">
            <a:extLst>
              <a:ext uri="{FF2B5EF4-FFF2-40B4-BE49-F238E27FC236}">
                <a16:creationId xmlns:a16="http://schemas.microsoft.com/office/drawing/2014/main" id="{CB526D58-4253-46D4-B508-A514D4CA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79EF9-178D-4498-8D9B-BE0F437D0E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1205" name="Slide Number Placeholder 2">
            <a:extLst>
              <a:ext uri="{FF2B5EF4-FFF2-40B4-BE49-F238E27FC236}">
                <a16:creationId xmlns:a16="http://schemas.microsoft.com/office/drawing/2014/main" id="{0F03A82B-A7D0-4A32-91FC-71EE4CA87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7B613-F71A-4017-B9FE-82E0470AEF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E9BDEC43-736C-4A9E-8B35-E6B884AD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/>
              <a:t>Ánh xạ kết hợp theo bộ (tiếp)</a:t>
            </a:r>
          </a:p>
        </p:txBody>
      </p:sp>
      <p:sp>
        <p:nvSpPr>
          <p:cNvPr id="52227" name="Title 1">
            <a:extLst>
              <a:ext uri="{FF2B5EF4-FFF2-40B4-BE49-F238E27FC236}">
                <a16:creationId xmlns:a16="http://schemas.microsoft.com/office/drawing/2014/main" id="{26159FAB-8155-40A1-A28D-8406AEE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F7A86024-28A3-4635-A0DD-A713A7FB2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4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247900"/>
            <a:ext cx="58674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9EA42-8B5E-42C5-A432-7649C39857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2230" name="Slide Number Placeholder 2">
            <a:extLst>
              <a:ext uri="{FF2B5EF4-FFF2-40B4-BE49-F238E27FC236}">
                <a16:creationId xmlns:a16="http://schemas.microsoft.com/office/drawing/2014/main" id="{66E54B7B-D200-4E78-A8DA-995B2BF76E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A6DDB8-EB6C-40E7-8AA4-46E0161124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>
            <a:extLst>
              <a:ext uri="{FF2B5EF4-FFF2-40B4-BE49-F238E27FC236}">
                <a16:creationId xmlns:a16="http://schemas.microsoft.com/office/drawing/2014/main" id="{939391EE-DB81-4934-8D75-F1914F68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30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175"/>
            <a:ext cx="8458200" cy="641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65A21-E2CF-4D5A-AF98-2AB0FEBAE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3252" name="Slide Number Placeholder 2">
            <a:extLst>
              <a:ext uri="{FF2B5EF4-FFF2-40B4-BE49-F238E27FC236}">
                <a16:creationId xmlns:a16="http://schemas.microsoft.com/office/drawing/2014/main" id="{F5F6DC58-D8FC-42EC-94E0-21AB170B3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198606-7AA0-4B4E-823F-BEC66D14A05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2FE20889-011C-4E95-9D25-34978D14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Đặc điểm </a:t>
            </a:r>
            <a:r>
              <a:rPr lang="en-US" altLang="en-US"/>
              <a:t>ánh xạ kết hợp theo bộ</a:t>
            </a:r>
          </a:p>
          <a:p>
            <a:pPr lvl="1" eaLnBrk="1" hangingPunct="1"/>
            <a:r>
              <a:rPr lang="en-US" altLang="en-US"/>
              <a:t>Kích thước Block = 2</a:t>
            </a:r>
            <a:r>
              <a:rPr lang="en-US" altLang="en-US" baseline="30000"/>
              <a:t>W</a:t>
            </a:r>
            <a:r>
              <a:rPr lang="en-US" altLang="en-US"/>
              <a:t> Word</a:t>
            </a:r>
          </a:p>
          <a:p>
            <a:pPr lvl="1" eaLnBrk="1" hangingPunct="1"/>
            <a:r>
              <a:rPr lang="en-US" altLang="en-US"/>
              <a:t>Vù</a:t>
            </a:r>
            <a:r>
              <a:rPr lang="vi-VN" altLang="en-US"/>
              <a:t>ng Set có S bit dùng để xác định</a:t>
            </a:r>
            <a:r>
              <a:rPr lang="en-US" altLang="en-US"/>
              <a:t> một trong số V = 2</a:t>
            </a:r>
            <a:r>
              <a:rPr lang="en-US" altLang="en-US" baseline="30000"/>
              <a:t>S</a:t>
            </a:r>
            <a:r>
              <a:rPr lang="en-US" altLang="en-US"/>
              <a:t> Set (dùng để xác định Set nào trong cache)</a:t>
            </a:r>
          </a:p>
          <a:p>
            <a:pPr lvl="1" eaLnBrk="1" hangingPunct="1"/>
            <a:r>
              <a:rPr lang="en-US" altLang="en-US"/>
              <a:t>Vù</a:t>
            </a:r>
            <a:r>
              <a:rPr lang="vi-VN" altLang="en-US"/>
              <a:t>ng </a:t>
            </a:r>
            <a:r>
              <a:rPr lang="de-DE" altLang="en-US"/>
              <a:t>Tag có T bit: T = N - (W+S) dùng để xác định Line nào có trong Set</a:t>
            </a:r>
          </a:p>
          <a:p>
            <a:pPr lvl="1" eaLnBrk="1" hangingPunct="1"/>
            <a:r>
              <a:rPr lang="en-US" altLang="en-US"/>
              <a:t>Mỗi Block bộ nhớ có thể ánh xạ vào Line bất kỳ trong 1 Set tương ứng</a:t>
            </a:r>
          </a:p>
          <a:p>
            <a:pPr lvl="1" eaLnBrk="1" hangingPunct="1"/>
            <a:r>
              <a:rPr lang="en-US" altLang="en-US"/>
              <a:t>Là phương pháp tổng hợp</a:t>
            </a:r>
            <a:r>
              <a:rPr lang="vi-VN" altLang="en-US"/>
              <a:t> </a:t>
            </a:r>
            <a:r>
              <a:rPr lang="en-US" altLang="en-US"/>
              <a:t>từ</a:t>
            </a:r>
            <a:r>
              <a:rPr lang="vi-VN" altLang="en-US"/>
              <a:t> hai phương pháp trên</a:t>
            </a:r>
          </a:p>
          <a:p>
            <a:pPr lvl="1" eaLnBrk="1" hangingPunct="1"/>
            <a:r>
              <a:rPr lang="vi-VN" altLang="en-US"/>
              <a:t>Thông thường </a:t>
            </a:r>
            <a:r>
              <a:rPr lang="en-US" altLang="en-US"/>
              <a:t>sử dụng </a:t>
            </a:r>
            <a:r>
              <a:rPr lang="vi-VN" altLang="en-US"/>
              <a:t>2,</a:t>
            </a:r>
            <a:r>
              <a:rPr lang="en-US" altLang="en-US"/>
              <a:t> </a:t>
            </a:r>
            <a:r>
              <a:rPr lang="vi-VN" altLang="en-US"/>
              <a:t>4,</a:t>
            </a:r>
            <a:r>
              <a:rPr lang="en-US" altLang="en-US"/>
              <a:t> </a:t>
            </a:r>
            <a:r>
              <a:rPr lang="vi-VN" altLang="en-US"/>
              <a:t>8,</a:t>
            </a:r>
            <a:r>
              <a:rPr lang="en-US" altLang="en-US"/>
              <a:t> </a:t>
            </a:r>
            <a:r>
              <a:rPr lang="vi-VN" altLang="en-US"/>
              <a:t>16</a:t>
            </a:r>
            <a:r>
              <a:rPr lang="en-US" altLang="en-US"/>
              <a:t> </a:t>
            </a:r>
            <a:r>
              <a:rPr lang="vi-VN" altLang="en-US"/>
              <a:t>Lines/Set</a:t>
            </a:r>
            <a:endParaRPr lang="en-US" altLang="en-US"/>
          </a:p>
        </p:txBody>
      </p:sp>
      <p:sp>
        <p:nvSpPr>
          <p:cNvPr id="54275" name="Title 1">
            <a:extLst>
              <a:ext uri="{FF2B5EF4-FFF2-40B4-BE49-F238E27FC236}">
                <a16:creationId xmlns:a16="http://schemas.microsoft.com/office/drawing/2014/main" id="{1DBBA1FA-6FDB-4EDF-8228-06476F57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9A8A9-71EE-4AE9-8573-29965C26C0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4277" name="Slide Number Placeholder 2">
            <a:extLst>
              <a:ext uri="{FF2B5EF4-FFF2-40B4-BE49-F238E27FC236}">
                <a16:creationId xmlns:a16="http://schemas.microsoft.com/office/drawing/2014/main" id="{D61877DF-1CDD-45BC-9AF5-70425F991B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AC2EC7-D626-48C9-9521-4415AD7159E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49F7-F29D-4023-82BA-6CB57CB9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vi-VN"/>
              <a:t>Các đặc trưng của hệ thống nhớ (tiếp)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Hiệu năng (performance)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Thời gian truy cập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Tốc độ truyền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Kiểu vật lý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bán dẫn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từ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quang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Các đặc tính vật lý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Tự mất/ Không tự mất (volatile/ nonvolatile)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Xoá được/ không xoá được</a:t>
            </a:r>
            <a:endParaRPr lang="en-US"/>
          </a:p>
        </p:txBody>
      </p:sp>
      <p:sp>
        <p:nvSpPr>
          <p:cNvPr id="9219" name="Title 1">
            <a:extLst>
              <a:ext uri="{FF2B5EF4-FFF2-40B4-BE49-F238E27FC236}">
                <a16:creationId xmlns:a16="http://schemas.microsoft.com/office/drawing/2014/main" id="{7314B479-4A8D-47FE-94FC-0BD72D6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03787-6F85-4358-9B14-310DA42B98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221" name="Slide Number Placeholder 3">
            <a:extLst>
              <a:ext uri="{FF2B5EF4-FFF2-40B4-BE49-F238E27FC236}">
                <a16:creationId xmlns:a16="http://schemas.microsoft.com/office/drawing/2014/main" id="{072E82B0-2A0D-4987-B428-18176C909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53A7A0-7CC0-4AC0-815A-8722BF9E57B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52F85C51-55FB-4CEC-BF57-22B484F5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Ví dụ về ánh xạ địa chỉ</a:t>
            </a:r>
          </a:p>
          <a:p>
            <a:pPr lvl="1" eaLnBrk="1" hangingPunct="1"/>
            <a:r>
              <a:rPr lang="vi-VN" altLang="en-US"/>
              <a:t>Không gian địa chỉ bộ nhớ chính = 4GB</a:t>
            </a:r>
          </a:p>
          <a:p>
            <a:pPr lvl="1" eaLnBrk="1" hangingPunct="1"/>
            <a:r>
              <a:rPr lang="vi-VN" altLang="en-US"/>
              <a:t>Dung lượng bộ nhớ cache là 256KB</a:t>
            </a:r>
          </a:p>
          <a:p>
            <a:pPr lvl="1" eaLnBrk="1" hangingPunct="1"/>
            <a:r>
              <a:rPr lang="en-US" altLang="en-US"/>
              <a:t>Kích thước Line (Block) = 32byte.</a:t>
            </a:r>
          </a:p>
          <a:p>
            <a:pPr lvl="1" eaLnBrk="1" hangingPunct="1"/>
            <a:r>
              <a:rPr lang="vi-VN" altLang="en-US"/>
              <a:t>Xác định số bit của các trường địa chỉ</a:t>
            </a:r>
            <a:r>
              <a:rPr lang="en-US" altLang="en-US"/>
              <a:t> </a:t>
            </a:r>
            <a:r>
              <a:rPr lang="vi-VN" altLang="en-US"/>
              <a:t>cho ba trường hợp tổ chức:</a:t>
            </a:r>
          </a:p>
          <a:p>
            <a:pPr lvl="2" eaLnBrk="1" hangingPunct="1"/>
            <a:r>
              <a:rPr lang="en-US" altLang="en-US"/>
              <a:t>Direct mapping</a:t>
            </a:r>
          </a:p>
          <a:p>
            <a:pPr lvl="2" eaLnBrk="1" hangingPunct="1"/>
            <a:r>
              <a:rPr lang="en-US" altLang="en-US"/>
              <a:t>Fully associative mapping</a:t>
            </a:r>
          </a:p>
          <a:p>
            <a:pPr lvl="2" eaLnBrk="1" hangingPunct="1"/>
            <a:r>
              <a:rPr lang="en-US" altLang="en-US"/>
              <a:t>4-way set associative mapping</a:t>
            </a:r>
          </a:p>
        </p:txBody>
      </p:sp>
      <p:sp>
        <p:nvSpPr>
          <p:cNvPr id="55299" name="Title 1">
            <a:extLst>
              <a:ext uri="{FF2B5EF4-FFF2-40B4-BE49-F238E27FC236}">
                <a16:creationId xmlns:a16="http://schemas.microsoft.com/office/drawing/2014/main" id="{9B1DDE87-323D-478A-8841-B6AE3A3E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1F25E-D4B6-422E-9D2C-FB42AE6951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5301" name="Slide Number Placeholder 2">
            <a:extLst>
              <a:ext uri="{FF2B5EF4-FFF2-40B4-BE49-F238E27FC236}">
                <a16:creationId xmlns:a16="http://schemas.microsoft.com/office/drawing/2014/main" id="{74AFFA9A-4C1F-421E-9DA0-E7CE36A95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F0A195-80CE-43B6-A63A-5B3B38994B1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E0B8F062-7D11-481D-A4AD-A1ED9BDF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hangingPunct="1"/>
            <a:r>
              <a:rPr lang="en-US" altLang="en-US" sz="3200"/>
              <a:t>Ví dụ: Direct mapping</a:t>
            </a:r>
          </a:p>
          <a:p>
            <a:pPr lvl="1" eaLnBrk="1" hangingPunct="1"/>
            <a:r>
              <a:rPr lang="en-US" altLang="en-US"/>
              <a:t>Bộ nhớ chính : 4GB = 2</a:t>
            </a:r>
            <a:r>
              <a:rPr lang="en-US" altLang="en-US" baseline="30000"/>
              <a:t>32</a:t>
            </a:r>
            <a:r>
              <a:rPr lang="en-US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 = 32 bit</a:t>
            </a:r>
          </a:p>
          <a:p>
            <a:pPr lvl="1" eaLnBrk="1" hangingPunct="1"/>
            <a:r>
              <a:rPr lang="en-US" altLang="en-US"/>
              <a:t>Cache : 256 KB = 2</a:t>
            </a:r>
            <a:r>
              <a:rPr lang="en-US" altLang="en-US" baseline="30000"/>
              <a:t>18</a:t>
            </a:r>
            <a:r>
              <a:rPr lang="en-US" altLang="en-US"/>
              <a:t> byte.</a:t>
            </a:r>
          </a:p>
          <a:p>
            <a:pPr lvl="1" eaLnBrk="1" hangingPunct="1"/>
            <a:r>
              <a:rPr lang="pl-PL" altLang="en-US"/>
              <a:t>Line </a:t>
            </a:r>
            <a:r>
              <a:rPr lang="en-US" altLang="en-US"/>
              <a:t>:</a:t>
            </a:r>
            <a:r>
              <a:rPr lang="pl-PL" altLang="en-US"/>
              <a:t> 32 byte = 2</a:t>
            </a:r>
            <a:r>
              <a:rPr lang="pl-PL" altLang="en-US" baseline="30000"/>
              <a:t>5</a:t>
            </a:r>
            <a:r>
              <a:rPr lang="pl-PL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pl-PL" altLang="en-US"/>
              <a:t> W = 5 bit</a:t>
            </a:r>
          </a:p>
          <a:p>
            <a:pPr lvl="1" eaLnBrk="1" hangingPunct="1"/>
            <a:r>
              <a:rPr lang="en-US" altLang="en-US"/>
              <a:t>Line trong cache : 2</a:t>
            </a:r>
            <a:r>
              <a:rPr lang="en-US" altLang="en-US" baseline="30000"/>
              <a:t>18</a:t>
            </a:r>
            <a:r>
              <a:rPr lang="en-US" altLang="en-US"/>
              <a:t>/ 2</a:t>
            </a:r>
            <a:r>
              <a:rPr lang="en-US" altLang="en-US" baseline="30000"/>
              <a:t>5</a:t>
            </a:r>
            <a:r>
              <a:rPr lang="en-US" altLang="en-US"/>
              <a:t> = 2</a:t>
            </a:r>
            <a:r>
              <a:rPr lang="en-US" altLang="en-US" baseline="30000"/>
              <a:t>13</a:t>
            </a:r>
            <a:r>
              <a:rPr lang="en-US" altLang="en-US"/>
              <a:t> Line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L = 13 bit</a:t>
            </a:r>
          </a:p>
          <a:p>
            <a:pPr lvl="1" eaLnBrk="1" hangingPunct="1"/>
            <a:r>
              <a:rPr lang="en-US" altLang="en-US"/>
              <a:t>T = 32 - (13 + 5) = 14 bit</a:t>
            </a:r>
          </a:p>
        </p:txBody>
      </p:sp>
      <p:sp>
        <p:nvSpPr>
          <p:cNvPr id="56323" name="Title 1">
            <a:extLst>
              <a:ext uri="{FF2B5EF4-FFF2-40B4-BE49-F238E27FC236}">
                <a16:creationId xmlns:a16="http://schemas.microsoft.com/office/drawing/2014/main" id="{5B7CE4DA-B21E-47DA-A650-36725721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BF20CE63-1EE3-43E5-B017-F5607AD7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53000"/>
            <a:ext cx="5708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333BB-5DFF-4F29-B82E-EB2CA3AE1A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6326" name="Slide Number Placeholder 2">
            <a:extLst>
              <a:ext uri="{FF2B5EF4-FFF2-40B4-BE49-F238E27FC236}">
                <a16:creationId xmlns:a16="http://schemas.microsoft.com/office/drawing/2014/main" id="{5C80ED46-B6EF-4238-A765-B9E98D470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5B502B-94EE-4847-BDE6-7B592F906C4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A3E8968-D459-4336-91D8-F81407DF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 eaLnBrk="1" hangingPunct="1"/>
            <a:r>
              <a:rPr lang="en-US" altLang="en-US" sz="3200"/>
              <a:t>Ví dụ: Fully associative mapping</a:t>
            </a:r>
          </a:p>
          <a:p>
            <a:pPr lvl="1" eaLnBrk="1" hangingPunct="1"/>
            <a:r>
              <a:rPr lang="en-US" altLang="en-US"/>
              <a:t>Bộ nhớ chính : 4GB = 2</a:t>
            </a:r>
            <a:r>
              <a:rPr lang="en-US" altLang="en-US" baseline="30000"/>
              <a:t>32</a:t>
            </a:r>
            <a:r>
              <a:rPr lang="en-US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 = 32 bit</a:t>
            </a:r>
          </a:p>
          <a:p>
            <a:pPr lvl="1" eaLnBrk="1" hangingPunct="1"/>
            <a:r>
              <a:rPr lang="pl-PL" altLang="en-US"/>
              <a:t>Line </a:t>
            </a:r>
            <a:r>
              <a:rPr lang="en-US" altLang="en-US"/>
              <a:t>:</a:t>
            </a:r>
            <a:r>
              <a:rPr lang="pl-PL" altLang="en-US"/>
              <a:t> 32 byte = 2</a:t>
            </a:r>
            <a:r>
              <a:rPr lang="pl-PL" altLang="en-US" baseline="30000"/>
              <a:t>5</a:t>
            </a:r>
            <a:r>
              <a:rPr lang="pl-PL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pl-PL" altLang="en-US"/>
              <a:t> W = 5 bit</a:t>
            </a:r>
          </a:p>
          <a:p>
            <a:pPr lvl="1" eaLnBrk="1" hangingPunct="1"/>
            <a:r>
              <a:rPr lang="vi-VN" altLang="en-US"/>
              <a:t>Số bit của </a:t>
            </a:r>
            <a:r>
              <a:rPr lang="en-US" altLang="en-US"/>
              <a:t>vù</a:t>
            </a:r>
            <a:r>
              <a:rPr lang="vi-VN" altLang="en-US"/>
              <a:t>ng Tag : T = 32 - 5 = 27 bit</a:t>
            </a:r>
            <a:endParaRPr lang="en-US" altLang="en-US"/>
          </a:p>
        </p:txBody>
      </p:sp>
      <p:sp>
        <p:nvSpPr>
          <p:cNvPr id="57347" name="Title 1">
            <a:extLst>
              <a:ext uri="{FF2B5EF4-FFF2-40B4-BE49-F238E27FC236}">
                <a16:creationId xmlns:a16="http://schemas.microsoft.com/office/drawing/2014/main" id="{D3DDE80D-8E99-46E6-AC8D-0B4E8111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73809959-8926-48F3-9138-EC37F8C28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4200525"/>
            <a:ext cx="6721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2058F-1FE1-4D91-9C98-DF52B4C8D0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7350" name="Slide Number Placeholder 2">
            <a:extLst>
              <a:ext uri="{FF2B5EF4-FFF2-40B4-BE49-F238E27FC236}">
                <a16:creationId xmlns:a16="http://schemas.microsoft.com/office/drawing/2014/main" id="{4990D1BD-00F7-4121-AF96-25C96292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090DCF-819D-4585-959F-803531695ED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9EB854D-63B9-4E75-97D0-0D3E163C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dụ: 4-way set associative mapping</a:t>
            </a:r>
          </a:p>
          <a:p>
            <a:pPr lvl="1" eaLnBrk="1" hangingPunct="1"/>
            <a:r>
              <a:rPr lang="en-US" altLang="en-US"/>
              <a:t>Bộ nhớ chính : 4GB = 2</a:t>
            </a:r>
            <a:r>
              <a:rPr lang="en-US" altLang="en-US" baseline="30000"/>
              <a:t>32</a:t>
            </a:r>
            <a:r>
              <a:rPr lang="en-US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N = 32 bit</a:t>
            </a:r>
          </a:p>
          <a:p>
            <a:pPr lvl="1" eaLnBrk="1" hangingPunct="1"/>
            <a:r>
              <a:rPr lang="pl-PL" altLang="en-US"/>
              <a:t>Line </a:t>
            </a:r>
            <a:r>
              <a:rPr lang="en-US" altLang="en-US"/>
              <a:t>:</a:t>
            </a:r>
            <a:r>
              <a:rPr lang="pl-PL" altLang="en-US"/>
              <a:t> 32 byte = 2</a:t>
            </a:r>
            <a:r>
              <a:rPr lang="pl-PL" altLang="en-US" baseline="30000"/>
              <a:t>5</a:t>
            </a:r>
            <a:r>
              <a:rPr lang="pl-PL" altLang="en-US"/>
              <a:t> byte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pl-PL" altLang="en-US"/>
              <a:t> W = 5 bit</a:t>
            </a:r>
          </a:p>
          <a:p>
            <a:pPr lvl="1" eaLnBrk="1" hangingPunct="1"/>
            <a:r>
              <a:rPr lang="en-US" altLang="en-US"/>
              <a:t>Line trong cache = 2</a:t>
            </a:r>
            <a:r>
              <a:rPr lang="en-US" altLang="en-US" baseline="30000"/>
              <a:t>18</a:t>
            </a:r>
            <a:r>
              <a:rPr lang="en-US" altLang="en-US"/>
              <a:t>/ 2</a:t>
            </a:r>
            <a:r>
              <a:rPr lang="en-US" altLang="en-US" baseline="30000"/>
              <a:t>5</a:t>
            </a:r>
            <a:r>
              <a:rPr lang="en-US" altLang="en-US"/>
              <a:t> = 2</a:t>
            </a:r>
            <a:r>
              <a:rPr lang="en-US" altLang="en-US" baseline="30000"/>
              <a:t>13</a:t>
            </a:r>
            <a:r>
              <a:rPr lang="en-US" altLang="en-US"/>
              <a:t> Line</a:t>
            </a:r>
          </a:p>
          <a:p>
            <a:pPr lvl="1" eaLnBrk="1" hangingPunct="1"/>
            <a:r>
              <a:rPr lang="en-US" altLang="en-US"/>
              <a:t>Một Set có 4 Line = 2</a:t>
            </a:r>
            <a:r>
              <a:rPr lang="en-US" altLang="en-US" baseline="30000"/>
              <a:t>2</a:t>
            </a:r>
            <a:r>
              <a:rPr lang="en-US" altLang="en-US"/>
              <a:t> Line</a:t>
            </a:r>
          </a:p>
          <a:p>
            <a:pPr lvl="1" eaLnBrk="1" hangingPunct="1"/>
            <a:r>
              <a:rPr lang="en-US" altLang="en-US"/>
              <a:t>Set trong cache = 2</a:t>
            </a:r>
            <a:r>
              <a:rPr lang="en-US" altLang="en-US" baseline="30000"/>
              <a:t>13</a:t>
            </a:r>
            <a:r>
              <a:rPr lang="en-US" altLang="en-US"/>
              <a:t>/ 2</a:t>
            </a:r>
            <a:r>
              <a:rPr lang="en-US" altLang="en-US" baseline="30000"/>
              <a:t>2</a:t>
            </a:r>
            <a:r>
              <a:rPr lang="en-US" altLang="en-US"/>
              <a:t> = 2</a:t>
            </a:r>
            <a:r>
              <a:rPr lang="en-US" altLang="en-US" baseline="30000"/>
              <a:t>11</a:t>
            </a:r>
            <a:r>
              <a:rPr lang="en-US" altLang="en-US"/>
              <a:t> Set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S = 11 bit</a:t>
            </a:r>
          </a:p>
          <a:p>
            <a:pPr lvl="1" eaLnBrk="1" hangingPunct="1"/>
            <a:r>
              <a:rPr lang="vi-VN" altLang="en-US"/>
              <a:t>Số bit của </a:t>
            </a:r>
            <a:r>
              <a:rPr lang="en-US" altLang="en-US"/>
              <a:t>vù</a:t>
            </a:r>
            <a:r>
              <a:rPr lang="vi-VN" altLang="en-US"/>
              <a:t>ng Tag : T = 32 - (11 + 5)</a:t>
            </a:r>
            <a:r>
              <a:rPr lang="en-US" altLang="en-US"/>
              <a:t> = 16 bit</a:t>
            </a:r>
          </a:p>
        </p:txBody>
      </p:sp>
      <p:sp>
        <p:nvSpPr>
          <p:cNvPr id="58371" name="Title 1">
            <a:extLst>
              <a:ext uri="{FF2B5EF4-FFF2-40B4-BE49-F238E27FC236}">
                <a16:creationId xmlns:a16="http://schemas.microsoft.com/office/drawing/2014/main" id="{04C64085-CA75-40ED-A1CF-AE11F072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AC70F02A-BD32-46BB-B77C-A196B61A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5419725"/>
            <a:ext cx="6010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C959A-2606-4477-8B31-423E8DF245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8374" name="Slide Number Placeholder 2">
            <a:extLst>
              <a:ext uri="{FF2B5EF4-FFF2-40B4-BE49-F238E27FC236}">
                <a16:creationId xmlns:a16="http://schemas.microsoft.com/office/drawing/2014/main" id="{55F9AE44-B8BE-4653-A47E-26EEE5BF9D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1AFE2-DD34-49F6-A2A7-FD5CCD3E9A8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6CC9F83B-FD0E-4E87-BBB7-F7DF60B2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thuật thay thế cache</a:t>
            </a:r>
          </a:p>
          <a:p>
            <a:pPr lvl="1" eaLnBrk="1" hangingPunct="1"/>
            <a:r>
              <a:rPr lang="en-US" altLang="en-US"/>
              <a:t>Mục đích: Giải thuật thay thế dùng để xác định Line nào trong cache sẽ được chọn để đưa dữ liệu vào cache khi không còn chỗ trống</a:t>
            </a:r>
          </a:p>
          <a:p>
            <a:pPr lvl="1" eaLnBrk="1" hangingPunct="1"/>
            <a:r>
              <a:rPr lang="en-US" altLang="en-US"/>
              <a:t>Thường được cài đặt bằng phần cứng để tăng tốc độ xử lý</a:t>
            </a:r>
          </a:p>
          <a:p>
            <a:pPr lvl="1" eaLnBrk="1" hangingPunct="1"/>
            <a:r>
              <a:rPr lang="en-US" altLang="en-US"/>
              <a:t>Đối với ánh xạ trực tiếp:</a:t>
            </a:r>
          </a:p>
          <a:p>
            <a:pPr lvl="2" eaLnBrk="1" hangingPunct="1"/>
            <a:r>
              <a:rPr lang="en-US" altLang="en-US"/>
              <a:t>Không phải lựa chọn</a:t>
            </a:r>
          </a:p>
          <a:p>
            <a:pPr lvl="2" eaLnBrk="1" hangingPunct="1"/>
            <a:r>
              <a:rPr lang="en-US" altLang="en-US"/>
              <a:t>Mỗi Block chỉ ánh xạ vào một Line xác </a:t>
            </a:r>
            <a:r>
              <a:rPr lang="vi-VN" altLang="en-US"/>
              <a:t>định</a:t>
            </a:r>
            <a:endParaRPr lang="en-US" altLang="en-US"/>
          </a:p>
        </p:txBody>
      </p:sp>
      <p:sp>
        <p:nvSpPr>
          <p:cNvPr id="59395" name="Title 1">
            <a:extLst>
              <a:ext uri="{FF2B5EF4-FFF2-40B4-BE49-F238E27FC236}">
                <a16:creationId xmlns:a16="http://schemas.microsoft.com/office/drawing/2014/main" id="{281768A7-F97E-4189-98DF-79B34CF4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AEEA-ABF3-4483-8A1E-B14430503A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59397" name="Slide Number Placeholder 2">
            <a:extLst>
              <a:ext uri="{FF2B5EF4-FFF2-40B4-BE49-F238E27FC236}">
                <a16:creationId xmlns:a16="http://schemas.microsoft.com/office/drawing/2014/main" id="{0DFB12BE-6D25-4AE3-B341-3122B4DC2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25037-E561-4EC9-8876-53F48F4A3BD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5677B8C3-5512-41F6-90F2-C79198AB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Giải thuật thay thế với ánh xạ kết hợp</a:t>
            </a:r>
          </a:p>
          <a:p>
            <a:pPr lvl="1" eaLnBrk="1" hangingPunct="1"/>
            <a:r>
              <a:rPr lang="en-US" altLang="en-US"/>
              <a:t>FIFO (First In First Out): Thay thế Block nào </a:t>
            </a:r>
            <a:r>
              <a:rPr lang="vi-VN" altLang="en-US"/>
              <a:t>nằm lâu nhất ở trong Set đó</a:t>
            </a:r>
          </a:p>
          <a:p>
            <a:pPr lvl="1" eaLnBrk="1" hangingPunct="1"/>
            <a:r>
              <a:rPr lang="en-US" altLang="en-US"/>
              <a:t>LFU (Least Frequently Used): Thay thế Block nào trong Set có số lần truy cập ít nhất trong cùng một khoảng thời gian</a:t>
            </a:r>
          </a:p>
          <a:p>
            <a:pPr lvl="1" eaLnBrk="1" hangingPunct="1"/>
            <a:r>
              <a:rPr lang="en-US" altLang="en-US"/>
              <a:t>LRU (Least Recently Used): Thay thế Block ở </a:t>
            </a:r>
            <a:r>
              <a:rPr lang="vi-VN" altLang="en-US"/>
              <a:t>trong Set tương ứng có thời gian lâu nhất </a:t>
            </a:r>
            <a:r>
              <a:rPr lang="en-US" altLang="en-US"/>
              <a:t>k</a:t>
            </a:r>
            <a:r>
              <a:rPr lang="vi-VN" altLang="en-US"/>
              <a:t>hông</a:t>
            </a:r>
            <a:r>
              <a:rPr lang="en-US" altLang="en-US"/>
              <a:t> </a:t>
            </a:r>
            <a:r>
              <a:rPr lang="vi-VN" altLang="en-US"/>
              <a:t>được tham chiếu tới.</a:t>
            </a:r>
          </a:p>
          <a:p>
            <a:pPr lvl="1" eaLnBrk="1" hangingPunct="1"/>
            <a:r>
              <a:rPr lang="en-US" altLang="en-US"/>
              <a:t>Giải thuật t</a:t>
            </a:r>
            <a:r>
              <a:rPr lang="vi-VN" altLang="en-US"/>
              <a:t>ối ưu nhất: LRU</a:t>
            </a:r>
            <a:endParaRPr lang="en-US" altLang="en-US"/>
          </a:p>
        </p:txBody>
      </p:sp>
      <p:sp>
        <p:nvSpPr>
          <p:cNvPr id="60419" name="Title 1">
            <a:extLst>
              <a:ext uri="{FF2B5EF4-FFF2-40B4-BE49-F238E27FC236}">
                <a16:creationId xmlns:a16="http://schemas.microsoft.com/office/drawing/2014/main" id="{3089F568-AACF-4843-9083-E551D039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A027-14F5-4A8E-85F9-324A64C2B8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0421" name="Slide Number Placeholder 2">
            <a:extLst>
              <a:ext uri="{FF2B5EF4-FFF2-40B4-BE49-F238E27FC236}">
                <a16:creationId xmlns:a16="http://schemas.microsoft.com/office/drawing/2014/main" id="{A9AD94E7-2646-44E0-BC26-7750D540E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120748-EBCD-4E27-B87D-03BE6D811F5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E459912E-3A42-4907-8238-8FB894CA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Đặc điểm </a:t>
            </a:r>
            <a:r>
              <a:rPr lang="vi-VN" altLang="en-US"/>
              <a:t>ghi dữ liệu </a:t>
            </a:r>
            <a:r>
              <a:rPr lang="en-US" altLang="en-US"/>
              <a:t>ra </a:t>
            </a:r>
            <a:r>
              <a:rPr lang="vi-VN" altLang="en-US"/>
              <a:t>cache</a:t>
            </a:r>
          </a:p>
          <a:p>
            <a:pPr lvl="1" eaLnBrk="1" hangingPunct="1"/>
            <a:r>
              <a:rPr lang="en-US" altLang="en-US"/>
              <a:t>Chỉ ghi vào 1 block trong cache khi nội dung trong bộ nhớ chính thay đổi</a:t>
            </a:r>
          </a:p>
          <a:p>
            <a:pPr lvl="1" eaLnBrk="1" hangingPunct="1"/>
            <a:r>
              <a:rPr lang="en-US" altLang="en-US"/>
              <a:t>Nếu CPU ghi ra cache, ô nhớ tương ứng bị lạc hậu (invalid) </a:t>
            </a:r>
            <a:r>
              <a:rPr lang="en-US" altLang="en-US">
                <a:sym typeface="Wingdings" panose="05000000000000000000" pitchFamily="2" charset="2"/>
              </a:rPr>
              <a:t> cần update ra BN chính. Ngược lại, nếu ghi vào BN chính, nội dung trong cache sẽ bị invalid  cần update lại cache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Trong hệ đa xử lý có nhiều CPU với cache riêng, khi ghi vào 1 cache, các cache khác sẽ bị invalid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61443" name="Title 1">
            <a:extLst>
              <a:ext uri="{FF2B5EF4-FFF2-40B4-BE49-F238E27FC236}">
                <a16:creationId xmlns:a16="http://schemas.microsoft.com/office/drawing/2014/main" id="{66EB7A6D-A286-4D7B-B249-F86499EA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1A760-1FE3-4C16-B5A7-D3A68CA4EA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1445" name="Slide Number Placeholder 2">
            <a:extLst>
              <a:ext uri="{FF2B5EF4-FFF2-40B4-BE49-F238E27FC236}">
                <a16:creationId xmlns:a16="http://schemas.microsoft.com/office/drawing/2014/main" id="{89B7EB88-39D6-42D0-8573-C3E8096F0B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E02BB-40B1-48FC-A4DB-261F40E6AAE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183CA-73CD-447F-AE5B-BEF8164E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vi-VN" altLang="en-US" sz="2800"/>
              <a:t>Phương pháp ghi dữ liệu khi cache hit</a:t>
            </a:r>
          </a:p>
          <a:p>
            <a:pPr lvl="1" eaLnBrk="1" hangingPunct="1"/>
            <a:r>
              <a:rPr lang="en-US" altLang="en-US" sz="2400"/>
              <a:t>Write-through:</a:t>
            </a:r>
          </a:p>
          <a:p>
            <a:pPr lvl="2" eaLnBrk="1" hangingPunct="1"/>
            <a:r>
              <a:rPr lang="en-US" altLang="en-US" sz="2000"/>
              <a:t>Ghi cả cache và cả bộ nhớ chính</a:t>
            </a:r>
          </a:p>
          <a:p>
            <a:pPr lvl="2" eaLnBrk="1" hangingPunct="1"/>
            <a:r>
              <a:rPr lang="vi-VN" altLang="en-US" sz="2000"/>
              <a:t>Tốc độ chậm</a:t>
            </a:r>
            <a:endParaRPr lang="en-US" altLang="en-US" sz="2000"/>
          </a:p>
          <a:p>
            <a:pPr lvl="2" eaLnBrk="1" hangingPunct="1"/>
            <a:r>
              <a:rPr lang="en-US" altLang="en-US" sz="2000"/>
              <a:t>Cho phép CPU khác hoặc IO truy cập dữ liệu đã ghi từ BN</a:t>
            </a:r>
            <a:endParaRPr lang="vi-VN" altLang="en-US" sz="2000"/>
          </a:p>
          <a:p>
            <a:pPr lvl="1" eaLnBrk="1" hangingPunct="1"/>
            <a:r>
              <a:rPr lang="en-US" altLang="en-US" sz="2400"/>
              <a:t>Write-back:</a:t>
            </a:r>
          </a:p>
          <a:p>
            <a:pPr lvl="2" eaLnBrk="1" hangingPunct="1"/>
            <a:r>
              <a:rPr lang="it-IT" altLang="en-US" sz="2000"/>
              <a:t>Chỉ ghi ra cache</a:t>
            </a:r>
          </a:p>
          <a:p>
            <a:pPr lvl="2" eaLnBrk="1" hangingPunct="1"/>
            <a:r>
              <a:rPr lang="vi-VN" altLang="en-US" sz="2000"/>
              <a:t>Tốc độ nhanh</a:t>
            </a:r>
            <a:endParaRPr lang="en-US" altLang="en-US" sz="2000"/>
          </a:p>
          <a:p>
            <a:pPr lvl="2" eaLnBrk="1" hangingPunct="1"/>
            <a:r>
              <a:rPr lang="en-US" altLang="en-US" sz="2000"/>
              <a:t>CPU khác hoặc IO không đọc được dữ liệu mới trong BN</a:t>
            </a:r>
            <a:endParaRPr lang="vi-VN" altLang="en-US" sz="2000"/>
          </a:p>
          <a:p>
            <a:pPr lvl="2" eaLnBrk="1" hangingPunct="1"/>
            <a:r>
              <a:rPr lang="en-US" altLang="en-US" sz="2000"/>
              <a:t>Khi Block trong cache bị thay thế cần phải ghi Block này về bộ nhớ chính</a:t>
            </a:r>
          </a:p>
        </p:txBody>
      </p:sp>
      <p:sp>
        <p:nvSpPr>
          <p:cNvPr id="62467" name="Title 1">
            <a:extLst>
              <a:ext uri="{FF2B5EF4-FFF2-40B4-BE49-F238E27FC236}">
                <a16:creationId xmlns:a16="http://schemas.microsoft.com/office/drawing/2014/main" id="{1968855E-932B-4740-9B7F-3D53B952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F4ECD-69D0-4333-A5E1-E8D9001D61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2469" name="Slide Number Placeholder 2">
            <a:extLst>
              <a:ext uri="{FF2B5EF4-FFF2-40B4-BE49-F238E27FC236}">
                <a16:creationId xmlns:a16="http://schemas.microsoft.com/office/drawing/2014/main" id="{EFB791B3-EF95-445F-9BEC-824573959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D78A94-E913-4019-A0A1-D76AA5B35F0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EE6DA93C-1E8C-4E8C-B2C4-C8C26048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tách biệt và cache đồng nhất</a:t>
            </a:r>
          </a:p>
          <a:p>
            <a:pPr lvl="1" eaLnBrk="1" hangingPunct="1"/>
            <a:r>
              <a:rPr lang="en-US" altLang="en-US"/>
              <a:t>Cache tách biệt (Split Cache): Tổ chức cache riêng cho dữ liệu và cache riêng cho lệnh chương trình</a:t>
            </a:r>
          </a:p>
          <a:p>
            <a:pPr lvl="2" eaLnBrk="1" hangingPunct="1"/>
            <a:r>
              <a:rPr lang="en-US" altLang="en-US"/>
              <a:t>Tối ưu cho từng loại cache</a:t>
            </a:r>
          </a:p>
          <a:p>
            <a:pPr lvl="2" eaLnBrk="1" hangingPunct="1"/>
            <a:r>
              <a:rPr lang="en-US" altLang="en-US"/>
              <a:t>Hỗ trợ kiến trúc pipeline</a:t>
            </a:r>
          </a:p>
          <a:p>
            <a:pPr lvl="2" eaLnBrk="1" hangingPunct="1"/>
            <a:r>
              <a:rPr lang="en-US" altLang="en-US"/>
              <a:t>Phần cứng phức tạp</a:t>
            </a:r>
          </a:p>
          <a:p>
            <a:pPr lvl="1" eaLnBrk="1" hangingPunct="1"/>
            <a:r>
              <a:rPr lang="en-US" altLang="en-US"/>
              <a:t>Cache đồng nhất (Unified Cache): Sử dụng 1 cache chung cho cả dữ liệu lẫn lệnh chương trình</a:t>
            </a:r>
          </a:p>
          <a:p>
            <a:pPr lvl="2" eaLnBrk="1" hangingPunct="1"/>
            <a:r>
              <a:rPr lang="en-US" altLang="en-US"/>
              <a:t>Cân bằng về tỷ lệ cache hit</a:t>
            </a:r>
          </a:p>
          <a:p>
            <a:pPr lvl="2" eaLnBrk="1" hangingPunct="1"/>
            <a:r>
              <a:rPr lang="en-US" altLang="en-US"/>
              <a:t>Phần cứng đơn giản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63491" name="Title 1">
            <a:extLst>
              <a:ext uri="{FF2B5EF4-FFF2-40B4-BE49-F238E27FC236}">
                <a16:creationId xmlns:a16="http://schemas.microsoft.com/office/drawing/2014/main" id="{036F93F0-9067-4978-ACC4-55BE9763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79105-AD96-4E37-A3DC-311DADCDD2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3493" name="Slide Number Placeholder 2">
            <a:extLst>
              <a:ext uri="{FF2B5EF4-FFF2-40B4-BE49-F238E27FC236}">
                <a16:creationId xmlns:a16="http://schemas.microsoft.com/office/drawing/2014/main" id="{F1160A74-7894-4FC1-B468-F572A1573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6F8D8-7B12-4843-9B7B-8DC53CCB5A1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4">
            <a:extLst>
              <a:ext uri="{FF2B5EF4-FFF2-40B4-BE49-F238E27FC236}">
                <a16:creationId xmlns:a16="http://schemas.microsoft.com/office/drawing/2014/main" id="{AEE10970-0DDE-4EC9-833F-7CB53CED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4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8991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06ECA525-D1F4-427B-9A91-B16DE142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800"/>
              <a:t>Ví dụ: Hệ thống cache trong CPU Intel Pentium 4</a:t>
            </a:r>
          </a:p>
        </p:txBody>
      </p:sp>
      <p:sp>
        <p:nvSpPr>
          <p:cNvPr id="64516" name="Title 1">
            <a:extLst>
              <a:ext uri="{FF2B5EF4-FFF2-40B4-BE49-F238E27FC236}">
                <a16:creationId xmlns:a16="http://schemas.microsoft.com/office/drawing/2014/main" id="{3376D72E-4397-47D8-A21B-633EF0D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CF8F-D4AF-4688-A12B-716BA9EBB1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4518" name="Slide Number Placeholder 2">
            <a:extLst>
              <a:ext uri="{FF2B5EF4-FFF2-40B4-BE49-F238E27FC236}">
                <a16:creationId xmlns:a16="http://schemas.microsoft.com/office/drawing/2014/main" id="{7CD11DD7-5984-4694-86DC-AE3449644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F5C8B-73FB-4EFA-A815-FCEE3283B1E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81F0B962-1153-45DE-B4E8-42302F6B0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Phân cấp hệ thống nhớ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F80D0405-C226-47CF-9B93-10CFE5F9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7440F7F8-A14A-4990-B55E-0B4CE603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90750"/>
            <a:ext cx="6934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BB6D4-E4E6-4E83-BAF7-49594B440C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246" name="Slide Number Placeholder 2">
            <a:extLst>
              <a:ext uri="{FF2B5EF4-FFF2-40B4-BE49-F238E27FC236}">
                <a16:creationId xmlns:a16="http://schemas.microsoft.com/office/drawing/2014/main" id="{CD096950-7BAE-4B58-80E6-9B7A3D5614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7D29D8-A7A4-4AB9-84B9-409DF3E5FDC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93B61F9F-393E-41D7-9327-C31A02BB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2800"/>
              <a:t>Ví dụ: Hệ thống cache trong CPU Intel Core i7</a:t>
            </a:r>
          </a:p>
        </p:txBody>
      </p:sp>
      <p:sp>
        <p:nvSpPr>
          <p:cNvPr id="65539" name="Title 1">
            <a:extLst>
              <a:ext uri="{FF2B5EF4-FFF2-40B4-BE49-F238E27FC236}">
                <a16:creationId xmlns:a16="http://schemas.microsoft.com/office/drawing/2014/main" id="{A694169D-7380-40DC-BD82-4FB3C985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en-US"/>
              <a:t>Bộ nhớ cache</a:t>
            </a:r>
            <a:endParaRPr lang="en-US" altLang="en-US"/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E6FBB097-5D71-4CC5-A5C3-E1C7EEF31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162800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084B2-90B7-4CDC-9927-72BBD00EC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5542" name="Slide Number Placeholder 2">
            <a:extLst>
              <a:ext uri="{FF2B5EF4-FFF2-40B4-BE49-F238E27FC236}">
                <a16:creationId xmlns:a16="http://schemas.microsoft.com/office/drawing/2014/main" id="{965CA9B4-5D2B-4858-9AAA-54904F7A10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2B697F-F71A-4693-92BF-4F696EE49D5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5E21B09-1458-4E1C-9572-E9A722DD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Bộ nhớ ngoài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8EF3B0B2-2603-40D0-9007-044669D64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800"/>
              <a:t>Các kiểu bộ nhớ ngoài</a:t>
            </a:r>
          </a:p>
          <a:p>
            <a:pPr lvl="1" eaLnBrk="1" hangingPunct="1"/>
            <a:r>
              <a:rPr lang="en-US" altLang="en-US" sz="2400"/>
              <a:t>Trống từ (Drum): Ngày nay không còn sử dụng</a:t>
            </a:r>
          </a:p>
          <a:p>
            <a:pPr lvl="1" eaLnBrk="1" hangingPunct="1"/>
            <a:r>
              <a:rPr lang="vi-VN" altLang="en-US" sz="2400"/>
              <a:t>Băng từ</a:t>
            </a:r>
            <a:r>
              <a:rPr lang="en-US" altLang="en-US" sz="2400"/>
              <a:t> (Tape): Chuyên dùng cho backup dữ liệu</a:t>
            </a:r>
            <a:endParaRPr lang="vi-VN" altLang="en-US" sz="2400"/>
          </a:p>
          <a:p>
            <a:pPr lvl="1" eaLnBrk="1" hangingPunct="1"/>
            <a:r>
              <a:rPr lang="en-US" altLang="en-US" sz="2400" u="sng"/>
              <a:t>Đĩa từ</a:t>
            </a:r>
            <a:r>
              <a:rPr lang="en-US" altLang="en-US" sz="2400"/>
              <a:t>: Đang sử dụng rộng rãi nhất</a:t>
            </a:r>
          </a:p>
          <a:p>
            <a:pPr lvl="1" eaLnBrk="1" hangingPunct="1"/>
            <a:r>
              <a:rPr lang="en-US" altLang="en-US" sz="2400" u="sng"/>
              <a:t>Đĩa quang</a:t>
            </a:r>
            <a:r>
              <a:rPr lang="en-US" altLang="en-US" sz="2400"/>
              <a:t>: Dùng để trao đổi dữ liệu giữa các máy tính và phân phối phần mềm</a:t>
            </a:r>
          </a:p>
          <a:p>
            <a:pPr lvl="1" eaLnBrk="1" hangingPunct="1"/>
            <a:r>
              <a:rPr lang="en-US" altLang="en-US" sz="2400"/>
              <a:t>Flash Disk: Loại bộ nhớ bán dẫn gắn ngoài qua cổng USB, nhỏ gọn và thuận tiện để trao đổi dữ liệu</a:t>
            </a:r>
          </a:p>
          <a:p>
            <a:pPr lvl="1" eaLnBrk="1" hangingPunct="1"/>
            <a:r>
              <a:rPr lang="en-US" altLang="en-US" sz="2400"/>
              <a:t>SSD (Solid State Disk): Cũng là bộ nhớ bán dẫn có dung lượng lớn giao tiếp với máy tính tương tự ổ đĩa cứng, tốc độ truy cập cao, ít tốn điện, không ồn, chống sốc tốt </a:t>
            </a:r>
            <a:r>
              <a:rPr lang="en-US" altLang="en-US" sz="2400">
                <a:sym typeface="Wingdings" panose="05000000000000000000" pitchFamily="2" charset="2"/>
              </a:rPr>
              <a:t> rất phù hợp với máy xách tay. Nhược điểm giá thành đắt.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D1E4B-99D3-4C32-8E21-42747C2C7A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6565" name="Slide Number Placeholder 2">
            <a:extLst>
              <a:ext uri="{FF2B5EF4-FFF2-40B4-BE49-F238E27FC236}">
                <a16:creationId xmlns:a16="http://schemas.microsoft.com/office/drawing/2014/main" id="{410894F8-8EF3-4709-925A-26F41F40AD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BEB085-A166-434E-AA11-4685D32907F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>
            <a:extLst>
              <a:ext uri="{FF2B5EF4-FFF2-40B4-BE49-F238E27FC236}">
                <a16:creationId xmlns:a16="http://schemas.microsoft.com/office/drawing/2014/main" id="{EF0205D9-310E-4B78-8195-ED41D52D2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Đĩa từ</a:t>
            </a:r>
          </a:p>
          <a:p>
            <a:pPr lvl="1" eaLnBrk="1" hangingPunct="1"/>
            <a:r>
              <a:rPr lang="en-US" altLang="en-US"/>
              <a:t>Bao gồm đĩa mềm (floppy disk) và đĩa cứng (hard disk)</a:t>
            </a:r>
          </a:p>
          <a:p>
            <a:pPr lvl="1" eaLnBrk="1" hangingPunct="1"/>
            <a:r>
              <a:rPr lang="vi-VN" altLang="en-US"/>
              <a:t>Các đặc tính đĩa từ</a:t>
            </a:r>
          </a:p>
          <a:p>
            <a:pPr lvl="2" eaLnBrk="1" hangingPunct="1"/>
            <a:r>
              <a:rPr lang="vi-VN" altLang="en-US"/>
              <a:t>Đầu từ cố định hay đầu từ di động</a:t>
            </a:r>
          </a:p>
          <a:p>
            <a:pPr lvl="2" eaLnBrk="1" hangingPunct="1"/>
            <a:r>
              <a:rPr lang="vi-VN" altLang="en-US"/>
              <a:t>Đĩa cố định hay thay đổi</a:t>
            </a:r>
            <a:r>
              <a:rPr lang="en-US" altLang="en-US"/>
              <a:t> được (removable)</a:t>
            </a:r>
            <a:endParaRPr lang="vi-VN" altLang="en-US"/>
          </a:p>
          <a:p>
            <a:pPr lvl="2" eaLnBrk="1" hangingPunct="1"/>
            <a:r>
              <a:rPr lang="en-US" altLang="en-US"/>
              <a:t>Một mặt hay hai mặt</a:t>
            </a:r>
          </a:p>
          <a:p>
            <a:pPr lvl="2" eaLnBrk="1" hangingPunct="1"/>
            <a:r>
              <a:rPr lang="vi-VN" altLang="en-US"/>
              <a:t>Một </a:t>
            </a:r>
            <a:r>
              <a:rPr lang="en-US" altLang="en-US"/>
              <a:t>tấm </a:t>
            </a:r>
            <a:r>
              <a:rPr lang="vi-VN" altLang="en-US"/>
              <a:t>đĩa </a:t>
            </a:r>
            <a:r>
              <a:rPr lang="en-US" altLang="en-US"/>
              <a:t>(đĩa mềm) </a:t>
            </a:r>
            <a:r>
              <a:rPr lang="vi-VN" altLang="en-US"/>
              <a:t>hay nhiều </a:t>
            </a:r>
            <a:r>
              <a:rPr lang="en-US" altLang="en-US"/>
              <a:t>tấm </a:t>
            </a:r>
            <a:r>
              <a:rPr lang="vi-VN" altLang="en-US"/>
              <a:t>đĩa</a:t>
            </a:r>
            <a:r>
              <a:rPr lang="en-US" altLang="en-US"/>
              <a:t> (đĩa cứng)</a:t>
            </a:r>
            <a:endParaRPr lang="vi-VN" altLang="en-US"/>
          </a:p>
          <a:p>
            <a:pPr lvl="2" eaLnBrk="1" hangingPunct="1"/>
            <a:r>
              <a:rPr lang="vi-VN" altLang="en-US"/>
              <a:t>Cơ chế đầu từ</a:t>
            </a:r>
          </a:p>
          <a:p>
            <a:pPr lvl="3" eaLnBrk="1" hangingPunct="1"/>
            <a:r>
              <a:rPr lang="vi-VN" altLang="en-US"/>
              <a:t>Tiếp xúc (đĩa mềm)</a:t>
            </a:r>
          </a:p>
          <a:p>
            <a:pPr lvl="3" eaLnBrk="1" hangingPunct="1"/>
            <a:r>
              <a:rPr lang="en-US" altLang="en-US"/>
              <a:t>Không tiếp xúc</a:t>
            </a:r>
          </a:p>
        </p:txBody>
      </p:sp>
      <p:sp>
        <p:nvSpPr>
          <p:cNvPr id="67587" name="Title 1">
            <a:extLst>
              <a:ext uri="{FF2B5EF4-FFF2-40B4-BE49-F238E27FC236}">
                <a16:creationId xmlns:a16="http://schemas.microsoft.com/office/drawing/2014/main" id="{F5CA0625-959C-4D14-8FAE-81A7C69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C9920-A6EE-45D8-8F81-F558BBEB12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7589" name="Slide Number Placeholder 2">
            <a:extLst>
              <a:ext uri="{FF2B5EF4-FFF2-40B4-BE49-F238E27FC236}">
                <a16:creationId xmlns:a16="http://schemas.microsoft.com/office/drawing/2014/main" id="{38CBDDDC-F5EB-40FC-ADE8-2846084AB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5402F-6F37-46BB-AF11-8018D20B908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FEDB8108-FA4E-4366-A5FD-BB9A7A37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/>
              <a:t>Đĩa từ (tiếp)</a:t>
            </a:r>
          </a:p>
          <a:p>
            <a:pPr lvl="1" eaLnBrk="1" hangingPunct="1"/>
            <a:r>
              <a:rPr lang="en-US" altLang="en-US" sz="2400"/>
              <a:t>Đĩa mềm</a:t>
            </a:r>
          </a:p>
          <a:p>
            <a:pPr lvl="2" eaLnBrk="1" hangingPunct="1"/>
            <a:r>
              <a:rPr lang="en-US" altLang="en-US" sz="2000"/>
              <a:t>8”, 5.25”, 3.5”</a:t>
            </a:r>
          </a:p>
          <a:p>
            <a:pPr lvl="2" eaLnBrk="1" hangingPunct="1"/>
            <a:r>
              <a:rPr lang="vi-VN" altLang="en-US" sz="2000"/>
              <a:t>Dung lượng nhỏ: chỉ tới 1.44M</a:t>
            </a:r>
            <a:r>
              <a:rPr lang="en-US" altLang="en-US" sz="2000"/>
              <a:t>B</a:t>
            </a:r>
            <a:endParaRPr lang="vi-VN" altLang="en-US" sz="2000"/>
          </a:p>
          <a:p>
            <a:pPr lvl="2" eaLnBrk="1" hangingPunct="1"/>
            <a:r>
              <a:rPr lang="vi-VN" altLang="en-US" sz="2000"/>
              <a:t>Tốc độ chậm</a:t>
            </a:r>
          </a:p>
          <a:p>
            <a:pPr lvl="2" eaLnBrk="1" hangingPunct="1"/>
            <a:r>
              <a:rPr lang="en-US" altLang="en-US" sz="2000"/>
              <a:t>Hiện nay không sản xuất nữa</a:t>
            </a:r>
          </a:p>
          <a:p>
            <a:pPr lvl="1" eaLnBrk="1" hangingPunct="1"/>
            <a:r>
              <a:rPr lang="en-US" altLang="en-US" sz="2400"/>
              <a:t>Đĩa cứng</a:t>
            </a:r>
          </a:p>
          <a:p>
            <a:pPr lvl="2" eaLnBrk="1" hangingPunct="1"/>
            <a:r>
              <a:rPr lang="en-US" altLang="en-US" sz="2000"/>
              <a:t>Thường có</a:t>
            </a:r>
            <a:r>
              <a:rPr lang="vi-VN" altLang="en-US" sz="2000"/>
              <a:t> nhiều </a:t>
            </a:r>
            <a:r>
              <a:rPr lang="en-US" altLang="en-US" sz="2000"/>
              <a:t>tấm </a:t>
            </a:r>
            <a:r>
              <a:rPr lang="vi-VN" altLang="en-US" sz="2000"/>
              <a:t>đĩa</a:t>
            </a:r>
          </a:p>
          <a:p>
            <a:pPr lvl="2" eaLnBrk="1" hangingPunct="1"/>
            <a:r>
              <a:rPr lang="en-US" altLang="en-US" sz="2000"/>
              <a:t>Đang sử dụng rộng rãi</a:t>
            </a:r>
          </a:p>
          <a:p>
            <a:pPr lvl="2" eaLnBrk="1" hangingPunct="1"/>
            <a:r>
              <a:rPr lang="vi-VN" altLang="en-US" sz="2000"/>
              <a:t>Dung lượng </a:t>
            </a:r>
            <a:r>
              <a:rPr lang="en-US" altLang="en-US" sz="2000"/>
              <a:t>lớn (hiện nay có ổ 3TB – 2011)</a:t>
            </a:r>
            <a:endParaRPr lang="vi-VN" altLang="en-US" sz="2000"/>
          </a:p>
          <a:p>
            <a:pPr lvl="2" eaLnBrk="1" hangingPunct="1"/>
            <a:r>
              <a:rPr lang="vi-VN" altLang="en-US" sz="2000"/>
              <a:t>Tốc độ đọc/ghi nhanh</a:t>
            </a:r>
          </a:p>
          <a:p>
            <a:pPr lvl="2" eaLnBrk="1" hangingPunct="1"/>
            <a:r>
              <a:rPr lang="en-US" altLang="en-US" sz="2000"/>
              <a:t>Rẻ tiền</a:t>
            </a:r>
          </a:p>
        </p:txBody>
      </p:sp>
      <p:sp>
        <p:nvSpPr>
          <p:cNvPr id="68611" name="Title 1">
            <a:extLst>
              <a:ext uri="{FF2B5EF4-FFF2-40B4-BE49-F238E27FC236}">
                <a16:creationId xmlns:a16="http://schemas.microsoft.com/office/drawing/2014/main" id="{EA9A913A-EA57-4580-9B1D-CE11362B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68612" name="Picture 4" descr="Floppy.jpg">
            <a:extLst>
              <a:ext uri="{FF2B5EF4-FFF2-40B4-BE49-F238E27FC236}">
                <a16:creationId xmlns:a16="http://schemas.microsoft.com/office/drawing/2014/main" id="{741BFFF4-222F-4454-8D7A-CC0B57723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25" y="1752600"/>
            <a:ext cx="30607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 descr="InsideHardDisk.jpg">
            <a:extLst>
              <a:ext uri="{FF2B5EF4-FFF2-40B4-BE49-F238E27FC236}">
                <a16:creationId xmlns:a16="http://schemas.microsoft.com/office/drawing/2014/main" id="{83037FA0-D645-4FE3-B8C8-44D4BAB317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62400"/>
            <a:ext cx="2667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23F10-E570-4EE8-8BE5-75A8601F2B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8615" name="Slide Number Placeholder 2">
            <a:extLst>
              <a:ext uri="{FF2B5EF4-FFF2-40B4-BE49-F238E27FC236}">
                <a16:creationId xmlns:a16="http://schemas.microsoft.com/office/drawing/2014/main" id="{110291A8-2DF7-4748-8519-67CC1724F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C3A43-6FAE-451E-AE4E-D929C4CAF26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>
            <a:extLst>
              <a:ext uri="{FF2B5EF4-FFF2-40B4-BE49-F238E27FC236}">
                <a16:creationId xmlns:a16="http://schemas.microsoft.com/office/drawing/2014/main" id="{6D2DD54F-2179-47CC-A495-C8F3B2C3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1" t="9837" r="18512" b="29376"/>
          <a:stretch>
            <a:fillRect/>
          </a:stretch>
        </p:blipFill>
        <p:spPr bwMode="auto">
          <a:xfrm>
            <a:off x="4648200" y="1524000"/>
            <a:ext cx="41417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4F42F8B-A8CD-4AD8-956E-2FB6F8A0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eaLnBrk="1" hangingPunct="1"/>
            <a:r>
              <a:rPr lang="en-US" altLang="en-US"/>
              <a:t>Cấu trúc vật lý đĩa cứng</a:t>
            </a:r>
          </a:p>
          <a:p>
            <a:pPr lvl="1" eaLnBrk="1" hangingPunct="1"/>
            <a:r>
              <a:rPr lang="en-US" altLang="en-US"/>
              <a:t>Mặt đĩa</a:t>
            </a:r>
          </a:p>
          <a:p>
            <a:pPr lvl="1" eaLnBrk="1" hangingPunct="1"/>
            <a:r>
              <a:rPr lang="en-US" altLang="en-US"/>
              <a:t>Track (cylinder)</a:t>
            </a:r>
          </a:p>
          <a:p>
            <a:pPr lvl="1" eaLnBrk="1" hangingPunct="1"/>
            <a:r>
              <a:rPr lang="en-US" altLang="en-US"/>
              <a:t>Sector </a:t>
            </a:r>
          </a:p>
        </p:txBody>
      </p:sp>
      <p:sp>
        <p:nvSpPr>
          <p:cNvPr id="69636" name="Title 1">
            <a:extLst>
              <a:ext uri="{FF2B5EF4-FFF2-40B4-BE49-F238E27FC236}">
                <a16:creationId xmlns:a16="http://schemas.microsoft.com/office/drawing/2014/main" id="{6A47BC11-4F81-44E1-B974-20E63F00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69637" name="Picture 6">
            <a:extLst>
              <a:ext uri="{FF2B5EF4-FFF2-40B4-BE49-F238E27FC236}">
                <a16:creationId xmlns:a16="http://schemas.microsoft.com/office/drawing/2014/main" id="{637CD439-0077-4879-8D5F-0FDD6003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28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0"/>
            <a:ext cx="4495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90B2-3548-4AD1-8438-D4F9764D65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69639" name="Slide Number Placeholder 2">
            <a:extLst>
              <a:ext uri="{FF2B5EF4-FFF2-40B4-BE49-F238E27FC236}">
                <a16:creationId xmlns:a16="http://schemas.microsoft.com/office/drawing/2014/main" id="{76274078-A6DE-40A8-88CD-2CC446979E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16B40-31AD-40B3-B55F-45AFAB28C19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>
            <a:extLst>
              <a:ext uri="{FF2B5EF4-FFF2-40B4-BE49-F238E27FC236}">
                <a16:creationId xmlns:a16="http://schemas.microsoft.com/office/drawing/2014/main" id="{4D7147BF-895E-448A-9D44-B95CAF6B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2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9837" r="10632" b="35889"/>
          <a:stretch>
            <a:fillRect/>
          </a:stretch>
        </p:blipFill>
        <p:spPr bwMode="auto">
          <a:xfrm>
            <a:off x="4054475" y="2286000"/>
            <a:ext cx="48609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F4D59F74-A613-4373-84A1-6803D775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Cấu trúc vật lý đĩa cứng (tiếp)</a:t>
            </a:r>
          </a:p>
        </p:txBody>
      </p:sp>
      <p:sp>
        <p:nvSpPr>
          <p:cNvPr id="70660" name="Title 1">
            <a:extLst>
              <a:ext uri="{FF2B5EF4-FFF2-40B4-BE49-F238E27FC236}">
                <a16:creationId xmlns:a16="http://schemas.microsoft.com/office/drawing/2014/main" id="{3DA2F91C-78FF-420D-B66C-F6471C48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6CC979-91DB-4173-8C1B-08E44EF9E415}"/>
              </a:ext>
            </a:extLst>
          </p:cNvPr>
          <p:cNvSpPr txBox="1">
            <a:spLocks/>
          </p:cNvSpPr>
          <p:nvPr/>
        </p:nvSpPr>
        <p:spPr bwMode="auto">
          <a:xfrm>
            <a:off x="457200" y="2133600"/>
            <a:ext cx="365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Track là các vòng tròn đồng tâm</a:t>
            </a: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Đơn vị đọc ghi: từng sector (~ 512Byte), có thể đọc ghi theo block nhiều sector (cluster)</a:t>
            </a: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Thời gian đọc ghi: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Seek time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Latency time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Transfer time</a:t>
            </a:r>
          </a:p>
          <a:p>
            <a:pPr marL="800100" lvl="1" indent="-342900" eaLnBrk="1" hangingPunct="1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>
                <a:latin typeface="+mn-lt"/>
                <a:cs typeface="+mn-cs"/>
              </a:rPr>
              <a:t>Đĩa quay với vận tốc góc không đổi CAV (</a:t>
            </a:r>
            <a:r>
              <a:rPr lang="en-GB" sz="2000">
                <a:latin typeface="+mn-lt"/>
                <a:cs typeface="+mn-cs"/>
              </a:rPr>
              <a:t>constant angular velocity</a:t>
            </a:r>
            <a:r>
              <a:rPr lang="en-US" sz="2000">
                <a:latin typeface="+mn-lt"/>
                <a:cs typeface="+mn-cs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2F8C5-7073-4507-9E1B-F49AF4289C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0663" name="Slide Number Placeholder 2">
            <a:extLst>
              <a:ext uri="{FF2B5EF4-FFF2-40B4-BE49-F238E27FC236}">
                <a16:creationId xmlns:a16="http://schemas.microsoft.com/office/drawing/2014/main" id="{8B853186-3226-4625-8DD9-E62AE306E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CC05AF-AE66-425B-A367-D71928C375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64F9C6F5-A448-4360-AE93-0AD44C76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/>
            <a:r>
              <a:rPr lang="en-US" altLang="en-US"/>
              <a:t>Cấu trúc vật lý đĩa cứng (tiếp)</a:t>
            </a:r>
          </a:p>
          <a:p>
            <a:pPr lvl="1" eaLnBrk="1" hangingPunct="1"/>
            <a:r>
              <a:rPr lang="en-US" altLang="en-US" sz="2000"/>
              <a:t>Longitudial recording: Ghi tuyến tính</a:t>
            </a:r>
          </a:p>
          <a:p>
            <a:pPr lvl="1" eaLnBrk="1" hangingPunct="1"/>
            <a:r>
              <a:rPr lang="en-US" altLang="en-US" sz="2000"/>
              <a:t>Perpendicular recording: Ghi trực giao</a:t>
            </a:r>
          </a:p>
          <a:p>
            <a:pPr lvl="1" eaLnBrk="1" hangingPunct="1"/>
            <a:r>
              <a:rPr lang="en-US" altLang="en-US" sz="2000"/>
              <a:t>Cluster: Một bộ gồm nhiều sector</a:t>
            </a:r>
          </a:p>
        </p:txBody>
      </p:sp>
      <p:sp>
        <p:nvSpPr>
          <p:cNvPr id="71683" name="Title 1">
            <a:extLst>
              <a:ext uri="{FF2B5EF4-FFF2-40B4-BE49-F238E27FC236}">
                <a16:creationId xmlns:a16="http://schemas.microsoft.com/office/drawing/2014/main" id="{82551346-CC47-467E-9565-9C5776F5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6" name="Picture 5" descr="CFig7-06.gif">
            <a:extLst>
              <a:ext uri="{FF2B5EF4-FFF2-40B4-BE49-F238E27FC236}">
                <a16:creationId xmlns:a16="http://schemas.microsoft.com/office/drawing/2014/main" id="{583351EB-0D5D-4058-82DA-8FA9A647D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963863"/>
            <a:ext cx="4111625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Fig7-08.gif">
            <a:extLst>
              <a:ext uri="{FF2B5EF4-FFF2-40B4-BE49-F238E27FC236}">
                <a16:creationId xmlns:a16="http://schemas.microsoft.com/office/drawing/2014/main" id="{ED4E465B-BC81-4486-A72D-2A9B79774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3352800"/>
            <a:ext cx="439261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7AE33-5F3B-4E56-B950-38CE24451A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1687" name="Slide Number Placeholder 2">
            <a:extLst>
              <a:ext uri="{FF2B5EF4-FFF2-40B4-BE49-F238E27FC236}">
                <a16:creationId xmlns:a16="http://schemas.microsoft.com/office/drawing/2014/main" id="{73F0A2F6-5E1A-4B6C-9402-B6BF341A8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93D6BF-8632-4968-865E-ED6F180F001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6B34CD42-3E3F-40BC-B59B-B3F1AE27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Định dạng sector</a:t>
            </a:r>
          </a:p>
        </p:txBody>
      </p:sp>
      <p:sp>
        <p:nvSpPr>
          <p:cNvPr id="72707" name="Title 1">
            <a:extLst>
              <a:ext uri="{FF2B5EF4-FFF2-40B4-BE49-F238E27FC236}">
                <a16:creationId xmlns:a16="http://schemas.microsoft.com/office/drawing/2014/main" id="{347CF990-2857-4557-B4C1-21816580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2708" name="Picture 58">
            <a:extLst>
              <a:ext uri="{FF2B5EF4-FFF2-40B4-BE49-F238E27FC236}">
                <a16:creationId xmlns:a16="http://schemas.microsoft.com/office/drawing/2014/main" id="{CE5EA62C-C913-4CBA-B367-57C183D0F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9"/>
          <a:stretch>
            <a:fillRect/>
          </a:stretch>
        </p:blipFill>
        <p:spPr bwMode="auto">
          <a:xfrm>
            <a:off x="152400" y="2590800"/>
            <a:ext cx="88392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1BF2C-02A3-4804-90C4-FAEF039F66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2710" name="Slide Number Placeholder 2">
            <a:extLst>
              <a:ext uri="{FF2B5EF4-FFF2-40B4-BE49-F238E27FC236}">
                <a16:creationId xmlns:a16="http://schemas.microsoft.com/office/drawing/2014/main" id="{9653A8D0-72A4-4A20-B118-EEBA422E5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13A134-2EFC-4C77-9938-29DBED7D2A0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CE57E18D-88D4-4AF1-BD4A-F86B22AC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Kỹ thuật RAID</a:t>
            </a:r>
          </a:p>
          <a:p>
            <a:pPr lvl="1" eaLnBrk="1" hangingPunct="1"/>
            <a:r>
              <a:rPr lang="en-US" altLang="en-US"/>
              <a:t>RAID: </a:t>
            </a:r>
            <a:r>
              <a:rPr lang="en-GB" altLang="en-US"/>
              <a:t>Redundant Array of Independent Disks</a:t>
            </a:r>
          </a:p>
          <a:p>
            <a:pPr lvl="1" eaLnBrk="1" hangingPunct="1"/>
            <a:r>
              <a:rPr lang="en-GB" altLang="en-US"/>
              <a:t>Ghép nhiều ổ đĩa vật lý để truy cập như 1 ổ luận lý</a:t>
            </a:r>
          </a:p>
          <a:p>
            <a:pPr lvl="2" eaLnBrk="1" hangingPunct="1"/>
            <a:r>
              <a:rPr lang="en-GB" altLang="en-US"/>
              <a:t>Tăng tốc độ truy cập (đọc ghi luân phiên và song song)</a:t>
            </a:r>
          </a:p>
          <a:p>
            <a:pPr lvl="2" eaLnBrk="1" hangingPunct="1"/>
            <a:r>
              <a:rPr lang="en-GB" altLang="en-US"/>
              <a:t>Tăng độ an toàn dữ liệu khi đĩa hư hỏng (ghi dư thừa hoặc ghi thêm thông tin ECC/parity)</a:t>
            </a:r>
          </a:p>
          <a:p>
            <a:pPr lvl="2" eaLnBrk="1" hangingPunct="1"/>
            <a:r>
              <a:rPr lang="en-GB" altLang="en-US"/>
              <a:t>Tăng dung lượng tối đa của đơn vị lưu trữ (nhiều đĩa)</a:t>
            </a:r>
          </a:p>
          <a:p>
            <a:pPr lvl="1" eaLnBrk="1" hangingPunct="1"/>
            <a:r>
              <a:rPr lang="en-US" altLang="en-US"/>
              <a:t>Hiện có 7 loại thông dụng: RAID0 – RAID6</a:t>
            </a:r>
          </a:p>
        </p:txBody>
      </p:sp>
      <p:sp>
        <p:nvSpPr>
          <p:cNvPr id="73731" name="Title 1">
            <a:extLst>
              <a:ext uri="{FF2B5EF4-FFF2-40B4-BE49-F238E27FC236}">
                <a16:creationId xmlns:a16="http://schemas.microsoft.com/office/drawing/2014/main" id="{CF5ADC95-618D-4079-AF25-0D9067C3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C556D-9B76-4882-95C6-47627A544C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3733" name="Slide Number Placeholder 2">
            <a:extLst>
              <a:ext uri="{FF2B5EF4-FFF2-40B4-BE49-F238E27FC236}">
                <a16:creationId xmlns:a16="http://schemas.microsoft.com/office/drawing/2014/main" id="{60493D83-9384-48D7-AFE7-F539C7C69B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D0343-FC6D-4F4E-B6B4-2623E139B73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E30046A8-E9F4-4097-93C5-87BED9A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/>
              <a:t>RAID 0, 1 và 2</a:t>
            </a:r>
          </a:p>
        </p:txBody>
      </p:sp>
      <p:sp>
        <p:nvSpPr>
          <p:cNvPr id="74755" name="Title 1">
            <a:extLst>
              <a:ext uri="{FF2B5EF4-FFF2-40B4-BE49-F238E27FC236}">
                <a16:creationId xmlns:a16="http://schemas.microsoft.com/office/drawing/2014/main" id="{EACFBD9B-0D71-4F51-ACD9-4761829E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EDF35BBF-6E25-4B0D-A183-A81CC14D4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4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4" r="8820" b="11423"/>
          <a:stretch>
            <a:fillRect/>
          </a:stretch>
        </p:blipFill>
        <p:spPr bwMode="auto">
          <a:xfrm>
            <a:off x="914400" y="2209800"/>
            <a:ext cx="69342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F27A0-A457-4A60-8F19-CE93505398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4758" name="Slide Number Placeholder 2">
            <a:extLst>
              <a:ext uri="{FF2B5EF4-FFF2-40B4-BE49-F238E27FC236}">
                <a16:creationId xmlns:a16="http://schemas.microsoft.com/office/drawing/2014/main" id="{115EFE1C-5B0D-4654-9B96-BEE1C0DA9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5BD23F-22FD-4486-A4CE-435B2013687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0106-EEDC-4AA1-834B-962D5020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Độ tin cậy bộ nhớ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vi-VN"/>
              <a:t>Nguyên tắc chung: cần tạo ra và lưu trữ thêm</a:t>
            </a:r>
            <a:r>
              <a:rPr lang="en-US"/>
              <a:t> </a:t>
            </a:r>
            <a:r>
              <a:rPr lang="vi-VN"/>
              <a:t>thông tin dư thừa.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Từ dữ liệu cần ghi vào bộ nhớ: m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Cần tạo ra và lưu trữ từ mã: k bit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vi-VN"/>
              <a:t>Lưu trữ (m+k) bit</a:t>
            </a:r>
            <a:endParaRPr lang="en-US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Phát hiện lỗi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Kiểm tra chẵn/ lẻ (parity): Mỗi byte dữ liệu cần 1 bit kiểm tra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Checksum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CRC (Cyclic Redandancy Check)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Phát hiện và sửa lỗi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Dữ liệu được mã hoá bằng các bộ mã có khả năng sửa lỗi ECC (Error Correction Code), ví dụ : Mã Hamming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Mỗi byte hoặc block dữ liệu cần nhiều bit kiểm tra hơn</a:t>
            </a:r>
          </a:p>
        </p:txBody>
      </p:sp>
      <p:sp>
        <p:nvSpPr>
          <p:cNvPr id="11267" name="Title 1">
            <a:extLst>
              <a:ext uri="{FF2B5EF4-FFF2-40B4-BE49-F238E27FC236}">
                <a16:creationId xmlns:a16="http://schemas.microsoft.com/office/drawing/2014/main" id="{05E0C20B-B43E-4C8D-938D-7EFF7DC4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72B8E-74BB-4818-ACBB-4874C0BC0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1269" name="Slide Number Placeholder 3">
            <a:extLst>
              <a:ext uri="{FF2B5EF4-FFF2-40B4-BE49-F238E27FC236}">
                <a16:creationId xmlns:a16="http://schemas.microsoft.com/office/drawing/2014/main" id="{9211EB40-D335-42A3-9002-1DF33BFA3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975F0A-4811-4910-8A6C-34187F32612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91B9C312-D638-41C7-8588-D4FBA3E3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/>
              <a:t>RAID 3 và 4</a:t>
            </a:r>
          </a:p>
        </p:txBody>
      </p:sp>
      <p:sp>
        <p:nvSpPr>
          <p:cNvPr id="75779" name="Title 1">
            <a:extLst>
              <a:ext uri="{FF2B5EF4-FFF2-40B4-BE49-F238E27FC236}">
                <a16:creationId xmlns:a16="http://schemas.microsoft.com/office/drawing/2014/main" id="{904D7CE8-D55B-4CFC-B3F4-0C2E137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5780" name="Picture 4">
            <a:extLst>
              <a:ext uri="{FF2B5EF4-FFF2-40B4-BE49-F238E27FC236}">
                <a16:creationId xmlns:a16="http://schemas.microsoft.com/office/drawing/2014/main" id="{1C508E16-C1EA-4449-AF0A-55D0ED344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0" t="3935" r="25615" b="54071"/>
          <a:stretch>
            <a:fillRect/>
          </a:stretch>
        </p:blipFill>
        <p:spPr bwMode="auto">
          <a:xfrm>
            <a:off x="1524000" y="2209800"/>
            <a:ext cx="6248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9D7A8-AA5C-4268-A8BA-EC43B1A2B5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5782" name="Slide Number Placeholder 2">
            <a:extLst>
              <a:ext uri="{FF2B5EF4-FFF2-40B4-BE49-F238E27FC236}">
                <a16:creationId xmlns:a16="http://schemas.microsoft.com/office/drawing/2014/main" id="{A27F4960-129E-45C4-8F57-F7BCD1B66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0721-1609-4AD4-94B9-541A294BA4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>
            <a:extLst>
              <a:ext uri="{FF2B5EF4-FFF2-40B4-BE49-F238E27FC236}">
                <a16:creationId xmlns:a16="http://schemas.microsoft.com/office/drawing/2014/main" id="{714DB319-EE34-4C01-BD91-C8C41B05C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pPr eaLnBrk="1" hangingPunct="1"/>
            <a:r>
              <a:rPr lang="en-US" altLang="en-US"/>
              <a:t>RAID 5 và 6</a:t>
            </a:r>
          </a:p>
        </p:txBody>
      </p:sp>
      <p:sp>
        <p:nvSpPr>
          <p:cNvPr id="76803" name="Title 1">
            <a:extLst>
              <a:ext uri="{FF2B5EF4-FFF2-40B4-BE49-F238E27FC236}">
                <a16:creationId xmlns:a16="http://schemas.microsoft.com/office/drawing/2014/main" id="{96F2B98A-9AA2-4795-B1E7-A951B2A3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6804" name="Picture 4">
            <a:extLst>
              <a:ext uri="{FF2B5EF4-FFF2-40B4-BE49-F238E27FC236}">
                <a16:creationId xmlns:a16="http://schemas.microsoft.com/office/drawing/2014/main" id="{969B0991-2101-4E00-BA37-74DABE38F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4" r="13509" b="7191"/>
          <a:stretch>
            <a:fillRect/>
          </a:stretch>
        </p:blipFill>
        <p:spPr bwMode="auto">
          <a:xfrm>
            <a:off x="914400" y="2133600"/>
            <a:ext cx="7543800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D8B2B-18C9-4E58-8209-034DAE1390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6806" name="Slide Number Placeholder 2">
            <a:extLst>
              <a:ext uri="{FF2B5EF4-FFF2-40B4-BE49-F238E27FC236}">
                <a16:creationId xmlns:a16="http://schemas.microsoft.com/office/drawing/2014/main" id="{17A2D6CA-2CA5-4353-A390-36F9C9109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E8E383-180D-41DA-9713-5F8FDB2C33A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6FA4219C-304C-4FD2-8D5D-1FB70C00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"/>
          </a:xfrm>
        </p:spPr>
        <p:txBody>
          <a:bodyPr/>
          <a:lstStyle/>
          <a:p>
            <a:r>
              <a:rPr lang="en-US" altLang="en-US"/>
              <a:t>Tóm tắt kỹ thuật RAID</a:t>
            </a:r>
          </a:p>
        </p:txBody>
      </p:sp>
      <p:sp>
        <p:nvSpPr>
          <p:cNvPr id="77827" name="Title 1">
            <a:extLst>
              <a:ext uri="{FF2B5EF4-FFF2-40B4-BE49-F238E27FC236}">
                <a16:creationId xmlns:a16="http://schemas.microsoft.com/office/drawing/2014/main" id="{DC6DA4A3-78BA-4B18-A7F5-EFD7AA02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F19494B6-3AD2-4213-9C5D-AE767BEB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915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E86A5-5221-45DD-B28B-DABF647334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7830" name="Slide Number Placeholder 2">
            <a:extLst>
              <a:ext uri="{FF2B5EF4-FFF2-40B4-BE49-F238E27FC236}">
                <a16:creationId xmlns:a16="http://schemas.microsoft.com/office/drawing/2014/main" id="{DF589D57-60C0-4F74-BE50-7A34FF9C4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305893-8B47-4DA5-ABE4-469E28E6A8C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5CB4BDDD-AC45-49E0-A485-1AD58598E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r>
              <a:rPr lang="en-US" altLang="en-US" sz="2800"/>
              <a:t>Đĩa quang (optical disk)</a:t>
            </a:r>
          </a:p>
          <a:p>
            <a:pPr lvl="1"/>
            <a:r>
              <a:rPr lang="en-US" altLang="en-US" sz="2400"/>
              <a:t>CD (compact disk)</a:t>
            </a:r>
          </a:p>
          <a:p>
            <a:pPr lvl="2"/>
            <a:r>
              <a:rPr lang="en-US" altLang="en-US" sz="2000"/>
              <a:t>Khả năng đọc/ghi: CD-ROM, CD-R, CD-RW</a:t>
            </a:r>
          </a:p>
          <a:p>
            <a:pPr lvl="2"/>
            <a:r>
              <a:rPr lang="en-US" altLang="en-US" sz="2000"/>
              <a:t>Đường kính: 12cm, 8cm</a:t>
            </a:r>
          </a:p>
          <a:p>
            <a:pPr lvl="2"/>
            <a:r>
              <a:rPr lang="en-US" altLang="en-US" sz="2000"/>
              <a:t>Dung lượng: 700MB, 200MB</a:t>
            </a:r>
          </a:p>
          <a:p>
            <a:pPr lvl="2"/>
            <a:r>
              <a:rPr lang="en-US" altLang="en-US" sz="2000"/>
              <a:t>Track: Ghi theo các vòng hướng tâm, tốc độ dài không đổi CLV (constant linear velocity)</a:t>
            </a:r>
          </a:p>
          <a:p>
            <a:pPr lvl="2"/>
            <a:r>
              <a:rPr lang="en-US" altLang="en-US" sz="2000"/>
              <a:t>Tốc độ đọc ghi: 1x – 52x (1x= ??)</a:t>
            </a:r>
          </a:p>
          <a:p>
            <a:pPr lvl="2"/>
            <a:r>
              <a:rPr lang="en-US" altLang="en-US" sz="2000"/>
              <a:t>Chuẩn định dạng: ISO 9660, UDF (Universal Disk Format)</a:t>
            </a:r>
          </a:p>
        </p:txBody>
      </p:sp>
      <p:sp>
        <p:nvSpPr>
          <p:cNvPr id="78851" name="Title 1">
            <a:extLst>
              <a:ext uri="{FF2B5EF4-FFF2-40B4-BE49-F238E27FC236}">
                <a16:creationId xmlns:a16="http://schemas.microsoft.com/office/drawing/2014/main" id="{8886F5E5-6B56-49EE-B2ED-7B5D440E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pic>
        <p:nvPicPr>
          <p:cNvPr id="78852" name="Picture 43">
            <a:extLst>
              <a:ext uri="{FF2B5EF4-FFF2-40B4-BE49-F238E27FC236}">
                <a16:creationId xmlns:a16="http://schemas.microsoft.com/office/drawing/2014/main" id="{13F6D676-4F2A-4BAD-8002-5CB616C6A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2" t="17662" r="13094" b="45782"/>
          <a:stretch>
            <a:fillRect/>
          </a:stretch>
        </p:blipFill>
        <p:spPr bwMode="auto">
          <a:xfrm>
            <a:off x="1524000" y="5029200"/>
            <a:ext cx="6705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4">
            <a:extLst>
              <a:ext uri="{FF2B5EF4-FFF2-40B4-BE49-F238E27FC236}">
                <a16:creationId xmlns:a16="http://schemas.microsoft.com/office/drawing/2014/main" id="{99098C28-F98A-49C9-B663-88BBAC3DE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6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1752600"/>
            <a:ext cx="244633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CCB80-18BF-4813-854D-592F3F207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8855" name="Slide Number Placeholder 2">
            <a:extLst>
              <a:ext uri="{FF2B5EF4-FFF2-40B4-BE49-F238E27FC236}">
                <a16:creationId xmlns:a16="http://schemas.microsoft.com/office/drawing/2014/main" id="{83CF63BB-6A43-4969-94C3-44A310E4C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ED132-78FD-4C46-885B-533815C90B1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8BBB5110-276C-4603-BCAB-A0AF6902D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Đĩa quang (tiếp)</a:t>
            </a:r>
          </a:p>
          <a:p>
            <a:pPr lvl="1"/>
            <a:r>
              <a:rPr lang="en-US" altLang="en-US" sz="2400"/>
              <a:t>DVD (Digital Versatile Disk): Loại đĩa dung lượng cao (so với CD), xuất phát từ đĩa phim video (Digital Video Disk)</a:t>
            </a:r>
          </a:p>
          <a:p>
            <a:pPr lvl="1"/>
            <a:r>
              <a:rPr lang="en-US" altLang="en-US" sz="2400"/>
              <a:t>Khả năng đọc ghi: DVD-ROM, DVD±R, DVD±RW, DVD-RAM</a:t>
            </a:r>
          </a:p>
          <a:p>
            <a:pPr lvl="1"/>
            <a:r>
              <a:rPr lang="en-US" altLang="en-US" sz="2400"/>
              <a:t>Số mặt/ số lớp: 1-2 mặt, 1-2 lớp/mặt</a:t>
            </a:r>
          </a:p>
          <a:p>
            <a:pPr lvl="1"/>
            <a:r>
              <a:rPr lang="en-US" altLang="en-US" sz="2400"/>
              <a:t>Đường kính: 12cm, 8cm</a:t>
            </a:r>
          </a:p>
          <a:p>
            <a:pPr lvl="1"/>
            <a:r>
              <a:rPr lang="en-US" altLang="en-US" sz="2400"/>
              <a:t>Tốc độ: 1x – 24x (1x=?)</a:t>
            </a:r>
          </a:p>
          <a:p>
            <a:pPr lvl="1"/>
            <a:r>
              <a:rPr lang="en-US" altLang="en-US" sz="2400"/>
              <a:t>Đĩa DVD dung lượng cao</a:t>
            </a:r>
          </a:p>
          <a:p>
            <a:pPr lvl="2"/>
            <a:r>
              <a:rPr lang="en-US" altLang="en-US" sz="2000"/>
              <a:t>HD-DVD (15-60GB)</a:t>
            </a:r>
          </a:p>
          <a:p>
            <a:pPr lvl="2"/>
            <a:r>
              <a:rPr lang="en-US" altLang="en-US" sz="2000"/>
              <a:t>Blue ray (25-50GB)</a:t>
            </a:r>
          </a:p>
        </p:txBody>
      </p:sp>
      <p:sp>
        <p:nvSpPr>
          <p:cNvPr id="79875" name="Title 1">
            <a:extLst>
              <a:ext uri="{FF2B5EF4-FFF2-40B4-BE49-F238E27FC236}">
                <a16:creationId xmlns:a16="http://schemas.microsoft.com/office/drawing/2014/main" id="{ABB10B47-5610-4F5D-B39B-8D051B8B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Bộ nhớ ngoài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2AABAF-B1E4-4E51-9F07-9716B0BD9D6D}"/>
              </a:ext>
            </a:extLst>
          </p:cNvPr>
          <p:cNvGraphicFramePr>
            <a:graphicFrameLocks noGrp="1"/>
          </p:cNvGraphicFramePr>
          <p:nvPr/>
        </p:nvGraphicFramePr>
        <p:xfrm>
          <a:off x="5249863" y="4181475"/>
          <a:ext cx="2979737" cy="2524125"/>
        </p:xfrm>
        <a:graphic>
          <a:graphicData uri="http://schemas.openxmlformats.org/drawingml/2006/table">
            <a:tbl>
              <a:tblPr/>
              <a:tblGrid>
                <a:gridCol w="515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Layers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Diameter (cm)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Capacity (GB)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8.54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17.08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34B6F-4A57-4791-8952-D19AFA5AED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79933" name="Slide Number Placeholder 2">
            <a:extLst>
              <a:ext uri="{FF2B5EF4-FFF2-40B4-BE49-F238E27FC236}">
                <a16:creationId xmlns:a16="http://schemas.microsoft.com/office/drawing/2014/main" id="{82C3D79D-7854-4F30-93DF-BB45B2E0AC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7714BB-521B-42F9-95F4-2EEEE41E3E7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27D4776D-189F-42A1-805A-A72B08AF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Bộ nhớ ảo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9A745EEE-A100-4CB4-B563-CB93A55A5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sz="2400"/>
              <a:t>Bộ nhớ thật 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Không gian địa chỉ trong chương trình trùng với không gian địa chỉ trong bộ nhớ. Cho phép người lập trình truy cập trực tiếp vào 1 ô nhớ  Khó bảo vệ bộ nhớ.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Khi thi hành, hệ điều hành nạp toàn bộ chương trình vào bộ nhớ (nạp trước)  bộ nhớ máy tính phải đủ lớn để chạy các CT lớn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Chương trình được cấp phát 1 vùng nhớ có địa chỉ liên tục (cấp phát liên tục). HĐH sẽ thu hồi vùng nhớ sau khi chương trình kết thúc</a:t>
            </a:r>
          </a:p>
          <a:p>
            <a:pPr lvl="1"/>
            <a:r>
              <a:rPr lang="en-US" altLang="en-US" sz="2000"/>
              <a:t>Để thực hiện đa chương, HĐH cần chia BN ra nhiều vùng (partition), mỗi vùng cấp phát cho 1 CT</a:t>
            </a:r>
          </a:p>
          <a:p>
            <a:pPr lvl="1"/>
            <a:r>
              <a:rPr lang="en-US" altLang="en-US" sz="2000"/>
              <a:t>Khi bộ nhớ đầy </a:t>
            </a:r>
          </a:p>
          <a:p>
            <a:pPr lvl="2"/>
            <a:r>
              <a:rPr lang="en-US" altLang="en-US" sz="1600"/>
              <a:t>HĐH không cấp tiếp, các CT phải chờ đến khi có 1 vùng nhớ trống</a:t>
            </a:r>
          </a:p>
          <a:p>
            <a:pPr lvl="2"/>
            <a:r>
              <a:rPr lang="en-US" altLang="en-US" sz="1600"/>
              <a:t>HĐH cấp tiếp: Cần kỹ thuật tráo đổi (swapping) để ghi tạm vùng nhớ của 1 CT khác ra BN ngoài, lấy chỗ trống cấp cho CT mới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190D8-E1EA-4457-8033-2F1FEBF549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0901" name="Slide Number Placeholder 2">
            <a:extLst>
              <a:ext uri="{FF2B5EF4-FFF2-40B4-BE49-F238E27FC236}">
                <a16:creationId xmlns:a16="http://schemas.microsoft.com/office/drawing/2014/main" id="{00D96F9F-AFF1-4A25-9101-B1C4B67E53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D1F1E-B666-4D3A-BF45-1BA1C024196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87D5E60C-5557-4E9C-89E5-CBF94196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"/>
          </a:xfrm>
        </p:spPr>
        <p:txBody>
          <a:bodyPr/>
          <a:lstStyle/>
          <a:p>
            <a:r>
              <a:rPr lang="en-US" altLang="en-US" sz="2800"/>
              <a:t>Bộ nhớ thật (tiếp)</a:t>
            </a:r>
          </a:p>
          <a:p>
            <a:endParaRPr lang="en-US" altLang="en-US" sz="2800"/>
          </a:p>
        </p:txBody>
      </p:sp>
      <p:sp>
        <p:nvSpPr>
          <p:cNvPr id="81923" name="Title 1">
            <a:extLst>
              <a:ext uri="{FF2B5EF4-FFF2-40B4-BE49-F238E27FC236}">
                <a16:creationId xmlns:a16="http://schemas.microsoft.com/office/drawing/2014/main" id="{0EA2BBF7-AC56-41A6-A6A0-E9865858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81924" name="Picture 5">
            <a:extLst>
              <a:ext uri="{FF2B5EF4-FFF2-40B4-BE49-F238E27FC236}">
                <a16:creationId xmlns:a16="http://schemas.microsoft.com/office/drawing/2014/main" id="{EA6489F5-235A-4569-98C5-BCFEC2C3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6324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3DD04-1ABA-4326-95A0-FAD285CF6B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1926" name="Slide Number Placeholder 2">
            <a:extLst>
              <a:ext uri="{FF2B5EF4-FFF2-40B4-BE49-F238E27FC236}">
                <a16:creationId xmlns:a16="http://schemas.microsoft.com/office/drawing/2014/main" id="{F670900E-4DB4-4091-B41D-817E20DAB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D6AEB5-7D0F-47E1-A386-3208D9226DA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4F42080E-36CB-4B2D-9B84-AC3022EA4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667000"/>
          </a:xfrm>
        </p:spPr>
        <p:txBody>
          <a:bodyPr/>
          <a:lstStyle/>
          <a:p>
            <a:r>
              <a:rPr lang="en-US" altLang="en-US" sz="2800"/>
              <a:t>Bộ nhớ ảo (Virtual Memory)</a:t>
            </a:r>
          </a:p>
          <a:p>
            <a:pPr lvl="1"/>
            <a:r>
              <a:rPr lang="en-US" altLang="en-US" sz="2400"/>
              <a:t>Không gian địa chỉ trong CT (địa chỉ ảo) được tách biệt với không gian địa chỉ trong BN (địa chỉ thực) </a:t>
            </a:r>
            <a:r>
              <a:rPr lang="en-US" altLang="en-US" sz="2400">
                <a:sym typeface="Wingdings" panose="05000000000000000000" pitchFamily="2" charset="2"/>
              </a:rPr>
              <a:t> CPU và HĐH sẽ phối hợp để ánh xạ (mapping) địa chỉ ảo trong CT thành địa chỉ thật trong BN</a:t>
            </a:r>
          </a:p>
          <a:p>
            <a:pPr lvl="1"/>
            <a:r>
              <a:rPr lang="en-US" altLang="en-US" sz="2400">
                <a:sym typeface="Wingdings" panose="05000000000000000000" pitchFamily="2" charset="2"/>
              </a:rPr>
              <a:t>Việc ánh xạ và quản lý BN ảo được thực hiện qua đơn vị MMU (Memory Management Unit)</a:t>
            </a:r>
            <a:endParaRPr lang="en-US" altLang="en-US" sz="2400"/>
          </a:p>
        </p:txBody>
      </p:sp>
      <p:sp>
        <p:nvSpPr>
          <p:cNvPr id="82947" name="Title 1">
            <a:extLst>
              <a:ext uri="{FF2B5EF4-FFF2-40B4-BE49-F238E27FC236}">
                <a16:creationId xmlns:a16="http://schemas.microsoft.com/office/drawing/2014/main" id="{A67E9075-66CB-47DC-BAED-68BBE86F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82948" name="Picture 6" descr="03-08">
            <a:extLst>
              <a:ext uri="{FF2B5EF4-FFF2-40B4-BE49-F238E27FC236}">
                <a16:creationId xmlns:a16="http://schemas.microsoft.com/office/drawing/2014/main" id="{8E9DE3F4-1DD2-4577-ADC6-9B7FDABC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2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19600"/>
            <a:ext cx="5611813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25ED6-0B44-45BB-B855-CFF12A87A5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2950" name="Slide Number Placeholder 2">
            <a:extLst>
              <a:ext uri="{FF2B5EF4-FFF2-40B4-BE49-F238E27FC236}">
                <a16:creationId xmlns:a16="http://schemas.microsoft.com/office/drawing/2014/main" id="{11949B20-24C0-4668-8235-3AB68CD8F1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048A76-FF0D-4B59-8982-6087CF3A1EF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C31FB768-DE5F-4F02-9E9D-83A8D90B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800"/>
              <a:t>Bộ nhớ ảo (tiếp)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sym typeface="Wingdings" panose="05000000000000000000" pitchFamily="2" charset="2"/>
              </a:rPr>
              <a:t>Khi thi hành, hệ điều hành chỉ nạp các phần cần thiết của CT vào bộ nhớ (nạp theo yêu cầu), không cần nạp toàn bộ CT  tránh lãng phí BN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sym typeface="Wingdings" panose="05000000000000000000" pitchFamily="2" charset="2"/>
              </a:rPr>
              <a:t>Các CT được cấp phát nhiều vùng nhớ có địa chỉ tách biệt nhau (cấp phát không liên tục).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sym typeface="Wingdings" panose="05000000000000000000" pitchFamily="2" charset="2"/>
              </a:rPr>
              <a:t>Sử dụng kỹ thuật tráo đổi (swapping) để ghi tạm thời các vùng nhớ chưa cần đến ra BN ngoài (swap-out) để lấy chỗ trống nạp thông tin cần thiết vào BN (swap-in) khi cần đến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sym typeface="Wingdings" panose="05000000000000000000" pitchFamily="2" charset="2"/>
              </a:rPr>
              <a:t>BN ngoài thông dụng là đĩa cứng</a:t>
            </a:r>
          </a:p>
          <a:p>
            <a:pPr lvl="1">
              <a:spcBef>
                <a:spcPct val="0"/>
              </a:spcBef>
            </a:pPr>
            <a:r>
              <a:rPr lang="en-US" altLang="en-US" sz="2400">
                <a:sym typeface="Wingdings" panose="05000000000000000000" pitchFamily="2" charset="2"/>
              </a:rPr>
              <a:t>Có 2 kỹ thuật BN ảo:</a:t>
            </a:r>
          </a:p>
          <a:p>
            <a:pPr lvl="2">
              <a:spcBef>
                <a:spcPct val="0"/>
              </a:spcBef>
            </a:pPr>
            <a:r>
              <a:rPr lang="en-US" altLang="en-US" sz="2000"/>
              <a:t>Kỹ thuật phân trang : Kích thước các vùng nhớ cố định</a:t>
            </a:r>
          </a:p>
          <a:p>
            <a:pPr lvl="2">
              <a:spcBef>
                <a:spcPct val="0"/>
              </a:spcBef>
            </a:pPr>
            <a:r>
              <a:rPr lang="en-US" altLang="en-US" sz="2000"/>
              <a:t>Kỹ thuật phân đoạn : Kích thước các vùng nhớ thay đổi</a:t>
            </a:r>
          </a:p>
        </p:txBody>
      </p:sp>
      <p:sp>
        <p:nvSpPr>
          <p:cNvPr id="83971" name="Title 1">
            <a:extLst>
              <a:ext uri="{FF2B5EF4-FFF2-40B4-BE49-F238E27FC236}">
                <a16:creationId xmlns:a16="http://schemas.microsoft.com/office/drawing/2014/main" id="{75965CC5-2009-4DE2-A138-063F927E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DF83D-E343-4ADC-8DE2-15370E9A4E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3973" name="Slide Number Placeholder 2">
            <a:extLst>
              <a:ext uri="{FF2B5EF4-FFF2-40B4-BE49-F238E27FC236}">
                <a16:creationId xmlns:a16="http://schemas.microsoft.com/office/drawing/2014/main" id="{07C4AFC0-8684-4DF0-BE82-614818209E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9EBE0-B020-47C2-B489-FBB1848A532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ontent Placeholder 2">
            <a:extLst>
              <a:ext uri="{FF2B5EF4-FFF2-40B4-BE49-F238E27FC236}">
                <a16:creationId xmlns:a16="http://schemas.microsoft.com/office/drawing/2014/main" id="{061DA125-6FC9-4C96-8565-6A0FDAC07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z="2400"/>
              <a:t>Kỹ thuật phân trang (paging)</a:t>
            </a:r>
          </a:p>
          <a:p>
            <a:pPr lvl="1"/>
            <a:r>
              <a:rPr lang="en-US" altLang="en-US" sz="2000"/>
              <a:t>Không gian địa chỉ ảo trong CT được chia đều ra các trang ảo (virtual page, gọi tắt là page) có kích thước bằng nhau, mỗi trang là 1 đơn vị cấp phát BN của HĐH</a:t>
            </a:r>
          </a:p>
          <a:p>
            <a:pPr lvl="1"/>
            <a:r>
              <a:rPr lang="en-US" altLang="en-US" sz="2000"/>
              <a:t>Không gian địa chỉ thật trong BN cũng được chia đều thành các khung trang (page frame, gọi tắt là frame) có kích thước bằng 1 trang (thường là 4KB)</a:t>
            </a:r>
          </a:p>
          <a:p>
            <a:pPr lvl="1"/>
            <a:r>
              <a:rPr lang="en-US" altLang="en-US" sz="2000"/>
              <a:t>Khi có yêu cầu cấp phát BN, HĐH có thể nạp 1 trang theo yêu cầu vào bất cứ frame nào trong BN thật</a:t>
            </a:r>
          </a:p>
          <a:p>
            <a:pPr lvl="1"/>
            <a:r>
              <a:rPr lang="en-US" altLang="en-US" sz="2000"/>
              <a:t>Khi CT truy cập vào 1 trang chưa được cấp phát sẽ gây ra lỗi trang (page fault) </a:t>
            </a:r>
            <a:r>
              <a:rPr lang="en-US" altLang="en-US" sz="2000">
                <a:sym typeface="Wingdings" panose="05000000000000000000" pitchFamily="2" charset="2"/>
              </a:rPr>
              <a:t> HĐH phải xử lý bằng cách swapping với 1 trang khác chưa cần sử dụng đến (chậm)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HĐH cần 1 bảng quản lý để theo dõi trang nào đang được nạp vào frame nào trong BN cho mỗi CT, gọi là bảng trang (page table)</a:t>
            </a:r>
            <a:endParaRPr lang="en-US" altLang="en-US" sz="2000"/>
          </a:p>
        </p:txBody>
      </p:sp>
      <p:sp>
        <p:nvSpPr>
          <p:cNvPr id="84995" name="Title 1">
            <a:extLst>
              <a:ext uri="{FF2B5EF4-FFF2-40B4-BE49-F238E27FC236}">
                <a16:creationId xmlns:a16="http://schemas.microsoft.com/office/drawing/2014/main" id="{578C01D3-49E3-4EE2-9A9A-C2350DD0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7C6BC-39DF-4A79-901F-ED663619E5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4997" name="Slide Number Placeholder 2">
            <a:extLst>
              <a:ext uri="{FF2B5EF4-FFF2-40B4-BE49-F238E27FC236}">
                <a16:creationId xmlns:a16="http://schemas.microsoft.com/office/drawing/2014/main" id="{574D6CFA-3DF9-4FD9-9182-13646E4226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80A835-D73F-4F9E-B837-5290D925697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4824A218-1CB7-47B9-BEEE-DD8ED921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/>
              <a:t>Độ tin cậy bộ nhớ (tiếp)</a:t>
            </a:r>
          </a:p>
        </p:txBody>
      </p:sp>
      <p:sp>
        <p:nvSpPr>
          <p:cNvPr id="12291" name="Title 1">
            <a:extLst>
              <a:ext uri="{FF2B5EF4-FFF2-40B4-BE49-F238E27FC236}">
                <a16:creationId xmlns:a16="http://schemas.microsoft.com/office/drawing/2014/main" id="{2F41ED2F-8880-4AB6-BD09-5A263ABD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Tổng quan về hệ thống nhớ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8A6B10D7-30C6-44BE-A3D5-420740E7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466975"/>
            <a:ext cx="7593012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E39C5-7375-4E90-A532-45A44DB42E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2294" name="Slide Number Placeholder 2">
            <a:extLst>
              <a:ext uri="{FF2B5EF4-FFF2-40B4-BE49-F238E27FC236}">
                <a16:creationId xmlns:a16="http://schemas.microsoft.com/office/drawing/2014/main" id="{F13EEA5B-4498-40CF-9BDD-767DCC9C9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1AB14-1B09-4BF8-B12D-D7E1EFE9730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50BEBCF6-9F49-4D07-9F6D-A80A86FC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altLang="en-US" sz="2800"/>
              <a:t>Kỹ thuật phân trang (tiếp)</a:t>
            </a:r>
          </a:p>
        </p:txBody>
      </p:sp>
      <p:sp>
        <p:nvSpPr>
          <p:cNvPr id="86019" name="Title 1">
            <a:extLst>
              <a:ext uri="{FF2B5EF4-FFF2-40B4-BE49-F238E27FC236}">
                <a16:creationId xmlns:a16="http://schemas.microsoft.com/office/drawing/2014/main" id="{1B9189B6-47BB-42DD-AFCD-97566078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86020" name="Picture 4">
            <a:extLst>
              <a:ext uri="{FF2B5EF4-FFF2-40B4-BE49-F238E27FC236}">
                <a16:creationId xmlns:a16="http://schemas.microsoft.com/office/drawing/2014/main" id="{8F2C638C-FE24-4EBD-B94A-E37399DF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4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76"/>
          <a:stretch>
            <a:fillRect/>
          </a:stretch>
        </p:blipFill>
        <p:spPr bwMode="auto">
          <a:xfrm>
            <a:off x="152400" y="2133600"/>
            <a:ext cx="464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1" name="Picture 4">
            <a:extLst>
              <a:ext uri="{FF2B5EF4-FFF2-40B4-BE49-F238E27FC236}">
                <a16:creationId xmlns:a16="http://schemas.microsoft.com/office/drawing/2014/main" id="{3A7C0FFB-610D-401F-86EC-B03AB6835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3"/>
          <a:stretch>
            <a:fillRect/>
          </a:stretch>
        </p:blipFill>
        <p:spPr bwMode="auto">
          <a:xfrm>
            <a:off x="5029200" y="2133600"/>
            <a:ext cx="411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4929-FE58-496A-B48C-C4E7961618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6023" name="Slide Number Placeholder 2">
            <a:extLst>
              <a:ext uri="{FF2B5EF4-FFF2-40B4-BE49-F238E27FC236}">
                <a16:creationId xmlns:a16="http://schemas.microsoft.com/office/drawing/2014/main" id="{247C1494-5068-4F57-84F7-94AA04D750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0A3B01-FD6B-4F59-ADF3-5D4E904245E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EDC5109E-408D-4D2A-852A-D32D70C7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3429000"/>
          </a:xfrm>
        </p:spPr>
        <p:txBody>
          <a:bodyPr/>
          <a:lstStyle/>
          <a:p>
            <a:r>
              <a:rPr lang="en-US" altLang="en-US" sz="2800"/>
              <a:t>Ví dụ về BN phân trang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BN ảo trong CT gồm 64KB được chia ra 16 trang, mỗi trang 4KB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BN thực gồm 32KB được chia ra 8 frame</a:t>
            </a:r>
          </a:p>
          <a:p>
            <a:pPr lvl="1">
              <a:spcBef>
                <a:spcPct val="0"/>
              </a:spcBef>
            </a:pPr>
            <a:r>
              <a:rPr lang="en-US" altLang="en-US" sz="2400"/>
              <a:t>BN đang được cấp phát như  thể hiện trong bảng trang</a:t>
            </a:r>
          </a:p>
        </p:txBody>
      </p:sp>
      <p:sp>
        <p:nvSpPr>
          <p:cNvPr id="87043" name="Title 1">
            <a:extLst>
              <a:ext uri="{FF2B5EF4-FFF2-40B4-BE49-F238E27FC236}">
                <a16:creationId xmlns:a16="http://schemas.microsoft.com/office/drawing/2014/main" id="{32B5B8FA-44A6-4E23-8E57-7595CDB4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87044" name="Picture 6" descr="03-09">
            <a:extLst>
              <a:ext uri="{FF2B5EF4-FFF2-40B4-BE49-F238E27FC236}">
                <a16:creationId xmlns:a16="http://schemas.microsoft.com/office/drawing/2014/main" id="{3A19385C-0E3F-48E8-92E6-1EE7EB39B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1828800"/>
            <a:ext cx="3211512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TextBox 4">
            <a:extLst>
              <a:ext uri="{FF2B5EF4-FFF2-40B4-BE49-F238E27FC236}">
                <a16:creationId xmlns:a16="http://schemas.microsoft.com/office/drawing/2014/main" id="{39C24788-DDF6-441B-BBB4-229993A17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876800"/>
            <a:ext cx="3124200" cy="153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619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8325" indent="-1825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Bài tập: Hãy tính địa chỉ thật từ các địa chỉ ảo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10.000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20.000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30.000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845B9-0270-4972-94C4-E8C37DB1CD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7047" name="Slide Number Placeholder 2">
            <a:extLst>
              <a:ext uri="{FF2B5EF4-FFF2-40B4-BE49-F238E27FC236}">
                <a16:creationId xmlns:a16="http://schemas.microsoft.com/office/drawing/2014/main" id="{4E3565FA-F1DF-48C5-9F3F-75B6F10B0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0B74DF-FDAC-4942-9772-650D9828B4F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5">
            <a:extLst>
              <a:ext uri="{FF2B5EF4-FFF2-40B4-BE49-F238E27FC236}">
                <a16:creationId xmlns:a16="http://schemas.microsoft.com/office/drawing/2014/main" id="{9BC23F25-F83E-48DF-A878-E6D65B96CBC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lum bright="-18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6248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6A78229C-2D1D-4167-9DF2-A2696D53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r>
              <a:rPr lang="en-US" altLang="en-US" sz="2800"/>
              <a:t>Kỹ thuật phân đoạn (segmentation)</a:t>
            </a:r>
          </a:p>
          <a:p>
            <a:pPr lvl="1"/>
            <a:r>
              <a:rPr lang="en-US" altLang="en-US" sz="2400"/>
              <a:t>Quan điểm người lập trình về BN</a:t>
            </a:r>
          </a:p>
          <a:p>
            <a:pPr lvl="2"/>
            <a:r>
              <a:rPr lang="en-US" altLang="en-US" sz="2000"/>
              <a:t>Chương trình bao gồm nhiều module</a:t>
            </a:r>
          </a:p>
          <a:p>
            <a:pPr lvl="2"/>
            <a:r>
              <a:rPr lang="en-US" altLang="en-US" sz="2000"/>
              <a:t>Dữ liệu bao gồm nhiều array, chuỗi, …</a:t>
            </a:r>
          </a:p>
          <a:p>
            <a:pPr lvl="2"/>
            <a:r>
              <a:rPr lang="en-US" altLang="en-US" sz="2000"/>
              <a:t>Khi truy cập sẽ căn cứ vào địa chỉ tương đối của module (lệnh thứ mấy) hay array (phần tử thứ mấy)</a:t>
            </a:r>
          </a:p>
        </p:txBody>
      </p:sp>
      <p:sp>
        <p:nvSpPr>
          <p:cNvPr id="88068" name="Title 1">
            <a:extLst>
              <a:ext uri="{FF2B5EF4-FFF2-40B4-BE49-F238E27FC236}">
                <a16:creationId xmlns:a16="http://schemas.microsoft.com/office/drawing/2014/main" id="{5B562B10-DE09-486D-B88F-C5C17208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4201A-2A09-4637-9E89-673219F392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8070" name="Slide Number Placeholder 2">
            <a:extLst>
              <a:ext uri="{FF2B5EF4-FFF2-40B4-BE49-F238E27FC236}">
                <a16:creationId xmlns:a16="http://schemas.microsoft.com/office/drawing/2014/main" id="{CF2626AD-12FE-405B-9AC0-BD7370CA9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E096EA-848A-4C08-A9B4-27BA5CC190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9401019C-0E04-4670-A108-333D5572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Kỹ thuật phân đoạn (tiếp)</a:t>
            </a:r>
          </a:p>
          <a:p>
            <a:pPr lvl="1"/>
            <a:r>
              <a:rPr lang="en-US" altLang="en-US" sz="2000"/>
              <a:t>HĐH sẽ cấp phát BN theo từng đoạn (segment) có kích thước theo yêu cầu lập trình, người lập trình truy cập BN theo offset trong từng segment</a:t>
            </a:r>
          </a:p>
          <a:p>
            <a:pPr lvl="1"/>
            <a:r>
              <a:rPr lang="en-US" altLang="en-US" sz="2000"/>
              <a:t>Địa chỉ ảo có dạng (segment, offset)</a:t>
            </a:r>
          </a:p>
          <a:p>
            <a:pPr lvl="1"/>
            <a:r>
              <a:rPr lang="en-US" altLang="en-US" sz="2000"/>
              <a:t>Khi có yêu cầu cấp phát BN, HĐH có thể nạp 1 segment theo yêu cầu vào vùng trống trong BN thật. Nếu không có vùng trống đủ lớn HĐH cần dồn BN để tạo ra vùng trống đủ lớn.</a:t>
            </a:r>
          </a:p>
          <a:p>
            <a:pPr lvl="1"/>
            <a:r>
              <a:rPr lang="en-US" altLang="en-US" sz="2000"/>
              <a:t>Khi CT truy cập vào 1 segment chưa được cấp phát sẽ gây ra lỗi segment (segment fault) </a:t>
            </a:r>
            <a:r>
              <a:rPr lang="en-US" altLang="en-US" sz="2000">
                <a:sym typeface="Wingdings" panose="05000000000000000000" pitchFamily="2" charset="2"/>
              </a:rPr>
              <a:t> HĐH phải xử lý bằng cách swapping với 1 hoặc vài </a:t>
            </a:r>
            <a:r>
              <a:rPr lang="en-US" altLang="en-US" sz="2000"/>
              <a:t>segment </a:t>
            </a:r>
            <a:r>
              <a:rPr lang="en-US" altLang="en-US" sz="2000">
                <a:sym typeface="Wingdings" panose="05000000000000000000" pitchFamily="2" charset="2"/>
              </a:rPr>
              <a:t>khác chưa cần sử dụng đến (chậm)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HĐH cần 1 bảng quản lý để theo dõi </a:t>
            </a:r>
            <a:r>
              <a:rPr lang="en-US" altLang="en-US" sz="2000"/>
              <a:t>segment  </a:t>
            </a:r>
            <a:r>
              <a:rPr lang="en-US" altLang="en-US" sz="2000">
                <a:sym typeface="Wingdings" panose="05000000000000000000" pitchFamily="2" charset="2"/>
              </a:rPr>
              <a:t>nào đang được nạp vào vị trí nào trong BN cho mỗi CT, gọi là bảng </a:t>
            </a:r>
            <a:r>
              <a:rPr lang="en-US" altLang="en-US" sz="2000"/>
              <a:t>segment </a:t>
            </a:r>
            <a:r>
              <a:rPr lang="en-US" altLang="en-US" sz="2000">
                <a:sym typeface="Wingdings" panose="05000000000000000000" pitchFamily="2" charset="2"/>
              </a:rPr>
              <a:t>(</a:t>
            </a:r>
            <a:r>
              <a:rPr lang="en-US" altLang="en-US" sz="2000"/>
              <a:t>segment </a:t>
            </a:r>
            <a:r>
              <a:rPr lang="en-US" altLang="en-US" sz="2000">
                <a:sym typeface="Wingdings" panose="05000000000000000000" pitchFamily="2" charset="2"/>
              </a:rPr>
              <a:t>table)</a:t>
            </a:r>
            <a:endParaRPr lang="en-US" altLang="en-US" sz="2000"/>
          </a:p>
          <a:p>
            <a:pPr marL="742950" lvl="2" indent="-342900"/>
            <a:endParaRPr lang="en-US" altLang="en-US" sz="2000"/>
          </a:p>
          <a:p>
            <a:endParaRPr lang="en-US" altLang="en-US"/>
          </a:p>
        </p:txBody>
      </p:sp>
      <p:sp>
        <p:nvSpPr>
          <p:cNvPr id="89091" name="Title 1">
            <a:extLst>
              <a:ext uri="{FF2B5EF4-FFF2-40B4-BE49-F238E27FC236}">
                <a16:creationId xmlns:a16="http://schemas.microsoft.com/office/drawing/2014/main" id="{4E95D5E7-33D9-45BC-841E-EADA4907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C8C60-4DA6-4691-8E91-C2AEC4F24B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89093" name="Slide Number Placeholder 2">
            <a:extLst>
              <a:ext uri="{FF2B5EF4-FFF2-40B4-BE49-F238E27FC236}">
                <a16:creationId xmlns:a16="http://schemas.microsoft.com/office/drawing/2014/main" id="{610C52BC-9D39-4DE5-BAEB-E404E6BC6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55CD3-0A1D-4B77-B867-9CC10F23188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5">
            <a:extLst>
              <a:ext uri="{FF2B5EF4-FFF2-40B4-BE49-F238E27FC236}">
                <a16:creationId xmlns:a16="http://schemas.microsoft.com/office/drawing/2014/main" id="{722EF49F-0992-40C7-9FC0-86376B93CD1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lum bright="-1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057400"/>
            <a:ext cx="7870825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8922A799-8BBF-45D5-A0AE-32D1C71F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/>
              <a:t>Ví dụ về BN phân đoạn</a:t>
            </a:r>
          </a:p>
        </p:txBody>
      </p:sp>
      <p:sp>
        <p:nvSpPr>
          <p:cNvPr id="90116" name="Title 1">
            <a:extLst>
              <a:ext uri="{FF2B5EF4-FFF2-40B4-BE49-F238E27FC236}">
                <a16:creationId xmlns:a16="http://schemas.microsoft.com/office/drawing/2014/main" id="{E9515ED6-AF5B-41F9-AA81-4F4F3649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9F7F5A-4B43-4BDB-A167-C010DA1970C8}"/>
              </a:ext>
            </a:extLst>
          </p:cNvPr>
          <p:cNvSpPr txBox="1">
            <a:spLocks/>
          </p:cNvSpPr>
          <p:nvPr/>
        </p:nvSpPr>
        <p:spPr bwMode="auto">
          <a:xfrm>
            <a:off x="762000" y="6096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tabLst>
                <a:tab pos="1544638" algn="l"/>
                <a:tab pos="3209925" algn="l"/>
                <a:tab pos="4795838" algn="l"/>
                <a:tab pos="6340475" algn="l"/>
              </a:tabLst>
              <a:defRPr/>
            </a:pPr>
            <a:r>
              <a:rPr lang="en-US" sz="1600">
                <a:latin typeface="+mn-lt"/>
                <a:cs typeface="+mn-cs"/>
              </a:rPr>
              <a:t>Ban đầu	S1 swap-out	S4 swap-out	S3 swap-out	Dồn bộ nhớ</a:t>
            </a:r>
          </a:p>
          <a:p>
            <a:pPr marL="342900" indent="-342900">
              <a:spcBef>
                <a:spcPts val="0"/>
              </a:spcBef>
              <a:tabLst>
                <a:tab pos="1544638" algn="l"/>
                <a:tab pos="3209925" algn="l"/>
                <a:tab pos="4795838" algn="l"/>
                <a:tab pos="6340475" algn="l"/>
              </a:tabLst>
              <a:defRPr/>
            </a:pPr>
            <a:r>
              <a:rPr lang="en-US" sz="1600">
                <a:latin typeface="+mn-lt"/>
                <a:cs typeface="+mn-cs"/>
              </a:rPr>
              <a:t>		S7 swap-in	S5 swap-in	S6 swap-in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E82F3-AFAD-4AEE-9E9A-8A1FEEC2DD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0119" name="Slide Number Placeholder 2">
            <a:extLst>
              <a:ext uri="{FF2B5EF4-FFF2-40B4-BE49-F238E27FC236}">
                <a16:creationId xmlns:a16="http://schemas.microsoft.com/office/drawing/2014/main" id="{5938A0EA-D9A0-4880-9588-01A398441F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50E39-ED55-4D9B-AC4F-7F16524BCE5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9E4C4CA4-B1A2-46C3-9C27-4B9CEB32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r>
              <a:rPr lang="en-US" altLang="en-US"/>
              <a:t>Tổng quát việc truy cập bộ nhớ trong máy tính</a:t>
            </a:r>
          </a:p>
        </p:txBody>
      </p:sp>
      <p:sp>
        <p:nvSpPr>
          <p:cNvPr id="91139" name="Title 1">
            <a:extLst>
              <a:ext uri="{FF2B5EF4-FFF2-40B4-BE49-F238E27FC236}">
                <a16:creationId xmlns:a16="http://schemas.microsoft.com/office/drawing/2014/main" id="{84E24F03-AA93-4C3A-A92C-97BEFF15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91140" name="Picture 2">
            <a:extLst>
              <a:ext uri="{FF2B5EF4-FFF2-40B4-BE49-F238E27FC236}">
                <a16:creationId xmlns:a16="http://schemas.microsoft.com/office/drawing/2014/main" id="{FE206EB0-77BB-43AB-A3E5-89E593F31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2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362200"/>
            <a:ext cx="7593012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17E1B-4839-4609-80DC-E09FDC013E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1142" name="Slide Number Placeholder 2">
            <a:extLst>
              <a:ext uri="{FF2B5EF4-FFF2-40B4-BE49-F238E27FC236}">
                <a16:creationId xmlns:a16="http://schemas.microsoft.com/office/drawing/2014/main" id="{9C888277-6F57-482E-ADE5-60FC954A37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C5814C-1EE7-44CB-BCF8-5E871DBA69E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B4D82257-E03F-45FA-8DC9-7DA5600F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Ưu điểm BN ảo</a:t>
            </a:r>
          </a:p>
          <a:p>
            <a:pPr lvl="1"/>
            <a:r>
              <a:rPr lang="en-US" altLang="en-US" sz="2000"/>
              <a:t>Cho phép CT lớn hơn BN vẫn chạy được</a:t>
            </a:r>
          </a:p>
          <a:p>
            <a:pPr lvl="1"/>
            <a:r>
              <a:rPr lang="en-US" altLang="en-US" sz="2000"/>
              <a:t>Chỉ nạp phần CT nào cần đến vào BN </a:t>
            </a:r>
            <a:r>
              <a:rPr lang="en-US" altLang="en-US" sz="2000">
                <a:sym typeface="Wingdings" panose="05000000000000000000" pitchFamily="2" charset="2"/>
              </a:rPr>
              <a:t> tiết kiệm BN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Nhược</a:t>
            </a:r>
            <a:r>
              <a:rPr lang="en-US" altLang="en-US" sz="2400"/>
              <a:t> điểm BN ảo</a:t>
            </a:r>
          </a:p>
          <a:p>
            <a:pPr lvl="1"/>
            <a:r>
              <a:rPr lang="en-US" altLang="en-US" sz="2000"/>
              <a:t>Tăng phí tổn hệ thống (overhead): Tốn thời gian tính toán địa chỉ ảo sang địa chỉ thật, tốn không gian BN chứa bảng trang/ segment</a:t>
            </a:r>
          </a:p>
          <a:p>
            <a:pPr lvl="1"/>
            <a:r>
              <a:rPr lang="en-US" altLang="en-US" sz="2000"/>
              <a:t>Truy cập BN chậm hơn so với quản lý BN thực: Cần gấp đôi thời gian truy cập BN. Khi có page/ segment fault việc truy cập BN biến thành truy cập IO</a:t>
            </a:r>
          </a:p>
          <a:p>
            <a:r>
              <a:rPr lang="en-US" altLang="en-US" sz="2400"/>
              <a:t>Cách khắc phục</a:t>
            </a:r>
          </a:p>
          <a:p>
            <a:pPr lvl="1"/>
            <a:r>
              <a:rPr lang="en-US" altLang="en-US" sz="2000"/>
              <a:t>Cần phần cứng đặc biệt hỗ trợ HĐH để quản lý BN</a:t>
            </a:r>
          </a:p>
          <a:p>
            <a:pPr lvl="1"/>
            <a:r>
              <a:rPr lang="en-US" altLang="en-US" sz="2000"/>
              <a:t>Cần giải thuật thay trang/ segment tối ưu</a:t>
            </a:r>
          </a:p>
        </p:txBody>
      </p:sp>
      <p:sp>
        <p:nvSpPr>
          <p:cNvPr id="92163" name="Title 1">
            <a:extLst>
              <a:ext uri="{FF2B5EF4-FFF2-40B4-BE49-F238E27FC236}">
                <a16:creationId xmlns:a16="http://schemas.microsoft.com/office/drawing/2014/main" id="{B2EA7C5B-4C26-4456-A017-13FAB696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90CF8-FAA3-4A4F-8990-9923349162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2165" name="Slide Number Placeholder 2">
            <a:extLst>
              <a:ext uri="{FF2B5EF4-FFF2-40B4-BE49-F238E27FC236}">
                <a16:creationId xmlns:a16="http://schemas.microsoft.com/office/drawing/2014/main" id="{201493A0-4097-4AB5-9818-BE3DBE984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213882-1700-44A3-AC41-CC9718BCACF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419951B4-A8D3-4645-9A87-ABD86D5EB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r>
              <a:rPr lang="en-US" altLang="en-US" sz="2400"/>
              <a:t>Ví dụ: BN ảo trong CPU Intel Pentium 4</a:t>
            </a:r>
          </a:p>
          <a:p>
            <a:pPr lvl="1"/>
            <a:r>
              <a:rPr lang="en-US" altLang="en-US" sz="2000"/>
              <a:t>Phân segment kết hợp phân trang 2 cấp</a:t>
            </a:r>
          </a:p>
          <a:p>
            <a:pPr lvl="2"/>
            <a:r>
              <a:rPr lang="en-US" altLang="en-US" sz="1800"/>
              <a:t>Phân segment: Segment 16 bit, Offset: 32 bit. </a:t>
            </a:r>
          </a:p>
          <a:p>
            <a:pPr lvl="2"/>
            <a:r>
              <a:rPr lang="en-US" altLang="en-US" sz="1800"/>
              <a:t>Phân trang: Địa chỉ tuyến tính 32 bit chia ra: Directory 10 bit, page 10 bit và offset 12 bit (4KB/trang)</a:t>
            </a:r>
          </a:p>
        </p:txBody>
      </p:sp>
      <p:sp>
        <p:nvSpPr>
          <p:cNvPr id="93187" name="Title 1">
            <a:extLst>
              <a:ext uri="{FF2B5EF4-FFF2-40B4-BE49-F238E27FC236}">
                <a16:creationId xmlns:a16="http://schemas.microsoft.com/office/drawing/2014/main" id="{E6A26F5D-1BE2-4718-A7FD-6A885243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Bộ nhớ ảo</a:t>
            </a:r>
          </a:p>
        </p:txBody>
      </p:sp>
      <p:pic>
        <p:nvPicPr>
          <p:cNvPr id="93188" name="Picture 5">
            <a:extLst>
              <a:ext uri="{FF2B5EF4-FFF2-40B4-BE49-F238E27FC236}">
                <a16:creationId xmlns:a16="http://schemas.microsoft.com/office/drawing/2014/main" id="{8FF55C93-79DC-4512-A75B-E7B61B263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6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5"/>
          <a:stretch>
            <a:fillRect/>
          </a:stretch>
        </p:blipFill>
        <p:spPr bwMode="auto">
          <a:xfrm>
            <a:off x="1828800" y="3352800"/>
            <a:ext cx="5943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8983D-2EFC-43CA-81E0-1DE7A1F17C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3190" name="Slide Number Placeholder 2">
            <a:extLst>
              <a:ext uri="{FF2B5EF4-FFF2-40B4-BE49-F238E27FC236}">
                <a16:creationId xmlns:a16="http://schemas.microsoft.com/office/drawing/2014/main" id="{DEBD50E2-17F7-4C46-8660-51BCFA06D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3BA739-A147-427F-AECA-A4272C6FE8D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tle 5">
            <a:extLst>
              <a:ext uri="{FF2B5EF4-FFF2-40B4-BE49-F238E27FC236}">
                <a16:creationId xmlns:a16="http://schemas.microsoft.com/office/drawing/2014/main" id="{7E9DA0C5-BD7E-4D07-A94C-C77A4985A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cap="none">
                <a:solidFill>
                  <a:srgbClr val="FF0000"/>
                </a:solidFill>
              </a:rPr>
              <a:t>Các giải thuật thay thế trang</a:t>
            </a:r>
            <a:br>
              <a:rPr lang="en-US" altLang="en-US" sz="3200" cap="none">
                <a:solidFill>
                  <a:srgbClr val="FF0000"/>
                </a:solidFill>
              </a:rPr>
            </a:br>
            <a:r>
              <a:rPr lang="en-US" altLang="en-US" sz="3200" cap="none">
                <a:solidFill>
                  <a:srgbClr val="FF0000"/>
                </a:solidFill>
              </a:rPr>
              <a:t>(</a:t>
            </a:r>
            <a:r>
              <a:rPr lang="en-US" altLang="en-US" sz="2400" cap="none">
                <a:solidFill>
                  <a:srgbClr val="FF0000"/>
                </a:solidFill>
              </a:rPr>
              <a:t>Page replacement algorithms</a:t>
            </a:r>
            <a:r>
              <a:rPr lang="en-US" altLang="en-US" sz="3200" cap="none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332D6-3FD1-4703-873E-490799D8A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06E4-EC10-4DD0-B291-4BF3E292832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4213" name="Slide Number Placeholder 4">
            <a:extLst>
              <a:ext uri="{FF2B5EF4-FFF2-40B4-BE49-F238E27FC236}">
                <a16:creationId xmlns:a16="http://schemas.microsoft.com/office/drawing/2014/main" id="{7418785D-CAB5-4B91-9AA8-1F5A9510A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E9F339D-8C03-4E14-89B9-90600A4A920A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88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A927A874-F6DA-4B41-88F7-55EC7783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Thay thế trang</a:t>
            </a:r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B3ACD6DA-B57D-49BF-9D53-90961C62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Không dễ dàng để tìm được chính sách thay thế trang tốt</a:t>
            </a:r>
          </a:p>
          <a:p>
            <a:pPr marL="601663" lvl="1" indent="-284163"/>
            <a:r>
              <a:rPr lang="en-US" altLang="en-US" sz="2000"/>
              <a:t>Khi thu hồi một trang, làm sao chúng ta biết là trang tốt nhất có thể giảm thiểu lỗi trang sau này?</a:t>
            </a:r>
          </a:p>
          <a:p>
            <a:r>
              <a:rPr lang="en-US" altLang="en-US" sz="2400"/>
              <a:t>Có tồn tại thuật toán thay thế trang tối ưu?</a:t>
            </a:r>
          </a:p>
          <a:p>
            <a:r>
              <a:rPr lang="en-US" altLang="en-US" sz="2400"/>
              <a:t>Nếu có, thuật toán thay thế trang tối ưu là gì?</a:t>
            </a:r>
          </a:p>
          <a:p>
            <a:r>
              <a:rPr lang="en-US" altLang="en-US" sz="2400"/>
              <a:t>Xem ví dụ sau:</a:t>
            </a:r>
          </a:p>
          <a:p>
            <a:pPr marL="601663" lvl="1" indent="-284163"/>
            <a:r>
              <a:rPr lang="en-US" altLang="en-US" sz="2000"/>
              <a:t>Giả sử chúng ta có 3 frames và chạy chương trình theo mẫu sau</a:t>
            </a:r>
          </a:p>
          <a:p>
            <a:pPr marL="601663" lvl="1" indent="-284163"/>
            <a:r>
              <a:rPr lang="en-US" altLang="en-US" sz="2000"/>
              <a:t>7, 0, 1, 2, 0, 3, 0, 4, 2, 3</a:t>
            </a:r>
          </a:p>
          <a:p>
            <a:r>
              <a:rPr lang="en-US" altLang="en-US" sz="2400"/>
              <a:t>Giả sử chúng ta biết thứ tự yêu cầu trang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11818-928D-46DD-A5D4-D58BCF6737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5237" name="Slide Number Placeholder 4">
            <a:extLst>
              <a:ext uri="{FF2B5EF4-FFF2-40B4-BE49-F238E27FC236}">
                <a16:creationId xmlns:a16="http://schemas.microsoft.com/office/drawing/2014/main" id="{414A3156-D9F6-444D-BCF0-D902090D2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0DCFE9A-A7F8-495A-919A-6E0833972BBB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89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C0FA09E-9A18-4C8E-B577-0B2F20E1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Bộ nhớ bán dẫn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F7AD3-E17B-492D-B1BB-2576688A8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Phân loại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ROM (Read Only Memory)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chỉ đọc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Không tự mất dữ liệu khi cắt nguồn điện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RAM (Random Access Memory)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đọc/ ghi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Tự mất dữ liệu khi cắt nguồn điện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Cache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Bộ nhớ có tốc độ cao nhưng dung lượng thấp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Trung gian giữa bộ nhớ chính và thanh ghi trong CPU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Ngày nay thường được tích hợp sẵn trong CPU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2FEE3-488E-456C-AE44-39E3B033F6A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3317" name="Slide Number Placeholder 3">
            <a:extLst>
              <a:ext uri="{FF2B5EF4-FFF2-40B4-BE49-F238E27FC236}">
                <a16:creationId xmlns:a16="http://schemas.microsoft.com/office/drawing/2014/main" id="{AF6BF9B0-626D-4EF9-8B9E-2C6348B90B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E6F38-EA12-4CD8-92FE-5BB1920E389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42DA7FF8-A9CA-46CA-9797-968E6B57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Giải thuật thay thế trang </a:t>
            </a: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62DED2E0-1C60-4742-8F0A-0345ADF1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FIFO</a:t>
            </a:r>
          </a:p>
          <a:p>
            <a:r>
              <a:rPr lang="en-US" altLang="en-US"/>
              <a:t>LRU</a:t>
            </a:r>
          </a:p>
          <a:p>
            <a:r>
              <a:rPr lang="en-US" altLang="en-US"/>
              <a:t>OPTIMAL</a:t>
            </a:r>
          </a:p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8D38-D9A4-45FA-8DC8-58FA6316D2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6261" name="Slide Number Placeholder 4">
            <a:extLst>
              <a:ext uri="{FF2B5EF4-FFF2-40B4-BE49-F238E27FC236}">
                <a16:creationId xmlns:a16="http://schemas.microsoft.com/office/drawing/2014/main" id="{A618154B-78C4-4909-8B45-4C87DA871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665247C-2BBE-4CD9-B059-98F590938652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90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54B1C9A3-9E87-4A26-AD0B-04A12D6B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FIFO - First In First Out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855028D7-1674-43CC-B7B5-6058405C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First-in, First-out</a:t>
            </a:r>
          </a:p>
          <a:p>
            <a:pPr marL="601663" lvl="1" indent="-284163"/>
            <a:r>
              <a:rPr lang="en-US" altLang="en-US" sz="2000"/>
              <a:t>Công bằng, thời gian mỗi trang trên bộ nhớ gần như tương đương nhau</a:t>
            </a:r>
          </a:p>
          <a:p>
            <a:r>
              <a:rPr lang="en-US" altLang="en-US" sz="2400"/>
              <a:t>Có vấn đề gì không?</a:t>
            </a:r>
          </a:p>
          <a:p>
            <a:pPr marL="601663" lvl="1" indent="-284163"/>
            <a:r>
              <a:rPr lang="en-US" altLang="en-US" sz="2000"/>
              <a:t>Có phù hợp với yêu cầu của một chương trình?</a:t>
            </a:r>
          </a:p>
          <a:p>
            <a:r>
              <a:rPr lang="en-US" altLang="en-US" sz="2400"/>
              <a:t>Có hiệu quả với ví dụ của chúng ta?</a:t>
            </a:r>
          </a:p>
          <a:p>
            <a:endParaRPr lang="en-US" altLang="en-US" sz="4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B0B35-5A61-495C-9871-2F5B5143C8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9BC9F561-BC4E-4126-A842-6EB661EA00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1D2A143-7D96-4B67-B684-4E18995588C1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91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6" name="TextBox 6">
            <a:extLst>
              <a:ext uri="{FF2B5EF4-FFF2-40B4-BE49-F238E27FC236}">
                <a16:creationId xmlns:a16="http://schemas.microsoft.com/office/drawing/2014/main" id="{5DBD5EA7-852E-4CCA-BC9D-58C2FA8C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267200"/>
            <a:ext cx="563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1663" indent="-28416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/>
            <a:r>
              <a:rPr lang="en-US" altLang="en-US" sz="2800"/>
              <a:t>7, 0, 1, 2, 0, 3, 0, 4, 2, 3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EE2EC489-EEF2-4477-9260-1F32FF1C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FIFO - First In First Out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6C8DB437-0F64-44D0-B9DE-9BA8615D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B6C02-8233-402B-AB11-ED93B19E16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8309" name="Slide Number Placeholder 4">
            <a:extLst>
              <a:ext uri="{FF2B5EF4-FFF2-40B4-BE49-F238E27FC236}">
                <a16:creationId xmlns:a16="http://schemas.microsoft.com/office/drawing/2014/main" id="{AF305676-A95B-4D95-9A6E-2E8A9F5979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BC1BDC-4B5A-4EEB-A98A-FA6E0B5A46A0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92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8310" name="Picture 3">
            <a:extLst>
              <a:ext uri="{FF2B5EF4-FFF2-40B4-BE49-F238E27FC236}">
                <a16:creationId xmlns:a16="http://schemas.microsoft.com/office/drawing/2014/main" id="{B997B5C8-B3E6-49F4-9D45-E83D854A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32359" r="452" b="32361"/>
          <a:stretch>
            <a:fillRect/>
          </a:stretch>
        </p:blipFill>
        <p:spPr bwMode="auto">
          <a:xfrm>
            <a:off x="304800" y="2114550"/>
            <a:ext cx="8696325" cy="23241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2A2BC58C-BBE0-451A-97C0-7D843F9C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Ví dụ khác - FIFO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5E4A5021-0D51-4BCA-9861-223A5217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778D0-97F3-4023-BDB1-E7E00272BF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F928CC12-3964-4295-ADA8-91A2278F49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7605D3-1803-45E9-9B53-62E85B1329C1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93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9334" name="Picture 9">
            <a:extLst>
              <a:ext uri="{FF2B5EF4-FFF2-40B4-BE49-F238E27FC236}">
                <a16:creationId xmlns:a16="http://schemas.microsoft.com/office/drawing/2014/main" id="{035674D6-ABE2-43C8-88A5-FF439B22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247775"/>
            <a:ext cx="5867400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1EB6DA59-9B28-4235-9162-3A8253A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LRU – Least Recently Used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4322DED1-DE05-4DEF-B9D9-6F2479855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Least Recently Used (ít sử dụng gần đây nhất)</a:t>
            </a:r>
          </a:p>
          <a:p>
            <a:pPr marL="601663" lvl="1" indent="-284163"/>
            <a:r>
              <a:rPr lang="en-US" altLang="en-US" sz="2000"/>
              <a:t>Mỗi lần truy cập trang, dán nhãn thời gian lại</a:t>
            </a:r>
          </a:p>
          <a:p>
            <a:pPr marL="601663" lvl="1" indent="-284163"/>
            <a:r>
              <a:rPr lang="en-US" altLang="en-US" sz="2000"/>
              <a:t>Khi cần thu hồi một trang, chọn trang với nhãn thời gian lâu nhất</a:t>
            </a:r>
          </a:p>
          <a:p>
            <a:r>
              <a:rPr lang="en-US" altLang="en-US" sz="2400"/>
              <a:t>LRU có phải tối ưu nhất?</a:t>
            </a:r>
          </a:p>
          <a:p>
            <a:pPr marL="601663" lvl="1" indent="-284163"/>
            <a:r>
              <a:rPr lang="en-US" altLang="en-US" sz="2000"/>
              <a:t>Trong thực tế, LRU là giải pháp tốt cho hầu hết chương trình</a:t>
            </a:r>
          </a:p>
          <a:p>
            <a:r>
              <a:rPr lang="en-US" altLang="en-US" sz="2400"/>
              <a:t>Có dễ dàng cài đặt?</a:t>
            </a:r>
          </a:p>
          <a:p>
            <a:endParaRPr lang="en-US" altLang="en-US" sz="4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AA65-4A11-4FAB-B483-02BA95767E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0357" name="Slide Number Placeholder 4">
            <a:extLst>
              <a:ext uri="{FF2B5EF4-FFF2-40B4-BE49-F238E27FC236}">
                <a16:creationId xmlns:a16="http://schemas.microsoft.com/office/drawing/2014/main" id="{BCE77BAA-899F-4590-A066-D12073AF7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5F7A368-146C-48DE-88A8-C061EA4FB7FC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94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C0E3AD92-EC2B-4F2B-88BD-B75915D7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Thay thế trang ít sử dụng nhất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645E8D4A-825B-47C3-B91B-6C104B2DA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Dùng 1 reference bit và bộ đếm cho mỗi trang (frame)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Mỗi ngắt đồng hồ, HĐH cộng reference bit vào biến counter rồi xóa reference bit (bật reference bit nếu trang được sử dụng)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Khi cần thay trang, chọn trang có số đếm ít nhất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Có vấn đề gì không?</a:t>
            </a:r>
          </a:p>
          <a:p>
            <a:pPr marL="601663" lvl="1" indent="-284163">
              <a:lnSpc>
                <a:spcPct val="90000"/>
              </a:lnSpc>
            </a:pPr>
            <a:r>
              <a:rPr lang="en-US" altLang="en-US" sz="1800"/>
              <a:t>Lưu vết tất cả, khó thu hồi trang đã dùng rất nhiều trong quá khứ, nhưng hiện tại không còn dùng nữa</a:t>
            </a:r>
          </a:p>
          <a:p>
            <a:pPr marL="601663" lvl="1" indent="-284163">
              <a:lnSpc>
                <a:spcPct val="90000"/>
              </a:lnSpc>
            </a:pPr>
            <a:r>
              <a:rPr lang="en-US" altLang="en-US" sz="1800"/>
              <a:t>Chi phí cao để quản lý counter, bởi vì bộ nhớ ngày càng lớn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Có thể cải tiến bằng lược đồ độ tuổi: counter được shift qua phải trước khi cộng reference bit và reference bit được cộng vào bit trái nhất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A113D-7A3A-486E-8608-31A3C0A2E3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541B380B-7984-4B0B-8481-67FC50F7A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2C3C97A-3862-43B6-B1A2-7B12DE0D8A3D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95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5934391C-63CE-4BED-B20D-B807007B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LRU – Least Recently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1AA6A-A0A5-418B-B5F5-6A0446407E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2404" name="Slide Number Placeholder 4">
            <a:extLst>
              <a:ext uri="{FF2B5EF4-FFF2-40B4-BE49-F238E27FC236}">
                <a16:creationId xmlns:a16="http://schemas.microsoft.com/office/drawing/2014/main" id="{3B95B79D-8A62-45ED-89D2-D626E1B57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9E2E4B0-C879-456D-9B00-DDB1449A5562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96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405" name="Picture 3">
            <a:extLst>
              <a:ext uri="{FF2B5EF4-FFF2-40B4-BE49-F238E27FC236}">
                <a16:creationId xmlns:a16="http://schemas.microsoft.com/office/drawing/2014/main" id="{A6BEFC88-5CDA-4F65-B829-C599AB2B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152400" y="2168525"/>
            <a:ext cx="8915400" cy="236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B9A1B83E-C45B-4777-BD63-5F6D0CD0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OPTIMAL</a:t>
            </a:r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461F85E3-9086-41E3-A32C-1DB5E77B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Thuật toán tối ưu là </a:t>
            </a:r>
            <a:r>
              <a:rPr lang="en-US" altLang="en-US" sz="2400" b="1"/>
              <a:t>thay thế trang sẽ không dùng lại lâu nhất</a:t>
            </a:r>
          </a:p>
          <a:p>
            <a:r>
              <a:rPr lang="en-US" altLang="en-US" sz="2400"/>
              <a:t>Vấn đề của thuật toán này là gì?</a:t>
            </a:r>
          </a:p>
          <a:p>
            <a:r>
              <a:rPr lang="en-US" altLang="en-US" sz="2400"/>
              <a:t>Giải pháp thực tế là dự đoán tương lai(sẽ yêu cầu trang nào) bằng quá khứ</a:t>
            </a:r>
          </a:p>
          <a:p>
            <a:pPr marL="601663" lvl="1" indent="-284163"/>
            <a:r>
              <a:rPr lang="en-US" altLang="en-US" sz="2000"/>
              <a:t>Có thể đúng vì tính cục bộ</a:t>
            </a:r>
          </a:p>
          <a:p>
            <a:endParaRPr lang="en-US" alt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CEE2-CC80-411C-8EFE-A20ADEBB6E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35D94BAD-F511-483E-8662-26C7E8822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6191116-533A-4597-BD9D-221053D13078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97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26AF14ED-800B-454F-8D68-E26B1A4C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OPTIMAL</a:t>
            </a:r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F4B7475C-A7A0-481B-B343-24A31615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8A50-A3AD-44CB-BD4B-8D80C6B425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IT-FIT 2021</a:t>
            </a:r>
            <a:endParaRPr lang="en-US" dirty="0"/>
          </a:p>
        </p:txBody>
      </p:sp>
      <p:sp>
        <p:nvSpPr>
          <p:cNvPr id="104453" name="Slide Number Placeholder 4">
            <a:extLst>
              <a:ext uri="{FF2B5EF4-FFF2-40B4-BE49-F238E27FC236}">
                <a16:creationId xmlns:a16="http://schemas.microsoft.com/office/drawing/2014/main" id="{E2903BB7-3649-482C-B74E-48E9B71A8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A59749-78BB-4F48-BE68-49E316CA6711}" type="slidenum">
              <a:rPr lang="en-US" altLang="en-US" smtClean="0">
                <a:solidFill>
                  <a:srgbClr val="898989"/>
                </a:solidFill>
                <a:latin typeface="Times New Roman" panose="02020603050405020304" pitchFamily="18" charset="0"/>
              </a:rPr>
              <a:pPr/>
              <a:t>98</a:t>
            </a:fld>
            <a:endParaRPr lang="en-US" altLang="en-US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4454" name="Picture 5">
            <a:extLst>
              <a:ext uri="{FF2B5EF4-FFF2-40B4-BE49-F238E27FC236}">
                <a16:creationId xmlns:a16="http://schemas.microsoft.com/office/drawing/2014/main" id="{317023FB-6287-42E8-AE0D-D57F1A60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846263"/>
            <a:ext cx="8510587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>
            <a:extLst>
              <a:ext uri="{FF2B5EF4-FFF2-40B4-BE49-F238E27FC236}">
                <a16:creationId xmlns:a16="http://schemas.microsoft.com/office/drawing/2014/main" id="{96CF98B3-1223-4420-8299-72B55612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Clock (Cơ hội thứ hai)</a:t>
            </a:r>
          </a:p>
        </p:txBody>
      </p:sp>
      <p:sp>
        <p:nvSpPr>
          <p:cNvPr id="105475" name="Rectangle 5">
            <a:extLst>
              <a:ext uri="{FF2B5EF4-FFF2-40B4-BE49-F238E27FC236}">
                <a16:creationId xmlns:a16="http://schemas.microsoft.com/office/drawing/2014/main" id="{37F97540-D94C-4059-A8B0-9F7115659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Sắp xếp các trang thành vòng tròn, và dùng 1 đồng hồ</a:t>
            </a:r>
          </a:p>
          <a:p>
            <a:r>
              <a:rPr lang="en-US" altLang="en-US" sz="2400"/>
              <a:t>Dùng 1 use bit cho mỗi frame. Bật use bit lên khi mà frame đó được dùng.</a:t>
            </a:r>
          </a:p>
          <a:p>
            <a:pPr marL="722313" lvl="1" indent="-341313"/>
            <a:r>
              <a:rPr lang="en-US" altLang="en-US" sz="2000"/>
              <a:t>Nếu use bit = 0, trang không sử dụng</a:t>
            </a:r>
          </a:p>
          <a:p>
            <a:r>
              <a:rPr lang="en-US" altLang="en-US" sz="2400"/>
              <a:t>Khi lỗi trang:</a:t>
            </a:r>
          </a:p>
          <a:p>
            <a:pPr marL="722313" lvl="1" indent="-341313"/>
            <a:r>
              <a:rPr lang="en-US" altLang="en-US" sz="2000"/>
              <a:t>Di chuyển kim đồng hồ</a:t>
            </a:r>
          </a:p>
          <a:p>
            <a:pPr marL="722313" lvl="1" indent="-341313"/>
            <a:r>
              <a:rPr lang="en-US" altLang="en-US" sz="2000"/>
              <a:t>Kiểm tra use bit</a:t>
            </a:r>
          </a:p>
          <a:p>
            <a:pPr marL="998538" lvl="2" indent="-284163"/>
            <a:r>
              <a:rPr lang="en-US" altLang="en-US" sz="1200"/>
              <a:t>If 1, mới sử dụng, xóa và tiếp tục</a:t>
            </a:r>
          </a:p>
          <a:p>
            <a:pPr marL="998538" lvl="2" indent="-284163"/>
            <a:r>
              <a:rPr lang="en-US" altLang="en-US" sz="1200"/>
              <a:t>If 0, chọn trang này để thay thế</a:t>
            </a:r>
          </a:p>
          <a:p>
            <a:r>
              <a:rPr lang="en-US" altLang="en-US" sz="2400"/>
              <a:t>Liệu chúng ta có thể luôn tìm được trang để thay thế?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7134</Words>
  <Application>Microsoft Office PowerPoint</Application>
  <PresentationFormat>On-screen Show (4:3)</PresentationFormat>
  <Paragraphs>968</Paragraphs>
  <Slides>108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Office Theme</vt:lpstr>
      <vt:lpstr>Chương 8</vt:lpstr>
      <vt:lpstr>Nội dung</vt:lpstr>
      <vt:lpstr>Tổng quan về hệ thống nhớ</vt:lpstr>
      <vt:lpstr>Tổng quan về hệ thống nhớ</vt:lpstr>
      <vt:lpstr>Tổng quan về hệ thống nhớ</vt:lpstr>
      <vt:lpstr>Tổng quan về hệ thống nhớ</vt:lpstr>
      <vt:lpstr>Tổng quan về hệ thống nhớ</vt:lpstr>
      <vt:lpstr>Tổng quan về hệ thống nhớ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bán dẫn</vt:lpstr>
      <vt:lpstr>Bộ nhớ chính</vt:lpstr>
      <vt:lpstr>Bộ nhớ chính</vt:lpstr>
      <vt:lpstr>Bộ nhớ chính</vt:lpstr>
      <vt:lpstr>Bộ nhớ chính</vt:lpstr>
      <vt:lpstr>Bộ nhớ chính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PowerPoint Presentation</vt:lpstr>
      <vt:lpstr>Bộ nhớ cache</vt:lpstr>
      <vt:lpstr>Bộ nhớ cache</vt:lpstr>
      <vt:lpstr>Bộ nhớ cache</vt:lpstr>
      <vt:lpstr>PowerPoint Presentation</vt:lpstr>
      <vt:lpstr>Bộ nhớ cache</vt:lpstr>
      <vt:lpstr>Bộ nhớ cache</vt:lpstr>
      <vt:lpstr>PowerPoint Presentation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cache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ngoài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Bộ nhớ ảo</vt:lpstr>
      <vt:lpstr>Các giải thuật thay thế trang (Page replacement algorithms)</vt:lpstr>
      <vt:lpstr>Thay thế trang</vt:lpstr>
      <vt:lpstr>Giải thuật thay thế trang </vt:lpstr>
      <vt:lpstr>FIFO - First In First Out</vt:lpstr>
      <vt:lpstr>FIFO - First In First Out</vt:lpstr>
      <vt:lpstr>Ví dụ khác - FIFO</vt:lpstr>
      <vt:lpstr>LRU – Least Recently Used</vt:lpstr>
      <vt:lpstr>Thay thế trang ít sử dụng nhất</vt:lpstr>
      <vt:lpstr>LRU – Least Recently Used</vt:lpstr>
      <vt:lpstr>OPTIMAL</vt:lpstr>
      <vt:lpstr>OPTIMAL</vt:lpstr>
      <vt:lpstr>Clock (Cơ hội thứ hai)</vt:lpstr>
      <vt:lpstr>Cơ hội thứ Nth</vt:lpstr>
      <vt:lpstr>Tiếp cận khác của cơ hội thứ 2nd</vt:lpstr>
      <vt:lpstr> Tập trang thường trú (working set)</vt:lpstr>
      <vt:lpstr>Working Set</vt:lpstr>
      <vt:lpstr>Working-Set</vt:lpstr>
      <vt:lpstr>Lưu vết Working Set</vt:lpstr>
      <vt:lpstr>Biểu đồ tần suất lỗi trang</vt:lpstr>
      <vt:lpstr>Tầng suất lỗi trang</vt:lpstr>
      <vt:lpstr>Câu hỏi</vt:lpstr>
    </vt:vector>
  </TitlesOfParts>
  <Company>BCT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</dc:title>
  <dc:creator>Truong</dc:creator>
  <cp:lastModifiedBy>Tran Thi Minh Khoa</cp:lastModifiedBy>
  <cp:revision>38</cp:revision>
  <dcterms:created xsi:type="dcterms:W3CDTF">2010-09-24T03:30:31Z</dcterms:created>
  <dcterms:modified xsi:type="dcterms:W3CDTF">2021-05-09T23:51:34Z</dcterms:modified>
</cp:coreProperties>
</file>