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6" r:id="rId1"/>
  </p:sldMasterIdLst>
  <p:notesMasterIdLst>
    <p:notesMasterId r:id="rId64"/>
  </p:notesMasterIdLst>
  <p:handoutMasterIdLst>
    <p:handoutMasterId r:id="rId65"/>
  </p:handoutMasterIdLst>
  <p:sldIdLst>
    <p:sldId id="256" r:id="rId2"/>
    <p:sldId id="445" r:id="rId3"/>
    <p:sldId id="446" r:id="rId4"/>
    <p:sldId id="453" r:id="rId5"/>
    <p:sldId id="454" r:id="rId6"/>
    <p:sldId id="447" r:id="rId7"/>
    <p:sldId id="448" r:id="rId8"/>
    <p:sldId id="455" r:id="rId9"/>
    <p:sldId id="506" r:id="rId10"/>
    <p:sldId id="449" r:id="rId11"/>
    <p:sldId id="477" r:id="rId12"/>
    <p:sldId id="478" r:id="rId13"/>
    <p:sldId id="479" r:id="rId14"/>
    <p:sldId id="480" r:id="rId15"/>
    <p:sldId id="481" r:id="rId16"/>
    <p:sldId id="482" r:id="rId17"/>
    <p:sldId id="483" r:id="rId18"/>
    <p:sldId id="484" r:id="rId19"/>
    <p:sldId id="485" r:id="rId20"/>
    <p:sldId id="486" r:id="rId21"/>
    <p:sldId id="487" r:id="rId22"/>
    <p:sldId id="488" r:id="rId23"/>
    <p:sldId id="489" r:id="rId24"/>
    <p:sldId id="490" r:id="rId25"/>
    <p:sldId id="491" r:id="rId26"/>
    <p:sldId id="492" r:id="rId27"/>
    <p:sldId id="493" r:id="rId28"/>
    <p:sldId id="494" r:id="rId29"/>
    <p:sldId id="495" r:id="rId30"/>
    <p:sldId id="496" r:id="rId31"/>
    <p:sldId id="497" r:id="rId32"/>
    <p:sldId id="498" r:id="rId33"/>
    <p:sldId id="499" r:id="rId34"/>
    <p:sldId id="500" r:id="rId35"/>
    <p:sldId id="501" r:id="rId36"/>
    <p:sldId id="502" r:id="rId37"/>
    <p:sldId id="503" r:id="rId38"/>
    <p:sldId id="504" r:id="rId39"/>
    <p:sldId id="505" r:id="rId40"/>
    <p:sldId id="476" r:id="rId41"/>
    <p:sldId id="450" r:id="rId42"/>
    <p:sldId id="473" r:id="rId43"/>
    <p:sldId id="507" r:id="rId44"/>
    <p:sldId id="474" r:id="rId45"/>
    <p:sldId id="475" r:id="rId46"/>
    <p:sldId id="457" r:id="rId47"/>
    <p:sldId id="458" r:id="rId48"/>
    <p:sldId id="459" r:id="rId49"/>
    <p:sldId id="463" r:id="rId50"/>
    <p:sldId id="462" r:id="rId51"/>
    <p:sldId id="464" r:id="rId52"/>
    <p:sldId id="465" r:id="rId53"/>
    <p:sldId id="466" r:id="rId54"/>
    <p:sldId id="467" r:id="rId55"/>
    <p:sldId id="468" r:id="rId56"/>
    <p:sldId id="469" r:id="rId57"/>
    <p:sldId id="470" r:id="rId58"/>
    <p:sldId id="472" r:id="rId59"/>
    <p:sldId id="451" r:id="rId60"/>
    <p:sldId id="452" r:id="rId61"/>
    <p:sldId id="508" r:id="rId62"/>
    <p:sldId id="509" r:id="rId63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8"/>
            <a:ext cx="4160469" cy="367229"/>
          </a:xfrm>
          <a:prstGeom prst="rect">
            <a:avLst/>
          </a:prstGeom>
        </p:spPr>
        <p:txBody>
          <a:bodyPr vert="horz" lIns="137329" tIns="68664" rIns="137329" bIns="68664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9192" y="8"/>
            <a:ext cx="4160469" cy="367229"/>
          </a:xfrm>
          <a:prstGeom prst="rect">
            <a:avLst/>
          </a:prstGeom>
        </p:spPr>
        <p:txBody>
          <a:bodyPr vert="horz" lIns="137329" tIns="68664" rIns="137329" bIns="68664" rtlCol="0"/>
          <a:lstStyle>
            <a:lvl1pPr algn="r">
              <a:defRPr sz="1700"/>
            </a:lvl1pPr>
          </a:lstStyle>
          <a:p>
            <a:fld id="{EB5EBD75-6047-4E73-B8F3-D4BA2D01AC9C}" type="datetimeFigureOut">
              <a:rPr lang="en-US" smtClean="0"/>
              <a:t>20/07/2020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6947980"/>
            <a:ext cx="4160469" cy="367229"/>
          </a:xfrm>
          <a:prstGeom prst="rect">
            <a:avLst/>
          </a:prstGeom>
        </p:spPr>
        <p:txBody>
          <a:bodyPr vert="horz" lIns="137329" tIns="68664" rIns="137329" bIns="68664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9192" y="6947980"/>
            <a:ext cx="4160469" cy="367229"/>
          </a:xfrm>
          <a:prstGeom prst="rect">
            <a:avLst/>
          </a:prstGeom>
        </p:spPr>
        <p:txBody>
          <a:bodyPr vert="horz" lIns="137329" tIns="68664" rIns="137329" bIns="68664" rtlCol="0" anchor="b"/>
          <a:lstStyle>
            <a:lvl1pPr algn="r">
              <a:defRPr sz="1700"/>
            </a:lvl1pPr>
          </a:lstStyle>
          <a:p>
            <a:fld id="{563224F2-CB27-4CDE-947E-F845B3E9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06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8" y="13"/>
            <a:ext cx="4160521" cy="367030"/>
          </a:xfrm>
          <a:prstGeom prst="rect">
            <a:avLst/>
          </a:prstGeom>
        </p:spPr>
        <p:txBody>
          <a:bodyPr vert="horz" lIns="145171" tIns="72586" rIns="145171" bIns="72586" rtlCol="0"/>
          <a:lstStyle>
            <a:lvl1pPr algn="l">
              <a:defRPr sz="2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66" y="13"/>
            <a:ext cx="4160521" cy="367030"/>
          </a:xfrm>
          <a:prstGeom prst="rect">
            <a:avLst/>
          </a:prstGeom>
        </p:spPr>
        <p:txBody>
          <a:bodyPr vert="horz" lIns="145171" tIns="72586" rIns="145171" bIns="72586" rtlCol="0"/>
          <a:lstStyle>
            <a:lvl1pPr algn="r">
              <a:defRPr sz="2000"/>
            </a:lvl1pPr>
          </a:lstStyle>
          <a:p>
            <a:fld id="{19B07A65-9E18-497A-868D-57C6772717C3}" type="datetimeFigureOut">
              <a:rPr lang="en-US" smtClean="0"/>
              <a:t>20/07/2020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59125" y="917575"/>
            <a:ext cx="3282950" cy="2463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45171" tIns="72586" rIns="145171" bIns="72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6" y="3520455"/>
            <a:ext cx="7680959" cy="2880358"/>
          </a:xfrm>
          <a:prstGeom prst="rect">
            <a:avLst/>
          </a:prstGeom>
        </p:spPr>
        <p:txBody>
          <a:bodyPr vert="horz" lIns="145171" tIns="72586" rIns="145171" bIns="7258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8" y="6948181"/>
            <a:ext cx="4160521" cy="367026"/>
          </a:xfrm>
          <a:prstGeom prst="rect">
            <a:avLst/>
          </a:prstGeom>
        </p:spPr>
        <p:txBody>
          <a:bodyPr vert="horz" lIns="145171" tIns="72586" rIns="145171" bIns="72586" rtlCol="0" anchor="b"/>
          <a:lstStyle>
            <a:lvl1pPr algn="l">
              <a:defRPr sz="2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66" y="6948181"/>
            <a:ext cx="4160521" cy="367026"/>
          </a:xfrm>
          <a:prstGeom prst="rect">
            <a:avLst/>
          </a:prstGeom>
        </p:spPr>
        <p:txBody>
          <a:bodyPr vert="horz" lIns="145171" tIns="72586" rIns="145171" bIns="72586" rtlCol="0" anchor="b"/>
          <a:lstStyle>
            <a:lvl1pPr algn="r">
              <a:defRPr sz="2000"/>
            </a:lvl1pPr>
          </a:lstStyle>
          <a:p>
            <a:fld id="{17ECB5D8-C7FA-44B6-BAF1-BA56D7FC1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70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59125" y="917575"/>
            <a:ext cx="3282950" cy="2463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CB5D8-C7FA-44B6-BAF1-BA56D7FC1F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19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CB5D8-C7FA-44B6-BAF1-BA56D7FC1F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49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1642 = 0000 0110 0110 1010  =&gt; page thứ 1  ( 6 bit đầu : 0000 01 ) p=1 , d = 618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3671 = 0000 1110 0101 0111  =&gt; page thứ 3  ( 6 bit đầu : 0000 11 ) p=3 , d = 599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Địa chỉ vật lý :  1642 =&gt;  4 * 1024 + 618 = 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	   3671 =&gt;  6 * 1024 + 599 = </a:t>
            </a:r>
          </a:p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C8341FBA-930E-4603-9180-84BD9F983CFF}" type="slidenum">
              <a:rPr lang="en-US" altLang="en-US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197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Chuyển đổi địa chỉ vào lúc run-time</a:t>
            </a:r>
          </a:p>
          <a:p>
            <a:pPr>
              <a:buFontTx/>
              <a:buChar char="-"/>
            </a:pP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MMU thi hành</a:t>
            </a:r>
          </a:p>
          <a:p>
            <a:pPr>
              <a:buFontTx/>
              <a:buChar char="-"/>
            </a:pP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sử dụng Page table để lưu thông tin cấp phát bộ nhớ</a:t>
            </a:r>
          </a:p>
          <a:p>
            <a:pPr>
              <a:buFontTx/>
              <a:buChar char="-"/>
            </a:pP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mỗi tiến trình một Page table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Lưu trữ Page table :</a:t>
            </a:r>
          </a:p>
          <a:p>
            <a:pPr>
              <a:buFontTx/>
              <a:buChar char="-"/>
            </a:pP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Cache : nếu đủ nhỏ</a:t>
            </a:r>
          </a:p>
          <a:p>
            <a:pPr>
              <a:buFontTx/>
              <a:buChar char="-"/>
            </a:pP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Bộ nhớ chính : segment-table base register, segment-table length register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Số phần tử của page table   =  số page của chương trình</a:t>
            </a:r>
          </a:p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670115C-8928-4F50-8070-36E8CF7353C2}" type="slidenum">
              <a:rPr lang="en-US" altLang="en-US">
                <a:latin typeface="Times New Roman" panose="02020603050405020304" pitchFamily="18" charset="0"/>
              </a:rPr>
              <a:pPr/>
              <a:t>50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78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1642 = </a:t>
            </a:r>
            <a:r>
              <a:rPr lang="en-US" altLang="en-US" b="1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0000 01</a:t>
            </a:r>
            <a:r>
              <a:rPr lang="en-US" altLang="en-US" b="1" smtClean="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10 0110 1010</a:t>
            </a:r>
            <a:r>
              <a:rPr lang="en-US" altLang="en-US" b="1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 </a:t>
            </a:r>
          </a:p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BB12F7C-43C5-43A0-A82A-A34D2252956A}" type="slidenum">
              <a:rPr lang="en-US" altLang="en-US">
                <a:latin typeface="Times New Roman" panose="02020603050405020304" pitchFamily="18" charset="0"/>
              </a:rPr>
              <a:pPr/>
              <a:t>51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521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Symbol" panose="05050102010706020507" pitchFamily="18" charset="2"/>
              <a:buChar char="Þ"/>
            </a:pP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</a:t>
            </a:r>
            <a:r>
              <a:rPr lang="en-US" altLang="en-US" b="1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0000 11</a:t>
            </a:r>
            <a:r>
              <a:rPr lang="en-US" altLang="en-US" b="1" smtClean="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10 0101 0111</a:t>
            </a:r>
            <a:r>
              <a:rPr lang="en-US" altLang="en-US" b="1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page thứ 3  ( 6 bit đầu ) p=3 , d = 599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3671  div   1024 = 3  =&gt; p =3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   3671  mod  1024 =  599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0353A4D-974E-4D75-87A8-EB8B4F983856}" type="slidenum">
              <a:rPr lang="en-US" altLang="en-US">
                <a:latin typeface="Times New Roman" panose="02020603050405020304" pitchFamily="18" charset="0"/>
              </a:rPr>
              <a:pPr/>
              <a:t>52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29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altLang="ko-KR" smtClean="0"/>
              <a:t>Click to edit Master title style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en-US" altLang="ko-KR" smtClean="0"/>
              <a:t>Click to edit Master subtitle style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vi-VN" smtClean="0"/>
              <a:t>Computer System - Review</a:t>
            </a:r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E135CCD-344B-4D89-AC22-F94E8DFD3F4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407948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mtClean="0"/>
              <a:t>Click to edit Master title style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ko-KR" smtClean="0"/>
              <a:t>Click to edit Master text styles</a:t>
            </a:r>
          </a:p>
          <a:p>
            <a:pPr lvl="1" eaLnBrk="1" latinLnBrk="0" hangingPunct="1"/>
            <a:r>
              <a:rPr lang="en-US" altLang="ko-KR" smtClean="0"/>
              <a:t>Second level</a:t>
            </a:r>
          </a:p>
          <a:p>
            <a:pPr lvl="2" eaLnBrk="1" latinLnBrk="0" hangingPunct="1"/>
            <a:r>
              <a:rPr lang="en-US" altLang="ko-KR" smtClean="0"/>
              <a:t>Third level</a:t>
            </a:r>
          </a:p>
          <a:p>
            <a:pPr lvl="3" eaLnBrk="1" latinLnBrk="0" hangingPunct="1"/>
            <a:r>
              <a:rPr lang="en-US" altLang="ko-KR" smtClean="0"/>
              <a:t>Fourth level</a:t>
            </a:r>
          </a:p>
          <a:p>
            <a:pPr lvl="4" eaLnBrk="1" latinLnBrk="0" hangingPunct="1"/>
            <a:r>
              <a:rPr lang="en-US" altLang="ko-KR" smtClean="0"/>
              <a:t>Fifth level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Computer System - Review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35CCD-344B-4D89-AC22-F94E8DFD3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kumimoji="0" lang="en-US" altLang="ko-KR" smtClean="0"/>
              <a:t>Click to edit Master title style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ko-KR" smtClean="0"/>
              <a:t>Click to edit Master text styles</a:t>
            </a:r>
          </a:p>
          <a:p>
            <a:pPr lvl="1" eaLnBrk="1" latinLnBrk="0" hangingPunct="1"/>
            <a:r>
              <a:rPr lang="en-US" altLang="ko-KR" smtClean="0"/>
              <a:t>Second level</a:t>
            </a:r>
          </a:p>
          <a:p>
            <a:pPr lvl="2" eaLnBrk="1" latinLnBrk="0" hangingPunct="1"/>
            <a:r>
              <a:rPr lang="en-US" altLang="ko-KR" smtClean="0"/>
              <a:t>Third level</a:t>
            </a:r>
          </a:p>
          <a:p>
            <a:pPr lvl="3" eaLnBrk="1" latinLnBrk="0" hangingPunct="1"/>
            <a:r>
              <a:rPr lang="en-US" altLang="ko-KR" smtClean="0"/>
              <a:t>Fourth level</a:t>
            </a:r>
          </a:p>
          <a:p>
            <a:pPr lvl="4" eaLnBrk="1" latinLnBrk="0" hangingPunct="1"/>
            <a:r>
              <a:rPr lang="en-US" altLang="ko-KR" smtClean="0"/>
              <a:t>Fifth level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Computer System - Review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35CCD-344B-4D89-AC22-F94E8DFD3F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2" y="6467477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76970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mtClean="0"/>
              <a:t>Click to edit Master title style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Computer System - Review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35CCD-344B-4D89-AC22-F94E8DFD3F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altLang="ko-KR" smtClean="0"/>
              <a:t>Click to edit Master text styles</a:t>
            </a:r>
          </a:p>
          <a:p>
            <a:pPr lvl="1" eaLnBrk="1" latinLnBrk="0" hangingPunct="1"/>
            <a:r>
              <a:rPr lang="en-US" altLang="ko-KR" smtClean="0"/>
              <a:t>Second level</a:t>
            </a:r>
          </a:p>
          <a:p>
            <a:pPr lvl="2" eaLnBrk="1" latinLnBrk="0" hangingPunct="1"/>
            <a:r>
              <a:rPr lang="en-US" altLang="ko-KR" smtClean="0"/>
              <a:t>Third level</a:t>
            </a:r>
          </a:p>
          <a:p>
            <a:pPr lvl="3" eaLnBrk="1" latinLnBrk="0" hangingPunct="1"/>
            <a:r>
              <a:rPr lang="en-US" altLang="ko-KR" smtClean="0"/>
              <a:t>Fourth level</a:t>
            </a:r>
          </a:p>
          <a:p>
            <a:pPr lvl="4" eaLnBrk="1" latinLnBrk="0" hangingPunct="1"/>
            <a:r>
              <a:rPr lang="en-US" altLang="ko-KR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850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altLang="ko-KR" smtClean="0"/>
              <a:t>Click to edit Master title style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ko-KR" smtClean="0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vi-VN" smtClean="0"/>
              <a:t>Computer System - Review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E135CCD-344B-4D89-AC22-F94E8DFD3F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664132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altLang="ko-KR" smtClean="0"/>
              <a:t>Click to edit Master title style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Computer System - Review</a:t>
            </a: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35CCD-344B-4D89-AC22-F94E8DFD3F4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altLang="ko-KR" smtClean="0"/>
              <a:t>Click to edit Master text styles</a:t>
            </a:r>
          </a:p>
          <a:p>
            <a:pPr lvl="1" eaLnBrk="1" latinLnBrk="0" hangingPunct="1"/>
            <a:r>
              <a:rPr lang="en-US" altLang="ko-KR" smtClean="0"/>
              <a:t>Second level</a:t>
            </a:r>
          </a:p>
          <a:p>
            <a:pPr lvl="2" eaLnBrk="1" latinLnBrk="0" hangingPunct="1"/>
            <a:r>
              <a:rPr lang="en-US" altLang="ko-KR" smtClean="0"/>
              <a:t>Third level</a:t>
            </a:r>
          </a:p>
          <a:p>
            <a:pPr lvl="3" eaLnBrk="1" latinLnBrk="0" hangingPunct="1"/>
            <a:r>
              <a:rPr lang="en-US" altLang="ko-KR" smtClean="0"/>
              <a:t>Fourth level</a:t>
            </a:r>
          </a:p>
          <a:p>
            <a:pPr lvl="4" eaLnBrk="1" latinLnBrk="0" hangingPunct="1"/>
            <a:r>
              <a:rPr lang="en-US" altLang="ko-KR" smtClean="0"/>
              <a:t>Fifth level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altLang="ko-KR" smtClean="0"/>
              <a:t>Click to edit Master text styles</a:t>
            </a:r>
          </a:p>
          <a:p>
            <a:pPr lvl="1" eaLnBrk="1" latinLnBrk="0" hangingPunct="1"/>
            <a:r>
              <a:rPr lang="en-US" altLang="ko-KR" smtClean="0"/>
              <a:t>Second level</a:t>
            </a:r>
          </a:p>
          <a:p>
            <a:pPr lvl="2" eaLnBrk="1" latinLnBrk="0" hangingPunct="1"/>
            <a:r>
              <a:rPr lang="en-US" altLang="ko-KR" smtClean="0"/>
              <a:t>Third level</a:t>
            </a:r>
          </a:p>
          <a:p>
            <a:pPr lvl="3" eaLnBrk="1" latinLnBrk="0" hangingPunct="1"/>
            <a:r>
              <a:rPr lang="en-US" altLang="ko-KR" smtClean="0"/>
              <a:t>Fourth level</a:t>
            </a:r>
          </a:p>
          <a:p>
            <a:pPr lvl="4" eaLnBrk="1" latinLnBrk="0" hangingPunct="1"/>
            <a:r>
              <a:rPr lang="en-US" altLang="ko-KR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9269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ko-KR" smtClean="0"/>
              <a:t>Click to edit Master title style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ko-KR" smtClean="0"/>
              <a:t>Click to edit Master text styles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ko-KR" smtClean="0"/>
              <a:t>Click to edit Master text styles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Computer System - Review</a:t>
            </a: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35CCD-344B-4D89-AC22-F94E8DFD3F4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altLang="ko-KR" smtClean="0"/>
              <a:t>Click to edit Master text styles</a:t>
            </a:r>
          </a:p>
          <a:p>
            <a:pPr lvl="1" eaLnBrk="1" latinLnBrk="0" hangingPunct="1"/>
            <a:r>
              <a:rPr lang="en-US" altLang="ko-KR" smtClean="0"/>
              <a:t>Second level</a:t>
            </a:r>
          </a:p>
          <a:p>
            <a:pPr lvl="2" eaLnBrk="1" latinLnBrk="0" hangingPunct="1"/>
            <a:r>
              <a:rPr lang="en-US" altLang="ko-KR" smtClean="0"/>
              <a:t>Third level</a:t>
            </a:r>
          </a:p>
          <a:p>
            <a:pPr lvl="3" eaLnBrk="1" latinLnBrk="0" hangingPunct="1"/>
            <a:r>
              <a:rPr lang="en-US" altLang="ko-KR" smtClean="0"/>
              <a:t>Fourth level</a:t>
            </a:r>
          </a:p>
          <a:p>
            <a:pPr lvl="4" eaLnBrk="1" latinLnBrk="0" hangingPunct="1"/>
            <a:r>
              <a:rPr lang="en-US" altLang="ko-KR" smtClean="0"/>
              <a:t>Fifth level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altLang="ko-KR" smtClean="0"/>
              <a:t>Click to edit Master text styles</a:t>
            </a:r>
          </a:p>
          <a:p>
            <a:pPr lvl="1" eaLnBrk="1" latinLnBrk="0" hangingPunct="1"/>
            <a:r>
              <a:rPr lang="en-US" altLang="ko-KR" smtClean="0"/>
              <a:t>Second level</a:t>
            </a:r>
          </a:p>
          <a:p>
            <a:pPr lvl="2" eaLnBrk="1" latinLnBrk="0" hangingPunct="1"/>
            <a:r>
              <a:rPr lang="en-US" altLang="ko-KR" smtClean="0"/>
              <a:t>Third level</a:t>
            </a:r>
          </a:p>
          <a:p>
            <a:pPr lvl="3" eaLnBrk="1" latinLnBrk="0" hangingPunct="1"/>
            <a:r>
              <a:rPr lang="en-US" altLang="ko-KR" smtClean="0"/>
              <a:t>Fourth level</a:t>
            </a:r>
          </a:p>
          <a:p>
            <a:pPr lvl="4" eaLnBrk="1" latinLnBrk="0" hangingPunct="1"/>
            <a:r>
              <a:rPr lang="en-US" altLang="ko-KR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6113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altLang="ko-KR" smtClean="0"/>
              <a:t>Click to edit Master title style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Computer System - Review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35CCD-344B-4D89-AC22-F94E8DFD3F4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2" y="6467477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08997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Computer System - Review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35CCD-344B-4D89-AC22-F94E8DFD3F4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2" y="6467477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42248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altLang="ko-KR" smtClean="0"/>
              <a:t>Click to edit Master title style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3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ko-KR" smtClean="0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Computer System - Review</a:t>
            </a: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35CCD-344B-4D89-AC22-F94E8DFD3F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2" y="6467477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altLang="ko-KR" smtClean="0"/>
              <a:t>Click to edit Master text styles</a:t>
            </a:r>
          </a:p>
          <a:p>
            <a:pPr lvl="1" eaLnBrk="1" latinLnBrk="0" hangingPunct="1"/>
            <a:r>
              <a:rPr lang="en-US" altLang="ko-KR" smtClean="0"/>
              <a:t>Second level</a:t>
            </a:r>
          </a:p>
          <a:p>
            <a:pPr lvl="2" eaLnBrk="1" latinLnBrk="0" hangingPunct="1"/>
            <a:r>
              <a:rPr lang="en-US" altLang="ko-KR" smtClean="0"/>
              <a:t>Third level</a:t>
            </a:r>
          </a:p>
          <a:p>
            <a:pPr lvl="3" eaLnBrk="1" latinLnBrk="0" hangingPunct="1"/>
            <a:r>
              <a:rPr lang="en-US" altLang="ko-KR" smtClean="0"/>
              <a:t>Fourth level</a:t>
            </a:r>
          </a:p>
          <a:p>
            <a:pPr lvl="4" eaLnBrk="1" latinLnBrk="0" hangingPunct="1"/>
            <a:r>
              <a:rPr lang="en-US" altLang="ko-KR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7901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altLang="ko-KR" smtClean="0"/>
              <a:t>Click to edit Master title style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altLang="ko-KR" smtClean="0"/>
              <a:t>Click icon to add picture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ko-KR" smtClean="0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Computer System - Review</a:t>
            </a: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35CCD-344B-4D89-AC22-F94E8DFD3F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2" y="6467477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4130049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vi-VN" smtClean="0"/>
              <a:t>Computer System - Review</a:t>
            </a:r>
            <a:endParaRPr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E135CCD-344B-4D89-AC22-F94E8DFD3F44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2" y="6467477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96536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13" indent="-274313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26" indent="-274313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39" indent="-228594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53" indent="-228594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indent="-228594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879" indent="-182875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754" indent="-182875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30" indent="-182875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05" indent="-182875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0800" y="3631843"/>
            <a:ext cx="6756400" cy="1313644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Computer System</a:t>
            </a:r>
            <a:br>
              <a:rPr lang="en-US" sz="4800" dirty="0" smtClean="0"/>
            </a:br>
            <a:r>
              <a:rPr lang="en-US" sz="4800" i="1" dirty="0" smtClean="0"/>
              <a:t>Review</a:t>
            </a:r>
            <a:endParaRPr lang="en-US" sz="48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Lectured by Dr. Ngo Huu Dung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36600" y="635000"/>
            <a:ext cx="787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INDUSTRIAL UNIVERSITY OF HO CHI MINH CITY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0" y="1409700"/>
            <a:ext cx="17018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9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Computer System - Review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Tiến trình là </a:t>
            </a:r>
            <a:r>
              <a:rPr lang="en-US" dirty="0" err="1" smtClean="0"/>
              <a:t>gì</a:t>
            </a:r>
            <a:r>
              <a:rPr lang="en-US"/>
              <a:t>?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Giải </a:t>
            </a:r>
            <a:r>
              <a:rPr lang="en-US" dirty="0" err="1" smtClean="0"/>
              <a:t>thích</a:t>
            </a:r>
            <a:r>
              <a:rPr lang="en-US" dirty="0" smtClean="0"/>
              <a:t> các </a:t>
            </a:r>
            <a:r>
              <a:rPr lang="en-US" dirty="0"/>
              <a:t>trạng thái của tiến trình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Vẽ </a:t>
            </a:r>
            <a:r>
              <a:rPr lang="en-US" dirty="0"/>
              <a:t>sơ đồ mô tả mối quan hệ giữa chúng?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92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800" dirty="0" err="1" smtClean="0"/>
              <a:t>Điều</a:t>
            </a:r>
            <a:r>
              <a:rPr lang="en-US" sz="4800" dirty="0" smtClean="0"/>
              <a:t> </a:t>
            </a:r>
            <a:r>
              <a:rPr lang="en-US" sz="4800" dirty="0" err="1" smtClean="0"/>
              <a:t>phối</a:t>
            </a:r>
            <a:r>
              <a:rPr lang="en-US" sz="4800" dirty="0" smtClean="0"/>
              <a:t> </a:t>
            </a:r>
            <a:r>
              <a:rPr lang="en-US" sz="4800" dirty="0" err="1" smtClean="0"/>
              <a:t>tiến</a:t>
            </a:r>
            <a:r>
              <a:rPr lang="en-US" sz="4800" dirty="0" smtClean="0"/>
              <a:t> </a:t>
            </a:r>
            <a:r>
              <a:rPr lang="en-US" sz="4800" dirty="0" err="1" smtClean="0"/>
              <a:t>trình</a:t>
            </a:r>
            <a:endParaRPr lang="en-US" sz="4800" dirty="0" smtClean="0"/>
          </a:p>
          <a:p>
            <a:pPr lvl="1"/>
            <a:r>
              <a:rPr lang="en-US" sz="4800" dirty="0"/>
              <a:t> </a:t>
            </a:r>
            <a:r>
              <a:rPr lang="en-US" sz="4800" dirty="0" err="1" smtClean="0"/>
              <a:t>Sơ</a:t>
            </a:r>
            <a:r>
              <a:rPr lang="en-US" sz="4800" dirty="0" smtClean="0"/>
              <a:t> </a:t>
            </a:r>
            <a:r>
              <a:rPr lang="en-US" sz="4800" dirty="0" err="1" smtClean="0"/>
              <a:t>đồ</a:t>
            </a:r>
            <a:r>
              <a:rPr lang="en-US" sz="4800" dirty="0" smtClean="0"/>
              <a:t> Gantt</a:t>
            </a:r>
          </a:p>
          <a:p>
            <a:pPr lvl="1"/>
            <a:r>
              <a:rPr lang="en-US" sz="4800" dirty="0"/>
              <a:t> </a:t>
            </a:r>
            <a:r>
              <a:rPr lang="en-US" sz="4800" dirty="0" err="1" smtClean="0"/>
              <a:t>Thời</a:t>
            </a:r>
            <a:r>
              <a:rPr lang="en-US" sz="4800" dirty="0" smtClean="0"/>
              <a:t> </a:t>
            </a:r>
            <a:r>
              <a:rPr lang="en-US" sz="4800" dirty="0" err="1" smtClean="0"/>
              <a:t>gian</a:t>
            </a:r>
            <a:r>
              <a:rPr lang="en-US" sz="4800" dirty="0" smtClean="0"/>
              <a:t> </a:t>
            </a:r>
            <a:r>
              <a:rPr lang="en-US" sz="4800" dirty="0" err="1" smtClean="0"/>
              <a:t>chờ</a:t>
            </a:r>
            <a:endParaRPr lang="en-US" sz="4800" dirty="0" smtClean="0"/>
          </a:p>
          <a:p>
            <a:pPr lvl="1"/>
            <a:r>
              <a:rPr lang="en-US" sz="4800" dirty="0"/>
              <a:t> </a:t>
            </a:r>
            <a:r>
              <a:rPr lang="en-US" sz="4800" dirty="0" err="1" smtClean="0"/>
              <a:t>Thời</a:t>
            </a:r>
            <a:r>
              <a:rPr lang="en-US" sz="4800" dirty="0" smtClean="0"/>
              <a:t> </a:t>
            </a:r>
            <a:r>
              <a:rPr lang="en-US" sz="4800" dirty="0" err="1" smtClean="0"/>
              <a:t>gian</a:t>
            </a:r>
            <a:r>
              <a:rPr lang="en-US" sz="4800" dirty="0" smtClean="0"/>
              <a:t> </a:t>
            </a:r>
            <a:r>
              <a:rPr lang="en-US" sz="4800" dirty="0" err="1" smtClean="0"/>
              <a:t>hoàn</a:t>
            </a:r>
            <a:r>
              <a:rPr lang="en-US" sz="4800" dirty="0" smtClean="0"/>
              <a:t> </a:t>
            </a:r>
            <a:r>
              <a:rPr lang="en-US" sz="4800" dirty="0" err="1" smtClean="0"/>
              <a:t>thành</a:t>
            </a:r>
            <a:endParaRPr lang="en-US" sz="4800" dirty="0" smtClean="0"/>
          </a:p>
          <a:p>
            <a:pPr marL="0" indent="0">
              <a:buNone/>
            </a:pPr>
            <a:r>
              <a:rPr lang="en-US" sz="5200" dirty="0" err="1" smtClean="0"/>
              <a:t>Chiến</a:t>
            </a:r>
            <a:r>
              <a:rPr lang="en-US" sz="5200" dirty="0" smtClean="0"/>
              <a:t> </a:t>
            </a:r>
            <a:r>
              <a:rPr lang="en-US" sz="5200" dirty="0" err="1" smtClean="0"/>
              <a:t>thuật</a:t>
            </a:r>
            <a:r>
              <a:rPr lang="en-US" sz="5200" dirty="0" smtClean="0"/>
              <a:t>:</a:t>
            </a:r>
          </a:p>
          <a:p>
            <a:pPr lvl="1"/>
            <a:r>
              <a:rPr lang="en-US" sz="4800" dirty="0" smtClean="0"/>
              <a:t> FCFS, SJF, RR, </a:t>
            </a:r>
            <a:r>
              <a:rPr lang="en-US" sz="4800" dirty="0" err="1" smtClean="0"/>
              <a:t>Độ</a:t>
            </a:r>
            <a:r>
              <a:rPr lang="en-US" sz="4800" dirty="0" smtClean="0"/>
              <a:t> </a:t>
            </a:r>
            <a:r>
              <a:rPr lang="en-US" sz="4800" dirty="0" err="1"/>
              <a:t>ư</a:t>
            </a:r>
            <a:r>
              <a:rPr lang="en-US" sz="4800" dirty="0" err="1" smtClean="0"/>
              <a:t>u</a:t>
            </a:r>
            <a:r>
              <a:rPr lang="en-US" sz="4800" dirty="0" smtClean="0"/>
              <a:t> </a:t>
            </a:r>
            <a:r>
              <a:rPr lang="en-US" sz="4800" dirty="0" err="1" smtClean="0"/>
              <a:t>tiên</a:t>
            </a:r>
            <a:endParaRPr lang="en-US" sz="4800" dirty="0" smtClean="0"/>
          </a:p>
          <a:p>
            <a:pPr lvl="1"/>
            <a:r>
              <a:rPr lang="en-US" sz="4800" dirty="0"/>
              <a:t> </a:t>
            </a:r>
            <a:r>
              <a:rPr lang="en-US" sz="4800" dirty="0" err="1" smtClean="0"/>
              <a:t>Độc</a:t>
            </a:r>
            <a:r>
              <a:rPr lang="en-US" sz="4800" dirty="0" smtClean="0"/>
              <a:t> </a:t>
            </a:r>
            <a:r>
              <a:rPr lang="en-US" sz="4800" dirty="0" err="1" smtClean="0"/>
              <a:t>quyền</a:t>
            </a:r>
            <a:r>
              <a:rPr lang="en-US" sz="4800" dirty="0" smtClean="0"/>
              <a:t>/</a:t>
            </a:r>
            <a:r>
              <a:rPr lang="en-US" sz="4800" dirty="0" err="1" smtClean="0"/>
              <a:t>không</a:t>
            </a:r>
            <a:r>
              <a:rPr lang="en-US" sz="4800" dirty="0" smtClean="0"/>
              <a:t> </a:t>
            </a:r>
            <a:r>
              <a:rPr lang="en-US" sz="4800" dirty="0" err="1" smtClean="0"/>
              <a:t>độc</a:t>
            </a:r>
            <a:r>
              <a:rPr lang="en-US" sz="4800" dirty="0" smtClean="0"/>
              <a:t> </a:t>
            </a:r>
            <a:r>
              <a:rPr lang="en-US" sz="4800" dirty="0" err="1" smtClean="0"/>
              <a:t>quyền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4955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FCFS (FIFO)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0310"/>
            <a:ext cx="7886700" cy="47166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Cho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marL="457200" lvl="1" indent="0">
              <a:buNone/>
            </a:pPr>
            <a:r>
              <a:rPr lang="en-US" u="sng" dirty="0" err="1" smtClean="0"/>
              <a:t>Tiến</a:t>
            </a:r>
            <a:r>
              <a:rPr lang="en-US" u="sng" dirty="0" smtClean="0"/>
              <a:t> </a:t>
            </a:r>
            <a:r>
              <a:rPr lang="en-US" u="sng" dirty="0" err="1" smtClean="0"/>
              <a:t>trình</a:t>
            </a:r>
            <a:r>
              <a:rPr lang="en-US" u="sng" dirty="0" smtClean="0"/>
              <a:t>		</a:t>
            </a:r>
            <a:r>
              <a:rPr lang="en-US" u="sng" dirty="0" err="1" smtClean="0"/>
              <a:t>Thời</a:t>
            </a:r>
            <a:r>
              <a:rPr lang="en-US" u="sng" dirty="0" smtClean="0"/>
              <a:t> </a:t>
            </a:r>
            <a:r>
              <a:rPr lang="en-US" u="sng" dirty="0" err="1" smtClean="0"/>
              <a:t>gian</a:t>
            </a:r>
            <a:r>
              <a:rPr lang="en-US" u="sng" dirty="0" smtClean="0"/>
              <a:t> </a:t>
            </a:r>
            <a:r>
              <a:rPr lang="en-US" u="sng" dirty="0" err="1" smtClean="0"/>
              <a:t>xử</a:t>
            </a:r>
            <a:r>
              <a:rPr lang="en-US" u="sng" dirty="0" smtClean="0"/>
              <a:t> </a:t>
            </a:r>
            <a:r>
              <a:rPr lang="en-US" u="sng" dirty="0" err="1" smtClean="0"/>
              <a:t>lý</a:t>
            </a:r>
            <a:r>
              <a:rPr lang="en-US" u="sng" dirty="0" smtClean="0"/>
              <a:t> (CPU burst)</a:t>
            </a:r>
          </a:p>
          <a:p>
            <a:pPr marL="457200" lvl="1" indent="0">
              <a:buNone/>
            </a:pPr>
            <a:r>
              <a:rPr lang="en-US" dirty="0" smtClean="0"/>
              <a:t>	P1			17</a:t>
            </a:r>
          </a:p>
          <a:p>
            <a:pPr marL="457200" lvl="1" indent="0">
              <a:buNone/>
            </a:pPr>
            <a:r>
              <a:rPr lang="en-US" dirty="0" smtClean="0"/>
              <a:t>	P2			8</a:t>
            </a:r>
          </a:p>
          <a:p>
            <a:pPr marL="457200" lvl="1" indent="0">
              <a:buNone/>
            </a:pPr>
            <a:r>
              <a:rPr lang="en-US" dirty="0" smtClean="0"/>
              <a:t>	P3			9</a:t>
            </a:r>
          </a:p>
          <a:p>
            <a:pPr lvl="1"/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FCFS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Gantt</a:t>
            </a:r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(waiting time)</a:t>
            </a:r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(turnaround time)</a:t>
            </a:r>
          </a:p>
          <a:p>
            <a:r>
              <a:rPr lang="en-US" dirty="0" err="1" smtClean="0"/>
              <a:t>Gợi</a:t>
            </a:r>
            <a:r>
              <a:rPr lang="en-US" dirty="0" smtClean="0"/>
              <a:t> </a:t>
            </a:r>
            <a:r>
              <a:rPr lang="en-US" dirty="0"/>
              <a:t>ý: FCFS (First Come First Served)</a:t>
            </a:r>
          </a:p>
          <a:p>
            <a:pPr lvl="1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trước</a:t>
            </a:r>
            <a:endParaRPr lang="en-US" dirty="0"/>
          </a:p>
          <a:p>
            <a:pPr lvl="1"/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quyền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057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0310"/>
            <a:ext cx="7886700" cy="4716653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,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 smtClean="0"/>
              <a:t> RR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quantum = 4</a:t>
            </a:r>
          </a:p>
          <a:p>
            <a:pPr marL="457200" lvl="1" indent="0">
              <a:buNone/>
            </a:pPr>
            <a:r>
              <a:rPr lang="en-US" u="sng" dirty="0" err="1" smtClean="0"/>
              <a:t>Tiến</a:t>
            </a:r>
            <a:r>
              <a:rPr lang="en-US" u="sng" dirty="0" smtClean="0"/>
              <a:t> </a:t>
            </a:r>
            <a:r>
              <a:rPr lang="en-US" u="sng" dirty="0" err="1" smtClean="0"/>
              <a:t>trình</a:t>
            </a:r>
            <a:r>
              <a:rPr lang="en-US" u="sng" dirty="0" smtClean="0"/>
              <a:t>		</a:t>
            </a:r>
            <a:r>
              <a:rPr lang="en-US" u="sng" dirty="0" err="1" smtClean="0"/>
              <a:t>Thời</a:t>
            </a:r>
            <a:r>
              <a:rPr lang="en-US" u="sng" dirty="0" smtClean="0"/>
              <a:t> </a:t>
            </a:r>
            <a:r>
              <a:rPr lang="en-US" u="sng" dirty="0" err="1" smtClean="0"/>
              <a:t>gian</a:t>
            </a:r>
            <a:r>
              <a:rPr lang="en-US" u="sng" dirty="0" smtClean="0"/>
              <a:t> </a:t>
            </a:r>
            <a:r>
              <a:rPr lang="en-US" u="sng" dirty="0" err="1" smtClean="0"/>
              <a:t>xử</a:t>
            </a:r>
            <a:r>
              <a:rPr lang="en-US" u="sng" dirty="0" smtClean="0"/>
              <a:t> </a:t>
            </a:r>
            <a:r>
              <a:rPr lang="en-US" u="sng" dirty="0" err="1" smtClean="0"/>
              <a:t>lý</a:t>
            </a:r>
            <a:endParaRPr lang="en-US" u="sng" dirty="0" smtClean="0"/>
          </a:p>
          <a:p>
            <a:pPr marL="457200" lvl="1" indent="0">
              <a:buNone/>
            </a:pPr>
            <a:r>
              <a:rPr lang="en-US" dirty="0" smtClean="0"/>
              <a:t>	P1			13</a:t>
            </a:r>
          </a:p>
          <a:p>
            <a:pPr marL="457200" lvl="1" indent="0">
              <a:buNone/>
            </a:pPr>
            <a:r>
              <a:rPr lang="en-US" dirty="0" smtClean="0"/>
              <a:t>	P2			8</a:t>
            </a:r>
          </a:p>
          <a:p>
            <a:pPr marL="457200" lvl="1" indent="0">
              <a:buNone/>
            </a:pPr>
            <a:r>
              <a:rPr lang="en-US" dirty="0" smtClean="0"/>
              <a:t>	P3			3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P4			5</a:t>
            </a:r>
          </a:p>
          <a:p>
            <a:r>
              <a:rPr lang="en-US" dirty="0" err="1" smtClean="0"/>
              <a:t>Gợi</a:t>
            </a:r>
            <a:r>
              <a:rPr lang="en-US" dirty="0" smtClean="0"/>
              <a:t> ý: RR (Round Robin – </a:t>
            </a:r>
            <a:r>
              <a:rPr lang="en-US" dirty="0" err="1" smtClean="0"/>
              <a:t>xoay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endParaRPr lang="en-US" dirty="0" smtClean="0"/>
          </a:p>
          <a:p>
            <a:pPr lvl="1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CPU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/>
              <a:t> </a:t>
            </a:r>
            <a:r>
              <a:rPr lang="en-US" dirty="0" smtClean="0"/>
              <a:t>quantum</a:t>
            </a:r>
          </a:p>
          <a:p>
            <a:pPr lvl="1"/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73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SJF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8424"/>
            <a:ext cx="7886700" cy="4885898"/>
          </a:xfrm>
        </p:spPr>
        <p:txBody>
          <a:bodyPr>
            <a:normAutofit/>
          </a:bodyPr>
          <a:lstStyle/>
          <a:p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,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smtClean="0"/>
              <a:t>SJF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endParaRPr lang="en-US" dirty="0"/>
          </a:p>
          <a:p>
            <a:pPr marL="457200" lvl="1" indent="0">
              <a:buNone/>
            </a:pPr>
            <a:r>
              <a:rPr lang="en-US" u="sng" dirty="0" err="1" smtClean="0"/>
              <a:t>Tiến</a:t>
            </a:r>
            <a:r>
              <a:rPr lang="en-US" u="sng" dirty="0" smtClean="0"/>
              <a:t> </a:t>
            </a:r>
            <a:r>
              <a:rPr lang="en-US" u="sng" dirty="0" err="1" smtClean="0"/>
              <a:t>trình</a:t>
            </a:r>
            <a:r>
              <a:rPr lang="en-US" u="sng" dirty="0" smtClean="0"/>
              <a:t>	</a:t>
            </a:r>
            <a:r>
              <a:rPr lang="en-US" u="sng" dirty="0" err="1" smtClean="0"/>
              <a:t>Thời</a:t>
            </a:r>
            <a:r>
              <a:rPr lang="en-US" u="sng" dirty="0" smtClean="0"/>
              <a:t> </a:t>
            </a:r>
            <a:r>
              <a:rPr lang="en-US" u="sng" dirty="0" err="1" smtClean="0"/>
              <a:t>gian</a:t>
            </a:r>
            <a:r>
              <a:rPr lang="en-US" u="sng" dirty="0" smtClean="0"/>
              <a:t> </a:t>
            </a:r>
            <a:r>
              <a:rPr lang="en-US" u="sng" dirty="0" err="1" smtClean="0"/>
              <a:t>xử</a:t>
            </a:r>
            <a:r>
              <a:rPr lang="en-US" u="sng" dirty="0" smtClean="0"/>
              <a:t> </a:t>
            </a:r>
            <a:r>
              <a:rPr lang="en-US" u="sng" dirty="0" err="1" smtClean="0"/>
              <a:t>lý</a:t>
            </a:r>
            <a:r>
              <a:rPr lang="en-US" u="sng" dirty="0" smtClean="0"/>
              <a:t>	</a:t>
            </a:r>
            <a:r>
              <a:rPr lang="en-US" u="sng" dirty="0" err="1" smtClean="0"/>
              <a:t>Thời</a:t>
            </a:r>
            <a:r>
              <a:rPr lang="en-US" u="sng" dirty="0" smtClean="0"/>
              <a:t> </a:t>
            </a:r>
            <a:r>
              <a:rPr lang="en-US" u="sng" dirty="0" err="1" smtClean="0"/>
              <a:t>điểm</a:t>
            </a:r>
            <a:r>
              <a:rPr lang="en-US" u="sng" dirty="0" smtClean="0"/>
              <a:t> </a:t>
            </a:r>
            <a:r>
              <a:rPr lang="en-US" u="sng" dirty="0" err="1" smtClean="0"/>
              <a:t>vào</a:t>
            </a:r>
            <a:r>
              <a:rPr lang="en-US" u="sng" dirty="0" smtClean="0"/>
              <a:t> RL</a:t>
            </a:r>
          </a:p>
          <a:p>
            <a:pPr marL="457200" lvl="1" indent="0">
              <a:buNone/>
            </a:pPr>
            <a:r>
              <a:rPr lang="en-US" dirty="0" smtClean="0"/>
              <a:t>	P1		6			0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P2		8			2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P3		7			4</a:t>
            </a:r>
          </a:p>
          <a:p>
            <a:pPr marL="457200" lvl="1" indent="0">
              <a:buNone/>
            </a:pPr>
            <a:r>
              <a:rPr lang="en-US" dirty="0" smtClean="0"/>
              <a:t>	P4		3			5</a:t>
            </a:r>
          </a:p>
          <a:p>
            <a:r>
              <a:rPr lang="en-US" dirty="0" err="1" smtClean="0"/>
              <a:t>Gợi</a:t>
            </a:r>
            <a:r>
              <a:rPr lang="en-US" dirty="0" smtClean="0"/>
              <a:t> ý: SJF (Shortest Job First)</a:t>
            </a:r>
          </a:p>
          <a:p>
            <a:pPr lvl="1"/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5290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SJF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(SRTF)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9367"/>
            <a:ext cx="7886700" cy="4757596"/>
          </a:xfrm>
        </p:spPr>
        <p:txBody>
          <a:bodyPr>
            <a:normAutofit/>
          </a:bodyPr>
          <a:lstStyle/>
          <a:p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,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 smtClean="0"/>
              <a:t> SJF </a:t>
            </a:r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độc</a:t>
            </a:r>
            <a:r>
              <a:rPr lang="en-US" b="1" dirty="0" smtClean="0"/>
              <a:t> </a:t>
            </a:r>
            <a:r>
              <a:rPr lang="en-US" b="1" dirty="0" err="1" smtClean="0"/>
              <a:t>quyền</a:t>
            </a:r>
            <a:endParaRPr lang="en-US" b="1" dirty="0"/>
          </a:p>
          <a:p>
            <a:pPr marL="457200" lvl="1" indent="0">
              <a:buNone/>
            </a:pPr>
            <a:r>
              <a:rPr lang="en-US" u="sng" dirty="0" err="1" smtClean="0"/>
              <a:t>Tiến</a:t>
            </a:r>
            <a:r>
              <a:rPr lang="en-US" u="sng" dirty="0" smtClean="0"/>
              <a:t> </a:t>
            </a:r>
            <a:r>
              <a:rPr lang="en-US" u="sng" dirty="0" err="1" smtClean="0"/>
              <a:t>trình</a:t>
            </a:r>
            <a:r>
              <a:rPr lang="en-US" u="sng" dirty="0" smtClean="0"/>
              <a:t>	</a:t>
            </a:r>
            <a:r>
              <a:rPr lang="en-US" u="sng" dirty="0" err="1" smtClean="0"/>
              <a:t>Thời</a:t>
            </a:r>
            <a:r>
              <a:rPr lang="en-US" u="sng" dirty="0" smtClean="0"/>
              <a:t> </a:t>
            </a:r>
            <a:r>
              <a:rPr lang="en-US" u="sng" dirty="0" err="1" smtClean="0"/>
              <a:t>gian</a:t>
            </a:r>
            <a:r>
              <a:rPr lang="en-US" u="sng" dirty="0" smtClean="0"/>
              <a:t> </a:t>
            </a:r>
            <a:r>
              <a:rPr lang="en-US" u="sng" dirty="0" err="1" smtClean="0"/>
              <a:t>xử</a:t>
            </a:r>
            <a:r>
              <a:rPr lang="en-US" u="sng" dirty="0" smtClean="0"/>
              <a:t> </a:t>
            </a:r>
            <a:r>
              <a:rPr lang="en-US" u="sng" dirty="0" err="1" smtClean="0"/>
              <a:t>lý</a:t>
            </a:r>
            <a:r>
              <a:rPr lang="en-US" u="sng" dirty="0" smtClean="0"/>
              <a:t>	</a:t>
            </a:r>
            <a:r>
              <a:rPr lang="en-US" u="sng" dirty="0" err="1" smtClean="0"/>
              <a:t>Thời</a:t>
            </a:r>
            <a:r>
              <a:rPr lang="en-US" u="sng" dirty="0" smtClean="0"/>
              <a:t> </a:t>
            </a:r>
            <a:r>
              <a:rPr lang="en-US" u="sng" dirty="0" err="1" smtClean="0"/>
              <a:t>điểm</a:t>
            </a:r>
            <a:r>
              <a:rPr lang="en-US" u="sng" dirty="0" smtClean="0"/>
              <a:t> </a:t>
            </a:r>
            <a:r>
              <a:rPr lang="en-US" u="sng" dirty="0" err="1" smtClean="0"/>
              <a:t>vào</a:t>
            </a:r>
            <a:r>
              <a:rPr lang="en-US" u="sng" dirty="0" smtClean="0"/>
              <a:t> RL</a:t>
            </a:r>
          </a:p>
          <a:p>
            <a:pPr marL="457200" lvl="1" indent="0">
              <a:buNone/>
            </a:pPr>
            <a:r>
              <a:rPr lang="en-US" dirty="0" smtClean="0"/>
              <a:t>	P1		8			0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P2		5			2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P3		1			4</a:t>
            </a:r>
          </a:p>
          <a:p>
            <a:pPr marL="457200" lvl="1" indent="0">
              <a:buNone/>
            </a:pPr>
            <a:r>
              <a:rPr lang="en-US" dirty="0" smtClean="0"/>
              <a:t>	P4		4			5</a:t>
            </a:r>
          </a:p>
          <a:p>
            <a:r>
              <a:rPr lang="en-US" dirty="0" err="1" smtClean="0"/>
              <a:t>Gợi</a:t>
            </a:r>
            <a:r>
              <a:rPr lang="en-US" dirty="0" smtClean="0"/>
              <a:t> ý: SJF (Shortest Job First)</a:t>
            </a:r>
          </a:p>
          <a:p>
            <a:pPr lvl="1"/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0345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4737406"/>
          </a:xfrm>
        </p:spPr>
        <p:txBody>
          <a:bodyPr>
            <a:normAutofit/>
          </a:bodyPr>
          <a:lstStyle/>
          <a:p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,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91571" y="2906972"/>
          <a:ext cx="7424381" cy="256577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283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8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5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52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Tiến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trình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Chiều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dài</a:t>
                      </a:r>
                      <a:r>
                        <a:rPr lang="en-US" sz="2800" dirty="0">
                          <a:effectLst/>
                        </a:rPr>
                        <a:t> CPU burst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Thời điểm vào RL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Độ ưu tiên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6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P1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6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P2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5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6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P3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6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P4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039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2072"/>
            <a:ext cx="7886700" cy="4784891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độc</a:t>
            </a:r>
            <a:r>
              <a:rPr lang="en-US" b="1" dirty="0" smtClean="0"/>
              <a:t> </a:t>
            </a:r>
            <a:r>
              <a:rPr lang="en-US" b="1" dirty="0" err="1" smtClean="0"/>
              <a:t>quyền</a:t>
            </a:r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,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chừng</a:t>
            </a:r>
            <a:r>
              <a:rPr lang="en-US" dirty="0" smtClean="0"/>
              <a:t>, </a:t>
            </a:r>
            <a:r>
              <a:rPr lang="en-US" dirty="0" err="1" smtClean="0"/>
              <a:t>nhường</a:t>
            </a:r>
            <a:r>
              <a:rPr lang="en-US" dirty="0" smtClean="0"/>
              <a:t> CPU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91571" y="2497541"/>
          <a:ext cx="7424381" cy="25603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283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8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5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Tiến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trình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Chiều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dài</a:t>
                      </a:r>
                      <a:r>
                        <a:rPr lang="en-US" sz="2800" dirty="0">
                          <a:effectLst/>
                        </a:rPr>
                        <a:t> CPU burst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Thời điểm vào RL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Độ ưu tiên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9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P1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9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P2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5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9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P3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9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P4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3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656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b="1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FCFS, SJF, RR </a:t>
            </a:r>
            <a:r>
              <a:rPr lang="en-US" dirty="0" err="1" smtClean="0"/>
              <a:t>với</a:t>
            </a:r>
            <a:r>
              <a:rPr lang="en-US" dirty="0" smtClean="0"/>
              <a:t> q = 2,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,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28649" y="3517473"/>
          <a:ext cx="7886701" cy="29870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2050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4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6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Tiến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trình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err="1" smtClean="0">
                          <a:effectLst/>
                        </a:rPr>
                        <a:t>Vào</a:t>
                      </a:r>
                      <a:r>
                        <a:rPr lang="en-US" sz="2800" dirty="0" smtClean="0">
                          <a:effectLst/>
                        </a:rPr>
                        <a:t> Ready List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err="1" smtClean="0">
                          <a:effectLst/>
                        </a:rPr>
                        <a:t>Thời</a:t>
                      </a:r>
                      <a:r>
                        <a:rPr lang="en-US" sz="2800" baseline="0" dirty="0" smtClean="0">
                          <a:effectLst/>
                        </a:rPr>
                        <a:t> </a:t>
                      </a:r>
                      <a:r>
                        <a:rPr lang="en-US" sz="2800" baseline="0" dirty="0" err="1" smtClean="0">
                          <a:effectLst/>
                        </a:rPr>
                        <a:t>gian</a:t>
                      </a:r>
                      <a:r>
                        <a:rPr lang="en-US" sz="2800" baseline="0" dirty="0" smtClean="0">
                          <a:effectLst/>
                        </a:rPr>
                        <a:t> </a:t>
                      </a:r>
                      <a:r>
                        <a:rPr lang="en-US" sz="2800" baseline="0" dirty="0" err="1" smtClean="0">
                          <a:effectLst/>
                        </a:rPr>
                        <a:t>xử</a:t>
                      </a:r>
                      <a:r>
                        <a:rPr lang="en-US" sz="2800" baseline="0" dirty="0" smtClean="0">
                          <a:effectLst/>
                        </a:rPr>
                        <a:t> </a:t>
                      </a:r>
                      <a:r>
                        <a:rPr lang="en-US" sz="2800" baseline="0" dirty="0" err="1" smtClean="0">
                          <a:effectLst/>
                        </a:rPr>
                        <a:t>lý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err="1" smtClean="0">
                          <a:effectLst/>
                        </a:rPr>
                        <a:t>Ưu</a:t>
                      </a:r>
                      <a:r>
                        <a:rPr lang="en-US" sz="2800" dirty="0" smtClean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tiên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P1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P2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P3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2.5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P4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P5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4.5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661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3832"/>
            <a:ext cx="7886700" cy="4858604"/>
          </a:xfrm>
        </p:spPr>
        <p:txBody>
          <a:bodyPr>
            <a:noAutofit/>
          </a:bodyPr>
          <a:lstStyle/>
          <a:p>
            <a:r>
              <a:rPr lang="en-US" sz="1800" dirty="0"/>
              <a:t>Consider the following set of processes, with the length of the CPU burst</a:t>
            </a:r>
            <a:br>
              <a:rPr lang="en-US" sz="1800" dirty="0"/>
            </a:br>
            <a:r>
              <a:rPr lang="en-US" sz="1800" dirty="0"/>
              <a:t>given in milliseconds:</a:t>
            </a:r>
            <a:br>
              <a:rPr lang="en-US" sz="1800" dirty="0"/>
            </a:br>
            <a:r>
              <a:rPr lang="en-US" sz="1800" dirty="0"/>
              <a:t>Process </a:t>
            </a:r>
            <a:r>
              <a:rPr lang="en-US" sz="1800" dirty="0" smtClean="0"/>
              <a:t>	Burst </a:t>
            </a:r>
            <a:r>
              <a:rPr lang="en-US" sz="1800" dirty="0"/>
              <a:t>Time </a:t>
            </a:r>
            <a:r>
              <a:rPr lang="en-US" sz="1800" dirty="0" smtClean="0"/>
              <a:t>	Priority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i="1" dirty="0" smtClean="0"/>
              <a:t>P</a:t>
            </a:r>
            <a:r>
              <a:rPr lang="en-US" sz="1800" dirty="0" smtClean="0"/>
              <a:t>1 		2 		2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i="1" dirty="0"/>
              <a:t>P</a:t>
            </a:r>
            <a:r>
              <a:rPr lang="en-US" sz="1800" dirty="0"/>
              <a:t>2 </a:t>
            </a:r>
            <a:r>
              <a:rPr lang="en-US" sz="1800" dirty="0" smtClean="0"/>
              <a:t>		1 		1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i="1" dirty="0"/>
              <a:t>P</a:t>
            </a:r>
            <a:r>
              <a:rPr lang="en-US" sz="1800" dirty="0"/>
              <a:t>3 </a:t>
            </a:r>
            <a:r>
              <a:rPr lang="en-US" sz="1800" dirty="0" smtClean="0"/>
              <a:t>		8		4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i="1" dirty="0"/>
              <a:t>P</a:t>
            </a:r>
            <a:r>
              <a:rPr lang="en-US" sz="1800" dirty="0"/>
              <a:t>4 </a:t>
            </a:r>
            <a:r>
              <a:rPr lang="en-US" sz="1800" dirty="0" smtClean="0"/>
              <a:t>		4 		2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i="1" dirty="0"/>
              <a:t>P</a:t>
            </a:r>
            <a:r>
              <a:rPr lang="en-US" sz="1800" dirty="0"/>
              <a:t>5 </a:t>
            </a:r>
            <a:r>
              <a:rPr lang="en-US" sz="1800" dirty="0" smtClean="0"/>
              <a:t>		5 		3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The processes are assumed to have arrived in the order </a:t>
            </a:r>
            <a:r>
              <a:rPr lang="en-US" sz="1800" i="1" dirty="0"/>
              <a:t>P</a:t>
            </a:r>
            <a:r>
              <a:rPr lang="en-US" sz="1800" dirty="0"/>
              <a:t>1, </a:t>
            </a:r>
            <a:r>
              <a:rPr lang="en-US" sz="1800" i="1" dirty="0"/>
              <a:t>P</a:t>
            </a:r>
            <a:r>
              <a:rPr lang="en-US" sz="1800" dirty="0"/>
              <a:t>2, </a:t>
            </a:r>
            <a:r>
              <a:rPr lang="en-US" sz="1800" i="1" dirty="0"/>
              <a:t>P</a:t>
            </a:r>
            <a:r>
              <a:rPr lang="en-US" sz="1800" dirty="0"/>
              <a:t>3, </a:t>
            </a:r>
            <a:r>
              <a:rPr lang="en-US" sz="1800" i="1" dirty="0"/>
              <a:t>P</a:t>
            </a:r>
            <a:r>
              <a:rPr lang="en-US" sz="1800" dirty="0"/>
              <a:t>4, </a:t>
            </a:r>
            <a:r>
              <a:rPr lang="en-US" sz="1800" i="1" dirty="0"/>
              <a:t>P</a:t>
            </a:r>
            <a:r>
              <a:rPr lang="en-US" sz="1800" dirty="0"/>
              <a:t>5</a:t>
            </a:r>
            <a:r>
              <a:rPr lang="en-US" sz="1800" dirty="0" smtClean="0"/>
              <a:t>, all </a:t>
            </a:r>
            <a:r>
              <a:rPr lang="en-US" sz="1800" dirty="0"/>
              <a:t>at time 0</a:t>
            </a:r>
            <a:r>
              <a:rPr lang="en-US" sz="1800" dirty="0" smtClean="0"/>
              <a:t>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a. Draw four Gantt charts that illustrate the execution of </a:t>
            </a:r>
            <a:r>
              <a:rPr lang="en-US" sz="1800" dirty="0" smtClean="0"/>
              <a:t>these processes </a:t>
            </a:r>
            <a:r>
              <a:rPr lang="en-US" sz="1800" dirty="0"/>
              <a:t>using the following scheduling algorithms: FCFS, SJF</a:t>
            </a:r>
            <a:r>
              <a:rPr lang="en-US" sz="1800" dirty="0" smtClean="0"/>
              <a:t>, </a:t>
            </a:r>
            <a:r>
              <a:rPr lang="en-US" sz="1800" dirty="0" err="1" smtClean="0"/>
              <a:t>nonpreemptive</a:t>
            </a:r>
            <a:r>
              <a:rPr lang="en-US" sz="1800" dirty="0" smtClean="0"/>
              <a:t> </a:t>
            </a:r>
            <a:r>
              <a:rPr lang="en-US" sz="1800" dirty="0"/>
              <a:t>priority (a larger priority number implies a </a:t>
            </a:r>
            <a:r>
              <a:rPr lang="en-US" sz="1800" dirty="0" smtClean="0"/>
              <a:t>higher priority</a:t>
            </a:r>
            <a:r>
              <a:rPr lang="en-US" sz="1800" dirty="0"/>
              <a:t>), and RR (quantum = 2</a:t>
            </a:r>
            <a:r>
              <a:rPr lang="en-US" sz="1800" dirty="0" smtClean="0"/>
              <a:t>).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b. What is the turnaround time of each process for each of </a:t>
            </a:r>
            <a:r>
              <a:rPr lang="en-US" sz="1800" dirty="0" smtClean="0"/>
              <a:t>the scheduling algorithms </a:t>
            </a:r>
            <a:r>
              <a:rPr lang="en-US" sz="1800" dirty="0"/>
              <a:t>in part a?</a:t>
            </a:r>
            <a:br>
              <a:rPr lang="en-US" sz="1800" dirty="0"/>
            </a:br>
            <a:r>
              <a:rPr lang="en-US" sz="1800" dirty="0"/>
              <a:t>c. What is the waiting time of each process for each of these </a:t>
            </a:r>
            <a:r>
              <a:rPr lang="en-US" sz="1800" dirty="0" smtClean="0"/>
              <a:t>scheduling algorithms</a:t>
            </a:r>
            <a:r>
              <a:rPr lang="en-US" sz="1800" dirty="0"/>
              <a:t>?</a:t>
            </a:r>
            <a:br>
              <a:rPr lang="en-US" sz="1800" dirty="0"/>
            </a:br>
            <a:r>
              <a:rPr lang="en-US" sz="1800" dirty="0"/>
              <a:t>d. Which of the algorithms results in the minimum average </a:t>
            </a:r>
            <a:r>
              <a:rPr lang="en-US" sz="1800" dirty="0" smtClean="0"/>
              <a:t>waiting time </a:t>
            </a:r>
            <a:r>
              <a:rPr lang="en-US" sz="1800" dirty="0"/>
              <a:t>(over all processes)? 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5426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 1</a:t>
            </a:r>
            <a:r>
              <a:rPr lang="en-US" dirty="0"/>
              <a:t>: </a:t>
            </a:r>
            <a:r>
              <a:rPr lang="en-US" dirty="0" smtClean="0"/>
              <a:t>Computer Architecture</a:t>
            </a:r>
            <a:endParaRPr lang="en-US" dirty="0"/>
          </a:p>
          <a:p>
            <a:pPr lvl="1"/>
            <a:r>
              <a:rPr lang="en-US" dirty="0" smtClean="0"/>
              <a:t>Lecture </a:t>
            </a:r>
            <a:r>
              <a:rPr lang="en-US" dirty="0"/>
              <a:t>1: </a:t>
            </a:r>
            <a:r>
              <a:rPr lang="en-US" dirty="0" smtClean="0"/>
              <a:t>Introduction to Computer Architecture (</a:t>
            </a:r>
            <a:r>
              <a:rPr lang="en-US" dirty="0"/>
              <a:t>2)</a:t>
            </a:r>
          </a:p>
          <a:p>
            <a:pPr lvl="1"/>
            <a:r>
              <a:rPr lang="en-US" dirty="0" smtClean="0"/>
              <a:t>Lecture </a:t>
            </a:r>
            <a:r>
              <a:rPr lang="en-US" dirty="0"/>
              <a:t>2: Computer Systems Organization (5)</a:t>
            </a:r>
          </a:p>
          <a:p>
            <a:pPr lvl="1"/>
            <a:r>
              <a:rPr lang="en-US" dirty="0" smtClean="0"/>
              <a:t>Lecture </a:t>
            </a:r>
            <a:r>
              <a:rPr lang="en-US" dirty="0"/>
              <a:t>3: Kiến trúc tập lệnh (3)</a:t>
            </a:r>
          </a:p>
          <a:p>
            <a:pPr lvl="1"/>
            <a:r>
              <a:rPr lang="en-US" dirty="0" smtClean="0"/>
              <a:t>Lecture </a:t>
            </a:r>
            <a:r>
              <a:rPr lang="en-US" dirty="0"/>
              <a:t>4: I/O bus and device (5)</a:t>
            </a:r>
          </a:p>
          <a:p>
            <a:r>
              <a:rPr lang="en-US" dirty="0" smtClean="0"/>
              <a:t>Part </a:t>
            </a:r>
            <a:r>
              <a:rPr lang="en-US" dirty="0"/>
              <a:t>2: </a:t>
            </a:r>
            <a:r>
              <a:rPr lang="en-US" dirty="0" smtClean="0"/>
              <a:t>Operating Systems</a:t>
            </a:r>
            <a:endParaRPr lang="en-US" dirty="0"/>
          </a:p>
          <a:p>
            <a:pPr lvl="1"/>
            <a:r>
              <a:rPr lang="en-US" dirty="0"/>
              <a:t>Chương 5: Tổng quan về Hệ điều hành (2)</a:t>
            </a:r>
          </a:p>
          <a:p>
            <a:pPr lvl="1"/>
            <a:r>
              <a:rPr lang="en-US" dirty="0"/>
              <a:t>Chương 6: Tiến trình (6)</a:t>
            </a:r>
          </a:p>
          <a:p>
            <a:pPr lvl="1"/>
            <a:r>
              <a:rPr lang="en-US" dirty="0"/>
              <a:t>Chương 7: Bộ nhớ (4)</a:t>
            </a:r>
          </a:p>
          <a:p>
            <a:pPr lvl="1"/>
            <a:r>
              <a:rPr lang="en-US" dirty="0"/>
              <a:t>Chương 8: Quản lý nhập xuất và Hệ thống tập tin (6)</a:t>
            </a:r>
          </a:p>
          <a:p>
            <a:pPr lvl="1"/>
            <a:r>
              <a:rPr lang="en-US" dirty="0"/>
              <a:t>Chương 9: Cấu hình sử dụng máy tính (OS) (9)</a:t>
            </a:r>
          </a:p>
          <a:p>
            <a:pPr lvl="1"/>
            <a:r>
              <a:rPr lang="en-US" dirty="0"/>
              <a:t>Chương 10: Máy tính và HĐH nhúng (3)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Computer System - Review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20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endParaRPr lang="en-US" dirty="0" smtClean="0"/>
          </a:p>
          <a:p>
            <a:pPr lvl="1"/>
            <a:r>
              <a:rPr lang="en-US" dirty="0" smtClean="0"/>
              <a:t>CPU: SJF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, R1, R2: FCFS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8650" y="2807748"/>
          <a:ext cx="7723776" cy="3383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54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54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54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54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387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Arrival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CPU 1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IO 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CPU 2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IO 2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87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IO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8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8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8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8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815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7606"/>
            <a:ext cx="7886700" cy="4954137"/>
          </a:xfrm>
        </p:spPr>
        <p:txBody>
          <a:bodyPr>
            <a:normAutofit/>
          </a:bodyPr>
          <a:lstStyle/>
          <a:p>
            <a:r>
              <a:rPr lang="en-US" sz="3200" dirty="0" err="1"/>
              <a:t>Hãy</a:t>
            </a:r>
            <a:r>
              <a:rPr lang="en-US" sz="3200" dirty="0"/>
              <a:t> </a:t>
            </a:r>
            <a:r>
              <a:rPr lang="en-US" sz="3200" dirty="0" err="1"/>
              <a:t>cho</a:t>
            </a:r>
            <a:r>
              <a:rPr lang="en-US" sz="3200" dirty="0"/>
              <a:t> </a:t>
            </a:r>
            <a:r>
              <a:rPr lang="en-US" sz="3200" dirty="0" err="1"/>
              <a:t>biết</a:t>
            </a:r>
            <a:r>
              <a:rPr lang="en-US" sz="3200" dirty="0"/>
              <a:t> </a:t>
            </a:r>
            <a:r>
              <a:rPr lang="en-US" sz="3200" dirty="0" err="1"/>
              <a:t>kết</a:t>
            </a:r>
            <a:r>
              <a:rPr lang="en-US" sz="3200" dirty="0"/>
              <a:t> </a:t>
            </a:r>
            <a:r>
              <a:rPr lang="en-US" sz="3200" dirty="0" err="1"/>
              <a:t>quả</a:t>
            </a:r>
            <a:r>
              <a:rPr lang="en-US" sz="3200" dirty="0"/>
              <a:t> </a:t>
            </a:r>
            <a:r>
              <a:rPr lang="en-US" sz="3200" dirty="0" err="1"/>
              <a:t>điều</a:t>
            </a:r>
            <a:r>
              <a:rPr lang="en-US" sz="3200" dirty="0"/>
              <a:t> </a:t>
            </a:r>
            <a:r>
              <a:rPr lang="en-US" sz="3200" dirty="0" err="1"/>
              <a:t>phối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thời</a:t>
            </a:r>
            <a:r>
              <a:rPr lang="en-US" sz="3200" dirty="0"/>
              <a:t> </a:t>
            </a:r>
            <a:r>
              <a:rPr lang="en-US" sz="3200" dirty="0" err="1"/>
              <a:t>gian</a:t>
            </a:r>
            <a:r>
              <a:rPr lang="en-US" sz="3200" dirty="0"/>
              <a:t> </a:t>
            </a:r>
            <a:r>
              <a:rPr lang="en-US" sz="3200" dirty="0" err="1"/>
              <a:t>chờ</a:t>
            </a:r>
            <a:r>
              <a:rPr lang="en-US" sz="3200" dirty="0"/>
              <a:t> </a:t>
            </a:r>
            <a:r>
              <a:rPr lang="en-US" sz="3200" dirty="0" err="1"/>
              <a:t>trung</a:t>
            </a:r>
            <a:r>
              <a:rPr lang="en-US" sz="3200" dirty="0"/>
              <a:t> </a:t>
            </a:r>
            <a:r>
              <a:rPr lang="en-US" sz="3200" dirty="0" err="1"/>
              <a:t>bình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tiến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sau</a:t>
            </a:r>
            <a:r>
              <a:rPr lang="en-US" sz="3200" dirty="0"/>
              <a:t> </a:t>
            </a:r>
            <a:r>
              <a:rPr lang="en-US" sz="3200" dirty="0" err="1"/>
              <a:t>theo</a:t>
            </a:r>
            <a:r>
              <a:rPr lang="en-US" sz="3200" dirty="0"/>
              <a:t> </a:t>
            </a:r>
            <a:r>
              <a:rPr lang="en-US" sz="3200" b="1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chiến</a:t>
            </a:r>
            <a:r>
              <a:rPr lang="en-US" sz="3200" dirty="0" smtClean="0"/>
              <a:t> </a:t>
            </a:r>
            <a:r>
              <a:rPr lang="en-US" sz="3200" dirty="0" err="1"/>
              <a:t>lược</a:t>
            </a:r>
            <a:r>
              <a:rPr lang="en-US" sz="3200" dirty="0"/>
              <a:t> </a:t>
            </a:r>
            <a:r>
              <a:rPr lang="en-US" sz="3200" dirty="0" err="1"/>
              <a:t>điều</a:t>
            </a:r>
            <a:r>
              <a:rPr lang="en-US" sz="3200" dirty="0"/>
              <a:t> </a:t>
            </a:r>
            <a:r>
              <a:rPr lang="en-US" sz="3200" dirty="0" err="1" smtClean="0"/>
              <a:t>phối</a:t>
            </a:r>
            <a:r>
              <a:rPr lang="en-US" sz="3200" dirty="0" smtClean="0"/>
              <a:t> FCFS, SJF, RR </a:t>
            </a:r>
            <a:r>
              <a:rPr lang="en-US" sz="3200" dirty="0" err="1" smtClean="0"/>
              <a:t>với</a:t>
            </a:r>
            <a:r>
              <a:rPr lang="en-US" sz="3200" dirty="0" smtClean="0"/>
              <a:t> q = 2, </a:t>
            </a:r>
            <a:r>
              <a:rPr lang="en-US" sz="3200" dirty="0" err="1" smtClean="0"/>
              <a:t>ưu</a:t>
            </a:r>
            <a:r>
              <a:rPr lang="en-US" sz="3200" dirty="0" smtClean="0"/>
              <a:t> </a:t>
            </a:r>
            <a:r>
              <a:rPr lang="en-US" sz="3200" dirty="0" err="1" smtClean="0"/>
              <a:t>tiên</a:t>
            </a:r>
            <a:r>
              <a:rPr lang="en-US" sz="3200" dirty="0" smtClean="0"/>
              <a:t> </a:t>
            </a:r>
            <a:r>
              <a:rPr lang="en-US" sz="3200" dirty="0" err="1" smtClean="0"/>
              <a:t>độc</a:t>
            </a:r>
            <a:r>
              <a:rPr lang="en-US" sz="3200" dirty="0" smtClean="0"/>
              <a:t> </a:t>
            </a:r>
            <a:r>
              <a:rPr lang="en-US" sz="3200" dirty="0" err="1" smtClean="0"/>
              <a:t>quyền</a:t>
            </a:r>
            <a:r>
              <a:rPr lang="en-US" sz="3200" dirty="0" smtClean="0"/>
              <a:t>, </a:t>
            </a:r>
            <a:r>
              <a:rPr lang="en-US" sz="3200" dirty="0" err="1" smtClean="0"/>
              <a:t>ưu</a:t>
            </a:r>
            <a:r>
              <a:rPr lang="en-US" sz="3200" dirty="0" smtClean="0"/>
              <a:t> </a:t>
            </a:r>
            <a:r>
              <a:rPr lang="en-US" sz="3200" dirty="0" err="1" smtClean="0"/>
              <a:t>tiên</a:t>
            </a:r>
            <a:r>
              <a:rPr lang="en-US" sz="3200" dirty="0" smtClean="0"/>
              <a:t> </a:t>
            </a:r>
            <a:r>
              <a:rPr lang="en-US" sz="3200" dirty="0" err="1" smtClean="0"/>
              <a:t>không</a:t>
            </a:r>
            <a:r>
              <a:rPr lang="en-US" sz="3200" dirty="0" smtClean="0"/>
              <a:t> </a:t>
            </a:r>
            <a:r>
              <a:rPr lang="en-US" sz="3200" dirty="0" err="1" smtClean="0"/>
              <a:t>độc</a:t>
            </a:r>
            <a:r>
              <a:rPr lang="en-US" sz="3200" dirty="0" smtClean="0"/>
              <a:t> </a:t>
            </a:r>
            <a:r>
              <a:rPr lang="en-US" sz="3200" dirty="0" err="1" smtClean="0"/>
              <a:t>quyền</a:t>
            </a:r>
            <a:endParaRPr lang="en-US" sz="3200" dirty="0" smtClean="0"/>
          </a:p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28649" y="3872319"/>
          <a:ext cx="7886701" cy="25603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2050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1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2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2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Tiến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trình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err="1" smtClean="0">
                          <a:effectLst/>
                        </a:rPr>
                        <a:t>Vào</a:t>
                      </a:r>
                      <a:r>
                        <a:rPr lang="en-US" sz="2800" dirty="0" smtClean="0">
                          <a:effectLst/>
                        </a:rPr>
                        <a:t> </a:t>
                      </a:r>
                      <a:r>
                        <a:rPr lang="en-US" sz="2800" dirty="0">
                          <a:effectLst/>
                        </a:rPr>
                        <a:t>RL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CPU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err="1" smtClean="0">
                          <a:effectLst/>
                        </a:rPr>
                        <a:t>Ưu</a:t>
                      </a:r>
                      <a:r>
                        <a:rPr lang="en-US" sz="2800" dirty="0" smtClean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tiên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P1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P2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P3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2.5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P4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P5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4.5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5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69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FCFS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8" y="1907057"/>
            <a:ext cx="8690318" cy="1041494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98655" y="2459098"/>
          <a:ext cx="8359877" cy="1828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4397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27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85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</a:t>
                      </a:r>
                      <a:r>
                        <a:rPr lang="en-US" sz="1200" baseline="-250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</a:t>
                      </a:r>
                      <a:r>
                        <a:rPr lang="en-US" sz="1200" baseline="-250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</a:t>
                      </a:r>
                      <a:r>
                        <a:rPr lang="en-US" sz="1200" baseline="-250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</a:t>
                      </a:r>
                      <a:r>
                        <a:rPr lang="en-US" sz="1200" baseline="-250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</a:t>
                      </a:r>
                      <a:r>
                        <a:rPr lang="en-US" sz="1200" baseline="-250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3164919"/>
            <a:ext cx="3997941" cy="32768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 smtClean="0"/>
              <a:t>Thời</a:t>
            </a:r>
            <a:r>
              <a:rPr lang="en-US" sz="3200" dirty="0" smtClean="0"/>
              <a:t> </a:t>
            </a:r>
            <a:r>
              <a:rPr lang="en-US" sz="3200" dirty="0" err="1" smtClean="0"/>
              <a:t>gian</a:t>
            </a:r>
            <a:r>
              <a:rPr lang="en-US" sz="3200" dirty="0" smtClean="0"/>
              <a:t> </a:t>
            </a:r>
            <a:r>
              <a:rPr lang="en-US" sz="3200" dirty="0" err="1" smtClean="0"/>
              <a:t>chờ</a:t>
            </a:r>
            <a:r>
              <a:rPr lang="en-US" sz="3200" dirty="0" smtClean="0"/>
              <a:t>:</a:t>
            </a:r>
          </a:p>
          <a:p>
            <a:pPr lvl="1"/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/>
              <a:t>: </a:t>
            </a:r>
            <a:r>
              <a:rPr lang="en-US" dirty="0" smtClean="0"/>
              <a:t>0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: 10 – 1 = </a:t>
            </a:r>
            <a:r>
              <a:rPr lang="en-US" dirty="0" smtClean="0"/>
              <a:t>9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3</a:t>
            </a:r>
            <a:r>
              <a:rPr lang="en-US" dirty="0"/>
              <a:t>: 11 – 2.5 = </a:t>
            </a:r>
            <a:r>
              <a:rPr lang="en-US" dirty="0" smtClean="0"/>
              <a:t>8.5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4</a:t>
            </a:r>
            <a:r>
              <a:rPr lang="en-US" dirty="0"/>
              <a:t>: 13 – 3 = </a:t>
            </a:r>
            <a:r>
              <a:rPr lang="en-US" dirty="0" smtClean="0"/>
              <a:t>10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5</a:t>
            </a:r>
            <a:r>
              <a:rPr lang="en-US" dirty="0"/>
              <a:t>: 14 – 4.5 = </a:t>
            </a:r>
            <a:r>
              <a:rPr lang="en-US" dirty="0" smtClean="0"/>
              <a:t>9.5</a:t>
            </a:r>
          </a:p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endParaRPr lang="en-US" dirty="0" smtClean="0"/>
          </a:p>
          <a:p>
            <a:pPr lvl="1"/>
            <a:r>
              <a:rPr lang="en-US" dirty="0" smtClean="0"/>
              <a:t>(0+9+8.5+10+9.5)/5</a:t>
            </a:r>
          </a:p>
          <a:p>
            <a:endParaRPr lang="en-US" sz="3200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703307" y="3164918"/>
            <a:ext cx="4181386" cy="32768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 smtClean="0"/>
              <a:t>Thời</a:t>
            </a:r>
            <a:r>
              <a:rPr lang="en-US" sz="3200" dirty="0" smtClean="0"/>
              <a:t> </a:t>
            </a:r>
            <a:r>
              <a:rPr lang="en-US" sz="3200" dirty="0" err="1" smtClean="0"/>
              <a:t>gian</a:t>
            </a:r>
            <a:r>
              <a:rPr lang="en-US" sz="3200" dirty="0" smtClean="0"/>
              <a:t> </a:t>
            </a:r>
            <a:r>
              <a:rPr lang="en-US" sz="3200" dirty="0" err="1" smtClean="0"/>
              <a:t>hoàn</a:t>
            </a:r>
            <a:r>
              <a:rPr lang="en-US" sz="3200" dirty="0" smtClean="0"/>
              <a:t> </a:t>
            </a:r>
            <a:r>
              <a:rPr lang="en-US" sz="3200" dirty="0" err="1" smtClean="0"/>
              <a:t>thành</a:t>
            </a:r>
            <a:r>
              <a:rPr lang="en-US" sz="3200" dirty="0" smtClean="0"/>
              <a:t>:</a:t>
            </a:r>
          </a:p>
          <a:p>
            <a:pPr lvl="1"/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/>
              <a:t>: </a:t>
            </a:r>
            <a:r>
              <a:rPr lang="en-US" dirty="0" smtClean="0"/>
              <a:t>10 – 0 = 10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: </a:t>
            </a:r>
            <a:r>
              <a:rPr lang="en-US" dirty="0" smtClean="0"/>
              <a:t>11 </a:t>
            </a:r>
            <a:r>
              <a:rPr lang="en-US" dirty="0"/>
              <a:t>– </a:t>
            </a:r>
            <a:r>
              <a:rPr lang="en-US" dirty="0" smtClean="0"/>
              <a:t>1 = 10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3</a:t>
            </a:r>
            <a:r>
              <a:rPr lang="en-US" dirty="0"/>
              <a:t>: </a:t>
            </a:r>
            <a:r>
              <a:rPr lang="en-US" dirty="0" smtClean="0"/>
              <a:t>13 </a:t>
            </a:r>
            <a:r>
              <a:rPr lang="en-US" dirty="0"/>
              <a:t>– </a:t>
            </a:r>
            <a:r>
              <a:rPr lang="en-US" dirty="0" smtClean="0"/>
              <a:t>2.5 = 10.5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4</a:t>
            </a:r>
            <a:r>
              <a:rPr lang="en-US" dirty="0"/>
              <a:t>: </a:t>
            </a:r>
            <a:r>
              <a:rPr lang="en-US" dirty="0" smtClean="0"/>
              <a:t>14 </a:t>
            </a:r>
            <a:r>
              <a:rPr lang="en-US" dirty="0"/>
              <a:t>– </a:t>
            </a:r>
            <a:r>
              <a:rPr lang="en-US" dirty="0" smtClean="0"/>
              <a:t>3 = 11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5</a:t>
            </a:r>
            <a:r>
              <a:rPr lang="en-US" dirty="0"/>
              <a:t>: </a:t>
            </a:r>
            <a:r>
              <a:rPr lang="en-US" dirty="0" smtClean="0"/>
              <a:t>19 </a:t>
            </a:r>
            <a:r>
              <a:rPr lang="en-US" dirty="0"/>
              <a:t>– 4.5 = </a:t>
            </a:r>
            <a:r>
              <a:rPr lang="en-US" dirty="0" smtClean="0"/>
              <a:t>14.5</a:t>
            </a:r>
          </a:p>
          <a:p>
            <a:r>
              <a:rPr lang="en-US" dirty="0" smtClean="0"/>
              <a:t>HT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endParaRPr lang="en-US" dirty="0" smtClean="0"/>
          </a:p>
          <a:p>
            <a:pPr lvl="1"/>
            <a:r>
              <a:rPr lang="en-US" dirty="0" smtClean="0"/>
              <a:t>(10+10+10.5+11+14.5</a:t>
            </a:r>
            <a:r>
              <a:rPr lang="en-US" dirty="0"/>
              <a:t>)/</a:t>
            </a:r>
            <a:r>
              <a:rPr lang="en-US" dirty="0" smtClean="0"/>
              <a:t>5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518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SJF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00478" y="2155905"/>
          <a:ext cx="8015475" cy="2371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4216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3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1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71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</a:t>
                      </a:r>
                      <a:r>
                        <a:rPr lang="en-US" sz="1400" baseline="-250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320" marR="773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r>
                        <a:rPr lang="en-US" sz="1400" baseline="-250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320" marR="773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r>
                        <a:rPr lang="en-US" sz="1400" baseline="-250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320" marR="773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r>
                        <a:rPr lang="en-US" sz="1400" baseline="-250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320" marR="773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</a:t>
                      </a:r>
                      <a:r>
                        <a:rPr lang="en-US" sz="1400" baseline="-250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320" marR="7732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481771" y="1638727"/>
            <a:ext cx="8361978" cy="994408"/>
            <a:chOff x="255" y="10629"/>
            <a:chExt cx="11681" cy="1390"/>
          </a:xfrm>
        </p:grpSpPr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255" y="11607"/>
              <a:ext cx="5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17"/>
            <p:cNvSpPr txBox="1">
              <a:spLocks noChangeArrowheads="1"/>
            </p:cNvSpPr>
            <p:nvPr/>
          </p:nvSpPr>
          <p:spPr bwMode="auto">
            <a:xfrm>
              <a:off x="6046" y="11614"/>
              <a:ext cx="639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6685" y="11599"/>
              <a:ext cx="5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7200" y="11599"/>
              <a:ext cx="6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8422" y="11610"/>
              <a:ext cx="704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11336" y="11640"/>
              <a:ext cx="60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19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3" name="Group 2"/>
            <p:cNvGrpSpPr>
              <a:grpSpLocks/>
            </p:cNvGrpSpPr>
            <p:nvPr/>
          </p:nvGrpSpPr>
          <p:grpSpPr bwMode="auto">
            <a:xfrm>
              <a:off x="270" y="10629"/>
              <a:ext cx="3118" cy="711"/>
              <a:chOff x="272" y="13698"/>
              <a:chExt cx="3118" cy="711"/>
            </a:xfrm>
          </p:grpSpPr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437" y="14049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Line 11"/>
              <p:cNvSpPr>
                <a:spLocks noChangeShapeType="1"/>
              </p:cNvSpPr>
              <p:nvPr/>
            </p:nvSpPr>
            <p:spPr bwMode="auto">
              <a:xfrm>
                <a:off x="1020" y="14043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10"/>
              <p:cNvSpPr>
                <a:spLocks noChangeShapeType="1"/>
              </p:cNvSpPr>
              <p:nvPr/>
            </p:nvSpPr>
            <p:spPr bwMode="auto">
              <a:xfrm>
                <a:off x="1860" y="14043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Line 9"/>
              <p:cNvSpPr>
                <a:spLocks noChangeShapeType="1"/>
              </p:cNvSpPr>
              <p:nvPr/>
            </p:nvSpPr>
            <p:spPr bwMode="auto">
              <a:xfrm>
                <a:off x="2190" y="14043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8"/>
              <p:cNvSpPr>
                <a:spLocks noChangeShapeType="1"/>
              </p:cNvSpPr>
              <p:nvPr/>
            </p:nvSpPr>
            <p:spPr bwMode="auto">
              <a:xfrm>
                <a:off x="3060" y="14043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Text Box 7"/>
              <p:cNvSpPr txBox="1">
                <a:spLocks noChangeArrowheads="1"/>
              </p:cNvSpPr>
              <p:nvPr/>
            </p:nvSpPr>
            <p:spPr bwMode="auto">
              <a:xfrm>
                <a:off x="272" y="13698"/>
                <a:ext cx="540" cy="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P</a:t>
                </a:r>
                <a:r>
                  <a:rPr kumimoji="0" lang="en-US" sz="1200" b="0" i="0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" name="Text Box 6"/>
              <p:cNvSpPr txBox="1">
                <a:spLocks noChangeArrowheads="1"/>
              </p:cNvSpPr>
              <p:nvPr/>
            </p:nvSpPr>
            <p:spPr bwMode="auto">
              <a:xfrm>
                <a:off x="795" y="13710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P</a:t>
                </a:r>
                <a:r>
                  <a:rPr kumimoji="0" lang="en-US" sz="1200" b="0" i="0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" name="Text Box 5"/>
              <p:cNvSpPr txBox="1">
                <a:spLocks noChangeArrowheads="1"/>
              </p:cNvSpPr>
              <p:nvPr/>
            </p:nvSpPr>
            <p:spPr bwMode="auto">
              <a:xfrm>
                <a:off x="1620" y="13710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P</a:t>
                </a:r>
                <a:r>
                  <a:rPr kumimoji="0" lang="en-US" sz="1200" b="0" i="0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" name="Text Box 4"/>
              <p:cNvSpPr txBox="1">
                <a:spLocks noChangeArrowheads="1"/>
              </p:cNvSpPr>
              <p:nvPr/>
            </p:nvSpPr>
            <p:spPr bwMode="auto">
              <a:xfrm>
                <a:off x="1980" y="13728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P</a:t>
                </a:r>
                <a:r>
                  <a:rPr kumimoji="0" lang="en-US" sz="1200" b="0" i="0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Text Box 3"/>
              <p:cNvSpPr txBox="1">
                <a:spLocks noChangeArrowheads="1"/>
              </p:cNvSpPr>
              <p:nvPr/>
            </p:nvSpPr>
            <p:spPr bwMode="auto">
              <a:xfrm>
                <a:off x="2850" y="13728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P</a:t>
                </a:r>
                <a:r>
                  <a:rPr kumimoji="0" lang="en-US" sz="1200" b="0" i="0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5" name="Content Placeholder 2"/>
          <p:cNvSpPr txBox="1">
            <a:spLocks/>
          </p:cNvSpPr>
          <p:nvPr/>
        </p:nvSpPr>
        <p:spPr>
          <a:xfrm>
            <a:off x="628650" y="3164919"/>
            <a:ext cx="3997941" cy="32768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 smtClean="0"/>
              <a:t>Thời</a:t>
            </a:r>
            <a:r>
              <a:rPr lang="en-US" sz="3200" dirty="0" smtClean="0"/>
              <a:t> </a:t>
            </a:r>
            <a:r>
              <a:rPr lang="en-US" sz="3200" dirty="0" err="1" smtClean="0"/>
              <a:t>gian</a:t>
            </a:r>
            <a:r>
              <a:rPr lang="en-US" sz="3200" dirty="0" smtClean="0"/>
              <a:t> </a:t>
            </a:r>
            <a:r>
              <a:rPr lang="en-US" sz="3200" dirty="0" err="1" smtClean="0"/>
              <a:t>chờ</a:t>
            </a:r>
            <a:r>
              <a:rPr lang="en-US" sz="3200" dirty="0" smtClean="0"/>
              <a:t>:</a:t>
            </a:r>
          </a:p>
          <a:p>
            <a:pPr lvl="1"/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/>
              <a:t>: </a:t>
            </a:r>
            <a:r>
              <a:rPr lang="en-US" dirty="0" smtClean="0"/>
              <a:t>0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: 10 – 1 = </a:t>
            </a:r>
            <a:r>
              <a:rPr lang="en-US" dirty="0" smtClean="0"/>
              <a:t>9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3</a:t>
            </a:r>
            <a:r>
              <a:rPr lang="en-US" dirty="0"/>
              <a:t>: </a:t>
            </a:r>
            <a:r>
              <a:rPr lang="en-US" dirty="0" smtClean="0"/>
              <a:t>12 </a:t>
            </a:r>
            <a:r>
              <a:rPr lang="en-US" dirty="0"/>
              <a:t>– 2.5 = </a:t>
            </a:r>
            <a:r>
              <a:rPr lang="en-US" dirty="0" smtClean="0"/>
              <a:t>9.5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4</a:t>
            </a:r>
            <a:r>
              <a:rPr lang="en-US" dirty="0"/>
              <a:t>: </a:t>
            </a:r>
            <a:r>
              <a:rPr lang="en-US" dirty="0" smtClean="0"/>
              <a:t>11 </a:t>
            </a:r>
            <a:r>
              <a:rPr lang="en-US" dirty="0"/>
              <a:t>– 3 = </a:t>
            </a:r>
            <a:r>
              <a:rPr lang="en-US" dirty="0" smtClean="0"/>
              <a:t>8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5</a:t>
            </a:r>
            <a:r>
              <a:rPr lang="en-US" dirty="0"/>
              <a:t>: 14 – 4.5 = </a:t>
            </a:r>
            <a:r>
              <a:rPr lang="en-US" dirty="0" smtClean="0"/>
              <a:t>9.5</a:t>
            </a:r>
          </a:p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endParaRPr lang="en-US" dirty="0" smtClean="0"/>
          </a:p>
          <a:p>
            <a:pPr lvl="1"/>
            <a:r>
              <a:rPr lang="en-US" dirty="0" smtClean="0"/>
              <a:t>(0+9+9.5+8+9.5)/5</a:t>
            </a:r>
          </a:p>
          <a:p>
            <a:endParaRPr lang="en-US" sz="3200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703307" y="3164918"/>
            <a:ext cx="4181386" cy="33860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 smtClean="0"/>
              <a:t>Thời</a:t>
            </a:r>
            <a:r>
              <a:rPr lang="en-US" sz="3200" dirty="0" smtClean="0"/>
              <a:t> </a:t>
            </a:r>
            <a:r>
              <a:rPr lang="en-US" sz="3200" dirty="0" err="1" smtClean="0"/>
              <a:t>gian</a:t>
            </a:r>
            <a:r>
              <a:rPr lang="en-US" sz="3200" dirty="0" smtClean="0"/>
              <a:t> </a:t>
            </a:r>
            <a:r>
              <a:rPr lang="en-US" sz="3200" dirty="0" err="1" smtClean="0"/>
              <a:t>hoàn</a:t>
            </a:r>
            <a:r>
              <a:rPr lang="en-US" sz="3200" dirty="0" smtClean="0"/>
              <a:t> </a:t>
            </a:r>
            <a:r>
              <a:rPr lang="en-US" sz="3200" dirty="0" err="1" smtClean="0"/>
              <a:t>thành</a:t>
            </a:r>
            <a:r>
              <a:rPr lang="en-US" sz="3200" dirty="0" smtClean="0"/>
              <a:t>:</a:t>
            </a:r>
          </a:p>
          <a:p>
            <a:pPr lvl="1"/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/>
              <a:t>: </a:t>
            </a:r>
            <a:r>
              <a:rPr lang="en-US" dirty="0" smtClean="0"/>
              <a:t>10 – 0 = 10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: </a:t>
            </a:r>
            <a:r>
              <a:rPr lang="en-US" dirty="0" smtClean="0"/>
              <a:t>11 </a:t>
            </a:r>
            <a:r>
              <a:rPr lang="en-US" dirty="0"/>
              <a:t>– </a:t>
            </a:r>
            <a:r>
              <a:rPr lang="en-US" dirty="0" smtClean="0"/>
              <a:t>1 = 10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3</a:t>
            </a:r>
            <a:r>
              <a:rPr lang="en-US" dirty="0"/>
              <a:t>: </a:t>
            </a:r>
            <a:r>
              <a:rPr lang="en-US" dirty="0" smtClean="0"/>
              <a:t>14 </a:t>
            </a:r>
            <a:r>
              <a:rPr lang="en-US" dirty="0"/>
              <a:t>– </a:t>
            </a:r>
            <a:r>
              <a:rPr lang="en-US" dirty="0" smtClean="0"/>
              <a:t>2.5 = 11.5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4</a:t>
            </a:r>
            <a:r>
              <a:rPr lang="en-US" dirty="0"/>
              <a:t>: </a:t>
            </a:r>
            <a:r>
              <a:rPr lang="en-US" dirty="0" smtClean="0"/>
              <a:t>12 </a:t>
            </a:r>
            <a:r>
              <a:rPr lang="en-US" dirty="0"/>
              <a:t>– </a:t>
            </a:r>
            <a:r>
              <a:rPr lang="en-US" dirty="0" smtClean="0"/>
              <a:t>3 = 9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5</a:t>
            </a:r>
            <a:r>
              <a:rPr lang="en-US" dirty="0"/>
              <a:t>: </a:t>
            </a:r>
            <a:r>
              <a:rPr lang="en-US" dirty="0" smtClean="0"/>
              <a:t>19 </a:t>
            </a:r>
            <a:r>
              <a:rPr lang="en-US" dirty="0"/>
              <a:t>– 4.5 = </a:t>
            </a:r>
            <a:r>
              <a:rPr lang="en-US" dirty="0" smtClean="0"/>
              <a:t>14.5</a:t>
            </a:r>
          </a:p>
          <a:p>
            <a:r>
              <a:rPr lang="en-US" dirty="0" smtClean="0"/>
              <a:t>HT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endParaRPr lang="en-US" dirty="0" smtClean="0"/>
          </a:p>
          <a:p>
            <a:pPr lvl="1"/>
            <a:r>
              <a:rPr lang="en-US" dirty="0"/>
              <a:t>(</a:t>
            </a:r>
            <a:r>
              <a:rPr lang="en-US" dirty="0" smtClean="0"/>
              <a:t>10+10+11.5+9+14.5</a:t>
            </a:r>
            <a:r>
              <a:rPr lang="en-US" dirty="0"/>
              <a:t>)/5</a:t>
            </a:r>
            <a:endParaRPr lang="en-US" dirty="0" smtClean="0"/>
          </a:p>
          <a:p>
            <a:endParaRPr lang="en-US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0975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SJF </a:t>
            </a:r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độc</a:t>
            </a:r>
            <a:r>
              <a:rPr lang="en-US" b="1" dirty="0" smtClean="0"/>
              <a:t> </a:t>
            </a:r>
            <a:r>
              <a:rPr lang="en-US" b="1" dirty="0" err="1" smtClean="0"/>
              <a:t>quyền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Hoặc</a:t>
            </a:r>
            <a:r>
              <a:rPr lang="en-US" b="1" dirty="0" smtClean="0"/>
              <a:t> SRTF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00478" y="2155905"/>
          <a:ext cx="8015477" cy="2371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436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7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1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47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71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</a:t>
                      </a:r>
                      <a:r>
                        <a:rPr lang="en-US" sz="1400" baseline="-250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320" marR="773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r>
                        <a:rPr lang="en-US" sz="1400" baseline="-250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320" marR="773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</a:t>
                      </a:r>
                      <a:r>
                        <a:rPr lang="en-US" sz="1400" baseline="-25000" dirty="0" smtClean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320" marR="7732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P</a:t>
                      </a:r>
                      <a:r>
                        <a:rPr lang="en-US" sz="1400" baseline="-25000" dirty="0" smtClean="0">
                          <a:effectLst/>
                        </a:rPr>
                        <a:t>3</a:t>
                      </a:r>
                      <a:endParaRPr lang="en-US" sz="14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320" marR="773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</a:t>
                      </a:r>
                      <a:r>
                        <a:rPr lang="en-US" sz="1400" baseline="-25000" dirty="0" smtClean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320" marR="773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</a:t>
                      </a:r>
                      <a:r>
                        <a:rPr lang="en-US" sz="1400" baseline="-25000" dirty="0" smtClean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320" marR="7732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P</a:t>
                      </a:r>
                      <a:r>
                        <a:rPr lang="en-US" sz="1400" baseline="-25000" dirty="0" smtClean="0">
                          <a:effectLst/>
                        </a:rPr>
                        <a:t>5</a:t>
                      </a:r>
                      <a:endParaRPr lang="en-US" sz="14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320" marR="7732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P</a:t>
                      </a:r>
                      <a:r>
                        <a:rPr lang="en-US" sz="1400" baseline="-25000" dirty="0" smtClean="0">
                          <a:effectLst/>
                        </a:rPr>
                        <a:t>1</a:t>
                      </a:r>
                      <a:endParaRPr lang="en-US" sz="14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320" marR="7732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481771" y="1638716"/>
            <a:ext cx="8361978" cy="1021592"/>
            <a:chOff x="255" y="10629"/>
            <a:chExt cx="11681" cy="1428"/>
          </a:xfrm>
        </p:grpSpPr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255" y="11626"/>
              <a:ext cx="5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17"/>
            <p:cNvSpPr txBox="1">
              <a:spLocks noChangeArrowheads="1"/>
            </p:cNvSpPr>
            <p:nvPr/>
          </p:nvSpPr>
          <p:spPr bwMode="auto">
            <a:xfrm>
              <a:off x="842" y="11630"/>
              <a:ext cx="639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1398" y="11640"/>
              <a:ext cx="5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Arial" panose="020B0604020202020204" pitchFamily="34" charset="0"/>
                </a:rPr>
                <a:t>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1827" y="11637"/>
              <a:ext cx="6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latin typeface="Arial" panose="020B0604020202020204" pitchFamily="34" charset="0"/>
                </a:rPr>
                <a:t>2.5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7376" y="11607"/>
              <a:ext cx="704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10.5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11336" y="11640"/>
              <a:ext cx="60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19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3" name="Group 2"/>
            <p:cNvGrpSpPr>
              <a:grpSpLocks/>
            </p:cNvGrpSpPr>
            <p:nvPr/>
          </p:nvGrpSpPr>
          <p:grpSpPr bwMode="auto">
            <a:xfrm>
              <a:off x="270" y="10629"/>
              <a:ext cx="3707" cy="711"/>
              <a:chOff x="272" y="13698"/>
              <a:chExt cx="3707" cy="711"/>
            </a:xfrm>
          </p:grpSpPr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437" y="14049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Line 11"/>
              <p:cNvSpPr>
                <a:spLocks noChangeShapeType="1"/>
              </p:cNvSpPr>
              <p:nvPr/>
            </p:nvSpPr>
            <p:spPr bwMode="auto">
              <a:xfrm>
                <a:off x="1020" y="14043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10"/>
              <p:cNvSpPr>
                <a:spLocks noChangeShapeType="1"/>
              </p:cNvSpPr>
              <p:nvPr/>
            </p:nvSpPr>
            <p:spPr bwMode="auto">
              <a:xfrm>
                <a:off x="2069" y="14043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Line 9"/>
              <p:cNvSpPr>
                <a:spLocks noChangeShapeType="1"/>
              </p:cNvSpPr>
              <p:nvPr/>
            </p:nvSpPr>
            <p:spPr bwMode="auto">
              <a:xfrm>
                <a:off x="2589" y="14043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8"/>
              <p:cNvSpPr>
                <a:spLocks noChangeShapeType="1"/>
              </p:cNvSpPr>
              <p:nvPr/>
            </p:nvSpPr>
            <p:spPr bwMode="auto">
              <a:xfrm>
                <a:off x="3649" y="14043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Text Box 7"/>
              <p:cNvSpPr txBox="1">
                <a:spLocks noChangeArrowheads="1"/>
              </p:cNvSpPr>
              <p:nvPr/>
            </p:nvSpPr>
            <p:spPr bwMode="auto">
              <a:xfrm>
                <a:off x="272" y="13698"/>
                <a:ext cx="540" cy="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P</a:t>
                </a:r>
                <a:r>
                  <a:rPr kumimoji="0" lang="en-US" sz="1200" b="0" i="0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" name="Text Box 6"/>
              <p:cNvSpPr txBox="1">
                <a:spLocks noChangeArrowheads="1"/>
              </p:cNvSpPr>
              <p:nvPr/>
            </p:nvSpPr>
            <p:spPr bwMode="auto">
              <a:xfrm>
                <a:off x="795" y="13710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P</a:t>
                </a:r>
                <a:r>
                  <a:rPr kumimoji="0" lang="en-US" sz="1200" b="0" i="0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" name="Text Box 5"/>
              <p:cNvSpPr txBox="1">
                <a:spLocks noChangeArrowheads="1"/>
              </p:cNvSpPr>
              <p:nvPr/>
            </p:nvSpPr>
            <p:spPr bwMode="auto">
              <a:xfrm>
                <a:off x="1829" y="13710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P</a:t>
                </a:r>
                <a:r>
                  <a:rPr kumimoji="0" lang="en-US" sz="1200" b="0" i="0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" name="Text Box 4"/>
              <p:cNvSpPr txBox="1">
                <a:spLocks noChangeArrowheads="1"/>
              </p:cNvSpPr>
              <p:nvPr/>
            </p:nvSpPr>
            <p:spPr bwMode="auto">
              <a:xfrm>
                <a:off x="2379" y="13728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P</a:t>
                </a:r>
                <a:r>
                  <a:rPr kumimoji="0" lang="en-US" sz="1200" b="0" i="0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Text Box 3"/>
              <p:cNvSpPr txBox="1">
                <a:spLocks noChangeArrowheads="1"/>
              </p:cNvSpPr>
              <p:nvPr/>
            </p:nvSpPr>
            <p:spPr bwMode="auto">
              <a:xfrm>
                <a:off x="3439" y="13728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P</a:t>
                </a:r>
                <a:r>
                  <a:rPr kumimoji="0" lang="en-US" sz="1200" b="0" i="0" u="none" strike="noStrike" cap="none" normalizeH="0" baseline="-30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5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2426" y="11626"/>
              <a:ext cx="704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latin typeface="Arial" panose="020B0604020202020204" pitchFamily="34" charset="0"/>
                </a:rPr>
                <a:t>3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2927" y="11630"/>
              <a:ext cx="704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4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3754" y="11630"/>
              <a:ext cx="704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5.5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5" name="Content Placeholder 2"/>
          <p:cNvSpPr txBox="1">
            <a:spLocks/>
          </p:cNvSpPr>
          <p:nvPr/>
        </p:nvSpPr>
        <p:spPr>
          <a:xfrm>
            <a:off x="628650" y="3164919"/>
            <a:ext cx="3997941" cy="32768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 smtClean="0"/>
              <a:t>Thời</a:t>
            </a:r>
            <a:r>
              <a:rPr lang="en-US" sz="3200" dirty="0" smtClean="0"/>
              <a:t> </a:t>
            </a:r>
            <a:r>
              <a:rPr lang="en-US" sz="3200" dirty="0" err="1" smtClean="0"/>
              <a:t>gian</a:t>
            </a:r>
            <a:r>
              <a:rPr lang="en-US" sz="3200" dirty="0" smtClean="0"/>
              <a:t> </a:t>
            </a:r>
            <a:r>
              <a:rPr lang="en-US" sz="3200" dirty="0" err="1" smtClean="0"/>
              <a:t>chờ</a:t>
            </a:r>
            <a:r>
              <a:rPr lang="en-US" sz="3200" dirty="0" smtClean="0"/>
              <a:t>:</a:t>
            </a:r>
          </a:p>
          <a:p>
            <a:pPr lvl="1"/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: 1+8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: </a:t>
            </a:r>
            <a:r>
              <a:rPr lang="en-US" dirty="0" smtClean="0"/>
              <a:t>0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3</a:t>
            </a:r>
            <a:r>
              <a:rPr lang="en-US" dirty="0"/>
              <a:t>: </a:t>
            </a:r>
            <a:r>
              <a:rPr lang="en-US" dirty="0" smtClean="0"/>
              <a:t>1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4</a:t>
            </a:r>
            <a:r>
              <a:rPr lang="en-US" dirty="0"/>
              <a:t>: </a:t>
            </a:r>
            <a:r>
              <a:rPr lang="en-US" dirty="0" smtClean="0"/>
              <a:t>0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5</a:t>
            </a:r>
            <a:r>
              <a:rPr lang="en-US" dirty="0"/>
              <a:t>: </a:t>
            </a:r>
            <a:r>
              <a:rPr lang="en-US" dirty="0" smtClean="0"/>
              <a:t>5.5 – 4.5</a:t>
            </a:r>
          </a:p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endParaRPr lang="en-US" dirty="0" smtClean="0"/>
          </a:p>
          <a:p>
            <a:pPr lvl="1"/>
            <a:r>
              <a:rPr lang="en-US" dirty="0" smtClean="0"/>
              <a:t>(9+0+1+0+1)/5</a:t>
            </a:r>
          </a:p>
          <a:p>
            <a:endParaRPr lang="en-US" sz="3200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703307" y="3164918"/>
            <a:ext cx="4181386" cy="33860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 smtClean="0"/>
              <a:t>Thời</a:t>
            </a:r>
            <a:r>
              <a:rPr lang="en-US" sz="3200" dirty="0" smtClean="0"/>
              <a:t> </a:t>
            </a:r>
            <a:r>
              <a:rPr lang="en-US" sz="3200" dirty="0" err="1" smtClean="0"/>
              <a:t>gian</a:t>
            </a:r>
            <a:r>
              <a:rPr lang="en-US" sz="3200" dirty="0" smtClean="0"/>
              <a:t> </a:t>
            </a:r>
            <a:r>
              <a:rPr lang="en-US" sz="3200" dirty="0" err="1" smtClean="0"/>
              <a:t>hoàn</a:t>
            </a:r>
            <a:r>
              <a:rPr lang="en-US" sz="3200" dirty="0" smtClean="0"/>
              <a:t> </a:t>
            </a:r>
            <a:r>
              <a:rPr lang="en-US" sz="3200" dirty="0" err="1" smtClean="0"/>
              <a:t>thành</a:t>
            </a:r>
            <a:r>
              <a:rPr lang="en-US" sz="3200" dirty="0" smtClean="0"/>
              <a:t>:</a:t>
            </a:r>
          </a:p>
          <a:p>
            <a:pPr lvl="1"/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/>
              <a:t>: </a:t>
            </a:r>
            <a:r>
              <a:rPr lang="en-US" dirty="0" smtClean="0"/>
              <a:t>19 – 0 = 19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: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1 = 1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3</a:t>
            </a:r>
            <a:r>
              <a:rPr lang="en-US" dirty="0"/>
              <a:t>: </a:t>
            </a:r>
            <a:r>
              <a:rPr lang="en-US" dirty="0" smtClean="0"/>
              <a:t>5.5 </a:t>
            </a:r>
            <a:r>
              <a:rPr lang="en-US" dirty="0"/>
              <a:t>– </a:t>
            </a:r>
            <a:r>
              <a:rPr lang="en-US" dirty="0" smtClean="0"/>
              <a:t>2.5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4</a:t>
            </a:r>
            <a:r>
              <a:rPr lang="en-US" dirty="0"/>
              <a:t>: </a:t>
            </a:r>
            <a:r>
              <a:rPr lang="en-US" dirty="0" smtClean="0"/>
              <a:t>4 </a:t>
            </a:r>
            <a:r>
              <a:rPr lang="en-US" dirty="0"/>
              <a:t>– </a:t>
            </a:r>
            <a:r>
              <a:rPr lang="en-US" dirty="0" smtClean="0"/>
              <a:t>3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5</a:t>
            </a:r>
            <a:r>
              <a:rPr lang="en-US" dirty="0"/>
              <a:t>: </a:t>
            </a:r>
            <a:r>
              <a:rPr lang="en-US" dirty="0" smtClean="0"/>
              <a:t>10.5 </a:t>
            </a:r>
            <a:r>
              <a:rPr lang="en-US" dirty="0"/>
              <a:t>– </a:t>
            </a:r>
            <a:r>
              <a:rPr lang="en-US" dirty="0" smtClean="0"/>
              <a:t>4.5</a:t>
            </a:r>
          </a:p>
          <a:p>
            <a:r>
              <a:rPr lang="en-US" dirty="0" smtClean="0"/>
              <a:t>HT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endParaRPr lang="en-US" dirty="0" smtClean="0"/>
          </a:p>
          <a:p>
            <a:pPr lvl="1"/>
            <a:r>
              <a:rPr lang="en-US" dirty="0"/>
              <a:t>(</a:t>
            </a:r>
            <a:r>
              <a:rPr lang="en-US" dirty="0" smtClean="0"/>
              <a:t>19+1+2.5+1+6)/</a:t>
            </a:r>
            <a:r>
              <a:rPr lang="en-US" dirty="0"/>
              <a:t>5</a:t>
            </a:r>
            <a:endParaRPr lang="en-US" dirty="0" smtClean="0"/>
          </a:p>
          <a:p>
            <a:endParaRPr lang="en-US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9267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Round Robin q = 2</a:t>
            </a:r>
            <a:endParaRPr lang="en-US" b="1" dirty="0"/>
          </a:p>
        </p:txBody>
      </p:sp>
      <p:sp>
        <p:nvSpPr>
          <p:cNvPr id="4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454119" y="2192196"/>
            <a:ext cx="8586298" cy="987732"/>
            <a:chOff x="244" y="13698"/>
            <a:chExt cx="11691" cy="1344"/>
          </a:xfrm>
        </p:grpSpPr>
        <p:sp>
          <p:nvSpPr>
            <p:cNvPr id="6" name="Text Box 24"/>
            <p:cNvSpPr txBox="1">
              <a:spLocks noChangeArrowheads="1"/>
            </p:cNvSpPr>
            <p:nvPr/>
          </p:nvSpPr>
          <p:spPr bwMode="auto">
            <a:xfrm>
              <a:off x="11308" y="14642"/>
              <a:ext cx="627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19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272" y="13698"/>
              <a:ext cx="3118" cy="711"/>
              <a:chOff x="272" y="13698"/>
              <a:chExt cx="3118" cy="711"/>
            </a:xfrm>
          </p:grpSpPr>
          <p:sp>
            <p:nvSpPr>
              <p:cNvPr id="19" name="Line 23"/>
              <p:cNvSpPr>
                <a:spLocks noChangeShapeType="1"/>
              </p:cNvSpPr>
              <p:nvPr/>
            </p:nvSpPr>
            <p:spPr bwMode="auto">
              <a:xfrm>
                <a:off x="437" y="14049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Line 22"/>
              <p:cNvSpPr>
                <a:spLocks noChangeShapeType="1"/>
              </p:cNvSpPr>
              <p:nvPr/>
            </p:nvSpPr>
            <p:spPr bwMode="auto">
              <a:xfrm>
                <a:off x="1020" y="14043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>
                <a:off x="1860" y="14043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Line 20"/>
              <p:cNvSpPr>
                <a:spLocks noChangeShapeType="1"/>
              </p:cNvSpPr>
              <p:nvPr/>
            </p:nvSpPr>
            <p:spPr bwMode="auto">
              <a:xfrm>
                <a:off x="2190" y="14043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>
                <a:off x="3060" y="14043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Text Box 18"/>
              <p:cNvSpPr txBox="1">
                <a:spLocks noChangeArrowheads="1"/>
              </p:cNvSpPr>
              <p:nvPr/>
            </p:nvSpPr>
            <p:spPr bwMode="auto">
              <a:xfrm>
                <a:off x="272" y="13698"/>
                <a:ext cx="540" cy="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P</a:t>
                </a:r>
                <a:r>
                  <a:rPr kumimoji="0" lang="en-US" sz="1200" b="0" i="0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" name="Text Box 17"/>
              <p:cNvSpPr txBox="1">
                <a:spLocks noChangeArrowheads="1"/>
              </p:cNvSpPr>
              <p:nvPr/>
            </p:nvSpPr>
            <p:spPr bwMode="auto">
              <a:xfrm>
                <a:off x="795" y="13710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P</a:t>
                </a:r>
                <a:r>
                  <a:rPr kumimoji="0" lang="en-US" sz="1200" b="0" i="0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" name="Text Box 16"/>
              <p:cNvSpPr txBox="1">
                <a:spLocks noChangeArrowheads="1"/>
              </p:cNvSpPr>
              <p:nvPr/>
            </p:nvSpPr>
            <p:spPr bwMode="auto">
              <a:xfrm>
                <a:off x="1620" y="13710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P</a:t>
                </a:r>
                <a:r>
                  <a:rPr kumimoji="0" lang="en-US" sz="1200" b="0" i="0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" name="Text Box 15"/>
              <p:cNvSpPr txBox="1">
                <a:spLocks noChangeArrowheads="1"/>
              </p:cNvSpPr>
              <p:nvPr/>
            </p:nvSpPr>
            <p:spPr bwMode="auto">
              <a:xfrm>
                <a:off x="1980" y="13728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P</a:t>
                </a:r>
                <a:r>
                  <a:rPr kumimoji="0" lang="en-US" sz="1200" b="0" i="0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" name="Text Box 14"/>
              <p:cNvSpPr txBox="1">
                <a:spLocks noChangeArrowheads="1"/>
              </p:cNvSpPr>
              <p:nvPr/>
            </p:nvSpPr>
            <p:spPr bwMode="auto">
              <a:xfrm>
                <a:off x="2850" y="13728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P</a:t>
                </a:r>
                <a:r>
                  <a:rPr kumimoji="0" lang="en-US" sz="1200" b="0" i="0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1352" y="14657"/>
              <a:ext cx="5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7212" y="14672"/>
              <a:ext cx="678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44" y="14682"/>
              <a:ext cx="5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6019" y="14672"/>
              <a:ext cx="702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8435" y="14642"/>
              <a:ext cx="676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14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1980" y="14644"/>
              <a:ext cx="5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3149" y="14642"/>
              <a:ext cx="5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4350" y="14642"/>
              <a:ext cx="5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7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4935" y="14627"/>
              <a:ext cx="5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8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9568" y="14642"/>
              <a:ext cx="617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16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10185" y="14627"/>
              <a:ext cx="666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17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66830" y="2704441"/>
          <a:ext cx="8222025" cy="2133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865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5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50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50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50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65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32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655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114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r>
                        <a:rPr lang="en-US" sz="1400" baseline="-250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9312" marR="7931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r>
                        <a:rPr lang="en-US" sz="1400" baseline="-250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9312" marR="7931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r>
                        <a:rPr lang="en-US" sz="1400" baseline="-250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9312" marR="7931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r>
                        <a:rPr lang="en-US" sz="1400" baseline="-250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9312" marR="7931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r>
                        <a:rPr lang="en-US" sz="1400" baseline="-250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9312" marR="7931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r>
                        <a:rPr lang="en-US" sz="1400" baseline="-250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9312" marR="7931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r>
                        <a:rPr lang="en-US" sz="1400" baseline="-250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9312" marR="7931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r>
                        <a:rPr lang="en-US" sz="1400" baseline="-250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9312" marR="7931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r>
                        <a:rPr lang="en-US" sz="1400" baseline="-250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9312" marR="7931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r>
                        <a:rPr lang="en-US" sz="1400" baseline="-250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9312" marR="7931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</a:t>
                      </a:r>
                      <a:r>
                        <a:rPr lang="en-US" sz="1400" baseline="-250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9312" marR="7931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47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Độ</a:t>
            </a:r>
            <a:r>
              <a:rPr lang="en-US" b="1" dirty="0"/>
              <a:t> </a:t>
            </a:r>
            <a:r>
              <a:rPr lang="en-US" b="1" dirty="0" err="1"/>
              <a:t>ưu</a:t>
            </a:r>
            <a:r>
              <a:rPr lang="en-US" b="1" dirty="0"/>
              <a:t> </a:t>
            </a:r>
            <a:r>
              <a:rPr lang="en-US" b="1" dirty="0" err="1"/>
              <a:t>tiên</a:t>
            </a:r>
            <a:r>
              <a:rPr lang="en-US" b="1" dirty="0"/>
              <a:t> </a:t>
            </a:r>
            <a:r>
              <a:rPr lang="en-US" b="1" dirty="0" err="1"/>
              <a:t>độc</a:t>
            </a:r>
            <a:r>
              <a:rPr lang="en-US" b="1" dirty="0"/>
              <a:t> </a:t>
            </a:r>
            <a:r>
              <a:rPr lang="en-US" b="1" dirty="0" err="1"/>
              <a:t>quyền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81127" y="2612874"/>
          <a:ext cx="7914250" cy="20358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4163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35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P</a:t>
                      </a:r>
                      <a:r>
                        <a:rPr lang="en-US" sz="1300" baseline="-25000" dirty="0">
                          <a:effectLst/>
                        </a:rPr>
                        <a:t>1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343" marR="7634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</a:t>
                      </a:r>
                      <a:r>
                        <a:rPr lang="en-US" sz="1300" baseline="-250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343" marR="7634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</a:t>
                      </a:r>
                      <a:r>
                        <a:rPr lang="en-US" sz="1300" baseline="-250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343" marR="7634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</a:t>
                      </a:r>
                      <a:r>
                        <a:rPr lang="en-US" sz="1300" baseline="-25000">
                          <a:effectLst/>
                        </a:rPr>
                        <a:t>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343" marR="7634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P</a:t>
                      </a:r>
                      <a:r>
                        <a:rPr lang="en-US" sz="1300" baseline="-25000" dirty="0">
                          <a:effectLst/>
                        </a:rPr>
                        <a:t>4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343" marR="76343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566831" y="2157882"/>
            <a:ext cx="8263113" cy="940155"/>
            <a:chOff x="259" y="2859"/>
            <a:chExt cx="11690" cy="1330"/>
          </a:xfrm>
        </p:grpSpPr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259" y="3819"/>
              <a:ext cx="5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17"/>
            <p:cNvSpPr txBox="1">
              <a:spLocks noChangeArrowheads="1"/>
            </p:cNvSpPr>
            <p:nvPr/>
          </p:nvSpPr>
          <p:spPr bwMode="auto">
            <a:xfrm>
              <a:off x="6058" y="3810"/>
              <a:ext cx="632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6690" y="3798"/>
              <a:ext cx="5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9610" y="3784"/>
              <a:ext cx="66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16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10817" y="3808"/>
              <a:ext cx="565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18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11382" y="3793"/>
              <a:ext cx="56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19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3" name="Group 2"/>
            <p:cNvGrpSpPr>
              <a:grpSpLocks/>
            </p:cNvGrpSpPr>
            <p:nvPr/>
          </p:nvGrpSpPr>
          <p:grpSpPr bwMode="auto">
            <a:xfrm>
              <a:off x="274" y="2859"/>
              <a:ext cx="3118" cy="711"/>
              <a:chOff x="272" y="13698"/>
              <a:chExt cx="3118" cy="711"/>
            </a:xfrm>
          </p:grpSpPr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437" y="14049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Line 11"/>
              <p:cNvSpPr>
                <a:spLocks noChangeShapeType="1"/>
              </p:cNvSpPr>
              <p:nvPr/>
            </p:nvSpPr>
            <p:spPr bwMode="auto">
              <a:xfrm>
                <a:off x="1020" y="14043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10"/>
              <p:cNvSpPr>
                <a:spLocks noChangeShapeType="1"/>
              </p:cNvSpPr>
              <p:nvPr/>
            </p:nvSpPr>
            <p:spPr bwMode="auto">
              <a:xfrm>
                <a:off x="1860" y="14043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Line 9"/>
              <p:cNvSpPr>
                <a:spLocks noChangeShapeType="1"/>
              </p:cNvSpPr>
              <p:nvPr/>
            </p:nvSpPr>
            <p:spPr bwMode="auto">
              <a:xfrm>
                <a:off x="2190" y="14043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8"/>
              <p:cNvSpPr>
                <a:spLocks noChangeShapeType="1"/>
              </p:cNvSpPr>
              <p:nvPr/>
            </p:nvSpPr>
            <p:spPr bwMode="auto">
              <a:xfrm>
                <a:off x="3060" y="14043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Text Box 7"/>
              <p:cNvSpPr txBox="1">
                <a:spLocks noChangeArrowheads="1"/>
              </p:cNvSpPr>
              <p:nvPr/>
            </p:nvSpPr>
            <p:spPr bwMode="auto">
              <a:xfrm>
                <a:off x="272" y="13698"/>
                <a:ext cx="540" cy="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P</a:t>
                </a:r>
                <a:r>
                  <a:rPr kumimoji="0" lang="en-US" sz="1200" b="0" i="0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" name="Text Box 6"/>
              <p:cNvSpPr txBox="1">
                <a:spLocks noChangeArrowheads="1"/>
              </p:cNvSpPr>
              <p:nvPr/>
            </p:nvSpPr>
            <p:spPr bwMode="auto">
              <a:xfrm>
                <a:off x="795" y="13710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P</a:t>
                </a:r>
                <a:r>
                  <a:rPr kumimoji="0" lang="en-US" sz="1200" b="0" i="0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" name="Text Box 5"/>
              <p:cNvSpPr txBox="1">
                <a:spLocks noChangeArrowheads="1"/>
              </p:cNvSpPr>
              <p:nvPr/>
            </p:nvSpPr>
            <p:spPr bwMode="auto">
              <a:xfrm>
                <a:off x="1620" y="13710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P</a:t>
                </a:r>
                <a:r>
                  <a:rPr kumimoji="0" lang="en-US" sz="1200" b="0" i="0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" name="Text Box 4"/>
              <p:cNvSpPr txBox="1">
                <a:spLocks noChangeArrowheads="1"/>
              </p:cNvSpPr>
              <p:nvPr/>
            </p:nvSpPr>
            <p:spPr bwMode="auto">
              <a:xfrm>
                <a:off x="1980" y="13728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P</a:t>
                </a:r>
                <a:r>
                  <a:rPr kumimoji="0" lang="en-US" sz="1200" b="0" i="0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Text Box 3"/>
              <p:cNvSpPr txBox="1">
                <a:spLocks noChangeArrowheads="1"/>
              </p:cNvSpPr>
              <p:nvPr/>
            </p:nvSpPr>
            <p:spPr bwMode="auto">
              <a:xfrm>
                <a:off x="2850" y="13728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P</a:t>
                </a:r>
                <a:r>
                  <a:rPr kumimoji="0" lang="en-US" sz="1200" b="0" i="0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127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Độ</a:t>
            </a:r>
            <a:r>
              <a:rPr lang="en-US" b="1" dirty="0"/>
              <a:t> </a:t>
            </a:r>
            <a:r>
              <a:rPr lang="en-US" b="1" dirty="0" err="1"/>
              <a:t>ưu</a:t>
            </a:r>
            <a:r>
              <a:rPr lang="en-US" b="1" dirty="0"/>
              <a:t> </a:t>
            </a:r>
            <a:r>
              <a:rPr lang="en-US" b="1" dirty="0" err="1"/>
              <a:t>tiên</a:t>
            </a:r>
            <a:r>
              <a:rPr lang="en-US" b="1" dirty="0"/>
              <a:t> </a:t>
            </a:r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độc</a:t>
            </a:r>
            <a:r>
              <a:rPr lang="en-US" b="1" dirty="0"/>
              <a:t> </a:t>
            </a:r>
            <a:r>
              <a:rPr lang="en-US" b="1" dirty="0" err="1"/>
              <a:t>quyền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08173" y="2605395"/>
          <a:ext cx="8316763" cy="21393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434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7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9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0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45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60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39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</a:t>
                      </a:r>
                      <a:r>
                        <a:rPr lang="en-US" sz="1400" baseline="-250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0226" marR="8022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r>
                        <a:rPr lang="en-US" sz="1400" baseline="-250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0226" marR="8022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r>
                        <a:rPr lang="en-US" sz="1400" baseline="-250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0226" marR="8022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r>
                        <a:rPr lang="en-US" sz="1400" baseline="-250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0226" marR="8022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r>
                        <a:rPr lang="en-US" sz="1400" baseline="-250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0226" marR="8022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</a:t>
                      </a:r>
                      <a:r>
                        <a:rPr lang="en-US" sz="1400" baseline="-250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0226" marR="8022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</a:t>
                      </a:r>
                      <a:r>
                        <a:rPr lang="en-US" sz="1400" baseline="-250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0226" marR="8022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280229" y="2062349"/>
            <a:ext cx="8676650" cy="1008394"/>
            <a:chOff x="259" y="6742"/>
            <a:chExt cx="11681" cy="1358"/>
          </a:xfrm>
        </p:grpSpPr>
        <p:sp>
          <p:nvSpPr>
            <p:cNvPr id="7" name="Text Box 20"/>
            <p:cNvSpPr txBox="1">
              <a:spLocks noChangeArrowheads="1"/>
            </p:cNvSpPr>
            <p:nvPr/>
          </p:nvSpPr>
          <p:spPr bwMode="auto">
            <a:xfrm>
              <a:off x="259" y="7702"/>
              <a:ext cx="5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5625" y="7710"/>
              <a:ext cx="675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9.5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6870" y="7725"/>
              <a:ext cx="87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11.5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10817" y="7691"/>
              <a:ext cx="565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18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11382" y="7676"/>
              <a:ext cx="558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19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2" name="Group 5"/>
            <p:cNvGrpSpPr>
              <a:grpSpLocks/>
            </p:cNvGrpSpPr>
            <p:nvPr/>
          </p:nvGrpSpPr>
          <p:grpSpPr bwMode="auto">
            <a:xfrm>
              <a:off x="274" y="6742"/>
              <a:ext cx="3118" cy="711"/>
              <a:chOff x="272" y="13698"/>
              <a:chExt cx="3118" cy="711"/>
            </a:xfrm>
          </p:grpSpPr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>
                <a:off x="437" y="14049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1020" y="14043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1860" y="14043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Line 12"/>
              <p:cNvSpPr>
                <a:spLocks noChangeShapeType="1"/>
              </p:cNvSpPr>
              <p:nvPr/>
            </p:nvSpPr>
            <p:spPr bwMode="auto">
              <a:xfrm>
                <a:off x="2190" y="14043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Line 11"/>
              <p:cNvSpPr>
                <a:spLocks noChangeShapeType="1"/>
              </p:cNvSpPr>
              <p:nvPr/>
            </p:nvSpPr>
            <p:spPr bwMode="auto">
              <a:xfrm>
                <a:off x="3060" y="14043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Text Box 10"/>
              <p:cNvSpPr txBox="1">
                <a:spLocks noChangeArrowheads="1"/>
              </p:cNvSpPr>
              <p:nvPr/>
            </p:nvSpPr>
            <p:spPr bwMode="auto">
              <a:xfrm>
                <a:off x="272" y="13698"/>
                <a:ext cx="540" cy="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P</a:t>
                </a:r>
                <a:r>
                  <a:rPr kumimoji="0" lang="en-US" sz="1200" b="0" i="0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" name="Text Box 9"/>
              <p:cNvSpPr txBox="1">
                <a:spLocks noChangeArrowheads="1"/>
              </p:cNvSpPr>
              <p:nvPr/>
            </p:nvSpPr>
            <p:spPr bwMode="auto">
              <a:xfrm>
                <a:off x="795" y="13710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P</a:t>
                </a:r>
                <a:r>
                  <a:rPr kumimoji="0" lang="en-US" sz="1200" b="0" i="0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Text Box 8"/>
              <p:cNvSpPr txBox="1">
                <a:spLocks noChangeArrowheads="1"/>
              </p:cNvSpPr>
              <p:nvPr/>
            </p:nvSpPr>
            <p:spPr bwMode="auto">
              <a:xfrm>
                <a:off x="1620" y="13710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P</a:t>
                </a:r>
                <a:r>
                  <a:rPr kumimoji="0" lang="en-US" sz="1200" b="0" i="0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" name="Text Box 7"/>
              <p:cNvSpPr txBox="1">
                <a:spLocks noChangeArrowheads="1"/>
              </p:cNvSpPr>
              <p:nvPr/>
            </p:nvSpPr>
            <p:spPr bwMode="auto">
              <a:xfrm>
                <a:off x="1980" y="13728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P</a:t>
                </a:r>
                <a:r>
                  <a:rPr kumimoji="0" lang="en-US" sz="1200" b="0" i="0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2850" y="13728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P</a:t>
                </a:r>
                <a:r>
                  <a:rPr kumimoji="0" lang="en-US" sz="1200" b="0" i="0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780" y="7717"/>
              <a:ext cx="5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Text Box 3"/>
            <p:cNvSpPr txBox="1">
              <a:spLocks noChangeArrowheads="1"/>
            </p:cNvSpPr>
            <p:nvPr/>
          </p:nvSpPr>
          <p:spPr bwMode="auto">
            <a:xfrm>
              <a:off x="1350" y="7740"/>
              <a:ext cx="5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Text Box 2"/>
            <p:cNvSpPr txBox="1">
              <a:spLocks noChangeArrowheads="1"/>
            </p:cNvSpPr>
            <p:nvPr/>
          </p:nvSpPr>
          <p:spPr bwMode="auto">
            <a:xfrm>
              <a:off x="2760" y="7724"/>
              <a:ext cx="63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4.5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014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err="1" smtClean="0"/>
              <a:t>Đồng</a:t>
            </a:r>
            <a:r>
              <a:rPr lang="en-US" sz="6600" dirty="0" smtClean="0"/>
              <a:t> </a:t>
            </a:r>
            <a:r>
              <a:rPr lang="en-US" sz="6600" dirty="0" err="1" smtClean="0"/>
              <a:t>bộ</a:t>
            </a:r>
            <a:r>
              <a:rPr lang="en-US" sz="6600" dirty="0" smtClean="0"/>
              <a:t> </a:t>
            </a:r>
            <a:r>
              <a:rPr lang="en-US" sz="6600" dirty="0" err="1" smtClean="0"/>
              <a:t>tiến</a:t>
            </a:r>
            <a:r>
              <a:rPr lang="en-US" sz="6600" dirty="0" smtClean="0"/>
              <a:t> </a:t>
            </a:r>
            <a:r>
              <a:rPr lang="en-US" sz="6600" dirty="0" err="1" smtClean="0"/>
              <a:t>trình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027143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07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Computer System - Review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Mô tả các thành phần </a:t>
            </a:r>
            <a:r>
              <a:rPr lang="en-US" dirty="0" err="1" smtClean="0"/>
              <a:t>phần</a:t>
            </a:r>
            <a:r>
              <a:rPr lang="en-US" dirty="0" smtClean="0"/>
              <a:t> cứng của một hệ thống máy tính</a:t>
            </a:r>
          </a:p>
          <a:p>
            <a:pPr lvl="1"/>
            <a:r>
              <a:rPr lang="en-US" dirty="0" smtClean="0"/>
              <a:t>Vẽ mô hình kết nối các thành phần</a:t>
            </a:r>
          </a:p>
          <a:p>
            <a:pPr lvl="1"/>
            <a:r>
              <a:rPr lang="en-US" dirty="0" smtClean="0"/>
              <a:t>Trình bày chức năng của các thành phần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14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Busy waiting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662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/>
              <a:t>hay </a:t>
            </a:r>
            <a:r>
              <a:rPr lang="en-US" dirty="0" err="1"/>
              <a:t>không</a:t>
            </a:r>
            <a:r>
              <a:rPr lang="en-US" dirty="0"/>
              <a:t>?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?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while (TRUE)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j = 1-i;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flag[</a:t>
            </a:r>
            <a:r>
              <a:rPr lang="en-US" dirty="0" err="1"/>
              <a:t>i</a:t>
            </a:r>
            <a:r>
              <a:rPr lang="en-US" dirty="0"/>
              <a:t>]= TRUE;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turn 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while (turn == j &amp;&amp; flag[j]==TRUE);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b="1" dirty="0"/>
              <a:t>critical-section 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flag[</a:t>
            </a:r>
            <a:r>
              <a:rPr lang="en-US" dirty="0" err="1"/>
              <a:t>i</a:t>
            </a:r>
            <a:r>
              <a:rPr lang="en-US" dirty="0"/>
              <a:t>] =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Noncritical-section 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0608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Busy waiting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vi-VN" dirty="0"/>
              <a:t>Cho chỉ thị Swap không thể phân chia: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dirty="0"/>
              <a:t>void Swap(bool a, bool b)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dirty="0"/>
              <a:t>{	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dirty="0"/>
              <a:t>	bool 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dirty="0"/>
              <a:t>	temp := 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dirty="0"/>
              <a:t>	a:= 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dirty="0"/>
              <a:t>	b:= 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vi-VN" dirty="0"/>
          </a:p>
          <a:p>
            <a:pPr marL="0" indent="0">
              <a:spcBef>
                <a:spcPts val="0"/>
              </a:spcBef>
              <a:buNone/>
            </a:pPr>
            <a:r>
              <a:rPr lang="vi-VN" dirty="0"/>
              <a:t>Hãy xây dựng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vi-VN" dirty="0" smtClean="0"/>
              <a:t> </a:t>
            </a:r>
            <a:r>
              <a:rPr lang="vi-VN" dirty="0"/>
              <a:t>truy suất độc quyền dùng chỉ thị Swap.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32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Sleep &amp; Wakeup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87857"/>
            <a:ext cx="7886700" cy="438910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vi-VN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process A { while (TRUE) </a:t>
            </a:r>
            <a:r>
              <a:rPr lang="en-US" dirty="0" err="1"/>
              <a:t>na</a:t>
            </a:r>
            <a:r>
              <a:rPr lang="en-US" dirty="0"/>
              <a:t> = </a:t>
            </a:r>
            <a:r>
              <a:rPr lang="en-US" dirty="0" err="1"/>
              <a:t>na</a:t>
            </a:r>
            <a:r>
              <a:rPr lang="en-US" dirty="0"/>
              <a:t> +1;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process B { while (TRUE) </a:t>
            </a:r>
            <a:r>
              <a:rPr lang="en-US" dirty="0" err="1"/>
              <a:t>nb</a:t>
            </a:r>
            <a:r>
              <a:rPr lang="en-US" dirty="0"/>
              <a:t> = </a:t>
            </a:r>
            <a:r>
              <a:rPr lang="en-US" dirty="0" err="1"/>
              <a:t>nb</a:t>
            </a:r>
            <a:r>
              <a:rPr lang="en-US" dirty="0"/>
              <a:t> +1; </a:t>
            </a: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vi-VN" dirty="0"/>
          </a:p>
          <a:p>
            <a:pPr marL="0" indent="0">
              <a:spcBef>
                <a:spcPts val="0"/>
              </a:spcBef>
              <a:buNone/>
            </a:pPr>
            <a:r>
              <a:rPr lang="vi-VN" dirty="0"/>
              <a:t>Hãy xây dựng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semaphore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:</a:t>
            </a:r>
          </a:p>
          <a:p>
            <a:pPr marL="514350" indent="-514350">
              <a:spcBef>
                <a:spcPts val="0"/>
              </a:spcBef>
              <a:buFont typeface="+mj-lt"/>
              <a:buAutoNum type="alphaLcParenR"/>
            </a:pPr>
            <a:r>
              <a:rPr lang="en-US" dirty="0" err="1" smtClean="0"/>
              <a:t>nb</a:t>
            </a:r>
            <a:r>
              <a:rPr lang="en-US" dirty="0" smtClean="0"/>
              <a:t> &lt; </a:t>
            </a:r>
            <a:r>
              <a:rPr lang="en-US" dirty="0" err="1" smtClean="0"/>
              <a:t>na</a:t>
            </a:r>
            <a:r>
              <a:rPr lang="en-US" dirty="0" smtClean="0"/>
              <a:t> &lt;= </a:t>
            </a:r>
            <a:r>
              <a:rPr lang="en-US" dirty="0" err="1" smtClean="0"/>
              <a:t>nb</a:t>
            </a:r>
            <a:r>
              <a:rPr lang="en-US" dirty="0" smtClean="0"/>
              <a:t> + 50</a:t>
            </a:r>
          </a:p>
          <a:p>
            <a:pPr marL="514350" indent="-514350">
              <a:spcBef>
                <a:spcPts val="0"/>
              </a:spcBef>
              <a:buFont typeface="+mj-lt"/>
              <a:buAutoNum type="alphaLcParenR"/>
            </a:pPr>
            <a:r>
              <a:rPr lang="en-US" dirty="0" err="1" smtClean="0"/>
              <a:t>na</a:t>
            </a:r>
            <a:r>
              <a:rPr lang="en-US" dirty="0" smtClean="0"/>
              <a:t> &lt; </a:t>
            </a:r>
            <a:r>
              <a:rPr lang="en-US" dirty="0" err="1" smtClean="0"/>
              <a:t>nb</a:t>
            </a:r>
            <a:r>
              <a:rPr lang="en-US" dirty="0" smtClean="0"/>
              <a:t> + 50</a:t>
            </a:r>
          </a:p>
          <a:p>
            <a:pPr marL="514350" indent="-514350">
              <a:spcBef>
                <a:spcPts val="0"/>
              </a:spcBef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37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Sleep &amp; Wakeup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87857"/>
            <a:ext cx="7886700" cy="438910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vi-VN" dirty="0"/>
              <a:t>Xét hai tiến trình cùng thực hiện đoạn code sau:</a:t>
            </a:r>
          </a:p>
          <a:p>
            <a:pPr marL="0" indent="0">
              <a:spcBef>
                <a:spcPts val="0"/>
              </a:spcBef>
              <a:buNone/>
            </a:pPr>
            <a:endParaRPr lang="vi-VN" dirty="0"/>
          </a:p>
          <a:p>
            <a:pPr marL="0" indent="0">
              <a:spcBef>
                <a:spcPts val="0"/>
              </a:spcBef>
              <a:buNone/>
            </a:pPr>
            <a:r>
              <a:rPr lang="vi-VN" dirty="0"/>
              <a:t>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dirty="0"/>
              <a:t>	X = X + 1;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dirty="0"/>
              <a:t>	if ( X == 20) X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dirty="0"/>
              <a:t>}while (TRUE);</a:t>
            </a:r>
          </a:p>
          <a:p>
            <a:pPr marL="0" indent="0">
              <a:spcBef>
                <a:spcPts val="0"/>
              </a:spcBef>
              <a:buNone/>
            </a:pPr>
            <a:endParaRPr lang="vi-VN" dirty="0"/>
          </a:p>
          <a:p>
            <a:pPr marL="514350" indent="-514350">
              <a:spcBef>
                <a:spcPts val="0"/>
              </a:spcBef>
              <a:buFont typeface="+mj-lt"/>
              <a:buAutoNum type="alphaLcParenR"/>
            </a:pPr>
            <a:r>
              <a:rPr lang="vi-VN" dirty="0"/>
              <a:t>Hãy nêu trường hợp cho thấy X vượt quá 20?</a:t>
            </a:r>
          </a:p>
          <a:p>
            <a:pPr marL="514350" indent="-514350">
              <a:spcBef>
                <a:spcPts val="0"/>
              </a:spcBef>
              <a:buFont typeface="+mj-lt"/>
              <a:buAutoNum type="alphaLcParenR"/>
            </a:pPr>
            <a:r>
              <a:rPr lang="vi-VN" dirty="0"/>
              <a:t>Hãy </a:t>
            </a:r>
            <a:r>
              <a:rPr lang="vi-VN" dirty="0" smtClean="0"/>
              <a:t>sửa </a:t>
            </a:r>
            <a:r>
              <a:rPr lang="vi-VN" dirty="0"/>
              <a:t>chữa đoạn code </a:t>
            </a:r>
            <a:r>
              <a:rPr lang="vi-VN" dirty="0" smtClean="0"/>
              <a:t>trên </a:t>
            </a:r>
            <a:r>
              <a:rPr lang="vi-VN" dirty="0"/>
              <a:t>để đảm bảo X không thể vượt quá </a:t>
            </a:r>
            <a:r>
              <a:rPr lang="vi-VN" dirty="0" smtClean="0"/>
              <a:t>20</a:t>
            </a:r>
            <a:r>
              <a:rPr lang="en-US" dirty="0" smtClean="0"/>
              <a:t> (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vi-VN" dirty="0" smtClean="0"/>
              <a:t>semaphore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760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Sleep &amp; Wakeup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87857"/>
            <a:ext cx="7886700" cy="438910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vi-VN" dirty="0"/>
              <a:t>Xét hai tiến trình </a:t>
            </a:r>
            <a:r>
              <a:rPr lang="vi-VN" dirty="0" smtClean="0"/>
              <a:t>sau</a:t>
            </a:r>
            <a:r>
              <a:rPr lang="vi-VN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vi-VN" dirty="0"/>
          </a:p>
          <a:p>
            <a:pPr marL="0" indent="0">
              <a:spcBef>
                <a:spcPts val="0"/>
              </a:spcBef>
              <a:buNone/>
            </a:pPr>
            <a:r>
              <a:rPr lang="vi-VN" dirty="0"/>
              <a:t>process P1 { A1 ; A2 }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vi-VN" dirty="0" smtClean="0"/>
              <a:t>process </a:t>
            </a:r>
            <a:r>
              <a:rPr lang="vi-VN" dirty="0"/>
              <a:t>P2 { B1 ; B2 </a:t>
            </a:r>
            <a:r>
              <a:rPr lang="vi-VN" dirty="0" smtClean="0"/>
              <a:t>}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nêu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:</a:t>
            </a:r>
          </a:p>
          <a:p>
            <a:pPr marL="514350" indent="-514350">
              <a:spcBef>
                <a:spcPts val="0"/>
              </a:spcBef>
              <a:buFont typeface="+mj-lt"/>
              <a:buAutoNum type="alphaLcParenR"/>
            </a:pPr>
            <a:r>
              <a:rPr lang="en-US" dirty="0" err="1" smtClean="0"/>
              <a:t>Cả</a:t>
            </a:r>
            <a:r>
              <a:rPr lang="en-US" dirty="0" smtClean="0"/>
              <a:t> A1 </a:t>
            </a:r>
            <a:r>
              <a:rPr lang="en-US" dirty="0" err="1" smtClean="0"/>
              <a:t>và</a:t>
            </a:r>
            <a:r>
              <a:rPr lang="en-US" dirty="0" smtClean="0"/>
              <a:t> B1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A2 </a:t>
            </a:r>
            <a:r>
              <a:rPr lang="en-US" dirty="0" err="1" smtClean="0"/>
              <a:t>hoặc</a:t>
            </a:r>
            <a:r>
              <a:rPr lang="en-US" dirty="0" smtClean="0"/>
              <a:t> B2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.</a:t>
            </a:r>
          </a:p>
          <a:p>
            <a:pPr marL="514350" indent="-514350">
              <a:spcBef>
                <a:spcPts val="0"/>
              </a:spcBef>
              <a:buFont typeface="+mj-lt"/>
              <a:buAutoNum type="alphaLcParenR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A1, B1, A2, B2.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832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Sleep &amp; Wakeup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87857"/>
            <a:ext cx="7886700" cy="438910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vi-VN" dirty="0"/>
              <a:t>Xét các tiến trình sau</a:t>
            </a:r>
            <a:r>
              <a:rPr lang="vi-VN" dirty="0" smtClean="0"/>
              <a:t>: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vi-VN" dirty="0"/>
          </a:p>
          <a:p>
            <a:pPr marL="0" indent="0">
              <a:spcBef>
                <a:spcPts val="0"/>
              </a:spcBef>
              <a:buNone/>
            </a:pPr>
            <a:r>
              <a:rPr lang="vi-VN" dirty="0"/>
              <a:t>process P1 { for ( i = 1; i &lt;= 100; i ++) Ai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dirty="0"/>
              <a:t>process P2 { for ( j = 1; j &lt;= 100; j ++) Bj }</a:t>
            </a:r>
          </a:p>
          <a:p>
            <a:pPr marL="0" indent="0">
              <a:spcBef>
                <a:spcPts val="0"/>
              </a:spcBef>
              <a:buNone/>
            </a:pPr>
            <a:endParaRPr lang="vi-VN" dirty="0"/>
          </a:p>
          <a:p>
            <a:pPr marL="0" indent="0">
              <a:spcBef>
                <a:spcPts val="0"/>
              </a:spcBef>
              <a:buNone/>
            </a:pPr>
            <a:r>
              <a:rPr lang="vi-VN" dirty="0"/>
              <a:t>Hãy xây dựng giải pháp đồng bộ hóa sao </a:t>
            </a:r>
            <a:r>
              <a:rPr lang="vi-VN" dirty="0" smtClean="0"/>
              <a:t>cho</a:t>
            </a:r>
            <a:r>
              <a:rPr lang="en-US" dirty="0" smtClean="0"/>
              <a:t>,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1 &lt; k &lt;= 100</a:t>
            </a:r>
            <a:r>
              <a:rPr lang="vi-VN" dirty="0" smtClean="0"/>
              <a:t>:</a:t>
            </a:r>
            <a:endParaRPr lang="vi-VN" dirty="0"/>
          </a:p>
          <a:p>
            <a:pPr marL="514350" indent="-514350">
              <a:spcBef>
                <a:spcPts val="0"/>
              </a:spcBef>
              <a:buFont typeface="+mj-lt"/>
              <a:buAutoNum type="alphaLcParenR"/>
            </a:pPr>
            <a:r>
              <a:rPr lang="vi-VN" dirty="0" smtClean="0"/>
              <a:t>A</a:t>
            </a:r>
            <a:r>
              <a:rPr lang="en-US" dirty="0" smtClean="0"/>
              <a:t>k</a:t>
            </a:r>
            <a:r>
              <a:rPr lang="vi-VN" dirty="0" smtClean="0"/>
              <a:t> </a:t>
            </a:r>
            <a:r>
              <a:rPr lang="vi-VN" dirty="0"/>
              <a:t>chỉ có thể bắt đầu khi </a:t>
            </a:r>
            <a:r>
              <a:rPr lang="vi-VN" dirty="0" smtClean="0"/>
              <a:t>B</a:t>
            </a:r>
            <a:r>
              <a:rPr lang="en-US" dirty="0" smtClean="0"/>
              <a:t>k</a:t>
            </a:r>
            <a:r>
              <a:rPr lang="vi-VN" dirty="0" smtClean="0"/>
              <a:t>-1 </a:t>
            </a:r>
            <a:r>
              <a:rPr lang="vi-VN" dirty="0"/>
              <a:t>đã hoàn tất</a:t>
            </a:r>
          </a:p>
          <a:p>
            <a:pPr marL="514350" indent="-514350">
              <a:spcBef>
                <a:spcPts val="0"/>
              </a:spcBef>
              <a:buFont typeface="+mj-lt"/>
              <a:buAutoNum type="alphaLcParenR"/>
            </a:pPr>
            <a:r>
              <a:rPr lang="vi-VN" dirty="0" smtClean="0"/>
              <a:t>A</a:t>
            </a:r>
            <a:r>
              <a:rPr lang="en-US" dirty="0" smtClean="0"/>
              <a:t>k</a:t>
            </a:r>
            <a:r>
              <a:rPr lang="vi-VN" dirty="0" smtClean="0"/>
              <a:t> </a:t>
            </a:r>
            <a:r>
              <a:rPr lang="vi-VN" dirty="0"/>
              <a:t>chỉ có thể bắt đầu khi </a:t>
            </a:r>
            <a:r>
              <a:rPr lang="vi-VN" dirty="0" smtClean="0"/>
              <a:t>B</a:t>
            </a:r>
            <a:r>
              <a:rPr lang="en-US" dirty="0" smtClean="0"/>
              <a:t>k</a:t>
            </a:r>
            <a:r>
              <a:rPr lang="vi-VN" dirty="0" smtClean="0"/>
              <a:t>-1 </a:t>
            </a:r>
            <a:r>
              <a:rPr lang="vi-VN" dirty="0"/>
              <a:t>đã hoàn tất và </a:t>
            </a:r>
            <a:r>
              <a:rPr lang="vi-VN" dirty="0" smtClean="0"/>
              <a:t>B</a:t>
            </a:r>
            <a:r>
              <a:rPr lang="en-US" dirty="0" smtClean="0"/>
              <a:t>k</a:t>
            </a:r>
            <a:r>
              <a:rPr lang="vi-VN" dirty="0" smtClean="0"/>
              <a:t> </a:t>
            </a:r>
            <a:r>
              <a:rPr lang="vi-VN" dirty="0"/>
              <a:t>chỉ có thể bắt đầu khi </a:t>
            </a:r>
            <a:r>
              <a:rPr lang="vi-VN" dirty="0" smtClean="0"/>
              <a:t>A</a:t>
            </a:r>
            <a:r>
              <a:rPr lang="en-US" dirty="0" smtClean="0"/>
              <a:t>k</a:t>
            </a:r>
            <a:r>
              <a:rPr lang="vi-VN" dirty="0" smtClean="0"/>
              <a:t>-1 </a:t>
            </a:r>
            <a:r>
              <a:rPr lang="vi-VN" dirty="0"/>
              <a:t>đã hoàn tất.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26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Sleep &amp; Wakeup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87857"/>
            <a:ext cx="7886700" cy="438910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semaphore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/>
              <a:t>: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vi-VN" dirty="0"/>
          </a:p>
          <a:p>
            <a:pPr marL="0" indent="0">
              <a:spcBef>
                <a:spcPts val="0"/>
              </a:spcBef>
              <a:buNone/>
            </a:pPr>
            <a:r>
              <a:rPr lang="pl-PL" dirty="0"/>
              <a:t>w = x1 * x2;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dirty="0"/>
              <a:t>v = x3 * x4;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dirty="0"/>
              <a:t>y = v * x5;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dirty="0"/>
              <a:t>z = v * x6;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dirty="0"/>
              <a:t>y = w *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dirty="0"/>
              <a:t>z = w *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dirty="0"/>
              <a:t>ans = y + z;</a:t>
            </a:r>
          </a:p>
        </p:txBody>
      </p:sp>
    </p:spTree>
    <p:extLst>
      <p:ext uri="{BB962C8B-B14F-4D97-AF65-F5344CB8AC3E}">
        <p14:creationId xmlns:p14="http://schemas.microsoft.com/office/powerpoint/2010/main" val="17462337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Sleep &amp; Wakeup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87857"/>
            <a:ext cx="7886700" cy="438910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vi-VN" dirty="0"/>
              <a:t>Cho </a:t>
            </a:r>
            <a:r>
              <a:rPr lang="vi-VN" dirty="0" smtClean="0"/>
              <a:t>mảng</a:t>
            </a:r>
            <a:r>
              <a:rPr lang="en-US" dirty="0" smtClean="0"/>
              <a:t>:</a:t>
            </a:r>
            <a:r>
              <a:rPr lang="vi-VN" dirty="0" smtClean="0"/>
              <a:t> int </a:t>
            </a:r>
            <a:r>
              <a:rPr lang="vi-VN" dirty="0"/>
              <a:t>x[20</a:t>
            </a:r>
            <a:r>
              <a:rPr lang="vi-VN" dirty="0" smtClean="0"/>
              <a:t>];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vi-VN" dirty="0"/>
          </a:p>
          <a:p>
            <a:pPr marL="0" indent="0">
              <a:spcBef>
                <a:spcPts val="0"/>
              </a:spcBef>
              <a:buNone/>
            </a:pPr>
            <a:r>
              <a:rPr lang="vi-VN" dirty="0"/>
              <a:t>Sử dụng cơ chế đồng bộ hoá là semaphore để viết code cho 3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</a:t>
            </a:r>
            <a:r>
              <a:rPr lang="vi-VN" dirty="0" smtClean="0"/>
              <a:t>,</a:t>
            </a:r>
            <a:r>
              <a:rPr lang="en-US" dirty="0" smtClean="0"/>
              <a:t> B</a:t>
            </a:r>
            <a:r>
              <a:rPr lang="vi-VN" dirty="0" smtClean="0"/>
              <a:t>,</a:t>
            </a:r>
            <a:r>
              <a:rPr lang="en-US" dirty="0" smtClean="0"/>
              <a:t> C</a:t>
            </a:r>
            <a:r>
              <a:rPr lang="vi-VN" dirty="0" smtClean="0"/>
              <a:t> </a:t>
            </a:r>
            <a:r>
              <a:rPr lang="vi-VN" dirty="0"/>
              <a:t>cùng thực hiện đồng thời các thao tác trên mảng x thoả </a:t>
            </a:r>
            <a:r>
              <a:rPr lang="vi-VN" dirty="0" smtClean="0"/>
              <a:t>mãn</a:t>
            </a:r>
            <a:r>
              <a:rPr lang="en-US" dirty="0" smtClean="0"/>
              <a:t> </a:t>
            </a:r>
            <a:r>
              <a:rPr lang="vi-VN" dirty="0" smtClean="0"/>
              <a:t>các </a:t>
            </a:r>
            <a:r>
              <a:rPr lang="vi-VN" dirty="0"/>
              <a:t>yêu cầu sau: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A</a:t>
            </a:r>
            <a:r>
              <a:rPr lang="vi-VN" dirty="0" smtClean="0"/>
              <a:t> </a:t>
            </a:r>
            <a:r>
              <a:rPr lang="vi-VN" dirty="0"/>
              <a:t>tính tổng giá trị các phần tử mảng x có chỉ số chẵn.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B</a:t>
            </a:r>
            <a:r>
              <a:rPr lang="vi-VN" dirty="0" smtClean="0"/>
              <a:t> </a:t>
            </a:r>
            <a:r>
              <a:rPr lang="vi-VN" dirty="0"/>
              <a:t>tính tổng giá trị các phần tử mảng x có chỉ số </a:t>
            </a:r>
            <a:r>
              <a:rPr lang="vi-VN" dirty="0" smtClean="0"/>
              <a:t>l</a:t>
            </a:r>
            <a:r>
              <a:rPr lang="en-US" dirty="0"/>
              <a:t>ẻ</a:t>
            </a:r>
            <a:r>
              <a:rPr lang="vi-VN" dirty="0" smtClean="0"/>
              <a:t>.</a:t>
            </a:r>
            <a:endParaRPr lang="vi-VN" dirty="0"/>
          </a:p>
          <a:p>
            <a:pPr>
              <a:spcBef>
                <a:spcPts val="0"/>
              </a:spcBef>
            </a:pPr>
            <a:r>
              <a:rPr lang="en-US" dirty="0" smtClean="0"/>
              <a:t>C</a:t>
            </a:r>
            <a:r>
              <a:rPr lang="vi-VN" dirty="0" smtClean="0"/>
              <a:t> </a:t>
            </a:r>
            <a:r>
              <a:rPr lang="vi-VN" dirty="0"/>
              <a:t>tính tổng giá trị tất cả các phần tử của mảng x, dựa trên kết quả </a:t>
            </a:r>
            <a:r>
              <a:rPr lang="vi-VN" dirty="0" smtClean="0"/>
              <a:t>trả</a:t>
            </a:r>
            <a:r>
              <a:rPr lang="en-US" dirty="0" smtClean="0"/>
              <a:t> </a:t>
            </a:r>
            <a:r>
              <a:rPr lang="vi-VN" dirty="0" smtClean="0"/>
              <a:t>về </a:t>
            </a:r>
            <a:r>
              <a:rPr lang="vi-VN" dirty="0"/>
              <a:t>của </a:t>
            </a:r>
            <a:r>
              <a:rPr lang="en-US" dirty="0" smtClean="0"/>
              <a:t>A</a:t>
            </a:r>
            <a:r>
              <a:rPr lang="vi-VN" dirty="0" smtClean="0"/>
              <a:t> </a:t>
            </a:r>
            <a:r>
              <a:rPr lang="vi-VN" dirty="0"/>
              <a:t>và </a:t>
            </a:r>
            <a:r>
              <a:rPr lang="en-US" dirty="0" smtClean="0"/>
              <a:t>B</a:t>
            </a:r>
            <a:r>
              <a:rPr lang="vi-VN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8198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4460"/>
            <a:ext cx="7886700" cy="50977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3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A=4, B=5 </a:t>
            </a:r>
            <a:r>
              <a:rPr lang="en-US" dirty="0" err="1" smtClean="0"/>
              <a:t>và</a:t>
            </a:r>
            <a:r>
              <a:rPr lang="en-US" dirty="0" smtClean="0"/>
              <a:t> C=6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LcPeriod"/>
            </a:pP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deadlock </a:t>
            </a:r>
            <a:r>
              <a:rPr lang="en-US" dirty="0" err="1" smtClean="0"/>
              <a:t>không</a:t>
            </a:r>
            <a:r>
              <a:rPr lang="en-US" dirty="0" smtClean="0"/>
              <a:t>?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deadlock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 smtClean="0"/>
          </a:p>
          <a:p>
            <a:pPr marL="514350" indent="-514350">
              <a:buAutoNum type="alphaLcPeriod"/>
            </a:pPr>
            <a:r>
              <a:rPr lang="en-US" dirty="0" err="1" smtClean="0"/>
              <a:t>Nếu</a:t>
            </a:r>
            <a:r>
              <a:rPr lang="en-US" dirty="0" smtClean="0"/>
              <a:t> P1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2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B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28650" y="2105660"/>
          <a:ext cx="7623812" cy="2352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9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0408">
                <a:tc rowSpan="2">
                  <a:txBody>
                    <a:bodyPr/>
                    <a:lstStyle/>
                    <a:p>
                      <a:r>
                        <a:rPr lang="en-US" sz="2400" dirty="0" smtClean="0"/>
                        <a:t>Processes</a:t>
                      </a:r>
                      <a:endParaRPr lang="en-US" sz="2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400" dirty="0" smtClean="0"/>
                        <a:t>Allocation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400" dirty="0" smtClean="0"/>
                        <a:t>Request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408">
                <a:tc vMerge="1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40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40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40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9782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95" y="2397670"/>
            <a:ext cx="7694210" cy="345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4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</a:t>
            </a:r>
            <a:r>
              <a:rPr lang="en-US" dirty="0" smtClean="0"/>
              <a:t>Architecture(1)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Computer System - Review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Mô hình kết nối</a:t>
            </a:r>
            <a:endParaRPr lang="en-US" dirty="0"/>
          </a:p>
        </p:txBody>
      </p:sp>
      <p:pic>
        <p:nvPicPr>
          <p:cNvPr id="5" name="Picture 4" descr="Kết quả hình ảnh cho model of computer syste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347" y="1692577"/>
            <a:ext cx="5328782" cy="3991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63707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Computer System - Review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474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Computer System - Review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Các mô hình tổ chức cấp phát bộ nhớ</a:t>
            </a:r>
          </a:p>
          <a:p>
            <a:pPr lvl="1"/>
            <a:r>
              <a:rPr lang="en-US" dirty="0" smtClean="0"/>
              <a:t>Liên tục: Cấp phát vùng nhớ liên tục nhau</a:t>
            </a:r>
          </a:p>
          <a:p>
            <a:pPr lvl="2"/>
            <a:r>
              <a:rPr lang="en-US" dirty="0" smtClean="0"/>
              <a:t>Phân vùng cố định – Fixed partitioning</a:t>
            </a:r>
          </a:p>
          <a:p>
            <a:pPr lvl="3"/>
            <a:r>
              <a:rPr lang="en-US" dirty="0" smtClean="0"/>
              <a:t>Các phân vùng được cố định từ trước</a:t>
            </a:r>
          </a:p>
          <a:p>
            <a:pPr lvl="2"/>
            <a:r>
              <a:rPr lang="en-US" dirty="0" smtClean="0"/>
              <a:t>Phân vùng động – Dynamic partitioning</a:t>
            </a:r>
          </a:p>
          <a:p>
            <a:pPr lvl="3"/>
            <a:r>
              <a:rPr lang="en-US" dirty="0" smtClean="0"/>
              <a:t>Các phân vùng không </a:t>
            </a:r>
            <a:r>
              <a:rPr lang="en-US" dirty="0"/>
              <a:t>cố định: First-fit, Best-fit, Worst-fit</a:t>
            </a:r>
            <a:endParaRPr lang="en-US" dirty="0" smtClean="0"/>
          </a:p>
          <a:p>
            <a:pPr lvl="1"/>
            <a:r>
              <a:rPr lang="en-US" dirty="0" smtClean="0"/>
              <a:t>Không liên tục: Cấp phát các vùng nhớ không liên tục nhau</a:t>
            </a:r>
          </a:p>
          <a:p>
            <a:pPr lvl="2"/>
            <a:r>
              <a:rPr lang="en-US" dirty="0" smtClean="0"/>
              <a:t>Phân đoạn - Segmentation</a:t>
            </a:r>
          </a:p>
          <a:p>
            <a:pPr lvl="3"/>
            <a:r>
              <a:rPr lang="en-US" dirty="0" smtClean="0"/>
              <a:t>Chia chương trình thành những phân đoạn có kích thước không đồng nhất</a:t>
            </a:r>
          </a:p>
          <a:p>
            <a:pPr lvl="2"/>
            <a:r>
              <a:rPr lang="en-US" dirty="0" smtClean="0"/>
              <a:t>Phân trang – Paging</a:t>
            </a:r>
          </a:p>
          <a:p>
            <a:pPr lvl="3"/>
            <a:r>
              <a:rPr lang="en-US" dirty="0" smtClean="0"/>
              <a:t>Chia chương trình thành các trang có kích thước bằng nhau</a:t>
            </a:r>
          </a:p>
          <a:p>
            <a:pPr lvl="3"/>
            <a:r>
              <a:rPr lang="en-US" dirty="0" smtClean="0"/>
              <a:t>Lỗi trang và các thuật toán thay thế trang</a:t>
            </a:r>
          </a:p>
          <a:p>
            <a:pPr lvl="4"/>
            <a:r>
              <a:rPr lang="en-US" dirty="0" smtClean="0"/>
              <a:t>FIFO, OPT, LRU</a:t>
            </a:r>
          </a:p>
        </p:txBody>
      </p:sp>
    </p:spTree>
    <p:extLst>
      <p:ext uri="{BB962C8B-B14F-4D97-AF65-F5344CB8AC3E}">
        <p14:creationId xmlns:p14="http://schemas.microsoft.com/office/powerpoint/2010/main" val="27051151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Trong mô hình cấp phát bộ nhớ liên tục, có bốn phân mảnh bộ nhớ theo thứ tự với kích thước là 600KB, 500KB, 200KB, 300KB. </a:t>
            </a:r>
          </a:p>
          <a:p>
            <a:pPr>
              <a:buFont typeface="Monotype Sorts" charset="2"/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Giả sử có 4 tiến trình đang chờ cấp phát bộ nhớ theo thứ tự P1, P2, P3, P4. </a:t>
            </a:r>
          </a:p>
          <a:p>
            <a:pPr>
              <a:buFont typeface="Monotype Sorts" charset="2"/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Kích thước tương ứng của các tiến trình trên là: 212 KB, 417 KB, 112 KB, 426 KB. </a:t>
            </a:r>
          </a:p>
          <a:p>
            <a:pPr>
              <a:buFont typeface="Monotype Sorts" charset="2"/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Hãy cấp phát bộ nhớ cho các tiến trình trên theo thuật toán First-fit, Best-fit, Worst-fit.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5150698"/>
            <a:ext cx="72199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35CCD-344B-4D89-AC22-F94E8DFD3F4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4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365126"/>
            <a:ext cx="8439150" cy="1724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" y="2633662"/>
            <a:ext cx="8696325" cy="1590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5" y="4379865"/>
            <a:ext cx="84296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048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496888"/>
            <a:ext cx="8229600" cy="576262"/>
          </a:xfrm>
        </p:spPr>
        <p:txBody>
          <a:bodyPr>
            <a:normAutofit/>
          </a:bodyPr>
          <a:lstStyle/>
          <a:p>
            <a:r>
              <a:rPr lang="en-US" altLang="en-US" sz="2400" dirty="0" smtClean="0">
                <a:ea typeface="ＭＳ Ｐゴシック" panose="020B0600070205080204" pitchFamily="34" charset="-128"/>
              </a:rPr>
              <a:t>Cấp phát liên tục dynamic partitioning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Cấp phát bộ nhớ kích thước X được thực hiện như thế nào?</a:t>
            </a:r>
          </a:p>
          <a:p>
            <a:pPr lvl="1">
              <a:buFont typeface="Monotype Sorts" charset="2"/>
              <a:buNone/>
            </a:pPr>
            <a:r>
              <a:rPr lang="en-US" altLang="en-US" b="1" smtClean="0">
                <a:ea typeface="ＭＳ Ｐゴシック" panose="020B0600070205080204" pitchFamily="34" charset="-128"/>
              </a:rPr>
              <a:t>First-fit</a:t>
            </a:r>
            <a:r>
              <a:rPr lang="en-US" altLang="en-US" smtClean="0">
                <a:ea typeface="ＭＳ Ｐゴシック" panose="020B0600070205080204" pitchFamily="34" charset="-128"/>
              </a:rPr>
              <a:t>:  cấp phát vùng trống đầu tiên đủ cho yêu cầu.</a:t>
            </a:r>
          </a:p>
          <a:p>
            <a:pPr lvl="1">
              <a:buFont typeface="Monotype Sorts" charset="2"/>
              <a:buNone/>
            </a:pPr>
            <a:r>
              <a:rPr lang="en-US" altLang="en-US" b="1" smtClean="0">
                <a:ea typeface="ＭＳ Ｐゴシック" panose="020B0600070205080204" pitchFamily="34" charset="-128"/>
              </a:rPr>
              <a:t>Best-fit</a:t>
            </a:r>
            <a:r>
              <a:rPr lang="en-US" altLang="en-US" smtClean="0">
                <a:ea typeface="ＭＳ Ｐゴシック" panose="020B0600070205080204" pitchFamily="34" charset="-128"/>
              </a:rPr>
              <a:t>:  cấp phát vùng trống nhỏ nhất vừa đủ yêu cầu; phải duyệt toàn danh sách, nếu không sắp theo thứ tự. Sẽ tạo ra vùng nhớ trống dư ra nhỏ nhất.</a:t>
            </a:r>
          </a:p>
          <a:p>
            <a:pPr lvl="1">
              <a:buFont typeface="Monotype Sorts" charset="2"/>
              <a:buNone/>
            </a:pPr>
            <a:r>
              <a:rPr lang="en-US" altLang="en-US" b="1" smtClean="0">
                <a:ea typeface="ＭＳ Ｐゴシック" panose="020B0600070205080204" pitchFamily="34" charset="-128"/>
              </a:rPr>
              <a:t>Worst-fit</a:t>
            </a:r>
            <a:r>
              <a:rPr lang="en-US" altLang="en-US" smtClean="0">
                <a:ea typeface="ＭＳ Ｐゴシック" panose="020B0600070205080204" pitchFamily="34" charset="-128"/>
              </a:rPr>
              <a:t>:  cấp phát vùng trống lớn nhất; phải duyệt toàn danh sách.  Sẽ tạo những ô trống dư ra lớn nhất.</a:t>
            </a:r>
          </a:p>
          <a:p>
            <a:pPr marL="0" indent="0">
              <a:buFont typeface="Monotype Sorts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First-fit và best-fit tốt hơn worst-fit về mặt tốc độ và việc tận dụng bộ nhớ.</a:t>
            </a:r>
          </a:p>
          <a:p>
            <a:pPr lvl="1">
              <a:buFont typeface="Monotype Sorts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marL="0" indent="0"/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35CCD-344B-4D89-AC22-F94E8DFD3F4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4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52228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 sz="2600" smtClean="0">
                <a:ea typeface="ＭＳ Ｐゴシック" panose="020B0600070205080204" pitchFamily="34" charset="-128"/>
              </a:rPr>
              <a:t>Cấp phát liên tục </a:t>
            </a:r>
            <a:br>
              <a:rPr lang="en-US" altLang="en-US" sz="2600" smtClean="0">
                <a:ea typeface="ＭＳ Ｐゴシック" panose="020B0600070205080204" pitchFamily="34" charset="-128"/>
              </a:rPr>
            </a:br>
            <a:r>
              <a:rPr lang="en-US" altLang="en-US" sz="2600" smtClean="0">
                <a:ea typeface="ＭＳ Ｐゴシック" panose="020B0600070205080204" pitchFamily="34" charset="-128"/>
              </a:rPr>
              <a:t>dynamic partitioning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57"/>
          <a:stretch>
            <a:fillRect/>
          </a:stretch>
        </p:blipFill>
        <p:spPr bwMode="auto">
          <a:xfrm>
            <a:off x="923925" y="1700213"/>
            <a:ext cx="7924800" cy="354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35CCD-344B-4D89-AC22-F94E8DFD3F4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9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346075"/>
            <a:ext cx="8229600" cy="576263"/>
          </a:xfrm>
        </p:spPr>
        <p:txBody>
          <a:bodyPr>
            <a:normAutofit/>
          </a:bodyPr>
          <a:lstStyle/>
          <a:p>
            <a:r>
              <a:rPr lang="en-US" altLang="en-US" sz="2900" dirty="0" smtClean="0">
                <a:ea typeface="ＭＳ Ｐゴシック" panose="020B0600070205080204" pitchFamily="34" charset="-128"/>
              </a:rPr>
              <a:t>Cấp phát không liên tục Segmentation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Bài tập : một segment table</a:t>
            </a:r>
          </a:p>
          <a:p>
            <a:pPr>
              <a:buFont typeface="Monotype Sorts" charset="2"/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Segment	Limit	 	Base</a:t>
            </a:r>
          </a:p>
          <a:p>
            <a:pPr>
              <a:buFont typeface="Monotype Sorts" charset="2"/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		0	500		 215</a:t>
            </a:r>
          </a:p>
          <a:p>
            <a:pPr>
              <a:buFont typeface="Monotype Sorts" charset="2"/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		1	25		 2100</a:t>
            </a:r>
          </a:p>
          <a:p>
            <a:pPr>
              <a:buFont typeface="Monotype Sorts" charset="2"/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		2	100		 20</a:t>
            </a:r>
          </a:p>
          <a:p>
            <a:pPr>
              <a:buFont typeface="Monotype Sorts" charset="2"/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Xác định địa chỉ vật lý của các địa chỉ logic sau ?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0.410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1.12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2.300</a:t>
            </a:r>
          </a:p>
          <a:p>
            <a:pPr>
              <a:buFont typeface="Monotype Sorts" charset="2"/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35CCD-344B-4D89-AC22-F94E8DFD3F4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340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Computer System - Review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860281"/>
            <a:ext cx="676275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9683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Computer System - Review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468438"/>
            <a:ext cx="70961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5303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346075"/>
            <a:ext cx="8229600" cy="576263"/>
          </a:xfrm>
        </p:spPr>
        <p:txBody>
          <a:bodyPr>
            <a:normAutofit/>
          </a:bodyPr>
          <a:lstStyle/>
          <a:p>
            <a:r>
              <a:rPr lang="en-US" altLang="en-US" sz="2900" dirty="0" smtClean="0">
                <a:ea typeface="ＭＳ Ｐゴシック" panose="020B0600070205080204" pitchFamily="34" charset="-128"/>
              </a:rPr>
              <a:t>Cấp phát không liên tục Paging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Bài tập : Một tiến trình được nạp vào bộ nhớ theo mô hình phân trang  với kích thước trang là 1024 byte. </a:t>
            </a:r>
          </a:p>
          <a:p>
            <a:pPr>
              <a:buFont typeface="Monotype Sorts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	Bảng trang     	P    	 F</a:t>
            </a:r>
          </a:p>
          <a:p>
            <a:pPr>
              <a:buFont typeface="Monotype Sorts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				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0	1</a:t>
            </a:r>
          </a:p>
          <a:p>
            <a:pPr>
              <a:buFont typeface="Monotype Sorts" charset="2"/>
              <a:buNone/>
            </a:pP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				1	4</a:t>
            </a:r>
          </a:p>
          <a:p>
            <a:pPr>
              <a:buFont typeface="Monotype Sorts" charset="2"/>
              <a:buNone/>
            </a:pP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				2	2</a:t>
            </a:r>
          </a:p>
          <a:p>
            <a:pPr>
              <a:buFont typeface="Monotype Sorts" charset="2"/>
              <a:buNone/>
            </a:pP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				3	6</a:t>
            </a:r>
          </a:p>
          <a:p>
            <a:pPr>
              <a:buFont typeface="Monotype Sorts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Chuyển địa chỉ logic thành địa chỉ vật lý :</a:t>
            </a:r>
          </a:p>
          <a:p>
            <a:pPr>
              <a:buFont typeface="Monotype Sorts" charset="2"/>
              <a:buNone/>
            </a:pP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1642 </a:t>
            </a:r>
          </a:p>
          <a:p>
            <a:pPr>
              <a:buFont typeface="Monotype Sorts" charset="2"/>
              <a:buNone/>
            </a:pP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3671</a:t>
            </a:r>
          </a:p>
          <a:p>
            <a:pPr>
              <a:buFont typeface="Monotype Sorts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35CCD-344B-4D89-AC22-F94E8DFD3F4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</a:t>
            </a:r>
            <a:r>
              <a:rPr lang="en-US" dirty="0" smtClean="0"/>
              <a:t>Architecture (2)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Computer System - Review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/>
          <a:lstStyle/>
          <a:p>
            <a:r>
              <a:rPr lang="en-US" dirty="0" smtClean="0"/>
              <a:t>Các thành phần</a:t>
            </a:r>
          </a:p>
          <a:p>
            <a:pPr lvl="1"/>
            <a:r>
              <a:rPr lang="en-US" dirty="0" smtClean="0"/>
              <a:t>CPU (Central Processing Unit)</a:t>
            </a:r>
          </a:p>
          <a:p>
            <a:pPr lvl="2"/>
            <a:r>
              <a:rPr lang="en-US" dirty="0" smtClean="0"/>
              <a:t>Control Unit</a:t>
            </a:r>
          </a:p>
          <a:p>
            <a:pPr lvl="2"/>
            <a:r>
              <a:rPr lang="en-US" dirty="0" smtClean="0"/>
              <a:t>Arithmetic Logic Unit</a:t>
            </a:r>
          </a:p>
          <a:p>
            <a:pPr lvl="2"/>
            <a:r>
              <a:rPr lang="en-US" dirty="0" smtClean="0"/>
              <a:t>Registers</a:t>
            </a:r>
          </a:p>
          <a:p>
            <a:pPr lvl="1"/>
            <a:r>
              <a:rPr lang="en-US" dirty="0" smtClean="0"/>
              <a:t>Primary memory</a:t>
            </a:r>
          </a:p>
          <a:p>
            <a:pPr lvl="2"/>
            <a:r>
              <a:rPr lang="en-US" dirty="0" smtClean="0"/>
              <a:t>RAM (Random Access Memory)</a:t>
            </a:r>
          </a:p>
          <a:p>
            <a:pPr lvl="1"/>
            <a:r>
              <a:rPr lang="en-US" dirty="0" smtClean="0"/>
              <a:t>External storages</a:t>
            </a:r>
          </a:p>
          <a:p>
            <a:pPr lvl="2"/>
            <a:r>
              <a:rPr lang="en-US" dirty="0" smtClean="0"/>
              <a:t>Hard drives, CD-ROM, USB…</a:t>
            </a:r>
          </a:p>
          <a:p>
            <a:pPr lvl="1"/>
            <a:r>
              <a:rPr lang="en-US" dirty="0" err="1" smtClean="0"/>
              <a:t>Input/Output</a:t>
            </a:r>
            <a:r>
              <a:rPr lang="en-US" dirty="0" smtClean="0"/>
              <a:t> devices</a:t>
            </a:r>
          </a:p>
          <a:p>
            <a:pPr lvl="2"/>
            <a:r>
              <a:rPr lang="en-US" dirty="0" smtClean="0"/>
              <a:t>Keyboard, mouse, printer…</a:t>
            </a:r>
          </a:p>
          <a:p>
            <a:pPr lvl="1"/>
            <a:r>
              <a:rPr lang="en-US" dirty="0" smtClean="0"/>
              <a:t>Bus</a:t>
            </a:r>
          </a:p>
          <a:p>
            <a:pPr lvl="2"/>
            <a:r>
              <a:rPr lang="en-US" dirty="0" smtClean="0"/>
              <a:t>PCI, ISA…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883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457200" y="346075"/>
            <a:ext cx="8229600" cy="576263"/>
          </a:xfrm>
        </p:spPr>
        <p:txBody>
          <a:bodyPr>
            <a:normAutofit fontScale="90000"/>
          </a:bodyPr>
          <a:lstStyle/>
          <a:p>
            <a:r>
              <a:rPr lang="en-US" altLang="en-US" sz="2900" smtClean="0">
                <a:ea typeface="ＭＳ Ｐゴシック" panose="020B0600070205080204" pitchFamily="34" charset="-128"/>
              </a:rPr>
              <a:t>Cấp phát không liên tục</a:t>
            </a:r>
            <a:br>
              <a:rPr lang="en-US" altLang="en-US" sz="2900" smtClean="0">
                <a:ea typeface="ＭＳ Ｐゴシック" panose="020B0600070205080204" pitchFamily="34" charset="-128"/>
              </a:rPr>
            </a:br>
            <a:r>
              <a:rPr lang="en-US" altLang="en-US" sz="2900" smtClean="0">
                <a:ea typeface="ＭＳ Ｐゴシック" panose="020B0600070205080204" pitchFamily="34" charset="-128"/>
              </a:rPr>
              <a:t>Paging (4)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Chuyển đổi địa chỉ trong mô hình paging</a:t>
            </a: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706755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35CCD-344B-4D89-AC22-F94E8DFD3F4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5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578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1642</a:t>
            </a:r>
            <a:endParaRPr lang="en-US" altLang="en-US" b="1" smtClean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en-US" altLang="en-US" b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xác định p? d?</a:t>
            </a:r>
          </a:p>
          <a:p>
            <a:pPr>
              <a:buFont typeface="Monotype Sorts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	  1642 div 1024 = 1 =&gt; p =1 </a:t>
            </a:r>
          </a:p>
          <a:p>
            <a:pPr>
              <a:buFont typeface="Monotype Sorts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     1642 mod  1024 = 618  =&gt; d = 618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Xác định f ?   </a:t>
            </a:r>
            <a:r>
              <a:rPr lang="en-US" altLang="en-US" smtClean="0">
                <a:ea typeface="ＭＳ Ｐゴシック" panose="020B0600070205080204" pitchFamily="34" charset="-128"/>
              </a:rPr>
              <a:t>Theo bảng trang : f =4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Xác định địa chỉ vật lý :</a:t>
            </a:r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</a:p>
          <a:p>
            <a:pPr>
              <a:buFont typeface="Monotype Sorts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1642 =&gt;  4 * 1024 + 618 =   4714</a:t>
            </a:r>
          </a:p>
          <a:p>
            <a:pPr>
              <a:buFont typeface="Symbol" panose="05050102010706020507" pitchFamily="18" charset="2"/>
              <a:buChar char="Þ"/>
            </a:pPr>
            <a:endParaRPr lang="en-US" altLang="en-US" sz="1100" smtClean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sz="1100" smtClean="0">
              <a:ea typeface="ＭＳ Ｐゴシック" panose="020B0600070205080204" pitchFamily="34" charset="-128"/>
            </a:endParaRPr>
          </a:p>
          <a:p>
            <a:endParaRPr lang="en-US" altLang="en-US" sz="1100" smtClean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35CCD-344B-4D89-AC22-F94E8DFD3F4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7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3671</a:t>
            </a:r>
            <a:endParaRPr lang="en-US" altLang="en-US" b="1" smtClean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en-US" altLang="en-US" b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Xác định p? d?</a:t>
            </a:r>
          </a:p>
          <a:p>
            <a:pPr>
              <a:buFont typeface="Monotype Sorts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     3671  div   1024 = 3  =&gt; p =3</a:t>
            </a:r>
          </a:p>
          <a:p>
            <a:pPr>
              <a:buFont typeface="Monotype Sorts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    3671  mod  1024 =  599  =&gt;d = 599</a:t>
            </a:r>
            <a:endParaRPr lang="en-US" altLang="en-US" b="1" smtClean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en-US" altLang="en-US" b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Xác định f ?    F  = 6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en-US" b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Xác định địa chỉ vật lý ?</a:t>
            </a:r>
          </a:p>
          <a:p>
            <a:pPr>
              <a:buFont typeface="Monotype Sorts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3671 =&gt;  6 * 1024 + 599 =   6743</a:t>
            </a:r>
            <a:endParaRPr lang="en-US" altLang="en-US" b="1" smtClean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Char char="Þ"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35CCD-344B-4D89-AC22-F94E8DFD3F4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Các thuật toán thay thế trang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457200" y="1212850"/>
            <a:ext cx="8305800" cy="48006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Mục tiêu : chọn trang “nạn nhân” là trang mà sau khi thay thế sẽ gây ra ít lỗi trang nhất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Các thuật toán :</a:t>
            </a:r>
          </a:p>
          <a:p>
            <a:pPr lvl="1"/>
            <a:r>
              <a:rPr lang="en-US" altLang="en-US" b="1" smtClean="0">
                <a:ea typeface="ＭＳ Ｐゴシック" panose="020B0600070205080204" pitchFamily="34" charset="-128"/>
              </a:rPr>
              <a:t>FIFO 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Ghi nhận thời điểm trang vào bnc =&gt; trang ở lâu nhất được chọn </a:t>
            </a:r>
          </a:p>
          <a:p>
            <a:pPr lvl="1"/>
            <a:r>
              <a:rPr lang="en-US" altLang="en-US" b="1" smtClean="0">
                <a:ea typeface="ＭＳ Ｐゴシック" panose="020B0600070205080204" pitchFamily="34" charset="-128"/>
              </a:rPr>
              <a:t>OPT ( tối ưu)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Thay thế trang sẽ lâu được sử dụng nhất trong tương lai =&gt; ko khả thi</a:t>
            </a:r>
          </a:p>
          <a:p>
            <a:pPr lvl="1"/>
            <a:r>
              <a:rPr lang="en-US" altLang="en-US" b="1" smtClean="0">
                <a:ea typeface="ＭＳ Ｐゴシック" panose="020B0600070205080204" pitchFamily="34" charset="-128"/>
              </a:rPr>
              <a:t>LRU (least recently used)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Ghi nhận thời điểm cuối cùng trang được truy cập =&gt;trang lâu nhất chưa được truy suất là trang được chọn</a:t>
            </a:r>
          </a:p>
          <a:p>
            <a:pPr lvl="1"/>
            <a:endParaRPr lang="en-US" altLang="en-US" smtClean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35CCD-344B-4D89-AC22-F94E8DFD3F4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0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Bài tâp</a:t>
            </a:r>
          </a:p>
          <a:p>
            <a:pPr>
              <a:buFont typeface="Monotype Sorts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Xét chuỗi truy xuất bộ nhớ sau:</a:t>
            </a:r>
          </a:p>
          <a:p>
            <a:pPr>
              <a:buFont typeface="Monotype Sorts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	1, 2, 3, 4, 2, 1, 5, 6, 2, 1, 2, 3, 7, 6, 3</a:t>
            </a:r>
          </a:p>
          <a:p>
            <a:pPr>
              <a:buFont typeface="Monotype Sorts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Giả sử bộ nhớ vật lí có 4 khung trang. Minh họa kết quả trình thay thế trang với các thuật toán thay thế sau:</a:t>
            </a:r>
          </a:p>
          <a:p>
            <a:pPr>
              <a:buFont typeface="Monotype Sorts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	a) FIFO		b) OPT		c) LRU</a:t>
            </a:r>
          </a:p>
          <a:p>
            <a:pPr>
              <a:buFont typeface="Monotype Sorts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35CCD-344B-4D89-AC22-F94E8DFD3F4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9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FIFO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1625600"/>
          <a:ext cx="9143997" cy="2711448"/>
        </p:xfrm>
        <a:graphic>
          <a:graphicData uri="http://schemas.openxmlformats.org/drawingml/2006/table">
            <a:tbl>
              <a:tblPr/>
              <a:tblGrid>
                <a:gridCol w="609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2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2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2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2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2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00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00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00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00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009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1009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519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7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9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9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latin typeface="Times New Roman"/>
                          <a:ea typeface="Times New Roman"/>
                          <a:sym typeface="Wingdings"/>
                        </a:rPr>
                        <a:t></a:t>
                      </a: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  <a:sym typeface="Wingdings"/>
                        </a:rPr>
                        <a:t>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5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5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5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5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  <a:sym typeface="Wingdings"/>
                        </a:rPr>
                        <a:t>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9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  <a:sym typeface="Wingdings"/>
                        </a:rPr>
                        <a:t>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  <a:sym typeface="Wingdings"/>
                        </a:rPr>
                        <a:t>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6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6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6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6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  <a:sym typeface="Wingdings"/>
                        </a:rPr>
                        <a:t>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7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7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9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  <a:sym typeface="Wingdings"/>
                        </a:rPr>
                        <a:t>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  <a:sym typeface="Wingdings"/>
                        </a:rPr>
                        <a:t>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  <a:sym typeface="Wingdings"/>
                        </a:rPr>
                        <a:t>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6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9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  <a:sym typeface="Wingdings"/>
                        </a:rPr>
                        <a:t>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  <a:sym typeface="Wingdings"/>
                        </a:rPr>
                        <a:t>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6916" name="TextBox 7"/>
          <p:cNvSpPr txBox="1">
            <a:spLocks noChangeArrowheads="1"/>
          </p:cNvSpPr>
          <p:nvPr/>
        </p:nvSpPr>
        <p:spPr bwMode="auto">
          <a:xfrm>
            <a:off x="457200" y="4897438"/>
            <a:ext cx="4748213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kumimoji="0" lang="en-US" altLang="en-US" sz="2000">
                <a:latin typeface="Verdana" panose="020B0604030504040204" pitchFamily="34" charset="0"/>
              </a:rPr>
              <a:t>Sử dụng 4 khung trang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kumimoji="0" lang="en-US" altLang="en-US" sz="2000">
                <a:latin typeface="Verdana" panose="020B0604030504040204" pitchFamily="34" charset="0"/>
              </a:rPr>
              <a:t>Ban đầu cả 4 khung trang đều trống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kumimoji="0" lang="en-US" altLang="en-US" sz="2000">
                <a:latin typeface="Verdana" panose="020B0604030504040204" pitchFamily="34" charset="0"/>
              </a:rPr>
              <a:t>* : có lỗi trang 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kumimoji="0" lang="en-US" altLang="en-US" sz="2000">
                <a:latin typeface="Verdana" panose="020B0604030504040204" pitchFamily="34" charset="0"/>
              </a:rPr>
              <a:t> </a:t>
            </a:r>
            <a:r>
              <a:rPr kumimoji="0"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  : trang được nạp từ đĩa vào bộ nhớ</a:t>
            </a:r>
            <a:endParaRPr kumimoji="0" lang="en-US" altLang="en-US" sz="20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35CCD-344B-4D89-AC22-F94E8DFD3F4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3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OPT</a:t>
            </a:r>
          </a:p>
          <a:p>
            <a:pPr>
              <a:buFont typeface="Monotype Sorts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2589213"/>
          <a:ext cx="9144000" cy="2592386"/>
        </p:xfrm>
        <a:graphic>
          <a:graphicData uri="http://schemas.openxmlformats.org/drawingml/2006/table">
            <a:tbl>
              <a:tblPr/>
              <a:tblGrid>
                <a:gridCol w="609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2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2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2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2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00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00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00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00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00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100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030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6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7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6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0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5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>
                          <a:latin typeface="Times New Roman"/>
                          <a:ea typeface="Times New Roman"/>
                          <a:sym typeface="Wingdings"/>
                        </a:rPr>
                        <a:t>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>
                          <a:latin typeface="Times New Roman"/>
                          <a:ea typeface="Times New Roman"/>
                          <a:sym typeface="Wingdings"/>
                        </a:rPr>
                        <a:t>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7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7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5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>
                          <a:latin typeface="Times New Roman"/>
                          <a:ea typeface="Times New Roman"/>
                          <a:sym typeface="Wingdings"/>
                        </a:rPr>
                        <a:t>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5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>
                          <a:latin typeface="Times New Roman"/>
                          <a:ea typeface="Times New Roman"/>
                          <a:sym typeface="Wingdings"/>
                        </a:rPr>
                        <a:t>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5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>
                          <a:latin typeface="Times New Roman"/>
                          <a:ea typeface="Times New Roman"/>
                          <a:sym typeface="Wingdings"/>
                        </a:rPr>
                        <a:t>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>
                          <a:latin typeface="Times New Roman"/>
                          <a:ea typeface="Times New Roman"/>
                          <a:sym typeface="Wingdings"/>
                        </a:rPr>
                        <a:t>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>
                          <a:latin typeface="Times New Roman"/>
                          <a:ea typeface="Times New Roman"/>
                          <a:sym typeface="Wingdings"/>
                        </a:rPr>
                        <a:t>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6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6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6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6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6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Times New Roman"/>
                        </a:rPr>
                        <a:t>6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>
                          <a:latin typeface="Times New Roman"/>
                          <a:ea typeface="Times New Roman"/>
                        </a:rPr>
                        <a:t>6</a:t>
                      </a: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35CCD-344B-4D89-AC22-F94E8DFD3F4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6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LRU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2514600"/>
          <a:ext cx="8915406" cy="2865438"/>
        </p:xfrm>
        <a:graphic>
          <a:graphicData uri="http://schemas.openxmlformats.org/drawingml/2006/table">
            <a:tbl>
              <a:tblPr/>
              <a:tblGrid>
                <a:gridCol w="59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40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40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40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48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48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48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48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948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948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775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7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5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5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  <a:sym typeface="Wingdings"/>
                        </a:rPr>
                        <a:t>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  <a:sym typeface="Wingdings"/>
                        </a:rPr>
                        <a:t>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6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5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  <a:sym typeface="Wingdings"/>
                        </a:rPr>
                        <a:t>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5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  <a:sym typeface="Wingdings"/>
                        </a:rPr>
                        <a:t>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  <a:sym typeface="Wingdings"/>
                        </a:rPr>
                        <a:t>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5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5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5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5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  <a:sym typeface="Wingdings"/>
                        </a:rPr>
                        <a:t>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5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  <a:sym typeface="Wingdings"/>
                        </a:rPr>
                        <a:t>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  <a:sym typeface="Wingdings"/>
                        </a:rPr>
                        <a:t>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6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6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6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6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  <a:sym typeface="Wingdings"/>
                        </a:rPr>
                        <a:t>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7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latin typeface="Times New Roman"/>
                          <a:ea typeface="Times New Roman"/>
                        </a:rPr>
                        <a:t>7</a:t>
                      </a: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58804" marR="588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35CCD-344B-4D89-AC22-F94E8DFD3F4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4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Xem xét chuỗi tham chiếu trang sau:</a:t>
            </a:r>
          </a:p>
          <a:p>
            <a:pPr>
              <a:buFont typeface="Monotype Sorts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	</a:t>
            </a:r>
            <a:r>
              <a:rPr lang="en-US" altLang="en-US" b="1" smtClean="0">
                <a:ea typeface="ＭＳ Ｐゴシック" panose="020B0600070205080204" pitchFamily="34" charset="-128"/>
              </a:rPr>
              <a:t>1,2,3,4,2,1,5,6,2,1,4,5,7,6,3,1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Bao nhiêu page_fault xuất hiện đối với giải thuật thay page FIFO, OPT, LRU</a:t>
            </a:r>
          </a:p>
          <a:p>
            <a:pPr>
              <a:buFont typeface="Monotype Sorts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(giả thuyết là được cấp 4 frame).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35CCD-344B-4D89-AC22-F94E8DFD3F4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7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Computer System - Review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0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Organization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Computer System - Review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Mô tả tổ chức của hệ thống máy tính</a:t>
            </a:r>
          </a:p>
          <a:p>
            <a:pPr lvl="1"/>
            <a:r>
              <a:rPr lang="en-US" dirty="0" smtClean="0"/>
              <a:t>CPU</a:t>
            </a:r>
          </a:p>
          <a:p>
            <a:pPr lvl="1"/>
            <a:r>
              <a:rPr lang="en-US" dirty="0" smtClean="0"/>
              <a:t>Primary memory</a:t>
            </a:r>
          </a:p>
          <a:p>
            <a:pPr lvl="1"/>
            <a:r>
              <a:rPr lang="en-US" dirty="0" smtClean="0"/>
              <a:t>Secondary memory</a:t>
            </a:r>
          </a:p>
          <a:p>
            <a:pPr lvl="1"/>
            <a:r>
              <a:rPr lang="en-US" dirty="0" smtClean="0"/>
              <a:t>I/O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285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Computer System - Review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927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6144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Một</a:t>
            </a:r>
            <a:r>
              <a:rPr lang="en-US" dirty="0"/>
              <a:t> ổ </a:t>
            </a:r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smtClean="0"/>
              <a:t>C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FAT16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15 cluster.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cluster </a:t>
            </a:r>
            <a:r>
              <a:rPr lang="en-US" dirty="0" err="1"/>
              <a:t>là</a:t>
            </a:r>
            <a:r>
              <a:rPr lang="en-US" dirty="0"/>
              <a:t> 512 byte,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FAT </a:t>
            </a:r>
            <a:r>
              <a:rPr lang="en-US" dirty="0" err="1"/>
              <a:t>sau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cluster 0, </a:t>
            </a:r>
            <a:r>
              <a:rPr lang="en-US" dirty="0" err="1"/>
              <a:t>tại</a:t>
            </a:r>
            <a:r>
              <a:rPr lang="en-US" dirty="0"/>
              <a:t> cluster 0 </a:t>
            </a:r>
            <a:r>
              <a:rPr lang="en-US" dirty="0" err="1"/>
              <a:t>và</a:t>
            </a:r>
            <a:r>
              <a:rPr lang="en-US" dirty="0"/>
              <a:t> cluster 9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entry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cluster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file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50621" y="1703011"/>
          <a:ext cx="7560865" cy="7315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494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8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8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8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8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48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48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23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23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23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23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23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061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1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28650" y="3530446"/>
          <a:ext cx="6277118" cy="10972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455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3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Filename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attrib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Start cluster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size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Hdh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Doc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HinhAnh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pascal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Doc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1200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647666" y="4686412"/>
          <a:ext cx="5744857" cy="914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332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3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7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Filename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Ext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attrib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Start cluster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size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Hoguom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Jpg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Halong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Jpg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1045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45910"/>
            <a:ext cx="7886700" cy="563105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Cluster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cluster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file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:</a:t>
            </a:r>
          </a:p>
          <a:p>
            <a:pPr>
              <a:spcBef>
                <a:spcPts val="0"/>
              </a:spcBef>
            </a:pPr>
            <a:r>
              <a:rPr lang="en-US" dirty="0"/>
              <a:t>hdh: 11, 12</a:t>
            </a:r>
          </a:p>
          <a:p>
            <a:pPr>
              <a:spcBef>
                <a:spcPts val="0"/>
              </a:spcBef>
            </a:pPr>
            <a:r>
              <a:rPr lang="en-US" dirty="0"/>
              <a:t>HinhAnh: 9</a:t>
            </a:r>
          </a:p>
          <a:p>
            <a:pPr>
              <a:spcBef>
                <a:spcPts val="0"/>
              </a:spcBef>
            </a:pPr>
            <a:r>
              <a:rPr lang="en-US" dirty="0"/>
              <a:t>Pascal: 4, 6, 7</a:t>
            </a:r>
          </a:p>
          <a:p>
            <a:pPr>
              <a:spcBef>
                <a:spcPts val="0"/>
              </a:spcBef>
            </a:pPr>
            <a:r>
              <a:rPr lang="en-US" dirty="0"/>
              <a:t>HG: 3, 5, 8</a:t>
            </a:r>
          </a:p>
          <a:p>
            <a:pPr>
              <a:spcBef>
                <a:spcPts val="0"/>
              </a:spcBef>
            </a:pPr>
            <a:r>
              <a:rPr lang="en-US" dirty="0"/>
              <a:t>HL: 13, 10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6386" y="1060201"/>
          <a:ext cx="9047613" cy="548640"/>
        </p:xfrm>
        <a:graphic>
          <a:graphicData uri="http://schemas.openxmlformats.org/drawingml/2006/table">
            <a:tbl>
              <a:tblPr bandCol="1">
                <a:tableStyleId>{5940675A-B579-460E-94D1-54222C63F5DA}</a:tableStyleId>
              </a:tblPr>
              <a:tblGrid>
                <a:gridCol w="56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4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3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4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3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33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24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78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37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037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789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052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0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1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2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3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4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5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6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7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8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9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10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11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12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13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14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R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R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HG1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PC1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HG2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PC2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PC3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HG3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HA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HL2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HDH1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HDH2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HL1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373" y="2911784"/>
            <a:ext cx="4738696" cy="326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7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Computer System - Review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Nêu các chức năng cơ bản của hệ điều hành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Computer System - Review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Chức năng cơ bản của hệ điều hành</a:t>
            </a:r>
          </a:p>
          <a:p>
            <a:pPr lvl="1"/>
            <a:r>
              <a:rPr lang="en-US" altLang="en-US" sz="2100" dirty="0"/>
              <a:t>Quản lý tiến trình</a:t>
            </a:r>
          </a:p>
          <a:p>
            <a:pPr lvl="1"/>
            <a:r>
              <a:rPr lang="en-US" altLang="en-US" sz="2100" dirty="0"/>
              <a:t>Quản lý bộ nhớ</a:t>
            </a:r>
          </a:p>
          <a:p>
            <a:pPr lvl="1"/>
            <a:r>
              <a:rPr lang="en-US" altLang="en-US" sz="2100" dirty="0"/>
              <a:t>Quản lý lưu </a:t>
            </a:r>
            <a:r>
              <a:rPr lang="en-US" altLang="en-US" sz="2100" dirty="0" smtClean="0"/>
              <a:t>trữ</a:t>
            </a:r>
          </a:p>
          <a:p>
            <a:pPr lvl="2"/>
            <a:r>
              <a:rPr lang="en-US" altLang="en-US" sz="1800" dirty="0"/>
              <a:t>Cung cấp công cụ để user thực hiện các thao tác trên file và thư </a:t>
            </a:r>
            <a:r>
              <a:rPr lang="en-US" altLang="en-US" sz="1800" dirty="0" smtClean="0"/>
              <a:t>mục</a:t>
            </a:r>
            <a:endParaRPr lang="en-US" altLang="en-US" sz="1800" dirty="0"/>
          </a:p>
          <a:p>
            <a:pPr lvl="1"/>
            <a:r>
              <a:rPr lang="en-US" altLang="en-US" sz="2100" dirty="0"/>
              <a:t>Quản lý </a:t>
            </a:r>
            <a:r>
              <a:rPr lang="en-US" altLang="en-US" sz="2100" dirty="0" smtClean="0"/>
              <a:t>I/O</a:t>
            </a:r>
          </a:p>
          <a:p>
            <a:pPr lvl="2"/>
            <a:r>
              <a:rPr lang="en-US" altLang="en-US" sz="2100" dirty="0"/>
              <a:t>Quản lý buffering, caching, spooling</a:t>
            </a:r>
          </a:p>
          <a:p>
            <a:pPr lvl="2"/>
            <a:r>
              <a:rPr lang="en-US" altLang="en-US" sz="2100" dirty="0"/>
              <a:t>Cung cấp trình điều khiển thiết </a:t>
            </a:r>
            <a:r>
              <a:rPr lang="en-US" altLang="en-US" sz="2100" dirty="0" smtClean="0"/>
              <a:t>bị</a:t>
            </a:r>
            <a:endParaRPr lang="en-US" altLang="en-US" sz="1800" dirty="0"/>
          </a:p>
          <a:p>
            <a:pPr lvl="1"/>
            <a:r>
              <a:rPr lang="en-US" altLang="en-US" sz="2100" dirty="0"/>
              <a:t>Bảo vệ và an ninh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18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Quản lý tiến trình</a:t>
            </a:r>
            <a:br>
              <a:rPr lang="en-US" dirty="0" smtClean="0"/>
            </a:br>
            <a:r>
              <a:rPr lang="en-US" dirty="0" smtClean="0"/>
              <a:t>Process management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Computer System - Review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07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 theme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Dissertation Presentation - Huu-Dung Ngo</Template>
  <TotalTime>5213</TotalTime>
  <Words>3169</Words>
  <Application>Microsoft Office PowerPoint</Application>
  <PresentationFormat>On-screen Show (4:3)</PresentationFormat>
  <Paragraphs>1052</Paragraphs>
  <Slides>62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3" baseType="lpstr">
      <vt:lpstr>맑은 고딕</vt:lpstr>
      <vt:lpstr>ＭＳ Ｐゴシック</vt:lpstr>
      <vt:lpstr>Arial</vt:lpstr>
      <vt:lpstr>Calibri</vt:lpstr>
      <vt:lpstr>Monotype Sorts</vt:lpstr>
      <vt:lpstr>Symbol</vt:lpstr>
      <vt:lpstr>Times New Roman</vt:lpstr>
      <vt:lpstr>Verdana</vt:lpstr>
      <vt:lpstr>Wingdings</vt:lpstr>
      <vt:lpstr>Wingdings 3</vt:lpstr>
      <vt:lpstr>원본</vt:lpstr>
      <vt:lpstr>Computer System Review</vt:lpstr>
      <vt:lpstr>Contents</vt:lpstr>
      <vt:lpstr>Computer Architecture</vt:lpstr>
      <vt:lpstr>Computer Architecture(1)</vt:lpstr>
      <vt:lpstr>Computer Architecture (2)</vt:lpstr>
      <vt:lpstr>System Organization</vt:lpstr>
      <vt:lpstr>Operating Systems</vt:lpstr>
      <vt:lpstr>PowerPoint Presentation</vt:lpstr>
      <vt:lpstr>Quản lý tiến trình Process management</vt:lpstr>
      <vt:lpstr>Process</vt:lpstr>
      <vt:lpstr>Bài toán</vt:lpstr>
      <vt:lpstr>FCFS (FIFO)</vt:lpstr>
      <vt:lpstr>Round robin</vt:lpstr>
      <vt:lpstr>SJF độc quyền</vt:lpstr>
      <vt:lpstr>SJF không độc quyền (SRTF)</vt:lpstr>
      <vt:lpstr>Ưu tiên độc quyền</vt:lpstr>
      <vt:lpstr>Ưu tiên không độc quyền</vt:lpstr>
      <vt:lpstr>Bài tập 1</vt:lpstr>
      <vt:lpstr>Bài tập 2</vt:lpstr>
      <vt:lpstr>Bài tập 3</vt:lpstr>
      <vt:lpstr>Kiểm tra</vt:lpstr>
      <vt:lpstr>FCFS</vt:lpstr>
      <vt:lpstr>SJF</vt:lpstr>
      <vt:lpstr>SJF không độc quyền Hoặc SRTF</vt:lpstr>
      <vt:lpstr>Round Robin q = 2</vt:lpstr>
      <vt:lpstr>Độ ưu tiên độc quyền</vt:lpstr>
      <vt:lpstr>Độ ưu tiên không độc quyền</vt:lpstr>
      <vt:lpstr>Bài toán</vt:lpstr>
      <vt:lpstr>Đồng bộ tiến trình</vt:lpstr>
      <vt:lpstr>Busy waiting</vt:lpstr>
      <vt:lpstr>Busy waiting</vt:lpstr>
      <vt:lpstr>Sleep &amp; Wakeup</vt:lpstr>
      <vt:lpstr>Sleep &amp; Wakeup</vt:lpstr>
      <vt:lpstr>Sleep &amp; Wakeup</vt:lpstr>
      <vt:lpstr>Sleep &amp; Wakeup</vt:lpstr>
      <vt:lpstr>Sleep &amp; Wakeup</vt:lpstr>
      <vt:lpstr>Sleep &amp; Wakeup</vt:lpstr>
      <vt:lpstr>Deadlock</vt:lpstr>
      <vt:lpstr>PowerPoint Presentation</vt:lpstr>
      <vt:lpstr>Memory management</vt:lpstr>
      <vt:lpstr>Memory management</vt:lpstr>
      <vt:lpstr>PowerPoint Presentation</vt:lpstr>
      <vt:lpstr>PowerPoint Presentation</vt:lpstr>
      <vt:lpstr>Cấp phát liên tục dynamic partitioning</vt:lpstr>
      <vt:lpstr>Cấp phát liên tục  dynamic partitioning</vt:lpstr>
      <vt:lpstr>Cấp phát không liên tục Segmentation</vt:lpstr>
      <vt:lpstr>PowerPoint Presentation</vt:lpstr>
      <vt:lpstr>PowerPoint Presentation</vt:lpstr>
      <vt:lpstr>Cấp phát không liên tục Paging</vt:lpstr>
      <vt:lpstr>Cấp phát không liên tục Paging (4)</vt:lpstr>
      <vt:lpstr>PowerPoint Presentation</vt:lpstr>
      <vt:lpstr>PowerPoint Presentation</vt:lpstr>
      <vt:lpstr>Các thuật toán thay thế trang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Input/Output</vt:lpstr>
      <vt:lpstr>File management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Kỹ thuật lập trình</dc:title>
  <dc:creator>Dung Ngo Huu</dc:creator>
  <cp:lastModifiedBy>Dung Ngo Huu</cp:lastModifiedBy>
  <cp:revision>335</cp:revision>
  <cp:lastPrinted>2017-06-05T10:59:33Z</cp:lastPrinted>
  <dcterms:created xsi:type="dcterms:W3CDTF">2016-07-14T03:58:09Z</dcterms:created>
  <dcterms:modified xsi:type="dcterms:W3CDTF">2020-07-20T15:55:13Z</dcterms:modified>
</cp:coreProperties>
</file>