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0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81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9" r:id="rId50"/>
    <p:sldId id="380" r:id="rId51"/>
    <p:sldId id="430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29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C095E-E4A6-4EB6-A6C2-8AB581EB7353}" type="doc">
      <dgm:prSet loTypeId="urn:microsoft.com/office/officeart/2005/8/layout/hList1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FB4493C-495E-423C-917E-C4E48546ED36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a…z</a:t>
          </a:r>
        </a:p>
      </dgm:t>
    </dgm:pt>
    <dgm:pt modelId="{8CB75F78-659C-4A51-ADC3-110145FB52F3}" type="parTrans" cxnId="{5D5629B3-F32F-41AC-8C77-F671802D15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702D4E-2E1C-418D-9459-BABADD6DF339}" type="sibTrans" cxnId="{5D5629B3-F32F-41AC-8C77-F671802D15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736A1A-C4A8-4D7A-A7C9-BE1BF7EF4590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A…Z</a:t>
          </a:r>
        </a:p>
      </dgm:t>
    </dgm:pt>
    <dgm:pt modelId="{BB46F500-A5DD-4F95-821C-91EFE33A0405}" type="parTrans" cxnId="{3F17675B-3C51-4EE0-ABCA-C20297EEED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646AAC-B8BB-4319-875D-734BE91F3543}" type="sibTrans" cxnId="{3F17675B-3C51-4EE0-ABCA-C20297EEED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554560-0FC6-4017-AFB3-798009BB6787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Alphanumeric</a:t>
          </a:r>
        </a:p>
      </dgm:t>
    </dgm:pt>
    <dgm:pt modelId="{638F8351-EB6A-497B-9050-1E969239DA0D}" type="parTrans" cxnId="{486CE486-8C49-4308-85F5-4240696FC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83BDE0-8456-499C-91AE-7E9B6314BBE0}" type="sibTrans" cxnId="{486CE486-8C49-4308-85F5-4240696FC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73B982-18A9-4DAA-BFF6-FD27E93FE88B}">
      <dgm:prSet phldrT="[Text]"/>
      <dgm:spPr/>
      <dgm:t>
        <a:bodyPr/>
        <a:lstStyle/>
        <a:p>
          <a:r>
            <a:rPr lang="en-US" sz="2700" b="1">
              <a:solidFill>
                <a:schemeClr val="tx1"/>
              </a:solidFill>
            </a:rPr>
            <a:t>a…z</a:t>
          </a:r>
        </a:p>
      </dgm:t>
    </dgm:pt>
    <dgm:pt modelId="{DFD7A66B-49C5-4AC4-8834-6D9AED361161}" type="parTrans" cxnId="{AA6E4124-9C00-4CC9-8989-64E4840EEB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4FBFA8-4F41-4FCC-828E-7C99D50E0CD7}" type="sibTrans" cxnId="{AA6E4124-9C00-4CC9-8989-64E4840EEB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2EB8C5-9022-47D0-AF54-9AACCF97C52C}">
      <dgm:prSet phldrT="[Text]"/>
      <dgm:spPr/>
      <dgm:t>
        <a:bodyPr/>
        <a:lstStyle/>
        <a:p>
          <a:r>
            <a:rPr lang="en-US" sz="2700" b="1">
              <a:solidFill>
                <a:schemeClr val="tx1"/>
              </a:solidFill>
            </a:rPr>
            <a:t>A…Z</a:t>
          </a:r>
        </a:p>
      </dgm:t>
    </dgm:pt>
    <dgm:pt modelId="{CE04868E-A440-44F7-8459-99D9278CFA82}" type="parTrans" cxnId="{43361A43-FC3C-435A-8BC6-8B65CE3BBFD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AF11A8-3BF7-425C-8F3B-320A422A8133}" type="sibTrans" cxnId="{43361A43-FC3C-435A-8BC6-8B65CE3BBFD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6D02BA-2D0A-4C79-826C-CA563438D461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Alphabetic</a:t>
          </a:r>
        </a:p>
      </dgm:t>
    </dgm:pt>
    <dgm:pt modelId="{FE72BD56-FB80-48D2-89DE-2D68AB576E06}" type="sibTrans" cxnId="{2CE31D0C-FCFC-4953-A085-E4D9BB3CEF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7D1627-C12B-4276-8663-F5E422D7256B}" type="parTrans" cxnId="{2CE31D0C-FCFC-4953-A085-E4D9BB3CEF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F7CBCB-AF4D-41DD-B200-6D9B73BB5079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0…9</a:t>
          </a:r>
        </a:p>
      </dgm:t>
    </dgm:pt>
    <dgm:pt modelId="{E6E3D7EC-F170-4D62-B274-976D86E918EA}" type="sibTrans" cxnId="{9FB04CF0-EFB1-4C79-AF8E-A4556E6F2A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51E226-35BB-4DEE-B6E0-26C7A8AA1FCD}" type="parTrans" cxnId="{9FB04CF0-EFB1-4C79-AF8E-A4556E6F2A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E13B7-BF1E-4EFA-A839-1233F3F84AA9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Numeric</a:t>
          </a:r>
        </a:p>
      </dgm:t>
    </dgm:pt>
    <dgm:pt modelId="{99FB890F-50F5-4507-B7A2-B3BAF866AE98}" type="sibTrans" cxnId="{E385D417-D76E-437C-8BA1-5C92B62111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4B80B0-2314-48CB-B36E-AAA53130DACF}" type="parTrans" cxnId="{E385D417-D76E-437C-8BA1-5C92B62111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467B11-A546-445B-A97F-B1C3BBACDB13}">
      <dgm:prSet phldrT="[Text]"/>
      <dgm:spPr/>
      <dgm:t>
        <a:bodyPr/>
        <a:lstStyle/>
        <a:p>
          <a:r>
            <a:rPr lang="en-US" sz="2700" b="1">
              <a:solidFill>
                <a:schemeClr val="tx1"/>
              </a:solidFill>
            </a:rPr>
            <a:t>0…9</a:t>
          </a:r>
        </a:p>
      </dgm:t>
    </dgm:pt>
    <dgm:pt modelId="{F97A57B9-5D82-4EC9-8961-3602A2802A30}" type="parTrans" cxnId="{E926DC96-A5C7-4914-9E05-390AAE7E7D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7151EC-95B6-421E-A6B4-F999C197EE86}" type="sibTrans" cxnId="{E926DC96-A5C7-4914-9E05-390AAE7E7D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ECC91A-381A-4BEF-8387-1D777FF6A083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Khoảng trắng</a:t>
          </a:r>
        </a:p>
      </dgm:t>
    </dgm:pt>
    <dgm:pt modelId="{A7DE75F5-3D6D-4DCA-A7D2-89FDA3F2B42A}" type="parTrans" cxnId="{38CA32AA-1960-4608-999F-56EE363DE6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CC54A4-C5CD-4374-A6C8-4282461E87ED}" type="sibTrans" cxnId="{38CA32AA-1960-4608-999F-56EE363DE6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171AB4-8B80-4696-B43A-ED78685DA6C9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+, -, *, / ,^ , (, ) … </a:t>
          </a:r>
        </a:p>
      </dgm:t>
    </dgm:pt>
    <dgm:pt modelId="{83BBD013-D1B3-409C-9051-FCDE21530626}" type="parTrans" cxnId="{91AFDE4B-8588-4996-8C8D-7675696358D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354A98-9C7F-4F05-9DC6-63FD3562D1E5}" type="sibTrans" cxnId="{91AFDE4B-8588-4996-8C8D-7675696358D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DED5F1-01C0-4E9D-9F76-A438B0746250}" type="pres">
      <dgm:prSet presAssocID="{421C095E-E4A6-4EB6-A6C2-8AB581EB73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D01C58-E4EB-4B93-A778-B18EE66A5A6C}" type="pres">
      <dgm:prSet presAssocID="{250E13B7-BF1E-4EFA-A839-1233F3F84AA9}" presName="composite" presStyleCnt="0"/>
      <dgm:spPr/>
    </dgm:pt>
    <dgm:pt modelId="{10D6AD7F-81E1-4782-A2C8-D43EFB5CCE0E}" type="pres">
      <dgm:prSet presAssocID="{250E13B7-BF1E-4EFA-A839-1233F3F84A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42461-154B-45F3-B567-4C3B5E667BB1}" type="pres">
      <dgm:prSet presAssocID="{250E13B7-BF1E-4EFA-A839-1233F3F84AA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C7BC2-E158-4C34-ABC2-90F88556159B}" type="pres">
      <dgm:prSet presAssocID="{99FB890F-50F5-4507-B7A2-B3BAF866AE98}" presName="space" presStyleCnt="0"/>
      <dgm:spPr/>
    </dgm:pt>
    <dgm:pt modelId="{29764F7A-ABD8-429A-A4D5-B36F943547FE}" type="pres">
      <dgm:prSet presAssocID="{686D02BA-2D0A-4C79-826C-CA563438D461}" presName="composite" presStyleCnt="0"/>
      <dgm:spPr/>
    </dgm:pt>
    <dgm:pt modelId="{FDF27438-E8B1-4BAA-86AA-45ABD2934186}" type="pres">
      <dgm:prSet presAssocID="{686D02BA-2D0A-4C79-826C-CA563438D4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20DC7-0431-413B-8CCB-B5C614565ADE}" type="pres">
      <dgm:prSet presAssocID="{686D02BA-2D0A-4C79-826C-CA563438D46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44146-C940-44EA-9A45-ECE61C68A5D2}" type="pres">
      <dgm:prSet presAssocID="{FE72BD56-FB80-48D2-89DE-2D68AB576E06}" presName="space" presStyleCnt="0"/>
      <dgm:spPr/>
    </dgm:pt>
    <dgm:pt modelId="{6FB75479-6B3A-41FB-BA8B-AB527F7A568F}" type="pres">
      <dgm:prSet presAssocID="{F9554560-0FC6-4017-AFB3-798009BB6787}" presName="composite" presStyleCnt="0"/>
      <dgm:spPr/>
    </dgm:pt>
    <dgm:pt modelId="{FBA36F54-D2A8-4946-8DE2-C1F698BDC6A7}" type="pres">
      <dgm:prSet presAssocID="{F9554560-0FC6-4017-AFB3-798009BB67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4A0B0-9046-408E-AC8A-8C43E1E034A6}" type="pres">
      <dgm:prSet presAssocID="{F9554560-0FC6-4017-AFB3-798009BB678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31D0C-FCFC-4953-A085-E4D9BB3CEF25}" srcId="{421C095E-E4A6-4EB6-A6C2-8AB581EB7353}" destId="{686D02BA-2D0A-4C79-826C-CA563438D461}" srcOrd="1" destOrd="0" parTransId="{277D1627-C12B-4276-8663-F5E422D7256B}" sibTransId="{FE72BD56-FB80-48D2-89DE-2D68AB576E06}"/>
    <dgm:cxn modelId="{704C48C1-8223-4854-A7A5-46C51C68DCF5}" type="presOf" srcId="{3FB4493C-495E-423C-917E-C4E48546ED36}" destId="{E5C20DC7-0431-413B-8CCB-B5C614565ADE}" srcOrd="0" destOrd="0" presId="urn:microsoft.com/office/officeart/2005/8/layout/hList1"/>
    <dgm:cxn modelId="{38CA32AA-1960-4608-999F-56EE363DE616}" srcId="{686D02BA-2D0A-4C79-826C-CA563438D461}" destId="{9DECC91A-381A-4BEF-8387-1D777FF6A083}" srcOrd="2" destOrd="0" parTransId="{A7DE75F5-3D6D-4DCA-A7D2-89FDA3F2B42A}" sibTransId="{0ECC54A4-C5CD-4374-A6C8-4282461E87ED}"/>
    <dgm:cxn modelId="{91BE573B-F9E7-4A8D-9656-3C2FAA87A25D}" type="presOf" srcId="{492EB8C5-9022-47D0-AF54-9AACCF97C52C}" destId="{B704A0B0-9046-408E-AC8A-8C43E1E034A6}" srcOrd="0" destOrd="1" presId="urn:microsoft.com/office/officeart/2005/8/layout/hList1"/>
    <dgm:cxn modelId="{B6ECFF10-3B38-4772-AC43-9A21373A40F9}" type="presOf" srcId="{9DECC91A-381A-4BEF-8387-1D777FF6A083}" destId="{E5C20DC7-0431-413B-8CCB-B5C614565ADE}" srcOrd="0" destOrd="2" presId="urn:microsoft.com/office/officeart/2005/8/layout/hList1"/>
    <dgm:cxn modelId="{E385D417-D76E-437C-8BA1-5C92B621113F}" srcId="{421C095E-E4A6-4EB6-A6C2-8AB581EB7353}" destId="{250E13B7-BF1E-4EFA-A839-1233F3F84AA9}" srcOrd="0" destOrd="0" parTransId="{D04B80B0-2314-48CB-B36E-AAA53130DACF}" sibTransId="{99FB890F-50F5-4507-B7A2-B3BAF866AE98}"/>
    <dgm:cxn modelId="{AA6E4124-9C00-4CC9-8989-64E4840EEBFB}" srcId="{F9554560-0FC6-4017-AFB3-798009BB6787}" destId="{4673B982-18A9-4DAA-BFF6-FD27E93FE88B}" srcOrd="0" destOrd="0" parTransId="{DFD7A66B-49C5-4AC4-8834-6D9AED361161}" sibTransId="{1C4FBFA8-4F41-4FCC-828E-7C99D50E0CD7}"/>
    <dgm:cxn modelId="{48545A5B-45E9-400B-99A9-298570DE1104}" type="presOf" srcId="{7F467B11-A546-445B-A97F-B1C3BBACDB13}" destId="{B704A0B0-9046-408E-AC8A-8C43E1E034A6}" srcOrd="0" destOrd="2" presId="urn:microsoft.com/office/officeart/2005/8/layout/hList1"/>
    <dgm:cxn modelId="{486CE486-8C49-4308-85F5-4240696FC16A}" srcId="{421C095E-E4A6-4EB6-A6C2-8AB581EB7353}" destId="{F9554560-0FC6-4017-AFB3-798009BB6787}" srcOrd="2" destOrd="0" parTransId="{638F8351-EB6A-497B-9050-1E969239DA0D}" sibTransId="{7683BDE0-8456-499C-91AE-7E9B6314BBE0}"/>
    <dgm:cxn modelId="{D85E2AD7-4D17-48B8-97ED-88328F2C9EFA}" type="presOf" srcId="{421C095E-E4A6-4EB6-A6C2-8AB581EB7353}" destId="{26DED5F1-01C0-4E9D-9F76-A438B0746250}" srcOrd="0" destOrd="0" presId="urn:microsoft.com/office/officeart/2005/8/layout/hList1"/>
    <dgm:cxn modelId="{46052FFC-20CE-4F54-8920-9C939B678775}" type="presOf" srcId="{4673B982-18A9-4DAA-BFF6-FD27E93FE88B}" destId="{B704A0B0-9046-408E-AC8A-8C43E1E034A6}" srcOrd="0" destOrd="0" presId="urn:microsoft.com/office/officeart/2005/8/layout/hList1"/>
    <dgm:cxn modelId="{9FB04CF0-EFB1-4C79-AF8E-A4556E6F2A84}" srcId="{250E13B7-BF1E-4EFA-A839-1233F3F84AA9}" destId="{C3F7CBCB-AF4D-41DD-B200-6D9B73BB5079}" srcOrd="0" destOrd="0" parTransId="{1651E226-35BB-4DEE-B6E0-26C7A8AA1FCD}" sibTransId="{E6E3D7EC-F170-4D62-B274-976D86E918EA}"/>
    <dgm:cxn modelId="{2EC7EF96-A4E8-433A-9223-43028C42ECDA}" type="presOf" srcId="{F6736A1A-C4A8-4D7A-A7C9-BE1BF7EF4590}" destId="{E5C20DC7-0431-413B-8CCB-B5C614565ADE}" srcOrd="0" destOrd="1" presId="urn:microsoft.com/office/officeart/2005/8/layout/hList1"/>
    <dgm:cxn modelId="{5D5629B3-F32F-41AC-8C77-F671802D1593}" srcId="{686D02BA-2D0A-4C79-826C-CA563438D461}" destId="{3FB4493C-495E-423C-917E-C4E48546ED36}" srcOrd="0" destOrd="0" parTransId="{8CB75F78-659C-4A51-ADC3-110145FB52F3}" sibTransId="{8E702D4E-2E1C-418D-9459-BABADD6DF339}"/>
    <dgm:cxn modelId="{E926DC96-A5C7-4914-9E05-390AAE7E7DDE}" srcId="{F9554560-0FC6-4017-AFB3-798009BB6787}" destId="{7F467B11-A546-445B-A97F-B1C3BBACDB13}" srcOrd="2" destOrd="0" parTransId="{F97A57B9-5D82-4EC9-8961-3602A2802A30}" sibTransId="{0F7151EC-95B6-421E-A6B4-F999C197EE86}"/>
    <dgm:cxn modelId="{9BA0C945-782C-4A4D-9452-08DC5D81099B}" type="presOf" srcId="{5E171AB4-8B80-4696-B43A-ED78685DA6C9}" destId="{B704A0B0-9046-408E-AC8A-8C43E1E034A6}" srcOrd="0" destOrd="3" presId="urn:microsoft.com/office/officeart/2005/8/layout/hList1"/>
    <dgm:cxn modelId="{91AFDE4B-8588-4996-8C8D-7675696358D2}" srcId="{F9554560-0FC6-4017-AFB3-798009BB6787}" destId="{5E171AB4-8B80-4696-B43A-ED78685DA6C9}" srcOrd="3" destOrd="0" parTransId="{83BBD013-D1B3-409C-9051-FCDE21530626}" sibTransId="{94354A98-9C7F-4F05-9DC6-63FD3562D1E5}"/>
    <dgm:cxn modelId="{20D0791F-7CCB-48F9-A6E7-CE25B39907F8}" type="presOf" srcId="{C3F7CBCB-AF4D-41DD-B200-6D9B73BB5079}" destId="{24B42461-154B-45F3-B567-4C3B5E667BB1}" srcOrd="0" destOrd="0" presId="urn:microsoft.com/office/officeart/2005/8/layout/hList1"/>
    <dgm:cxn modelId="{19F01C8B-222A-41E0-A155-CF05FA84FC95}" type="presOf" srcId="{686D02BA-2D0A-4C79-826C-CA563438D461}" destId="{FDF27438-E8B1-4BAA-86AA-45ABD2934186}" srcOrd="0" destOrd="0" presId="urn:microsoft.com/office/officeart/2005/8/layout/hList1"/>
    <dgm:cxn modelId="{75149459-67D3-4D6C-BC0F-4FBB5E93878C}" type="presOf" srcId="{250E13B7-BF1E-4EFA-A839-1233F3F84AA9}" destId="{10D6AD7F-81E1-4782-A2C8-D43EFB5CCE0E}" srcOrd="0" destOrd="0" presId="urn:microsoft.com/office/officeart/2005/8/layout/hList1"/>
    <dgm:cxn modelId="{43361A43-FC3C-435A-8BC6-8B65CE3BBFD6}" srcId="{F9554560-0FC6-4017-AFB3-798009BB6787}" destId="{492EB8C5-9022-47D0-AF54-9AACCF97C52C}" srcOrd="1" destOrd="0" parTransId="{CE04868E-A440-44F7-8459-99D9278CFA82}" sibTransId="{85AF11A8-3BF7-425C-8F3B-320A422A8133}"/>
    <dgm:cxn modelId="{3F17675B-3C51-4EE0-ABCA-C20297EEEDBF}" srcId="{686D02BA-2D0A-4C79-826C-CA563438D461}" destId="{F6736A1A-C4A8-4D7A-A7C9-BE1BF7EF4590}" srcOrd="1" destOrd="0" parTransId="{BB46F500-A5DD-4F95-821C-91EFE33A0405}" sibTransId="{D4646AAC-B8BB-4319-875D-734BE91F3543}"/>
    <dgm:cxn modelId="{E8F2B7DE-D2A2-496F-86AA-E0748AD4A742}" type="presOf" srcId="{F9554560-0FC6-4017-AFB3-798009BB6787}" destId="{FBA36F54-D2A8-4946-8DE2-C1F698BDC6A7}" srcOrd="0" destOrd="0" presId="urn:microsoft.com/office/officeart/2005/8/layout/hList1"/>
    <dgm:cxn modelId="{87806DFA-F075-4946-9803-57A0F7D5D036}" type="presParOf" srcId="{26DED5F1-01C0-4E9D-9F76-A438B0746250}" destId="{1AD01C58-E4EB-4B93-A778-B18EE66A5A6C}" srcOrd="0" destOrd="0" presId="urn:microsoft.com/office/officeart/2005/8/layout/hList1"/>
    <dgm:cxn modelId="{976C6404-089B-499F-BB9F-C9919DA585E7}" type="presParOf" srcId="{1AD01C58-E4EB-4B93-A778-B18EE66A5A6C}" destId="{10D6AD7F-81E1-4782-A2C8-D43EFB5CCE0E}" srcOrd="0" destOrd="0" presId="urn:microsoft.com/office/officeart/2005/8/layout/hList1"/>
    <dgm:cxn modelId="{04BDB77F-3A25-47C6-881D-F35EBE5829AB}" type="presParOf" srcId="{1AD01C58-E4EB-4B93-A778-B18EE66A5A6C}" destId="{24B42461-154B-45F3-B567-4C3B5E667BB1}" srcOrd="1" destOrd="0" presId="urn:microsoft.com/office/officeart/2005/8/layout/hList1"/>
    <dgm:cxn modelId="{E11451EA-6FE5-463A-AF90-35E019A885FF}" type="presParOf" srcId="{26DED5F1-01C0-4E9D-9F76-A438B0746250}" destId="{68BC7BC2-E158-4C34-ABC2-90F88556159B}" srcOrd="1" destOrd="0" presId="urn:microsoft.com/office/officeart/2005/8/layout/hList1"/>
    <dgm:cxn modelId="{2FF207F7-4355-4F26-A16C-92C791B70B74}" type="presParOf" srcId="{26DED5F1-01C0-4E9D-9F76-A438B0746250}" destId="{29764F7A-ABD8-429A-A4D5-B36F943547FE}" srcOrd="2" destOrd="0" presId="urn:microsoft.com/office/officeart/2005/8/layout/hList1"/>
    <dgm:cxn modelId="{9F4DE040-DAEF-45D9-8AAC-89E8AECF8AC3}" type="presParOf" srcId="{29764F7A-ABD8-429A-A4D5-B36F943547FE}" destId="{FDF27438-E8B1-4BAA-86AA-45ABD2934186}" srcOrd="0" destOrd="0" presId="urn:microsoft.com/office/officeart/2005/8/layout/hList1"/>
    <dgm:cxn modelId="{492163B9-4FA9-44E5-AF3D-6E50924E1137}" type="presParOf" srcId="{29764F7A-ABD8-429A-A4D5-B36F943547FE}" destId="{E5C20DC7-0431-413B-8CCB-B5C614565ADE}" srcOrd="1" destOrd="0" presId="urn:microsoft.com/office/officeart/2005/8/layout/hList1"/>
    <dgm:cxn modelId="{D72364B8-52B2-431B-A988-48B66BAE4DA9}" type="presParOf" srcId="{26DED5F1-01C0-4E9D-9F76-A438B0746250}" destId="{57844146-C940-44EA-9A45-ECE61C68A5D2}" srcOrd="3" destOrd="0" presId="urn:microsoft.com/office/officeart/2005/8/layout/hList1"/>
    <dgm:cxn modelId="{2A711EB6-6373-4959-848D-4BB4D350E649}" type="presParOf" srcId="{26DED5F1-01C0-4E9D-9F76-A438B0746250}" destId="{6FB75479-6B3A-41FB-BA8B-AB527F7A568F}" srcOrd="4" destOrd="0" presId="urn:microsoft.com/office/officeart/2005/8/layout/hList1"/>
    <dgm:cxn modelId="{A5737E1E-B487-43D0-B7BF-0A6440E21EBB}" type="presParOf" srcId="{6FB75479-6B3A-41FB-BA8B-AB527F7A568F}" destId="{FBA36F54-D2A8-4946-8DE2-C1F698BDC6A7}" srcOrd="0" destOrd="0" presId="urn:microsoft.com/office/officeart/2005/8/layout/hList1"/>
    <dgm:cxn modelId="{21CC45E3-0325-4F54-AB92-9B03A36936D4}" type="presParOf" srcId="{6FB75479-6B3A-41FB-BA8B-AB527F7A568F}" destId="{B704A0B0-9046-408E-AC8A-8C43E1E034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6AD7F-81E1-4782-A2C8-D43EFB5CCE0E}">
      <dsp:nvSpPr>
        <dsp:cNvPr id="0" name=""/>
        <dsp:cNvSpPr/>
      </dsp:nvSpPr>
      <dsp:spPr>
        <a:xfrm>
          <a:off x="2811" y="558022"/>
          <a:ext cx="2741411" cy="7776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>
              <a:solidFill>
                <a:schemeClr val="tx1"/>
              </a:solidFill>
            </a:rPr>
            <a:t>Numeric</a:t>
          </a:r>
        </a:p>
      </dsp:txBody>
      <dsp:txXfrm>
        <a:off x="2811" y="558022"/>
        <a:ext cx="2741411" cy="777600"/>
      </dsp:txXfrm>
    </dsp:sp>
    <dsp:sp modelId="{24B42461-154B-45F3-B567-4C3B5E667BB1}">
      <dsp:nvSpPr>
        <dsp:cNvPr id="0" name=""/>
        <dsp:cNvSpPr/>
      </dsp:nvSpPr>
      <dsp:spPr>
        <a:xfrm>
          <a:off x="2811" y="1335622"/>
          <a:ext cx="2741411" cy="22280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0…9</a:t>
          </a:r>
        </a:p>
      </dsp:txBody>
      <dsp:txXfrm>
        <a:off x="2811" y="1335622"/>
        <a:ext cx="2741411" cy="2228082"/>
      </dsp:txXfrm>
    </dsp:sp>
    <dsp:sp modelId="{FDF27438-E8B1-4BAA-86AA-45ABD2934186}">
      <dsp:nvSpPr>
        <dsp:cNvPr id="0" name=""/>
        <dsp:cNvSpPr/>
      </dsp:nvSpPr>
      <dsp:spPr>
        <a:xfrm>
          <a:off x="3128021" y="558022"/>
          <a:ext cx="2741411" cy="7776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>
              <a:solidFill>
                <a:schemeClr val="tx1"/>
              </a:solidFill>
            </a:rPr>
            <a:t>Alphabetic</a:t>
          </a:r>
        </a:p>
      </dsp:txBody>
      <dsp:txXfrm>
        <a:off x="3128021" y="558022"/>
        <a:ext cx="2741411" cy="777600"/>
      </dsp:txXfrm>
    </dsp:sp>
    <dsp:sp modelId="{E5C20DC7-0431-413B-8CCB-B5C614565ADE}">
      <dsp:nvSpPr>
        <dsp:cNvPr id="0" name=""/>
        <dsp:cNvSpPr/>
      </dsp:nvSpPr>
      <dsp:spPr>
        <a:xfrm>
          <a:off x="3128021" y="1335622"/>
          <a:ext cx="2741411" cy="22280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a…z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A…Z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Khoảng trắng</a:t>
          </a:r>
        </a:p>
      </dsp:txBody>
      <dsp:txXfrm>
        <a:off x="3128021" y="1335622"/>
        <a:ext cx="2741411" cy="2228082"/>
      </dsp:txXfrm>
    </dsp:sp>
    <dsp:sp modelId="{FBA36F54-D2A8-4946-8DE2-C1F698BDC6A7}">
      <dsp:nvSpPr>
        <dsp:cNvPr id="0" name=""/>
        <dsp:cNvSpPr/>
      </dsp:nvSpPr>
      <dsp:spPr>
        <a:xfrm>
          <a:off x="6253230" y="558022"/>
          <a:ext cx="2741411" cy="7776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>
              <a:solidFill>
                <a:schemeClr val="tx1"/>
              </a:solidFill>
            </a:rPr>
            <a:t>Alphanumeric</a:t>
          </a:r>
        </a:p>
      </dsp:txBody>
      <dsp:txXfrm>
        <a:off x="6253230" y="558022"/>
        <a:ext cx="2741411" cy="777600"/>
      </dsp:txXfrm>
    </dsp:sp>
    <dsp:sp modelId="{B704A0B0-9046-408E-AC8A-8C43E1E034A6}">
      <dsp:nvSpPr>
        <dsp:cNvPr id="0" name=""/>
        <dsp:cNvSpPr/>
      </dsp:nvSpPr>
      <dsp:spPr>
        <a:xfrm>
          <a:off x="6253230" y="1335622"/>
          <a:ext cx="2741411" cy="22280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a…z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A…Z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>
              <a:solidFill>
                <a:schemeClr val="tx1"/>
              </a:solidFill>
            </a:rPr>
            <a:t>0…9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>
              <a:solidFill>
                <a:schemeClr val="tx1"/>
              </a:solidFill>
            </a:rPr>
            <a:t>+, -, *, / ,^ , (, ) … </a:t>
          </a:r>
        </a:p>
      </dsp:txBody>
      <dsp:txXfrm>
        <a:off x="6253230" y="1335622"/>
        <a:ext cx="2741411" cy="2228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ct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9961"/>
          </a:xfrm>
        </p:spPr>
        <p:txBody>
          <a:bodyPr>
            <a:normAutofit/>
          </a:bodyPr>
          <a:lstStyle>
            <a:lvl1pPr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8"/>
            <a:ext cx="9603275" cy="4158858"/>
          </a:xfrm>
        </p:spPr>
        <p:txBody>
          <a:bodyPr anchor="t">
            <a:normAutofit/>
          </a:bodyPr>
          <a:lstStyle>
            <a:lvl1pPr marL="228600" indent="-228600" algn="just">
              <a:buClr>
                <a:srgbClr val="9B643B"/>
              </a:buClr>
              <a:buSzPct val="9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</a:defRPr>
            </a:lvl1pPr>
            <a:lvl2pPr marL="685800" indent="-228600" algn="just">
              <a:buClr>
                <a:srgbClr val="9B643B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9B643B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</a:defRPr>
            </a:lvl3pPr>
            <a:lvl4pPr marL="1600200" indent="-228600" algn="just">
              <a:buClr>
                <a:srgbClr val="9B643B"/>
              </a:buClr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</a:defRPr>
            </a:lvl4pPr>
            <a:lvl5pPr marL="2057400" indent="-228600" algn="just">
              <a:buClr>
                <a:srgbClr val="9B643B"/>
              </a:buClr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5448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22D8-FEF9-4C9E-8BD2-8A6E6883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4" y="622189"/>
            <a:ext cx="10514524" cy="2855302"/>
          </a:xfrm>
        </p:spPr>
        <p:txBody>
          <a:bodyPr/>
          <a:lstStyle/>
          <a:p>
            <a:r>
              <a:rPr lang="en-US" cap="none" dirty="0" err="1"/>
              <a:t>Chương</a:t>
            </a:r>
            <a:r>
              <a:rPr lang="en-US" cap="none" dirty="0"/>
              <a:t> 2: </a:t>
            </a:r>
            <a:r>
              <a:rPr lang="en-US" cap="none" dirty="0" err="1"/>
              <a:t>Các</a:t>
            </a:r>
            <a:r>
              <a:rPr lang="en-US" cap="none" dirty="0"/>
              <a:t> </a:t>
            </a:r>
            <a:r>
              <a:rPr lang="en-US" cap="none" dirty="0" err="1"/>
              <a:t>phép</a:t>
            </a:r>
            <a:r>
              <a:rPr lang="en-US" cap="none" dirty="0"/>
              <a:t> </a:t>
            </a:r>
            <a:r>
              <a:rPr lang="en-US" cap="none" dirty="0" err="1"/>
              <a:t>toán</a:t>
            </a:r>
            <a:r>
              <a:rPr lang="en-US" cap="none" dirty="0"/>
              <a:t> c</a:t>
            </a:r>
            <a:r>
              <a:rPr lang="vi-VN" cap="none" dirty="0"/>
              <a:t>ơ</a:t>
            </a:r>
            <a:r>
              <a:rPr lang="en-GB" cap="none" dirty="0"/>
              <a:t> </a:t>
            </a:r>
            <a:r>
              <a:rPr lang="en-GB" cap="none" dirty="0" err="1"/>
              <a:t>bản</a:t>
            </a:r>
            <a:r>
              <a:rPr lang="en-GB" cap="none" dirty="0"/>
              <a:t> </a:t>
            </a:r>
            <a:r>
              <a:rPr lang="en-GB" cap="none" dirty="0" err="1"/>
              <a:t>trên</a:t>
            </a:r>
            <a:r>
              <a:rPr lang="en-GB" cap="none" dirty="0"/>
              <a:t> </a:t>
            </a:r>
            <a:r>
              <a:rPr lang="en-GB" cap="none" dirty="0" err="1"/>
              <a:t>hệ</a:t>
            </a:r>
            <a:r>
              <a:rPr lang="en-GB" cap="none" dirty="0"/>
              <a:t> </a:t>
            </a:r>
            <a:r>
              <a:rPr lang="en-US" cap="none" dirty="0" err="1"/>
              <a:t>nhị</a:t>
            </a:r>
            <a:r>
              <a:rPr lang="en-US" cap="none" dirty="0"/>
              <a:t> </a:t>
            </a:r>
            <a:r>
              <a:rPr lang="en-US" cap="none"/>
              <a:t>phân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9733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 bát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Bao gồm 8 ký số: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1927" y="2787226"/>
            <a:ext cx="83058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oper Black" panose="0208090404030B020404" pitchFamily="18" charset="0"/>
              </a:rPr>
              <a:t>0 1 2 3 4 5 6 7</a:t>
            </a:r>
          </a:p>
        </p:txBody>
      </p:sp>
    </p:spTree>
    <p:extLst>
      <p:ext uri="{BB962C8B-B14F-4D97-AF65-F5344CB8AC3E}">
        <p14:creationId xmlns:p14="http://schemas.microsoft.com/office/powerpoint/2010/main" val="7076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8</a:t>
            </a: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53" y="3429000"/>
            <a:ext cx="734109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thập lục phân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274838"/>
            <a:ext cx="7924800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 numCol="1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0  1  2  3  4  5  6  7  8  9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3799954"/>
            <a:ext cx="7162800" cy="923330"/>
          </a:xfrm>
          <a:prstGeom prst="rect">
            <a:avLst/>
          </a:prstGeom>
          <a:noFill/>
        </p:spPr>
        <p:txBody>
          <a:bodyPr wrap="square" lIns="91440" tIns="45720" rIns="91440" bIns="45720" numCol="1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 B  C  D  E   F</a:t>
            </a:r>
          </a:p>
        </p:txBody>
      </p:sp>
    </p:spTree>
    <p:extLst>
      <p:ext uri="{BB962C8B-B14F-4D97-AF65-F5344CB8AC3E}">
        <p14:creationId xmlns:p14="http://schemas.microsoft.com/office/powerpoint/2010/main" val="2597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8"/>
            <a:ext cx="10130821" cy="4158858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10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9  </a:t>
            </a:r>
            <a:r>
              <a:rPr lang="en-US" dirty="0" err="1"/>
              <a:t>và</a:t>
            </a:r>
            <a:r>
              <a:rPr lang="en-US" dirty="0"/>
              <a:t> 6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A, B, C, D, E, F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10 </a:t>
            </a:r>
            <a:r>
              <a:rPr lang="en-US" dirty="0" err="1"/>
              <a:t>đến</a:t>
            </a:r>
            <a:r>
              <a:rPr lang="en-US" dirty="0"/>
              <a:t> 15.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16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5" y="3954071"/>
            <a:ext cx="7142019" cy="20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36878"/>
              </p:ext>
            </p:extLst>
          </p:nvPr>
        </p:nvGraphicFramePr>
        <p:xfrm>
          <a:off x="2098967" y="1719428"/>
          <a:ext cx="7997823" cy="4410078"/>
        </p:xfrm>
        <a:graphic>
          <a:graphicData uri="http://schemas.openxmlformats.org/drawingml/2006/table">
            <a:tbl>
              <a:tblPr/>
              <a:tblGrid>
                <a:gridCol w="133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ệ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ệ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ê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ệ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ệ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ê</a:t>
                      </a: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6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8"/>
            <a:ext cx="10380203" cy="4158858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sang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4706</a:t>
            </a:r>
            <a:r>
              <a:rPr lang="en-US" baseline="-25000" dirty="0"/>
              <a:t>8</a:t>
            </a:r>
            <a:r>
              <a:rPr lang="en-US" dirty="0"/>
              <a:t>=?</a:t>
            </a:r>
            <a:r>
              <a:rPr lang="en-US" baseline="-25000" dirty="0"/>
              <a:t>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99852"/>
            <a:ext cx="762762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3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10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chia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10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952</a:t>
            </a:r>
            <a:r>
              <a:rPr lang="en-US" baseline="-25000" dirty="0"/>
              <a:t>10</a:t>
            </a:r>
            <a:r>
              <a:rPr lang="en-US" dirty="0"/>
              <a:t>=?</a:t>
            </a:r>
            <a:r>
              <a:rPr lang="en-US" baseline="-25000" dirty="0"/>
              <a:t>8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 952</a:t>
            </a:r>
            <a:r>
              <a:rPr lang="en-US" baseline="-25000" dirty="0"/>
              <a:t>10</a:t>
            </a:r>
            <a:r>
              <a:rPr lang="en-US" dirty="0"/>
              <a:t>=1670</a:t>
            </a:r>
            <a:r>
              <a:rPr lang="en-US" baseline="-25000" dirty="0"/>
              <a:t>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90604"/>
            <a:ext cx="4038600" cy="28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sang </a:t>
            </a:r>
            <a:r>
              <a:rPr lang="en-US" dirty="0" err="1"/>
              <a:t>hệ</a:t>
            </a:r>
            <a:r>
              <a:rPr lang="en-US" dirty="0"/>
              <a:t>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3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sang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3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sang </a:t>
            </a:r>
            <a:r>
              <a:rPr lang="en-US" dirty="0" err="1"/>
              <a:t>hệ</a:t>
            </a:r>
            <a:r>
              <a:rPr lang="en-US" dirty="0"/>
              <a:t> 8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1101010</a:t>
            </a:r>
            <a:r>
              <a:rPr lang="en-US" baseline="-25000" dirty="0"/>
              <a:t>2</a:t>
            </a:r>
            <a:r>
              <a:rPr lang="en-US" dirty="0"/>
              <a:t>=152</a:t>
            </a:r>
            <a:r>
              <a:rPr lang="en-US" baseline="-25000" dirty="0"/>
              <a:t>8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2: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6" y="4052190"/>
            <a:ext cx="3732992" cy="4858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6" y="4735286"/>
            <a:ext cx="519015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(None –positional number system)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La </a:t>
            </a:r>
            <a:r>
              <a:rPr lang="en-US" dirty="0" err="1"/>
              <a:t>mã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pPr marL="3429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 , II , III , IIII, …</a:t>
            </a:r>
          </a:p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đếm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(Positional number system)</a:t>
            </a:r>
            <a:r>
              <a:rPr lang="en-US" dirty="0"/>
              <a:t>: </a:t>
            </a:r>
            <a:r>
              <a:rPr lang="en-US" dirty="0" err="1">
                <a:cs typeface="Times New Roman" pitchFamily="18" charset="0"/>
              </a:rPr>
              <a:t>Hệ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thống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Ả </a:t>
            </a:r>
            <a:r>
              <a:rPr lang="en-US" dirty="0" err="1">
                <a:cs typeface="Times New Roman" pitchFamily="18" charset="0"/>
              </a:rPr>
              <a:t>rập</a:t>
            </a:r>
            <a:r>
              <a:rPr lang="en-US" dirty="0">
                <a:cs typeface="Times New Roman" pitchFamily="18" charset="0"/>
              </a:rPr>
              <a:t> – </a:t>
            </a:r>
            <a:r>
              <a:rPr lang="en-US" dirty="0" err="1">
                <a:cs typeface="Times New Roman" pitchFamily="18" charset="0"/>
              </a:rPr>
              <a:t>Giá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ký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hiệu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thuộc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trí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chiếm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</a:t>
            </a:r>
            <a:endParaRPr lang="en-US" dirty="0"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12 , 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8 sang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8 sang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562</a:t>
            </a:r>
            <a:r>
              <a:rPr lang="en-US" baseline="-25000" dirty="0"/>
              <a:t>8</a:t>
            </a:r>
            <a:r>
              <a:rPr lang="en-US" dirty="0"/>
              <a:t>=101110010</a:t>
            </a:r>
            <a:r>
              <a:rPr lang="en-US" baseline="-25000" dirty="0"/>
              <a:t>2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2: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7" y="3579127"/>
            <a:ext cx="5791200" cy="48089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37" y="4224970"/>
            <a:ext cx="3810001" cy="8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sang </a:t>
            </a:r>
            <a:r>
              <a:rPr lang="en-US" dirty="0" err="1"/>
              <a:t>hệ</a:t>
            </a:r>
            <a:r>
              <a:rPr lang="en-US" dirty="0"/>
              <a:t>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sang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err="1"/>
              <a:t>hệ</a:t>
            </a:r>
            <a:r>
              <a:rPr lang="en-US"/>
              <a:t> 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sang </a:t>
            </a:r>
            <a:r>
              <a:rPr lang="en-US" dirty="0" err="1"/>
              <a:t>hệ</a:t>
            </a:r>
            <a:r>
              <a:rPr lang="en-US" dirty="0"/>
              <a:t>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Ví dụ: 111101</a:t>
            </a:r>
            <a:r>
              <a:rPr lang="en-US" baseline="-25000"/>
              <a:t>2</a:t>
            </a:r>
            <a:r>
              <a:rPr lang="en-US"/>
              <a:t>=?</a:t>
            </a:r>
            <a:r>
              <a:rPr lang="en-US" baseline="-25000"/>
              <a:t>16</a:t>
            </a:r>
          </a:p>
          <a:p>
            <a:pPr lvl="1"/>
            <a:r>
              <a:rPr lang="en-US"/>
              <a:t>Bước </a:t>
            </a:r>
            <a:r>
              <a:rPr lang="en-US" dirty="0"/>
              <a:t>1:</a:t>
            </a:r>
          </a:p>
          <a:p>
            <a:pPr lvl="1"/>
            <a:endParaRPr lang="en-US"/>
          </a:p>
          <a:p>
            <a:pPr lvl="1"/>
            <a:r>
              <a:rPr lang="en-US"/>
              <a:t>Bước </a:t>
            </a:r>
            <a:r>
              <a:rPr lang="en-US" dirty="0"/>
              <a:t>2</a:t>
            </a:r>
            <a:r>
              <a:rPr lang="en-US"/>
              <a:t>: </a:t>
            </a:r>
          </a:p>
          <a:p>
            <a:endParaRPr lang="en-US" dirty="0"/>
          </a:p>
          <a:p>
            <a:pPr lvl="1"/>
            <a:endParaRPr lang="en-US"/>
          </a:p>
          <a:p>
            <a:pPr lvl="1"/>
            <a:r>
              <a:rPr lang="en-US"/>
              <a:t>Kết </a:t>
            </a:r>
            <a:r>
              <a:rPr lang="en-US" dirty="0" err="1"/>
              <a:t>quả</a:t>
            </a:r>
            <a:r>
              <a:rPr lang="en-US" dirty="0"/>
              <a:t>: 111101</a:t>
            </a:r>
            <a:r>
              <a:rPr lang="en-US" baseline="-25000" dirty="0"/>
              <a:t>2</a:t>
            </a:r>
            <a:r>
              <a:rPr lang="en-US" dirty="0"/>
              <a:t>=3D</a:t>
            </a:r>
            <a:r>
              <a:rPr lang="en-US" baseline="-25000" dirty="0"/>
              <a:t>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97" y="2806237"/>
            <a:ext cx="3352799" cy="6141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97" y="3920837"/>
            <a:ext cx="737072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 sang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 </a:t>
            </a:r>
            <a:r>
              <a:rPr lang="en-US" dirty="0" err="1"/>
              <a:t>thành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hệ</a:t>
            </a:r>
            <a:r>
              <a:rPr lang="en-US" dirty="0"/>
              <a:t> 2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đổi nhanh từ hệ 16 sang hệ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2AB</a:t>
            </a:r>
            <a:r>
              <a:rPr lang="en-US" baseline="-25000"/>
              <a:t>16</a:t>
            </a:r>
            <a:r>
              <a:rPr lang="en-US"/>
              <a:t>=</a:t>
            </a:r>
            <a:r>
              <a:rPr lang="en-US">
                <a:solidFill>
                  <a:srgbClr val="C00000"/>
                </a:solidFill>
              </a:rPr>
              <a:t>001010101011</a:t>
            </a:r>
            <a:r>
              <a:rPr lang="en-US" baseline="-25000"/>
              <a:t>2</a:t>
            </a:r>
          </a:p>
          <a:p>
            <a:pPr lvl="1"/>
            <a:r>
              <a:rPr lang="en-US"/>
              <a:t>Bước 1: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Bước 2: </a:t>
            </a:r>
          </a:p>
          <a:p>
            <a:pPr lvl="1"/>
            <a:endParaRPr lang="en-US" baseline="-2500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45" y="2473063"/>
            <a:ext cx="4191000" cy="14478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45" y="4339948"/>
            <a:ext cx="4205288" cy="8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Số thập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8"/>
            <a:ext cx="10283221" cy="4158858"/>
          </a:xfrm>
        </p:spPr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:</a:t>
            </a:r>
          </a:p>
          <a:p>
            <a:pPr marL="400050" lvl="1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baseline="-25000" dirty="0">
                <a:solidFill>
                  <a:srgbClr val="C00000"/>
                </a:solidFill>
              </a:rPr>
              <a:t>n</a:t>
            </a: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baseline="-25000" dirty="0">
                <a:solidFill>
                  <a:srgbClr val="C00000"/>
                </a:solidFill>
              </a:rPr>
              <a:t>n-1</a:t>
            </a:r>
            <a:r>
              <a:rPr lang="en-US" sz="3600" dirty="0">
                <a:solidFill>
                  <a:srgbClr val="C00000"/>
                </a:solidFill>
              </a:rPr>
              <a:t>…a</a:t>
            </a:r>
            <a:r>
              <a:rPr lang="en-US" sz="3600" baseline="-25000" dirty="0">
                <a:solidFill>
                  <a:srgbClr val="C00000"/>
                </a:solidFill>
              </a:rPr>
              <a:t>0</a:t>
            </a:r>
            <a:r>
              <a:rPr lang="en-US" sz="3600" dirty="0">
                <a:solidFill>
                  <a:srgbClr val="C00000"/>
                </a:solidFill>
              </a:rPr>
              <a:t>.a</a:t>
            </a:r>
            <a:r>
              <a:rPr lang="en-US" sz="3600" baseline="-25000" dirty="0">
                <a:solidFill>
                  <a:srgbClr val="C00000"/>
                </a:solidFill>
              </a:rPr>
              <a:t>-1</a:t>
            </a: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baseline="-25000" dirty="0">
                <a:solidFill>
                  <a:srgbClr val="C00000"/>
                </a:solidFill>
              </a:rPr>
              <a:t>-2</a:t>
            </a:r>
            <a:r>
              <a:rPr lang="en-US" sz="3600" dirty="0">
                <a:solidFill>
                  <a:srgbClr val="C00000"/>
                </a:solidFill>
              </a:rPr>
              <a:t>…a</a:t>
            </a:r>
            <a:r>
              <a:rPr lang="en-US" sz="3600" baseline="-25000" dirty="0">
                <a:solidFill>
                  <a:srgbClr val="C00000"/>
                </a:solidFill>
              </a:rPr>
              <a:t>-m</a:t>
            </a:r>
          </a:p>
          <a:p>
            <a:pPr marL="457200" indent="-457200"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indent="0" algn="l">
              <a:buNone/>
            </a:pP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dirty="0"/>
              <a:t>x 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+ a</a:t>
            </a:r>
            <a:r>
              <a:rPr lang="en-US" baseline="-25000" dirty="0"/>
              <a:t>n-1 </a:t>
            </a:r>
            <a:r>
              <a:rPr lang="en-US" dirty="0"/>
              <a:t>x b</a:t>
            </a:r>
            <a:r>
              <a:rPr lang="en-US" baseline="30000" dirty="0"/>
              <a:t>n-1 </a:t>
            </a:r>
            <a:r>
              <a:rPr lang="en-US" dirty="0"/>
              <a:t>+…+ a</a:t>
            </a:r>
            <a:r>
              <a:rPr lang="en-US" baseline="-25000" dirty="0"/>
              <a:t>0 </a:t>
            </a:r>
            <a:r>
              <a:rPr lang="en-US" dirty="0"/>
              <a:t>x b</a:t>
            </a:r>
            <a:r>
              <a:rPr lang="en-US" baseline="30000" dirty="0"/>
              <a:t>0 </a:t>
            </a:r>
            <a:r>
              <a:rPr lang="en-US" dirty="0"/>
              <a:t>+ a</a:t>
            </a:r>
            <a:r>
              <a:rPr lang="en-US" baseline="-25000" dirty="0"/>
              <a:t>-1 </a:t>
            </a:r>
            <a:r>
              <a:rPr lang="en-US" dirty="0"/>
              <a:t>x b</a:t>
            </a:r>
            <a:r>
              <a:rPr lang="en-US" baseline="30000" dirty="0"/>
              <a:t>-1 </a:t>
            </a:r>
            <a:r>
              <a:rPr lang="en-US" dirty="0"/>
              <a:t>+ a</a:t>
            </a:r>
            <a:r>
              <a:rPr lang="en-US" baseline="-25000" dirty="0"/>
              <a:t>-2 </a:t>
            </a:r>
            <a:r>
              <a:rPr lang="en-US" dirty="0"/>
              <a:t>x b</a:t>
            </a:r>
            <a:r>
              <a:rPr lang="en-US" baseline="30000" dirty="0"/>
              <a:t>-2 </a:t>
            </a:r>
            <a:r>
              <a:rPr lang="en-US" dirty="0"/>
              <a:t>…   a</a:t>
            </a:r>
            <a:r>
              <a:rPr lang="en-US" baseline="-25000" dirty="0"/>
              <a:t>-m </a:t>
            </a:r>
            <a:r>
              <a:rPr lang="en-US" dirty="0"/>
              <a:t>x b</a:t>
            </a:r>
            <a:r>
              <a:rPr lang="en-US" baseline="30000" dirty="0"/>
              <a:t>-m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Dạng nhị phân của số thập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Dạng số thập phân</a:t>
            </a:r>
          </a:p>
          <a:p>
            <a:endParaRPr lang="en-US" baseline="30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4" y="2377515"/>
            <a:ext cx="7772400" cy="28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Dạng nhị phân của số thập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</a:p>
          <a:p>
            <a:pPr marL="400050" lvl="1" indent="0">
              <a:buNone/>
            </a:pPr>
            <a:r>
              <a:rPr lang="en-US" sz="3200"/>
              <a:t>110.101</a:t>
            </a:r>
            <a:r>
              <a:rPr lang="en-US" sz="3200" baseline="-25000"/>
              <a:t>2</a:t>
            </a:r>
            <a:r>
              <a:rPr lang="en-US" sz="3200"/>
              <a:t>=1x 2</a:t>
            </a:r>
            <a:r>
              <a:rPr lang="en-US" sz="3200" baseline="30000"/>
              <a:t>2 </a:t>
            </a:r>
            <a:r>
              <a:rPr lang="en-US" sz="3200"/>
              <a:t>+ 1 x 2</a:t>
            </a:r>
            <a:r>
              <a:rPr lang="en-US" sz="3200" baseline="30000"/>
              <a:t>1 </a:t>
            </a:r>
            <a:r>
              <a:rPr lang="en-US" sz="3200"/>
              <a:t>+ 0 x 2</a:t>
            </a:r>
            <a:r>
              <a:rPr lang="en-US" sz="3200" baseline="30000"/>
              <a:t>0</a:t>
            </a:r>
            <a:r>
              <a:rPr lang="en-US" sz="3200"/>
              <a:t>.1 x 2</a:t>
            </a:r>
            <a:r>
              <a:rPr lang="en-US" sz="3200" baseline="30000"/>
              <a:t>-1</a:t>
            </a:r>
            <a:r>
              <a:rPr lang="en-US" sz="3200"/>
              <a:t>+0 x 2</a:t>
            </a:r>
            <a:r>
              <a:rPr lang="en-US" sz="3200" baseline="30000"/>
              <a:t>-2</a:t>
            </a:r>
            <a:r>
              <a:rPr lang="en-US" sz="3200" baseline="-25000"/>
              <a:t>+</a:t>
            </a:r>
            <a:r>
              <a:rPr lang="en-US" sz="3200"/>
              <a:t>1x2</a:t>
            </a:r>
            <a:r>
              <a:rPr lang="en-US" sz="3200" baseline="30000"/>
              <a:t>-3</a:t>
            </a:r>
            <a:r>
              <a:rPr lang="en-US" sz="3200"/>
              <a:t>= 4+ 2 + 0 + 0.5 + 0 + 0.125    		           =6.625</a:t>
            </a:r>
            <a:r>
              <a:rPr lang="en-US" sz="3200" baseline="-25000"/>
              <a:t>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Dạng bát phân của số thập phân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Dạng số thập phân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93353"/>
            <a:ext cx="7696200" cy="26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Dạng bát phân của số thập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127.54</a:t>
            </a:r>
            <a:r>
              <a:rPr lang="en-US" baseline="-25000"/>
              <a:t>8</a:t>
            </a:r>
            <a:r>
              <a:rPr lang="en-US"/>
              <a:t>=?</a:t>
            </a:r>
            <a:r>
              <a:rPr lang="en-US" baseline="-25000"/>
              <a:t>10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42" y="2466109"/>
            <a:ext cx="8536868" cy="20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=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10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0-&gt;9)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CÂU HỎI VÀ BÀI TẬP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01000" cy="4724400"/>
          </a:xfrm>
        </p:spPr>
        <p:txBody>
          <a:bodyPr>
            <a:normAutofit fontScale="92500"/>
          </a:bodyPr>
          <a:lstStyle/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5, 9, 17, 27, 6625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 		11, 111, 1001, 1101, 1011110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	11001110101,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	1010111000101,    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	11110111011100110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16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381000" indent="-381000">
              <a:lnSpc>
                <a:spcPct val="90000"/>
              </a:lnSpc>
              <a:buNone/>
            </a:pPr>
            <a:r>
              <a:rPr lang="en-US" dirty="0"/>
              <a:t>		 3F8, 35AF, A45</a:t>
            </a:r>
          </a:p>
        </p:txBody>
      </p:sp>
    </p:spTree>
    <p:extLst>
      <p:ext uri="{BB962C8B-B14F-4D97-AF65-F5344CB8AC3E}">
        <p14:creationId xmlns:p14="http://schemas.microsoft.com/office/powerpoint/2010/main" val="11967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 err="1">
                <a:cs typeface="Times New Roman" pitchFamily="18" charset="0"/>
              </a:rPr>
              <a:t>Khi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nhập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dữ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liệu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vào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máy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tính</a:t>
            </a:r>
            <a:r>
              <a:rPr kumimoji="0" lang="en-US" dirty="0">
                <a:cs typeface="Times New Roman" pitchFamily="18" charset="0"/>
              </a:rPr>
              <a:t>, </a:t>
            </a:r>
            <a:r>
              <a:rPr kumimoji="0" lang="en-US" dirty="0" err="1">
                <a:cs typeface="Times New Roman" pitchFamily="18" charset="0"/>
              </a:rPr>
              <a:t>các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tín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hiệu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từ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phím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nhấn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sẽ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được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chuyển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thành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mã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nhị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phân</a:t>
            </a:r>
            <a:r>
              <a:rPr kumimoji="0" lang="en-US" dirty="0">
                <a:cs typeface="Times New Roman" pitchFamily="18" charset="0"/>
              </a:rPr>
              <a:t>.</a:t>
            </a:r>
          </a:p>
          <a:p>
            <a:r>
              <a:rPr kumimoji="0" lang="en-US" dirty="0" err="1">
                <a:cs typeface="Times New Roman" pitchFamily="18" charset="0"/>
              </a:rPr>
              <a:t>Mỗi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ký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tự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được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truyền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tới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máy</a:t>
            </a:r>
            <a:r>
              <a:rPr kumimoji="0" lang="en-US" dirty="0">
                <a:cs typeface="Times New Roman" pitchFamily="18" charset="0"/>
              </a:rPr>
              <a:t> in, </a:t>
            </a:r>
            <a:r>
              <a:rPr kumimoji="0" lang="en-US" dirty="0" err="1">
                <a:cs typeface="Times New Roman" pitchFamily="18" charset="0"/>
              </a:rPr>
              <a:t>màn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hình</a:t>
            </a:r>
            <a:r>
              <a:rPr kumimoji="0" lang="en-US" dirty="0">
                <a:cs typeface="Times New Roman" pitchFamily="18" charset="0"/>
              </a:rPr>
              <a:t>, </a:t>
            </a:r>
            <a:r>
              <a:rPr kumimoji="0" lang="en-US" dirty="0" err="1">
                <a:cs typeface="Times New Roman" pitchFamily="18" charset="0"/>
              </a:rPr>
              <a:t>đĩa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lưu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trữ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đều</a:t>
            </a:r>
            <a:r>
              <a:rPr kumimoji="0" lang="en-US" dirty="0">
                <a:cs typeface="Times New Roman" pitchFamily="18" charset="0"/>
              </a:rPr>
              <a:t> ở </a:t>
            </a:r>
            <a:r>
              <a:rPr kumimoji="0" lang="en-US" dirty="0" err="1">
                <a:cs typeface="Times New Roman" pitchFamily="18" charset="0"/>
              </a:rPr>
              <a:t>dạng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mã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nhị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phân</a:t>
            </a:r>
            <a:endParaRPr kumimoji="0" lang="en-US" dirty="0">
              <a:cs typeface="Times New Roman" pitchFamily="18" charset="0"/>
            </a:endParaRPr>
          </a:p>
          <a:p>
            <a:r>
              <a:rPr kumimoji="0" lang="en-US" dirty="0" err="1"/>
              <a:t>Khi</a:t>
            </a:r>
            <a:r>
              <a:rPr kumimoji="0" lang="en-US" dirty="0"/>
              <a:t> </a:t>
            </a:r>
            <a:r>
              <a:rPr kumimoji="0" lang="en-US" dirty="0" err="1"/>
              <a:t>thể</a:t>
            </a:r>
            <a:r>
              <a:rPr kumimoji="0" lang="en-US" dirty="0"/>
              <a:t> </a:t>
            </a:r>
            <a:r>
              <a:rPr kumimoji="0" lang="en-US" dirty="0" err="1"/>
              <a:t>hiện</a:t>
            </a:r>
            <a:r>
              <a:rPr kumimoji="0" lang="en-US" dirty="0"/>
              <a:t> </a:t>
            </a:r>
            <a:r>
              <a:rPr kumimoji="0" lang="en-US" dirty="0" err="1">
                <a:cs typeface="Times New Roman" pitchFamily="18" charset="0"/>
              </a:rPr>
              <a:t>trên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màn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hình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hoặc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khi</a:t>
            </a:r>
            <a:r>
              <a:rPr kumimoji="0" lang="en-US" dirty="0">
                <a:cs typeface="Times New Roman" pitchFamily="18" charset="0"/>
              </a:rPr>
              <a:t> in </a:t>
            </a:r>
            <a:r>
              <a:rPr kumimoji="0" lang="en-US" dirty="0" err="1">
                <a:cs typeface="Times New Roman" pitchFamily="18" charset="0"/>
              </a:rPr>
              <a:t>dữ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liệu</a:t>
            </a:r>
            <a:r>
              <a:rPr kumimoji="0" lang="en-US" dirty="0">
                <a:cs typeface="Times New Roman" pitchFamily="18" charset="0"/>
              </a:rPr>
              <a:t>, </a:t>
            </a:r>
            <a:r>
              <a:rPr kumimoji="0" lang="en-US" dirty="0" err="1">
                <a:cs typeface="Times New Roman" pitchFamily="18" charset="0"/>
              </a:rPr>
              <a:t>ký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tự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sẽ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được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chuyển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ngược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thành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dạng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mà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người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dùng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có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thể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đọc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được</a:t>
            </a:r>
            <a:r>
              <a:rPr kumimoji="0"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Times New Roman" pitchFamily="18" charset="0"/>
              </a:rPr>
              <a:t>Lưu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trữ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dữ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liệu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 err="1"/>
              <a:t>Dữ</a:t>
            </a:r>
            <a:r>
              <a:rPr kumimoji="0" lang="en-US" dirty="0"/>
              <a:t> </a:t>
            </a:r>
            <a:r>
              <a:rPr kumimoji="0" lang="en-US" dirty="0" err="1"/>
              <a:t>liệu</a:t>
            </a:r>
            <a:r>
              <a:rPr kumimoji="0" lang="en-US" dirty="0"/>
              <a:t> </a:t>
            </a:r>
            <a:r>
              <a:rPr kumimoji="0" lang="en-US" dirty="0" err="1"/>
              <a:t>được</a:t>
            </a:r>
            <a:r>
              <a:rPr kumimoji="0" lang="en-US" dirty="0"/>
              <a:t> </a:t>
            </a:r>
            <a:r>
              <a:rPr kumimoji="0" lang="en-US" dirty="0" err="1"/>
              <a:t>lưu</a:t>
            </a:r>
            <a:r>
              <a:rPr kumimoji="0" lang="en-US" dirty="0"/>
              <a:t> </a:t>
            </a:r>
            <a:r>
              <a:rPr kumimoji="0" lang="en-US" dirty="0" err="1"/>
              <a:t>trữ</a:t>
            </a:r>
            <a:r>
              <a:rPr kumimoji="0" lang="en-US" dirty="0"/>
              <a:t> </a:t>
            </a:r>
            <a:r>
              <a:rPr kumimoji="0" lang="en-US" dirty="0" err="1"/>
              <a:t>và</a:t>
            </a:r>
            <a:r>
              <a:rPr kumimoji="0" lang="en-US" dirty="0"/>
              <a:t> </a:t>
            </a:r>
            <a:r>
              <a:rPr kumimoji="0" lang="en-US" dirty="0" err="1"/>
              <a:t>xử</a:t>
            </a:r>
            <a:r>
              <a:rPr kumimoji="0" lang="en-US" dirty="0"/>
              <a:t> </a:t>
            </a:r>
            <a:r>
              <a:rPr kumimoji="0" lang="en-US" dirty="0" err="1"/>
              <a:t>lý</a:t>
            </a:r>
            <a:r>
              <a:rPr kumimoji="0" lang="en-US" dirty="0"/>
              <a:t> </a:t>
            </a:r>
            <a:r>
              <a:rPr kumimoji="0" lang="en-US" dirty="0" err="1"/>
              <a:t>trong</a:t>
            </a:r>
            <a:r>
              <a:rPr kumimoji="0" lang="en-US" dirty="0"/>
              <a:t> </a:t>
            </a:r>
            <a:r>
              <a:rPr kumimoji="0" lang="en-US" dirty="0" err="1"/>
              <a:t>máy</a:t>
            </a:r>
            <a:r>
              <a:rPr kumimoji="0" lang="en-US" dirty="0"/>
              <a:t> </a:t>
            </a:r>
            <a:r>
              <a:rPr kumimoji="0" lang="en-US" dirty="0" err="1"/>
              <a:t>tính</a:t>
            </a:r>
            <a:r>
              <a:rPr kumimoji="0" lang="en-US" dirty="0"/>
              <a:t> </a:t>
            </a:r>
            <a:r>
              <a:rPr kumimoji="0" lang="en-US" dirty="0" err="1"/>
              <a:t>dưới</a:t>
            </a:r>
            <a:r>
              <a:rPr kumimoji="0" lang="en-US" dirty="0"/>
              <a:t> </a:t>
            </a:r>
            <a:r>
              <a:rPr kumimoji="0" lang="en-US" dirty="0" err="1"/>
              <a:t>dạng</a:t>
            </a:r>
            <a:r>
              <a:rPr kumimoji="0" lang="en-US" dirty="0"/>
              <a:t> </a:t>
            </a:r>
            <a:r>
              <a:rPr kumimoji="0" lang="en-US" dirty="0" err="1"/>
              <a:t>nhị</a:t>
            </a:r>
            <a:r>
              <a:rPr kumimoji="0" lang="en-US" dirty="0"/>
              <a:t> </a:t>
            </a:r>
            <a:r>
              <a:rPr kumimoji="0" lang="en-US" dirty="0" err="1"/>
              <a:t>phân</a:t>
            </a:r>
            <a:r>
              <a:rPr kumimoji="0" lang="en-US" dirty="0"/>
              <a:t>.</a:t>
            </a:r>
          </a:p>
          <a:p>
            <a:r>
              <a:rPr kumimoji="0" lang="en-US" dirty="0" err="1">
                <a:cs typeface="Times New Roman" pitchFamily="18" charset="0"/>
              </a:rPr>
              <a:t>Các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ký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hiệu</a:t>
            </a:r>
            <a:r>
              <a:rPr kumimoji="0" lang="en-US" dirty="0">
                <a:cs typeface="Times New Roman" pitchFamily="18" charset="0"/>
              </a:rPr>
              <a:t> 0 </a:t>
            </a:r>
            <a:r>
              <a:rPr kumimoji="0" lang="en-US" dirty="0" err="1">
                <a:cs typeface="Times New Roman" pitchFamily="18" charset="0"/>
              </a:rPr>
              <a:t>và</a:t>
            </a:r>
            <a:r>
              <a:rPr kumimoji="0" lang="en-US" dirty="0">
                <a:cs typeface="Times New Roman" pitchFamily="18" charset="0"/>
              </a:rPr>
              <a:t> 1 </a:t>
            </a:r>
            <a:r>
              <a:rPr kumimoji="0" lang="en-US" dirty="0" err="1">
                <a:cs typeface="Times New Roman" pitchFamily="18" charset="0"/>
              </a:rPr>
              <a:t>được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gọi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/>
              <a:t>bit</a:t>
            </a:r>
          </a:p>
          <a:p>
            <a:r>
              <a:rPr kumimoji="0" lang="en-US" dirty="0">
                <a:cs typeface="Times New Roman" pitchFamily="18" charset="0"/>
              </a:rPr>
              <a:t>2 bit </a:t>
            </a:r>
            <a:r>
              <a:rPr kumimoji="0" lang="en-US" dirty="0" err="1">
                <a:cs typeface="Times New Roman" pitchFamily="18" charset="0"/>
              </a:rPr>
              <a:t>sẽ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tạo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ra</a:t>
            </a:r>
            <a:r>
              <a:rPr kumimoji="0" lang="en-US" dirty="0">
                <a:cs typeface="Times New Roman" pitchFamily="18" charset="0"/>
              </a:rPr>
              <a:t> 4 </a:t>
            </a:r>
            <a:r>
              <a:rPr kumimoji="0" lang="en-US" dirty="0" err="1">
                <a:cs typeface="Times New Roman" pitchFamily="18" charset="0"/>
              </a:rPr>
              <a:t>kết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hợp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là</a:t>
            </a:r>
            <a:r>
              <a:rPr kumimoji="0" lang="en-US" dirty="0">
                <a:cs typeface="Times New Roman" pitchFamily="18" charset="0"/>
              </a:rPr>
              <a:t>: 00, 01, 10, 11</a:t>
            </a:r>
            <a:r>
              <a:rPr kumimoji="0" lang="en-US" dirty="0"/>
              <a:t>.</a:t>
            </a:r>
          </a:p>
          <a:p>
            <a:r>
              <a:rPr kumimoji="0" lang="en-US" dirty="0" err="1">
                <a:cs typeface="Times New Roman" pitchFamily="18" charset="0"/>
              </a:rPr>
              <a:t>Một</a:t>
            </a:r>
            <a:r>
              <a:rPr kumimoji="0" lang="en-US" dirty="0">
                <a:cs typeface="Times New Roman" pitchFamily="18" charset="0"/>
              </a:rPr>
              <a:t> </a:t>
            </a:r>
            <a:r>
              <a:rPr kumimoji="0" lang="en-US" dirty="0" err="1">
                <a:cs typeface="Times New Roman" pitchFamily="18" charset="0"/>
              </a:rPr>
              <a:t>chuỗi</a:t>
            </a:r>
            <a:r>
              <a:rPr kumimoji="0" lang="en-US" dirty="0">
                <a:cs typeface="Times New Roman" pitchFamily="18" charset="0"/>
              </a:rPr>
              <a:t> 8 bit</a:t>
            </a:r>
            <a:r>
              <a:rPr kumimoji="0" lang="en-US" dirty="0"/>
              <a:t> </a:t>
            </a:r>
            <a:r>
              <a:rPr kumimoji="0" lang="en-US" dirty="0" err="1"/>
              <a:t>được</a:t>
            </a:r>
            <a:r>
              <a:rPr kumimoji="0" lang="en-US" dirty="0"/>
              <a:t> </a:t>
            </a:r>
            <a:r>
              <a:rPr kumimoji="0" lang="en-US" dirty="0" err="1"/>
              <a:t>gọi</a:t>
            </a:r>
            <a:r>
              <a:rPr kumimoji="0" lang="en-US" dirty="0"/>
              <a:t> </a:t>
            </a:r>
            <a:r>
              <a:rPr kumimoji="0" lang="en-US" dirty="0" err="1"/>
              <a:t>là</a:t>
            </a:r>
            <a:r>
              <a:rPr kumimoji="0" lang="en-US" dirty="0"/>
              <a:t> 1 </a:t>
            </a:r>
            <a:r>
              <a:rPr kumimoji="0" lang="en-US" dirty="0">
                <a:cs typeface="Times New Roman" pitchFamily="18" charset="0"/>
              </a:rPr>
              <a:t>byte.</a:t>
            </a:r>
            <a:endParaRPr kumimoji="0" lang="en-US" dirty="0"/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itchFamily="18" charset="0"/>
              </a:rPr>
              <a:t>Lưu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trữ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dữ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liệu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lnSpc>
                <a:spcPct val="110000"/>
              </a:lnSpc>
            </a:pPr>
            <a:r>
              <a:rPr lang="en-US" dirty="0" err="1">
                <a:cs typeface="Times New Roman" pitchFamily="18" charset="0"/>
              </a:rPr>
              <a:t>Khi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tính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toán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thập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sẽ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được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chuyển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đổi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thành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290513" indent="-290513">
              <a:lnSpc>
                <a:spcPct val="110000"/>
              </a:lnSpc>
            </a:pP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tính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toán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xong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kết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sẽ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được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chuyển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thành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thập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t</a:t>
            </a:r>
            <a:r>
              <a:rPr lang="en-GB" dirty="0" err="1">
                <a:cs typeface="Times New Roman" pitchFamily="18" charset="0"/>
              </a:rPr>
              <a:t>ương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ứng</a:t>
            </a:r>
            <a:r>
              <a:rPr lang="en-US" dirty="0">
                <a:cs typeface="Times New Roman" pitchFamily="18" charset="0"/>
              </a:rPr>
              <a:t>.</a:t>
            </a:r>
            <a:endParaRPr lang="en-GB" dirty="0"/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491" y="2223656"/>
            <a:ext cx="9863362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US" sz="4800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N</a:t>
            </a:r>
            <a:r>
              <a:rPr lang="en-US" dirty="0" err="1">
                <a:cs typeface="Times New Roman" pitchFamily="18" charset="0"/>
              </a:rPr>
              <a:t>guyên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tắc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   0 + 0 = 0</a:t>
            </a:r>
          </a:p>
          <a:p>
            <a:pPr lvl="1"/>
            <a:r>
              <a:rPr lang="en-US" dirty="0"/>
              <a:t>   0 + 1 = 1 = 1 + 0</a:t>
            </a:r>
          </a:p>
          <a:p>
            <a:pPr lvl="1"/>
            <a:r>
              <a:rPr lang="en-US" dirty="0"/>
              <a:t>   1 + 1 = 0, </a:t>
            </a:r>
            <a:r>
              <a:rPr lang="en-US" dirty="0" err="1">
                <a:cs typeface="Times New Roman" pitchFamily="18" charset="0"/>
              </a:rPr>
              <a:t>nhớ</a:t>
            </a:r>
            <a:r>
              <a:rPr lang="en-US" dirty="0">
                <a:cs typeface="Times New Roman" pitchFamily="18" charset="0"/>
              </a:rPr>
              <a:t> 1 sang </a:t>
            </a:r>
            <a:r>
              <a:rPr lang="en-US" dirty="0" err="1">
                <a:cs typeface="Times New Roman" pitchFamily="18" charset="0"/>
              </a:rPr>
              <a:t>cột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tiếp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bên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trái</a:t>
            </a:r>
            <a:endParaRPr lang="en-US" dirty="0"/>
          </a:p>
          <a:p>
            <a:pPr lvl="1"/>
            <a:r>
              <a:rPr lang="en-US" dirty="0"/>
              <a:t>   1 + 1 + 1 = 1, </a:t>
            </a:r>
            <a:r>
              <a:rPr lang="en-US" dirty="0" err="1">
                <a:cs typeface="Times New Roman" pitchFamily="18" charset="0"/>
              </a:rPr>
              <a:t>nhớ</a:t>
            </a:r>
            <a:r>
              <a:rPr lang="en-US" dirty="0">
                <a:cs typeface="Times New Roman" pitchFamily="18" charset="0"/>
              </a:rPr>
              <a:t> 1 sang </a:t>
            </a:r>
            <a:r>
              <a:rPr lang="en-US" dirty="0" err="1">
                <a:cs typeface="Times New Roman" pitchFamily="18" charset="0"/>
              </a:rPr>
              <a:t>cột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tiếp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 </a:t>
            </a:r>
            <a:r>
              <a:rPr lang="en-US" dirty="0" err="1"/>
              <a:t>Nhớ</a:t>
            </a:r>
            <a:r>
              <a:rPr lang="en-US" dirty="0"/>
              <a:t> 	     1111</a:t>
            </a:r>
          </a:p>
          <a:p>
            <a:pPr marL="400050" lvl="1" indent="0">
              <a:buNone/>
            </a:pPr>
            <a:r>
              <a:rPr lang="en-US" dirty="0"/>
              <a:t>			     11011</a:t>
            </a:r>
          </a:p>
          <a:p>
            <a:pPr marL="400050" lvl="1" indent="0">
              <a:buNone/>
            </a:pPr>
            <a:r>
              <a:rPr lang="en-US" dirty="0"/>
              <a:t>	       		   </a:t>
            </a:r>
            <a:r>
              <a:rPr lang="en-US" u="sng" dirty="0"/>
              <a:t> +   111</a:t>
            </a:r>
          </a:p>
          <a:p>
            <a:pPr marL="400050" lvl="1" indent="0">
              <a:buNone/>
            </a:pPr>
            <a:r>
              <a:rPr lang="en-US" dirty="0"/>
              <a:t>                		   100010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461164" y="4378036"/>
            <a:ext cx="1094509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070B-F30F-452C-B378-3EA67ADA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bù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1417-0EC0-4C44-B75C-0FCD4865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: 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 </a:t>
            </a:r>
            <a:r>
              <a:rPr lang="en-US" dirty="0" err="1">
                <a:cs typeface="Times New Roman" pitchFamily="18" charset="0"/>
              </a:rPr>
              <a:t>Tìm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bằng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việc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tất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bit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nó</a:t>
            </a:r>
            <a:endParaRPr lang="en-US" dirty="0">
              <a:cs typeface="Times New Roman" pitchFamily="18" charset="0"/>
            </a:endParaRPr>
          </a:p>
          <a:p>
            <a:pPr marL="1200150" lvl="2" indent="-3429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10001101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01110010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trừ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trừ</a:t>
            </a:r>
            <a:r>
              <a:rPr lang="en-US" dirty="0">
                <a:cs typeface="Times New Roman" pitchFamily="18" charset="0"/>
              </a:rPr>
              <a:t>.</a:t>
            </a:r>
            <a:endParaRPr lang="en-US" dirty="0"/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nhớ</a:t>
            </a:r>
            <a:r>
              <a:rPr lang="en-US" dirty="0">
                <a:cs typeface="Times New Roman" pitchFamily="18" charset="0"/>
              </a:rPr>
              <a:t> 1,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1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lấy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tổng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gắn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thêm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dấu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âm</a:t>
            </a:r>
            <a:r>
              <a:rPr lang="en-US" dirty="0">
                <a:cs typeface="Times New Roman" pitchFamily="18" charset="0"/>
              </a:rPr>
              <a:t> (-).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bù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: 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Symbol" pitchFamily="18" charset="2"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 </a:t>
            </a:r>
            <a:r>
              <a:rPr lang="en-US" dirty="0" err="1">
                <a:cs typeface="Times New Roman" pitchFamily="18" charset="0"/>
              </a:rPr>
              <a:t>Tìm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bằng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việc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tất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các</a:t>
            </a:r>
            <a:r>
              <a:rPr lang="en-US" dirty="0">
                <a:cs typeface="Times New Roman" pitchFamily="18" charset="0"/>
              </a:rPr>
              <a:t> bit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nó</a:t>
            </a:r>
            <a:endParaRPr lang="en-US" dirty="0">
              <a:cs typeface="Times New Roman" pitchFamily="18" charset="0"/>
            </a:endParaRPr>
          </a:p>
          <a:p>
            <a:pPr marL="857250" lvl="2" indent="0">
              <a:buClr>
                <a:schemeClr val="bg2">
                  <a:lumMod val="50000"/>
                </a:schemeClr>
              </a:buClr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10001101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01110010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Symbol" pitchFamily="18" charset="2"/>
              <a:buChar char="-"/>
            </a:pP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trừ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trừ</a:t>
            </a:r>
            <a:r>
              <a:rPr lang="en-US" dirty="0">
                <a:cs typeface="Times New Roman" pitchFamily="18" charset="0"/>
              </a:rPr>
              <a:t>.</a:t>
            </a:r>
            <a:endParaRPr lang="en-US" dirty="0"/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nhớ</a:t>
            </a:r>
            <a:r>
              <a:rPr lang="en-US" dirty="0">
                <a:cs typeface="Times New Roman" pitchFamily="18" charset="0"/>
              </a:rPr>
              <a:t> 1,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kết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quả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1</a:t>
            </a: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lấy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tổng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gắn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thêm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dấu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âm</a:t>
            </a:r>
            <a:r>
              <a:rPr lang="en-US" dirty="0">
                <a:cs typeface="Times New Roman" pitchFamily="18" charset="0"/>
              </a:rPr>
              <a:t> (-).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 bù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7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  1010101 – 1001100</a:t>
            </a:r>
          </a:p>
          <a:p>
            <a:pPr lvl="1">
              <a:lnSpc>
                <a:spcPct val="77000"/>
              </a:lnSpc>
              <a:buClr>
                <a:schemeClr val="tx2"/>
              </a:buClr>
            </a:pPr>
            <a:r>
              <a:rPr lang="en-US" dirty="0" err="1">
                <a:cs typeface="Times New Roman" pitchFamily="18" charset="0"/>
              </a:rPr>
              <a:t>Bước</a:t>
            </a:r>
            <a:r>
              <a:rPr lang="en-US" dirty="0">
                <a:cs typeface="Times New Roman" pitchFamily="18" charset="0"/>
              </a:rPr>
              <a:t> 1.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1001100 </a:t>
            </a:r>
            <a:r>
              <a:rPr lang="en-US" dirty="0" err="1"/>
              <a:t>là</a:t>
            </a:r>
            <a:r>
              <a:rPr lang="en-US" dirty="0"/>
              <a:t> 0110011</a:t>
            </a:r>
          </a:p>
          <a:p>
            <a:pPr lvl="1">
              <a:lnSpc>
                <a:spcPct val="77000"/>
              </a:lnSpc>
              <a:buClr>
                <a:schemeClr val="tx2"/>
              </a:buClr>
            </a:pPr>
            <a:r>
              <a:rPr lang="en-US" dirty="0" err="1">
                <a:cs typeface="Times New Roman" pitchFamily="18" charset="0"/>
              </a:rPr>
              <a:t>Bước</a:t>
            </a:r>
            <a:r>
              <a:rPr lang="en-US" dirty="0">
                <a:cs typeface="Times New Roman" pitchFamily="18" charset="0"/>
              </a:rPr>
              <a:t> 2. </a:t>
            </a:r>
            <a:r>
              <a:rPr lang="en-US" dirty="0" err="1">
                <a:cs typeface="Times New Roman" pitchFamily="18" charset="0"/>
              </a:rPr>
              <a:t>cộng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số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trừ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với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bù</a:t>
            </a:r>
            <a:endParaRPr lang="en-US" dirty="0">
              <a:cs typeface="Times New Roman" pitchFamily="18" charset="0"/>
            </a:endParaRP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  </a:t>
            </a:r>
            <a:r>
              <a:rPr lang="en-US" dirty="0" err="1">
                <a:latin typeface="Arial" pitchFamily="34" charset="0"/>
              </a:rPr>
              <a:t>nhớ</a:t>
            </a:r>
            <a:r>
              <a:rPr lang="en-US" dirty="0">
                <a:latin typeface="Arial" pitchFamily="34" charset="0"/>
              </a:rPr>
              <a:t>    1110111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              1010101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	          </a:t>
            </a:r>
            <a:r>
              <a:rPr lang="en-US" u="sng" dirty="0">
                <a:latin typeface="Arial" pitchFamily="34" charset="0"/>
              </a:rPr>
              <a:t>+ 0110011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              0001000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Do </a:t>
            </a:r>
            <a:r>
              <a:rPr lang="en-US" dirty="0" err="1">
                <a:latin typeface="Arial" pitchFamily="34" charset="0"/>
              </a:rPr>
              <a:t>phần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nhớ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là</a:t>
            </a:r>
            <a:r>
              <a:rPr lang="en-US" dirty="0">
                <a:latin typeface="Arial" pitchFamily="34" charset="0"/>
              </a:rPr>
              <a:t> 1: 0001000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			 </a:t>
            </a:r>
            <a:r>
              <a:rPr lang="en-US" u="sng" dirty="0">
                <a:latin typeface="Arial" pitchFamily="34" charset="0"/>
              </a:rPr>
              <a:t>+           1</a:t>
            </a:r>
          </a:p>
          <a:p>
            <a:pPr marL="800100" lvl="2" indent="0">
              <a:buNone/>
            </a:pPr>
            <a:r>
              <a:rPr lang="en-US" dirty="0">
                <a:latin typeface="Arial" pitchFamily="34" charset="0"/>
              </a:rPr>
              <a:t>	   		  0001001</a:t>
            </a:r>
            <a:endParaRPr lang="en-US" u="sng" dirty="0">
              <a:latin typeface="Arial" pitchFamily="34" charset="0"/>
            </a:endParaRPr>
          </a:p>
          <a:p>
            <a:pPr lvl="1">
              <a:lnSpc>
                <a:spcPct val="77000"/>
              </a:lnSpc>
              <a:buClr>
                <a:schemeClr val="tx2"/>
              </a:buClr>
            </a:pPr>
            <a:endParaRPr lang="en-US" dirty="0"/>
          </a:p>
          <a:p>
            <a:pPr lvl="1">
              <a:lnSpc>
                <a:spcPct val="77000"/>
              </a:lnSpc>
              <a:buClr>
                <a:schemeClr val="tx2"/>
              </a:buClr>
            </a:pPr>
            <a:endParaRPr lang="en-US" dirty="0"/>
          </a:p>
          <a:p>
            <a:pPr lvl="1">
              <a:lnSpc>
                <a:spcPct val="77000"/>
              </a:lnSpc>
              <a:buClr>
                <a:schemeClr val="tx2"/>
              </a:buClr>
            </a:pPr>
            <a:endParaRPr lang="en-US" dirty="0"/>
          </a:p>
          <a:p>
            <a:pPr>
              <a:lnSpc>
                <a:spcPct val="77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 bù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cs typeface="Times New Roman" pitchFamily="18" charset="0"/>
              </a:rPr>
              <a:t>Ví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dụ</a:t>
            </a:r>
            <a:r>
              <a:rPr lang="en-US" dirty="0">
                <a:cs typeface="Times New Roman" pitchFamily="18" charset="0"/>
              </a:rPr>
              <a:t> 2:</a:t>
            </a:r>
            <a:r>
              <a:rPr lang="en-US" dirty="0"/>
              <a:t>   101100 - 11100101</a:t>
            </a:r>
          </a:p>
          <a:p>
            <a:pPr lvl="1">
              <a:lnSpc>
                <a:spcPct val="100000"/>
              </a:lnSpc>
            </a:pPr>
            <a:r>
              <a:rPr kumimoji="1" lang="en-US" dirty="0" err="1">
                <a:cs typeface="Times New Roman" pitchFamily="18" charset="0"/>
              </a:rPr>
              <a:t>Bước</a:t>
            </a:r>
            <a:r>
              <a:rPr kumimoji="1" lang="en-US" dirty="0">
                <a:cs typeface="Times New Roman" pitchFamily="18" charset="0"/>
              </a:rPr>
              <a:t> 1: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11100101 </a:t>
            </a:r>
            <a:r>
              <a:rPr lang="en-US" dirty="0" err="1"/>
              <a:t>là</a:t>
            </a:r>
            <a:r>
              <a:rPr lang="en-US" dirty="0"/>
              <a:t> 00011010</a:t>
            </a:r>
          </a:p>
          <a:p>
            <a:pPr lvl="1">
              <a:lnSpc>
                <a:spcPct val="100000"/>
              </a:lnSpc>
            </a:pPr>
            <a:r>
              <a:rPr kumimoji="1" lang="en-US" dirty="0" err="1">
                <a:cs typeface="Times New Roman" pitchFamily="18" charset="0"/>
              </a:rPr>
              <a:t>Bước</a:t>
            </a:r>
            <a:r>
              <a:rPr kumimoji="1" lang="en-US" dirty="0">
                <a:cs typeface="Times New Roman" pitchFamily="18" charset="0"/>
              </a:rPr>
              <a:t> 2:</a:t>
            </a:r>
          </a:p>
          <a:p>
            <a:pPr marL="1257300" lvl="3" indent="0">
              <a:lnSpc>
                <a:spcPct val="100000"/>
              </a:lnSpc>
              <a:buNone/>
            </a:pPr>
            <a:r>
              <a:rPr lang="en-US" dirty="0" err="1"/>
              <a:t>Nhớ</a:t>
            </a:r>
            <a:r>
              <a:rPr lang="en-US" dirty="0"/>
              <a:t>           0111</a:t>
            </a:r>
          </a:p>
          <a:p>
            <a:pPr marL="1257300" lvl="3" indent="0">
              <a:lnSpc>
                <a:spcPct val="100000"/>
              </a:lnSpc>
              <a:buNone/>
            </a:pPr>
            <a:r>
              <a:rPr lang="en-US" dirty="0"/>
              <a:t>                   00101100</a:t>
            </a:r>
          </a:p>
          <a:p>
            <a:pPr marL="1257300" lvl="3" indent="0">
              <a:lnSpc>
                <a:spcPct val="100000"/>
              </a:lnSpc>
              <a:buNone/>
            </a:pPr>
            <a:r>
              <a:rPr lang="en-US" dirty="0"/>
              <a:t>               </a:t>
            </a:r>
            <a:r>
              <a:rPr lang="en-US" u="sng" dirty="0"/>
              <a:t> +00011010</a:t>
            </a:r>
          </a:p>
          <a:p>
            <a:pPr marL="1257300" lvl="3" indent="0">
              <a:lnSpc>
                <a:spcPct val="100000"/>
              </a:lnSpc>
              <a:buNone/>
            </a:pPr>
            <a:r>
              <a:rPr lang="en-US" dirty="0"/>
              <a:t>                  01000110</a:t>
            </a:r>
          </a:p>
          <a:p>
            <a:pPr lvl="1">
              <a:lnSpc>
                <a:spcPct val="100000"/>
              </a:lnSpc>
            </a:pPr>
            <a:r>
              <a:rPr kumimoji="1" lang="en-US" dirty="0" err="1">
                <a:cs typeface="Times New Roman" pitchFamily="18" charset="0"/>
              </a:rPr>
              <a:t>Bước</a:t>
            </a:r>
            <a:r>
              <a:rPr kumimoji="1" lang="en-US" dirty="0">
                <a:cs typeface="Times New Roman" pitchFamily="18" charset="0"/>
              </a:rPr>
              <a:t> 3: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(-)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-10111001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đếm theo vị trí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54480"/>
            <a:ext cx="5451764" cy="44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DF9-E0B5-4C43-BD17-4071EB27137B}" type="slidenum">
              <a:rPr lang="en-US"/>
              <a:pPr/>
              <a:t>40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Phép trừ bù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97838" cy="4620491"/>
          </a:xfrm>
        </p:spPr>
        <p:txBody>
          <a:bodyPr>
            <a:normAutofit fontScale="77500" lnSpcReduction="20000"/>
          </a:bodyPr>
          <a:lstStyle/>
          <a:p>
            <a:pPr marL="339725" indent="-339725">
              <a:buNone/>
            </a:pPr>
            <a:r>
              <a:rPr lang="en-US" sz="2400" dirty="0" err="1">
                <a:solidFill>
                  <a:srgbClr val="800000"/>
                </a:solidFill>
              </a:rPr>
              <a:t>Ví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dụ</a:t>
            </a:r>
            <a:r>
              <a:rPr lang="en-US" sz="2400" dirty="0">
                <a:solidFill>
                  <a:srgbClr val="800000"/>
                </a:solidFill>
              </a:rPr>
              <a:t>: 18</a:t>
            </a:r>
            <a:r>
              <a:rPr lang="en-US" sz="2400" baseline="-25000" dirty="0">
                <a:solidFill>
                  <a:srgbClr val="800000"/>
                </a:solidFill>
              </a:rPr>
              <a:t>10</a:t>
            </a:r>
            <a:r>
              <a:rPr lang="en-US" sz="2400" dirty="0">
                <a:solidFill>
                  <a:srgbClr val="800000"/>
                </a:solidFill>
              </a:rPr>
              <a:t> -  35</a:t>
            </a:r>
            <a:r>
              <a:rPr lang="en-US" sz="2400" baseline="-25000" dirty="0">
                <a:solidFill>
                  <a:srgbClr val="800000"/>
                </a:solidFill>
              </a:rPr>
              <a:t>10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bằng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phương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pháp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trừ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bù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</a:p>
          <a:p>
            <a:pPr marL="339725" indent="-339725">
              <a:buNone/>
            </a:pPr>
            <a:r>
              <a:rPr lang="en-US" sz="2400" dirty="0"/>
              <a:t>	</a:t>
            </a:r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bù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35</a:t>
            </a:r>
            <a:r>
              <a:rPr lang="en-US" sz="2400" baseline="-25000" dirty="0"/>
              <a:t>10</a:t>
            </a:r>
          </a:p>
          <a:p>
            <a:pPr marL="339725" indent="-339725">
              <a:buNone/>
            </a:pPr>
            <a:r>
              <a:rPr lang="en-US" sz="2400" dirty="0"/>
              <a:t>			= 10</a:t>
            </a:r>
            <a:r>
              <a:rPr lang="en-US" sz="2400" baseline="30000" dirty="0"/>
              <a:t>2</a:t>
            </a:r>
            <a:r>
              <a:rPr lang="en-US" sz="2400" dirty="0"/>
              <a:t> – 1 – 35</a:t>
            </a:r>
          </a:p>
          <a:p>
            <a:pPr marL="339725" indent="-339725">
              <a:buNone/>
            </a:pPr>
            <a:r>
              <a:rPr lang="en-US" sz="2400" dirty="0"/>
              <a:t>			= 99 – 35</a:t>
            </a:r>
          </a:p>
          <a:p>
            <a:pPr marL="339725" indent="-339725">
              <a:buNone/>
            </a:pPr>
            <a:r>
              <a:rPr lang="en-US" sz="2400" dirty="0"/>
              <a:t>			= 64</a:t>
            </a:r>
            <a:r>
              <a:rPr lang="en-US" sz="2400" baseline="-25000" dirty="0"/>
              <a:t>10</a:t>
            </a:r>
          </a:p>
          <a:p>
            <a:pPr marL="339725" indent="-339725">
              <a:buNone/>
            </a:pPr>
            <a:r>
              <a:rPr lang="en-US" sz="2400" dirty="0"/>
              <a:t>	</a:t>
            </a:r>
            <a:r>
              <a:rPr lang="en-US" sz="2400" dirty="0" err="1"/>
              <a:t>Bước</a:t>
            </a:r>
            <a:r>
              <a:rPr lang="en-US" sz="2400" dirty="0"/>
              <a:t> 2: 	    18</a:t>
            </a:r>
          </a:p>
          <a:p>
            <a:pPr marL="339725" indent="-339725">
              <a:buNone/>
            </a:pPr>
            <a:r>
              <a:rPr lang="en-US" sz="2400" dirty="0"/>
              <a:t>		 	 </a:t>
            </a:r>
            <a:r>
              <a:rPr lang="en-US" sz="2400" u="sng" dirty="0"/>
              <a:t>+ 64</a:t>
            </a:r>
            <a:r>
              <a:rPr lang="en-US" sz="2400" dirty="0"/>
              <a:t>  (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bù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35)</a:t>
            </a:r>
          </a:p>
          <a:p>
            <a:pPr marL="339725" indent="-339725">
              <a:buNone/>
            </a:pPr>
            <a:r>
              <a:rPr lang="en-US" sz="2400" dirty="0"/>
              <a:t>		    	    82</a:t>
            </a:r>
          </a:p>
          <a:p>
            <a:pPr marL="339725" indent="-339725">
              <a:buNone/>
            </a:pPr>
            <a:r>
              <a:rPr lang="en-US" sz="2400" dirty="0"/>
              <a:t>	</a:t>
            </a:r>
            <a:r>
              <a:rPr lang="en-US" sz="2400" dirty="0" err="1"/>
              <a:t>Bước</a:t>
            </a:r>
            <a:r>
              <a:rPr lang="en-US" sz="2400" dirty="0"/>
              <a:t> 3: 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 1 </a:t>
            </a:r>
            <a:r>
              <a:rPr lang="en-US" sz="2400" dirty="0" err="1"/>
              <a:t>nên</a:t>
            </a:r>
            <a:r>
              <a:rPr lang="en-US" sz="2400" dirty="0"/>
              <a:t>:</a:t>
            </a:r>
          </a:p>
          <a:p>
            <a:pPr marL="339725" indent="-339725">
              <a:buNone/>
            </a:pPr>
            <a:r>
              <a:rPr lang="en-US" sz="2400" dirty="0"/>
              <a:t>	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= -(10</a:t>
            </a:r>
            <a:r>
              <a:rPr lang="en-US" sz="2400" baseline="30000" dirty="0"/>
              <a:t>2</a:t>
            </a:r>
            <a:r>
              <a:rPr lang="en-US" sz="2400" dirty="0"/>
              <a:t>- 1– 82)</a:t>
            </a:r>
          </a:p>
          <a:p>
            <a:pPr marL="339725" indent="-339725">
              <a:buNone/>
            </a:pPr>
            <a:r>
              <a:rPr lang="en-US" sz="2400" dirty="0"/>
              <a:t>	                = -17 </a:t>
            </a:r>
            <a:r>
              <a:rPr lang="en-US" sz="2400" dirty="0">
                <a:sym typeface="Wingdings" panose="05000000000000000000" pitchFamily="2" charset="2"/>
              </a:rPr>
              <a:t> </a:t>
            </a:r>
            <a:r>
              <a:rPr lang="en-US" sz="2400" dirty="0"/>
              <a:t>18-35=-17</a:t>
            </a:r>
          </a:p>
        </p:txBody>
      </p:sp>
    </p:spTree>
    <p:extLst>
      <p:ext uri="{BB962C8B-B14F-4D97-AF65-F5344CB8AC3E}">
        <p14:creationId xmlns:p14="http://schemas.microsoft.com/office/powerpoint/2010/main" val="20106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Quy tắc</a:t>
            </a:r>
            <a:r>
              <a:rPr lang="en-US"/>
              <a:t>:</a:t>
            </a:r>
          </a:p>
          <a:p>
            <a:pPr marL="1281113" lvl="1" indent="-533400">
              <a:lnSpc>
                <a:spcPct val="115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0 – 0 = 0</a:t>
            </a:r>
          </a:p>
          <a:p>
            <a:pPr marL="1281113" lvl="1" indent="-533400">
              <a:lnSpc>
                <a:spcPct val="115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1 – 0 = 1</a:t>
            </a:r>
          </a:p>
          <a:p>
            <a:pPr marL="1281113" lvl="1" indent="-533400">
              <a:lnSpc>
                <a:spcPct val="115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1 – 1 = 0 </a:t>
            </a:r>
          </a:p>
          <a:p>
            <a:pPr marL="1281113" lvl="1" indent="-533400">
              <a:lnSpc>
                <a:spcPct val="115000"/>
              </a:lnSpc>
              <a:buNone/>
            </a:pPr>
            <a:r>
              <a:rPr lang="en-US" b="1">
                <a:solidFill>
                  <a:srgbClr val="C00000"/>
                </a:solidFill>
              </a:rPr>
              <a:t>0 – 1 = 1 mượn từ cột kế tiếp</a:t>
            </a:r>
            <a:r>
              <a:rPr lang="en-US">
                <a:solidFill>
                  <a:srgbClr val="C00000"/>
                </a:solidFill>
              </a:rPr>
              <a:t>   </a:t>
            </a:r>
            <a:endParaRPr lang="en-US" i="1">
              <a:solidFill>
                <a:srgbClr val="C00000"/>
              </a:solidFill>
            </a:endParaRPr>
          </a:p>
          <a:p>
            <a:pPr marL="339725" indent="-339725">
              <a:lnSpc>
                <a:spcPct val="115000"/>
              </a:lnSpc>
            </a:pPr>
            <a:r>
              <a:rPr lang="en-US" i="1"/>
              <a:t>Chú ý: </a:t>
            </a:r>
            <a:r>
              <a:rPr lang="en-US"/>
              <a:t>hệ thập phân mượn 10; hệ nhị phân mượn 2; hệ bát phân mượn 8; hệ thập lục phân 16.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2338" y="1676400"/>
            <a:ext cx="35401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Palatino Linotype" pitchFamily="18" charset="0"/>
              <a:buChar char="−"/>
              <a:defRPr sz="2800">
                <a:solidFill>
                  <a:schemeClr val="bg2">
                    <a:lumMod val="50000"/>
                  </a:schemeClr>
                </a:solidFill>
                <a:latin typeface="Cambria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chemeClr val="bg2">
                    <a:lumMod val="50000"/>
                  </a:schemeClr>
                </a:solidFill>
                <a:latin typeface="Cambria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Palatino Linotype" pitchFamily="18" charset="0"/>
              <a:buChar char="−"/>
              <a:defRPr sz="2400">
                <a:solidFill>
                  <a:schemeClr val="bg2">
                    <a:lumMod val="50000"/>
                  </a:schemeClr>
                </a:solidFill>
                <a:latin typeface="Cambria" pitchFamily="18" charset="0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chemeClr val="bg2">
                    <a:lumMod val="50000"/>
                  </a:schemeClr>
                </a:solidFill>
                <a:latin typeface="Cambri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sz="2800" b="1" kern="0" dirty="0" err="1">
                <a:solidFill>
                  <a:schemeClr val="tx1"/>
                </a:solidFill>
              </a:rPr>
              <a:t>Ví</a:t>
            </a:r>
            <a:r>
              <a:rPr lang="en-US" sz="2800" b="1" kern="0" dirty="0">
                <a:solidFill>
                  <a:schemeClr val="tx1"/>
                </a:solidFill>
              </a:rPr>
              <a:t> </a:t>
            </a:r>
            <a:r>
              <a:rPr lang="en-US" sz="2800" b="1" kern="0" dirty="0" err="1">
                <a:solidFill>
                  <a:schemeClr val="tx1"/>
                </a:solidFill>
              </a:rPr>
              <a:t>dụ</a:t>
            </a:r>
            <a:r>
              <a:rPr lang="en-US" sz="2800" b="1" kern="0" dirty="0">
                <a:solidFill>
                  <a:schemeClr val="tx1"/>
                </a:solidFill>
              </a:rPr>
              <a:t> 1</a:t>
            </a:r>
            <a:r>
              <a:rPr lang="en-US" sz="2800" kern="0" dirty="0">
                <a:solidFill>
                  <a:schemeClr val="tx1"/>
                </a:solidFill>
              </a:rPr>
              <a:t>:</a:t>
            </a:r>
          </a:p>
          <a:p>
            <a:pPr marL="339725" indent="-339725">
              <a:lnSpc>
                <a:spcPct val="115000"/>
              </a:lnSpc>
              <a:buNone/>
            </a:pPr>
            <a:r>
              <a:rPr lang="en-US" sz="2800" kern="0" dirty="0">
                <a:solidFill>
                  <a:schemeClr val="tx1"/>
                </a:solidFill>
              </a:rPr>
              <a:t>10101</a:t>
            </a:r>
            <a:r>
              <a:rPr lang="en-US" sz="2800" kern="0" baseline="-25000" dirty="0">
                <a:solidFill>
                  <a:schemeClr val="tx1"/>
                </a:solidFill>
              </a:rPr>
              <a:t>2</a:t>
            </a:r>
            <a:r>
              <a:rPr lang="en-US" sz="2800" kern="0" dirty="0">
                <a:solidFill>
                  <a:schemeClr val="tx1"/>
                </a:solidFill>
              </a:rPr>
              <a:t> – 01110</a:t>
            </a:r>
            <a:r>
              <a:rPr lang="en-US" sz="2800" kern="0" baseline="-25000" dirty="0">
                <a:solidFill>
                  <a:schemeClr val="tx1"/>
                </a:solidFill>
              </a:rPr>
              <a:t>2</a:t>
            </a:r>
            <a:endParaRPr lang="en-US" sz="2800" i="1" kern="0" baseline="-25000" dirty="0">
              <a:solidFill>
                <a:schemeClr val="tx1"/>
              </a:solidFill>
            </a:endParaRPr>
          </a:p>
          <a:p>
            <a:pPr marL="339725" indent="-339725">
              <a:lnSpc>
                <a:spcPct val="115000"/>
              </a:lnSpc>
              <a:buNone/>
            </a:pPr>
            <a:r>
              <a:rPr lang="en-US" i="1" kern="0" dirty="0" err="1">
                <a:solidFill>
                  <a:schemeClr val="tx1"/>
                </a:solidFill>
              </a:rPr>
              <a:t>Giải</a:t>
            </a:r>
            <a:r>
              <a:rPr lang="en-US" i="1" kern="0" dirty="0">
                <a:solidFill>
                  <a:schemeClr val="tx1"/>
                </a:solidFill>
              </a:rPr>
              <a:t>:           </a:t>
            </a:r>
            <a:r>
              <a:rPr lang="en-US" sz="2800" kern="0" dirty="0">
                <a:solidFill>
                  <a:schemeClr val="tx1"/>
                </a:solidFill>
              </a:rPr>
              <a:t>12</a:t>
            </a:r>
          </a:p>
          <a:p>
            <a:pPr marL="339725" indent="-339725">
              <a:lnSpc>
                <a:spcPct val="115000"/>
              </a:lnSpc>
              <a:buNone/>
            </a:pPr>
            <a:r>
              <a:rPr lang="en-US" kern="0" dirty="0">
                <a:solidFill>
                  <a:schemeClr val="tx1"/>
                </a:solidFill>
              </a:rPr>
              <a:t>			         </a:t>
            </a:r>
            <a:r>
              <a:rPr lang="en-US" sz="2800" kern="0" dirty="0">
                <a:solidFill>
                  <a:schemeClr val="tx1"/>
                </a:solidFill>
              </a:rPr>
              <a:t>0202</a:t>
            </a:r>
          </a:p>
          <a:p>
            <a:pPr marL="693738" lvl="1" indent="-239713">
              <a:buNone/>
            </a:pPr>
            <a:r>
              <a:rPr lang="en-US" kern="0" dirty="0">
                <a:solidFill>
                  <a:schemeClr val="tx1"/>
                </a:solidFill>
              </a:rPr>
              <a:t>		          10101</a:t>
            </a:r>
          </a:p>
          <a:p>
            <a:pPr marL="693738" lvl="1" indent="-239713">
              <a:buNone/>
            </a:pPr>
            <a:r>
              <a:rPr lang="en-US" kern="0" dirty="0">
                <a:solidFill>
                  <a:schemeClr val="tx1"/>
                </a:solidFill>
              </a:rPr>
              <a:t>		        </a:t>
            </a:r>
            <a:r>
              <a:rPr lang="en-US" u="sng" kern="0" dirty="0">
                <a:solidFill>
                  <a:schemeClr val="tx1"/>
                </a:solidFill>
              </a:rPr>
              <a:t>- 01110</a:t>
            </a:r>
            <a:endParaRPr lang="en-US" kern="0" dirty="0">
              <a:solidFill>
                <a:schemeClr val="tx1"/>
              </a:solidFill>
            </a:endParaRPr>
          </a:p>
          <a:p>
            <a:pPr marL="693738" lvl="1" indent="-239713">
              <a:buNone/>
            </a:pPr>
            <a:r>
              <a:rPr lang="en-US" kern="0" dirty="0">
                <a:solidFill>
                  <a:schemeClr val="tx1"/>
                </a:solidFill>
              </a:rPr>
              <a:t>		          00111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096001" y="1730376"/>
            <a:ext cx="3827463" cy="4114800"/>
            <a:chOff x="2803" y="1348"/>
            <a:chExt cx="2411" cy="2592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03" y="1348"/>
              <a:ext cx="2411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39725" indent="-3397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93738" indent="-239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852613" indent="-4572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347913" indent="-381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843213" indent="-381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300413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757613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4214813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672013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15000"/>
                </a:lnSpc>
                <a:buNone/>
              </a:pPr>
              <a:r>
                <a:rPr 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Ví dụ 2:</a:t>
              </a: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1011100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- 0111000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Giải:</a:t>
              </a: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		    </a:t>
              </a:r>
              <a:r>
                <a:rPr 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		  1011100</a:t>
              </a: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 -0111000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		  </a:t>
              </a:r>
              <a:r>
                <a:rPr lang="en-US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0100100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95" y="2411"/>
              <a:ext cx="5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Mượn</a:t>
              </a:r>
            </a:p>
          </p:txBody>
        </p:sp>
      </p:grpSp>
      <p:sp>
        <p:nvSpPr>
          <p:cNvPr id="11" name="AutoShape 5"/>
          <p:cNvSpPr>
            <a:spLocks/>
          </p:cNvSpPr>
          <p:nvPr/>
        </p:nvSpPr>
        <p:spPr bwMode="auto">
          <a:xfrm>
            <a:off x="3691658" y="3117706"/>
            <a:ext cx="265113" cy="722313"/>
          </a:xfrm>
          <a:prstGeom prst="leftBrace">
            <a:avLst>
              <a:gd name="adj1" fmla="val 22705"/>
              <a:gd name="adj2" fmla="val 479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659062" y="3417887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Mượn</a:t>
            </a:r>
          </a:p>
        </p:txBody>
      </p:sp>
    </p:spTree>
    <p:extLst>
      <p:ext uri="{BB962C8B-B14F-4D97-AF65-F5344CB8AC3E}">
        <p14:creationId xmlns:p14="http://schemas.microsoft.com/office/powerpoint/2010/main" val="39760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15000"/>
              </a:lnSpc>
              <a:buNone/>
            </a:pPr>
            <a:r>
              <a:rPr lang="en-US">
                <a:solidFill>
                  <a:srgbClr val="800000"/>
                </a:solidFill>
              </a:rPr>
              <a:t>Bài tập</a:t>
            </a:r>
          </a:p>
          <a:p>
            <a:pPr marL="609600" indent="-609600">
              <a:lnSpc>
                <a:spcPct val="115000"/>
              </a:lnSpc>
              <a:buFont typeface="Wingdings" panose="05000000000000000000" pitchFamily="2" charset="2"/>
              <a:buAutoNum type="arabicPeriod" startAt="7"/>
            </a:pPr>
            <a:r>
              <a:rPr lang="en-US"/>
              <a:t>Subtract 0110111</a:t>
            </a:r>
            <a:r>
              <a:rPr lang="en-US" baseline="-25000"/>
              <a:t>2</a:t>
            </a:r>
            <a:r>
              <a:rPr lang="en-US"/>
              <a:t> from 1101110</a:t>
            </a:r>
            <a:r>
              <a:rPr lang="en-US" baseline="-25000"/>
              <a:t>2</a:t>
            </a:r>
          </a:p>
          <a:p>
            <a:pPr marL="609600" indent="-609600">
              <a:lnSpc>
                <a:spcPct val="115000"/>
              </a:lnSpc>
              <a:buFont typeface="Wingdings" panose="05000000000000000000" pitchFamily="2" charset="2"/>
              <a:buAutoNum type="arabicPeriod" startAt="7"/>
            </a:pPr>
            <a:r>
              <a:rPr lang="en-US"/>
              <a:t>Subtract 01010</a:t>
            </a:r>
            <a:r>
              <a:rPr lang="en-US" baseline="-25000"/>
              <a:t>2</a:t>
            </a:r>
            <a:r>
              <a:rPr lang="en-US"/>
              <a:t> from 10000</a:t>
            </a:r>
            <a:r>
              <a:rPr lang="en-US" baseline="-25000"/>
              <a:t>2</a:t>
            </a:r>
          </a:p>
          <a:p>
            <a:pPr marL="609600" indent="-609600">
              <a:lnSpc>
                <a:spcPct val="115000"/>
              </a:lnSpc>
              <a:buFont typeface="Wingdings" panose="05000000000000000000" pitchFamily="2" charset="2"/>
              <a:buAutoNum type="arabicPeriod" startAt="7"/>
            </a:pPr>
            <a:r>
              <a:rPr lang="en-US"/>
              <a:t>Subtract 011011</a:t>
            </a:r>
            <a:r>
              <a:rPr lang="en-US" baseline="-25000"/>
              <a:t>2</a:t>
            </a:r>
            <a:r>
              <a:rPr lang="en-US"/>
              <a:t> from 110111</a:t>
            </a:r>
            <a:r>
              <a:rPr lang="en-US" baseline="-25000"/>
              <a:t>2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0 x 0 = 0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0 x 1 = 0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1 x 0 = 0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1 x 1 = 1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.  10101 * 11001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1028"/>
          <p:cNvSpPr txBox="1">
            <a:spLocks noChangeArrowheads="1"/>
          </p:cNvSpPr>
          <p:nvPr/>
        </p:nvSpPr>
        <p:spPr>
          <a:xfrm>
            <a:off x="6809509" y="1970057"/>
            <a:ext cx="281940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Palatino Linotype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Palatino Linotype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		  10101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 x   11001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      --------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      10101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    00000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  00000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  10101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  10101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-----------------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kern="0" dirty="0"/>
              <a:t>    1000001101</a:t>
            </a:r>
          </a:p>
          <a:p>
            <a:pPr>
              <a:lnSpc>
                <a:spcPct val="80000"/>
              </a:lnSpc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87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7"/>
            <a:ext cx="9603275" cy="4445845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chia.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chia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chia.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1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chia.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ở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chia.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chia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GB" dirty="0">
                <a:cs typeface="Times New Roman" pitchFamily="18" charset="0"/>
              </a:rPr>
              <a:t>0/1 = 0</a:t>
            </a:r>
          </a:p>
          <a:p>
            <a:pPr marL="457200" lvl="1" indent="0">
              <a:buNone/>
            </a:pPr>
            <a:r>
              <a:rPr lang="en-GB" dirty="0">
                <a:cs typeface="Times New Roman" pitchFamily="18" charset="0"/>
              </a:rPr>
              <a:t>1/1 = 1</a:t>
            </a:r>
          </a:p>
          <a:p>
            <a:r>
              <a:rPr lang="en-GB" dirty="0" err="1">
                <a:cs typeface="Times New Roman" pitchFamily="18" charset="0"/>
              </a:rPr>
              <a:t>Ví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dụ</a:t>
            </a:r>
            <a:r>
              <a:rPr lang="en-GB" dirty="0">
                <a:cs typeface="Times New Roman" pitchFamily="18" charset="0"/>
              </a:rPr>
              <a:t>: 100001/110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chia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11" y="1554480"/>
            <a:ext cx="7152409" cy="44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6798-EF59-4A8A-9904-62D426C09894}" type="slidenum">
              <a:rPr lang="en-US"/>
              <a:pPr/>
              <a:t>48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/>
              <a:t>Phép chia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2981" y="1554480"/>
            <a:ext cx="10107963" cy="4572000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sz="2000" dirty="0" err="1">
                <a:solidFill>
                  <a:srgbClr val="800000"/>
                </a:solidFill>
              </a:rPr>
              <a:t>Ví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err="1">
                <a:solidFill>
                  <a:srgbClr val="800000"/>
                </a:solidFill>
              </a:rPr>
              <a:t>dụ</a:t>
            </a:r>
            <a:r>
              <a:rPr lang="en-US" sz="2000" dirty="0">
                <a:solidFill>
                  <a:srgbClr val="800000"/>
                </a:solidFill>
              </a:rPr>
              <a:t>: Chia 100001</a:t>
            </a:r>
            <a:r>
              <a:rPr lang="en-US" sz="2000" baseline="-25000" dirty="0">
                <a:solidFill>
                  <a:srgbClr val="800000"/>
                </a:solidFill>
              </a:rPr>
              <a:t>2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err="1">
                <a:solidFill>
                  <a:srgbClr val="800000"/>
                </a:solidFill>
              </a:rPr>
              <a:t>cho</a:t>
            </a:r>
            <a:r>
              <a:rPr lang="en-US" sz="2000" dirty="0">
                <a:solidFill>
                  <a:srgbClr val="800000"/>
                </a:solidFill>
              </a:rPr>
              <a:t> 110</a:t>
            </a:r>
            <a:r>
              <a:rPr lang="en-US" sz="2000" baseline="-25000" dirty="0">
                <a:solidFill>
                  <a:srgbClr val="800000"/>
                </a:solidFill>
              </a:rPr>
              <a:t>2</a:t>
            </a:r>
            <a:endParaRPr lang="en-US" sz="2000" i="1" dirty="0">
              <a:solidFill>
                <a:srgbClr val="80000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 err="1"/>
              <a:t>Số</a:t>
            </a:r>
            <a:r>
              <a:rPr lang="en-US" sz="1800" dirty="0"/>
              <a:t> chia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 </a:t>
            </a:r>
            <a:r>
              <a:rPr lang="en-US" sz="1800" u="sng" dirty="0"/>
              <a:t>	     0101  </a:t>
            </a:r>
            <a:r>
              <a:rPr lang="en-US" sz="1800" dirty="0"/>
              <a:t>	(</a:t>
            </a:r>
            <a:r>
              <a:rPr lang="en-US" sz="1800" dirty="0" err="1"/>
              <a:t>thương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110	         100001	               (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chia)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u="sng" dirty="0"/>
              <a:t>         110 	               </a:t>
            </a:r>
            <a:r>
              <a:rPr lang="en-US" sz="1800" dirty="0"/>
              <a:t>1. ( </a:t>
            </a:r>
            <a:r>
              <a:rPr lang="en-US" sz="1800" dirty="0" err="1"/>
              <a:t>Số</a:t>
            </a:r>
            <a:r>
              <a:rPr lang="en-US" sz="1800" dirty="0"/>
              <a:t> chia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100, </a:t>
            </a:r>
            <a:r>
              <a:rPr lang="en-US" sz="1800" dirty="0" err="1"/>
              <a:t>cho</a:t>
            </a:r>
            <a:r>
              <a:rPr lang="en-US" sz="1800" dirty="0"/>
              <a:t> 0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thương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         1000   	                2.(</a:t>
            </a:r>
            <a:r>
              <a:rPr lang="en-US" sz="1800" dirty="0" err="1"/>
              <a:t>Thêm</a:t>
            </a:r>
            <a:r>
              <a:rPr lang="en-US" sz="1800" dirty="0"/>
              <a:t> 1 </a:t>
            </a:r>
            <a:r>
              <a:rPr lang="en-US" sz="1800" dirty="0" err="1"/>
              <a:t>số</a:t>
            </a:r>
            <a:r>
              <a:rPr lang="en-US" sz="1800" dirty="0"/>
              <a:t> 0 ở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chia </a:t>
            </a:r>
            <a:r>
              <a:rPr lang="en-US" sz="1800" dirty="0" err="1"/>
              <a:t>xuống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</a:t>
            </a:r>
            <a:r>
              <a:rPr lang="en-US" sz="1800" u="sng" dirty="0"/>
              <a:t>           110   </a:t>
            </a:r>
            <a:r>
              <a:rPr lang="en-US" sz="1800" dirty="0"/>
              <a:t>                  3.(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trừ,cho</a:t>
            </a:r>
            <a:r>
              <a:rPr lang="en-US" sz="1800" dirty="0"/>
              <a:t> 1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thương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             100	                4.(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dư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trừ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1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chia)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u="sng" dirty="0"/>
              <a:t>              110	</a:t>
            </a:r>
            <a:r>
              <a:rPr lang="en-US" sz="1800" dirty="0"/>
              <a:t>                5. (</a:t>
            </a:r>
            <a:r>
              <a:rPr lang="en-US" sz="1800" dirty="0" err="1"/>
              <a:t>Số</a:t>
            </a:r>
            <a:r>
              <a:rPr lang="en-US" sz="1800" dirty="0"/>
              <a:t> chia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đẩy</a:t>
            </a:r>
            <a:r>
              <a:rPr lang="en-US" sz="1800" dirty="0"/>
              <a:t> 0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thương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             1001                 6.(</a:t>
            </a:r>
            <a:r>
              <a:rPr lang="en-US" sz="1800" dirty="0" err="1"/>
              <a:t>thêm</a:t>
            </a:r>
            <a:r>
              <a:rPr lang="en-US" sz="1800" dirty="0"/>
              <a:t> 1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chia 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</a:t>
            </a:r>
            <a:r>
              <a:rPr lang="en-US" sz="1800" u="sng" dirty="0"/>
              <a:t>                110   </a:t>
            </a:r>
            <a:r>
              <a:rPr lang="en-US" sz="1800" dirty="0"/>
              <a:t>              7.(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trừ,cho</a:t>
            </a:r>
            <a:r>
              <a:rPr lang="en-US" sz="1800" dirty="0"/>
              <a:t> 1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thương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/>
              <a:t>	                  11                     (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dư</a:t>
            </a:r>
            <a:r>
              <a:rPr lang="en-US" sz="1800" dirty="0"/>
              <a:t>)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: 33</a:t>
            </a:r>
            <a:r>
              <a:rPr lang="en-US" sz="1800" baseline="-25000" dirty="0"/>
              <a:t>10</a:t>
            </a:r>
            <a:r>
              <a:rPr lang="en-US" sz="1800" dirty="0"/>
              <a:t> (100001</a:t>
            </a:r>
            <a:r>
              <a:rPr lang="en-US" sz="1800" baseline="-25000" dirty="0"/>
              <a:t>2</a:t>
            </a:r>
            <a:r>
              <a:rPr lang="en-US" sz="1800" dirty="0"/>
              <a:t>) / 6</a:t>
            </a:r>
            <a:r>
              <a:rPr lang="en-US" sz="1800" baseline="-25000" dirty="0"/>
              <a:t>10</a:t>
            </a:r>
            <a:r>
              <a:rPr lang="en-US" sz="1800" dirty="0"/>
              <a:t> (110</a:t>
            </a:r>
            <a:r>
              <a:rPr lang="en-US" sz="1800" baseline="-25000" dirty="0"/>
              <a:t>2</a:t>
            </a:r>
            <a:r>
              <a:rPr lang="en-US" sz="1800" dirty="0"/>
              <a:t>),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1800" dirty="0" err="1"/>
              <a:t>thương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5</a:t>
            </a:r>
            <a:r>
              <a:rPr lang="en-US" sz="1800" baseline="-25000" dirty="0"/>
              <a:t>10</a:t>
            </a:r>
            <a:r>
              <a:rPr lang="en-US" sz="1800" dirty="0"/>
              <a:t> (101</a:t>
            </a:r>
            <a:r>
              <a:rPr lang="en-US" sz="1800" baseline="-25000" dirty="0"/>
              <a:t>2</a:t>
            </a:r>
            <a:r>
              <a:rPr lang="en-US" sz="1800" dirty="0"/>
              <a:t>),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dư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3</a:t>
            </a:r>
            <a:r>
              <a:rPr lang="en-US" sz="1800" baseline="-25000" dirty="0"/>
              <a:t>10</a:t>
            </a:r>
            <a:r>
              <a:rPr lang="en-US" sz="1800" dirty="0"/>
              <a:t> (11</a:t>
            </a:r>
            <a:r>
              <a:rPr lang="en-US" sz="1800" baseline="-25000" dirty="0"/>
              <a:t>2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978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Cộng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1100101+1001101</a:t>
            </a:r>
          </a:p>
          <a:p>
            <a:pPr lvl="1"/>
            <a:r>
              <a:rPr lang="en-US" dirty="0"/>
              <a:t>1010101+1100101</a:t>
            </a:r>
          </a:p>
          <a:p>
            <a:r>
              <a:rPr lang="en-US" dirty="0" err="1"/>
              <a:t>Trừ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110100-11011</a:t>
            </a:r>
          </a:p>
          <a:p>
            <a:pPr lvl="1"/>
            <a:r>
              <a:rPr lang="en-US" dirty="0"/>
              <a:t>1111-111</a:t>
            </a:r>
          </a:p>
          <a:p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100110x10010</a:t>
            </a:r>
          </a:p>
          <a:p>
            <a:pPr lvl="1"/>
            <a:r>
              <a:rPr lang="en-US" dirty="0"/>
              <a:t>111000x111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err="1"/>
              <a:t>Hệ</a:t>
            </a:r>
            <a:r>
              <a:rPr lang="en-US"/>
              <a:t> thập phân </a:t>
            </a:r>
            <a:r>
              <a:rPr lang="en-US" dirty="0"/>
              <a:t>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10)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8)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/>
              <a:t>16)</a:t>
            </a:r>
          </a:p>
          <a:p>
            <a:r>
              <a:rPr lang="en-US"/>
              <a:t>Đặc điểm:</a:t>
            </a:r>
          </a:p>
          <a:p>
            <a:pPr lvl="1"/>
            <a:r>
              <a:rPr lang="en-US"/>
              <a:t>Ít ký hiệu</a:t>
            </a:r>
          </a:p>
          <a:p>
            <a:pPr lvl="1"/>
            <a:r>
              <a:rPr lang="en-US"/>
              <a:t>Những ký hiệu này có giá trị khác nhau ở những vị trí khác nhau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Chia</a:t>
            </a:r>
          </a:p>
          <a:p>
            <a:pPr lvl="1"/>
            <a:r>
              <a:rPr lang="en-US" dirty="0"/>
              <a:t>11001/101</a:t>
            </a:r>
          </a:p>
          <a:p>
            <a:pPr lvl="1"/>
            <a:r>
              <a:rPr lang="en-US"/>
              <a:t>1111/11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007B-9721-45D5-9DD8-CBFD13C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56130"/>
            <a:ext cx="9892634" cy="1887950"/>
          </a:xfrm>
        </p:spPr>
        <p:txBody>
          <a:bodyPr>
            <a:normAutofit/>
          </a:bodyPr>
          <a:lstStyle/>
          <a:p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Cách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biểu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diễn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dữ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liệu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trên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máy</a:t>
            </a:r>
            <a:r>
              <a:rPr lang="en-GB" sz="44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GB" sz="44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tính</a:t>
            </a:r>
            <a:endParaRPr lang="en-US" sz="4400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3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dữ liệu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54489" y="1554480"/>
          <a:ext cx="8997454" cy="4121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máy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Dùng để biểu diễn dữ liệu bên trong máy tính</a:t>
            </a:r>
          </a:p>
          <a:p>
            <a:pPr algn="just"/>
            <a:r>
              <a:rPr lang="en-US"/>
              <a:t>Máy tính sử dụng số nhị phân để biểu diễn dữ liệu do đó mã máy sử dụng mã nhị phân</a:t>
            </a:r>
          </a:p>
          <a:p>
            <a:pPr algn="just"/>
            <a:r>
              <a:rPr lang="en-US"/>
              <a:t>Trong mã nhị phân, tất cả dữ liệu được biểu diễn bởi một nhóm các bits</a:t>
            </a:r>
          </a:p>
          <a:p>
            <a:pPr algn="just"/>
            <a:r>
              <a:rPr lang="en-US"/>
              <a:t>Một nhóm 8 bits biểu diễn dữ liệu gọi là byte</a:t>
            </a:r>
          </a:p>
          <a:p>
            <a:pPr algn="just"/>
            <a:r>
              <a:rPr lang="en-US"/>
              <a:t>Các mã máy thông dụng: BCD, EBCDIC, ASCII</a:t>
            </a:r>
          </a:p>
        </p:txBody>
      </p:sp>
    </p:spTree>
    <p:extLst>
      <p:ext uri="{BB962C8B-B14F-4D97-AF65-F5344CB8AC3E}">
        <p14:creationId xmlns:p14="http://schemas.microsoft.com/office/powerpoint/2010/main" val="6948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Một trong các mã máy xuất hiện đầu tiên</a:t>
            </a:r>
          </a:p>
          <a:p>
            <a:pPr algn="just"/>
            <a:r>
              <a:rPr lang="en-US"/>
              <a:t>Sử dụng 6 bits để biểu diễn một ký hiệu, trong đó gồm 4 bit biểu diễn dữ liệu và 2 bit dành cho mã vùng</a:t>
            </a:r>
          </a:p>
          <a:p>
            <a:pPr algn="just"/>
            <a:r>
              <a:rPr lang="en-US"/>
              <a:t>Có thể biểu diễn 64 (2</a:t>
            </a:r>
            <a:r>
              <a:rPr lang="en-US" baseline="30000"/>
              <a:t>6</a:t>
            </a:r>
            <a:r>
              <a:rPr lang="en-US"/>
              <a:t>) ký tự khác nhau</a:t>
            </a:r>
          </a:p>
        </p:txBody>
      </p:sp>
    </p:spTree>
    <p:extLst>
      <p:ext uri="{BB962C8B-B14F-4D97-AF65-F5344CB8AC3E}">
        <p14:creationId xmlns:p14="http://schemas.microsoft.com/office/powerpoint/2010/main" val="31544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54480"/>
            <a:ext cx="7315200" cy="45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72" y="1554481"/>
            <a:ext cx="777240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Dùng mã BCD biểu diễn từ BASE dạng nhị phân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2293116"/>
            <a:ext cx="6705600" cy="37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biểu diễn từ DIGIT bằng mã BDC dạng bát phân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91" y="2549236"/>
            <a:ext cx="8674718" cy="34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accent1"/>
              </a:buClr>
              <a:buSzPct val="70000"/>
              <a:buNone/>
            </a:pPr>
            <a:r>
              <a:rPr lang="en-US" b="1" dirty="0" err="1">
                <a:solidFill>
                  <a:srgbClr val="C00000"/>
                </a:solidFill>
              </a:rPr>
              <a:t>Bài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r>
              <a:rPr lang="en-US" b="1" dirty="0">
                <a:solidFill>
                  <a:srgbClr val="C00000"/>
                </a:solidFill>
              </a:rPr>
              <a:t> 2, 3, 4</a:t>
            </a:r>
          </a:p>
          <a:p>
            <a:pPr marL="514350" indent="-514350">
              <a:buClr>
                <a:schemeClr val="accent1">
                  <a:lumMod val="10000"/>
                </a:schemeClr>
              </a:buClr>
              <a:buSzPct val="85000"/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</a:rPr>
              <a:t>Biểu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diễn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số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thập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phân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bên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dưới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bằng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hệ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nhị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phân</a:t>
            </a:r>
            <a:r>
              <a:rPr lang="en-GB" dirty="0">
                <a:latin typeface="Arial" panose="020B0604020202020204" pitchFamily="34" charset="0"/>
              </a:rPr>
              <a:t> 6-bit </a:t>
            </a:r>
            <a:r>
              <a:rPr lang="en-GB" dirty="0" err="1">
                <a:latin typeface="Arial" panose="020B0604020202020204" pitchFamily="34" charset="0"/>
              </a:rPr>
              <a:t>dưới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dạng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mã</a:t>
            </a:r>
            <a:r>
              <a:rPr lang="en-GB" dirty="0">
                <a:latin typeface="Arial" panose="020B0604020202020204" pitchFamily="34" charset="0"/>
              </a:rPr>
              <a:t> BCD: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 dirty="0">
                <a:latin typeface="Arial" panose="020B0604020202020204" pitchFamily="34" charset="0"/>
              </a:rPr>
              <a:t>		a. 2510		c. 12810	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 dirty="0">
                <a:latin typeface="Arial" panose="020B0604020202020204" pitchFamily="34" charset="0"/>
              </a:rPr>
              <a:t>		b. 6410		d.102410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 dirty="0">
                <a:latin typeface="Arial" panose="020B0604020202020204" pitchFamily="34" charset="0"/>
              </a:rPr>
              <a:t>2. </a:t>
            </a:r>
            <a:r>
              <a:rPr lang="en-GB" dirty="0" err="1">
                <a:latin typeface="Arial" panose="020B0604020202020204" pitchFamily="34" charset="0"/>
              </a:rPr>
              <a:t>Biểu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diễn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từ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bên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dưới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bằng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hệ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nhị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phân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dưới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dạng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mã</a:t>
            </a:r>
            <a:r>
              <a:rPr lang="en-GB" dirty="0">
                <a:latin typeface="Arial" panose="020B0604020202020204" pitchFamily="34" charset="0"/>
              </a:rPr>
              <a:t> BCD: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 dirty="0">
                <a:latin typeface="Arial" panose="020B0604020202020204" pitchFamily="34" charset="0"/>
              </a:rPr>
              <a:t>		a. BIT		c. CODE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 dirty="0">
                <a:latin typeface="Arial" panose="020B0604020202020204" pitchFamily="34" charset="0"/>
              </a:rPr>
              <a:t>		b. BYTE		d. ZERO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thập phân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5" b="24662"/>
          <a:stretch/>
        </p:blipFill>
        <p:spPr>
          <a:xfrm>
            <a:off x="2209800" y="1676400"/>
            <a:ext cx="806631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BCD (</a:t>
            </a:r>
            <a:r>
              <a:rPr lang="en-US">
                <a:solidFill>
                  <a:srgbClr val="C00000"/>
                </a:solidFill>
              </a:rPr>
              <a:t>B</a:t>
            </a:r>
            <a:r>
              <a:rPr lang="en-US"/>
              <a:t>inary </a:t>
            </a:r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/>
              <a:t>oded 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ecimal)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70000"/>
              <a:buNone/>
            </a:pPr>
            <a:r>
              <a:rPr lang="en-GB">
                <a:latin typeface="Arial" panose="020B0604020202020204" pitchFamily="34" charset="0"/>
              </a:rPr>
              <a:t>3. Sử dụng hệ bát phân biểu diễn các từ bên dưới với dạng mã BCD: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>
                <a:latin typeface="Arial" panose="020B0604020202020204" pitchFamily="34" charset="0"/>
              </a:rPr>
              <a:t>		a. COMPUTER	c.  VIDEO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GB">
                <a:latin typeface="Arial" panose="020B0604020202020204" pitchFamily="34" charset="0"/>
              </a:rPr>
              <a:t>		b. INPUT		d. OUTPUT</a:t>
            </a:r>
          </a:p>
          <a:p>
            <a:pPr>
              <a:buClr>
                <a:schemeClr val="accent1"/>
              </a:buClr>
              <a:buSzPct val="70000"/>
              <a:buNone/>
            </a:pPr>
            <a:endParaRPr lang="en-GB"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B9BE-93C1-4478-9B6E-969EFA9C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749961"/>
          </a:xfrm>
        </p:spPr>
        <p:txBody>
          <a:bodyPr>
            <a:no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EBCDIC (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xtended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oded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ecimal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nterchange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3D4-B0AA-49F8-8EF4-76ABB9C5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8 bits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4 bit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bit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Mã</a:t>
            </a:r>
            <a:r>
              <a:rPr lang="en-US" dirty="0"/>
              <a:t> EBCDIC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256 (2</a:t>
            </a:r>
            <a:r>
              <a:rPr lang="en-US" baseline="30000" dirty="0"/>
              <a:t>8</a:t>
            </a:r>
            <a:r>
              <a:rPr lang="en-US" dirty="0"/>
              <a:t>)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B9BE-93C1-4478-9B6E-969EFA9C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434" y="679828"/>
            <a:ext cx="9603275" cy="749961"/>
          </a:xfrm>
        </p:spPr>
        <p:txBody>
          <a:bodyPr>
            <a:no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EBCDIC (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xtended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oded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ecimal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nterchange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865B-EBA3-4DBB-A1CF-791B7D26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0" y="1554480"/>
            <a:ext cx="7334250" cy="45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B9BE-93C1-4478-9B6E-969EFA9C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7537"/>
            <a:ext cx="9603275" cy="749961"/>
          </a:xfrm>
        </p:spPr>
        <p:txBody>
          <a:bodyPr>
            <a:no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EBCDIC (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xtended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oded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ecimal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nterchange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C3778-A404-43A4-AE1D-3534547B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76401"/>
            <a:ext cx="7696200" cy="43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93682"/>
            <a:ext cx="9603275" cy="749961"/>
          </a:xfrm>
        </p:spPr>
        <p:txBody>
          <a:bodyPr>
            <a:no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EBCDIC (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xtended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oded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ecimal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nterchange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Zone decimal number:</a:t>
            </a:r>
          </a:p>
          <a:p>
            <a:pPr lvl="1" algn="just"/>
            <a:r>
              <a:rPr lang="en-US"/>
              <a:t>Được sử dụng để biểu diễn giá trị của số (số dương, âm, không dấu) trong mã EBCDIC</a:t>
            </a:r>
          </a:p>
          <a:p>
            <a:pPr lvl="1" algn="just"/>
            <a:r>
              <a:rPr lang="en-US"/>
              <a:t>Ký hiệu để biểu diễn một số trong hệ thập lục phân:</a:t>
            </a:r>
          </a:p>
          <a:p>
            <a:pPr lvl="2" algn="just"/>
            <a:r>
              <a:rPr lang="en-US"/>
              <a:t>C (+): số dương</a:t>
            </a:r>
          </a:p>
          <a:p>
            <a:pPr lvl="2" algn="just"/>
            <a:r>
              <a:rPr lang="en-US"/>
              <a:t>D (-): số âm</a:t>
            </a:r>
          </a:p>
          <a:p>
            <a:pPr lvl="2" algn="just"/>
            <a:r>
              <a:rPr lang="en-US"/>
              <a:t>F: số không dấu</a:t>
            </a:r>
          </a:p>
          <a:p>
            <a:pPr lvl="1"/>
            <a:r>
              <a:rPr lang="en-US"/>
              <a:t>Tại vị trí bên phải cùng của Zone</a:t>
            </a:r>
          </a:p>
          <a:p>
            <a:pPr lvl="1"/>
            <a:r>
              <a:rPr lang="en-US"/>
              <a:t>Trong một Zone chỉ có một ký số trên 1 byte</a:t>
            </a:r>
          </a:p>
        </p:txBody>
      </p:sp>
    </p:spTree>
    <p:extLst>
      <p:ext uri="{BB962C8B-B14F-4D97-AF65-F5344CB8AC3E}">
        <p14:creationId xmlns:p14="http://schemas.microsoft.com/office/powerpoint/2010/main" val="2584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79256"/>
            <a:ext cx="9603275" cy="749961"/>
          </a:xfrm>
        </p:spPr>
        <p:txBody>
          <a:bodyPr>
            <a:noAutofit/>
          </a:bodyPr>
          <a:lstStyle/>
          <a:p>
            <a:r>
              <a:rPr lang="en-US" sz="2800" dirty="0" err="1"/>
              <a:t>Mã</a:t>
            </a:r>
            <a:r>
              <a:rPr lang="en-US" sz="2800" dirty="0"/>
              <a:t> EBCDIC (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xtended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inary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oded </a:t>
            </a:r>
            <a:r>
              <a:rPr lang="en-US" sz="2800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ecimal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nterchange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endParaRPr lang="en-US"/>
          </a:p>
        </p:txBody>
      </p:sp>
      <p:graphicFrame>
        <p:nvGraphicFramePr>
          <p:cNvPr id="4" name="Group 30"/>
          <p:cNvGraphicFramePr>
            <a:graphicFrameLocks/>
          </p:cNvGraphicFramePr>
          <p:nvPr>
            <p:extLst/>
          </p:nvPr>
        </p:nvGraphicFramePr>
        <p:xfrm>
          <a:off x="2438400" y="2438400"/>
          <a:ext cx="7391400" cy="21336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9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EBCDIC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Dấu hiệu chỉ báo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F3F4F5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 cho không dấu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+345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F3F4C5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 cho số dương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F3F4D5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cho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số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âm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6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Mã Packed: Phải chuyển dữ liệu từ Zone sang dạng Packed theo các bước sau thì máy tính mới thực hiện được các phép tính số học</a:t>
            </a:r>
          </a:p>
          <a:p>
            <a:pPr lvl="1" algn="just">
              <a:buFontTx/>
              <a:buChar char="–"/>
            </a:pPr>
            <a:r>
              <a:rPr lang="en-US" b="1"/>
              <a:t>Bước 1:</a:t>
            </a:r>
            <a:r>
              <a:rPr lang="en-US"/>
              <a:t> Di chuyển ký hiệu dấu đến cực bên phải của số.</a:t>
            </a:r>
            <a:endParaRPr lang="en-US" b="1"/>
          </a:p>
          <a:p>
            <a:pPr lvl="1" algn="just">
              <a:buFontTx/>
              <a:buChar char="–"/>
            </a:pPr>
            <a:r>
              <a:rPr lang="en-US" b="1"/>
              <a:t>Bước 2:</a:t>
            </a:r>
            <a:r>
              <a:rPr lang="en-US"/>
              <a:t> Tất cả các ký hiệu còn lại bị loại ra.</a:t>
            </a:r>
          </a:p>
          <a:p>
            <a:pPr lvl="1"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11190" y="2286000"/>
          <a:ext cx="8054787" cy="3200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Định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dạng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khu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vực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Định dạng đóng gói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F3F4F5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365760" marT="45731" marB="45731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+345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F3F4C5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760" marT="45731" marB="45731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-345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F3F4D5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760" marT="45731" marB="45731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F3F4F5F6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1" marB="45731" anchor="b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03456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760" marT="45731" marB="45731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  <a:r>
              <a:rPr lang="en-US">
                <a:latin typeface="Arial" panose="020B0604020202020204" pitchFamily="34" charset="0"/>
              </a:rPr>
              <a:t>Sử dụng hệ nhị phân, biểu diễn từ BIT dưới dạng mã EBCDI. Bao nhiêu bytes được yêu cầu?</a:t>
            </a:r>
          </a:p>
          <a:p>
            <a:pPr lvl="1">
              <a:buFontTx/>
              <a:buChar char="–"/>
            </a:pPr>
            <a:r>
              <a:rPr lang="en-US" sz="2000">
                <a:latin typeface="Arial" panose="020B0604020202020204" pitchFamily="34" charset="0"/>
              </a:rPr>
              <a:t>B= 1100 0010 trong hệ đếm nhị phân EBCDIC</a:t>
            </a:r>
          </a:p>
          <a:p>
            <a:pPr lvl="1">
              <a:buFontTx/>
              <a:buChar char="–"/>
            </a:pPr>
            <a:r>
              <a:rPr lang="en-US" sz="2000">
                <a:latin typeface="Arial" panose="020B0604020202020204" pitchFamily="34" charset="0"/>
              </a:rPr>
              <a:t>I = 1100 1001 trong hệ đếm nhị phân EBCDIC</a:t>
            </a:r>
          </a:p>
          <a:p>
            <a:pPr lvl="1">
              <a:buFontTx/>
              <a:buChar char="–"/>
            </a:pPr>
            <a:r>
              <a:rPr lang="en-US" sz="2000">
                <a:latin typeface="Arial" panose="020B0604020202020204" pitchFamily="34" charset="0"/>
              </a:rPr>
              <a:t>T = 1110 0011 trong hệ đếm nhị phân EBCDIC 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</a:rPr>
              <a:t>Mã  EBCDIC cho từ BIT trong nhị phân sẽ là</a:t>
            </a:r>
            <a:endParaRPr lang="en-US" u="sng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</a:rPr>
              <a:t>	</a:t>
            </a:r>
            <a:r>
              <a:rPr lang="en-US" u="sng">
                <a:solidFill>
                  <a:srgbClr val="C00000"/>
                </a:solidFill>
                <a:latin typeface="Arial" panose="020B0604020202020204" pitchFamily="34" charset="0"/>
              </a:rPr>
              <a:t>11000010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</a:rPr>
              <a:t>	</a:t>
            </a:r>
            <a:r>
              <a:rPr lang="en-US" u="sng">
                <a:solidFill>
                  <a:srgbClr val="C00000"/>
                </a:solidFill>
                <a:latin typeface="Arial" panose="020B0604020202020204" pitchFamily="34" charset="0"/>
              </a:rPr>
              <a:t>11001001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</a:rPr>
              <a:t>	   </a:t>
            </a:r>
            <a:r>
              <a:rPr lang="en-US" u="sng">
                <a:solidFill>
                  <a:srgbClr val="C00000"/>
                </a:solidFill>
                <a:latin typeface="Arial" panose="020B0604020202020204" pitchFamily="34" charset="0"/>
              </a:rPr>
              <a:t>11100011</a:t>
            </a:r>
            <a:endParaRPr lang="en-US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</a:rPr>
              <a:t>         B 		      I                       T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19428"/>
            <a:ext cx="9603275" cy="44319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>
                <a:latin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</a:rPr>
              <a:t> EBCDIC </a:t>
            </a:r>
            <a:r>
              <a:rPr lang="en-US" dirty="0" err="1">
                <a:latin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</a:rPr>
              <a:t> ZONE (</a:t>
            </a:r>
            <a:r>
              <a:rPr lang="en-US" dirty="0" err="1">
                <a:latin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lục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</a:rPr>
              <a:t>). Bao </a:t>
            </a:r>
            <a:r>
              <a:rPr lang="en-US" dirty="0" err="1">
                <a:latin typeface="Arial" panose="020B0604020202020204" pitchFamily="34" charset="0"/>
              </a:rPr>
              <a:t>nhiêu</a:t>
            </a:r>
            <a:r>
              <a:rPr lang="en-US" dirty="0">
                <a:latin typeface="Arial" panose="020B0604020202020204" pitchFamily="34" charset="0"/>
              </a:rPr>
              <a:t> bytes </a:t>
            </a:r>
            <a:r>
              <a:rPr lang="en-US" dirty="0" err="1">
                <a:latin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</a:rPr>
              <a:t>?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 dirty="0" err="1">
                <a:latin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Char char="–"/>
            </a:pPr>
            <a:r>
              <a:rPr lang="en-US" sz="2000" dirty="0">
                <a:latin typeface="Arial" panose="020B0604020202020204" pitchFamily="34" charset="0"/>
              </a:rPr>
              <a:t>Z = </a:t>
            </a:r>
            <a:r>
              <a:rPr 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E9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lục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</a:rPr>
              <a:t> EBCDIC</a:t>
            </a:r>
          </a:p>
          <a:p>
            <a:pPr lvl="1">
              <a:buFontTx/>
              <a:buChar char="–"/>
            </a:pPr>
            <a:r>
              <a:rPr lang="en-US" sz="2000" dirty="0">
                <a:latin typeface="Arial" panose="020B0604020202020204" pitchFamily="34" charset="0"/>
              </a:rPr>
              <a:t>O = </a:t>
            </a:r>
            <a:r>
              <a:rPr 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D6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lục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</a:rPr>
              <a:t> EBCDIC</a:t>
            </a:r>
          </a:p>
          <a:p>
            <a:pPr lvl="1">
              <a:buFontTx/>
              <a:buChar char="–"/>
            </a:pPr>
            <a:r>
              <a:rPr lang="en-US" sz="2000" dirty="0">
                <a:latin typeface="Arial" panose="020B0604020202020204" pitchFamily="34" charset="0"/>
              </a:rPr>
              <a:t>N = </a:t>
            </a:r>
            <a:r>
              <a:rPr 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D5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lục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</a:rPr>
              <a:t> EBCDIC</a:t>
            </a:r>
          </a:p>
          <a:p>
            <a:pPr lvl="1">
              <a:buFontTx/>
              <a:buChar char="–"/>
            </a:pPr>
            <a:r>
              <a:rPr lang="en-US" sz="2000" dirty="0">
                <a:latin typeface="Arial" panose="020B0604020202020204" pitchFamily="34" charset="0"/>
              </a:rPr>
              <a:t>E = </a:t>
            </a:r>
            <a:r>
              <a:rPr lang="en-US" dirty="0">
                <a:solidFill>
                  <a:srgbClr val="800000"/>
                </a:solidFill>
                <a:cs typeface="Times New Roman" panose="02020603050405020304" pitchFamily="18" charset="0"/>
              </a:rPr>
              <a:t>C5</a:t>
            </a:r>
            <a:r>
              <a:rPr lang="en-US" sz="2000" dirty="0">
                <a:latin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lục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</a:rPr>
              <a:t> EBCDIC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EBCDIC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từ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ZONE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hệ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thập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lục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phân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sẽ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là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:	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E9	D6	D5          C5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	Z	O	N            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10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9.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</a:t>
            </a: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46386"/>
            <a:ext cx="6963747" cy="39058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5029200"/>
            <a:ext cx="3191321" cy="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dùng mã</a:t>
            </a:r>
            <a:r>
              <a:rPr lang="en-US">
                <a:latin typeface="Arial" panose="020B0604020202020204" pitchFamily="34" charset="0"/>
              </a:rPr>
              <a:t> EBCDIC biểu diễn số +256 (sử dụng hệ 16). Cần bao nhiêu bytes?</a:t>
            </a:r>
          </a:p>
          <a:p>
            <a:pPr marL="457200" lvl="1" indent="0" algn="ctr">
              <a:buNone/>
            </a:pP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</a:rPr>
              <a:t>+256=</a:t>
            </a:r>
            <a:r>
              <a:rPr lang="en-US" sz="3200">
                <a:solidFill>
                  <a:srgbClr val="C00000"/>
                </a:solidFill>
                <a:cs typeface="Times New Roman" panose="02020603050405020304" pitchFamily="18" charset="0"/>
              </a:rPr>
              <a:t>F2F5C6</a:t>
            </a: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</a:rPr>
              <a:t> trong EBCDIC</a:t>
            </a:r>
          </a:p>
          <a:p>
            <a:pPr marL="517525" lvl="1" indent="0">
              <a:buNone/>
            </a:pPr>
            <a:r>
              <a:rPr lang="en-US" sz="280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</a:rPr>
              <a:t>Mỗi chữ số thập lục phân cần 4bits </a:t>
            </a: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>
                <a:latin typeface="Arial" panose="020B0604020202020204" pitchFamily="34" charset="0"/>
              </a:rPr>
              <a:t>cần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6 x 4 = 24 bit, hoặc 3 byte (8 bit = 1 byte)</a:t>
            </a:r>
            <a:endParaRPr lang="en-US"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Ví dụ: Mã hóa -128 theo dạng packed decimal number (sử dụng thập lục phân). Cần bao nhiêu bytes?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>
                <a:latin typeface="Arial" panose="020B0604020202020204" pitchFamily="34" charset="0"/>
              </a:rPr>
              <a:t>		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-128	 = </a:t>
            </a:r>
            <a:r>
              <a:rPr lang="en-US">
                <a:solidFill>
                  <a:schemeClr val="tx2"/>
                </a:solidFill>
                <a:cs typeface="Times New Roman" panose="02020603050405020304" pitchFamily="18" charset="0"/>
              </a:rPr>
              <a:t>F1F2D8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 in EBCDIC 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			 =</a:t>
            </a:r>
            <a:r>
              <a:rPr lang="en-US">
                <a:solidFill>
                  <a:schemeClr val="tx2"/>
                </a:solidFill>
                <a:cs typeface="Times New Roman" panose="02020603050405020304" pitchFamily="18" charset="0"/>
              </a:rPr>
              <a:t>128D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 Định dạng đóng gói</a:t>
            </a:r>
          </a:p>
          <a:p>
            <a:pPr>
              <a:buClr>
                <a:schemeClr val="bg2">
                  <a:lumMod val="75000"/>
                </a:schemeClr>
              </a:buClr>
              <a:buSzPct val="70000"/>
            </a:pPr>
            <a:r>
              <a:rPr lang="en-US"/>
              <a:t>Mỗi chữ số thập lục phân yêu cầu 4 bit và đòi hỏi phải có đầy đủ 4 chữ số thâp lục phân</a:t>
            </a:r>
            <a:r>
              <a:rPr lang="en-US">
                <a:latin typeface="Arial" panose="020B0604020202020204" pitchFamily="34" charset="0"/>
              </a:rPr>
              <a:t>. </a:t>
            </a: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>
                <a:latin typeface="Arial" panose="020B0604020202020204" pitchFamily="34" charset="0"/>
              </a:rPr>
              <a:t> cần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4 x 4 = 16 bit hoặc 2 byte (8 bit = 1 byte).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2575" indent="-282575">
              <a:buClr>
                <a:schemeClr val="bg2">
                  <a:lumMod val="50000"/>
                </a:schemeClr>
              </a:buClr>
              <a:buSzPct val="70000"/>
              <a:buFont typeface="+mj-lt"/>
              <a:buAutoNum type="arabicPeriod"/>
            </a:pPr>
            <a:r>
              <a:rPr lang="en-US"/>
              <a:t>Sử dụng hệ thập lục phân biểu diễn các số sau đây bằng mã zoned-decimal: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SzPct val="88000"/>
              <a:buFont typeface="+mj-lt"/>
              <a:buAutoNum type="alphaLcParenR"/>
            </a:pPr>
            <a:r>
              <a:rPr lang="en-US" sz="2000" b="1">
                <a:latin typeface="Arial" panose="020B0604020202020204" pitchFamily="34" charset="0"/>
              </a:rPr>
              <a:t>1256			c) -63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lphaLcParenR"/>
            </a:pPr>
            <a:r>
              <a:rPr lang="en-US" sz="2000" b="1">
                <a:latin typeface="Arial" panose="020B0604020202020204" pitchFamily="34" charset="0"/>
              </a:rPr>
              <a:t>+439			d) -786</a:t>
            </a:r>
          </a:p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en-US" sz="2800"/>
              <a:t>Cần bao nhiêu bytes cho mỗi số</a:t>
            </a:r>
          </a:p>
          <a:p>
            <a:pPr algn="just">
              <a:buClr>
                <a:schemeClr val="bg2">
                  <a:lumMod val="50000"/>
                </a:schemeClr>
              </a:buClr>
              <a:buSzPct val="83000"/>
              <a:buFont typeface="Monotype Sorts" pitchFamily="2" charset="2"/>
              <a:buAutoNum type="arabicPeriod"/>
            </a:pPr>
            <a:r>
              <a:rPr lang="en-US"/>
              <a:t>Sử dụng hệ thập lục phân biểu diễn các số sau đây bằng mã packed-decimal:</a:t>
            </a:r>
          </a:p>
          <a:p>
            <a:pPr lvl="1" algn="just">
              <a:buFont typeface="Monotype Sorts" pitchFamily="2" charset="2"/>
              <a:buAutoNum type="alphaLcParenR"/>
            </a:pPr>
            <a:r>
              <a:rPr lang="en-US" b="1"/>
              <a:t>12915			c) 872</a:t>
            </a:r>
          </a:p>
          <a:p>
            <a:pPr lvl="1" algn="just">
              <a:buFont typeface="Monotype Sorts" pitchFamily="2" charset="2"/>
              <a:buAutoNum type="alphaLcParenR"/>
            </a:pPr>
            <a:r>
              <a:rPr lang="en-US" b="1"/>
              <a:t>+9876			d) -256</a:t>
            </a:r>
          </a:p>
          <a:p>
            <a:pPr lvl="1" algn="just">
              <a:buNone/>
            </a:pPr>
            <a:r>
              <a:rPr lang="en-US"/>
              <a:t>Cần bao nhiêu byte cho mỗi số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buClr>
                <a:schemeClr val="bg2">
                  <a:lumMod val="50000"/>
                </a:schemeClr>
              </a:buClr>
              <a:buSzPct val="85000"/>
              <a:buFont typeface="+mj-lt"/>
              <a:buAutoNum type="arabicPeriod" startAt="3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đây</a:t>
            </a:r>
            <a:r>
              <a:rPr lang="en-GB" dirty="0"/>
              <a:t>  ở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EBCDIC:</a:t>
            </a:r>
          </a:p>
          <a:p>
            <a:pPr lvl="1">
              <a:buFont typeface="Monotype Sorts" pitchFamily="2" charset="2"/>
              <a:buAutoNum type="alphaLcParenR"/>
            </a:pPr>
            <a:r>
              <a:rPr lang="en-GB" sz="2800" dirty="0"/>
              <a:t>SUN		c) CAT</a:t>
            </a:r>
          </a:p>
          <a:p>
            <a:pPr lvl="1">
              <a:buFont typeface="Monotype Sorts" pitchFamily="2" charset="2"/>
              <a:buAutoNum type="alphaLcParenR"/>
            </a:pPr>
            <a:r>
              <a:rPr lang="en-GB" sz="2800" dirty="0"/>
              <a:t>MOON	d) DOG</a:t>
            </a:r>
          </a:p>
          <a:p>
            <a:pPr>
              <a:buClr>
                <a:schemeClr val="bg2">
                  <a:lumMod val="50000"/>
                </a:schemeClr>
              </a:buClr>
              <a:buSzPct val="87000"/>
              <a:buFont typeface="Monotype Sorts" pitchFamily="2" charset="2"/>
              <a:buAutoNum type="arabicPeriod" startAt="3"/>
            </a:pP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16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ở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EBCDIC:</a:t>
            </a:r>
          </a:p>
          <a:p>
            <a:pPr lvl="1">
              <a:buClr>
                <a:schemeClr val="bg2"/>
              </a:buClr>
              <a:buSzPct val="81000"/>
              <a:buFont typeface="Monotype Sorts" pitchFamily="2" charset="2"/>
              <a:buAutoNum type="alphaLcParenR"/>
            </a:pPr>
            <a:r>
              <a:rPr lang="en-GB" sz="2800" dirty="0"/>
              <a:t>PROGRAM	c) BYTE</a:t>
            </a:r>
          </a:p>
          <a:p>
            <a:pPr lvl="1">
              <a:buClr>
                <a:schemeClr val="bg2"/>
              </a:buClr>
              <a:buSzPct val="81000"/>
              <a:buFont typeface="Monotype Sorts" pitchFamily="2" charset="2"/>
              <a:buAutoNum type="alphaLcParenR"/>
            </a:pPr>
            <a:r>
              <a:rPr lang="en-GB" sz="2800" dirty="0"/>
              <a:t>OUTPUT	d) OCTAL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94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79828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ASCII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ASCII-7 </a:t>
            </a:r>
            <a:r>
              <a:rPr lang="en-US" b="1" dirty="0" err="1"/>
              <a:t>và</a:t>
            </a:r>
            <a:r>
              <a:rPr lang="en-US" b="1" dirty="0"/>
              <a:t> ASCII-8. </a:t>
            </a:r>
          </a:p>
          <a:p>
            <a:pPr lvl="1" algn="just"/>
            <a:r>
              <a:rPr lang="en-US" b="1" dirty="0"/>
              <a:t>ASCII-7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7-bits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ASCII-7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128(2</a:t>
            </a:r>
            <a:r>
              <a:rPr lang="en-US" baseline="30000" dirty="0"/>
              <a:t>7</a:t>
            </a:r>
            <a:r>
              <a:rPr lang="en-US" dirty="0"/>
              <a:t>)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3 bits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, 4 bits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  <a:p>
            <a:pPr lvl="1" algn="just"/>
            <a:r>
              <a:rPr lang="en-US" b="1" dirty="0"/>
              <a:t>ASCII-8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8-bit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/>
              <a:t>, </a:t>
            </a:r>
            <a:r>
              <a:rPr lang="en-US" smtClean="0"/>
              <a:t>ASCII-8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256 (2</a:t>
            </a:r>
            <a:r>
              <a:rPr lang="en-US" baseline="30000" dirty="0"/>
              <a:t>8</a:t>
            </a:r>
            <a:r>
              <a:rPr lang="en-US" dirty="0"/>
              <a:t>)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128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ASCII-7 </a:t>
            </a:r>
            <a:r>
              <a:rPr lang="en-US" b="1" dirty="0" err="1"/>
              <a:t>và</a:t>
            </a:r>
            <a:r>
              <a:rPr lang="en-US" b="1" dirty="0"/>
              <a:t> ASCII-8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79828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pic>
        <p:nvPicPr>
          <p:cNvPr id="6" name="Content Placeholder 3" descr="Screen Clipping">
            <a:extLst>
              <a:ext uri="{FF2B5EF4-FFF2-40B4-BE49-F238E27FC236}">
                <a16:creationId xmlns:a16="http://schemas.microsoft.com/office/drawing/2014/main" id="{4118AF63-C87A-47B1-8D3F-265964B3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7439891" cy="4538334"/>
          </a:xfrm>
        </p:spPr>
      </p:pic>
    </p:spTree>
    <p:extLst>
      <p:ext uri="{BB962C8B-B14F-4D97-AF65-F5344CB8AC3E}">
        <p14:creationId xmlns:p14="http://schemas.microsoft.com/office/powerpoint/2010/main" val="39264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79828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B70B0DFB-55F7-4595-ADBE-700F72F1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586695"/>
            <a:ext cx="6359236" cy="44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79828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6B2454C7-C187-44B4-8801-39A1BB6A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79418"/>
            <a:ext cx="6525491" cy="4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BOY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ASCII-7. </a:t>
            </a:r>
            <a:r>
              <a:rPr lang="en-US" dirty="0" err="1"/>
              <a:t>Cần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byte?</a:t>
            </a: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	B = 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1000010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ASCII-7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C00000"/>
                </a:solidFill>
              </a:rPr>
              <a:t>		O = 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1001111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ASCII-7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C00000"/>
                </a:solidFill>
              </a:rPr>
              <a:t>		Y = 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1011001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ASCII-7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C00000"/>
                </a:solidFill>
              </a:rPr>
              <a:t>	BOY </a:t>
            </a:r>
            <a:r>
              <a:rPr lang="en-US" dirty="0" err="1">
                <a:solidFill>
                  <a:srgbClr val="C00000"/>
                </a:solidFill>
              </a:rPr>
              <a:t>dưới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dạng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mã</a:t>
            </a:r>
            <a:r>
              <a:rPr lang="en-US" dirty="0">
                <a:solidFill>
                  <a:srgbClr val="C00000"/>
                </a:solidFill>
              </a:rPr>
              <a:t> ASCII-7</a:t>
            </a: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0099CC"/>
                </a:solidFill>
              </a:rPr>
              <a:t>		</a:t>
            </a:r>
            <a:r>
              <a:rPr lang="en-US" u="sng" dirty="0">
                <a:solidFill>
                  <a:srgbClr val="800000"/>
                </a:solidFill>
              </a:rPr>
              <a:t>1000010</a:t>
            </a: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u="sng" dirty="0">
                <a:solidFill>
                  <a:srgbClr val="800000"/>
                </a:solidFill>
              </a:rPr>
              <a:t>1001111</a:t>
            </a: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US" u="sng" dirty="0">
                <a:solidFill>
                  <a:srgbClr val="800000"/>
                </a:solidFill>
              </a:rPr>
              <a:t>1011001</a:t>
            </a:r>
            <a:endParaRPr lang="en-US" dirty="0">
              <a:solidFill>
                <a:srgbClr val="800000"/>
              </a:solidFill>
            </a:endParaRP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lang="en-US" dirty="0">
                <a:solidFill>
                  <a:srgbClr val="800000"/>
                </a:solidFill>
              </a:rPr>
              <a:t>		      B		     O	                  Y</a:t>
            </a: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 dirty="0"/>
              <a:t>  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ASCII-7 </a:t>
            </a:r>
            <a:r>
              <a:rPr lang="en-US" dirty="0" err="1"/>
              <a:t>cần</a:t>
            </a:r>
            <a:r>
              <a:rPr lang="en-US" dirty="0"/>
              <a:t> 1 byte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3 byte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Ví dụ: Dùng mã thập lục phân biểu diễn từ GIRL trong mã ASCII-7, cần bao nhiêu bytes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G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47</a:t>
            </a:r>
            <a:r>
              <a:rPr lang="en-US">
                <a:solidFill>
                  <a:srgbClr val="C00000"/>
                </a:solidFill>
              </a:rPr>
              <a:t> trong ASCII-7 hệ đếm thập lục phân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I 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49</a:t>
            </a:r>
            <a:r>
              <a:rPr lang="en-US">
                <a:solidFill>
                  <a:srgbClr val="C00000"/>
                </a:solidFill>
              </a:rPr>
              <a:t> trong ASCII-7 hệ đếm thập lục phân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R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52</a:t>
            </a:r>
            <a:r>
              <a:rPr lang="en-US">
                <a:solidFill>
                  <a:srgbClr val="C00000"/>
                </a:solidFill>
              </a:rPr>
              <a:t> trong ASCII-7 hệ đếm thập lục phân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L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4C</a:t>
            </a:r>
            <a:r>
              <a:rPr lang="en-US">
                <a:solidFill>
                  <a:srgbClr val="C00000"/>
                </a:solidFill>
              </a:rPr>
              <a:t> trong ASCII-7 hệ đếm thập lục phân</a:t>
            </a:r>
          </a:p>
          <a:p>
            <a:pPr marL="517525" lvl="1" indent="0">
              <a:buClr>
                <a:schemeClr val="accent1"/>
              </a:buClr>
              <a:buSzPct val="70000"/>
              <a:buNone/>
            </a:pPr>
            <a:r>
              <a:rPr lang="en-US" sz="2800"/>
              <a:t>Từ GIRL trong mã ASCII-7 hệ thập lục phân: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/>
              <a:t>		</a:t>
            </a:r>
            <a:r>
              <a:rPr lang="en-US" b="1" u="sng">
                <a:solidFill>
                  <a:srgbClr val="800000"/>
                </a:solidFill>
              </a:rPr>
              <a:t>47</a:t>
            </a:r>
            <a:r>
              <a:rPr lang="en-US" b="1">
                <a:solidFill>
                  <a:srgbClr val="800000"/>
                </a:solidFill>
              </a:rPr>
              <a:t>	</a:t>
            </a:r>
            <a:r>
              <a:rPr lang="en-US" b="1" u="sng">
                <a:solidFill>
                  <a:srgbClr val="800000"/>
                </a:solidFill>
              </a:rPr>
              <a:t>49</a:t>
            </a:r>
            <a:r>
              <a:rPr lang="en-US" b="1">
                <a:solidFill>
                  <a:srgbClr val="800000"/>
                </a:solidFill>
              </a:rPr>
              <a:t>	</a:t>
            </a:r>
            <a:r>
              <a:rPr lang="en-US" b="1" u="sng">
                <a:solidFill>
                  <a:srgbClr val="800000"/>
                </a:solidFill>
              </a:rPr>
              <a:t>52</a:t>
            </a:r>
            <a:r>
              <a:rPr lang="en-US" b="1">
                <a:solidFill>
                  <a:srgbClr val="800000"/>
                </a:solidFill>
              </a:rPr>
              <a:t>	</a:t>
            </a:r>
            <a:r>
              <a:rPr lang="en-US" b="1" u="sng">
                <a:solidFill>
                  <a:srgbClr val="800000"/>
                </a:solidFill>
              </a:rPr>
              <a:t>4C</a:t>
            </a:r>
            <a:endParaRPr lang="en-US" b="1">
              <a:solidFill>
                <a:srgbClr val="800000"/>
              </a:solidFill>
            </a:endParaRP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b="1">
                <a:solidFill>
                  <a:srgbClr val="800000"/>
                </a:solidFill>
              </a:rPr>
              <a:t>		G	I	R	L</a:t>
            </a:r>
          </a:p>
          <a:p>
            <a:pPr marL="517525" lvl="1" indent="0">
              <a:buClr>
                <a:schemeClr val="accent1"/>
              </a:buClr>
              <a:buSzPct val="70000"/>
              <a:buNone/>
            </a:pPr>
            <a:r>
              <a:rPr lang="en-US" sz="2800"/>
              <a:t>Mỗi ký tự trong ASCII-7 cần 1 byte </a:t>
            </a:r>
            <a:r>
              <a:rPr lang="en-US" sz="2800">
                <a:sym typeface="Wingdings" panose="05000000000000000000" pitchFamily="2" charset="2"/>
              </a:rPr>
              <a:t></a:t>
            </a:r>
            <a:r>
              <a:rPr lang="en-US" sz="2800"/>
              <a:t>cần </a:t>
            </a:r>
            <a:r>
              <a:rPr lang="en-US" sz="2800">
                <a:solidFill>
                  <a:srgbClr val="800000"/>
                </a:solidFill>
              </a:rPr>
              <a:t>4 byte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723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nhị phân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1"/>
            <a:ext cx="3962400" cy="334875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33537"/>
            <a:ext cx="3886200" cy="26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Ví dụ: dùng hệ nhị phân biểu diễn từ SKY trong mã ASCII-8. Cần bao nhiêu byte?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S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10110011</a:t>
            </a:r>
            <a:r>
              <a:rPr lang="en-US">
                <a:solidFill>
                  <a:srgbClr val="C00000"/>
                </a:solidFill>
              </a:rPr>
              <a:t> trong ASCII-8 hệ đếm thập lục phân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K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10101011</a:t>
            </a:r>
            <a:r>
              <a:rPr lang="en-US">
                <a:solidFill>
                  <a:srgbClr val="C00000"/>
                </a:solidFill>
              </a:rPr>
              <a:t> trong ASCII-8 hệ đếm thập lục phân</a:t>
            </a:r>
          </a:p>
          <a:p>
            <a:pPr lvl="1">
              <a:buFontTx/>
              <a:buChar char="–"/>
            </a:pPr>
            <a:r>
              <a:rPr lang="en-US">
                <a:solidFill>
                  <a:srgbClr val="C00000"/>
                </a:solidFill>
              </a:rPr>
              <a:t>Y = </a:t>
            </a:r>
            <a:r>
              <a:rPr lang="en-US">
                <a:solidFill>
                  <a:srgbClr val="C00000"/>
                </a:solidFill>
                <a:cs typeface="Times New Roman" panose="02020603050405020304" pitchFamily="18" charset="0"/>
              </a:rPr>
              <a:t>10111001</a:t>
            </a:r>
            <a:r>
              <a:rPr lang="en-US">
                <a:solidFill>
                  <a:srgbClr val="C00000"/>
                </a:solidFill>
              </a:rPr>
              <a:t> trong ASCII-8 hệ đếm thập lục phân</a:t>
            </a:r>
          </a:p>
          <a:p>
            <a:pPr marL="517525" lvl="1" indent="0">
              <a:buClr>
                <a:schemeClr val="accent1"/>
              </a:buClr>
              <a:buSzPct val="70000"/>
              <a:buNone/>
            </a:pPr>
            <a:r>
              <a:rPr lang="en-US" sz="2800"/>
              <a:t>Từ SKY trong ASCII-8: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/>
              <a:t>		</a:t>
            </a:r>
            <a:r>
              <a:rPr lang="en-US" u="sng">
                <a:solidFill>
                  <a:srgbClr val="800000"/>
                </a:solidFill>
              </a:rPr>
              <a:t>10110011</a:t>
            </a:r>
            <a:r>
              <a:rPr lang="en-US">
                <a:solidFill>
                  <a:srgbClr val="800000"/>
                </a:solidFill>
              </a:rPr>
              <a:t>	</a:t>
            </a:r>
            <a:r>
              <a:rPr lang="en-US" u="sng">
                <a:solidFill>
                  <a:srgbClr val="800000"/>
                </a:solidFill>
              </a:rPr>
              <a:t>10101011</a:t>
            </a:r>
            <a:r>
              <a:rPr lang="en-US">
                <a:solidFill>
                  <a:srgbClr val="800000"/>
                </a:solidFill>
              </a:rPr>
              <a:t>	</a:t>
            </a:r>
            <a:r>
              <a:rPr lang="en-US" u="sng">
                <a:solidFill>
                  <a:srgbClr val="800000"/>
                </a:solidFill>
              </a:rPr>
              <a:t>10111001</a:t>
            </a:r>
            <a:endParaRPr lang="en-US">
              <a:solidFill>
                <a:srgbClr val="800000"/>
              </a:solidFill>
            </a:endParaRPr>
          </a:p>
          <a:p>
            <a:pPr>
              <a:buClr>
                <a:schemeClr val="accent1"/>
              </a:buClr>
              <a:buSzPct val="70000"/>
              <a:buNone/>
            </a:pPr>
            <a:r>
              <a:rPr lang="en-US">
                <a:solidFill>
                  <a:srgbClr val="800000"/>
                </a:solidFill>
              </a:rPr>
              <a:t>		        S		       K	  	       Y</a:t>
            </a: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/>
              <a:t>Mỗi ký tự trong mã ASCII-8 cần 1 byte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cần </a:t>
            </a:r>
            <a:r>
              <a:rPr lang="en-US">
                <a:solidFill>
                  <a:srgbClr val="800000"/>
                </a:solidFill>
              </a:rPr>
              <a:t>3 byte.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74996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Mã</a:t>
            </a:r>
            <a:r>
              <a:rPr lang="en-US" sz="3200" dirty="0"/>
              <a:t> ASCII (</a:t>
            </a:r>
            <a:r>
              <a:rPr lang="en-US" sz="3200" dirty="0">
                <a:solidFill>
                  <a:srgbClr val="C00000"/>
                </a:solidFill>
              </a:rPr>
              <a:t>A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merican </a:t>
            </a:r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tandard </a:t>
            </a:r>
            <a:r>
              <a:rPr lang="en-US" sz="3200" dirty="0">
                <a:solidFill>
                  <a:srgbClr val="C00000"/>
                </a:solidFill>
              </a:rPr>
              <a:t>C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ode for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nformation </a:t>
            </a:r>
            <a:r>
              <a:rPr lang="en-US" sz="3200" dirty="0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nterchange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STAR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ASCII-8.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byte?</a:t>
            </a:r>
          </a:p>
          <a:p>
            <a:pPr lvl="1" algn="just">
              <a:buFontTx/>
              <a:buChar char="–"/>
            </a:pPr>
            <a:r>
              <a:rPr lang="en-US" dirty="0">
                <a:solidFill>
                  <a:srgbClr val="C00000"/>
                </a:solidFill>
              </a:rPr>
              <a:t>S = </a:t>
            </a:r>
            <a:r>
              <a:rPr lang="en-US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B3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ASCII-8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đếm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lục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lvl="1" algn="just">
              <a:buFontTx/>
              <a:buChar char="–"/>
            </a:pPr>
            <a:r>
              <a:rPr lang="en-US" dirty="0">
                <a:solidFill>
                  <a:srgbClr val="C00000"/>
                </a:solidFill>
              </a:rPr>
              <a:t>T = </a:t>
            </a:r>
            <a:r>
              <a:rPr lang="en-US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B4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ASCII-8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đếm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lục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lvl="1" algn="just">
              <a:buFontTx/>
              <a:buChar char="–"/>
            </a:pPr>
            <a:r>
              <a:rPr lang="en-US" dirty="0">
                <a:solidFill>
                  <a:srgbClr val="C00000"/>
                </a:solidFill>
              </a:rPr>
              <a:t>A = </a:t>
            </a:r>
            <a:r>
              <a:rPr 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A1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ASCII-8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đếm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lục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lvl="1" algn="just">
              <a:buFontTx/>
              <a:buChar char="–"/>
            </a:pPr>
            <a:r>
              <a:rPr lang="en-US" dirty="0">
                <a:solidFill>
                  <a:srgbClr val="C00000"/>
                </a:solidFill>
              </a:rPr>
              <a:t>R = </a:t>
            </a:r>
            <a:r>
              <a:rPr lang="en-US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B2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ASCII-8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đếm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lục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 dirty="0" err="1"/>
              <a:t>Từ</a:t>
            </a:r>
            <a:r>
              <a:rPr lang="en-US" dirty="0"/>
              <a:t> STAR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ASCII-8:</a:t>
            </a:r>
            <a:endParaRPr lang="en-US" u="sng" dirty="0"/>
          </a:p>
          <a:p>
            <a:pPr marL="457200" lvl="1" indent="0" algn="ctr">
              <a:buNone/>
            </a:pPr>
            <a:r>
              <a:rPr lang="en-US" b="1" dirty="0"/>
              <a:t>	</a:t>
            </a:r>
            <a:r>
              <a:rPr lang="en-US" b="1" u="sng" dirty="0" err="1">
                <a:solidFill>
                  <a:srgbClr val="800000"/>
                </a:solidFill>
              </a:rPr>
              <a:t>B3</a:t>
            </a:r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en-US" b="1" u="sng" dirty="0" err="1">
                <a:solidFill>
                  <a:srgbClr val="800000"/>
                </a:solidFill>
              </a:rPr>
              <a:t>B4</a:t>
            </a:r>
            <a:r>
              <a:rPr lang="en-US" b="1" dirty="0">
                <a:solidFill>
                  <a:srgbClr val="800000"/>
                </a:solidFill>
              </a:rPr>
              <a:t>	 </a:t>
            </a:r>
            <a:r>
              <a:rPr lang="en-US" b="1" u="sng" dirty="0">
                <a:solidFill>
                  <a:srgbClr val="800000"/>
                </a:solidFill>
              </a:rPr>
              <a:t>A1</a:t>
            </a:r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en-US" b="1" u="sng" dirty="0" err="1">
                <a:solidFill>
                  <a:srgbClr val="800000"/>
                </a:solidFill>
              </a:rPr>
              <a:t>B2</a:t>
            </a:r>
            <a:r>
              <a:rPr lang="en-US" b="1" dirty="0">
                <a:solidFill>
                  <a:srgbClr val="80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	S	T	  A	 R</a:t>
            </a:r>
          </a:p>
          <a:p>
            <a:pPr marL="0" indent="0">
              <a:buClr>
                <a:schemeClr val="accent1"/>
              </a:buClr>
              <a:buSzPct val="70000"/>
              <a:buNone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ASCII-8 </a:t>
            </a:r>
            <a:r>
              <a:rPr lang="en-US" dirty="0" err="1"/>
              <a:t>cần</a:t>
            </a:r>
            <a:r>
              <a:rPr lang="en-US" dirty="0"/>
              <a:t> 1 byte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4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kumimoji="1" lang="en-US" dirty="0" err="1"/>
              <a:t>Dùng</a:t>
            </a:r>
            <a:r>
              <a:rPr kumimoji="1" lang="en-US" dirty="0"/>
              <a:t> </a:t>
            </a:r>
            <a:r>
              <a:rPr kumimoji="1" lang="en-US" dirty="0" err="1"/>
              <a:t>hệ</a:t>
            </a:r>
            <a:r>
              <a:rPr kumimoji="1" lang="en-US" dirty="0"/>
              <a:t> </a:t>
            </a:r>
            <a:r>
              <a:rPr kumimoji="1" lang="en-US" dirty="0" err="1"/>
              <a:t>nhị</a:t>
            </a:r>
            <a:r>
              <a:rPr kumimoji="1" lang="en-US" dirty="0"/>
              <a:t> </a:t>
            </a:r>
            <a:r>
              <a:rPr kumimoji="1" lang="en-US" dirty="0" err="1"/>
              <a:t>phân</a:t>
            </a:r>
            <a:r>
              <a:rPr kumimoji="1" lang="en-US" dirty="0"/>
              <a:t> </a:t>
            </a:r>
            <a:r>
              <a:rPr kumimoji="1" lang="en-US" dirty="0" err="1"/>
              <a:t>biểu</a:t>
            </a:r>
            <a:r>
              <a:rPr kumimoji="1" lang="en-US" dirty="0"/>
              <a:t> </a:t>
            </a:r>
            <a:r>
              <a:rPr kumimoji="1" lang="en-US" dirty="0" err="1"/>
              <a:t>diễn</a:t>
            </a:r>
            <a:r>
              <a:rPr kumimoji="1" lang="en-US" dirty="0"/>
              <a:t> </a:t>
            </a:r>
            <a:r>
              <a:rPr kumimoji="1" lang="en-US" dirty="0" err="1"/>
              <a:t>các</a:t>
            </a:r>
            <a:r>
              <a:rPr kumimoji="1" lang="en-US" dirty="0"/>
              <a:t> </a:t>
            </a:r>
            <a:r>
              <a:rPr kumimoji="1" lang="en-US" dirty="0" err="1"/>
              <a:t>từ</a:t>
            </a:r>
            <a:r>
              <a:rPr kumimoji="1" lang="en-US" dirty="0"/>
              <a:t> </a:t>
            </a:r>
            <a:r>
              <a:rPr kumimoji="1" lang="en-US" dirty="0" err="1"/>
              <a:t>sau</a:t>
            </a:r>
            <a:r>
              <a:rPr kumimoji="1" lang="en-US" dirty="0"/>
              <a:t> </a:t>
            </a:r>
            <a:r>
              <a:rPr kumimoji="1" lang="en-US" dirty="0" err="1"/>
              <a:t>đây</a:t>
            </a:r>
            <a:r>
              <a:rPr kumimoji="1" lang="en-US" dirty="0"/>
              <a:t> ở </a:t>
            </a:r>
            <a:r>
              <a:rPr kumimoji="1" lang="en-US" dirty="0" err="1"/>
              <a:t>dạng</a:t>
            </a:r>
            <a:r>
              <a:rPr kumimoji="1" lang="en-US" dirty="0"/>
              <a:t> </a:t>
            </a:r>
            <a:r>
              <a:rPr kumimoji="1" lang="en-US" dirty="0" err="1"/>
              <a:t>mã</a:t>
            </a:r>
            <a:r>
              <a:rPr kumimoji="1" lang="en-US" dirty="0"/>
              <a:t> ASCII-7 and ASCII-8:</a:t>
            </a:r>
          </a:p>
          <a:p>
            <a:pPr lvl="1" algn="just">
              <a:buNone/>
            </a:pPr>
            <a:r>
              <a:rPr kumimoji="1" lang="en-US" dirty="0"/>
              <a:t>	a) DRY		c) DAMP</a:t>
            </a:r>
          </a:p>
          <a:p>
            <a:pPr lvl="1" algn="just">
              <a:buNone/>
            </a:pPr>
            <a:r>
              <a:rPr kumimoji="1" lang="en-US" dirty="0"/>
              <a:t>	b) WET		d) TERM</a:t>
            </a:r>
          </a:p>
          <a:p>
            <a:pPr marL="514350" indent="-514350">
              <a:buClr>
                <a:schemeClr val="bg2"/>
              </a:buClr>
              <a:buSzPct val="100000"/>
              <a:buFont typeface="+mj-lt"/>
              <a:buAutoNum type="arabicPeriod" startAt="2"/>
            </a:pPr>
            <a:r>
              <a:rPr kumimoji="1" lang="en-US" dirty="0" err="1"/>
              <a:t>Dùng</a:t>
            </a:r>
            <a:r>
              <a:rPr kumimoji="1" lang="en-US" dirty="0"/>
              <a:t> </a:t>
            </a:r>
            <a:r>
              <a:rPr kumimoji="1" lang="en-US" dirty="0" err="1"/>
              <a:t>hệ</a:t>
            </a:r>
            <a:r>
              <a:rPr kumimoji="1" lang="en-US" dirty="0"/>
              <a:t> 16 </a:t>
            </a:r>
            <a:r>
              <a:rPr kumimoji="1" lang="en-US" dirty="0" err="1"/>
              <a:t>biểu</a:t>
            </a:r>
            <a:r>
              <a:rPr kumimoji="1" lang="en-US" dirty="0"/>
              <a:t> </a:t>
            </a:r>
            <a:r>
              <a:rPr kumimoji="1" lang="en-US" dirty="0" err="1"/>
              <a:t>diễn</a:t>
            </a:r>
            <a:r>
              <a:rPr kumimoji="1" lang="en-US" dirty="0"/>
              <a:t> </a:t>
            </a:r>
            <a:r>
              <a:rPr kumimoji="1" lang="en-US" dirty="0" err="1"/>
              <a:t>các</a:t>
            </a:r>
            <a:r>
              <a:rPr kumimoji="1" lang="en-US" dirty="0"/>
              <a:t> </a:t>
            </a:r>
            <a:r>
              <a:rPr kumimoji="1" lang="en-US" dirty="0" err="1"/>
              <a:t>từ</a:t>
            </a:r>
            <a:r>
              <a:rPr kumimoji="1" lang="en-US" dirty="0"/>
              <a:t> </a:t>
            </a:r>
            <a:r>
              <a:rPr kumimoji="1" lang="en-US" dirty="0" err="1"/>
              <a:t>sau</a:t>
            </a:r>
            <a:r>
              <a:rPr kumimoji="1" lang="en-US" dirty="0"/>
              <a:t> </a:t>
            </a:r>
            <a:r>
              <a:rPr kumimoji="1" lang="en-US" dirty="0" err="1"/>
              <a:t>đây</a:t>
            </a:r>
            <a:r>
              <a:rPr kumimoji="1" lang="en-US" dirty="0"/>
              <a:t> ở </a:t>
            </a:r>
            <a:r>
              <a:rPr kumimoji="1" lang="en-US" dirty="0" err="1"/>
              <a:t>dạng</a:t>
            </a:r>
            <a:r>
              <a:rPr kumimoji="1" lang="en-US" dirty="0"/>
              <a:t> </a:t>
            </a:r>
            <a:r>
              <a:rPr kumimoji="1" lang="en-US" dirty="0" err="1"/>
              <a:t>mã</a:t>
            </a:r>
            <a:r>
              <a:rPr kumimoji="1" lang="en-US" dirty="0"/>
              <a:t>  ASCII-8:</a:t>
            </a:r>
          </a:p>
          <a:p>
            <a:pPr lvl="1" algn="just">
              <a:buNone/>
            </a:pPr>
            <a:r>
              <a:rPr kumimoji="1" lang="en-US" dirty="0"/>
              <a:t>	a) PRINT	c) RUB</a:t>
            </a:r>
          </a:p>
          <a:p>
            <a:pPr lvl="1" algn="just">
              <a:buNone/>
            </a:pPr>
            <a:r>
              <a:rPr kumimoji="1" lang="en-US" dirty="0"/>
              <a:t>	b) TYPE		d) GIVE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/>
              <a:t>Tại sao sử dụng Unicode</a:t>
            </a:r>
          </a:p>
          <a:p>
            <a:pPr lvl="1"/>
            <a:r>
              <a:rPr lang="en-US"/>
              <a:t>Là bộ mã đơn nhất được thiết kế theo chuẩn quốc tế, hỗ trợ tất cả các ngôn ngữ</a:t>
            </a:r>
          </a:p>
          <a:p>
            <a:r>
              <a:rPr lang="en-US" b="1"/>
              <a:t>Đặc điểm của Unicode</a:t>
            </a:r>
          </a:p>
          <a:p>
            <a:pPr lvl="1"/>
            <a:r>
              <a:rPr lang="en-US"/>
              <a:t>Cung cấp một cách thống nhất để mã hóa các văn bản đa ngôn ngữ</a:t>
            </a:r>
          </a:p>
          <a:p>
            <a:pPr lvl="1"/>
            <a:r>
              <a:rPr lang="en-US"/>
              <a:t>X</a:t>
            </a:r>
            <a:r>
              <a:rPr lang="vi-VN"/>
              <a:t>ác định các mã cho các ký tự được sử dụng trong tất cả các ngôn ngữ trên thế giới</a:t>
            </a:r>
            <a:endParaRPr lang="en-US"/>
          </a:p>
          <a:p>
            <a:pPr lvl="1"/>
            <a:r>
              <a:rPr lang="en-US"/>
              <a:t>Xác định mã cho các ký tự đặc biệt, ký hiệu toán học, …</a:t>
            </a:r>
          </a:p>
        </p:txBody>
      </p:sp>
    </p:spTree>
    <p:extLst>
      <p:ext uri="{BB962C8B-B14F-4D97-AF65-F5344CB8AC3E}">
        <p14:creationId xmlns:p14="http://schemas.microsoft.com/office/powerpoint/2010/main" val="19390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/>
              <a:t>Có khả năng mã hóa nhiều triệu ký tự</a:t>
            </a:r>
          </a:p>
          <a:p>
            <a:pPr lvl="1" algn="just"/>
            <a:r>
              <a:rPr lang="en-US"/>
              <a:t>Gán mỗi ký tự với một giá trị số và một tên duy nhất</a:t>
            </a:r>
          </a:p>
          <a:p>
            <a:pPr lvl="1" algn="just"/>
            <a:r>
              <a:rPr lang="en-US"/>
              <a:t>Tạo </a:t>
            </a:r>
            <a:r>
              <a:rPr lang="vi-VN"/>
              <a:t>sự đơn giản và nhất quán của </a:t>
            </a:r>
            <a:r>
              <a:rPr lang="en-US"/>
              <a:t>mã </a:t>
            </a:r>
            <a:r>
              <a:rPr lang="vi-VN"/>
              <a:t>ascii, </a:t>
            </a:r>
            <a:r>
              <a:rPr lang="en-US"/>
              <a:t>ngay cả những </a:t>
            </a:r>
            <a:r>
              <a:rPr lang="vi-VN"/>
              <a:t>ký tự tương ứng có cùng một mã</a:t>
            </a:r>
            <a:endParaRPr lang="en-US"/>
          </a:p>
          <a:p>
            <a:pPr algn="just"/>
            <a:r>
              <a:rPr lang="en-US"/>
              <a:t>Các dạng Unide thông dụng:</a:t>
            </a:r>
          </a:p>
          <a:p>
            <a:pPr lvl="1" algn="just"/>
            <a:r>
              <a:rPr lang="en-US"/>
              <a:t>UTF-8</a:t>
            </a:r>
          </a:p>
          <a:p>
            <a:pPr lvl="1" algn="just"/>
            <a:r>
              <a:rPr lang="en-US"/>
              <a:t>UTF-16</a:t>
            </a:r>
          </a:p>
          <a:p>
            <a:pPr lvl="1" algn="just"/>
            <a:r>
              <a:rPr lang="en-US"/>
              <a:t>UTF-32</a:t>
            </a:r>
          </a:p>
        </p:txBody>
      </p:sp>
    </p:spTree>
    <p:extLst>
      <p:ext uri="{BB962C8B-B14F-4D97-AF65-F5344CB8AC3E}">
        <p14:creationId xmlns:p14="http://schemas.microsoft.com/office/powerpoint/2010/main" val="42063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tự sắp xếp (Collating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X</a:t>
            </a:r>
            <a:r>
              <a:rPr lang="vi-VN" dirty="0"/>
              <a:t>ác định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vi-VN" dirty="0"/>
              <a:t> được sử dụng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 máy tính</a:t>
            </a:r>
            <a:endParaRPr lang="en-US" dirty="0"/>
          </a:p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algn="just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cái</a:t>
            </a:r>
            <a:r>
              <a:rPr lang="en-US" dirty="0">
                <a:latin typeface="Arial" panose="020B0604020202020204" pitchFamily="34" charset="0"/>
              </a:rPr>
              <a:t> (</a:t>
            </a:r>
            <a:r>
              <a:rPr kumimoji="1" lang="en-US" dirty="0">
                <a:latin typeface="Arial" panose="020B0604020202020204" pitchFamily="34" charset="0"/>
              </a:rPr>
              <a:t>alphabetic order)</a:t>
            </a:r>
          </a:p>
          <a:p>
            <a:pPr algn="ctr">
              <a:buClr>
                <a:schemeClr val="accent1"/>
              </a:buClr>
              <a:buSzPct val="70000"/>
              <a:buNone/>
            </a:pPr>
            <a:r>
              <a:rPr kumimoji="1" lang="en-US" dirty="0">
                <a:latin typeface="Arial" panose="020B0604020202020204" pitchFamily="34" charset="0"/>
              </a:rPr>
              <a:t>	( A &lt; B &lt; C &lt; … &lt; Z )</a:t>
            </a:r>
            <a:endParaRPr lang="en-US" dirty="0">
              <a:latin typeface="Arial" panose="020B0604020202020204" pitchFamily="34" charset="0"/>
            </a:endParaRPr>
          </a:p>
          <a:p>
            <a:pPr lvl="1" algn="just">
              <a:buClr>
                <a:schemeClr val="accent1"/>
              </a:buClr>
              <a:buSzPct val="70000"/>
            </a:pPr>
            <a:r>
              <a:rPr lang="en-US" dirty="0" err="1">
                <a:latin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</a:rPr>
              <a:t> (</a:t>
            </a:r>
            <a:r>
              <a:rPr kumimoji="1" lang="en-US" dirty="0">
                <a:latin typeface="Arial" panose="020B0604020202020204" pitchFamily="34" charset="0"/>
              </a:rPr>
              <a:t>numeric order)</a:t>
            </a:r>
          </a:p>
          <a:p>
            <a:pPr algn="ctr">
              <a:buClr>
                <a:schemeClr val="accent1"/>
              </a:buClr>
              <a:buSzPct val="70000"/>
              <a:buNone/>
            </a:pPr>
            <a:r>
              <a:rPr kumimoji="1" lang="en-US" dirty="0">
                <a:latin typeface="Arial" panose="020B0604020202020204" pitchFamily="34" charset="0"/>
              </a:rPr>
              <a:t>	(0 &lt; 1&lt; 2&lt; … &lt; 9 )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tự sắp xếp (Collating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  <a:r>
              <a:rPr kumimoji="1" lang="en-US"/>
              <a:t>máy tính dùng mã BCD, xác định trình tự của các chuỗi 23, A1, 1A?</a:t>
            </a:r>
          </a:p>
          <a:p>
            <a:pPr lvl="1"/>
            <a:r>
              <a:rPr kumimoji="1" lang="en-US"/>
              <a:t>Trong mã BCD, ký tự số&lt;ký tự chữ cái</a:t>
            </a:r>
            <a:r>
              <a:rPr kumimoji="1" lang="en-US">
                <a:sym typeface="Wingdings" panose="05000000000000000000" pitchFamily="2" charset="2"/>
              </a:rPr>
              <a:t> trình tự của các chuỗi là:</a:t>
            </a:r>
            <a:endParaRPr kumimoji="1" lang="en-US"/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kumimoji="1" lang="en-US"/>
              <a:t>			</a:t>
            </a:r>
            <a:r>
              <a:rPr kumimoji="1" lang="en-US">
                <a:solidFill>
                  <a:srgbClr val="800000"/>
                </a:solidFill>
              </a:rPr>
              <a:t>23 &lt; 1A &lt; A1  </a:t>
            </a:r>
            <a:r>
              <a:rPr kumimoji="1" lang="en-US">
                <a:solidFill>
                  <a:srgbClr val="800000"/>
                </a:solidFill>
                <a:sym typeface="Wingdings" panose="05000000000000000000" pitchFamily="2" charset="2"/>
              </a:rPr>
              <a:t>  </a:t>
            </a:r>
            <a:r>
              <a:rPr kumimoji="1" lang="en-US">
                <a:solidFill>
                  <a:srgbClr val="800000"/>
                </a:solidFill>
              </a:rPr>
              <a:t>23, 1A, A1.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tự sắp xếp (Collating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máy tính sử dụng mã EBCDIC,  thứ tự của các chuỗi 23, A1, 1A là gì?</a:t>
            </a:r>
          </a:p>
          <a:p>
            <a:pPr lvl="1"/>
            <a:r>
              <a:rPr kumimoji="1" lang="en-US"/>
              <a:t>Trong mã EBCDIC, ký tự số &gt; ký tự trong bảng chữ cái, do đó chuỗi sẽ được sắp xếp như sau:</a:t>
            </a: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kumimoji="1" lang="en-US"/>
              <a:t>			</a:t>
            </a:r>
            <a:r>
              <a:rPr kumimoji="1" lang="en-US">
                <a:solidFill>
                  <a:srgbClr val="800000"/>
                </a:solidFill>
              </a:rPr>
              <a:t>23 &gt; 1A &gt; A1  </a:t>
            </a:r>
            <a:r>
              <a:rPr kumimoji="1" lang="en-US">
                <a:solidFill>
                  <a:srgbClr val="800000"/>
                </a:solidFill>
                <a:sym typeface="Wingdings" panose="05000000000000000000" pitchFamily="2" charset="2"/>
              </a:rPr>
              <a:t>  </a:t>
            </a:r>
            <a:r>
              <a:rPr kumimoji="1" lang="en-US">
                <a:solidFill>
                  <a:srgbClr val="800000"/>
                </a:solidFill>
              </a:rPr>
              <a:t>A1, 1A, 23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tự sắp xếp (Collating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máy tính sử dụng mã ASCII, xác định trình tự của các chuỗi </a:t>
            </a:r>
            <a:r>
              <a:rPr kumimoji="1" lang="en-US"/>
              <a:t>23, A1, 1A?</a:t>
            </a:r>
          </a:p>
          <a:p>
            <a:pPr lvl="1"/>
            <a:r>
              <a:rPr kumimoji="1" lang="en-US"/>
              <a:t>Trong mã ASCII, ký tự số &lt; ký tự chữ. </a:t>
            </a:r>
          </a:p>
          <a:p>
            <a:pPr lvl="1"/>
            <a:r>
              <a:rPr kumimoji="1" lang="en-US"/>
              <a:t>Do đó chuỗi sẽ được sắp xếp như sau:</a:t>
            </a:r>
          </a:p>
          <a:p>
            <a:pPr algn="just">
              <a:buClr>
                <a:schemeClr val="accent1"/>
              </a:buClr>
              <a:buSzPct val="70000"/>
              <a:buNone/>
            </a:pPr>
            <a:r>
              <a:rPr kumimoji="1" lang="en-US"/>
              <a:t>			</a:t>
            </a:r>
            <a:r>
              <a:rPr kumimoji="1" lang="en-US">
                <a:solidFill>
                  <a:srgbClr val="800000"/>
                </a:solidFill>
              </a:rPr>
              <a:t>1A &lt; 23 &lt;A1  </a:t>
            </a:r>
            <a:r>
              <a:rPr kumimoji="1" lang="en-US">
                <a:solidFill>
                  <a:srgbClr val="800000"/>
                </a:solidFill>
                <a:sym typeface="Wingdings" panose="05000000000000000000" pitchFamily="2" charset="2"/>
              </a:rPr>
              <a:t>  1</a:t>
            </a:r>
            <a:r>
              <a:rPr kumimoji="1" lang="en-US">
                <a:solidFill>
                  <a:srgbClr val="800000"/>
                </a:solidFill>
              </a:rPr>
              <a:t>A, 23, A1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SzPct val="100000"/>
              <a:buFont typeface="+mj-lt"/>
              <a:buAutoNum type="arabicPeriod"/>
            </a:pPr>
            <a:r>
              <a:rPr kumimoji="1" lang="en-US" dirty="0" err="1"/>
              <a:t>Một</a:t>
            </a:r>
            <a:r>
              <a:rPr kumimoji="1" lang="en-US" dirty="0"/>
              <a:t> </a:t>
            </a:r>
            <a:r>
              <a:rPr kumimoji="1" lang="en-US" dirty="0" err="1"/>
              <a:t>máy</a:t>
            </a:r>
            <a:r>
              <a:rPr kumimoji="1" lang="en-US" dirty="0"/>
              <a:t> </a:t>
            </a:r>
            <a:r>
              <a:rPr kumimoji="1" lang="en-US" dirty="0" err="1"/>
              <a:t>tính</a:t>
            </a:r>
            <a:r>
              <a:rPr kumimoji="1" lang="en-US" dirty="0"/>
              <a:t> </a:t>
            </a:r>
            <a:r>
              <a:rPr kumimoji="1" lang="en-US" dirty="0" err="1"/>
              <a:t>sử</a:t>
            </a:r>
            <a:r>
              <a:rPr kumimoji="1" lang="en-US" dirty="0"/>
              <a:t> </a:t>
            </a:r>
            <a:r>
              <a:rPr kumimoji="1" lang="en-US" dirty="0" err="1"/>
              <a:t>dụng</a:t>
            </a:r>
            <a:r>
              <a:rPr kumimoji="1" lang="en-US" dirty="0"/>
              <a:t> </a:t>
            </a:r>
            <a:r>
              <a:rPr kumimoji="1" lang="en-US" dirty="0" err="1"/>
              <a:t>mã</a:t>
            </a:r>
            <a:r>
              <a:rPr kumimoji="1" lang="en-US" dirty="0"/>
              <a:t> </a:t>
            </a:r>
            <a:r>
              <a:rPr kumimoji="1" lang="en-US" dirty="0" err="1"/>
              <a:t>nội</a:t>
            </a:r>
            <a:r>
              <a:rPr kumimoji="1" lang="en-US" dirty="0"/>
              <a:t> </a:t>
            </a:r>
            <a:r>
              <a:rPr kumimoji="1" lang="en-US" dirty="0" err="1"/>
              <a:t>bộ</a:t>
            </a:r>
            <a:r>
              <a:rPr kumimoji="1" lang="en-US" dirty="0"/>
              <a:t> </a:t>
            </a:r>
            <a:r>
              <a:rPr kumimoji="1" lang="en-US" dirty="0" err="1"/>
              <a:t>miêu</a:t>
            </a:r>
            <a:r>
              <a:rPr kumimoji="1" lang="en-US" dirty="0"/>
              <a:t> </a:t>
            </a:r>
            <a:r>
              <a:rPr kumimoji="1" lang="en-US" dirty="0" err="1"/>
              <a:t>tả</a:t>
            </a:r>
            <a:r>
              <a:rPr kumimoji="1" lang="en-US" dirty="0"/>
              <a:t> </a:t>
            </a:r>
            <a:r>
              <a:rPr kumimoji="1" lang="en-US" dirty="0" err="1"/>
              <a:t>cho</a:t>
            </a:r>
            <a:r>
              <a:rPr kumimoji="1" lang="en-US" dirty="0"/>
              <a:t> </a:t>
            </a:r>
            <a:r>
              <a:rPr kumimoji="1" lang="en-US" dirty="0" err="1"/>
              <a:t>các</a:t>
            </a:r>
            <a:r>
              <a:rPr kumimoji="1" lang="en-US" dirty="0"/>
              <a:t> </a:t>
            </a:r>
            <a:r>
              <a:rPr kumimoji="1" lang="en-US" dirty="0" err="1"/>
              <a:t>kí</a:t>
            </a:r>
            <a:r>
              <a:rPr kumimoji="1" lang="en-US" dirty="0"/>
              <a:t> </a:t>
            </a:r>
            <a:r>
              <a:rPr kumimoji="1" lang="en-US" dirty="0" err="1"/>
              <a:t>tự</a:t>
            </a:r>
            <a:r>
              <a:rPr kumimoji="1" lang="en-US" dirty="0"/>
              <a:t>. </a:t>
            </a:r>
            <a:r>
              <a:rPr kumimoji="1" lang="en-US" dirty="0" err="1"/>
              <a:t>Thứ</a:t>
            </a:r>
            <a:r>
              <a:rPr kumimoji="1" lang="en-US" dirty="0"/>
              <a:t> </a:t>
            </a:r>
            <a:r>
              <a:rPr kumimoji="1" lang="en-US" dirty="0" err="1"/>
              <a:t>tự</a:t>
            </a:r>
            <a:r>
              <a:rPr kumimoji="1" lang="en-US" dirty="0"/>
              <a:t> </a:t>
            </a:r>
            <a:r>
              <a:rPr kumimoji="1" lang="en-US" dirty="0" err="1"/>
              <a:t>sắp</a:t>
            </a:r>
            <a:r>
              <a:rPr kumimoji="1" lang="en-US" dirty="0"/>
              <a:t> </a:t>
            </a:r>
            <a:r>
              <a:rPr kumimoji="1" lang="en-US" dirty="0" err="1"/>
              <a:t>xếp</a:t>
            </a:r>
            <a:r>
              <a:rPr kumimoji="1" lang="en-US" dirty="0"/>
              <a:t> </a:t>
            </a:r>
            <a:r>
              <a:rPr kumimoji="1" lang="en-US" dirty="0" err="1"/>
              <a:t>các</a:t>
            </a:r>
            <a:r>
              <a:rPr kumimoji="1" lang="en-US" dirty="0"/>
              <a:t> </a:t>
            </a:r>
            <a:r>
              <a:rPr kumimoji="1" lang="en-US" dirty="0" err="1"/>
              <a:t>chuỗi</a:t>
            </a:r>
            <a:r>
              <a:rPr kumimoji="1" lang="en-US" dirty="0"/>
              <a:t> </a:t>
            </a:r>
            <a:r>
              <a:rPr kumimoji="1" lang="en-US" dirty="0" err="1"/>
              <a:t>sau</a:t>
            </a:r>
            <a:r>
              <a:rPr kumimoji="1" lang="en-US" dirty="0"/>
              <a:t> </a:t>
            </a:r>
            <a:r>
              <a:rPr kumimoji="1" lang="en-US" dirty="0" err="1"/>
              <a:t>thế</a:t>
            </a:r>
            <a:r>
              <a:rPr kumimoji="1" lang="en-US" dirty="0"/>
              <a:t> </a:t>
            </a:r>
            <a:r>
              <a:rPr kumimoji="1" lang="en-US" dirty="0" err="1"/>
              <a:t>nào</a:t>
            </a:r>
            <a:r>
              <a:rPr kumimoji="1" lang="en-US" dirty="0"/>
              <a:t>?</a:t>
            </a:r>
            <a:br>
              <a:rPr kumimoji="1" lang="en-US" dirty="0"/>
            </a:br>
            <a:r>
              <a:rPr kumimoji="1" lang="en-US" dirty="0"/>
              <a:t>       a. ABC</a:t>
            </a:r>
            <a:br>
              <a:rPr kumimoji="1" lang="en-US" dirty="0"/>
            </a:br>
            <a:r>
              <a:rPr kumimoji="1" lang="en-US" dirty="0"/>
              <a:t>       b. 123</a:t>
            </a:r>
            <a:br>
              <a:rPr kumimoji="1" lang="en-US" dirty="0"/>
            </a:br>
            <a:r>
              <a:rPr kumimoji="1" lang="en-US" dirty="0"/>
              <a:t>       c. 245</a:t>
            </a:r>
            <a:br>
              <a:rPr kumimoji="1" lang="en-US" dirty="0"/>
            </a:br>
            <a:r>
              <a:rPr kumimoji="1" lang="en-US" dirty="0"/>
              <a:t>       d. ADD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0 </a:t>
            </a:r>
            <a:r>
              <a:rPr lang="en-US" dirty="0" err="1"/>
              <a:t>và</a:t>
            </a:r>
            <a:r>
              <a:rPr lang="en-US" dirty="0"/>
              <a:t> 1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marL="40005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FB24-C973-43BD-AFAA-511CD208A54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9C53-326E-4B42-9764-BE9D55395AA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09" y="4430486"/>
            <a:ext cx="754487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 startAt="2"/>
              <a:tabLst>
                <a:tab pos="860425" algn="l"/>
              </a:tabLst>
            </a:pPr>
            <a:r>
              <a:rPr kumimoji="1" lang="en-US" dirty="0" err="1"/>
              <a:t>Một</a:t>
            </a:r>
            <a:r>
              <a:rPr kumimoji="1" lang="en-US" dirty="0"/>
              <a:t> </a:t>
            </a:r>
            <a:r>
              <a:rPr kumimoji="1" lang="en-US" dirty="0" err="1"/>
              <a:t>máy</a:t>
            </a:r>
            <a:r>
              <a:rPr kumimoji="1" lang="en-US" dirty="0"/>
              <a:t> </a:t>
            </a:r>
            <a:r>
              <a:rPr kumimoji="1" lang="en-US" dirty="0" err="1"/>
              <a:t>tính</a:t>
            </a:r>
            <a:r>
              <a:rPr kumimoji="1" lang="en-US" dirty="0"/>
              <a:t> </a:t>
            </a:r>
            <a:r>
              <a:rPr kumimoji="1" lang="en-US" dirty="0" err="1"/>
              <a:t>sử</a:t>
            </a:r>
            <a:r>
              <a:rPr kumimoji="1" lang="en-US" dirty="0"/>
              <a:t> </a:t>
            </a:r>
            <a:r>
              <a:rPr kumimoji="1" lang="en-US" dirty="0" err="1"/>
              <a:t>dụng</a:t>
            </a:r>
            <a:r>
              <a:rPr kumimoji="1" lang="en-US" dirty="0"/>
              <a:t> ASCII. </a:t>
            </a:r>
            <a:r>
              <a:rPr kumimoji="1" lang="en-US" dirty="0" err="1"/>
              <a:t>Xác</a:t>
            </a:r>
            <a:r>
              <a:rPr kumimoji="1" lang="en-US" dirty="0"/>
              <a:t> </a:t>
            </a:r>
            <a:r>
              <a:rPr kumimoji="1" lang="en-US" dirty="0" err="1"/>
              <a:t>định</a:t>
            </a:r>
            <a:r>
              <a:rPr kumimoji="1" lang="en-US" dirty="0"/>
              <a:t> </a:t>
            </a:r>
            <a:r>
              <a:rPr kumimoji="1" lang="en-US" dirty="0" err="1"/>
              <a:t>thứ</a:t>
            </a:r>
            <a:r>
              <a:rPr kumimoji="1" lang="en-US" dirty="0"/>
              <a:t> </a:t>
            </a:r>
            <a:r>
              <a:rPr kumimoji="1" lang="en-US" dirty="0" err="1"/>
              <a:t>tự</a:t>
            </a:r>
            <a:r>
              <a:rPr kumimoji="1" lang="en-US" dirty="0"/>
              <a:t> </a:t>
            </a:r>
            <a:r>
              <a:rPr kumimoji="1" lang="en-US" dirty="0" err="1"/>
              <a:t>của</a:t>
            </a:r>
            <a:r>
              <a:rPr kumimoji="1" lang="en-US" dirty="0"/>
              <a:t> </a:t>
            </a:r>
            <a:r>
              <a:rPr kumimoji="1" lang="en-US" dirty="0" err="1"/>
              <a:t>các</a:t>
            </a:r>
            <a:r>
              <a:rPr kumimoji="1" lang="en-US" dirty="0"/>
              <a:t> </a:t>
            </a:r>
            <a:r>
              <a:rPr kumimoji="1" lang="en-US" dirty="0" err="1"/>
              <a:t>chuỗi</a:t>
            </a:r>
            <a:r>
              <a:rPr kumimoji="1" lang="en-US" dirty="0"/>
              <a:t> </a:t>
            </a:r>
            <a:r>
              <a:rPr kumimoji="1" lang="en-US" dirty="0" err="1"/>
              <a:t>sau</a:t>
            </a:r>
            <a:r>
              <a:rPr kumimoji="1" lang="en-US" dirty="0"/>
              <a:t>:</a:t>
            </a:r>
          </a:p>
          <a:p>
            <a:pPr algn="l">
              <a:buClr>
                <a:schemeClr val="accent1"/>
              </a:buClr>
              <a:buSzPct val="70000"/>
              <a:buNone/>
            </a:pPr>
            <a:r>
              <a:rPr kumimoji="1" lang="en-US" dirty="0"/>
              <a:t>        a. BED</a:t>
            </a:r>
            <a:br>
              <a:rPr kumimoji="1" lang="en-US" dirty="0"/>
            </a:br>
            <a:r>
              <a:rPr kumimoji="1" lang="en-US" dirty="0"/>
              <a:t>      b. 512</a:t>
            </a:r>
            <a:br>
              <a:rPr kumimoji="1" lang="en-US" dirty="0"/>
            </a:br>
            <a:r>
              <a:rPr kumimoji="1" lang="en-US" dirty="0"/>
              <a:t>      c. 400</a:t>
            </a:r>
            <a:br>
              <a:rPr kumimoji="1" lang="en-US" dirty="0"/>
            </a:br>
            <a:r>
              <a:rPr kumimoji="1" lang="en-US" dirty="0"/>
              <a:t>      d. 128</a:t>
            </a:r>
            <a:br>
              <a:rPr kumimoji="1" lang="en-US" dirty="0"/>
            </a:br>
            <a:r>
              <a:rPr kumimoji="1" lang="en-US" dirty="0"/>
              <a:t>      e. BAD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 startAt="3"/>
            </a:pPr>
            <a:r>
              <a:rPr kumimoji="1" lang="en-US" sz="2400" dirty="0" err="1"/>
              <a:t>Viết</a:t>
            </a:r>
            <a:r>
              <a:rPr kumimoji="1" lang="en-US" sz="2400" dirty="0"/>
              <a:t> 4-bit, </a:t>
            </a:r>
            <a:r>
              <a:rPr kumimoji="1" lang="en-US" sz="2400" dirty="0" err="1"/>
              <a:t>mã</a:t>
            </a:r>
            <a:r>
              <a:rPr kumimoji="1" lang="en-US" sz="2400" dirty="0"/>
              <a:t> BCD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số</a:t>
            </a:r>
            <a:r>
              <a:rPr kumimoji="1" lang="en-US" sz="2400" dirty="0"/>
              <a:t> </a:t>
            </a:r>
            <a:r>
              <a:rPr kumimoji="1" lang="en-US" sz="2400" dirty="0" err="1"/>
              <a:t>sau</a:t>
            </a:r>
            <a:r>
              <a:rPr kumimoji="1" lang="en-US" sz="2400" dirty="0"/>
              <a:t> </a:t>
            </a:r>
            <a:r>
              <a:rPr kumimoji="1" lang="en-US" sz="2400" dirty="0" err="1"/>
              <a:t>đây</a:t>
            </a:r>
            <a:r>
              <a:rPr kumimoji="1" lang="en-US" sz="2400" dirty="0"/>
              <a:t>: 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kumimoji="1" lang="en-US" dirty="0"/>
              <a:t>2510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kumimoji="1" lang="en-US" dirty="0"/>
              <a:t>6410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kumimoji="1" lang="en-US" dirty="0"/>
              <a:t>12810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kumimoji="1" lang="en-US" dirty="0"/>
              <a:t>102410</a:t>
            </a:r>
          </a:p>
          <a:p>
            <a:pPr marL="514350" indent="-514350" algn="l">
              <a:buFont typeface="+mj-lt"/>
              <a:buAutoNum type="arabicPeriod" startAt="4"/>
            </a:pPr>
            <a:r>
              <a:rPr kumimoji="1" lang="en-US" sz="2400" dirty="0" err="1"/>
              <a:t>Sử</a:t>
            </a:r>
            <a:r>
              <a:rPr kumimoji="1" lang="en-US" sz="2400" dirty="0"/>
              <a:t> </a:t>
            </a:r>
            <a:r>
              <a:rPr kumimoji="1" lang="en-US" sz="2400" dirty="0" err="1"/>
              <a:t>dụng</a:t>
            </a:r>
            <a:r>
              <a:rPr kumimoji="1" lang="en-US" sz="2400" dirty="0"/>
              <a:t> </a:t>
            </a:r>
            <a:r>
              <a:rPr kumimoji="1" lang="en-US" sz="2400" dirty="0" err="1"/>
              <a:t>hệ</a:t>
            </a:r>
            <a:r>
              <a:rPr kumimoji="1" lang="en-US" sz="2400" dirty="0"/>
              <a:t> </a:t>
            </a:r>
            <a:r>
              <a:rPr kumimoji="1" lang="en-US" sz="2400" dirty="0" err="1"/>
              <a:t>nhị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, </a:t>
            </a:r>
            <a:r>
              <a:rPr kumimoji="1" lang="en-US" sz="2400" dirty="0" err="1"/>
              <a:t>biểu</a:t>
            </a:r>
            <a:r>
              <a:rPr kumimoji="1" lang="en-US" sz="2400" dirty="0"/>
              <a:t> </a:t>
            </a:r>
            <a:r>
              <a:rPr kumimoji="1" lang="en-US" sz="2400" dirty="0" err="1"/>
              <a:t>diễn</a:t>
            </a:r>
            <a:r>
              <a:rPr kumimoji="1" lang="en-US" sz="2400" dirty="0"/>
              <a:t> </a:t>
            </a:r>
            <a:r>
              <a:rPr kumimoji="1" lang="en-US" sz="2400" dirty="0" err="1"/>
              <a:t>bằng</a:t>
            </a:r>
            <a:r>
              <a:rPr kumimoji="1" lang="en-US" sz="2400" dirty="0"/>
              <a:t> </a:t>
            </a:r>
            <a:r>
              <a:rPr kumimoji="1" lang="en-US" sz="2400" dirty="0" err="1"/>
              <a:t>mã</a:t>
            </a:r>
            <a:r>
              <a:rPr kumimoji="1" lang="en-US" sz="2400" dirty="0"/>
              <a:t> BCD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các</a:t>
            </a:r>
            <a:r>
              <a:rPr kumimoji="1" lang="en-US" sz="2400" dirty="0"/>
              <a:t> </a:t>
            </a:r>
            <a:r>
              <a:rPr kumimoji="1" lang="en-US" sz="2400" dirty="0" err="1"/>
              <a:t>từ</a:t>
            </a:r>
            <a:r>
              <a:rPr kumimoji="1" lang="en-US" sz="2400" dirty="0"/>
              <a:t> </a:t>
            </a:r>
            <a:r>
              <a:rPr kumimoji="1" lang="en-US" sz="2400" dirty="0" err="1"/>
              <a:t>sau</a:t>
            </a:r>
            <a:r>
              <a:rPr kumimoji="1" lang="en-US" sz="2400" dirty="0"/>
              <a:t>:</a:t>
            </a:r>
            <a:br>
              <a:rPr kumimoji="1" lang="en-US" sz="2400" dirty="0"/>
            </a:br>
            <a:r>
              <a:rPr kumimoji="1" lang="en-US" sz="2400" dirty="0"/>
              <a:t>a. BIT</a:t>
            </a:r>
            <a:br>
              <a:rPr kumimoji="1" lang="en-US" sz="2400" dirty="0"/>
            </a:br>
            <a:r>
              <a:rPr kumimoji="1" lang="en-US" sz="2400" dirty="0"/>
              <a:t>b. BYTE</a:t>
            </a:r>
            <a:br>
              <a:rPr kumimoji="1" lang="en-US" sz="2400" dirty="0"/>
            </a:br>
            <a:r>
              <a:rPr kumimoji="1" lang="en-US" sz="2400" dirty="0"/>
              <a:t>c. ZERO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9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kumimoji="1" lang="en-US" sz="2400" dirty="0" err="1"/>
              <a:t>Sử</a:t>
            </a:r>
            <a:r>
              <a:rPr kumimoji="1" lang="en-US" sz="2400" dirty="0"/>
              <a:t> </a:t>
            </a:r>
            <a:r>
              <a:rPr kumimoji="1" lang="en-US" sz="2400" dirty="0" err="1"/>
              <a:t>dụng</a:t>
            </a:r>
            <a:r>
              <a:rPr kumimoji="1" lang="en-US" sz="2400" dirty="0"/>
              <a:t> </a:t>
            </a:r>
            <a:r>
              <a:rPr kumimoji="1" lang="en-US" sz="2400" dirty="0" err="1"/>
              <a:t>hệ</a:t>
            </a:r>
            <a:r>
              <a:rPr kumimoji="1" lang="en-US" sz="2400" dirty="0"/>
              <a:t> </a:t>
            </a:r>
            <a:r>
              <a:rPr kumimoji="1" lang="en-US" sz="2400" dirty="0" err="1"/>
              <a:t>bát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 </a:t>
            </a:r>
            <a:r>
              <a:rPr kumimoji="1" lang="en-US" sz="2400" dirty="0" err="1"/>
              <a:t>biển</a:t>
            </a:r>
            <a:r>
              <a:rPr kumimoji="1" lang="en-US" sz="2400" dirty="0"/>
              <a:t> </a:t>
            </a:r>
            <a:r>
              <a:rPr kumimoji="1" lang="en-US" sz="2400" dirty="0" err="1"/>
              <a:t>diễn</a:t>
            </a:r>
            <a:r>
              <a:rPr kumimoji="1" lang="en-US" sz="2400" dirty="0"/>
              <a:t> </a:t>
            </a:r>
            <a:r>
              <a:rPr kumimoji="1" lang="en-US" sz="2400" dirty="0" err="1"/>
              <a:t>các</a:t>
            </a:r>
            <a:r>
              <a:rPr kumimoji="1" lang="en-US" sz="2400" dirty="0"/>
              <a:t> </a:t>
            </a:r>
            <a:r>
              <a:rPr kumimoji="1" lang="en-US" sz="2400" dirty="0" err="1"/>
              <a:t>từ</a:t>
            </a:r>
            <a:r>
              <a:rPr kumimoji="1" lang="en-US" sz="2400" dirty="0"/>
              <a:t> </a:t>
            </a:r>
            <a:r>
              <a:rPr kumimoji="1" lang="en-US" sz="2400" dirty="0" err="1"/>
              <a:t>bên</a:t>
            </a:r>
            <a:r>
              <a:rPr kumimoji="1" lang="en-US" sz="2400" dirty="0"/>
              <a:t> </a:t>
            </a:r>
            <a:r>
              <a:rPr kumimoji="1" lang="en-US" sz="2400" dirty="0" err="1"/>
              <a:t>dưới</a:t>
            </a:r>
            <a:r>
              <a:rPr kumimoji="1" lang="en-US" sz="2400" dirty="0"/>
              <a:t> ở </a:t>
            </a:r>
            <a:r>
              <a:rPr kumimoji="1" lang="en-US" sz="2400" dirty="0" err="1"/>
              <a:t>dạng</a:t>
            </a:r>
            <a:r>
              <a:rPr kumimoji="1" lang="en-US" sz="2400" dirty="0"/>
              <a:t> </a:t>
            </a:r>
            <a:r>
              <a:rPr kumimoji="1" lang="en-US" sz="2400" dirty="0" err="1"/>
              <a:t>mã</a:t>
            </a:r>
            <a:r>
              <a:rPr kumimoji="1" lang="en-US" sz="2400" dirty="0"/>
              <a:t> BCD: </a:t>
            </a:r>
            <a:br>
              <a:rPr kumimoji="1" lang="en-US" sz="2400" dirty="0"/>
            </a:br>
            <a:r>
              <a:rPr kumimoji="1" lang="en-US" sz="2400" dirty="0"/>
              <a:t>       a. COMPUTER</a:t>
            </a:r>
            <a:br>
              <a:rPr kumimoji="1" lang="en-US" sz="2400" dirty="0"/>
            </a:br>
            <a:r>
              <a:rPr kumimoji="1" lang="en-US" sz="2400" dirty="0"/>
              <a:t>       b. VIDEO</a:t>
            </a:r>
            <a:br>
              <a:rPr kumimoji="1" lang="en-US" sz="2400" dirty="0"/>
            </a:br>
            <a:r>
              <a:rPr kumimoji="1" lang="en-US" sz="2400" dirty="0"/>
              <a:t>       c. INPUT</a:t>
            </a:r>
            <a:br>
              <a:rPr kumimoji="1" lang="en-US" sz="2400" dirty="0"/>
            </a:br>
            <a:r>
              <a:rPr kumimoji="1" lang="en-US" sz="2400" dirty="0"/>
              <a:t>       d. OUTPUT</a:t>
            </a:r>
          </a:p>
          <a:p>
            <a:pPr marL="514350" indent="-514350" algn="l">
              <a:buFont typeface="+mj-lt"/>
              <a:buAutoNum type="arabicPeriod" startAt="6"/>
            </a:pPr>
            <a:r>
              <a:rPr kumimoji="1" lang="en-US" sz="2400" dirty="0" err="1"/>
              <a:t>Dùng</a:t>
            </a:r>
            <a:r>
              <a:rPr kumimoji="1" lang="en-US" sz="2400" dirty="0"/>
              <a:t> </a:t>
            </a:r>
            <a:r>
              <a:rPr kumimoji="1" lang="en-US" sz="2400" dirty="0" err="1"/>
              <a:t>hệ</a:t>
            </a:r>
            <a:r>
              <a:rPr kumimoji="1" lang="en-US" sz="2400" dirty="0"/>
              <a:t> </a:t>
            </a:r>
            <a:r>
              <a:rPr kumimoji="1" lang="en-US" sz="2400" dirty="0" err="1"/>
              <a:t>nhị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, </a:t>
            </a:r>
            <a:r>
              <a:rPr kumimoji="1" lang="en-US" sz="2400" dirty="0" err="1"/>
              <a:t>biểu</a:t>
            </a:r>
            <a:r>
              <a:rPr kumimoji="1" lang="en-US" sz="2400" dirty="0"/>
              <a:t> </a:t>
            </a:r>
            <a:r>
              <a:rPr kumimoji="1" lang="en-US" sz="2400" dirty="0" err="1"/>
              <a:t>diễn</a:t>
            </a:r>
            <a:r>
              <a:rPr kumimoji="1" lang="en-US" sz="2400" dirty="0"/>
              <a:t> </a:t>
            </a:r>
            <a:r>
              <a:rPr kumimoji="1" lang="en-US" sz="2400" dirty="0" err="1"/>
              <a:t>dạng</a:t>
            </a:r>
            <a:r>
              <a:rPr kumimoji="1" lang="en-US" sz="2400" dirty="0"/>
              <a:t> </a:t>
            </a:r>
            <a:r>
              <a:rPr kumimoji="1" lang="en-US" sz="2400" dirty="0" err="1"/>
              <a:t>mã</a:t>
            </a:r>
            <a:r>
              <a:rPr kumimoji="1" lang="en-US" sz="2400" dirty="0"/>
              <a:t> EBCDIC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các</a:t>
            </a:r>
            <a:r>
              <a:rPr kumimoji="1" lang="en-US" sz="2400" dirty="0"/>
              <a:t> </a:t>
            </a:r>
            <a:r>
              <a:rPr kumimoji="1" lang="en-US" sz="2400" dirty="0" err="1"/>
              <a:t>từ</a:t>
            </a:r>
            <a:r>
              <a:rPr kumimoji="1" lang="en-US" sz="2400" dirty="0"/>
              <a:t> </a:t>
            </a:r>
            <a:r>
              <a:rPr kumimoji="1" lang="en-US" sz="2400" dirty="0" err="1"/>
              <a:t>sau</a:t>
            </a:r>
            <a:r>
              <a:rPr kumimoji="1" lang="en-US" sz="2400" dirty="0"/>
              <a:t>?</a:t>
            </a:r>
            <a:br>
              <a:rPr kumimoji="1" lang="en-US" sz="2400" dirty="0"/>
            </a:br>
            <a:r>
              <a:rPr kumimoji="1" lang="en-US" sz="2400" dirty="0"/>
              <a:t>       a. SUN</a:t>
            </a:r>
            <a:br>
              <a:rPr kumimoji="1" lang="en-US" sz="2400" dirty="0"/>
            </a:br>
            <a:r>
              <a:rPr kumimoji="1" lang="en-US" sz="2400" dirty="0"/>
              <a:t>       b. MOON</a:t>
            </a:r>
            <a:br>
              <a:rPr kumimoji="1" lang="en-US" sz="2400" dirty="0"/>
            </a:br>
            <a:r>
              <a:rPr kumimoji="1" lang="en-US" sz="2400" dirty="0"/>
              <a:t>       c. CAT</a:t>
            </a:r>
            <a:br>
              <a:rPr kumimoji="1" lang="en-US" sz="2400" dirty="0"/>
            </a:br>
            <a:r>
              <a:rPr kumimoji="1" lang="en-US" sz="2400" dirty="0"/>
              <a:t>       d. DOG</a:t>
            </a:r>
            <a:br>
              <a:rPr kumimoji="1" lang="en-US" sz="2400" dirty="0"/>
            </a:br>
            <a:endParaRPr kumimoji="1"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 startAt="7"/>
            </a:pPr>
            <a:r>
              <a:rPr kumimoji="1" lang="en-US" sz="2400" dirty="0" err="1"/>
              <a:t>Dùng</a:t>
            </a:r>
            <a:r>
              <a:rPr kumimoji="1" lang="en-US" sz="2400" dirty="0"/>
              <a:t> </a:t>
            </a:r>
            <a:r>
              <a:rPr kumimoji="1" lang="en-US" sz="2400" dirty="0" err="1"/>
              <a:t>hệ</a:t>
            </a:r>
            <a:r>
              <a:rPr kumimoji="1" lang="en-US" sz="2400" dirty="0"/>
              <a:t> </a:t>
            </a:r>
            <a:r>
              <a:rPr kumimoji="1" lang="en-US" sz="2400" dirty="0" err="1"/>
              <a:t>thập</a:t>
            </a:r>
            <a:r>
              <a:rPr kumimoji="1" lang="en-US" sz="2400" dirty="0"/>
              <a:t> </a:t>
            </a:r>
            <a:r>
              <a:rPr kumimoji="1" lang="en-US" sz="2400" dirty="0" err="1"/>
              <a:t>lục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, </a:t>
            </a:r>
            <a:r>
              <a:rPr kumimoji="1" lang="en-US" sz="2400" dirty="0" err="1"/>
              <a:t>viết</a:t>
            </a:r>
            <a:r>
              <a:rPr kumimoji="1" lang="en-US" sz="2400" dirty="0"/>
              <a:t> </a:t>
            </a:r>
            <a:r>
              <a:rPr kumimoji="1" lang="en-US" sz="2400" dirty="0" err="1"/>
              <a:t>mã</a:t>
            </a:r>
            <a:r>
              <a:rPr kumimoji="1" lang="en-US" sz="2400" dirty="0"/>
              <a:t> EBCDIC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các</a:t>
            </a:r>
            <a:r>
              <a:rPr kumimoji="1" lang="en-US" sz="2400" dirty="0"/>
              <a:t> </a:t>
            </a:r>
            <a:r>
              <a:rPr kumimoji="1" lang="en-US" sz="2400" dirty="0" err="1"/>
              <a:t>từ</a:t>
            </a:r>
            <a:r>
              <a:rPr kumimoji="1" lang="en-US" sz="2400" dirty="0"/>
              <a:t> </a:t>
            </a:r>
            <a:r>
              <a:rPr kumimoji="1" lang="en-US" sz="2400" dirty="0" err="1"/>
              <a:t>sau</a:t>
            </a:r>
            <a:r>
              <a:rPr kumimoji="1" lang="en-US" sz="2400" dirty="0"/>
              <a:t>, </a:t>
            </a:r>
            <a:r>
              <a:rPr kumimoji="1" lang="en-US" sz="2400" dirty="0" err="1"/>
              <a:t>cần</a:t>
            </a:r>
            <a:r>
              <a:rPr kumimoji="1" lang="en-US" sz="2400" dirty="0"/>
              <a:t> bao </a:t>
            </a:r>
            <a:r>
              <a:rPr kumimoji="1" lang="en-US" sz="2400" dirty="0" err="1"/>
              <a:t>nhiêu</a:t>
            </a:r>
            <a:r>
              <a:rPr kumimoji="1" lang="en-US" sz="2400" dirty="0"/>
              <a:t> bytes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mỗi</a:t>
            </a:r>
            <a:r>
              <a:rPr kumimoji="1" lang="en-US" sz="2400" dirty="0"/>
              <a:t> </a:t>
            </a:r>
            <a:r>
              <a:rPr kumimoji="1" lang="en-US" sz="2400" dirty="0" err="1"/>
              <a:t>từ</a:t>
            </a:r>
            <a:r>
              <a:rPr kumimoji="1" lang="en-US" sz="2400" dirty="0"/>
              <a:t>?</a:t>
            </a:r>
          </a:p>
          <a:p>
            <a:pPr marL="974725" lvl="1" indent="-457200">
              <a:buClr>
                <a:schemeClr val="bg2">
                  <a:lumMod val="50000"/>
                </a:schemeClr>
              </a:buClr>
              <a:buFont typeface="+mj-lt"/>
              <a:buAutoNum type="alphaLcParenR"/>
            </a:pPr>
            <a:r>
              <a:rPr kumimoji="1" lang="en-US" sz="2000" dirty="0"/>
              <a:t>PROGRAM</a:t>
            </a:r>
          </a:p>
          <a:p>
            <a:pPr marL="974725" lvl="1" indent="-457200">
              <a:buClr>
                <a:schemeClr val="bg2">
                  <a:lumMod val="50000"/>
                </a:schemeClr>
              </a:buClr>
              <a:buFont typeface="+mj-lt"/>
              <a:buAutoNum type="alphaLcParenR"/>
            </a:pPr>
            <a:r>
              <a:rPr kumimoji="1" lang="en-US" sz="2000" dirty="0"/>
              <a:t>OUTPUT</a:t>
            </a:r>
          </a:p>
          <a:p>
            <a:pPr marL="974725" lvl="1" indent="-457200">
              <a:buClr>
                <a:schemeClr val="bg2">
                  <a:lumMod val="50000"/>
                </a:schemeClr>
              </a:buClr>
              <a:buFont typeface="+mj-lt"/>
              <a:buAutoNum type="alphaLcParenR"/>
            </a:pPr>
            <a:r>
              <a:rPr kumimoji="1" lang="en-US" dirty="0"/>
              <a:t>BYTE</a:t>
            </a:r>
          </a:p>
          <a:p>
            <a:pPr marL="974725" lvl="1" indent="-457200">
              <a:buClr>
                <a:schemeClr val="bg2">
                  <a:lumMod val="50000"/>
                </a:schemeClr>
              </a:buClr>
              <a:buFont typeface="+mj-lt"/>
              <a:buAutoNum type="alphaLcParenR"/>
            </a:pPr>
            <a:r>
              <a:rPr kumimoji="1" lang="en-US" dirty="0"/>
              <a:t>OCTAL</a:t>
            </a:r>
          </a:p>
          <a:p>
            <a:pPr marL="514350" indent="-514350">
              <a:buSzPct val="100000"/>
              <a:buFont typeface="+mj-lt"/>
              <a:buAutoNum type="arabicPeriod" startAt="8"/>
            </a:pPr>
            <a:r>
              <a:rPr kumimoji="1" lang="en-US" sz="2400" dirty="0" err="1"/>
              <a:t>Sử</a:t>
            </a:r>
            <a:r>
              <a:rPr kumimoji="1" lang="en-US" sz="2400" dirty="0"/>
              <a:t> </a:t>
            </a:r>
            <a:r>
              <a:rPr kumimoji="1" lang="en-US" sz="2400" dirty="0" err="1"/>
              <a:t>dụng</a:t>
            </a:r>
            <a:r>
              <a:rPr kumimoji="1" lang="en-US" sz="2400" dirty="0"/>
              <a:t> </a:t>
            </a:r>
            <a:r>
              <a:rPr kumimoji="1" lang="en-US" sz="2400" dirty="0" err="1"/>
              <a:t>hệ</a:t>
            </a:r>
            <a:r>
              <a:rPr kumimoji="1" lang="en-US" sz="2400" dirty="0"/>
              <a:t> </a:t>
            </a:r>
            <a:r>
              <a:rPr kumimoji="1" lang="en-US" sz="2400" dirty="0" err="1"/>
              <a:t>thập</a:t>
            </a:r>
            <a:r>
              <a:rPr kumimoji="1" lang="en-US" sz="2400" dirty="0"/>
              <a:t> </a:t>
            </a:r>
            <a:r>
              <a:rPr kumimoji="1" lang="en-US" sz="2400" dirty="0" err="1"/>
              <a:t>lục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, </a:t>
            </a:r>
            <a:r>
              <a:rPr kumimoji="1" lang="en-US" sz="2400" dirty="0" err="1"/>
              <a:t>viết</a:t>
            </a:r>
            <a:r>
              <a:rPr kumimoji="1" lang="en-US" sz="2400" dirty="0"/>
              <a:t> </a:t>
            </a:r>
            <a:r>
              <a:rPr kumimoji="1" lang="en-US" sz="2400" dirty="0" err="1"/>
              <a:t>mã</a:t>
            </a:r>
            <a:r>
              <a:rPr kumimoji="1" lang="en-US" sz="2400" dirty="0"/>
              <a:t> </a:t>
            </a:r>
            <a:r>
              <a:rPr kumimoji="1" lang="en-US" sz="2400" dirty="0" err="1"/>
              <a:t>cho</a:t>
            </a:r>
            <a:r>
              <a:rPr kumimoji="1" lang="en-US" sz="2400" dirty="0"/>
              <a:t> </a:t>
            </a:r>
            <a:r>
              <a:rPr kumimoji="1" lang="en-US" sz="2400" dirty="0" err="1"/>
              <a:t>các</a:t>
            </a:r>
            <a:r>
              <a:rPr kumimoji="1" lang="en-US" sz="2400" dirty="0"/>
              <a:t> </a:t>
            </a:r>
            <a:r>
              <a:rPr kumimoji="1" lang="en-US" sz="2400" dirty="0" err="1"/>
              <a:t>số</a:t>
            </a:r>
            <a:r>
              <a:rPr kumimoji="1" lang="en-US" sz="2400" dirty="0"/>
              <a:t> </a:t>
            </a:r>
            <a:r>
              <a:rPr kumimoji="1" lang="en-US" sz="2400" dirty="0" err="1"/>
              <a:t>thập</a:t>
            </a:r>
            <a:r>
              <a:rPr kumimoji="1" lang="en-US" sz="2400" dirty="0"/>
              <a:t> </a:t>
            </a:r>
            <a:r>
              <a:rPr kumimoji="1" lang="en-US" sz="2400" dirty="0" err="1"/>
              <a:t>phân</a:t>
            </a:r>
            <a:r>
              <a:rPr kumimoji="1" lang="en-US" sz="2400" dirty="0"/>
              <a:t> </a:t>
            </a:r>
            <a:r>
              <a:rPr kumimoji="1" lang="en-US" sz="2400" dirty="0" err="1"/>
              <a:t>sau</a:t>
            </a:r>
            <a:r>
              <a:rPr kumimoji="1" lang="en-US" sz="2400" dirty="0"/>
              <a:t>:</a:t>
            </a:r>
          </a:p>
          <a:p>
            <a:pPr marL="974725" lvl="1" indent="-457200">
              <a:buFont typeface="+mj-lt"/>
              <a:buAutoNum type="alphaLcParenR"/>
            </a:pPr>
            <a:r>
              <a:rPr kumimoji="1" lang="en-US" dirty="0"/>
              <a:t>1256</a:t>
            </a:r>
          </a:p>
          <a:p>
            <a:pPr marL="974725" lvl="1" indent="-457200">
              <a:buFont typeface="+mj-lt"/>
              <a:buAutoNum type="alphaLcParenR"/>
            </a:pPr>
            <a:r>
              <a:rPr kumimoji="1" lang="en-US" dirty="0"/>
              <a:t>+439</a:t>
            </a:r>
          </a:p>
          <a:p>
            <a:pPr marL="974725" lvl="1" indent="-457200">
              <a:buFont typeface="+mj-lt"/>
              <a:buAutoNum type="alphaLcParenR"/>
            </a:pPr>
            <a:r>
              <a:rPr kumimoji="1" lang="en-US" dirty="0"/>
              <a:t>-63</a:t>
            </a:r>
          </a:p>
          <a:p>
            <a:pPr marL="974725" lvl="1" indent="-457200" algn="l">
              <a:buFont typeface="+mj-lt"/>
              <a:buAutoNum type="alphaLcParenR"/>
            </a:pPr>
            <a:r>
              <a:rPr kumimoji="1" lang="en-US" dirty="0"/>
              <a:t>-786</a:t>
            </a:r>
            <a:r>
              <a:rPr kumimoji="1" lang="en-US" sz="2000" dirty="0"/>
              <a:t/>
            </a:r>
            <a:br>
              <a:rPr kumimoji="1" lang="en-US" sz="2000" dirty="0"/>
            </a:br>
            <a:endParaRPr kumimoji="1"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>
                  <a:lumMod val="10000"/>
                </a:schemeClr>
              </a:buClr>
              <a:buSzPct val="100000"/>
              <a:buFont typeface="+mj-lt"/>
              <a:buAutoNum type="arabicPeriod" startAt="9"/>
            </a:pPr>
            <a:r>
              <a:rPr kumimoji="1" lang="en-US" sz="2400"/>
              <a:t>Sử dụng hệ thập lục phân, viết mã cho số thập phân sau: </a:t>
            </a:r>
          </a:p>
          <a:p>
            <a:pPr marL="1031875" lvl="1" indent="-514350">
              <a:buClr>
                <a:schemeClr val="accent1">
                  <a:lumMod val="10000"/>
                </a:schemeClr>
              </a:buClr>
              <a:buFont typeface="+mj-lt"/>
              <a:buAutoNum type="alphaLcParenR"/>
            </a:pPr>
            <a:r>
              <a:rPr kumimoji="1" lang="en-US"/>
              <a:t>PRINT</a:t>
            </a:r>
          </a:p>
          <a:p>
            <a:pPr marL="1031875" lvl="1" indent="-514350">
              <a:buClr>
                <a:schemeClr val="accent1">
                  <a:lumMod val="10000"/>
                </a:schemeClr>
              </a:buClr>
              <a:buFont typeface="+mj-lt"/>
              <a:buAutoNum type="alphaLcParenR"/>
            </a:pPr>
            <a:r>
              <a:rPr kumimoji="1" lang="en-US"/>
              <a:t>TYPE</a:t>
            </a:r>
          </a:p>
          <a:p>
            <a:pPr marL="1031875" lvl="1" indent="-514350">
              <a:buClr>
                <a:schemeClr val="accent1">
                  <a:lumMod val="10000"/>
                </a:schemeClr>
              </a:buClr>
              <a:buFont typeface="+mj-lt"/>
              <a:buAutoNum type="alphaLcParenR"/>
            </a:pPr>
            <a:r>
              <a:rPr kumimoji="1" lang="en-US"/>
              <a:t>RUB</a:t>
            </a:r>
          </a:p>
          <a:p>
            <a:pPr marL="1031875" lvl="1" indent="-514350">
              <a:buClr>
                <a:schemeClr val="accent1">
                  <a:lumMod val="10000"/>
                </a:schemeClr>
              </a:buClr>
              <a:buFont typeface="+mj-lt"/>
              <a:buAutoNum type="alphaLcParenR"/>
            </a:pPr>
            <a:r>
              <a:rPr kumimoji="1" lang="en-US"/>
              <a:t>GIVE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SzPct val="100000"/>
              <a:buFont typeface="+mj-lt"/>
              <a:buAutoNum type="arabicPeriod" startAt="10"/>
            </a:pPr>
            <a:r>
              <a:rPr kumimoji="1" lang="en-US" sz="2400"/>
              <a:t>Một máy tính sử dụng mã nội bộ miêu tả cho các kí tự. Thứ tự sắp xếp các chuỗi sau thế nào?</a:t>
            </a:r>
          </a:p>
          <a:p>
            <a:pPr marL="1031875" lvl="1" indent="-514350">
              <a:buClrTx/>
              <a:buFont typeface="+mj-lt"/>
              <a:buAutoNum type="alphaLcParenR"/>
            </a:pPr>
            <a:r>
              <a:rPr kumimoji="1" lang="en-US"/>
              <a:t>ABC</a:t>
            </a:r>
          </a:p>
          <a:p>
            <a:pPr marL="1031875" lvl="1" indent="-514350">
              <a:buClrTx/>
              <a:buFont typeface="+mj-lt"/>
              <a:buAutoNum type="alphaLcParenR"/>
            </a:pPr>
            <a:r>
              <a:rPr kumimoji="1" lang="en-US"/>
              <a:t>123</a:t>
            </a:r>
          </a:p>
          <a:p>
            <a:pPr marL="1031875" lvl="1" indent="-514350">
              <a:buClrTx/>
              <a:buFont typeface="+mj-lt"/>
              <a:buAutoNum type="alphaLcParenR"/>
            </a:pPr>
            <a:r>
              <a:rPr kumimoji="1" lang="en-US"/>
              <a:t>245</a:t>
            </a:r>
          </a:p>
          <a:p>
            <a:pPr marL="1031875" lvl="1" indent="-514350">
              <a:buClrTx/>
              <a:buFont typeface="+mj-lt"/>
              <a:buAutoNum type="alphaLcParenR"/>
            </a:pPr>
            <a:r>
              <a:rPr kumimoji="1" lang="en-US"/>
              <a:t>ADD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3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kumimoji="1" lang="en-US"/>
              <a:t>Tại sao mã EBCDIC được mở rộng từ mã BCD?</a:t>
            </a:r>
          </a:p>
          <a:p>
            <a:pPr algn="l"/>
            <a:r>
              <a:rPr kumimoji="1" lang="en-US"/>
              <a:t>Có bao nhiêu ký tự khác nhau được biểu diễn bởi các mã sau:</a:t>
            </a:r>
            <a:br>
              <a:rPr kumimoji="1" lang="en-US"/>
            </a:br>
            <a:r>
              <a:rPr kumimoji="1" lang="en-US"/>
              <a:t>       a. BCD</a:t>
            </a:r>
            <a:br>
              <a:rPr kumimoji="1" lang="en-US"/>
            </a:br>
            <a:r>
              <a:rPr kumimoji="1" lang="en-US"/>
              <a:t>       b. EBDIC</a:t>
            </a:r>
            <a:br>
              <a:rPr kumimoji="1" lang="en-US"/>
            </a:br>
            <a:r>
              <a:rPr kumimoji="1" lang="en-US"/>
              <a:t>       c. ASCII-7</a:t>
            </a:r>
            <a:br>
              <a:rPr kumimoji="1" lang="en-US"/>
            </a:br>
            <a:r>
              <a:rPr kumimoji="1" lang="en-US"/>
              <a:t>       d. ASCII-8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Tại sao phải sử dụng dạng mã Packed decimal, sự khác nhau giữa dạng decimal và packed decimal</a:t>
            </a:r>
          </a:p>
          <a:p>
            <a:r>
              <a:rPr kumimoji="1" lang="en-US"/>
              <a:t>Sự giống và khác nhau giữa ASCII 7-bit và ASCII 8-bit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23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2285</TotalTime>
  <Words>5037</Words>
  <Application>Microsoft Office PowerPoint</Application>
  <PresentationFormat>Widescreen</PresentationFormat>
  <Paragraphs>738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Cambria</vt:lpstr>
      <vt:lpstr>Cooper Black</vt:lpstr>
      <vt:lpstr>Monotype Sorts</vt:lpstr>
      <vt:lpstr>Palatino Linotype</vt:lpstr>
      <vt:lpstr>Symbol</vt:lpstr>
      <vt:lpstr>Times New Roman</vt:lpstr>
      <vt:lpstr>Wingdings</vt:lpstr>
      <vt:lpstr>Gallery</vt:lpstr>
      <vt:lpstr>Chương 2: Các phép toán cơ bản trên hệ nhị phân</vt:lpstr>
      <vt:lpstr>Các hệ thống số</vt:lpstr>
      <vt:lpstr>Hệ đếm theo vị trí </vt:lpstr>
      <vt:lpstr>Hệ đếm theo vị trí </vt:lpstr>
      <vt:lpstr>Hệ đếm theo vị trí </vt:lpstr>
      <vt:lpstr>Hệ thập phân</vt:lpstr>
      <vt:lpstr>Hệ thập phân</vt:lpstr>
      <vt:lpstr>Hệ nhị phân</vt:lpstr>
      <vt:lpstr>Hệ nhị phân</vt:lpstr>
      <vt:lpstr>Hệ  bát phân</vt:lpstr>
      <vt:lpstr>Hệ  bát phân</vt:lpstr>
      <vt:lpstr>Hệ thập lục phân</vt:lpstr>
      <vt:lpstr>Hệ thập lục phân</vt:lpstr>
      <vt:lpstr>Bảng giá trị số của hệ 16 và hệ 2</vt:lpstr>
      <vt:lpstr>Cách đổi một số sang hệ thập phân</vt:lpstr>
      <vt:lpstr>Cách đổi một số sang hệ thập phân</vt:lpstr>
      <vt:lpstr>Đổi một số hệ 10 sang các hệ khác</vt:lpstr>
      <vt:lpstr>Đổi một số hệ 10 sang các hệ khác</vt:lpstr>
      <vt:lpstr>Cách đổi nhanh từ hệ 2 sang hệ 8</vt:lpstr>
      <vt:lpstr>Cách đổi nhanh từ hệ 8 sang hệ 2</vt:lpstr>
      <vt:lpstr>Cách đổi nhanh từ hệ 2 sang hệ 16</vt:lpstr>
      <vt:lpstr>Cách đổi nhanh từ hệ 2 sang hệ 16</vt:lpstr>
      <vt:lpstr>Cách đổi nhanh từ hệ 16 sang hệ 2</vt:lpstr>
      <vt:lpstr>Cách đổi nhanh từ hệ 16 sang hệ 2</vt:lpstr>
      <vt:lpstr>Số thập phân</vt:lpstr>
      <vt:lpstr>Dạng nhị phân của số thập phân</vt:lpstr>
      <vt:lpstr>Dạng nhị phân của số thập phân</vt:lpstr>
      <vt:lpstr>Dạng bát phân của số thập phân</vt:lpstr>
      <vt:lpstr>Dạng bát phân của số thập phân</vt:lpstr>
      <vt:lpstr>CÂU HỎI VÀ BÀI TẬP</vt:lpstr>
      <vt:lpstr>Biểu diễn dữ liệu trên máy tính</vt:lpstr>
      <vt:lpstr>Lưu trữ dữ liệu trên máy tính</vt:lpstr>
      <vt:lpstr>Lưu trữ dữ liệu trên máy tính</vt:lpstr>
      <vt:lpstr>Các phép toán trên số nhị phân</vt:lpstr>
      <vt:lpstr>Phép cộng</vt:lpstr>
      <vt:lpstr>Phép trừ bù</vt:lpstr>
      <vt:lpstr>Phép trừ bù</vt:lpstr>
      <vt:lpstr>Phép trừ bù</vt:lpstr>
      <vt:lpstr>Phép trừ bù</vt:lpstr>
      <vt:lpstr>Phép trừ bù</vt:lpstr>
      <vt:lpstr>Phép trừ</vt:lpstr>
      <vt:lpstr>Phép trừ</vt:lpstr>
      <vt:lpstr>Phép trừ</vt:lpstr>
      <vt:lpstr>Phép nhân</vt:lpstr>
      <vt:lpstr>Phép chia</vt:lpstr>
      <vt:lpstr>Phép chia</vt:lpstr>
      <vt:lpstr>Phép chia</vt:lpstr>
      <vt:lpstr>Phép chia</vt:lpstr>
      <vt:lpstr>Bài tập</vt:lpstr>
      <vt:lpstr>Bài tập</vt:lpstr>
      <vt:lpstr>Cách biểu diễn dữ liệu trên máy tính</vt:lpstr>
      <vt:lpstr>Các loại dữ liệu</vt:lpstr>
      <vt:lpstr>Mã máy</vt:lpstr>
      <vt:lpstr>Mã BCD (Binary Coded Decimal)</vt:lpstr>
      <vt:lpstr>Mã BCD (Binary Coded Decimal)</vt:lpstr>
      <vt:lpstr>Mã BCD (Binary Coded Decimal)</vt:lpstr>
      <vt:lpstr>Mã BCD (Binary Coded Decimal)</vt:lpstr>
      <vt:lpstr>Mã BCD (Binary Coded Decimal)</vt:lpstr>
      <vt:lpstr>Mã BCD (Binary Coded Decimal)</vt:lpstr>
      <vt:lpstr>Mã BCD (Binary Coded Decimal)</vt:lpstr>
      <vt:lpstr>Mã EBCDIC (Extended Binary Coded Decimal Interchange Code)</vt:lpstr>
      <vt:lpstr>Mã EBCDIC (Extended Binary Coded Decimal Interchange Code)</vt:lpstr>
      <vt:lpstr>Mã EBCDIC (Extended Binary Coded Decimal Interchange Code)</vt:lpstr>
      <vt:lpstr>Mã EBCDIC (Extended Binary Coded Decimal Interchange Code)</vt:lpstr>
      <vt:lpstr>Mã EBCDIC (Extended Binary Coded Decimal Interchange Code)</vt:lpstr>
      <vt:lpstr>Packed decimal numbers</vt:lpstr>
      <vt:lpstr>Packed decimal numbers</vt:lpstr>
      <vt:lpstr>Packed decimal numbers</vt:lpstr>
      <vt:lpstr>Packed decimal numbers</vt:lpstr>
      <vt:lpstr>Packed decimal numbers</vt:lpstr>
      <vt:lpstr>Packed decimal numbers</vt:lpstr>
      <vt:lpstr>Bài tập</vt:lpstr>
      <vt:lpstr>Bài tập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Mã ASCII (American Standard Code for Information Interchange)</vt:lpstr>
      <vt:lpstr>Bài tập</vt:lpstr>
      <vt:lpstr>Unicode</vt:lpstr>
      <vt:lpstr>Unicode</vt:lpstr>
      <vt:lpstr>Trình tự sắp xếp (Collating sequence)</vt:lpstr>
      <vt:lpstr>Trình tự sắp xếp (Collating sequence)</vt:lpstr>
      <vt:lpstr>Trình tự sắp xếp (Collating sequence)</vt:lpstr>
      <vt:lpstr>Trình tự sắp xếp (Collating sequence)</vt:lpstr>
      <vt:lpstr>Bài tập</vt:lpstr>
      <vt:lpstr>Bài tập</vt:lpstr>
      <vt:lpstr>Bài tập</vt:lpstr>
      <vt:lpstr>Bài tập</vt:lpstr>
      <vt:lpstr>Bài tập</vt:lpstr>
      <vt:lpstr>Bài tập</vt:lpstr>
      <vt:lpstr>Câu hỏi</vt:lpstr>
      <vt:lpstr>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Hien</dc:creator>
  <cp:lastModifiedBy>Lan Anh Duong Hoang</cp:lastModifiedBy>
  <cp:revision>79</cp:revision>
  <dcterms:created xsi:type="dcterms:W3CDTF">2017-06-16T05:46:01Z</dcterms:created>
  <dcterms:modified xsi:type="dcterms:W3CDTF">2021-10-21T05:15:32Z</dcterms:modified>
</cp:coreProperties>
</file>