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263" r:id="rId2"/>
    <p:sldId id="352" r:id="rId3"/>
    <p:sldId id="279" r:id="rId4"/>
    <p:sldId id="305" r:id="rId5"/>
    <p:sldId id="306" r:id="rId6"/>
    <p:sldId id="287" r:id="rId7"/>
    <p:sldId id="303" r:id="rId8"/>
    <p:sldId id="288" r:id="rId9"/>
    <p:sldId id="335" r:id="rId10"/>
    <p:sldId id="289" r:id="rId11"/>
    <p:sldId id="307" r:id="rId12"/>
    <p:sldId id="291" r:id="rId13"/>
    <p:sldId id="326" r:id="rId14"/>
    <p:sldId id="280" r:id="rId15"/>
    <p:sldId id="337" r:id="rId16"/>
    <p:sldId id="339" r:id="rId17"/>
    <p:sldId id="308" r:id="rId18"/>
    <p:sldId id="343" r:id="rId19"/>
    <p:sldId id="341" r:id="rId20"/>
    <p:sldId id="342" r:id="rId21"/>
    <p:sldId id="351" r:id="rId22"/>
    <p:sldId id="344" r:id="rId23"/>
    <p:sldId id="281" r:id="rId24"/>
    <p:sldId id="345" r:id="rId25"/>
    <p:sldId id="353" r:id="rId26"/>
    <p:sldId id="360" r:id="rId27"/>
    <p:sldId id="297" r:id="rId28"/>
    <p:sldId id="299" r:id="rId29"/>
    <p:sldId id="300" r:id="rId30"/>
    <p:sldId id="301" r:id="rId31"/>
    <p:sldId id="356" r:id="rId32"/>
    <p:sldId id="322" r:id="rId33"/>
    <p:sldId id="302" r:id="rId34"/>
    <p:sldId id="331" r:id="rId35"/>
    <p:sldId id="282" r:id="rId36"/>
    <p:sldId id="323" r:id="rId37"/>
    <p:sldId id="357" r:id="rId38"/>
    <p:sldId id="332" r:id="rId39"/>
    <p:sldId id="362" r:id="rId40"/>
    <p:sldId id="363" r:id="rId41"/>
    <p:sldId id="358" r:id="rId42"/>
    <p:sldId id="359" r:id="rId43"/>
    <p:sldId id="283" r:id="rId44"/>
    <p:sldId id="324" r:id="rId45"/>
    <p:sldId id="325" r:id="rId46"/>
    <p:sldId id="334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CEAA6"/>
    <a:srgbClr val="F14600"/>
    <a:srgbClr val="DEF1C5"/>
    <a:srgbClr val="44546A"/>
    <a:srgbClr val="4472C4"/>
    <a:srgbClr val="FFFFFF"/>
    <a:srgbClr val="C55A11"/>
    <a:srgbClr val="F0CBB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8"/>
    <p:restoredTop sz="85674"/>
  </p:normalViewPr>
  <p:slideViewPr>
    <p:cSldViewPr snapToGrid="0" snapToObjects="1">
      <p:cViewPr>
        <p:scale>
          <a:sx n="146" d="100"/>
          <a:sy n="146" d="100"/>
        </p:scale>
        <p:origin x="2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7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751-EA4B-8B64-B68365AFB727}"/>
              </c:ext>
            </c:extLst>
          </c:dPt>
          <c:dPt>
            <c:idx val="1"/>
            <c:bubble3D val="0"/>
            <c:spPr>
              <a:solidFill>
                <a:srgbClr val="FF6E9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751-EA4B-8B64-B68365AFB727}"/>
              </c:ext>
            </c:extLst>
          </c:dPt>
          <c:dPt>
            <c:idx val="2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751-EA4B-8B64-B68365AFB727}"/>
              </c:ext>
            </c:extLst>
          </c:dPt>
          <c:dLbls>
            <c:dLbl>
              <c:idx val="0"/>
              <c:layout>
                <c:manualLayout>
                  <c:x val="-0.12707115027136381"/>
                  <c:y val="0.1914964113868023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86CBC63-C71D-894D-A3FA-F69708370A1E}" type="CATEGORYNAME">
                      <a:rPr lang="en-US" sz="1400">
                        <a:solidFill>
                          <a:schemeClr val="bg1"/>
                        </a:solidFill>
                      </a:rPr>
                      <a:pPr>
                        <a:defRPr sz="1400">
                          <a:solidFill>
                            <a:schemeClr val="tx2"/>
                          </a:solidFill>
                        </a:defRPr>
                      </a:pPr>
                      <a:t>[CATEGORY NAME]</a:t>
                    </a:fld>
                    <a:r>
                      <a:rPr lang="en-US" sz="1400" baseline="0">
                        <a:solidFill>
                          <a:schemeClr val="bg1"/>
                        </a:solidFill>
                      </a:rPr>
                      <a:t> (22/80)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764560796006832"/>
                      <c:h val="0.1827533573088584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751-EA4B-8B64-B68365AFB727}"/>
                </c:ext>
              </c:extLst>
            </c:dLbl>
            <c:dLbl>
              <c:idx val="1"/>
              <c:layout>
                <c:manualLayout>
                  <c:x val="-6.4915469711308113E-2"/>
                  <c:y val="-9.915898024833728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D56D47D-8ACD-2742-AB47-4065CD519970}" type="CATEGORYNAME">
                      <a:rPr lang="en-US" sz="1400">
                        <a:solidFill>
                          <a:schemeClr val="bg1"/>
                        </a:solidFill>
                      </a:rPr>
                      <a:pPr>
                        <a:defRPr sz="1400">
                          <a:solidFill>
                            <a:schemeClr val="tx2"/>
                          </a:solidFill>
                        </a:defRPr>
                      </a:pPr>
                      <a:t>[CATEGORY NAME]</a:t>
                    </a:fld>
                    <a:r>
                      <a:rPr lang="en-US" sz="1400" baseline="0">
                        <a:solidFill>
                          <a:schemeClr val="bg1"/>
                        </a:solidFill>
                      </a:rPr>
                      <a:t>
(7/80)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180400449047751"/>
                      <c:h val="0.1636841409393896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751-EA4B-8B64-B68365AFB72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349269C-1FC1-2646-997A-74520633A64D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
(51/80)</a:t>
                    </a:r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727771695663358"/>
                      <c:h val="0.1358069983988545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751-EA4B-8B64-B68365AFB7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Sheet1!$A$1:$A$3</c:f>
              <c:strCache>
                <c:ptCount val="3"/>
                <c:pt idx="0">
                  <c:v>2 Sample Patients</c:v>
                </c:pt>
                <c:pt idx="1">
                  <c:v>6+ Sample Patients</c:v>
                </c:pt>
                <c:pt idx="2">
                  <c:v>All Good Patients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22</c:v>
                </c:pt>
                <c:pt idx="1">
                  <c:v>7</c:v>
                </c:pt>
                <c:pt idx="2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751-EA4B-8B64-B68365AFB72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252C-6446-714A-9C8B-7371C334C488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C593D-BE24-084A-8B9C-8B279FEE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8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In cancer, we perform biopsies;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this is the taking of samples to analyse the cancer;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Typically, we analyse to identify </a:t>
            </a:r>
            <a:r>
              <a:rPr lang="en-GB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genomic characterisations;</a:t>
            </a: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Such as SNVs, CNs, Epigenetic alterations, Indels etc.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593D-BE24-084A-8B9C-8B279FEEB5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utilise liquidCNA to infer the size of the emerging subclone in each sample.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outputs from the algorithm, we will be able to track the dynamics of subclonal architecture and infer cancer evolution.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test this information’s prowess as a prognostic tool, evaluating their effectiveness in predicting disease progression and metastasis.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593D-BE24-084A-8B9C-8B279FEEB5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13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593D-BE24-084A-8B9C-8B279FEEB5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89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liquidCNA defines the sampled pool of cfDNA to arise from three distinct populations</a:t>
            </a:r>
          </a:p>
          <a:p>
            <a:endParaRPr lang="en-GB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593D-BE24-084A-8B9C-8B279FEEB5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3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593D-BE24-084A-8B9C-8B279FEEB5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38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593D-BE24-084A-8B9C-8B279FEEB5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13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593D-BE24-084A-8B9C-8B279FEEB5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0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25 / 283 time samples</a:t>
            </a:r>
          </a:p>
          <a:p>
            <a:r>
              <a:rPr lang="en-GB" dirty="0"/>
              <a:t>19 / 80 patients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593D-BE24-084A-8B9C-8B279FEEB5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8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Tissue biopsy is the traditional method of biopsy</a:t>
            </a:r>
          </a:p>
          <a:p>
            <a:r>
              <a:rPr lang="en-GB" dirty="0"/>
              <a:t>You take a small sample of the tumour through surgical procedure and analyse the tissue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recent years, liquid biopsy has emerged as a promising alternative</a:t>
            </a:r>
          </a:p>
          <a:p>
            <a:endParaRPr lang="en-GB" dirty="0"/>
          </a:p>
          <a:p>
            <a:r>
              <a:rPr lang="en-GB" dirty="0"/>
              <a:t>Liquid biopsy is the sampling of tumour derived material from body fluids</a:t>
            </a:r>
          </a:p>
          <a:p>
            <a:endParaRPr lang="en-GB" dirty="0"/>
          </a:p>
          <a:p>
            <a:r>
              <a:rPr lang="en-GB" dirty="0"/>
              <a:t>One of the assays of liquid biopsy is </a:t>
            </a:r>
            <a:r>
              <a:rPr lang="en-GB" dirty="0" err="1"/>
              <a:t>ctDNA</a:t>
            </a:r>
            <a:r>
              <a:rPr lang="en-GB" dirty="0"/>
              <a:t> analysis</a:t>
            </a:r>
          </a:p>
          <a:p>
            <a:endParaRPr lang="en-GB" dirty="0"/>
          </a:p>
          <a:p>
            <a:r>
              <a:rPr lang="en-GB" dirty="0"/>
              <a:t>This is the detection and analysis of tumour derived genomic fragments circulating in the blood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593D-BE24-084A-8B9C-8B279FEEB5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22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CtDNA are genomic fragments of tumour circulating in the blood</a:t>
            </a:r>
          </a:p>
          <a:p>
            <a:endParaRPr lang="en-GB" dirty="0"/>
          </a:p>
          <a:p>
            <a:r>
              <a:rPr lang="en-GB" dirty="0"/>
              <a:t>They are released through…</a:t>
            </a:r>
          </a:p>
          <a:p>
            <a:endParaRPr lang="en-GB" dirty="0"/>
          </a:p>
          <a:p>
            <a:r>
              <a:rPr lang="en-GB" dirty="0"/>
              <a:t>And consist of tumour associated genomic alterations such as…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593D-BE24-084A-8B9C-8B279FEEB5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8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capture these genetic alterations through an assay known as ctDNA analysis</a:t>
            </a:r>
          </a:p>
          <a:p>
            <a:endParaRPr lang="en-GB" dirty="0"/>
          </a:p>
          <a:p>
            <a:r>
              <a:rPr lang="en-GB" dirty="0"/>
              <a:t>Then, we can use the information obtained from ctDNA to:</a:t>
            </a:r>
          </a:p>
          <a:p>
            <a:endParaRPr lang="en-GB" dirty="0"/>
          </a:p>
          <a:p>
            <a:r>
              <a:rPr lang="en-GB" dirty="0"/>
              <a:t>However, these are all thing that has been done and is being done with tissue biopsy for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593D-BE24-084A-8B9C-8B279FEEB5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28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1, liquid is minimally invasive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Whilst tissue biopsy requires a surgical process, we only need to take a blood sample for liquid biopsy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Without the biopsy being invasive for the patient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gives opportunity for routine,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We can better monitor the disease course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b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Monitor for resistance emergence, residual diseases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b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can routinely track caner evolution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b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more…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1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1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e.g., non-small- cell lung cancer (NSCLC) where 31% of the patients have inaccessible cancer</a:t>
            </a: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GB" dirty="0"/>
          </a:p>
          <a:p>
            <a:r>
              <a:rPr lang="en-GB" b="1" dirty="0"/>
              <a:t>2. Global picture</a:t>
            </a:r>
          </a:p>
          <a:p>
            <a:r>
              <a:rPr lang="en-GB" b="0" dirty="0"/>
              <a:t>Cancer is highly heterogenous</a:t>
            </a:r>
          </a:p>
          <a:p>
            <a:r>
              <a:rPr lang="en-GB" b="0" dirty="0"/>
              <a:t>Heterogeneity exists INTRA tumour…</a:t>
            </a:r>
          </a:p>
          <a:p>
            <a:r>
              <a:rPr lang="en-GB" b="0" dirty="0"/>
              <a:t>And even INTER tumour (across distant metastatic sites).</a:t>
            </a:r>
          </a:p>
          <a:p>
            <a:endParaRPr lang="en-GB" b="0" dirty="0"/>
          </a:p>
          <a:p>
            <a:r>
              <a:rPr lang="en-GB" b="0" dirty="0"/>
              <a:t>Difficult w/ tissue biopsy</a:t>
            </a:r>
          </a:p>
          <a:p>
            <a:r>
              <a:rPr lang="en-GB" b="0" dirty="0"/>
              <a:t>However, because ctDNA sampled from the blood can originate from any cell, it better captures the heterogeneity of patients’ cancer</a:t>
            </a:r>
          </a:p>
          <a:p>
            <a:endParaRPr lang="en-GB" b="0" dirty="0"/>
          </a:p>
          <a:p>
            <a:r>
              <a:rPr lang="en-GB" b="0" dirty="0"/>
              <a:t>And provides an unbiased characterisation of the genomic landscape </a:t>
            </a:r>
          </a:p>
          <a:p>
            <a:endParaRPr lang="en-GB" b="0" dirty="0"/>
          </a:p>
          <a:p>
            <a:r>
              <a:rPr lang="en-GB" b="1" dirty="0"/>
              <a:t>3. Real-time </a:t>
            </a:r>
          </a:p>
          <a:p>
            <a:endParaRPr lang="en-GB" dirty="0"/>
          </a:p>
          <a:p>
            <a:r>
              <a:rPr lang="en-GB" b="1" dirty="0"/>
              <a:t>4. QUICK</a:t>
            </a:r>
          </a:p>
          <a:p>
            <a:r>
              <a:rPr lang="en-GB" b="0" dirty="0"/>
              <a:t>When we are using the biopsies to design and implement personalised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genomic-matched therapy, this translates to</a:t>
            </a:r>
            <a:r>
              <a:rPr lang="en-GB" b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5.9 months for implementation by tissue biopsy whilst it takes only one month for liquid biopsy.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until now, I have illustrated for you what liquid biopsy is and the motivations for using it over tissue biopsy. Now we will delve further into what our project was about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593D-BE24-084A-8B9C-8B279FEEB5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67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593D-BE24-084A-8B9C-8B279FEEB5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1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starts from a single cell</a:t>
            </a:r>
          </a:p>
          <a:p>
            <a:endParaRPr lang="en-GB" dirty="0"/>
          </a:p>
          <a:p>
            <a:r>
              <a:rPr lang="en-GB" dirty="0"/>
              <a:t>And proliferates whilst accumulating mutations</a:t>
            </a:r>
          </a:p>
          <a:p>
            <a:endParaRPr lang="en-GB" dirty="0"/>
          </a:p>
          <a:p>
            <a:r>
              <a:rPr lang="en-GB" dirty="0"/>
              <a:t>A subset of the cells will have evolutionary advantageous driver mutations</a:t>
            </a:r>
          </a:p>
          <a:p>
            <a:endParaRPr lang="en-GB" dirty="0"/>
          </a:p>
          <a:p>
            <a:r>
              <a:rPr lang="en-GB" dirty="0"/>
              <a:t>These cells will proliferate more than others</a:t>
            </a:r>
          </a:p>
          <a:p>
            <a:endParaRPr lang="en-GB" dirty="0"/>
          </a:p>
          <a:p>
            <a:r>
              <a:rPr lang="en-GB" dirty="0"/>
              <a:t>As this process continues it gives rise subclones (genetically related but distinct subpopulations of the tumour)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593D-BE24-084A-8B9C-8B279FEEB5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35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Cancer evolution has been studied with ctDNA</a:t>
            </a:r>
          </a:p>
          <a:p>
            <a:endParaRPr lang="en-GB" dirty="0"/>
          </a:p>
          <a:p>
            <a:r>
              <a:rPr lang="en-GB" dirty="0"/>
              <a:t>However, until now it has been studied using a specific handful of mutations and their abundance</a:t>
            </a:r>
          </a:p>
          <a:p>
            <a:endParaRPr lang="en-GB" dirty="0"/>
          </a:p>
          <a:p>
            <a:r>
              <a:rPr lang="en-GB" dirty="0"/>
              <a:t>This has two prominent problems</a:t>
            </a:r>
          </a:p>
          <a:p>
            <a:endParaRPr lang="en-GB" dirty="0"/>
          </a:p>
          <a:p>
            <a:pPr marL="228600" indent="-228600">
              <a:buAutoNum type="arabicParenR"/>
            </a:pPr>
            <a:r>
              <a:rPr lang="en-GB" dirty="0"/>
              <a:t>As we are a looking at only a small portion of the genome It may be a source of bias, particularly when designing personalised medicine.</a:t>
            </a:r>
          </a:p>
          <a:p>
            <a:pPr marL="228600" indent="-228600">
              <a:buAutoNum type="arabicParenR"/>
            </a:pPr>
            <a:endParaRPr lang="en-GB" dirty="0"/>
          </a:p>
          <a:p>
            <a:pPr marL="228600" indent="-228600">
              <a:buAutoNum type="arabicParenR"/>
            </a:pPr>
            <a:r>
              <a:rPr lang="en-GB" dirty="0"/>
              <a:t>To detect mutation we need deep sequencing of ctDNA </a:t>
            </a:r>
          </a:p>
          <a:p>
            <a:pPr marL="228600" indent="-228600">
              <a:buAutoNum type="arabicParenR"/>
            </a:pPr>
            <a:endParaRPr lang="en-GB" dirty="0"/>
          </a:p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593D-BE24-084A-8B9C-8B279FEEB5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20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utilise liquidCNA to infer the size of the emerging subclone in each sample.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outputs from the algorithm, we will be able to track the dynamics of subclonal architecture and infer cancer evolution.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test this information’s prowess as a prognostic tool, evaluating their effectiveness in predicting disease progression and metastasis.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C593D-BE24-084A-8B9C-8B279FEEB5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793A-A000-2246-B289-1542212792AD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4211-7642-6F4B-83FA-29899BE6C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793A-A000-2246-B289-1542212792AD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4211-7642-6F4B-83FA-29899BE6C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0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793A-A000-2246-B289-1542212792AD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4211-7642-6F4B-83FA-29899BE6C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793A-A000-2246-B289-1542212792AD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4211-7642-6F4B-83FA-29899BE6C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8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793A-A000-2246-B289-1542212792AD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4211-7642-6F4B-83FA-29899BE6C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3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793A-A000-2246-B289-1542212792AD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4211-7642-6F4B-83FA-29899BE6C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793A-A000-2246-B289-1542212792AD}" type="datetimeFigureOut">
              <a:rPr lang="en-US" smtClean="0"/>
              <a:t>8/16/22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4211-7642-6F4B-83FA-29899BE6C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793A-A000-2246-B289-1542212792AD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4211-7642-6F4B-83FA-29899BE6C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0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793A-A000-2246-B289-1542212792AD}" type="datetimeFigureOut">
              <a:rPr lang="en-US" smtClean="0"/>
              <a:t>8/16/22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4211-7642-6F4B-83FA-29899BE6C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4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793A-A000-2246-B289-1542212792AD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4211-7642-6F4B-83FA-29899BE6C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0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793A-A000-2246-B289-1542212792AD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4211-7642-6F4B-83FA-29899BE6C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5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5793A-A000-2246-B289-1542212792AD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B4211-7642-6F4B-83FA-29899BE6C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6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sci.2021.102889" TargetMode="External"/><Relationship Id="rId2" Type="http://schemas.openxmlformats.org/officeDocument/2006/relationships/hyperlink" Target="https://doi.org/10.1038/nrc.2017.7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A3B61A-8EA3-1A43-BDDB-A10E0E903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300" dirty="0">
                <a:solidFill>
                  <a:schemeClr val="tx2"/>
                </a:solidFill>
                <a:cs typeface="Arial"/>
              </a:rPr>
              <a:t>Clinical utility of subclonal evolution inferred using liquidCNA in metastatic breast cancer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6CD1B79-703D-544F-8F03-F4112BEF5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>
                <a:cs typeface="Calibri"/>
              </a:rPr>
              <a:t>Internship presentation </a:t>
            </a:r>
            <a:r>
              <a:rPr lang="en-US" dirty="0">
                <a:solidFill>
                  <a:schemeClr val="accent2"/>
                </a:solidFill>
                <a:cs typeface="Calibri"/>
              </a:rPr>
              <a:t>|</a:t>
            </a:r>
            <a:r>
              <a:rPr lang="en-US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dirty="0" err="1">
                <a:cs typeface="Calibri"/>
              </a:rPr>
              <a:t>Dohun</a:t>
            </a:r>
            <a:r>
              <a:rPr lang="en-US" dirty="0">
                <a:cs typeface="Calibri"/>
              </a:rPr>
              <a:t> Lee</a:t>
            </a:r>
          </a:p>
        </p:txBody>
      </p:sp>
    </p:spTree>
    <p:extLst>
      <p:ext uri="{BB962C8B-B14F-4D97-AF65-F5344CB8AC3E}">
        <p14:creationId xmlns:p14="http://schemas.microsoft.com/office/powerpoint/2010/main" val="115347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val 198">
            <a:extLst>
              <a:ext uri="{FF2B5EF4-FFF2-40B4-BE49-F238E27FC236}">
                <a16:creationId xmlns:a16="http://schemas.microsoft.com/office/drawing/2014/main" id="{4ED91741-253F-226C-06C3-AC6B5C706EC8}"/>
              </a:ext>
            </a:extLst>
          </p:cNvPr>
          <p:cNvSpPr/>
          <p:nvPr/>
        </p:nvSpPr>
        <p:spPr>
          <a:xfrm>
            <a:off x="5495240" y="2519188"/>
            <a:ext cx="412214" cy="4004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4D0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374B7-A492-1330-BC0D-8DC745E1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54" y="543088"/>
            <a:ext cx="7886700" cy="1325563"/>
          </a:xfrm>
        </p:spPr>
        <p:txBody>
          <a:bodyPr/>
          <a:lstStyle/>
          <a:p>
            <a:r>
              <a:rPr lang="en-GB" dirty="0"/>
              <a:t>Cancer is an evolutionary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FFAB-550F-AB5A-DF5A-09EFA2426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465" y="2234944"/>
            <a:ext cx="6633524" cy="43513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Underlie mechanisms of:</a:t>
            </a:r>
          </a:p>
          <a:p>
            <a:pPr lvl="1"/>
            <a:r>
              <a:rPr lang="en-GB" b="1" i="1" dirty="0">
                <a:solidFill>
                  <a:srgbClr val="4D07A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Disease progression </a:t>
            </a:r>
          </a:p>
          <a:p>
            <a:pPr lvl="1"/>
            <a:r>
              <a:rPr lang="en-GB" b="1" i="1" dirty="0">
                <a:solidFill>
                  <a:srgbClr val="4D07A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Metastasis</a:t>
            </a:r>
            <a:r>
              <a:rPr lang="en-GB" dirty="0">
                <a:solidFill>
                  <a:srgbClr val="4D07A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lvl="1"/>
            <a:r>
              <a:rPr lang="en-GB" b="1" i="1" dirty="0">
                <a:solidFill>
                  <a:srgbClr val="4D07A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Therapy resistance</a:t>
            </a:r>
          </a:p>
          <a:p>
            <a:pPr lvl="1"/>
            <a:endParaRPr lang="en-GB" b="1" i="1" dirty="0">
              <a:solidFill>
                <a:srgbClr val="4D07A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GB" b="1" i="1" dirty="0">
              <a:solidFill>
                <a:srgbClr val="4D07A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Aim: infer </a:t>
            </a:r>
            <a:r>
              <a:rPr lang="en-GB" u="sng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cancer evolution </a:t>
            </a:r>
            <a:r>
              <a:rPr lang="en-GB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&amp; characterise </a:t>
            </a:r>
            <a:r>
              <a:rPr lang="en-GB" u="sng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subclonal events</a:t>
            </a:r>
          </a:p>
          <a:p>
            <a:pPr marL="0" indent="0">
              <a:buNone/>
            </a:pPr>
            <a:endParaRPr lang="en-GB" b="1" i="1" dirty="0">
              <a:solidFill>
                <a:srgbClr val="4D07A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33744B1-4E50-C440-8401-2264E5A9D7F2}"/>
              </a:ext>
            </a:extLst>
          </p:cNvPr>
          <p:cNvGrpSpPr/>
          <p:nvPr/>
        </p:nvGrpSpPr>
        <p:grpSpPr>
          <a:xfrm>
            <a:off x="5499108" y="2387421"/>
            <a:ext cx="840914" cy="835888"/>
            <a:chOff x="3005783" y="5346932"/>
            <a:chExt cx="630193" cy="644880"/>
          </a:xfrm>
          <a:solidFill>
            <a:schemeClr val="accent1">
              <a:lumMod val="50000"/>
            </a:schemeClr>
          </a:solidFill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2F0E8D1-5E56-17A6-6C37-07728652BAB2}"/>
                </a:ext>
              </a:extLst>
            </p:cNvPr>
            <p:cNvSpPr/>
            <p:nvPr/>
          </p:nvSpPr>
          <p:spPr>
            <a:xfrm>
              <a:off x="3150973" y="5461686"/>
              <a:ext cx="308919" cy="308919"/>
            </a:xfrm>
            <a:prstGeom prst="ellipse">
              <a:avLst/>
            </a:prstGeom>
            <a:grpFill/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05EC729-A5AC-05F9-B7E6-540558204A5C}"/>
                </a:ext>
              </a:extLst>
            </p:cNvPr>
            <p:cNvSpPr/>
            <p:nvPr/>
          </p:nvSpPr>
          <p:spPr>
            <a:xfrm>
              <a:off x="3212757" y="5664864"/>
              <a:ext cx="308919" cy="308919"/>
            </a:xfrm>
            <a:prstGeom prst="ellipse">
              <a:avLst/>
            </a:prstGeom>
            <a:grpFill/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5DE9479-F15A-C5E4-77AB-6BFA58983E92}"/>
                </a:ext>
              </a:extLst>
            </p:cNvPr>
            <p:cNvSpPr/>
            <p:nvPr/>
          </p:nvSpPr>
          <p:spPr>
            <a:xfrm>
              <a:off x="3323969" y="5408816"/>
              <a:ext cx="308919" cy="308919"/>
            </a:xfrm>
            <a:prstGeom prst="ellipse">
              <a:avLst/>
            </a:prstGeom>
            <a:grpFill/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F3B38B8-0F5F-530F-E621-AA83CD819C73}"/>
                </a:ext>
              </a:extLst>
            </p:cNvPr>
            <p:cNvSpPr/>
            <p:nvPr/>
          </p:nvSpPr>
          <p:spPr>
            <a:xfrm>
              <a:off x="3039764" y="5595180"/>
              <a:ext cx="308919" cy="308919"/>
            </a:xfrm>
            <a:prstGeom prst="ellipse">
              <a:avLst/>
            </a:prstGeom>
            <a:grpFill/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6ACD1C4-C443-7707-F2BB-DF8597F1E317}"/>
                </a:ext>
              </a:extLst>
            </p:cNvPr>
            <p:cNvSpPr/>
            <p:nvPr/>
          </p:nvSpPr>
          <p:spPr>
            <a:xfrm>
              <a:off x="3194223" y="5523066"/>
              <a:ext cx="308919" cy="308919"/>
            </a:xfrm>
            <a:prstGeom prst="ellipse">
              <a:avLst/>
            </a:prstGeom>
            <a:grpFill/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EB6C96E-874E-7165-4CB8-03BED9FC53B3}"/>
                </a:ext>
              </a:extLst>
            </p:cNvPr>
            <p:cNvSpPr/>
            <p:nvPr/>
          </p:nvSpPr>
          <p:spPr>
            <a:xfrm>
              <a:off x="3005783" y="5449559"/>
              <a:ext cx="308919" cy="308919"/>
            </a:xfrm>
            <a:prstGeom prst="ellipse">
              <a:avLst/>
            </a:prstGeom>
            <a:grpFill/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8464085D-1B48-96F9-BE82-04F5A6A4927F}"/>
                </a:ext>
              </a:extLst>
            </p:cNvPr>
            <p:cNvSpPr/>
            <p:nvPr/>
          </p:nvSpPr>
          <p:spPr>
            <a:xfrm>
              <a:off x="3083011" y="5682893"/>
              <a:ext cx="308919" cy="308919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7F44FD8D-ADBE-7A00-55AD-98DA6C17D3FF}"/>
                </a:ext>
              </a:extLst>
            </p:cNvPr>
            <p:cNvSpPr/>
            <p:nvPr/>
          </p:nvSpPr>
          <p:spPr>
            <a:xfrm>
              <a:off x="3327057" y="5607132"/>
              <a:ext cx="308919" cy="308919"/>
            </a:xfrm>
            <a:prstGeom prst="ellipse">
              <a:avLst/>
            </a:prstGeom>
            <a:grpFill/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321A1BBD-2594-3AC4-8B6A-015F0C61198B}"/>
                </a:ext>
              </a:extLst>
            </p:cNvPr>
            <p:cNvSpPr/>
            <p:nvPr/>
          </p:nvSpPr>
          <p:spPr>
            <a:xfrm>
              <a:off x="3132438" y="5346932"/>
              <a:ext cx="308919" cy="308919"/>
            </a:xfrm>
            <a:prstGeom prst="ellipse">
              <a:avLst/>
            </a:prstGeom>
            <a:grpFill/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04A116B-C443-03DC-C2C7-9CBE41198A10}"/>
              </a:ext>
            </a:extLst>
          </p:cNvPr>
          <p:cNvGrpSpPr/>
          <p:nvPr/>
        </p:nvGrpSpPr>
        <p:grpSpPr>
          <a:xfrm>
            <a:off x="5589614" y="2676859"/>
            <a:ext cx="841040" cy="884822"/>
            <a:chOff x="3005783" y="5346930"/>
            <a:chExt cx="630193" cy="644882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45BFB053-68AE-7251-F1C7-3449A6EF97DE}"/>
                </a:ext>
              </a:extLst>
            </p:cNvPr>
            <p:cNvSpPr/>
            <p:nvPr/>
          </p:nvSpPr>
          <p:spPr>
            <a:xfrm>
              <a:off x="3150973" y="5461686"/>
              <a:ext cx="308919" cy="308919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3B260D9C-EBCA-601D-4AEB-8F414BB36A43}"/>
                </a:ext>
              </a:extLst>
            </p:cNvPr>
            <p:cNvSpPr/>
            <p:nvPr/>
          </p:nvSpPr>
          <p:spPr>
            <a:xfrm>
              <a:off x="3212757" y="5664864"/>
              <a:ext cx="308919" cy="308919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6F02552-E726-2293-83DC-AFB0AAFAD92E}"/>
                </a:ext>
              </a:extLst>
            </p:cNvPr>
            <p:cNvSpPr/>
            <p:nvPr/>
          </p:nvSpPr>
          <p:spPr>
            <a:xfrm>
              <a:off x="3323969" y="5408816"/>
              <a:ext cx="308919" cy="308919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41D2FF7-5AF2-3AED-F3AA-F175136CAB2F}"/>
                </a:ext>
              </a:extLst>
            </p:cNvPr>
            <p:cNvSpPr/>
            <p:nvPr/>
          </p:nvSpPr>
          <p:spPr>
            <a:xfrm>
              <a:off x="3039764" y="5595180"/>
              <a:ext cx="308919" cy="308919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1BD9AD40-71C9-D616-A9A4-3E1979ABDDAA}"/>
                </a:ext>
              </a:extLst>
            </p:cNvPr>
            <p:cNvSpPr/>
            <p:nvPr/>
          </p:nvSpPr>
          <p:spPr>
            <a:xfrm>
              <a:off x="3194223" y="5523066"/>
              <a:ext cx="308919" cy="308919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6C734DF3-46EE-0CF5-A997-D31DA0027D49}"/>
                </a:ext>
              </a:extLst>
            </p:cNvPr>
            <p:cNvSpPr/>
            <p:nvPr/>
          </p:nvSpPr>
          <p:spPr>
            <a:xfrm>
              <a:off x="3005783" y="5449559"/>
              <a:ext cx="308919" cy="308919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A59F4E7-D0A3-92FE-C468-F75A79EB5526}"/>
                </a:ext>
              </a:extLst>
            </p:cNvPr>
            <p:cNvSpPr/>
            <p:nvPr/>
          </p:nvSpPr>
          <p:spPr>
            <a:xfrm>
              <a:off x="3327057" y="5607132"/>
              <a:ext cx="308919" cy="308919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A4A7B08E-CB8E-0BA2-6121-2C504D34A388}"/>
                </a:ext>
              </a:extLst>
            </p:cNvPr>
            <p:cNvSpPr/>
            <p:nvPr/>
          </p:nvSpPr>
          <p:spPr>
            <a:xfrm>
              <a:off x="3083011" y="5682893"/>
              <a:ext cx="308919" cy="308919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CAB2E31D-A00B-8C75-56D5-99D40EBA0806}"/>
                </a:ext>
              </a:extLst>
            </p:cNvPr>
            <p:cNvSpPr/>
            <p:nvPr/>
          </p:nvSpPr>
          <p:spPr>
            <a:xfrm>
              <a:off x="3132438" y="5346930"/>
              <a:ext cx="308919" cy="308919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8D7A485-D5F6-CDC8-39B3-B554E3CB70A5}"/>
              </a:ext>
            </a:extLst>
          </p:cNvPr>
          <p:cNvGrpSpPr/>
          <p:nvPr/>
        </p:nvGrpSpPr>
        <p:grpSpPr>
          <a:xfrm>
            <a:off x="5849281" y="2074949"/>
            <a:ext cx="1591828" cy="1723265"/>
            <a:chOff x="3009263" y="4225589"/>
            <a:chExt cx="1591828" cy="1723265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8DA21BC-C4EC-63AA-87D3-F1A9031FEFE7}"/>
                </a:ext>
              </a:extLst>
            </p:cNvPr>
            <p:cNvGrpSpPr/>
            <p:nvPr/>
          </p:nvGrpSpPr>
          <p:grpSpPr>
            <a:xfrm>
              <a:off x="3248140" y="5112963"/>
              <a:ext cx="840914" cy="835891"/>
              <a:chOff x="3005783" y="5346930"/>
              <a:chExt cx="630193" cy="64488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9503A578-8316-24B6-3F80-FB32829AA5F2}"/>
                  </a:ext>
                </a:extLst>
              </p:cNvPr>
              <p:cNvSpPr/>
              <p:nvPr/>
            </p:nvSpPr>
            <p:spPr>
              <a:xfrm>
                <a:off x="3150973" y="546168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97A6D788-271E-D8FE-3D92-003AC562A4E4}"/>
                  </a:ext>
                </a:extLst>
              </p:cNvPr>
              <p:cNvSpPr/>
              <p:nvPr/>
            </p:nvSpPr>
            <p:spPr>
              <a:xfrm>
                <a:off x="3212757" y="5664864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104C4B00-50CA-00E8-305A-46A46663AFD7}"/>
                  </a:ext>
                </a:extLst>
              </p:cNvPr>
              <p:cNvSpPr/>
              <p:nvPr/>
            </p:nvSpPr>
            <p:spPr>
              <a:xfrm>
                <a:off x="3323969" y="540881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D2E65A8-72C5-DCDE-A47D-40877ECF96CD}"/>
                  </a:ext>
                </a:extLst>
              </p:cNvPr>
              <p:cNvSpPr/>
              <p:nvPr/>
            </p:nvSpPr>
            <p:spPr>
              <a:xfrm>
                <a:off x="3039764" y="559518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F0C1EBE1-4A06-31E0-3E34-198843263F6E}"/>
                  </a:ext>
                </a:extLst>
              </p:cNvPr>
              <p:cNvSpPr/>
              <p:nvPr/>
            </p:nvSpPr>
            <p:spPr>
              <a:xfrm>
                <a:off x="3194223" y="552306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03FF1948-AB6C-EEAE-2B59-CEB5491F6B47}"/>
                  </a:ext>
                </a:extLst>
              </p:cNvPr>
              <p:cNvSpPr/>
              <p:nvPr/>
            </p:nvSpPr>
            <p:spPr>
              <a:xfrm>
                <a:off x="3005783" y="5449559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36809095-D566-3EEF-309E-575B8DA58A59}"/>
                  </a:ext>
                </a:extLst>
              </p:cNvPr>
              <p:cNvSpPr/>
              <p:nvPr/>
            </p:nvSpPr>
            <p:spPr>
              <a:xfrm>
                <a:off x="3083011" y="5682893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378D1DEC-7D0F-367C-C70F-9BF9CD8B647C}"/>
                  </a:ext>
                </a:extLst>
              </p:cNvPr>
              <p:cNvSpPr/>
              <p:nvPr/>
            </p:nvSpPr>
            <p:spPr>
              <a:xfrm>
                <a:off x="3327057" y="5607132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C6EAEF29-DEC1-8124-7A5D-87A4F1CFE17E}"/>
                  </a:ext>
                </a:extLst>
              </p:cNvPr>
              <p:cNvSpPr/>
              <p:nvPr/>
            </p:nvSpPr>
            <p:spPr>
              <a:xfrm>
                <a:off x="3132438" y="534693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2DEAB4F-4368-B301-E18D-1F56C1EB7188}"/>
                </a:ext>
              </a:extLst>
            </p:cNvPr>
            <p:cNvGrpSpPr/>
            <p:nvPr/>
          </p:nvGrpSpPr>
          <p:grpSpPr>
            <a:xfrm>
              <a:off x="3140826" y="4225589"/>
              <a:ext cx="840914" cy="835891"/>
              <a:chOff x="3005783" y="5346930"/>
              <a:chExt cx="630193" cy="64488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CB5DD83F-49B5-31E2-DD27-0D3002F46732}"/>
                  </a:ext>
                </a:extLst>
              </p:cNvPr>
              <p:cNvSpPr/>
              <p:nvPr/>
            </p:nvSpPr>
            <p:spPr>
              <a:xfrm>
                <a:off x="3150973" y="546168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1DEAAF42-603D-8F66-5BBA-CD7B9A587506}"/>
                  </a:ext>
                </a:extLst>
              </p:cNvPr>
              <p:cNvSpPr/>
              <p:nvPr/>
            </p:nvSpPr>
            <p:spPr>
              <a:xfrm>
                <a:off x="3212757" y="5664864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C0B8C393-4619-D034-90DE-5968EBDAB747}"/>
                  </a:ext>
                </a:extLst>
              </p:cNvPr>
              <p:cNvSpPr/>
              <p:nvPr/>
            </p:nvSpPr>
            <p:spPr>
              <a:xfrm>
                <a:off x="3323969" y="540881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24285DB-ACAC-AA62-DD21-1C1352CE2CAA}"/>
                  </a:ext>
                </a:extLst>
              </p:cNvPr>
              <p:cNvSpPr/>
              <p:nvPr/>
            </p:nvSpPr>
            <p:spPr>
              <a:xfrm>
                <a:off x="3039764" y="559518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18542D2-BAC6-F88C-8ECC-E982E158805D}"/>
                  </a:ext>
                </a:extLst>
              </p:cNvPr>
              <p:cNvSpPr/>
              <p:nvPr/>
            </p:nvSpPr>
            <p:spPr>
              <a:xfrm>
                <a:off x="3194223" y="552306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33502E31-26EF-2267-5E15-46441218704A}"/>
                  </a:ext>
                </a:extLst>
              </p:cNvPr>
              <p:cNvSpPr/>
              <p:nvPr/>
            </p:nvSpPr>
            <p:spPr>
              <a:xfrm>
                <a:off x="3005783" y="5449559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3586534-44C3-EB32-D387-8B32CE48241D}"/>
                  </a:ext>
                </a:extLst>
              </p:cNvPr>
              <p:cNvSpPr/>
              <p:nvPr/>
            </p:nvSpPr>
            <p:spPr>
              <a:xfrm>
                <a:off x="3083011" y="5682893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71970C92-D09B-AE30-CC22-079335277BF0}"/>
                  </a:ext>
                </a:extLst>
              </p:cNvPr>
              <p:cNvSpPr/>
              <p:nvPr/>
            </p:nvSpPr>
            <p:spPr>
              <a:xfrm>
                <a:off x="3327057" y="5607132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EE89CAFB-8C9A-CC91-455E-ECDDC67AB620}"/>
                  </a:ext>
                </a:extLst>
              </p:cNvPr>
              <p:cNvSpPr/>
              <p:nvPr/>
            </p:nvSpPr>
            <p:spPr>
              <a:xfrm>
                <a:off x="3132438" y="534693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D1D47EE-81AA-7103-B8B9-FCFDE6229D76}"/>
                </a:ext>
              </a:extLst>
            </p:cNvPr>
            <p:cNvGrpSpPr/>
            <p:nvPr/>
          </p:nvGrpSpPr>
          <p:grpSpPr>
            <a:xfrm>
              <a:off x="3760177" y="4654686"/>
              <a:ext cx="840914" cy="835891"/>
              <a:chOff x="3005783" y="5346930"/>
              <a:chExt cx="630193" cy="64488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ED0C6B51-6E0B-4091-9ECF-957EF76CD772}"/>
                  </a:ext>
                </a:extLst>
              </p:cNvPr>
              <p:cNvSpPr/>
              <p:nvPr/>
            </p:nvSpPr>
            <p:spPr>
              <a:xfrm>
                <a:off x="3150973" y="546168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CF43222A-69E5-3310-D627-8CD6FF66C292}"/>
                  </a:ext>
                </a:extLst>
              </p:cNvPr>
              <p:cNvSpPr/>
              <p:nvPr/>
            </p:nvSpPr>
            <p:spPr>
              <a:xfrm>
                <a:off x="3212757" y="5664864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BC5CA3F-A2A2-1EE8-3C41-C15437E71A9E}"/>
                  </a:ext>
                </a:extLst>
              </p:cNvPr>
              <p:cNvSpPr/>
              <p:nvPr/>
            </p:nvSpPr>
            <p:spPr>
              <a:xfrm>
                <a:off x="3323969" y="540881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54281EB-4577-3DD4-6BC9-0D46DD51759D}"/>
                  </a:ext>
                </a:extLst>
              </p:cNvPr>
              <p:cNvSpPr/>
              <p:nvPr/>
            </p:nvSpPr>
            <p:spPr>
              <a:xfrm>
                <a:off x="3039764" y="559518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200C4C72-21FE-0A7D-B11A-7BDA14FD84C2}"/>
                  </a:ext>
                </a:extLst>
              </p:cNvPr>
              <p:cNvSpPr/>
              <p:nvPr/>
            </p:nvSpPr>
            <p:spPr>
              <a:xfrm>
                <a:off x="3194223" y="552306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C1599776-BCCB-0779-E6BF-7E76EE884987}"/>
                  </a:ext>
                </a:extLst>
              </p:cNvPr>
              <p:cNvSpPr/>
              <p:nvPr/>
            </p:nvSpPr>
            <p:spPr>
              <a:xfrm>
                <a:off x="3005783" y="5449559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280A973B-E256-7DF8-EE8F-9A2A6389B8D6}"/>
                  </a:ext>
                </a:extLst>
              </p:cNvPr>
              <p:cNvSpPr/>
              <p:nvPr/>
            </p:nvSpPr>
            <p:spPr>
              <a:xfrm>
                <a:off x="3083011" y="5682893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581A9C32-998B-922D-8E2F-1A83C372B929}"/>
                  </a:ext>
                </a:extLst>
              </p:cNvPr>
              <p:cNvSpPr/>
              <p:nvPr/>
            </p:nvSpPr>
            <p:spPr>
              <a:xfrm>
                <a:off x="3327057" y="5607132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E322398-B993-B770-3FA8-9A12DBAFB02D}"/>
                  </a:ext>
                </a:extLst>
              </p:cNvPr>
              <p:cNvSpPr/>
              <p:nvPr/>
            </p:nvSpPr>
            <p:spPr>
              <a:xfrm>
                <a:off x="3132438" y="534693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8643447-A5FF-7F11-8C3C-71FACB8348DC}"/>
                </a:ext>
              </a:extLst>
            </p:cNvPr>
            <p:cNvGrpSpPr/>
            <p:nvPr/>
          </p:nvGrpSpPr>
          <p:grpSpPr>
            <a:xfrm>
              <a:off x="3009263" y="4379187"/>
              <a:ext cx="840914" cy="835891"/>
              <a:chOff x="3005783" y="5346930"/>
              <a:chExt cx="630193" cy="6448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EF3E6891-DE8C-8ECC-E3B9-B7742EF47872}"/>
                  </a:ext>
                </a:extLst>
              </p:cNvPr>
              <p:cNvSpPr/>
              <p:nvPr/>
            </p:nvSpPr>
            <p:spPr>
              <a:xfrm>
                <a:off x="3150973" y="546168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8AEA23F-E490-48E7-D132-E30BAAD168B7}"/>
                  </a:ext>
                </a:extLst>
              </p:cNvPr>
              <p:cNvSpPr/>
              <p:nvPr/>
            </p:nvSpPr>
            <p:spPr>
              <a:xfrm>
                <a:off x="3212757" y="5664864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0B2E6A1-983B-246E-918F-0D0163A6DC12}"/>
                  </a:ext>
                </a:extLst>
              </p:cNvPr>
              <p:cNvSpPr/>
              <p:nvPr/>
            </p:nvSpPr>
            <p:spPr>
              <a:xfrm>
                <a:off x="3323969" y="540881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DE235CF-13A9-2FD5-E5C7-12A1B39F4FF9}"/>
                  </a:ext>
                </a:extLst>
              </p:cNvPr>
              <p:cNvSpPr/>
              <p:nvPr/>
            </p:nvSpPr>
            <p:spPr>
              <a:xfrm>
                <a:off x="3039764" y="559518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2E4A4221-9787-0125-0737-D97B6DCFF1A8}"/>
                  </a:ext>
                </a:extLst>
              </p:cNvPr>
              <p:cNvSpPr/>
              <p:nvPr/>
            </p:nvSpPr>
            <p:spPr>
              <a:xfrm>
                <a:off x="3194223" y="552306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C46AEA-9E8A-325F-4AB3-E4753152CE75}"/>
                  </a:ext>
                </a:extLst>
              </p:cNvPr>
              <p:cNvSpPr/>
              <p:nvPr/>
            </p:nvSpPr>
            <p:spPr>
              <a:xfrm>
                <a:off x="3005783" y="5449559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0F84278A-FC86-97BA-EE39-D05E24D1AD12}"/>
                  </a:ext>
                </a:extLst>
              </p:cNvPr>
              <p:cNvSpPr/>
              <p:nvPr/>
            </p:nvSpPr>
            <p:spPr>
              <a:xfrm>
                <a:off x="3083011" y="5682893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FA1F43E-7894-C668-2DBC-B3BAA7EA7787}"/>
                  </a:ext>
                </a:extLst>
              </p:cNvPr>
              <p:cNvSpPr/>
              <p:nvPr/>
            </p:nvSpPr>
            <p:spPr>
              <a:xfrm>
                <a:off x="3327057" y="5607132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07CF1DB-C569-E900-7676-70E602027AE6}"/>
                  </a:ext>
                </a:extLst>
              </p:cNvPr>
              <p:cNvSpPr/>
              <p:nvPr/>
            </p:nvSpPr>
            <p:spPr>
              <a:xfrm>
                <a:off x="3132438" y="534693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53BD328-EA77-C308-51B8-90F656500A04}"/>
                </a:ext>
              </a:extLst>
            </p:cNvPr>
            <p:cNvGrpSpPr/>
            <p:nvPr/>
          </p:nvGrpSpPr>
          <p:grpSpPr>
            <a:xfrm>
              <a:off x="3020936" y="4902956"/>
              <a:ext cx="840914" cy="835891"/>
              <a:chOff x="3005783" y="5346930"/>
              <a:chExt cx="630193" cy="64488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8D88B247-7CC9-1993-F1FF-04E6F89C1516}"/>
                  </a:ext>
                </a:extLst>
              </p:cNvPr>
              <p:cNvSpPr/>
              <p:nvPr/>
            </p:nvSpPr>
            <p:spPr>
              <a:xfrm>
                <a:off x="3150973" y="546168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C0394DA-1430-AF93-64DB-E9BC6593B567}"/>
                  </a:ext>
                </a:extLst>
              </p:cNvPr>
              <p:cNvSpPr/>
              <p:nvPr/>
            </p:nvSpPr>
            <p:spPr>
              <a:xfrm>
                <a:off x="3212757" y="5664864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BD66AB4B-252F-B185-DB5D-BB3DA2D2CDDD}"/>
                  </a:ext>
                </a:extLst>
              </p:cNvPr>
              <p:cNvSpPr/>
              <p:nvPr/>
            </p:nvSpPr>
            <p:spPr>
              <a:xfrm>
                <a:off x="3323969" y="540881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5AAC4FD4-BD50-682E-F3EA-D91649BD0EA5}"/>
                  </a:ext>
                </a:extLst>
              </p:cNvPr>
              <p:cNvSpPr/>
              <p:nvPr/>
            </p:nvSpPr>
            <p:spPr>
              <a:xfrm>
                <a:off x="3039764" y="559518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5F16A6CD-DC4B-EFFF-EA2D-C6718796D035}"/>
                  </a:ext>
                </a:extLst>
              </p:cNvPr>
              <p:cNvSpPr/>
              <p:nvPr/>
            </p:nvSpPr>
            <p:spPr>
              <a:xfrm>
                <a:off x="3194223" y="552306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CF8ED53-4592-1EE7-623A-6540F3303639}"/>
                  </a:ext>
                </a:extLst>
              </p:cNvPr>
              <p:cNvSpPr/>
              <p:nvPr/>
            </p:nvSpPr>
            <p:spPr>
              <a:xfrm>
                <a:off x="3005783" y="5449559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7303C09-FE57-0A38-8D4A-51FB9C9DA337}"/>
                  </a:ext>
                </a:extLst>
              </p:cNvPr>
              <p:cNvSpPr/>
              <p:nvPr/>
            </p:nvSpPr>
            <p:spPr>
              <a:xfrm>
                <a:off x="3083011" y="5682893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2589A5B-54CD-5D8D-6996-CF2ABC0CB626}"/>
                  </a:ext>
                </a:extLst>
              </p:cNvPr>
              <p:cNvSpPr/>
              <p:nvPr/>
            </p:nvSpPr>
            <p:spPr>
              <a:xfrm>
                <a:off x="3327057" y="5607132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62477EC-CD56-572E-373C-FF60DF470D76}"/>
                  </a:ext>
                </a:extLst>
              </p:cNvPr>
              <p:cNvSpPr/>
              <p:nvPr/>
            </p:nvSpPr>
            <p:spPr>
              <a:xfrm>
                <a:off x="3132438" y="534693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A375507-A472-288D-D8CB-C229113DB2EB}"/>
                </a:ext>
              </a:extLst>
            </p:cNvPr>
            <p:cNvGrpSpPr/>
            <p:nvPr/>
          </p:nvGrpSpPr>
          <p:grpSpPr>
            <a:xfrm>
              <a:off x="3507094" y="5059454"/>
              <a:ext cx="840914" cy="835891"/>
              <a:chOff x="3005783" y="5346930"/>
              <a:chExt cx="630193" cy="644882"/>
            </a:xfrm>
            <a:solidFill>
              <a:srgbClr val="4D07AC"/>
            </a:solidFill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6A87AAEA-81CA-EB18-0575-58EF4425A1BA}"/>
                  </a:ext>
                </a:extLst>
              </p:cNvPr>
              <p:cNvSpPr/>
              <p:nvPr/>
            </p:nvSpPr>
            <p:spPr>
              <a:xfrm>
                <a:off x="3150973" y="546168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F4D10BD5-EB7B-A19C-CD36-851612492E4B}"/>
                  </a:ext>
                </a:extLst>
              </p:cNvPr>
              <p:cNvSpPr/>
              <p:nvPr/>
            </p:nvSpPr>
            <p:spPr>
              <a:xfrm>
                <a:off x="3212757" y="5664864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610EAFD-3908-01E1-7609-C013CFBF3E72}"/>
                  </a:ext>
                </a:extLst>
              </p:cNvPr>
              <p:cNvSpPr/>
              <p:nvPr/>
            </p:nvSpPr>
            <p:spPr>
              <a:xfrm>
                <a:off x="3323969" y="540881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062783F-4A8F-71C3-5A31-A99957EE25FC}"/>
                  </a:ext>
                </a:extLst>
              </p:cNvPr>
              <p:cNvSpPr/>
              <p:nvPr/>
            </p:nvSpPr>
            <p:spPr>
              <a:xfrm>
                <a:off x="3039764" y="559518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B3C4795-081A-30CC-3DE3-3F7B31A5FBF1}"/>
                  </a:ext>
                </a:extLst>
              </p:cNvPr>
              <p:cNvSpPr/>
              <p:nvPr/>
            </p:nvSpPr>
            <p:spPr>
              <a:xfrm>
                <a:off x="3194223" y="552306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40EC3E92-9EDA-9FA8-1976-5D22CE248D84}"/>
                  </a:ext>
                </a:extLst>
              </p:cNvPr>
              <p:cNvSpPr/>
              <p:nvPr/>
            </p:nvSpPr>
            <p:spPr>
              <a:xfrm>
                <a:off x="3005783" y="5449559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00E85A93-E36D-4964-41D1-FC089F45E4B7}"/>
                  </a:ext>
                </a:extLst>
              </p:cNvPr>
              <p:cNvSpPr/>
              <p:nvPr/>
            </p:nvSpPr>
            <p:spPr>
              <a:xfrm>
                <a:off x="3083011" y="5682893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0307A0B-C4BE-F8C8-477B-2A64F473C225}"/>
                  </a:ext>
                </a:extLst>
              </p:cNvPr>
              <p:cNvSpPr/>
              <p:nvPr/>
            </p:nvSpPr>
            <p:spPr>
              <a:xfrm>
                <a:off x="3327057" y="5607132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EB361578-83E8-A79F-83C2-B7D6EA33BFBA}"/>
                  </a:ext>
                </a:extLst>
              </p:cNvPr>
              <p:cNvSpPr/>
              <p:nvPr/>
            </p:nvSpPr>
            <p:spPr>
              <a:xfrm>
                <a:off x="3132438" y="534693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737E7E5-E2CA-9D87-7596-81DE64696BA6}"/>
                </a:ext>
              </a:extLst>
            </p:cNvPr>
            <p:cNvGrpSpPr/>
            <p:nvPr/>
          </p:nvGrpSpPr>
          <p:grpSpPr>
            <a:xfrm>
              <a:off x="3641320" y="4347221"/>
              <a:ext cx="840914" cy="835891"/>
              <a:chOff x="3005783" y="5346930"/>
              <a:chExt cx="630193" cy="644882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131E834-51BD-C806-D408-28CAE2176B52}"/>
                  </a:ext>
                </a:extLst>
              </p:cNvPr>
              <p:cNvSpPr/>
              <p:nvPr/>
            </p:nvSpPr>
            <p:spPr>
              <a:xfrm>
                <a:off x="3150973" y="546168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DD1D713-F702-02A1-DDF9-CAC3D955B11B}"/>
                  </a:ext>
                </a:extLst>
              </p:cNvPr>
              <p:cNvSpPr/>
              <p:nvPr/>
            </p:nvSpPr>
            <p:spPr>
              <a:xfrm>
                <a:off x="3212757" y="5664864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313B456-2635-94FE-3EAB-8B3569841C4D}"/>
                  </a:ext>
                </a:extLst>
              </p:cNvPr>
              <p:cNvSpPr/>
              <p:nvPr/>
            </p:nvSpPr>
            <p:spPr>
              <a:xfrm>
                <a:off x="3323969" y="540881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EF22780-F81C-2D06-CEB0-A047741B183F}"/>
                  </a:ext>
                </a:extLst>
              </p:cNvPr>
              <p:cNvSpPr/>
              <p:nvPr/>
            </p:nvSpPr>
            <p:spPr>
              <a:xfrm>
                <a:off x="3039764" y="559518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F5547C02-3E21-F4D6-607A-95F4287092D6}"/>
                  </a:ext>
                </a:extLst>
              </p:cNvPr>
              <p:cNvSpPr/>
              <p:nvPr/>
            </p:nvSpPr>
            <p:spPr>
              <a:xfrm>
                <a:off x="3194223" y="552306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707C6948-729D-0AE5-4409-EF9891B87135}"/>
                  </a:ext>
                </a:extLst>
              </p:cNvPr>
              <p:cNvSpPr/>
              <p:nvPr/>
            </p:nvSpPr>
            <p:spPr>
              <a:xfrm>
                <a:off x="3005783" y="5449559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1A38F52-6F38-BCF2-6F36-6C64200F6086}"/>
                  </a:ext>
                </a:extLst>
              </p:cNvPr>
              <p:cNvSpPr/>
              <p:nvPr/>
            </p:nvSpPr>
            <p:spPr>
              <a:xfrm>
                <a:off x="3083011" y="5682893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BB3CBE75-1FA0-5314-546E-B15DEDA6EBBC}"/>
                  </a:ext>
                </a:extLst>
              </p:cNvPr>
              <p:cNvSpPr/>
              <p:nvPr/>
            </p:nvSpPr>
            <p:spPr>
              <a:xfrm>
                <a:off x="3327057" y="5607132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5CFD746-DCF2-78F1-610D-04C9ADAD5389}"/>
                  </a:ext>
                </a:extLst>
              </p:cNvPr>
              <p:cNvSpPr/>
              <p:nvPr/>
            </p:nvSpPr>
            <p:spPr>
              <a:xfrm>
                <a:off x="3132438" y="534693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4A13B4CB-944F-15E1-BDDF-CDE96FB679B6}"/>
              </a:ext>
            </a:extLst>
          </p:cNvPr>
          <p:cNvSpPr txBox="1"/>
          <p:nvPr/>
        </p:nvSpPr>
        <p:spPr>
          <a:xfrm>
            <a:off x="6426533" y="3826900"/>
            <a:ext cx="225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/>
                <a:ea typeface="+mj-ea"/>
                <a:cs typeface="+mj-cs"/>
              </a:rPr>
              <a:t>Clonal expansion</a:t>
            </a:r>
            <a:endParaRPr lang="en-GB" sz="105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4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74B7-A492-1330-BC0D-8DC745E1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54" y="543088"/>
            <a:ext cx="7886700" cy="1325563"/>
          </a:xfrm>
        </p:spPr>
        <p:txBody>
          <a:bodyPr/>
          <a:lstStyle/>
          <a:p>
            <a:r>
              <a:rPr lang="en-GB" dirty="0"/>
              <a:t>Until 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FFAB-550F-AB5A-DF5A-09EFA2426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81" y="2705698"/>
            <a:ext cx="6710851" cy="32898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Cancer evolution &amp; subclonal composition were studied using </a:t>
            </a:r>
            <a:r>
              <a:rPr lang="en-GB" dirty="0">
                <a:solidFill>
                  <a:srgbClr val="F14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mutation levels</a:t>
            </a:r>
          </a:p>
          <a:p>
            <a:r>
              <a:rPr lang="en-GB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Requiring deep sequencing of </a:t>
            </a:r>
            <a:r>
              <a:rPr lang="en-GB" dirty="0" err="1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ctDNA</a:t>
            </a:r>
            <a:r>
              <a:rPr lang="en-GB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(30x &gt;)</a:t>
            </a:r>
          </a:p>
          <a:p>
            <a:r>
              <a:rPr lang="en-GB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Alternatively, use…</a:t>
            </a:r>
          </a:p>
          <a:p>
            <a:pPr lvl="1"/>
            <a:r>
              <a:rPr lang="en-GB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Low-pass whole genome sequencing (</a:t>
            </a:r>
            <a:r>
              <a:rPr lang="en-GB" b="1" i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lpWGS</a:t>
            </a:r>
            <a:r>
              <a:rPr lang="en-GB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lvl="1"/>
            <a:r>
              <a:rPr lang="en-GB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 number profile</a:t>
            </a:r>
          </a:p>
          <a:p>
            <a:endParaRPr lang="en-GB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437DFD-AA86-61E7-ACD6-C3D69FD7C53B}"/>
              </a:ext>
            </a:extLst>
          </p:cNvPr>
          <p:cNvGrpSpPr/>
          <p:nvPr/>
        </p:nvGrpSpPr>
        <p:grpSpPr>
          <a:xfrm>
            <a:off x="6946677" y="332116"/>
            <a:ext cx="1711177" cy="1518439"/>
            <a:chOff x="5769508" y="3200532"/>
            <a:chExt cx="1942001" cy="172326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33744B1-4E50-C440-8401-2264E5A9D7F2}"/>
                </a:ext>
              </a:extLst>
            </p:cNvPr>
            <p:cNvGrpSpPr/>
            <p:nvPr/>
          </p:nvGrpSpPr>
          <p:grpSpPr>
            <a:xfrm>
              <a:off x="5769508" y="3513004"/>
              <a:ext cx="840914" cy="835888"/>
              <a:chOff x="3005783" y="5346932"/>
              <a:chExt cx="630193" cy="644880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72F0E8D1-5E56-17A6-6C37-07728652BAB2}"/>
                  </a:ext>
                </a:extLst>
              </p:cNvPr>
              <p:cNvSpPr/>
              <p:nvPr/>
            </p:nvSpPr>
            <p:spPr>
              <a:xfrm>
                <a:off x="3150973" y="546168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505EC729-A5AC-05F9-B7E6-540558204A5C}"/>
                  </a:ext>
                </a:extLst>
              </p:cNvPr>
              <p:cNvSpPr/>
              <p:nvPr/>
            </p:nvSpPr>
            <p:spPr>
              <a:xfrm>
                <a:off x="3212757" y="5664864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C5DE9479-F15A-C5E4-77AB-6BFA58983E92}"/>
                  </a:ext>
                </a:extLst>
              </p:cNvPr>
              <p:cNvSpPr/>
              <p:nvPr/>
            </p:nvSpPr>
            <p:spPr>
              <a:xfrm>
                <a:off x="3323969" y="540881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FF3B38B8-0F5F-530F-E621-AA83CD819C73}"/>
                  </a:ext>
                </a:extLst>
              </p:cNvPr>
              <p:cNvSpPr/>
              <p:nvPr/>
            </p:nvSpPr>
            <p:spPr>
              <a:xfrm>
                <a:off x="3039764" y="559518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66ACD1C4-C443-7707-F2BB-DF8597F1E317}"/>
                  </a:ext>
                </a:extLst>
              </p:cNvPr>
              <p:cNvSpPr/>
              <p:nvPr/>
            </p:nvSpPr>
            <p:spPr>
              <a:xfrm>
                <a:off x="3194223" y="552306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6EB6C96E-874E-7165-4CB8-03BED9FC53B3}"/>
                  </a:ext>
                </a:extLst>
              </p:cNvPr>
              <p:cNvSpPr/>
              <p:nvPr/>
            </p:nvSpPr>
            <p:spPr>
              <a:xfrm>
                <a:off x="3005783" y="5449559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464085D-1B48-96F9-BE82-04F5A6A4927F}"/>
                  </a:ext>
                </a:extLst>
              </p:cNvPr>
              <p:cNvSpPr/>
              <p:nvPr/>
            </p:nvSpPr>
            <p:spPr>
              <a:xfrm>
                <a:off x="3083011" y="5682893"/>
                <a:ext cx="308919" cy="308919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7F44FD8D-ADBE-7A00-55AD-98DA6C17D3FF}"/>
                  </a:ext>
                </a:extLst>
              </p:cNvPr>
              <p:cNvSpPr/>
              <p:nvPr/>
            </p:nvSpPr>
            <p:spPr>
              <a:xfrm>
                <a:off x="3327057" y="5607132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321A1BBD-2594-3AC4-8B6A-015F0C61198B}"/>
                  </a:ext>
                </a:extLst>
              </p:cNvPr>
              <p:cNvSpPr/>
              <p:nvPr/>
            </p:nvSpPr>
            <p:spPr>
              <a:xfrm>
                <a:off x="3132438" y="5346932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04A116B-C443-03DC-C2C7-9CBE41198A10}"/>
                </a:ext>
              </a:extLst>
            </p:cNvPr>
            <p:cNvGrpSpPr/>
            <p:nvPr/>
          </p:nvGrpSpPr>
          <p:grpSpPr>
            <a:xfrm>
              <a:off x="5860014" y="3802442"/>
              <a:ext cx="841040" cy="884822"/>
              <a:chOff x="3005783" y="5346930"/>
              <a:chExt cx="630193" cy="644882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45BFB053-68AE-7251-F1C7-3449A6EF97DE}"/>
                  </a:ext>
                </a:extLst>
              </p:cNvPr>
              <p:cNvSpPr/>
              <p:nvPr/>
            </p:nvSpPr>
            <p:spPr>
              <a:xfrm>
                <a:off x="3150973" y="5461686"/>
                <a:ext cx="308919" cy="308919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3B260D9C-EBCA-601D-4AEB-8F414BB36A43}"/>
                  </a:ext>
                </a:extLst>
              </p:cNvPr>
              <p:cNvSpPr/>
              <p:nvPr/>
            </p:nvSpPr>
            <p:spPr>
              <a:xfrm>
                <a:off x="3212757" y="5664864"/>
                <a:ext cx="308919" cy="308919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6F02552-E726-2293-83DC-AFB0AAFAD92E}"/>
                  </a:ext>
                </a:extLst>
              </p:cNvPr>
              <p:cNvSpPr/>
              <p:nvPr/>
            </p:nvSpPr>
            <p:spPr>
              <a:xfrm>
                <a:off x="3323969" y="5408816"/>
                <a:ext cx="308919" cy="308919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41D2FF7-5AF2-3AED-F3AA-F175136CAB2F}"/>
                  </a:ext>
                </a:extLst>
              </p:cNvPr>
              <p:cNvSpPr/>
              <p:nvPr/>
            </p:nvSpPr>
            <p:spPr>
              <a:xfrm>
                <a:off x="3039764" y="5595180"/>
                <a:ext cx="308919" cy="308919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1BD9AD40-71C9-D616-A9A4-3E1979ABDDAA}"/>
                  </a:ext>
                </a:extLst>
              </p:cNvPr>
              <p:cNvSpPr/>
              <p:nvPr/>
            </p:nvSpPr>
            <p:spPr>
              <a:xfrm>
                <a:off x="3194223" y="5523066"/>
                <a:ext cx="308919" cy="308919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6C734DF3-46EE-0CF5-A997-D31DA0027D49}"/>
                  </a:ext>
                </a:extLst>
              </p:cNvPr>
              <p:cNvSpPr/>
              <p:nvPr/>
            </p:nvSpPr>
            <p:spPr>
              <a:xfrm>
                <a:off x="3005783" y="5449559"/>
                <a:ext cx="308919" cy="308919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CA59F4E7-D0A3-92FE-C468-F75A79EB5526}"/>
                  </a:ext>
                </a:extLst>
              </p:cNvPr>
              <p:cNvSpPr/>
              <p:nvPr/>
            </p:nvSpPr>
            <p:spPr>
              <a:xfrm>
                <a:off x="3327057" y="5607132"/>
                <a:ext cx="308919" cy="308919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A4A7B08E-CB8E-0BA2-6121-2C504D34A388}"/>
                  </a:ext>
                </a:extLst>
              </p:cNvPr>
              <p:cNvSpPr/>
              <p:nvPr/>
            </p:nvSpPr>
            <p:spPr>
              <a:xfrm>
                <a:off x="3083011" y="5682893"/>
                <a:ext cx="308919" cy="308919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CAB2E31D-A00B-8C75-56D5-99D40EBA0806}"/>
                  </a:ext>
                </a:extLst>
              </p:cNvPr>
              <p:cNvSpPr/>
              <p:nvPr/>
            </p:nvSpPr>
            <p:spPr>
              <a:xfrm>
                <a:off x="3132438" y="5346930"/>
                <a:ext cx="308919" cy="308919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8D7A485-D5F6-CDC8-39B3-B554E3CB70A5}"/>
                </a:ext>
              </a:extLst>
            </p:cNvPr>
            <p:cNvGrpSpPr/>
            <p:nvPr/>
          </p:nvGrpSpPr>
          <p:grpSpPr>
            <a:xfrm>
              <a:off x="6119681" y="3200532"/>
              <a:ext cx="1591828" cy="1723265"/>
              <a:chOff x="3009263" y="4225589"/>
              <a:chExt cx="1591828" cy="1723265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8DA21BC-C4EC-63AA-87D3-F1A9031FEFE7}"/>
                  </a:ext>
                </a:extLst>
              </p:cNvPr>
              <p:cNvGrpSpPr/>
              <p:nvPr/>
            </p:nvGrpSpPr>
            <p:grpSpPr>
              <a:xfrm>
                <a:off x="3248140" y="5112963"/>
                <a:ext cx="840914" cy="835891"/>
                <a:chOff x="3005783" y="5346930"/>
                <a:chExt cx="630193" cy="644882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9503A578-8316-24B6-3F80-FB32829AA5F2}"/>
                    </a:ext>
                  </a:extLst>
                </p:cNvPr>
                <p:cNvSpPr/>
                <p:nvPr/>
              </p:nvSpPr>
              <p:spPr>
                <a:xfrm>
                  <a:off x="3150973" y="5461686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97A6D788-271E-D8FE-3D92-003AC562A4E4}"/>
                    </a:ext>
                  </a:extLst>
                </p:cNvPr>
                <p:cNvSpPr/>
                <p:nvPr/>
              </p:nvSpPr>
              <p:spPr>
                <a:xfrm>
                  <a:off x="3212757" y="5664864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104C4B00-50CA-00E8-305A-46A46663AFD7}"/>
                    </a:ext>
                  </a:extLst>
                </p:cNvPr>
                <p:cNvSpPr/>
                <p:nvPr/>
              </p:nvSpPr>
              <p:spPr>
                <a:xfrm>
                  <a:off x="3323969" y="5408816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2D2E65A8-72C5-DCDE-A47D-40877ECF96CD}"/>
                    </a:ext>
                  </a:extLst>
                </p:cNvPr>
                <p:cNvSpPr/>
                <p:nvPr/>
              </p:nvSpPr>
              <p:spPr>
                <a:xfrm>
                  <a:off x="3039764" y="5595180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F0C1EBE1-4A06-31E0-3E34-198843263F6E}"/>
                    </a:ext>
                  </a:extLst>
                </p:cNvPr>
                <p:cNvSpPr/>
                <p:nvPr/>
              </p:nvSpPr>
              <p:spPr>
                <a:xfrm>
                  <a:off x="3194223" y="5523066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03FF1948-AB6C-EEAE-2B59-CEB5491F6B47}"/>
                    </a:ext>
                  </a:extLst>
                </p:cNvPr>
                <p:cNvSpPr/>
                <p:nvPr/>
              </p:nvSpPr>
              <p:spPr>
                <a:xfrm>
                  <a:off x="3005783" y="5449559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36809095-D566-3EEF-309E-575B8DA58A59}"/>
                    </a:ext>
                  </a:extLst>
                </p:cNvPr>
                <p:cNvSpPr/>
                <p:nvPr/>
              </p:nvSpPr>
              <p:spPr>
                <a:xfrm>
                  <a:off x="3083011" y="5682893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378D1DEC-7D0F-367C-C70F-9BF9CD8B647C}"/>
                    </a:ext>
                  </a:extLst>
                </p:cNvPr>
                <p:cNvSpPr/>
                <p:nvPr/>
              </p:nvSpPr>
              <p:spPr>
                <a:xfrm>
                  <a:off x="3327057" y="5607132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C6EAEF29-DEC1-8124-7A5D-87A4F1CFE17E}"/>
                    </a:ext>
                  </a:extLst>
                </p:cNvPr>
                <p:cNvSpPr/>
                <p:nvPr/>
              </p:nvSpPr>
              <p:spPr>
                <a:xfrm>
                  <a:off x="3132438" y="5346930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E2DEAB4F-4368-B301-E18D-1F56C1EB7188}"/>
                  </a:ext>
                </a:extLst>
              </p:cNvPr>
              <p:cNvGrpSpPr/>
              <p:nvPr/>
            </p:nvGrpSpPr>
            <p:grpSpPr>
              <a:xfrm>
                <a:off x="3140826" y="4225589"/>
                <a:ext cx="840914" cy="835891"/>
                <a:chOff x="3005783" y="5346930"/>
                <a:chExt cx="630193" cy="644882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CB5DD83F-49B5-31E2-DD27-0D3002F46732}"/>
                    </a:ext>
                  </a:extLst>
                </p:cNvPr>
                <p:cNvSpPr/>
                <p:nvPr/>
              </p:nvSpPr>
              <p:spPr>
                <a:xfrm>
                  <a:off x="3150973" y="5461686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1DEAAF42-603D-8F66-5BBA-CD7B9A587506}"/>
                    </a:ext>
                  </a:extLst>
                </p:cNvPr>
                <p:cNvSpPr/>
                <p:nvPr/>
              </p:nvSpPr>
              <p:spPr>
                <a:xfrm>
                  <a:off x="3212757" y="5664864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C0B8C393-4619-D034-90DE-5968EBDAB747}"/>
                    </a:ext>
                  </a:extLst>
                </p:cNvPr>
                <p:cNvSpPr/>
                <p:nvPr/>
              </p:nvSpPr>
              <p:spPr>
                <a:xfrm>
                  <a:off x="3323969" y="5408816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224285DB-ACAC-AA62-DD21-1C1352CE2CAA}"/>
                    </a:ext>
                  </a:extLst>
                </p:cNvPr>
                <p:cNvSpPr/>
                <p:nvPr/>
              </p:nvSpPr>
              <p:spPr>
                <a:xfrm>
                  <a:off x="3039764" y="5595180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718542D2-BAC6-F88C-8ECC-E982E158805D}"/>
                    </a:ext>
                  </a:extLst>
                </p:cNvPr>
                <p:cNvSpPr/>
                <p:nvPr/>
              </p:nvSpPr>
              <p:spPr>
                <a:xfrm>
                  <a:off x="3194223" y="5523066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33502E31-26EF-2267-5E15-46441218704A}"/>
                    </a:ext>
                  </a:extLst>
                </p:cNvPr>
                <p:cNvSpPr/>
                <p:nvPr/>
              </p:nvSpPr>
              <p:spPr>
                <a:xfrm>
                  <a:off x="3005783" y="5449559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23586534-44C3-EB32-D387-8B32CE48241D}"/>
                    </a:ext>
                  </a:extLst>
                </p:cNvPr>
                <p:cNvSpPr/>
                <p:nvPr/>
              </p:nvSpPr>
              <p:spPr>
                <a:xfrm>
                  <a:off x="3083011" y="5682893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71970C92-D09B-AE30-CC22-079335277BF0}"/>
                    </a:ext>
                  </a:extLst>
                </p:cNvPr>
                <p:cNvSpPr/>
                <p:nvPr/>
              </p:nvSpPr>
              <p:spPr>
                <a:xfrm>
                  <a:off x="3327057" y="5607132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EE89CAFB-8C9A-CC91-455E-ECDDC67AB620}"/>
                    </a:ext>
                  </a:extLst>
                </p:cNvPr>
                <p:cNvSpPr/>
                <p:nvPr/>
              </p:nvSpPr>
              <p:spPr>
                <a:xfrm>
                  <a:off x="3132438" y="5346930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7D1D47EE-81AA-7103-B8B9-FCFDE6229D76}"/>
                  </a:ext>
                </a:extLst>
              </p:cNvPr>
              <p:cNvGrpSpPr/>
              <p:nvPr/>
            </p:nvGrpSpPr>
            <p:grpSpPr>
              <a:xfrm>
                <a:off x="3760177" y="4654686"/>
                <a:ext cx="840914" cy="835891"/>
                <a:chOff x="3005783" y="5346930"/>
                <a:chExt cx="630193" cy="644882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ED0C6B51-6E0B-4091-9ECF-957EF76CD772}"/>
                    </a:ext>
                  </a:extLst>
                </p:cNvPr>
                <p:cNvSpPr/>
                <p:nvPr/>
              </p:nvSpPr>
              <p:spPr>
                <a:xfrm>
                  <a:off x="3150973" y="5461686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CF43222A-69E5-3310-D627-8CD6FF66C292}"/>
                    </a:ext>
                  </a:extLst>
                </p:cNvPr>
                <p:cNvSpPr/>
                <p:nvPr/>
              </p:nvSpPr>
              <p:spPr>
                <a:xfrm>
                  <a:off x="3212757" y="5664864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6BC5CA3F-A2A2-1EE8-3C41-C15437E71A9E}"/>
                    </a:ext>
                  </a:extLst>
                </p:cNvPr>
                <p:cNvSpPr/>
                <p:nvPr/>
              </p:nvSpPr>
              <p:spPr>
                <a:xfrm>
                  <a:off x="3323969" y="5408816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154281EB-4577-3DD4-6BC9-0D46DD51759D}"/>
                    </a:ext>
                  </a:extLst>
                </p:cNvPr>
                <p:cNvSpPr/>
                <p:nvPr/>
              </p:nvSpPr>
              <p:spPr>
                <a:xfrm>
                  <a:off x="3039764" y="5595180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200C4C72-21FE-0A7D-B11A-7BDA14FD84C2}"/>
                    </a:ext>
                  </a:extLst>
                </p:cNvPr>
                <p:cNvSpPr/>
                <p:nvPr/>
              </p:nvSpPr>
              <p:spPr>
                <a:xfrm>
                  <a:off x="3194223" y="5523066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C1599776-BCCB-0779-E6BF-7E76EE884987}"/>
                    </a:ext>
                  </a:extLst>
                </p:cNvPr>
                <p:cNvSpPr/>
                <p:nvPr/>
              </p:nvSpPr>
              <p:spPr>
                <a:xfrm>
                  <a:off x="3005783" y="5449559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280A973B-E256-7DF8-EE8F-9A2A6389B8D6}"/>
                    </a:ext>
                  </a:extLst>
                </p:cNvPr>
                <p:cNvSpPr/>
                <p:nvPr/>
              </p:nvSpPr>
              <p:spPr>
                <a:xfrm>
                  <a:off x="3083011" y="5682893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581A9C32-998B-922D-8E2F-1A83C372B929}"/>
                    </a:ext>
                  </a:extLst>
                </p:cNvPr>
                <p:cNvSpPr/>
                <p:nvPr/>
              </p:nvSpPr>
              <p:spPr>
                <a:xfrm>
                  <a:off x="3327057" y="5607132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BE322398-B993-B770-3FA8-9A12DBAFB02D}"/>
                    </a:ext>
                  </a:extLst>
                </p:cNvPr>
                <p:cNvSpPr/>
                <p:nvPr/>
              </p:nvSpPr>
              <p:spPr>
                <a:xfrm>
                  <a:off x="3132438" y="5346930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28643447-A5FF-7F11-8C3C-71FACB8348DC}"/>
                  </a:ext>
                </a:extLst>
              </p:cNvPr>
              <p:cNvGrpSpPr/>
              <p:nvPr/>
            </p:nvGrpSpPr>
            <p:grpSpPr>
              <a:xfrm>
                <a:off x="3009263" y="4379187"/>
                <a:ext cx="840914" cy="835891"/>
                <a:chOff x="3005783" y="5346930"/>
                <a:chExt cx="630193" cy="644882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F3E6891-DE8C-8ECC-E3B9-B7742EF47872}"/>
                    </a:ext>
                  </a:extLst>
                </p:cNvPr>
                <p:cNvSpPr/>
                <p:nvPr/>
              </p:nvSpPr>
              <p:spPr>
                <a:xfrm>
                  <a:off x="3150973" y="5461686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18AEA23F-E490-48E7-D132-E30BAAD168B7}"/>
                    </a:ext>
                  </a:extLst>
                </p:cNvPr>
                <p:cNvSpPr/>
                <p:nvPr/>
              </p:nvSpPr>
              <p:spPr>
                <a:xfrm>
                  <a:off x="3212757" y="5664864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40B2E6A1-983B-246E-918F-0D0163A6DC12}"/>
                    </a:ext>
                  </a:extLst>
                </p:cNvPr>
                <p:cNvSpPr/>
                <p:nvPr/>
              </p:nvSpPr>
              <p:spPr>
                <a:xfrm>
                  <a:off x="3323969" y="5408816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BDE235CF-13A9-2FD5-E5C7-12A1B39F4FF9}"/>
                    </a:ext>
                  </a:extLst>
                </p:cNvPr>
                <p:cNvSpPr/>
                <p:nvPr/>
              </p:nvSpPr>
              <p:spPr>
                <a:xfrm>
                  <a:off x="3039764" y="5595180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2E4A4221-9787-0125-0737-D97B6DCFF1A8}"/>
                    </a:ext>
                  </a:extLst>
                </p:cNvPr>
                <p:cNvSpPr/>
                <p:nvPr/>
              </p:nvSpPr>
              <p:spPr>
                <a:xfrm>
                  <a:off x="3194223" y="5523066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DDC46AEA-9E8A-325F-4AB3-E4753152CE75}"/>
                    </a:ext>
                  </a:extLst>
                </p:cNvPr>
                <p:cNvSpPr/>
                <p:nvPr/>
              </p:nvSpPr>
              <p:spPr>
                <a:xfrm>
                  <a:off x="3005783" y="5449559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0F84278A-FC86-97BA-EE39-D05E24D1AD12}"/>
                    </a:ext>
                  </a:extLst>
                </p:cNvPr>
                <p:cNvSpPr/>
                <p:nvPr/>
              </p:nvSpPr>
              <p:spPr>
                <a:xfrm>
                  <a:off x="3083011" y="5682893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4FA1F43E-7894-C668-2DBC-B3BAA7EA7787}"/>
                    </a:ext>
                  </a:extLst>
                </p:cNvPr>
                <p:cNvSpPr/>
                <p:nvPr/>
              </p:nvSpPr>
              <p:spPr>
                <a:xfrm>
                  <a:off x="3327057" y="5607132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107CF1DB-C569-E900-7676-70E602027AE6}"/>
                    </a:ext>
                  </a:extLst>
                </p:cNvPr>
                <p:cNvSpPr/>
                <p:nvPr/>
              </p:nvSpPr>
              <p:spPr>
                <a:xfrm>
                  <a:off x="3132438" y="5346930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753BD328-EA77-C308-51B8-90F656500A04}"/>
                  </a:ext>
                </a:extLst>
              </p:cNvPr>
              <p:cNvGrpSpPr/>
              <p:nvPr/>
            </p:nvGrpSpPr>
            <p:grpSpPr>
              <a:xfrm>
                <a:off x="3020936" y="4902956"/>
                <a:ext cx="840914" cy="835891"/>
                <a:chOff x="3005783" y="5346930"/>
                <a:chExt cx="630193" cy="64488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8D88B247-7CC9-1993-F1FF-04E6F89C1516}"/>
                    </a:ext>
                  </a:extLst>
                </p:cNvPr>
                <p:cNvSpPr/>
                <p:nvPr/>
              </p:nvSpPr>
              <p:spPr>
                <a:xfrm>
                  <a:off x="3150973" y="5461686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AC0394DA-1430-AF93-64DB-E9BC6593B567}"/>
                    </a:ext>
                  </a:extLst>
                </p:cNvPr>
                <p:cNvSpPr/>
                <p:nvPr/>
              </p:nvSpPr>
              <p:spPr>
                <a:xfrm>
                  <a:off x="3212757" y="5664864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BD66AB4B-252F-B185-DB5D-BB3DA2D2CDDD}"/>
                    </a:ext>
                  </a:extLst>
                </p:cNvPr>
                <p:cNvSpPr/>
                <p:nvPr/>
              </p:nvSpPr>
              <p:spPr>
                <a:xfrm>
                  <a:off x="3323969" y="5408816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5AAC4FD4-BD50-682E-F3EA-D91649BD0EA5}"/>
                    </a:ext>
                  </a:extLst>
                </p:cNvPr>
                <p:cNvSpPr/>
                <p:nvPr/>
              </p:nvSpPr>
              <p:spPr>
                <a:xfrm>
                  <a:off x="3039764" y="5595180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5F16A6CD-DC4B-EFFF-EA2D-C6718796D035}"/>
                    </a:ext>
                  </a:extLst>
                </p:cNvPr>
                <p:cNvSpPr/>
                <p:nvPr/>
              </p:nvSpPr>
              <p:spPr>
                <a:xfrm>
                  <a:off x="3194223" y="5523066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1CF8ED53-4592-1EE7-623A-6540F3303639}"/>
                    </a:ext>
                  </a:extLst>
                </p:cNvPr>
                <p:cNvSpPr/>
                <p:nvPr/>
              </p:nvSpPr>
              <p:spPr>
                <a:xfrm>
                  <a:off x="3005783" y="5449559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D7303C09-FE57-0A38-8D4A-51FB9C9DA337}"/>
                    </a:ext>
                  </a:extLst>
                </p:cNvPr>
                <p:cNvSpPr/>
                <p:nvPr/>
              </p:nvSpPr>
              <p:spPr>
                <a:xfrm>
                  <a:off x="3083011" y="5682893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42589A5B-54CD-5D8D-6996-CF2ABC0CB626}"/>
                    </a:ext>
                  </a:extLst>
                </p:cNvPr>
                <p:cNvSpPr/>
                <p:nvPr/>
              </p:nvSpPr>
              <p:spPr>
                <a:xfrm>
                  <a:off x="3327057" y="5607132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262477EC-CD56-572E-373C-FF60DF470D76}"/>
                    </a:ext>
                  </a:extLst>
                </p:cNvPr>
                <p:cNvSpPr/>
                <p:nvPr/>
              </p:nvSpPr>
              <p:spPr>
                <a:xfrm>
                  <a:off x="3132438" y="5346930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4A375507-A472-288D-D8CB-C229113DB2EB}"/>
                  </a:ext>
                </a:extLst>
              </p:cNvPr>
              <p:cNvGrpSpPr/>
              <p:nvPr/>
            </p:nvGrpSpPr>
            <p:grpSpPr>
              <a:xfrm>
                <a:off x="3507094" y="5059454"/>
                <a:ext cx="840914" cy="835891"/>
                <a:chOff x="3005783" y="5346930"/>
                <a:chExt cx="630193" cy="644882"/>
              </a:xfrm>
              <a:solidFill>
                <a:srgbClr val="4D07AC"/>
              </a:solidFill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6A87AAEA-81CA-EB18-0575-58EF4425A1BA}"/>
                    </a:ext>
                  </a:extLst>
                </p:cNvPr>
                <p:cNvSpPr/>
                <p:nvPr/>
              </p:nvSpPr>
              <p:spPr>
                <a:xfrm>
                  <a:off x="3150973" y="5461686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F4D10BD5-EB7B-A19C-CD36-851612492E4B}"/>
                    </a:ext>
                  </a:extLst>
                </p:cNvPr>
                <p:cNvSpPr/>
                <p:nvPr/>
              </p:nvSpPr>
              <p:spPr>
                <a:xfrm>
                  <a:off x="3212757" y="5664864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2610EAFD-3908-01E1-7609-C013CFBF3E72}"/>
                    </a:ext>
                  </a:extLst>
                </p:cNvPr>
                <p:cNvSpPr/>
                <p:nvPr/>
              </p:nvSpPr>
              <p:spPr>
                <a:xfrm>
                  <a:off x="3323969" y="5408816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7062783F-4A8F-71C3-5A31-A99957EE25FC}"/>
                    </a:ext>
                  </a:extLst>
                </p:cNvPr>
                <p:cNvSpPr/>
                <p:nvPr/>
              </p:nvSpPr>
              <p:spPr>
                <a:xfrm>
                  <a:off x="3039764" y="5595180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0B3C4795-081A-30CC-3DE3-3F7B31A5FBF1}"/>
                    </a:ext>
                  </a:extLst>
                </p:cNvPr>
                <p:cNvSpPr/>
                <p:nvPr/>
              </p:nvSpPr>
              <p:spPr>
                <a:xfrm>
                  <a:off x="3194223" y="5523066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40EC3E92-9EDA-9FA8-1976-5D22CE248D84}"/>
                    </a:ext>
                  </a:extLst>
                </p:cNvPr>
                <p:cNvSpPr/>
                <p:nvPr/>
              </p:nvSpPr>
              <p:spPr>
                <a:xfrm>
                  <a:off x="3005783" y="5449559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00E85A93-E36D-4964-41D1-FC089F45E4B7}"/>
                    </a:ext>
                  </a:extLst>
                </p:cNvPr>
                <p:cNvSpPr/>
                <p:nvPr/>
              </p:nvSpPr>
              <p:spPr>
                <a:xfrm>
                  <a:off x="3083011" y="5682893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60307A0B-C4BE-F8C8-477B-2A64F473C225}"/>
                    </a:ext>
                  </a:extLst>
                </p:cNvPr>
                <p:cNvSpPr/>
                <p:nvPr/>
              </p:nvSpPr>
              <p:spPr>
                <a:xfrm>
                  <a:off x="3327057" y="5607132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EB361578-83E8-A79F-83C2-B7D6EA33BFBA}"/>
                    </a:ext>
                  </a:extLst>
                </p:cNvPr>
                <p:cNvSpPr/>
                <p:nvPr/>
              </p:nvSpPr>
              <p:spPr>
                <a:xfrm>
                  <a:off x="3132438" y="5346930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737E7E5-E2CA-9D87-7596-81DE64696BA6}"/>
                  </a:ext>
                </a:extLst>
              </p:cNvPr>
              <p:cNvGrpSpPr/>
              <p:nvPr/>
            </p:nvGrpSpPr>
            <p:grpSpPr>
              <a:xfrm>
                <a:off x="3641320" y="4347221"/>
                <a:ext cx="840914" cy="835891"/>
                <a:chOff x="3005783" y="5346930"/>
                <a:chExt cx="630193" cy="644882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6131E834-51BD-C806-D408-28CAE2176B52}"/>
                    </a:ext>
                  </a:extLst>
                </p:cNvPr>
                <p:cNvSpPr/>
                <p:nvPr/>
              </p:nvSpPr>
              <p:spPr>
                <a:xfrm>
                  <a:off x="3150973" y="5461686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2DD1D713-F702-02A1-DDF9-CAC3D955B11B}"/>
                    </a:ext>
                  </a:extLst>
                </p:cNvPr>
                <p:cNvSpPr/>
                <p:nvPr/>
              </p:nvSpPr>
              <p:spPr>
                <a:xfrm>
                  <a:off x="3212757" y="5664864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0313B456-2635-94FE-3EAB-8B3569841C4D}"/>
                    </a:ext>
                  </a:extLst>
                </p:cNvPr>
                <p:cNvSpPr/>
                <p:nvPr/>
              </p:nvSpPr>
              <p:spPr>
                <a:xfrm>
                  <a:off x="3323969" y="5408816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EEF22780-F81C-2D06-CEB0-A047741B183F}"/>
                    </a:ext>
                  </a:extLst>
                </p:cNvPr>
                <p:cNvSpPr/>
                <p:nvPr/>
              </p:nvSpPr>
              <p:spPr>
                <a:xfrm>
                  <a:off x="3039764" y="5595180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F5547C02-3E21-F4D6-607A-95F4287092D6}"/>
                    </a:ext>
                  </a:extLst>
                </p:cNvPr>
                <p:cNvSpPr/>
                <p:nvPr/>
              </p:nvSpPr>
              <p:spPr>
                <a:xfrm>
                  <a:off x="3194223" y="5523066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707C6948-729D-0AE5-4409-EF9891B87135}"/>
                    </a:ext>
                  </a:extLst>
                </p:cNvPr>
                <p:cNvSpPr/>
                <p:nvPr/>
              </p:nvSpPr>
              <p:spPr>
                <a:xfrm>
                  <a:off x="3005783" y="5449559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1A38F52-6F38-BCF2-6F36-6C64200F6086}"/>
                    </a:ext>
                  </a:extLst>
                </p:cNvPr>
                <p:cNvSpPr/>
                <p:nvPr/>
              </p:nvSpPr>
              <p:spPr>
                <a:xfrm>
                  <a:off x="3083011" y="5682893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B3CBE75-1FA0-5314-546E-B15DEDA6EBBC}"/>
                    </a:ext>
                  </a:extLst>
                </p:cNvPr>
                <p:cNvSpPr/>
                <p:nvPr/>
              </p:nvSpPr>
              <p:spPr>
                <a:xfrm>
                  <a:off x="3327057" y="5607132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B5CFD746-DCF2-78F1-610D-04C9ADAD5389}"/>
                    </a:ext>
                  </a:extLst>
                </p:cNvPr>
                <p:cNvSpPr/>
                <p:nvPr/>
              </p:nvSpPr>
              <p:spPr>
                <a:xfrm>
                  <a:off x="3132438" y="5346930"/>
                  <a:ext cx="308919" cy="308919"/>
                </a:xfrm>
                <a:prstGeom prst="ellipse">
                  <a:avLst/>
                </a:prstGeom>
                <a:grpFill/>
                <a:ln>
                  <a:solidFill>
                    <a:srgbClr val="4D07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ABFC32D-78E8-33F8-43EB-D8B9ED653F09}"/>
              </a:ext>
            </a:extLst>
          </p:cNvPr>
          <p:cNvGrpSpPr/>
          <p:nvPr/>
        </p:nvGrpSpPr>
        <p:grpSpPr>
          <a:xfrm>
            <a:off x="7463147" y="2957000"/>
            <a:ext cx="1192787" cy="373650"/>
            <a:chOff x="6400588" y="4351421"/>
            <a:chExt cx="1192787" cy="373650"/>
          </a:xfrm>
        </p:grpSpPr>
        <p:sp>
          <p:nvSpPr>
            <p:cNvPr id="97" name="Right Arrow 96">
              <a:extLst>
                <a:ext uri="{FF2B5EF4-FFF2-40B4-BE49-F238E27FC236}">
                  <a16:creationId xmlns:a16="http://schemas.microsoft.com/office/drawing/2014/main" id="{EA995813-A3BD-DB42-266D-1471DC693B84}"/>
                </a:ext>
              </a:extLst>
            </p:cNvPr>
            <p:cNvSpPr/>
            <p:nvPr/>
          </p:nvSpPr>
          <p:spPr>
            <a:xfrm rot="10800000">
              <a:off x="6400588" y="4351421"/>
              <a:ext cx="397234" cy="369842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D112DDA-588E-B495-26D4-A6CC93C93E6D}"/>
                </a:ext>
              </a:extLst>
            </p:cNvPr>
            <p:cNvSpPr txBox="1"/>
            <p:nvPr/>
          </p:nvSpPr>
          <p:spPr>
            <a:xfrm>
              <a:off x="6773920" y="4355739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 dirty="0">
                  <a:solidFill>
                    <a:schemeClr val="accent2"/>
                  </a:solidFill>
                </a:rPr>
                <a:t>Biased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64AA9B4-8828-56B3-19D7-984D5532EEB8}"/>
              </a:ext>
            </a:extLst>
          </p:cNvPr>
          <p:cNvGrpSpPr/>
          <p:nvPr/>
        </p:nvGrpSpPr>
        <p:grpSpPr>
          <a:xfrm>
            <a:off x="7453779" y="3641025"/>
            <a:ext cx="1503770" cy="373650"/>
            <a:chOff x="6400588" y="4351421"/>
            <a:chExt cx="1503770" cy="373650"/>
          </a:xfrm>
        </p:grpSpPr>
        <p:sp>
          <p:nvSpPr>
            <p:cNvPr id="191" name="Right Arrow 190">
              <a:extLst>
                <a:ext uri="{FF2B5EF4-FFF2-40B4-BE49-F238E27FC236}">
                  <a16:creationId xmlns:a16="http://schemas.microsoft.com/office/drawing/2014/main" id="{AB114E3E-2C38-30DF-239A-196B1AE3B407}"/>
                </a:ext>
              </a:extLst>
            </p:cNvPr>
            <p:cNvSpPr/>
            <p:nvPr/>
          </p:nvSpPr>
          <p:spPr>
            <a:xfrm rot="10800000">
              <a:off x="6400588" y="4351421"/>
              <a:ext cx="397234" cy="369842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40508D8-AE00-A3E5-B262-18AC6C5A2D5F}"/>
                </a:ext>
              </a:extLst>
            </p:cNvPr>
            <p:cNvSpPr txBox="1"/>
            <p:nvPr/>
          </p:nvSpPr>
          <p:spPr>
            <a:xfrm>
              <a:off x="6773920" y="4355739"/>
              <a:ext cx="1130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 dirty="0">
                  <a:solidFill>
                    <a:schemeClr val="accent2"/>
                  </a:solidFill>
                </a:rPr>
                <a:t>Expensive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2498A2A-3387-EE1D-BB24-BD7A0A45AF46}"/>
              </a:ext>
            </a:extLst>
          </p:cNvPr>
          <p:cNvGrpSpPr/>
          <p:nvPr/>
        </p:nvGrpSpPr>
        <p:grpSpPr>
          <a:xfrm>
            <a:off x="7466272" y="4814152"/>
            <a:ext cx="1110329" cy="373650"/>
            <a:chOff x="6400588" y="4351421"/>
            <a:chExt cx="1110329" cy="373650"/>
          </a:xfrm>
        </p:grpSpPr>
        <p:sp>
          <p:nvSpPr>
            <p:cNvPr id="194" name="Right Arrow 193">
              <a:extLst>
                <a:ext uri="{FF2B5EF4-FFF2-40B4-BE49-F238E27FC236}">
                  <a16:creationId xmlns:a16="http://schemas.microsoft.com/office/drawing/2014/main" id="{7CBC9FD8-B545-C284-9AC6-1C02BD2BB164}"/>
                </a:ext>
              </a:extLst>
            </p:cNvPr>
            <p:cNvSpPr/>
            <p:nvPr/>
          </p:nvSpPr>
          <p:spPr>
            <a:xfrm rot="10800000">
              <a:off x="6400588" y="4351421"/>
              <a:ext cx="397234" cy="369842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C9B32037-EA38-71A7-3E1A-60EC3B04DEBC}"/>
                </a:ext>
              </a:extLst>
            </p:cNvPr>
            <p:cNvSpPr txBox="1"/>
            <p:nvPr/>
          </p:nvSpPr>
          <p:spPr>
            <a:xfrm>
              <a:off x="6773920" y="4355739"/>
              <a:ext cx="736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 dirty="0">
                  <a:solidFill>
                    <a:schemeClr val="accent2"/>
                  </a:solidFill>
                </a:rPr>
                <a:t>Novel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993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90D3735-8F1C-ACFC-70AD-DC8F45D6882D}"/>
              </a:ext>
            </a:extLst>
          </p:cNvPr>
          <p:cNvSpPr/>
          <p:nvPr/>
        </p:nvSpPr>
        <p:spPr>
          <a:xfrm>
            <a:off x="3088263" y="1076092"/>
            <a:ext cx="3445727" cy="2486722"/>
          </a:xfrm>
          <a:prstGeom prst="ellipse">
            <a:avLst/>
          </a:prstGeom>
          <a:solidFill>
            <a:srgbClr val="C55A11">
              <a:alpha val="8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Calibri Light" panose="020F0302020204030204"/>
                <a:ea typeface="+mj-ea"/>
                <a:cs typeface="+mj-cs"/>
              </a:rPr>
              <a:t>liquidCNA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673FC-9A66-AB43-EA17-2DBEC0A14FE7}"/>
              </a:ext>
            </a:extLst>
          </p:cNvPr>
          <p:cNvSpPr txBox="1"/>
          <p:nvPr/>
        </p:nvSpPr>
        <p:spPr>
          <a:xfrm>
            <a:off x="1444655" y="1015042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Longitudinal sampled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688EF-76E5-F088-448E-DF657290FC4D}"/>
              </a:ext>
            </a:extLst>
          </p:cNvPr>
          <p:cNvSpPr txBox="1"/>
          <p:nvPr/>
        </p:nvSpPr>
        <p:spPr>
          <a:xfrm>
            <a:off x="2361847" y="664796"/>
            <a:ext cx="164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CN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1A13B-AE66-F51C-C48A-7526884CA7B1}"/>
              </a:ext>
            </a:extLst>
          </p:cNvPr>
          <p:cNvSpPr txBox="1"/>
          <p:nvPr/>
        </p:nvSpPr>
        <p:spPr>
          <a:xfrm>
            <a:off x="1039121" y="1420831"/>
            <a:ext cx="194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tx2"/>
                </a:solidFill>
              </a:rPr>
              <a:t>lpWGS</a:t>
            </a:r>
            <a:r>
              <a:rPr lang="en-GB" b="1" dirty="0">
                <a:solidFill>
                  <a:schemeClr val="tx2"/>
                </a:solidFill>
              </a:rPr>
              <a:t> 0.1x </a:t>
            </a:r>
            <a:r>
              <a:rPr lang="en-GB" b="1" dirty="0" err="1">
                <a:solidFill>
                  <a:schemeClr val="tx2"/>
                </a:solidFill>
              </a:rPr>
              <a:t>ctDNA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7DEDB-AC88-6B29-A398-25CE0730B8CB}"/>
              </a:ext>
            </a:extLst>
          </p:cNvPr>
          <p:cNvSpPr txBox="1"/>
          <p:nvPr/>
        </p:nvSpPr>
        <p:spPr>
          <a:xfrm>
            <a:off x="738343" y="1828175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Infer </a:t>
            </a:r>
            <a:r>
              <a:rPr lang="en-GB" b="1" dirty="0">
                <a:solidFill>
                  <a:srgbClr val="FF0000"/>
                </a:solidFill>
              </a:rPr>
              <a:t>Subclonality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D98ECE-BCD2-65E2-4111-6E91FFF60C3C}"/>
              </a:ext>
            </a:extLst>
          </p:cNvPr>
          <p:cNvSpPr/>
          <p:nvPr/>
        </p:nvSpPr>
        <p:spPr>
          <a:xfrm>
            <a:off x="4572000" y="2885163"/>
            <a:ext cx="3445727" cy="248672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Calibri Light" panose="020F0302020204030204"/>
                <a:ea typeface="+mj-ea"/>
                <a:cs typeface="+mj-cs"/>
              </a:rPr>
              <a:t>Our data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8E0D6-D629-ED36-F29F-D16FB96BE139}"/>
              </a:ext>
            </a:extLst>
          </p:cNvPr>
          <p:cNvSpPr txBox="1"/>
          <p:nvPr/>
        </p:nvSpPr>
        <p:spPr>
          <a:xfrm>
            <a:off x="203005" y="4775923"/>
            <a:ext cx="460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80 advanced metastatic breast cancer patients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BC2081-609E-6115-4F66-2F74ED33BECD}"/>
              </a:ext>
            </a:extLst>
          </p:cNvPr>
          <p:cNvSpPr txBox="1"/>
          <p:nvPr/>
        </p:nvSpPr>
        <p:spPr>
          <a:xfrm>
            <a:off x="738343" y="5094250"/>
            <a:ext cx="461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283 time samples (i.e. , 283 ctDNA sequenced)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BE780-54D2-C106-A53C-9AA04F4C66E7}"/>
              </a:ext>
            </a:extLst>
          </p:cNvPr>
          <p:cNvSpPr txBox="1"/>
          <p:nvPr/>
        </p:nvSpPr>
        <p:spPr>
          <a:xfrm>
            <a:off x="1444655" y="5437169"/>
            <a:ext cx="469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CT scans (Radiological evaluation by RECIST)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99C28-40C8-7AA7-D29A-7A3B799A047E}"/>
              </a:ext>
            </a:extLst>
          </p:cNvPr>
          <p:cNvSpPr txBox="1"/>
          <p:nvPr/>
        </p:nvSpPr>
        <p:spPr>
          <a:xfrm>
            <a:off x="7183878" y="64631"/>
            <a:ext cx="198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55A11"/>
                </a:solidFill>
              </a:rPr>
              <a:t>Subclonality</a:t>
            </a:r>
            <a:r>
              <a:rPr lang="en-US" i="1" dirty="0">
                <a:solidFill>
                  <a:srgbClr val="C55A11"/>
                </a:solidFill>
              </a:rPr>
              <a:t>:</a:t>
            </a:r>
          </a:p>
          <a:p>
            <a:r>
              <a:rPr lang="en-US" i="1" dirty="0">
                <a:solidFill>
                  <a:srgbClr val="C55A11"/>
                </a:solidFill>
              </a:rPr>
              <a:t>Size of subclonal population in the </a:t>
            </a:r>
            <a:r>
              <a:rPr lang="en-US" i="1" dirty="0" err="1">
                <a:solidFill>
                  <a:srgbClr val="C55A11"/>
                </a:solidFill>
              </a:rPr>
              <a:t>tumour</a:t>
            </a:r>
            <a:endParaRPr lang="en-US" i="1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21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6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E2C1FF3-9B84-FDB6-791F-2D302AC7CD43}"/>
              </a:ext>
            </a:extLst>
          </p:cNvPr>
          <p:cNvSpPr txBox="1"/>
          <p:nvPr/>
        </p:nvSpPr>
        <p:spPr>
          <a:xfrm>
            <a:off x="678659" y="1905506"/>
            <a:ext cx="77866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chemeClr val="accent2">
                    <a:lumMod val="75000"/>
                  </a:schemeClr>
                </a:solidFill>
              </a:rPr>
              <a:t>Aim: </a:t>
            </a:r>
          </a:p>
          <a:p>
            <a:r>
              <a:rPr lang="en-GB" sz="4800" b="1" dirty="0">
                <a:solidFill>
                  <a:schemeClr val="tx2"/>
                </a:solidFill>
              </a:rPr>
              <a:t>evaluate the effectiveness of</a:t>
            </a:r>
            <a:r>
              <a:rPr lang="en-GB" sz="4800" b="1" dirty="0">
                <a:solidFill>
                  <a:srgbClr val="002060"/>
                </a:solidFill>
              </a:rPr>
              <a:t> </a:t>
            </a:r>
            <a:r>
              <a:rPr lang="en-GB" sz="4800" b="1" i="1" dirty="0">
                <a:solidFill>
                  <a:srgbClr val="FE0F10"/>
                </a:solidFill>
              </a:rPr>
              <a:t>Subclonality </a:t>
            </a:r>
            <a:r>
              <a:rPr lang="en-GB" sz="4800" b="1" dirty="0">
                <a:solidFill>
                  <a:schemeClr val="tx2"/>
                </a:solidFill>
              </a:rPr>
              <a:t>in predicting </a:t>
            </a:r>
          </a:p>
          <a:p>
            <a:r>
              <a:rPr lang="en-GB" sz="4800" b="1" dirty="0">
                <a:solidFill>
                  <a:schemeClr val="tx2"/>
                </a:solidFill>
              </a:rPr>
              <a:t>Progression &amp; Metastasis </a:t>
            </a:r>
          </a:p>
        </p:txBody>
      </p:sp>
    </p:spTree>
    <p:extLst>
      <p:ext uri="{BB962C8B-B14F-4D97-AF65-F5344CB8AC3E}">
        <p14:creationId xmlns:p14="http://schemas.microsoft.com/office/powerpoint/2010/main" val="77074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9DC0-6E2B-908B-AF95-3D952775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Methods: </a:t>
            </a:r>
            <a:r>
              <a:rPr lang="en-US" dirty="0" err="1">
                <a:solidFill>
                  <a:schemeClr val="accent2"/>
                </a:solidFill>
              </a:rPr>
              <a:t>liquidCNA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22C0-A706-82FC-1043-A874D8752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Computational steps of deriving </a:t>
            </a:r>
            <a:r>
              <a:rPr lang="en-US" dirty="0" err="1">
                <a:solidFill>
                  <a:schemeClr val="tx2"/>
                </a:solidFill>
              </a:rPr>
              <a:t>subclonality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3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5E48FC9-6917-5B5E-F4D3-4F9A774F8264}"/>
              </a:ext>
            </a:extLst>
          </p:cNvPr>
          <p:cNvSpPr/>
          <p:nvPr/>
        </p:nvSpPr>
        <p:spPr>
          <a:xfrm>
            <a:off x="3516549" y="2738336"/>
            <a:ext cx="2110902" cy="1381328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liquidCNA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8094712-C147-77E2-E918-5A3B45BB1D5C}"/>
              </a:ext>
            </a:extLst>
          </p:cNvPr>
          <p:cNvSpPr/>
          <p:nvPr/>
        </p:nvSpPr>
        <p:spPr>
          <a:xfrm>
            <a:off x="2881814" y="3244078"/>
            <a:ext cx="397234" cy="369842"/>
          </a:xfrm>
          <a:prstGeom prst="rightArrow">
            <a:avLst>
              <a:gd name="adj1" fmla="val 16589"/>
              <a:gd name="adj2" fmla="val 433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F5FDB07-DB28-EDCC-7E36-FB0286CDFE5C}"/>
              </a:ext>
            </a:extLst>
          </p:cNvPr>
          <p:cNvSpPr/>
          <p:nvPr/>
        </p:nvSpPr>
        <p:spPr>
          <a:xfrm>
            <a:off x="196081" y="3143864"/>
            <a:ext cx="2448233" cy="570271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Segmented CN profile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C791B5-D3E9-B24E-A362-0234ED6F5FFC}"/>
              </a:ext>
            </a:extLst>
          </p:cNvPr>
          <p:cNvGrpSpPr/>
          <p:nvPr/>
        </p:nvGrpSpPr>
        <p:grpSpPr>
          <a:xfrm>
            <a:off x="801319" y="4098595"/>
            <a:ext cx="7276652" cy="2708735"/>
            <a:chOff x="3279048" y="4149265"/>
            <a:chExt cx="7276652" cy="270873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90D482B-E73B-19D7-FE0A-7C81925858D1}"/>
                </a:ext>
              </a:extLst>
            </p:cNvPr>
            <p:cNvGrpSpPr/>
            <p:nvPr/>
          </p:nvGrpSpPr>
          <p:grpSpPr>
            <a:xfrm>
              <a:off x="3279048" y="4149265"/>
              <a:ext cx="3653063" cy="2708735"/>
              <a:chOff x="7843281" y="2286001"/>
              <a:chExt cx="6400800" cy="4572001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025A1E4-1FD1-E07C-7071-DE739C007D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43281" y="2286001"/>
                <a:ext cx="6400800" cy="4572001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B488299-4F95-4935-0816-17DFBD2B3B62}"/>
                  </a:ext>
                </a:extLst>
              </p:cNvPr>
              <p:cNvSpPr/>
              <p:nvPr/>
            </p:nvSpPr>
            <p:spPr>
              <a:xfrm>
                <a:off x="8806713" y="2465167"/>
                <a:ext cx="4776125" cy="209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B670D4-F46E-1114-797D-C4E94BCBAEA3}"/>
                </a:ext>
              </a:extLst>
            </p:cNvPr>
            <p:cNvSpPr txBox="1"/>
            <p:nvPr/>
          </p:nvSpPr>
          <p:spPr>
            <a:xfrm>
              <a:off x="6745309" y="4554794"/>
              <a:ext cx="3810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tx2"/>
                  </a:solidFill>
                </a:rPr>
                <a:t>Segments are genomic regions with contiguous copy number values</a:t>
              </a:r>
            </a:p>
          </p:txBody>
        </p:sp>
      </p:grpSp>
      <p:graphicFrame>
        <p:nvGraphicFramePr>
          <p:cNvPr id="9" name="Table 27">
            <a:extLst>
              <a:ext uri="{FF2B5EF4-FFF2-40B4-BE49-F238E27FC236}">
                <a16:creationId xmlns:a16="http://schemas.microsoft.com/office/drawing/2014/main" id="{34E5B1EA-FC4A-F5BC-8606-28E826A37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876622"/>
              </p:ext>
            </p:extLst>
          </p:nvPr>
        </p:nvGraphicFramePr>
        <p:xfrm>
          <a:off x="177544" y="666593"/>
          <a:ext cx="43944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614">
                  <a:extLst>
                    <a:ext uri="{9D8B030D-6E8A-4147-A177-3AD203B41FA5}">
                      <a16:colId xmlns:a16="http://schemas.microsoft.com/office/drawing/2014/main" val="3756613539"/>
                    </a:ext>
                  </a:extLst>
                </a:gridCol>
                <a:gridCol w="1098614">
                  <a:extLst>
                    <a:ext uri="{9D8B030D-6E8A-4147-A177-3AD203B41FA5}">
                      <a16:colId xmlns:a16="http://schemas.microsoft.com/office/drawing/2014/main" val="163186588"/>
                    </a:ext>
                  </a:extLst>
                </a:gridCol>
                <a:gridCol w="1098614">
                  <a:extLst>
                    <a:ext uri="{9D8B030D-6E8A-4147-A177-3AD203B41FA5}">
                      <a16:colId xmlns:a16="http://schemas.microsoft.com/office/drawing/2014/main" val="125754565"/>
                    </a:ext>
                  </a:extLst>
                </a:gridCol>
                <a:gridCol w="1098614">
                  <a:extLst>
                    <a:ext uri="{9D8B030D-6E8A-4147-A177-3AD203B41FA5}">
                      <a16:colId xmlns:a16="http://schemas.microsoft.com/office/drawing/2014/main" val="77951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2.148457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2.087414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1.946963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1.959330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1.954072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1.972316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2.609075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2.510307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2.942879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66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81071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AC8770E-DF98-6D82-D548-8712CBB4CDA6}"/>
              </a:ext>
            </a:extLst>
          </p:cNvPr>
          <p:cNvSpPr txBox="1"/>
          <p:nvPr/>
        </p:nvSpPr>
        <p:spPr>
          <a:xfrm>
            <a:off x="196081" y="244187"/>
            <a:ext cx="145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Patient 1005:</a:t>
            </a:r>
          </a:p>
        </p:txBody>
      </p:sp>
    </p:spTree>
    <p:extLst>
      <p:ext uri="{BB962C8B-B14F-4D97-AF65-F5344CB8AC3E}">
        <p14:creationId xmlns:p14="http://schemas.microsoft.com/office/powerpoint/2010/main" val="229464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5E48FC9-6917-5B5E-F4D3-4F9A774F8264}"/>
              </a:ext>
            </a:extLst>
          </p:cNvPr>
          <p:cNvSpPr/>
          <p:nvPr/>
        </p:nvSpPr>
        <p:spPr>
          <a:xfrm>
            <a:off x="3516549" y="2738336"/>
            <a:ext cx="2110902" cy="1381328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liquidCNA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8094712-C147-77E2-E918-5A3B45BB1D5C}"/>
              </a:ext>
            </a:extLst>
          </p:cNvPr>
          <p:cNvSpPr/>
          <p:nvPr/>
        </p:nvSpPr>
        <p:spPr>
          <a:xfrm>
            <a:off x="2881814" y="3244078"/>
            <a:ext cx="397234" cy="369842"/>
          </a:xfrm>
          <a:prstGeom prst="rightArrow">
            <a:avLst>
              <a:gd name="adj1" fmla="val 16589"/>
              <a:gd name="adj2" fmla="val 433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F5FDB07-DB28-EDCC-7E36-FB0286CDFE5C}"/>
              </a:ext>
            </a:extLst>
          </p:cNvPr>
          <p:cNvSpPr/>
          <p:nvPr/>
        </p:nvSpPr>
        <p:spPr>
          <a:xfrm>
            <a:off x="196081" y="3143864"/>
            <a:ext cx="2448233" cy="570271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Segmented CN profile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5FFE2B3-D505-ACE4-E715-95D9087EE8AD}"/>
              </a:ext>
            </a:extLst>
          </p:cNvPr>
          <p:cNvSpPr/>
          <p:nvPr/>
        </p:nvSpPr>
        <p:spPr>
          <a:xfrm>
            <a:off x="5864952" y="3244078"/>
            <a:ext cx="397234" cy="369842"/>
          </a:xfrm>
          <a:prstGeom prst="rightArrow">
            <a:avLst>
              <a:gd name="adj1" fmla="val 16589"/>
              <a:gd name="adj2" fmla="val 433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AF3AC5E-9501-C626-7D8E-74067C13BA9F}"/>
              </a:ext>
            </a:extLst>
          </p:cNvPr>
          <p:cNvSpPr/>
          <p:nvPr/>
        </p:nvSpPr>
        <p:spPr>
          <a:xfrm>
            <a:off x="6499686" y="3128355"/>
            <a:ext cx="2029798" cy="570271"/>
          </a:xfrm>
          <a:prstGeom prst="roundRect">
            <a:avLst/>
          </a:prstGeom>
          <a:solidFill>
            <a:srgbClr val="F0C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14600"/>
                </a:solidFill>
              </a:rPr>
              <a:t>Subclonality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A4A174-3A42-7BB0-CADF-451D84B3C420}"/>
              </a:ext>
            </a:extLst>
          </p:cNvPr>
          <p:cNvGrpSpPr/>
          <p:nvPr/>
        </p:nvGrpSpPr>
        <p:grpSpPr>
          <a:xfrm>
            <a:off x="4336026" y="4439265"/>
            <a:ext cx="3564599" cy="1406012"/>
            <a:chOff x="4336026" y="4439265"/>
            <a:chExt cx="3564599" cy="1406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1347DA3-8D1D-2C08-4110-2A77BE6B7FD4}"/>
                </a:ext>
              </a:extLst>
            </p:cNvPr>
            <p:cNvGrpSpPr/>
            <p:nvPr/>
          </p:nvGrpSpPr>
          <p:grpSpPr>
            <a:xfrm>
              <a:off x="4336026" y="4439265"/>
              <a:ext cx="471948" cy="1406012"/>
              <a:chOff x="4488426" y="4478594"/>
              <a:chExt cx="471948" cy="1406012"/>
            </a:xfrm>
          </p:grpSpPr>
          <p:sp>
            <p:nvSpPr>
              <p:cNvPr id="16" name="Curved Right Arrow 15">
                <a:extLst>
                  <a:ext uri="{FF2B5EF4-FFF2-40B4-BE49-F238E27FC236}">
                    <a16:creationId xmlns:a16="http://schemas.microsoft.com/office/drawing/2014/main" id="{894055C1-DCC4-0D2B-F4D6-5FB369D4D399}"/>
                  </a:ext>
                </a:extLst>
              </p:cNvPr>
              <p:cNvSpPr/>
              <p:nvPr/>
            </p:nvSpPr>
            <p:spPr>
              <a:xfrm>
                <a:off x="4488426" y="5491316"/>
                <a:ext cx="471948" cy="393290"/>
              </a:xfrm>
              <a:prstGeom prst="curvedRightArrow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Curved Right Arrow 2">
                <a:extLst>
                  <a:ext uri="{FF2B5EF4-FFF2-40B4-BE49-F238E27FC236}">
                    <a16:creationId xmlns:a16="http://schemas.microsoft.com/office/drawing/2014/main" id="{EFFC073B-0377-E7AD-2803-97E8B6920FC9}"/>
                  </a:ext>
                </a:extLst>
              </p:cNvPr>
              <p:cNvSpPr/>
              <p:nvPr/>
            </p:nvSpPr>
            <p:spPr>
              <a:xfrm>
                <a:off x="4488426" y="5176684"/>
                <a:ext cx="471948" cy="393290"/>
              </a:xfrm>
              <a:prstGeom prst="curvedRightArrow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urved Right Arrow 14">
                <a:extLst>
                  <a:ext uri="{FF2B5EF4-FFF2-40B4-BE49-F238E27FC236}">
                    <a16:creationId xmlns:a16="http://schemas.microsoft.com/office/drawing/2014/main" id="{224CFB68-A364-AE65-9FD3-A6AF68CD8BDD}"/>
                  </a:ext>
                </a:extLst>
              </p:cNvPr>
              <p:cNvSpPr/>
              <p:nvPr/>
            </p:nvSpPr>
            <p:spPr>
              <a:xfrm>
                <a:off x="4488426" y="4827639"/>
                <a:ext cx="471948" cy="393290"/>
              </a:xfrm>
              <a:prstGeom prst="curvedRightArrow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urved Right Arrow 12">
                <a:extLst>
                  <a:ext uri="{FF2B5EF4-FFF2-40B4-BE49-F238E27FC236}">
                    <a16:creationId xmlns:a16="http://schemas.microsoft.com/office/drawing/2014/main" id="{56EF92EC-99F8-729D-037D-2B3F63647340}"/>
                  </a:ext>
                </a:extLst>
              </p:cNvPr>
              <p:cNvSpPr/>
              <p:nvPr/>
            </p:nvSpPr>
            <p:spPr>
              <a:xfrm>
                <a:off x="4488426" y="4478594"/>
                <a:ext cx="471948" cy="393290"/>
              </a:xfrm>
              <a:prstGeom prst="curvedRightArrow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C2C26F-6E7C-75B4-6658-162F3EC8CD66}"/>
                </a:ext>
              </a:extLst>
            </p:cNvPr>
            <p:cNvSpPr txBox="1"/>
            <p:nvPr/>
          </p:nvSpPr>
          <p:spPr>
            <a:xfrm>
              <a:off x="5098746" y="4980057"/>
              <a:ext cx="28018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i="1" dirty="0"/>
                <a:t>4 computational steps</a:t>
              </a:r>
              <a:br>
                <a:rPr lang="en-GB" sz="2000" b="1" i="1" dirty="0"/>
              </a:br>
              <a:endParaRPr lang="en-US" sz="2000" b="1" i="1" dirty="0"/>
            </a:p>
          </p:txBody>
        </p:sp>
      </p:grp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1148655A-6368-8AB1-0836-15CED294C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75847"/>
              </p:ext>
            </p:extLst>
          </p:nvPr>
        </p:nvGraphicFramePr>
        <p:xfrm>
          <a:off x="5627451" y="668839"/>
          <a:ext cx="2801879" cy="14743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6358">
                  <a:extLst>
                    <a:ext uri="{9D8B030D-6E8A-4147-A177-3AD203B41FA5}">
                      <a16:colId xmlns:a16="http://schemas.microsoft.com/office/drawing/2014/main" val="1307016376"/>
                    </a:ext>
                  </a:extLst>
                </a:gridCol>
                <a:gridCol w="1775521">
                  <a:extLst>
                    <a:ext uri="{9D8B030D-6E8A-4147-A177-3AD203B41FA5}">
                      <a16:colId xmlns:a16="http://schemas.microsoft.com/office/drawing/2014/main" val="371637916"/>
                    </a:ext>
                  </a:extLst>
                </a:gridCol>
              </a:tblGrid>
              <a:tr h="36182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Subclonality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74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solidFill>
                            <a:schemeClr val="tx2"/>
                          </a:solidFill>
                        </a:rPr>
                        <a:t>Sample 1</a:t>
                      </a:r>
                      <a:endParaRPr lang="en-US" sz="12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89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solidFill>
                            <a:schemeClr val="tx2"/>
                          </a:solidFill>
                        </a:rPr>
                        <a:t>Sample 2</a:t>
                      </a:r>
                      <a:endParaRPr lang="en-US" sz="12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18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solidFill>
                            <a:schemeClr val="tx2"/>
                          </a:solidFill>
                        </a:rPr>
                        <a:t>Sample 3</a:t>
                      </a:r>
                      <a:endParaRPr lang="en-US" sz="12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014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48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892A-0269-0749-4204-DA7658EE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17" y="331614"/>
            <a:ext cx="8345229" cy="1325563"/>
          </a:xfrm>
        </p:spPr>
        <p:txBody>
          <a:bodyPr>
            <a:normAutofit/>
          </a:bodyPr>
          <a:lstStyle/>
          <a:p>
            <a:r>
              <a:rPr lang="en-GB" sz="3600" dirty="0"/>
              <a:t>liquidCNA definition)</a:t>
            </a:r>
            <a:br>
              <a:rPr lang="en-GB" sz="3600" dirty="0"/>
            </a:br>
            <a:r>
              <a:rPr lang="en-GB" dirty="0"/>
              <a:t>Three cell populations </a:t>
            </a:r>
            <a:endParaRPr lang="en-GB" sz="3600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2D326F-D40B-B0AF-5E88-B71495A272D5}"/>
              </a:ext>
            </a:extLst>
          </p:cNvPr>
          <p:cNvGrpSpPr/>
          <p:nvPr/>
        </p:nvGrpSpPr>
        <p:grpSpPr>
          <a:xfrm>
            <a:off x="2444386" y="2199577"/>
            <a:ext cx="4255228" cy="571500"/>
            <a:chOff x="2167511" y="3295650"/>
            <a:chExt cx="4255228" cy="571500"/>
          </a:xfrm>
          <a:solidFill>
            <a:schemeClr val="tx2"/>
          </a:solidFill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BF9D69C-56E0-FD1D-03F6-C9C9E08E5D13}"/>
                </a:ext>
              </a:extLst>
            </p:cNvPr>
            <p:cNvGrpSpPr/>
            <p:nvPr/>
          </p:nvGrpSpPr>
          <p:grpSpPr>
            <a:xfrm>
              <a:off x="2167511" y="3295650"/>
              <a:ext cx="1420668" cy="571500"/>
              <a:chOff x="2047009" y="2857500"/>
              <a:chExt cx="1239857" cy="498764"/>
            </a:xfrm>
            <a:grpFill/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3D335BC-30BB-99C4-A48D-182B821C74CC}"/>
                  </a:ext>
                </a:extLst>
              </p:cNvPr>
              <p:cNvSpPr/>
              <p:nvPr/>
            </p:nvSpPr>
            <p:spPr>
              <a:xfrm>
                <a:off x="2792198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3C228B6C-19A4-FC9B-5BC3-1DDEA16A6AD9}"/>
                  </a:ext>
                </a:extLst>
              </p:cNvPr>
              <p:cNvSpPr/>
              <p:nvPr/>
            </p:nvSpPr>
            <p:spPr>
              <a:xfrm>
                <a:off x="2792198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63B55D0-C88D-4E84-0208-A6056D2D927F}"/>
                  </a:ext>
                </a:extLst>
              </p:cNvPr>
              <p:cNvSpPr/>
              <p:nvPr/>
            </p:nvSpPr>
            <p:spPr>
              <a:xfrm>
                <a:off x="2047009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ACDAB6F-5537-0CCC-480D-414EAB2E9024}"/>
                  </a:ext>
                </a:extLst>
              </p:cNvPr>
              <p:cNvSpPr/>
              <p:nvPr/>
            </p:nvSpPr>
            <p:spPr>
              <a:xfrm>
                <a:off x="2296391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5737AD8-C59C-B1ED-3289-282FAA278B4B}"/>
                  </a:ext>
                </a:extLst>
              </p:cNvPr>
              <p:cNvSpPr/>
              <p:nvPr/>
            </p:nvSpPr>
            <p:spPr>
              <a:xfrm>
                <a:off x="2545773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4073093-4E7F-283B-85D4-C325B1502126}"/>
                  </a:ext>
                </a:extLst>
              </p:cNvPr>
              <p:cNvSpPr/>
              <p:nvPr/>
            </p:nvSpPr>
            <p:spPr>
              <a:xfrm>
                <a:off x="3037484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385ED3C-CCA6-263A-81CA-1D1D693FA50B}"/>
                  </a:ext>
                </a:extLst>
              </p:cNvPr>
              <p:cNvSpPr/>
              <p:nvPr/>
            </p:nvSpPr>
            <p:spPr>
              <a:xfrm>
                <a:off x="2047009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60BC4FC-1F35-E1ED-BB6E-74498F962AEC}"/>
                  </a:ext>
                </a:extLst>
              </p:cNvPr>
              <p:cNvSpPr/>
              <p:nvPr/>
            </p:nvSpPr>
            <p:spPr>
              <a:xfrm>
                <a:off x="2296391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9924C53-2BB9-108F-89AA-B0232F7E15BE}"/>
                  </a:ext>
                </a:extLst>
              </p:cNvPr>
              <p:cNvSpPr/>
              <p:nvPr/>
            </p:nvSpPr>
            <p:spPr>
              <a:xfrm>
                <a:off x="2545773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BAA1E53-19B9-4DA6-F26F-32934E4BEEFF}"/>
                  </a:ext>
                </a:extLst>
              </p:cNvPr>
              <p:cNvSpPr/>
              <p:nvPr/>
            </p:nvSpPr>
            <p:spPr>
              <a:xfrm>
                <a:off x="3037484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6607F91-9293-7BDE-188B-F6411E5245B4}"/>
                </a:ext>
              </a:extLst>
            </p:cNvPr>
            <p:cNvGrpSpPr/>
            <p:nvPr/>
          </p:nvGrpSpPr>
          <p:grpSpPr>
            <a:xfrm>
              <a:off x="3584791" y="3295650"/>
              <a:ext cx="1420668" cy="571500"/>
              <a:chOff x="2047009" y="2857500"/>
              <a:chExt cx="1239857" cy="498764"/>
            </a:xfrm>
            <a:grpFill/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8D448AB-4CA4-D6B7-B222-FA8EF7F4C6F2}"/>
                  </a:ext>
                </a:extLst>
              </p:cNvPr>
              <p:cNvSpPr/>
              <p:nvPr/>
            </p:nvSpPr>
            <p:spPr>
              <a:xfrm>
                <a:off x="2047009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EBF414A-C762-117F-917A-B7DE603269BE}"/>
                  </a:ext>
                </a:extLst>
              </p:cNvPr>
              <p:cNvSpPr/>
              <p:nvPr/>
            </p:nvSpPr>
            <p:spPr>
              <a:xfrm>
                <a:off x="2296391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2CA6802-7343-A0A8-E99A-07C1DE256D91}"/>
                  </a:ext>
                </a:extLst>
              </p:cNvPr>
              <p:cNvSpPr/>
              <p:nvPr/>
            </p:nvSpPr>
            <p:spPr>
              <a:xfrm>
                <a:off x="2545773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31D9DB5-84BF-B984-7AAF-B3BF0C93E99E}"/>
                  </a:ext>
                </a:extLst>
              </p:cNvPr>
              <p:cNvSpPr/>
              <p:nvPr/>
            </p:nvSpPr>
            <p:spPr>
              <a:xfrm>
                <a:off x="2792198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9D4ECE4-ED70-1250-A7EF-3A318A4AEC4A}"/>
                  </a:ext>
                </a:extLst>
              </p:cNvPr>
              <p:cNvSpPr/>
              <p:nvPr/>
            </p:nvSpPr>
            <p:spPr>
              <a:xfrm>
                <a:off x="3037484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9547129-07A5-C190-2967-18D092C81FD5}"/>
                  </a:ext>
                </a:extLst>
              </p:cNvPr>
              <p:cNvSpPr/>
              <p:nvPr/>
            </p:nvSpPr>
            <p:spPr>
              <a:xfrm>
                <a:off x="2047009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FA0A9E5-86E8-0F94-4053-ABA9208AE8B5}"/>
                  </a:ext>
                </a:extLst>
              </p:cNvPr>
              <p:cNvSpPr/>
              <p:nvPr/>
            </p:nvSpPr>
            <p:spPr>
              <a:xfrm>
                <a:off x="2296391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C9A9BAD-F911-17C8-6F65-0A1A0EB35054}"/>
                  </a:ext>
                </a:extLst>
              </p:cNvPr>
              <p:cNvSpPr/>
              <p:nvPr/>
            </p:nvSpPr>
            <p:spPr>
              <a:xfrm>
                <a:off x="2545773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21BA846-5771-3B8A-57D0-E69A6A1CE8FD}"/>
                  </a:ext>
                </a:extLst>
              </p:cNvPr>
              <p:cNvSpPr/>
              <p:nvPr/>
            </p:nvSpPr>
            <p:spPr>
              <a:xfrm>
                <a:off x="2792198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4926F1D-C721-F96A-DEEC-15B4136A6C0C}"/>
                  </a:ext>
                </a:extLst>
              </p:cNvPr>
              <p:cNvSpPr/>
              <p:nvPr/>
            </p:nvSpPr>
            <p:spPr>
              <a:xfrm>
                <a:off x="3037484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BC3F915-E61D-194A-6B35-033A0A99B170}"/>
                </a:ext>
              </a:extLst>
            </p:cNvPr>
            <p:cNvGrpSpPr/>
            <p:nvPr/>
          </p:nvGrpSpPr>
          <p:grpSpPr>
            <a:xfrm>
              <a:off x="5002071" y="3295650"/>
              <a:ext cx="1420668" cy="571500"/>
              <a:chOff x="2047009" y="2857500"/>
              <a:chExt cx="1239857" cy="498764"/>
            </a:xfrm>
            <a:grpFill/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5A1522B-6933-F843-9090-FFD071AEFFFB}"/>
                  </a:ext>
                </a:extLst>
              </p:cNvPr>
              <p:cNvSpPr/>
              <p:nvPr/>
            </p:nvSpPr>
            <p:spPr>
              <a:xfrm>
                <a:off x="2047009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804BEF8-550F-6DC7-3AF4-BECAD412029B}"/>
                  </a:ext>
                </a:extLst>
              </p:cNvPr>
              <p:cNvSpPr/>
              <p:nvPr/>
            </p:nvSpPr>
            <p:spPr>
              <a:xfrm>
                <a:off x="2296391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50F3C7FA-7D93-822D-7943-748AEFFE6629}"/>
                  </a:ext>
                </a:extLst>
              </p:cNvPr>
              <p:cNvSpPr/>
              <p:nvPr/>
            </p:nvSpPr>
            <p:spPr>
              <a:xfrm>
                <a:off x="2545773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508D85E3-1D81-4121-24A4-A453AEB9ABE0}"/>
                  </a:ext>
                </a:extLst>
              </p:cNvPr>
              <p:cNvSpPr/>
              <p:nvPr/>
            </p:nvSpPr>
            <p:spPr>
              <a:xfrm>
                <a:off x="2792198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C36F932-914C-1DF2-84EA-DD8D2B2D9156}"/>
                  </a:ext>
                </a:extLst>
              </p:cNvPr>
              <p:cNvSpPr/>
              <p:nvPr/>
            </p:nvSpPr>
            <p:spPr>
              <a:xfrm>
                <a:off x="3037484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4EFAB63A-364F-01E1-B54A-20DB9D45E076}"/>
                  </a:ext>
                </a:extLst>
              </p:cNvPr>
              <p:cNvSpPr/>
              <p:nvPr/>
            </p:nvSpPr>
            <p:spPr>
              <a:xfrm>
                <a:off x="2047009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EFF91EC-91A6-EB8F-ADE4-4FAF82BA3F4A}"/>
                  </a:ext>
                </a:extLst>
              </p:cNvPr>
              <p:cNvSpPr/>
              <p:nvPr/>
            </p:nvSpPr>
            <p:spPr>
              <a:xfrm>
                <a:off x="2296391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4ED6CAB8-7875-0367-8FA5-A57E037913B8}"/>
                  </a:ext>
                </a:extLst>
              </p:cNvPr>
              <p:cNvSpPr/>
              <p:nvPr/>
            </p:nvSpPr>
            <p:spPr>
              <a:xfrm>
                <a:off x="2545773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6E48B90-5D2A-C024-C73F-5CF92D17D88A}"/>
                  </a:ext>
                </a:extLst>
              </p:cNvPr>
              <p:cNvSpPr/>
              <p:nvPr/>
            </p:nvSpPr>
            <p:spPr>
              <a:xfrm>
                <a:off x="2792198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BB79FDB-6273-7F36-0773-DD158B417A21}"/>
                  </a:ext>
                </a:extLst>
              </p:cNvPr>
              <p:cNvSpPr/>
              <p:nvPr/>
            </p:nvSpPr>
            <p:spPr>
              <a:xfrm>
                <a:off x="3037484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AED304EF-2344-C261-1971-4321BC06F17B}"/>
              </a:ext>
            </a:extLst>
          </p:cNvPr>
          <p:cNvSpPr txBox="1"/>
          <p:nvPr/>
        </p:nvSpPr>
        <p:spPr>
          <a:xfrm>
            <a:off x="6977282" y="2300661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cfDNA</a:t>
            </a:r>
            <a:r>
              <a:rPr lang="en-US" b="1" i="1" dirty="0"/>
              <a:t> pool</a:t>
            </a:r>
          </a:p>
        </p:txBody>
      </p:sp>
      <p:sp>
        <p:nvSpPr>
          <p:cNvPr id="115" name="Right Brace 114">
            <a:extLst>
              <a:ext uri="{FF2B5EF4-FFF2-40B4-BE49-F238E27FC236}">
                <a16:creationId xmlns:a16="http://schemas.microsoft.com/office/drawing/2014/main" id="{C66D02EF-04B9-5C21-7E5F-954C14523FAA}"/>
              </a:ext>
            </a:extLst>
          </p:cNvPr>
          <p:cNvSpPr/>
          <p:nvPr/>
        </p:nvSpPr>
        <p:spPr>
          <a:xfrm rot="5400000">
            <a:off x="5113625" y="3440360"/>
            <a:ext cx="392012" cy="2555747"/>
          </a:xfrm>
          <a:prstGeom prst="rightBrace">
            <a:avLst>
              <a:gd name="adj1" fmla="val 13562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C9459F7-9A45-641C-7BE6-8D8362B35A10}"/>
              </a:ext>
            </a:extLst>
          </p:cNvPr>
          <p:cNvGrpSpPr/>
          <p:nvPr/>
        </p:nvGrpSpPr>
        <p:grpSpPr>
          <a:xfrm>
            <a:off x="2444386" y="2199577"/>
            <a:ext cx="1420668" cy="1930804"/>
            <a:chOff x="2444386" y="2199577"/>
            <a:chExt cx="1420668" cy="193080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27F88C4-8FB1-C1FC-8519-932EC6F9D5A2}"/>
                </a:ext>
              </a:extLst>
            </p:cNvPr>
            <p:cNvGrpSpPr/>
            <p:nvPr/>
          </p:nvGrpSpPr>
          <p:grpSpPr>
            <a:xfrm>
              <a:off x="2444386" y="2199577"/>
              <a:ext cx="1420668" cy="571500"/>
              <a:chOff x="2047009" y="2857500"/>
              <a:chExt cx="1239857" cy="49876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E8326C6-B168-20B7-EA26-BC44D2F016A0}"/>
                  </a:ext>
                </a:extLst>
              </p:cNvPr>
              <p:cNvSpPr/>
              <p:nvPr/>
            </p:nvSpPr>
            <p:spPr>
              <a:xfrm>
                <a:off x="2047009" y="2857500"/>
                <a:ext cx="249382" cy="24938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D50255C-8727-C924-4BFE-17D8E15CF6FC}"/>
                  </a:ext>
                </a:extLst>
              </p:cNvPr>
              <p:cNvSpPr/>
              <p:nvPr/>
            </p:nvSpPr>
            <p:spPr>
              <a:xfrm>
                <a:off x="2296391" y="2857500"/>
                <a:ext cx="249382" cy="24938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52CEDDC-927A-FC38-0E7E-589AE81A3F20}"/>
                  </a:ext>
                </a:extLst>
              </p:cNvPr>
              <p:cNvSpPr/>
              <p:nvPr/>
            </p:nvSpPr>
            <p:spPr>
              <a:xfrm>
                <a:off x="2545773" y="2857500"/>
                <a:ext cx="249382" cy="24938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016716F-C00F-52C4-52DF-28475176B2E4}"/>
                  </a:ext>
                </a:extLst>
              </p:cNvPr>
              <p:cNvSpPr/>
              <p:nvPr/>
            </p:nvSpPr>
            <p:spPr>
              <a:xfrm>
                <a:off x="2792198" y="2857500"/>
                <a:ext cx="249382" cy="24938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5CD7686-700A-EE04-7927-D6B5F773CA33}"/>
                  </a:ext>
                </a:extLst>
              </p:cNvPr>
              <p:cNvSpPr/>
              <p:nvPr/>
            </p:nvSpPr>
            <p:spPr>
              <a:xfrm>
                <a:off x="3037484" y="2857500"/>
                <a:ext cx="249382" cy="24938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2193ECD-3ADA-AE49-923B-ED5F6FAC9A1E}"/>
                  </a:ext>
                </a:extLst>
              </p:cNvPr>
              <p:cNvSpPr/>
              <p:nvPr/>
            </p:nvSpPr>
            <p:spPr>
              <a:xfrm>
                <a:off x="2047009" y="3106882"/>
                <a:ext cx="249382" cy="24938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D387B46-EDEE-1D25-C08A-E862A4F478D9}"/>
                  </a:ext>
                </a:extLst>
              </p:cNvPr>
              <p:cNvSpPr/>
              <p:nvPr/>
            </p:nvSpPr>
            <p:spPr>
              <a:xfrm>
                <a:off x="2296391" y="3106882"/>
                <a:ext cx="249382" cy="24938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2A854D0-7B74-FEA9-7DA2-B64489EF7C1A}"/>
                  </a:ext>
                </a:extLst>
              </p:cNvPr>
              <p:cNvSpPr/>
              <p:nvPr/>
            </p:nvSpPr>
            <p:spPr>
              <a:xfrm>
                <a:off x="2545773" y="3106882"/>
                <a:ext cx="249382" cy="24938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2CED4A5-D59D-2DD4-C03D-A38B7D949415}"/>
                  </a:ext>
                </a:extLst>
              </p:cNvPr>
              <p:cNvSpPr/>
              <p:nvPr/>
            </p:nvSpPr>
            <p:spPr>
              <a:xfrm>
                <a:off x="2792198" y="3106882"/>
                <a:ext cx="249382" cy="24938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6E126DD-9FBC-8B36-7C96-F7F72BAA0BAD}"/>
                  </a:ext>
                </a:extLst>
              </p:cNvPr>
              <p:cNvSpPr/>
              <p:nvPr/>
            </p:nvSpPr>
            <p:spPr>
              <a:xfrm>
                <a:off x="3037484" y="3106882"/>
                <a:ext cx="249382" cy="24938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Right Brace 110">
              <a:extLst>
                <a:ext uri="{FF2B5EF4-FFF2-40B4-BE49-F238E27FC236}">
                  <a16:creationId xmlns:a16="http://schemas.microsoft.com/office/drawing/2014/main" id="{76054A3D-87FE-474B-FBE8-CDC1219EE821}"/>
                </a:ext>
              </a:extLst>
            </p:cNvPr>
            <p:cNvSpPr/>
            <p:nvPr/>
          </p:nvSpPr>
          <p:spPr>
            <a:xfrm rot="5400000">
              <a:off x="2955323" y="2838881"/>
              <a:ext cx="392012" cy="1134918"/>
            </a:xfrm>
            <a:prstGeom prst="rightBrace">
              <a:avLst>
                <a:gd name="adj1" fmla="val 13562"/>
                <a:gd name="adj2" fmla="val 50000"/>
              </a:avLst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3A6306E-F1B7-AAC6-BF45-ADC8FCBB4128}"/>
                </a:ext>
              </a:extLst>
            </p:cNvPr>
            <p:cNvSpPr txBox="1"/>
            <p:nvPr/>
          </p:nvSpPr>
          <p:spPr>
            <a:xfrm>
              <a:off x="2708739" y="3761049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Normal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EB37334-89BB-1BAF-642E-727D0F0C8F02}"/>
              </a:ext>
            </a:extLst>
          </p:cNvPr>
          <p:cNvGrpSpPr/>
          <p:nvPr/>
        </p:nvGrpSpPr>
        <p:grpSpPr>
          <a:xfrm>
            <a:off x="3860335" y="2199577"/>
            <a:ext cx="1700287" cy="1930804"/>
            <a:chOff x="3860335" y="2199577"/>
            <a:chExt cx="1700287" cy="1930804"/>
          </a:xfrm>
        </p:grpSpPr>
        <p:sp>
          <p:nvSpPr>
            <p:cNvPr id="114" name="Right Brace 113">
              <a:extLst>
                <a:ext uri="{FF2B5EF4-FFF2-40B4-BE49-F238E27FC236}">
                  <a16:creationId xmlns:a16="http://schemas.microsoft.com/office/drawing/2014/main" id="{7AD62CDE-0978-28D7-437B-B81D352A0EEB}"/>
                </a:ext>
              </a:extLst>
            </p:cNvPr>
            <p:cNvSpPr/>
            <p:nvPr/>
          </p:nvSpPr>
          <p:spPr>
            <a:xfrm rot="5400000">
              <a:off x="4509755" y="2697034"/>
              <a:ext cx="392012" cy="1418611"/>
            </a:xfrm>
            <a:prstGeom prst="rightBrace">
              <a:avLst>
                <a:gd name="adj1" fmla="val 13562"/>
                <a:gd name="adj2" fmla="val 50000"/>
              </a:avLst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4EE8B5F-E1D7-6EBC-BE4E-AA7DB9A98CEC}"/>
                </a:ext>
              </a:extLst>
            </p:cNvPr>
            <p:cNvGrpSpPr/>
            <p:nvPr/>
          </p:nvGrpSpPr>
          <p:grpSpPr>
            <a:xfrm>
              <a:off x="3860335" y="2199577"/>
              <a:ext cx="1700287" cy="576050"/>
              <a:chOff x="2047009" y="2857500"/>
              <a:chExt cx="1483888" cy="502735"/>
            </a:xfrm>
            <a:solidFill>
              <a:schemeClr val="accent5"/>
            </a:solidFill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71A0259-423D-7F89-7152-72FC77BD37B7}"/>
                  </a:ext>
                </a:extLst>
              </p:cNvPr>
              <p:cNvSpPr/>
              <p:nvPr/>
            </p:nvSpPr>
            <p:spPr>
              <a:xfrm>
                <a:off x="2047009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D35CA6B-C500-16FF-7C0B-6D163E3C18D2}"/>
                  </a:ext>
                </a:extLst>
              </p:cNvPr>
              <p:cNvSpPr/>
              <p:nvPr/>
            </p:nvSpPr>
            <p:spPr>
              <a:xfrm>
                <a:off x="2296391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632788D-58C1-7FBA-BD75-F9F268561A2D}"/>
                  </a:ext>
                </a:extLst>
              </p:cNvPr>
              <p:cNvSpPr/>
              <p:nvPr/>
            </p:nvSpPr>
            <p:spPr>
              <a:xfrm>
                <a:off x="2545773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334AFFD-CF41-995C-6040-4CFB1BFA25C1}"/>
                  </a:ext>
                </a:extLst>
              </p:cNvPr>
              <p:cNvSpPr/>
              <p:nvPr/>
            </p:nvSpPr>
            <p:spPr>
              <a:xfrm>
                <a:off x="2792198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AA259BC-6841-5999-FFB5-E20A0B5D4184}"/>
                  </a:ext>
                </a:extLst>
              </p:cNvPr>
              <p:cNvSpPr/>
              <p:nvPr/>
            </p:nvSpPr>
            <p:spPr>
              <a:xfrm>
                <a:off x="3037484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4D695B4-75E0-DEBA-62C3-AE6B5001495E}"/>
                  </a:ext>
                </a:extLst>
              </p:cNvPr>
              <p:cNvSpPr/>
              <p:nvPr/>
            </p:nvSpPr>
            <p:spPr>
              <a:xfrm>
                <a:off x="2047009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B0AD135-2F49-11D1-3AC8-5B296A6FCEA9}"/>
                  </a:ext>
                </a:extLst>
              </p:cNvPr>
              <p:cNvSpPr/>
              <p:nvPr/>
            </p:nvSpPr>
            <p:spPr>
              <a:xfrm>
                <a:off x="2296391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C8A2C09-2978-A304-B9DB-D27FB9FEC041}"/>
                  </a:ext>
                </a:extLst>
              </p:cNvPr>
              <p:cNvSpPr/>
              <p:nvPr/>
            </p:nvSpPr>
            <p:spPr>
              <a:xfrm>
                <a:off x="2545773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F17C62D-F476-3E75-C61D-36F2BFFEEE78}"/>
                  </a:ext>
                </a:extLst>
              </p:cNvPr>
              <p:cNvSpPr/>
              <p:nvPr/>
            </p:nvSpPr>
            <p:spPr>
              <a:xfrm>
                <a:off x="2792198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DB57F9B-D139-C266-81EE-DE5830B0800B}"/>
                  </a:ext>
                </a:extLst>
              </p:cNvPr>
              <p:cNvSpPr/>
              <p:nvPr/>
            </p:nvSpPr>
            <p:spPr>
              <a:xfrm>
                <a:off x="3037484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0B2E9DBE-8842-063D-AAAC-8FB1C1895544}"/>
                  </a:ext>
                </a:extLst>
              </p:cNvPr>
              <p:cNvSpPr/>
              <p:nvPr/>
            </p:nvSpPr>
            <p:spPr>
              <a:xfrm>
                <a:off x="3281515" y="2861471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AE2547D4-E5C6-3E7B-6BA7-336AF102BE60}"/>
                  </a:ext>
                </a:extLst>
              </p:cNvPr>
              <p:cNvSpPr/>
              <p:nvPr/>
            </p:nvSpPr>
            <p:spPr>
              <a:xfrm>
                <a:off x="3281514" y="3110853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E130D94-75AA-F5BA-DB87-E8D3D65294B2}"/>
                </a:ext>
              </a:extLst>
            </p:cNvPr>
            <p:cNvSpPr txBox="1"/>
            <p:nvPr/>
          </p:nvSpPr>
          <p:spPr>
            <a:xfrm>
              <a:off x="4184840" y="3761049"/>
              <a:ext cx="1055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Ancestral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61955CB-5DAB-0C54-3C83-55985F728E27}"/>
              </a:ext>
            </a:extLst>
          </p:cNvPr>
          <p:cNvGrpSpPr/>
          <p:nvPr/>
        </p:nvGrpSpPr>
        <p:grpSpPr>
          <a:xfrm>
            <a:off x="5564695" y="2199577"/>
            <a:ext cx="1134918" cy="1930804"/>
            <a:chOff x="5564695" y="2199577"/>
            <a:chExt cx="1134918" cy="1930804"/>
          </a:xfrm>
        </p:grpSpPr>
        <p:sp>
          <p:nvSpPr>
            <p:cNvPr id="113" name="Right Brace 112">
              <a:extLst>
                <a:ext uri="{FF2B5EF4-FFF2-40B4-BE49-F238E27FC236}">
                  <a16:creationId xmlns:a16="http://schemas.microsoft.com/office/drawing/2014/main" id="{B779A9ED-223F-27C7-D960-4DC5AF080EA9}"/>
                </a:ext>
              </a:extLst>
            </p:cNvPr>
            <p:cNvSpPr/>
            <p:nvPr/>
          </p:nvSpPr>
          <p:spPr>
            <a:xfrm rot="5400000">
              <a:off x="5957398" y="3022302"/>
              <a:ext cx="392012" cy="793162"/>
            </a:xfrm>
            <a:prstGeom prst="rightBrace">
              <a:avLst>
                <a:gd name="adj1" fmla="val 13562"/>
                <a:gd name="adj2" fmla="val 50000"/>
              </a:avLst>
            </a:prstGeom>
            <a:ln w="28575">
              <a:solidFill>
                <a:srgbClr val="FE0F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C28D3B6-9D29-58F0-64B8-7474D87EBFA4}"/>
                </a:ext>
              </a:extLst>
            </p:cNvPr>
            <p:cNvGrpSpPr/>
            <p:nvPr/>
          </p:nvGrpSpPr>
          <p:grpSpPr>
            <a:xfrm>
              <a:off x="5564695" y="2199577"/>
              <a:ext cx="1134918" cy="571500"/>
              <a:chOff x="2296391" y="2857500"/>
              <a:chExt cx="990475" cy="498764"/>
            </a:xfrm>
            <a:solidFill>
              <a:srgbClr val="FE0F10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C60BA47-D863-C5E7-9DCC-9F9C3D44F433}"/>
                  </a:ext>
                </a:extLst>
              </p:cNvPr>
              <p:cNvSpPr/>
              <p:nvPr/>
            </p:nvSpPr>
            <p:spPr>
              <a:xfrm>
                <a:off x="2296391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C483839-146A-E84C-CDA3-EDFFE3EC7A5B}"/>
                  </a:ext>
                </a:extLst>
              </p:cNvPr>
              <p:cNvSpPr/>
              <p:nvPr/>
            </p:nvSpPr>
            <p:spPr>
              <a:xfrm>
                <a:off x="2545773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5977823-5CD4-AB5A-DDE9-D3CEE8D3DC7A}"/>
                  </a:ext>
                </a:extLst>
              </p:cNvPr>
              <p:cNvSpPr/>
              <p:nvPr/>
            </p:nvSpPr>
            <p:spPr>
              <a:xfrm>
                <a:off x="2792198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786872C-99E0-1164-FC71-D88BEA0460C3}"/>
                  </a:ext>
                </a:extLst>
              </p:cNvPr>
              <p:cNvSpPr/>
              <p:nvPr/>
            </p:nvSpPr>
            <p:spPr>
              <a:xfrm>
                <a:off x="3037484" y="2857500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AF15E21-BC85-9F42-0E3F-B23A912C7C57}"/>
                  </a:ext>
                </a:extLst>
              </p:cNvPr>
              <p:cNvSpPr/>
              <p:nvPr/>
            </p:nvSpPr>
            <p:spPr>
              <a:xfrm>
                <a:off x="2296391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A6A84B9-994C-EBF9-2DE8-4F747D93C997}"/>
                  </a:ext>
                </a:extLst>
              </p:cNvPr>
              <p:cNvSpPr/>
              <p:nvPr/>
            </p:nvSpPr>
            <p:spPr>
              <a:xfrm>
                <a:off x="2545773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1A4AA91-C5DC-2DE2-332E-610E6548EB28}"/>
                  </a:ext>
                </a:extLst>
              </p:cNvPr>
              <p:cNvSpPr/>
              <p:nvPr/>
            </p:nvSpPr>
            <p:spPr>
              <a:xfrm>
                <a:off x="2792198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EBB4097-107C-B4F3-843D-459D53431D91}"/>
                  </a:ext>
                </a:extLst>
              </p:cNvPr>
              <p:cNvSpPr/>
              <p:nvPr/>
            </p:nvSpPr>
            <p:spPr>
              <a:xfrm>
                <a:off x="3037484" y="3106882"/>
                <a:ext cx="249382" cy="2493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ABF92D1-6653-EC86-C641-25EA02379CAB}"/>
                </a:ext>
              </a:extLst>
            </p:cNvPr>
            <p:cNvSpPr txBox="1"/>
            <p:nvPr/>
          </p:nvSpPr>
          <p:spPr>
            <a:xfrm>
              <a:off x="5610666" y="3761049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Subclonal</a:t>
              </a: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2074E1B-2463-8C56-1FEF-1AF7100DA48C}"/>
              </a:ext>
            </a:extLst>
          </p:cNvPr>
          <p:cNvSpPr txBox="1"/>
          <p:nvPr/>
        </p:nvSpPr>
        <p:spPr>
          <a:xfrm>
            <a:off x="4853819" y="5181373"/>
            <a:ext cx="90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Tumour</a:t>
            </a:r>
            <a:endParaRPr lang="en-US" i="1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80FAB8D-03C2-890A-CA4E-054F1560914A}"/>
              </a:ext>
            </a:extLst>
          </p:cNvPr>
          <p:cNvGrpSpPr/>
          <p:nvPr/>
        </p:nvGrpSpPr>
        <p:grpSpPr>
          <a:xfrm>
            <a:off x="5673617" y="5540271"/>
            <a:ext cx="2839945" cy="641521"/>
            <a:chOff x="5673617" y="5540271"/>
            <a:chExt cx="2839945" cy="641521"/>
          </a:xfrm>
        </p:grpSpPr>
        <p:sp>
          <p:nvSpPr>
            <p:cNvPr id="123" name="Right Arrow 122">
              <a:extLst>
                <a:ext uri="{FF2B5EF4-FFF2-40B4-BE49-F238E27FC236}">
                  <a16:creationId xmlns:a16="http://schemas.microsoft.com/office/drawing/2014/main" id="{FB34E060-3F8C-3A2A-B3CF-3E4010B6BC0C}"/>
                </a:ext>
              </a:extLst>
            </p:cNvPr>
            <p:cNvSpPr/>
            <p:nvPr/>
          </p:nvSpPr>
          <p:spPr>
            <a:xfrm rot="13415282">
              <a:off x="5673617" y="5540271"/>
              <a:ext cx="397234" cy="369842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4B00930-8347-A64F-B0C9-688AD4FD0400}"/>
                </a:ext>
              </a:extLst>
            </p:cNvPr>
            <p:cNvSpPr txBox="1"/>
            <p:nvPr/>
          </p:nvSpPr>
          <p:spPr>
            <a:xfrm>
              <a:off x="5993320" y="5812460"/>
              <a:ext cx="2520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 dirty="0">
                  <a:solidFill>
                    <a:schemeClr val="accent2"/>
                  </a:solidFill>
                </a:rPr>
                <a:t>Tumour fraction = purity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0BFE623-4D68-ECF4-B053-FDC4C7A99C1D}"/>
              </a:ext>
            </a:extLst>
          </p:cNvPr>
          <p:cNvGrpSpPr/>
          <p:nvPr/>
        </p:nvGrpSpPr>
        <p:grpSpPr>
          <a:xfrm>
            <a:off x="6873203" y="3988519"/>
            <a:ext cx="1672959" cy="641521"/>
            <a:chOff x="6486605" y="4044465"/>
            <a:chExt cx="1672959" cy="641521"/>
          </a:xfrm>
        </p:grpSpPr>
        <p:sp>
          <p:nvSpPr>
            <p:cNvPr id="125" name="Right Arrow 124">
              <a:extLst>
                <a:ext uri="{FF2B5EF4-FFF2-40B4-BE49-F238E27FC236}">
                  <a16:creationId xmlns:a16="http://schemas.microsoft.com/office/drawing/2014/main" id="{9C2F9764-9DB0-965D-1C9E-93FC45D17AD5}"/>
                </a:ext>
              </a:extLst>
            </p:cNvPr>
            <p:cNvSpPr/>
            <p:nvPr/>
          </p:nvSpPr>
          <p:spPr>
            <a:xfrm rot="13415282">
              <a:off x="6486605" y="4044465"/>
              <a:ext cx="397234" cy="369842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7D4A8D7-D1C9-B152-0BFB-163A4C86C987}"/>
                </a:ext>
              </a:extLst>
            </p:cNvPr>
            <p:cNvSpPr txBox="1"/>
            <p:nvPr/>
          </p:nvSpPr>
          <p:spPr>
            <a:xfrm>
              <a:off x="6806308" y="4316654"/>
              <a:ext cx="1353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 dirty="0">
                  <a:solidFill>
                    <a:schemeClr val="accent2"/>
                  </a:solidFill>
                </a:rPr>
                <a:t>Subclonality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198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7">
            <a:extLst>
              <a:ext uri="{FF2B5EF4-FFF2-40B4-BE49-F238E27FC236}">
                <a16:creationId xmlns:a16="http://schemas.microsoft.com/office/drawing/2014/main" id="{0F93DA49-BE62-1434-6BCA-C1A28D4B6CDF}"/>
              </a:ext>
            </a:extLst>
          </p:cNvPr>
          <p:cNvGraphicFramePr>
            <a:graphicFrameLocks noGrp="1"/>
          </p:cNvGraphicFramePr>
          <p:nvPr/>
        </p:nvGraphicFramePr>
        <p:xfrm>
          <a:off x="0" y="145483"/>
          <a:ext cx="38831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94">
                  <a:extLst>
                    <a:ext uri="{9D8B030D-6E8A-4147-A177-3AD203B41FA5}">
                      <a16:colId xmlns:a16="http://schemas.microsoft.com/office/drawing/2014/main" val="3756613539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63186588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25754565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77951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66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810712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834CBD2A-120E-6649-EE5E-8202F309C1F8}"/>
              </a:ext>
            </a:extLst>
          </p:cNvPr>
          <p:cNvGrpSpPr/>
          <p:nvPr/>
        </p:nvGrpSpPr>
        <p:grpSpPr>
          <a:xfrm>
            <a:off x="3996618" y="391290"/>
            <a:ext cx="1150764" cy="1016173"/>
            <a:chOff x="6837427" y="4039655"/>
            <a:chExt cx="1150764" cy="1016173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40D1B6EA-31CF-AF32-D644-671ED5D80CEA}"/>
                </a:ext>
              </a:extLst>
            </p:cNvPr>
            <p:cNvSpPr/>
            <p:nvPr/>
          </p:nvSpPr>
          <p:spPr>
            <a:xfrm>
              <a:off x="7214192" y="4685986"/>
              <a:ext cx="397234" cy="369842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076D00-1F59-0EB1-8615-4F1E2BA3CEA8}"/>
                </a:ext>
              </a:extLst>
            </p:cNvPr>
            <p:cNvSpPr txBox="1"/>
            <p:nvPr/>
          </p:nvSpPr>
          <p:spPr>
            <a:xfrm>
              <a:off x="6837427" y="4039655"/>
              <a:ext cx="1150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i="1" dirty="0">
                  <a:solidFill>
                    <a:schemeClr val="accent2"/>
                  </a:solidFill>
                </a:rPr>
                <a:t>1. Purity </a:t>
              </a:r>
            </a:p>
            <a:p>
              <a:r>
                <a:rPr lang="en-GB" b="1" i="1" dirty="0">
                  <a:solidFill>
                    <a:schemeClr val="accent2"/>
                  </a:solidFill>
                </a:rPr>
                <a:t>correction</a:t>
              </a:r>
            </a:p>
          </p:txBody>
        </p:sp>
      </p:grpSp>
      <p:graphicFrame>
        <p:nvGraphicFramePr>
          <p:cNvPr id="9" name="Table 27">
            <a:extLst>
              <a:ext uri="{FF2B5EF4-FFF2-40B4-BE49-F238E27FC236}">
                <a16:creationId xmlns:a16="http://schemas.microsoft.com/office/drawing/2014/main" id="{94D87B54-EF13-3040-D092-EDB8A532217C}"/>
              </a:ext>
            </a:extLst>
          </p:cNvPr>
          <p:cNvGraphicFramePr>
            <a:graphicFrameLocks noGrp="1"/>
          </p:cNvGraphicFramePr>
          <p:nvPr/>
        </p:nvGraphicFramePr>
        <p:xfrm>
          <a:off x="5066441" y="145483"/>
          <a:ext cx="3883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94">
                  <a:extLst>
                    <a:ext uri="{9D8B030D-6E8A-4147-A177-3AD203B41FA5}">
                      <a16:colId xmlns:a16="http://schemas.microsoft.com/office/drawing/2014/main" val="3756613539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63186588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25754565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77951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2"/>
                          </a:solidFill>
                        </a:rPr>
                        <a:t>PURITY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chemeClr val="tx2"/>
                          </a:solidFill>
                        </a:rPr>
                        <a:t>0.285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chemeClr val="tx2"/>
                          </a:solidFill>
                        </a:rPr>
                        <a:t>0.190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chemeClr val="tx2"/>
                          </a:solidFill>
                        </a:rPr>
                        <a:t>0.465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13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2.52090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66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81071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085B4CB-FEFC-3637-D123-DDE56ECD153A}"/>
              </a:ext>
            </a:extLst>
          </p:cNvPr>
          <p:cNvSpPr/>
          <p:nvPr/>
        </p:nvSpPr>
        <p:spPr>
          <a:xfrm>
            <a:off x="5147382" y="889572"/>
            <a:ext cx="4321083" cy="1661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D6A072-20BA-C547-88F1-04C9279DFE2C}"/>
              </a:ext>
            </a:extLst>
          </p:cNvPr>
          <p:cNvGrpSpPr/>
          <p:nvPr/>
        </p:nvGrpSpPr>
        <p:grpSpPr>
          <a:xfrm>
            <a:off x="2167448" y="4487478"/>
            <a:ext cx="5797986" cy="1930804"/>
            <a:chOff x="2169083" y="3735277"/>
            <a:chExt cx="5797986" cy="193080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F808D46-08E8-4CFE-7057-F353ECC58FE7}"/>
                </a:ext>
              </a:extLst>
            </p:cNvPr>
            <p:cNvGrpSpPr/>
            <p:nvPr/>
          </p:nvGrpSpPr>
          <p:grpSpPr>
            <a:xfrm>
              <a:off x="2169083" y="3735277"/>
              <a:ext cx="4255228" cy="571500"/>
              <a:chOff x="2167511" y="3295650"/>
              <a:chExt cx="4255228" cy="571500"/>
            </a:xfrm>
            <a:solidFill>
              <a:schemeClr val="tx2"/>
            </a:solidFill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4595A03-6E34-9CE3-02BD-E82E0021E926}"/>
                  </a:ext>
                </a:extLst>
              </p:cNvPr>
              <p:cNvGrpSpPr/>
              <p:nvPr/>
            </p:nvGrpSpPr>
            <p:grpSpPr>
              <a:xfrm>
                <a:off x="2167511" y="3295650"/>
                <a:ext cx="1420668" cy="571500"/>
                <a:chOff x="2047009" y="2857500"/>
                <a:chExt cx="1239857" cy="498764"/>
              </a:xfrm>
              <a:grpFill/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3CA03EB-27E5-DB56-6583-6218BC120857}"/>
                    </a:ext>
                  </a:extLst>
                </p:cNvPr>
                <p:cNvSpPr/>
                <p:nvPr/>
              </p:nvSpPr>
              <p:spPr>
                <a:xfrm>
                  <a:off x="2792198" y="3106882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62D8313B-B3C4-C58F-1CD1-7B0572CE00F7}"/>
                    </a:ext>
                  </a:extLst>
                </p:cNvPr>
                <p:cNvSpPr/>
                <p:nvPr/>
              </p:nvSpPr>
              <p:spPr>
                <a:xfrm>
                  <a:off x="2792198" y="2857500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3DCDE8C-3D78-697D-26FF-FBD77F68B0E7}"/>
                    </a:ext>
                  </a:extLst>
                </p:cNvPr>
                <p:cNvSpPr/>
                <p:nvPr/>
              </p:nvSpPr>
              <p:spPr>
                <a:xfrm>
                  <a:off x="2047009" y="2857500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678D843-D9C7-9CAD-0D57-5DC79154C416}"/>
                    </a:ext>
                  </a:extLst>
                </p:cNvPr>
                <p:cNvSpPr/>
                <p:nvPr/>
              </p:nvSpPr>
              <p:spPr>
                <a:xfrm>
                  <a:off x="2296391" y="2857500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67721B3A-970F-3814-2FEB-03541D283095}"/>
                    </a:ext>
                  </a:extLst>
                </p:cNvPr>
                <p:cNvSpPr/>
                <p:nvPr/>
              </p:nvSpPr>
              <p:spPr>
                <a:xfrm>
                  <a:off x="2545773" y="2857500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280E09A-5677-7F52-69A6-3EEC55845820}"/>
                    </a:ext>
                  </a:extLst>
                </p:cNvPr>
                <p:cNvSpPr/>
                <p:nvPr/>
              </p:nvSpPr>
              <p:spPr>
                <a:xfrm>
                  <a:off x="3037484" y="2857500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8D437604-1310-58B3-A228-118FF1EF8798}"/>
                    </a:ext>
                  </a:extLst>
                </p:cNvPr>
                <p:cNvSpPr/>
                <p:nvPr/>
              </p:nvSpPr>
              <p:spPr>
                <a:xfrm>
                  <a:off x="2047009" y="3106882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9575696C-451A-DCAD-38BD-980FBA3A3DF2}"/>
                    </a:ext>
                  </a:extLst>
                </p:cNvPr>
                <p:cNvSpPr/>
                <p:nvPr/>
              </p:nvSpPr>
              <p:spPr>
                <a:xfrm>
                  <a:off x="2296391" y="3106882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08AA82F6-7DF4-E8EE-D815-DE253DE9B93C}"/>
                    </a:ext>
                  </a:extLst>
                </p:cNvPr>
                <p:cNvSpPr/>
                <p:nvPr/>
              </p:nvSpPr>
              <p:spPr>
                <a:xfrm>
                  <a:off x="2545773" y="3106882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C683EF59-7A70-1EFA-446A-B9A554FFDE52}"/>
                    </a:ext>
                  </a:extLst>
                </p:cNvPr>
                <p:cNvSpPr/>
                <p:nvPr/>
              </p:nvSpPr>
              <p:spPr>
                <a:xfrm>
                  <a:off x="3037484" y="3106882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5542ACA-3DDF-3B24-D457-CC97C88010FE}"/>
                  </a:ext>
                </a:extLst>
              </p:cNvPr>
              <p:cNvGrpSpPr/>
              <p:nvPr/>
            </p:nvGrpSpPr>
            <p:grpSpPr>
              <a:xfrm>
                <a:off x="3584791" y="3295650"/>
                <a:ext cx="1420668" cy="571500"/>
                <a:chOff x="2047009" y="2857500"/>
                <a:chExt cx="1239857" cy="498764"/>
              </a:xfrm>
              <a:grpFill/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44D268C5-8A12-635E-38F4-CE7633D81534}"/>
                    </a:ext>
                  </a:extLst>
                </p:cNvPr>
                <p:cNvSpPr/>
                <p:nvPr/>
              </p:nvSpPr>
              <p:spPr>
                <a:xfrm>
                  <a:off x="2047009" y="2857500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80FBABB-8DA6-0A81-1DF7-A002DACCB9C3}"/>
                    </a:ext>
                  </a:extLst>
                </p:cNvPr>
                <p:cNvSpPr/>
                <p:nvPr/>
              </p:nvSpPr>
              <p:spPr>
                <a:xfrm>
                  <a:off x="2296391" y="2857500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A48DC3F-FEE5-C6AD-902E-F71AE047E42F}"/>
                    </a:ext>
                  </a:extLst>
                </p:cNvPr>
                <p:cNvSpPr/>
                <p:nvPr/>
              </p:nvSpPr>
              <p:spPr>
                <a:xfrm>
                  <a:off x="2545773" y="2857500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4B7926A-3A61-0C8E-A18F-19976D8E5738}"/>
                    </a:ext>
                  </a:extLst>
                </p:cNvPr>
                <p:cNvSpPr/>
                <p:nvPr/>
              </p:nvSpPr>
              <p:spPr>
                <a:xfrm>
                  <a:off x="2792198" y="2857500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D07BF904-FDA0-1222-8608-65388EE94DC6}"/>
                    </a:ext>
                  </a:extLst>
                </p:cNvPr>
                <p:cNvSpPr/>
                <p:nvPr/>
              </p:nvSpPr>
              <p:spPr>
                <a:xfrm>
                  <a:off x="3037484" y="2857500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16200B61-A323-BC22-B166-F44D8C250691}"/>
                    </a:ext>
                  </a:extLst>
                </p:cNvPr>
                <p:cNvSpPr/>
                <p:nvPr/>
              </p:nvSpPr>
              <p:spPr>
                <a:xfrm>
                  <a:off x="2047009" y="3106882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8505A07-0691-3F14-D797-CC4A8FF78AB4}"/>
                    </a:ext>
                  </a:extLst>
                </p:cNvPr>
                <p:cNvSpPr/>
                <p:nvPr/>
              </p:nvSpPr>
              <p:spPr>
                <a:xfrm>
                  <a:off x="2296391" y="3106882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BE9240C2-153B-8489-273D-B073EC32A278}"/>
                    </a:ext>
                  </a:extLst>
                </p:cNvPr>
                <p:cNvSpPr/>
                <p:nvPr/>
              </p:nvSpPr>
              <p:spPr>
                <a:xfrm>
                  <a:off x="2545773" y="3106882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1F77407B-02E9-E9A1-6CA4-B8576DD1DDBA}"/>
                    </a:ext>
                  </a:extLst>
                </p:cNvPr>
                <p:cNvSpPr/>
                <p:nvPr/>
              </p:nvSpPr>
              <p:spPr>
                <a:xfrm>
                  <a:off x="2792198" y="3106882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8DAE01B7-211D-F0B1-E03B-B1273F79BF76}"/>
                    </a:ext>
                  </a:extLst>
                </p:cNvPr>
                <p:cNvSpPr/>
                <p:nvPr/>
              </p:nvSpPr>
              <p:spPr>
                <a:xfrm>
                  <a:off x="3037484" y="3106882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64380BD-A897-015B-5F6C-AAB085B01EB6}"/>
                  </a:ext>
                </a:extLst>
              </p:cNvPr>
              <p:cNvGrpSpPr/>
              <p:nvPr/>
            </p:nvGrpSpPr>
            <p:grpSpPr>
              <a:xfrm>
                <a:off x="5002071" y="3295650"/>
                <a:ext cx="1420668" cy="571500"/>
                <a:chOff x="2047009" y="2857500"/>
                <a:chExt cx="1239857" cy="498764"/>
              </a:xfrm>
              <a:grpFill/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0FADDDE-2B67-5F95-0361-46BBF3A27C22}"/>
                    </a:ext>
                  </a:extLst>
                </p:cNvPr>
                <p:cNvSpPr/>
                <p:nvPr/>
              </p:nvSpPr>
              <p:spPr>
                <a:xfrm>
                  <a:off x="2047009" y="2857500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B5D1DDD-16D6-39F3-A49E-13D815CA5350}"/>
                    </a:ext>
                  </a:extLst>
                </p:cNvPr>
                <p:cNvSpPr/>
                <p:nvPr/>
              </p:nvSpPr>
              <p:spPr>
                <a:xfrm>
                  <a:off x="2296391" y="2857500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A847D49-5CEC-3993-2926-EB4D73B5513C}"/>
                    </a:ext>
                  </a:extLst>
                </p:cNvPr>
                <p:cNvSpPr/>
                <p:nvPr/>
              </p:nvSpPr>
              <p:spPr>
                <a:xfrm>
                  <a:off x="2545773" y="2857500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53AC2D5-A657-F02C-247E-1142DF02EB2F}"/>
                    </a:ext>
                  </a:extLst>
                </p:cNvPr>
                <p:cNvSpPr/>
                <p:nvPr/>
              </p:nvSpPr>
              <p:spPr>
                <a:xfrm>
                  <a:off x="2792198" y="2857500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424C1AF-0467-54EF-5F22-501B8A378F7A}"/>
                    </a:ext>
                  </a:extLst>
                </p:cNvPr>
                <p:cNvSpPr/>
                <p:nvPr/>
              </p:nvSpPr>
              <p:spPr>
                <a:xfrm>
                  <a:off x="3037484" y="2857500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0C39C3A-39DD-D08A-9216-D122AE70964F}"/>
                    </a:ext>
                  </a:extLst>
                </p:cNvPr>
                <p:cNvSpPr/>
                <p:nvPr/>
              </p:nvSpPr>
              <p:spPr>
                <a:xfrm>
                  <a:off x="2047009" y="3106882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E23E03D-1D02-F477-A166-1BF395ACF951}"/>
                    </a:ext>
                  </a:extLst>
                </p:cNvPr>
                <p:cNvSpPr/>
                <p:nvPr/>
              </p:nvSpPr>
              <p:spPr>
                <a:xfrm>
                  <a:off x="2296391" y="3106882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77D41574-28A8-32EB-B54C-95DE3FF2827F}"/>
                    </a:ext>
                  </a:extLst>
                </p:cNvPr>
                <p:cNvSpPr/>
                <p:nvPr/>
              </p:nvSpPr>
              <p:spPr>
                <a:xfrm>
                  <a:off x="2545773" y="3106882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7A3267F-1874-B09D-16C8-A92E461E25E9}"/>
                    </a:ext>
                  </a:extLst>
                </p:cNvPr>
                <p:cNvSpPr/>
                <p:nvPr/>
              </p:nvSpPr>
              <p:spPr>
                <a:xfrm>
                  <a:off x="2792198" y="3106882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32758E3-167A-A0D1-312D-E3A9C65D6E99}"/>
                    </a:ext>
                  </a:extLst>
                </p:cNvPr>
                <p:cNvSpPr/>
                <p:nvPr/>
              </p:nvSpPr>
              <p:spPr>
                <a:xfrm>
                  <a:off x="3037484" y="3106882"/>
                  <a:ext cx="249382" cy="2493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5AC02EF-536D-DE84-4B3B-64F5BC61EC4B}"/>
                </a:ext>
              </a:extLst>
            </p:cNvPr>
            <p:cNvSpPr txBox="1"/>
            <p:nvPr/>
          </p:nvSpPr>
          <p:spPr>
            <a:xfrm>
              <a:off x="6701979" y="3836361"/>
              <a:ext cx="126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/>
                <a:t>cfDNA</a:t>
              </a:r>
              <a:r>
                <a:rPr lang="en-US" b="1" i="1" dirty="0"/>
                <a:t> pool</a:t>
              </a:r>
            </a:p>
          </p:txBody>
        </p:sp>
        <p:sp>
          <p:nvSpPr>
            <p:cNvPr id="59" name="Right Brace 58">
              <a:extLst>
                <a:ext uri="{FF2B5EF4-FFF2-40B4-BE49-F238E27FC236}">
                  <a16:creationId xmlns:a16="http://schemas.microsoft.com/office/drawing/2014/main" id="{E644DB56-4258-B514-1758-54C7848315E0}"/>
                </a:ext>
              </a:extLst>
            </p:cNvPr>
            <p:cNvSpPr/>
            <p:nvPr/>
          </p:nvSpPr>
          <p:spPr>
            <a:xfrm rot="5400000">
              <a:off x="4806580" y="3657860"/>
              <a:ext cx="392012" cy="2555747"/>
            </a:xfrm>
            <a:prstGeom prst="rightBrace">
              <a:avLst>
                <a:gd name="adj1" fmla="val 13562"/>
                <a:gd name="adj2" fmla="val 50000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91C08BC-D2D9-61C9-A247-FC8265AE5447}"/>
                </a:ext>
              </a:extLst>
            </p:cNvPr>
            <p:cNvGrpSpPr/>
            <p:nvPr/>
          </p:nvGrpSpPr>
          <p:grpSpPr>
            <a:xfrm>
              <a:off x="2169083" y="3735277"/>
              <a:ext cx="1420668" cy="1930804"/>
              <a:chOff x="2444386" y="2199577"/>
              <a:chExt cx="1420668" cy="1930804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8A822DE-085B-1924-89E2-7DE17582710A}"/>
                  </a:ext>
                </a:extLst>
              </p:cNvPr>
              <p:cNvGrpSpPr/>
              <p:nvPr/>
            </p:nvGrpSpPr>
            <p:grpSpPr>
              <a:xfrm>
                <a:off x="2444386" y="2199577"/>
                <a:ext cx="1420668" cy="571500"/>
                <a:chOff x="2047009" y="2857500"/>
                <a:chExt cx="1239857" cy="498764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E68BAA11-6F9B-96D1-7C54-541CE7B87962}"/>
                    </a:ext>
                  </a:extLst>
                </p:cNvPr>
                <p:cNvSpPr/>
                <p:nvPr/>
              </p:nvSpPr>
              <p:spPr>
                <a:xfrm>
                  <a:off x="2047009" y="2857500"/>
                  <a:ext cx="249382" cy="24938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2E15C01-25D2-6ACD-9114-584467CB5151}"/>
                    </a:ext>
                  </a:extLst>
                </p:cNvPr>
                <p:cNvSpPr/>
                <p:nvPr/>
              </p:nvSpPr>
              <p:spPr>
                <a:xfrm>
                  <a:off x="2296391" y="2857500"/>
                  <a:ext cx="249382" cy="24938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8870099F-4A21-AC18-C01F-4D6D5E0CBB45}"/>
                    </a:ext>
                  </a:extLst>
                </p:cNvPr>
                <p:cNvSpPr/>
                <p:nvPr/>
              </p:nvSpPr>
              <p:spPr>
                <a:xfrm>
                  <a:off x="2545773" y="2857500"/>
                  <a:ext cx="249382" cy="24938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5300842-3608-5D2F-61F1-7E57AA6304CE}"/>
                    </a:ext>
                  </a:extLst>
                </p:cNvPr>
                <p:cNvSpPr/>
                <p:nvPr/>
              </p:nvSpPr>
              <p:spPr>
                <a:xfrm>
                  <a:off x="2792198" y="2857500"/>
                  <a:ext cx="249382" cy="24938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28F1CD3-3255-F9D5-13DF-89682A7603E0}"/>
                    </a:ext>
                  </a:extLst>
                </p:cNvPr>
                <p:cNvSpPr/>
                <p:nvPr/>
              </p:nvSpPr>
              <p:spPr>
                <a:xfrm>
                  <a:off x="3037484" y="2857500"/>
                  <a:ext cx="249382" cy="24938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32C9E37C-8605-340C-40D5-4935EFCADC93}"/>
                    </a:ext>
                  </a:extLst>
                </p:cNvPr>
                <p:cNvSpPr/>
                <p:nvPr/>
              </p:nvSpPr>
              <p:spPr>
                <a:xfrm>
                  <a:off x="2047009" y="3106882"/>
                  <a:ext cx="249382" cy="24938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21A948C-9C09-031B-7BC7-62CD0E5FDB3A}"/>
                    </a:ext>
                  </a:extLst>
                </p:cNvPr>
                <p:cNvSpPr/>
                <p:nvPr/>
              </p:nvSpPr>
              <p:spPr>
                <a:xfrm>
                  <a:off x="2296391" y="3106882"/>
                  <a:ext cx="249382" cy="24938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5ED9FBA2-BF16-A2F9-D511-5B27851E7665}"/>
                    </a:ext>
                  </a:extLst>
                </p:cNvPr>
                <p:cNvSpPr/>
                <p:nvPr/>
              </p:nvSpPr>
              <p:spPr>
                <a:xfrm>
                  <a:off x="2545773" y="3106882"/>
                  <a:ext cx="249382" cy="24938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80D0A441-CD85-E96C-DC66-2A9A2E84950F}"/>
                    </a:ext>
                  </a:extLst>
                </p:cNvPr>
                <p:cNvSpPr/>
                <p:nvPr/>
              </p:nvSpPr>
              <p:spPr>
                <a:xfrm>
                  <a:off x="2792198" y="3106882"/>
                  <a:ext cx="249382" cy="24938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3582C785-B50C-BB30-B2C2-F8CF5EC3D595}"/>
                    </a:ext>
                  </a:extLst>
                </p:cNvPr>
                <p:cNvSpPr/>
                <p:nvPr/>
              </p:nvSpPr>
              <p:spPr>
                <a:xfrm>
                  <a:off x="3037484" y="3106882"/>
                  <a:ext cx="249382" cy="24938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Right Brace 61">
                <a:extLst>
                  <a:ext uri="{FF2B5EF4-FFF2-40B4-BE49-F238E27FC236}">
                    <a16:creationId xmlns:a16="http://schemas.microsoft.com/office/drawing/2014/main" id="{AFB3DC40-B2B8-ADD4-1744-610DE72BD9BD}"/>
                  </a:ext>
                </a:extLst>
              </p:cNvPr>
              <p:cNvSpPr/>
              <p:nvPr/>
            </p:nvSpPr>
            <p:spPr>
              <a:xfrm rot="5400000">
                <a:off x="2955323" y="2838881"/>
                <a:ext cx="392012" cy="1134918"/>
              </a:xfrm>
              <a:prstGeom prst="rightBrace">
                <a:avLst>
                  <a:gd name="adj1" fmla="val 13562"/>
                  <a:gd name="adj2" fmla="val 50000"/>
                </a:avLst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F8D8912-81ED-4A03-C0A6-8D153BDBC977}"/>
                  </a:ext>
                </a:extLst>
              </p:cNvPr>
              <p:cNvSpPr txBox="1"/>
              <p:nvPr/>
            </p:nvSpPr>
            <p:spPr>
              <a:xfrm>
                <a:off x="2708739" y="3761049"/>
                <a:ext cx="885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Normal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AFD6432-5E45-4979-DC28-97EFC39B921C}"/>
                </a:ext>
              </a:extLst>
            </p:cNvPr>
            <p:cNvSpPr txBox="1"/>
            <p:nvPr/>
          </p:nvSpPr>
          <p:spPr>
            <a:xfrm>
              <a:off x="3699462" y="5296749"/>
              <a:ext cx="2520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 dirty="0">
                  <a:solidFill>
                    <a:schemeClr val="accent2"/>
                  </a:solidFill>
                </a:rPr>
                <a:t>Tumour fraction = purity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99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7">
            <a:extLst>
              <a:ext uri="{FF2B5EF4-FFF2-40B4-BE49-F238E27FC236}">
                <a16:creationId xmlns:a16="http://schemas.microsoft.com/office/drawing/2014/main" id="{0F93DA49-BE62-1434-6BCA-C1A28D4B6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14740"/>
              </p:ext>
            </p:extLst>
          </p:nvPr>
        </p:nvGraphicFramePr>
        <p:xfrm>
          <a:off x="0" y="145483"/>
          <a:ext cx="38831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94">
                  <a:extLst>
                    <a:ext uri="{9D8B030D-6E8A-4147-A177-3AD203B41FA5}">
                      <a16:colId xmlns:a16="http://schemas.microsoft.com/office/drawing/2014/main" val="3756613539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63186588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25754565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77951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66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810712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834CBD2A-120E-6649-EE5E-8202F309C1F8}"/>
              </a:ext>
            </a:extLst>
          </p:cNvPr>
          <p:cNvGrpSpPr/>
          <p:nvPr/>
        </p:nvGrpSpPr>
        <p:grpSpPr>
          <a:xfrm>
            <a:off x="3996618" y="391290"/>
            <a:ext cx="1150764" cy="1016173"/>
            <a:chOff x="6837427" y="4039655"/>
            <a:chExt cx="1150764" cy="1016173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40D1B6EA-31CF-AF32-D644-671ED5D80CEA}"/>
                </a:ext>
              </a:extLst>
            </p:cNvPr>
            <p:cNvSpPr/>
            <p:nvPr/>
          </p:nvSpPr>
          <p:spPr>
            <a:xfrm>
              <a:off x="7214192" y="4685986"/>
              <a:ext cx="397234" cy="369842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076D00-1F59-0EB1-8615-4F1E2BA3CEA8}"/>
                </a:ext>
              </a:extLst>
            </p:cNvPr>
            <p:cNvSpPr txBox="1"/>
            <p:nvPr/>
          </p:nvSpPr>
          <p:spPr>
            <a:xfrm>
              <a:off x="6837427" y="4039655"/>
              <a:ext cx="1150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i="1" dirty="0">
                  <a:solidFill>
                    <a:schemeClr val="accent2"/>
                  </a:solidFill>
                </a:rPr>
                <a:t>1. Purity </a:t>
              </a:r>
            </a:p>
            <a:p>
              <a:r>
                <a:rPr lang="en-GB" b="1" i="1" dirty="0">
                  <a:solidFill>
                    <a:schemeClr val="accent2"/>
                  </a:solidFill>
                </a:rPr>
                <a:t>correction</a:t>
              </a:r>
            </a:p>
          </p:txBody>
        </p:sp>
      </p:grpSp>
      <p:graphicFrame>
        <p:nvGraphicFramePr>
          <p:cNvPr id="9" name="Table 27">
            <a:extLst>
              <a:ext uri="{FF2B5EF4-FFF2-40B4-BE49-F238E27FC236}">
                <a16:creationId xmlns:a16="http://schemas.microsoft.com/office/drawing/2014/main" id="{94D87B54-EF13-3040-D092-EDB8A5322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45420"/>
              </p:ext>
            </p:extLst>
          </p:nvPr>
        </p:nvGraphicFramePr>
        <p:xfrm>
          <a:off x="5066441" y="145483"/>
          <a:ext cx="3883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94">
                  <a:extLst>
                    <a:ext uri="{9D8B030D-6E8A-4147-A177-3AD203B41FA5}">
                      <a16:colId xmlns:a16="http://schemas.microsoft.com/office/drawing/2014/main" val="3756613539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63186588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25754565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77951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2"/>
                          </a:solidFill>
                        </a:rPr>
                        <a:t>PURITY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chemeClr val="tx2"/>
                          </a:solidFill>
                        </a:rPr>
                        <a:t>0.285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chemeClr val="tx2"/>
                          </a:solidFill>
                        </a:rPr>
                        <a:t>0.190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chemeClr val="tx2"/>
                          </a:solidFill>
                        </a:rPr>
                        <a:t>0.465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13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2.52090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66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810712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BC7B09B1-A813-C190-651C-73A147A507B7}"/>
              </a:ext>
            </a:extLst>
          </p:cNvPr>
          <p:cNvGrpSpPr/>
          <p:nvPr/>
        </p:nvGrpSpPr>
        <p:grpSpPr>
          <a:xfrm>
            <a:off x="6617581" y="2782669"/>
            <a:ext cx="1737588" cy="646331"/>
            <a:chOff x="6620445" y="4039655"/>
            <a:chExt cx="1737588" cy="646331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B3A3585E-DF3F-4CC0-626F-01B2F44D2C9A}"/>
                </a:ext>
              </a:extLst>
            </p:cNvPr>
            <p:cNvSpPr/>
            <p:nvPr/>
          </p:nvSpPr>
          <p:spPr>
            <a:xfrm rot="5400000">
              <a:off x="7974495" y="4177899"/>
              <a:ext cx="397234" cy="369842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641E05-12CA-AFBB-7313-55FA5B5D80DA}"/>
                </a:ext>
              </a:extLst>
            </p:cNvPr>
            <p:cNvSpPr txBox="1"/>
            <p:nvPr/>
          </p:nvSpPr>
          <p:spPr>
            <a:xfrm>
              <a:off x="6620445" y="4039655"/>
              <a:ext cx="14077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i="1" dirty="0">
                  <a:solidFill>
                    <a:schemeClr val="accent2"/>
                  </a:solidFill>
                </a:rPr>
                <a:t>2. </a:t>
              </a:r>
              <a:r>
                <a:rPr lang="en-GB" b="1" i="1" dirty="0" err="1">
                  <a:solidFill>
                    <a:schemeClr val="accent2"/>
                  </a:solidFill>
                </a:rPr>
                <a:t>dCN</a:t>
              </a:r>
              <a:endParaRPr lang="en-GB" b="1" i="1" dirty="0">
                <a:solidFill>
                  <a:schemeClr val="accent2"/>
                </a:solidFill>
              </a:endParaRPr>
            </a:p>
            <a:p>
              <a:pPr algn="ctr"/>
              <a:r>
                <a:rPr lang="en-GB" b="1" i="1" dirty="0">
                  <a:solidFill>
                    <a:schemeClr val="accent2"/>
                  </a:solidFill>
                </a:rPr>
                <a:t>computation</a:t>
              </a:r>
            </a:p>
          </p:txBody>
        </p:sp>
      </p:grpSp>
      <p:graphicFrame>
        <p:nvGraphicFramePr>
          <p:cNvPr id="17" name="Table 27">
            <a:extLst>
              <a:ext uri="{FF2B5EF4-FFF2-40B4-BE49-F238E27FC236}">
                <a16:creationId xmlns:a16="http://schemas.microsoft.com/office/drawing/2014/main" id="{3AFDD0BB-007F-BD37-F5A7-A10FE01B6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762509"/>
              </p:ext>
            </p:extLst>
          </p:nvPr>
        </p:nvGraphicFramePr>
        <p:xfrm>
          <a:off x="5066441" y="3834607"/>
          <a:ext cx="38831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94">
                  <a:extLst>
                    <a:ext uri="{9D8B030D-6E8A-4147-A177-3AD203B41FA5}">
                      <a16:colId xmlns:a16="http://schemas.microsoft.com/office/drawing/2014/main" val="3756613539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63186588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25754565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77951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2.52090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66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810712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025791C3-A419-2B4D-1490-CD6865A85A70}"/>
              </a:ext>
            </a:extLst>
          </p:cNvPr>
          <p:cNvGrpSpPr/>
          <p:nvPr/>
        </p:nvGrpSpPr>
        <p:grpSpPr>
          <a:xfrm>
            <a:off x="5670447" y="5777544"/>
            <a:ext cx="1733167" cy="855302"/>
            <a:chOff x="5670447" y="5777544"/>
            <a:chExt cx="1733167" cy="855302"/>
          </a:xfrm>
        </p:grpSpPr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1A842642-A5F3-8DED-277C-04CAA2993077}"/>
                </a:ext>
              </a:extLst>
            </p:cNvPr>
            <p:cNvSpPr/>
            <p:nvPr/>
          </p:nvSpPr>
          <p:spPr>
            <a:xfrm rot="16200000">
              <a:off x="6338414" y="5791240"/>
              <a:ext cx="397234" cy="369842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8ED2A5-5CD9-7670-FA4C-4EB330162C49}"/>
                </a:ext>
              </a:extLst>
            </p:cNvPr>
            <p:cNvSpPr txBox="1"/>
            <p:nvPr/>
          </p:nvSpPr>
          <p:spPr>
            <a:xfrm>
              <a:off x="5670447" y="6263514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6"/>
                  </a:solidFill>
                </a:rPr>
                <a:t>Baseline sample</a:t>
              </a:r>
            </a:p>
          </p:txBody>
        </p:sp>
      </p:grp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4D89D0EE-C977-CF0B-7996-40CA31E87EE0}"/>
              </a:ext>
            </a:extLst>
          </p:cNvPr>
          <p:cNvSpPr/>
          <p:nvPr/>
        </p:nvSpPr>
        <p:spPr>
          <a:xfrm flipH="1" flipV="1">
            <a:off x="6431053" y="5433872"/>
            <a:ext cx="972561" cy="50986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U-turn Arrow 22">
            <a:extLst>
              <a:ext uri="{FF2B5EF4-FFF2-40B4-BE49-F238E27FC236}">
                <a16:creationId xmlns:a16="http://schemas.microsoft.com/office/drawing/2014/main" id="{D1707A7F-1D76-C709-C6D9-FC8BE53441B5}"/>
              </a:ext>
            </a:extLst>
          </p:cNvPr>
          <p:cNvSpPr/>
          <p:nvPr/>
        </p:nvSpPr>
        <p:spPr>
          <a:xfrm flipH="1" flipV="1">
            <a:off x="6454500" y="5919843"/>
            <a:ext cx="2152508" cy="50986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48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26E0-9D47-2E49-583F-D34C6B5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E9F5-C06E-08B5-5E65-F3B4CFE18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14600"/>
                </a:solidFill>
              </a:rPr>
              <a:t>Introduction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2"/>
                </a:solidFill>
              </a:rPr>
              <a:t>| Biological motivation</a:t>
            </a:r>
          </a:p>
          <a:p>
            <a:r>
              <a:rPr lang="en-US" sz="3600" dirty="0">
                <a:solidFill>
                  <a:schemeClr val="accent2"/>
                </a:solidFill>
              </a:rPr>
              <a:t>Methods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2"/>
                </a:solidFill>
              </a:rPr>
              <a:t>| Steps of liquidCNA</a:t>
            </a:r>
          </a:p>
          <a:p>
            <a:r>
              <a:rPr lang="en-US" sz="3600" dirty="0">
                <a:solidFill>
                  <a:schemeClr val="accent4"/>
                </a:solidFill>
              </a:rPr>
              <a:t>Results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2"/>
                </a:solidFill>
              </a:rPr>
              <a:t>| 3 results to share</a:t>
            </a:r>
          </a:p>
          <a:p>
            <a:r>
              <a:rPr lang="en-US" sz="3600" dirty="0">
                <a:solidFill>
                  <a:schemeClr val="accent6"/>
                </a:solidFill>
              </a:rPr>
              <a:t>Discussion</a:t>
            </a:r>
          </a:p>
          <a:p>
            <a:r>
              <a:rPr lang="en-US" sz="3600" dirty="0">
                <a:solidFill>
                  <a:schemeClr val="accent5"/>
                </a:solidFill>
              </a:rPr>
              <a:t>Conclusion</a:t>
            </a:r>
          </a:p>
          <a:p>
            <a:pPr marL="0" indent="0">
              <a:buNone/>
            </a:pPr>
            <a:r>
              <a:rPr lang="en-US" sz="3600" dirty="0"/>
              <a:t>			 </a:t>
            </a:r>
          </a:p>
        </p:txBody>
      </p:sp>
    </p:spTree>
    <p:extLst>
      <p:ext uri="{BB962C8B-B14F-4D97-AF65-F5344CB8AC3E}">
        <p14:creationId xmlns:p14="http://schemas.microsoft.com/office/powerpoint/2010/main" val="3352288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7">
            <a:extLst>
              <a:ext uri="{FF2B5EF4-FFF2-40B4-BE49-F238E27FC236}">
                <a16:creationId xmlns:a16="http://schemas.microsoft.com/office/drawing/2014/main" id="{0F93DA49-BE62-1434-6BCA-C1A28D4B6CDF}"/>
              </a:ext>
            </a:extLst>
          </p:cNvPr>
          <p:cNvGraphicFramePr>
            <a:graphicFrameLocks noGrp="1"/>
          </p:cNvGraphicFramePr>
          <p:nvPr/>
        </p:nvGraphicFramePr>
        <p:xfrm>
          <a:off x="0" y="145483"/>
          <a:ext cx="38831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94">
                  <a:extLst>
                    <a:ext uri="{9D8B030D-6E8A-4147-A177-3AD203B41FA5}">
                      <a16:colId xmlns:a16="http://schemas.microsoft.com/office/drawing/2014/main" val="3756613539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63186588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25754565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77951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66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810712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834CBD2A-120E-6649-EE5E-8202F309C1F8}"/>
              </a:ext>
            </a:extLst>
          </p:cNvPr>
          <p:cNvGrpSpPr/>
          <p:nvPr/>
        </p:nvGrpSpPr>
        <p:grpSpPr>
          <a:xfrm>
            <a:off x="3996618" y="391290"/>
            <a:ext cx="1150764" cy="1016173"/>
            <a:chOff x="6837427" y="4039655"/>
            <a:chExt cx="1150764" cy="1016173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40D1B6EA-31CF-AF32-D644-671ED5D80CEA}"/>
                </a:ext>
              </a:extLst>
            </p:cNvPr>
            <p:cNvSpPr/>
            <p:nvPr/>
          </p:nvSpPr>
          <p:spPr>
            <a:xfrm>
              <a:off x="7214192" y="4685986"/>
              <a:ext cx="397234" cy="369842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076D00-1F59-0EB1-8615-4F1E2BA3CEA8}"/>
                </a:ext>
              </a:extLst>
            </p:cNvPr>
            <p:cNvSpPr txBox="1"/>
            <p:nvPr/>
          </p:nvSpPr>
          <p:spPr>
            <a:xfrm>
              <a:off x="6837427" y="4039655"/>
              <a:ext cx="1150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i="1" dirty="0">
                  <a:solidFill>
                    <a:schemeClr val="accent2"/>
                  </a:solidFill>
                </a:rPr>
                <a:t>1. Purity </a:t>
              </a:r>
            </a:p>
            <a:p>
              <a:r>
                <a:rPr lang="en-GB" b="1" i="1" dirty="0">
                  <a:solidFill>
                    <a:schemeClr val="accent2"/>
                  </a:solidFill>
                </a:rPr>
                <a:t>correction</a:t>
              </a:r>
            </a:p>
          </p:txBody>
        </p:sp>
      </p:grpSp>
      <p:graphicFrame>
        <p:nvGraphicFramePr>
          <p:cNvPr id="9" name="Table 27">
            <a:extLst>
              <a:ext uri="{FF2B5EF4-FFF2-40B4-BE49-F238E27FC236}">
                <a16:creationId xmlns:a16="http://schemas.microsoft.com/office/drawing/2014/main" id="{94D87B54-EF13-3040-D092-EDB8A532217C}"/>
              </a:ext>
            </a:extLst>
          </p:cNvPr>
          <p:cNvGraphicFramePr>
            <a:graphicFrameLocks noGrp="1"/>
          </p:cNvGraphicFramePr>
          <p:nvPr/>
        </p:nvGraphicFramePr>
        <p:xfrm>
          <a:off x="5066441" y="145483"/>
          <a:ext cx="3883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94">
                  <a:extLst>
                    <a:ext uri="{9D8B030D-6E8A-4147-A177-3AD203B41FA5}">
                      <a16:colId xmlns:a16="http://schemas.microsoft.com/office/drawing/2014/main" val="3756613539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63186588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25754565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77951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2"/>
                          </a:solidFill>
                        </a:rPr>
                        <a:t>PURITY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chemeClr val="tx2"/>
                          </a:solidFill>
                        </a:rPr>
                        <a:t>0.285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chemeClr val="tx2"/>
                          </a:solidFill>
                        </a:rPr>
                        <a:t>0.190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chemeClr val="tx2"/>
                          </a:solidFill>
                        </a:rPr>
                        <a:t>0.465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13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2.52090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66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810712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BC7B09B1-A813-C190-651C-73A147A507B7}"/>
              </a:ext>
            </a:extLst>
          </p:cNvPr>
          <p:cNvGrpSpPr/>
          <p:nvPr/>
        </p:nvGrpSpPr>
        <p:grpSpPr>
          <a:xfrm>
            <a:off x="6617581" y="2782669"/>
            <a:ext cx="1737588" cy="646331"/>
            <a:chOff x="6620445" y="4039655"/>
            <a:chExt cx="1737588" cy="646331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B3A3585E-DF3F-4CC0-626F-01B2F44D2C9A}"/>
                </a:ext>
              </a:extLst>
            </p:cNvPr>
            <p:cNvSpPr/>
            <p:nvPr/>
          </p:nvSpPr>
          <p:spPr>
            <a:xfrm rot="5400000">
              <a:off x="7974495" y="4177899"/>
              <a:ext cx="397234" cy="369842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641E05-12CA-AFBB-7313-55FA5B5D80DA}"/>
                </a:ext>
              </a:extLst>
            </p:cNvPr>
            <p:cNvSpPr txBox="1"/>
            <p:nvPr/>
          </p:nvSpPr>
          <p:spPr>
            <a:xfrm>
              <a:off x="6620445" y="4039655"/>
              <a:ext cx="14077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i="1" dirty="0">
                  <a:solidFill>
                    <a:schemeClr val="accent2"/>
                  </a:solidFill>
                </a:rPr>
                <a:t>2. </a:t>
              </a:r>
              <a:r>
                <a:rPr lang="en-GB" b="1" i="1" dirty="0" err="1">
                  <a:solidFill>
                    <a:schemeClr val="accent2"/>
                  </a:solidFill>
                </a:rPr>
                <a:t>dCN</a:t>
              </a:r>
              <a:endParaRPr lang="en-GB" b="1" i="1" dirty="0">
                <a:solidFill>
                  <a:schemeClr val="accent2"/>
                </a:solidFill>
              </a:endParaRPr>
            </a:p>
            <a:p>
              <a:pPr algn="ctr"/>
              <a:r>
                <a:rPr lang="en-GB" b="1" i="1" dirty="0">
                  <a:solidFill>
                    <a:schemeClr val="accent2"/>
                  </a:solidFill>
                </a:rPr>
                <a:t>computation</a:t>
              </a:r>
            </a:p>
          </p:txBody>
        </p:sp>
      </p:grpSp>
      <p:graphicFrame>
        <p:nvGraphicFramePr>
          <p:cNvPr id="17" name="Table 27">
            <a:extLst>
              <a:ext uri="{FF2B5EF4-FFF2-40B4-BE49-F238E27FC236}">
                <a16:creationId xmlns:a16="http://schemas.microsoft.com/office/drawing/2014/main" id="{3AFDD0BB-007F-BD37-F5A7-A10FE01B6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59475"/>
              </p:ext>
            </p:extLst>
          </p:nvPr>
        </p:nvGraphicFramePr>
        <p:xfrm>
          <a:off x="5066441" y="3834607"/>
          <a:ext cx="38831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94">
                  <a:extLst>
                    <a:ext uri="{9D8B030D-6E8A-4147-A177-3AD203B41FA5}">
                      <a16:colId xmlns:a16="http://schemas.microsoft.com/office/drawing/2014/main" val="3756613539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63186588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25754565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77951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-0.635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66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81071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D3069AB-9105-CE3D-89F9-2A1AD8959895}"/>
              </a:ext>
            </a:extLst>
          </p:cNvPr>
          <p:cNvSpPr txBox="1"/>
          <p:nvPr/>
        </p:nvSpPr>
        <p:spPr>
          <a:xfrm>
            <a:off x="3404442" y="3310877"/>
            <a:ext cx="1420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i="1" dirty="0">
                <a:solidFill>
                  <a:schemeClr val="accent2"/>
                </a:solidFill>
              </a:rPr>
              <a:t>3. Segment </a:t>
            </a:r>
          </a:p>
          <a:p>
            <a:pPr algn="ctr"/>
            <a:r>
              <a:rPr lang="en-GB" b="1" i="1" dirty="0">
                <a:solidFill>
                  <a:schemeClr val="accent2"/>
                </a:solidFill>
              </a:rPr>
              <a:t>classification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17830B-B888-7D2A-F5F0-54EE417E3CD6}"/>
              </a:ext>
            </a:extLst>
          </p:cNvPr>
          <p:cNvGrpSpPr/>
          <p:nvPr/>
        </p:nvGrpSpPr>
        <p:grpSpPr>
          <a:xfrm>
            <a:off x="3543253" y="4147401"/>
            <a:ext cx="1386598" cy="369332"/>
            <a:chOff x="3543253" y="4147401"/>
            <a:chExt cx="1386598" cy="369332"/>
          </a:xfrm>
        </p:grpSpPr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8A8B4D43-B03F-C78B-206D-015BF2C6BA50}"/>
                </a:ext>
              </a:extLst>
            </p:cNvPr>
            <p:cNvSpPr/>
            <p:nvPr/>
          </p:nvSpPr>
          <p:spPr>
            <a:xfrm>
              <a:off x="4606498" y="4181539"/>
              <a:ext cx="323353" cy="301056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91E28F-3101-B56E-2FE0-4391CC351FEA}"/>
                </a:ext>
              </a:extLst>
            </p:cNvPr>
            <p:cNvSpPr txBox="1"/>
            <p:nvPr/>
          </p:nvSpPr>
          <p:spPr>
            <a:xfrm>
              <a:off x="3543253" y="4147401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14600"/>
                  </a:solidFill>
                </a:rPr>
                <a:t>subclonal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700546-2242-A4A5-6481-D67111034E4A}"/>
              </a:ext>
            </a:extLst>
          </p:cNvPr>
          <p:cNvGrpSpPr/>
          <p:nvPr/>
        </p:nvGrpSpPr>
        <p:grpSpPr>
          <a:xfrm>
            <a:off x="3616099" y="4980511"/>
            <a:ext cx="1293616" cy="369332"/>
            <a:chOff x="3636235" y="4147401"/>
            <a:chExt cx="1293616" cy="369332"/>
          </a:xfrm>
        </p:grpSpPr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088DD26A-1FEA-EE4F-9BC0-DFB8B575A8EF}"/>
                </a:ext>
              </a:extLst>
            </p:cNvPr>
            <p:cNvSpPr/>
            <p:nvPr/>
          </p:nvSpPr>
          <p:spPr>
            <a:xfrm>
              <a:off x="4606498" y="4181539"/>
              <a:ext cx="323353" cy="301056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72FE8C-099F-FDEE-E18D-605672C41677}"/>
                </a:ext>
              </a:extLst>
            </p:cNvPr>
            <p:cNvSpPr txBox="1"/>
            <p:nvPr/>
          </p:nvSpPr>
          <p:spPr>
            <a:xfrm>
              <a:off x="3636235" y="4147401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</a:rPr>
                <a:t>unstable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B5DFD22-2B5E-2901-B978-4CD688A5F135}"/>
              </a:ext>
            </a:extLst>
          </p:cNvPr>
          <p:cNvGrpSpPr/>
          <p:nvPr/>
        </p:nvGrpSpPr>
        <p:grpSpPr>
          <a:xfrm>
            <a:off x="648893" y="4563806"/>
            <a:ext cx="4260822" cy="369332"/>
            <a:chOff x="648893" y="4563806"/>
            <a:chExt cx="4260822" cy="36933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65367D-3382-9090-6E63-847E9E510F61}"/>
                </a:ext>
              </a:extLst>
            </p:cNvPr>
            <p:cNvGrpSpPr/>
            <p:nvPr/>
          </p:nvGrpSpPr>
          <p:grpSpPr>
            <a:xfrm>
              <a:off x="3829489" y="4563806"/>
              <a:ext cx="1080226" cy="369332"/>
              <a:chOff x="3849625" y="4134166"/>
              <a:chExt cx="1080226" cy="369332"/>
            </a:xfrm>
          </p:grpSpPr>
          <p:sp>
            <p:nvSpPr>
              <p:cNvPr id="29" name="Right Arrow 28">
                <a:extLst>
                  <a:ext uri="{FF2B5EF4-FFF2-40B4-BE49-F238E27FC236}">
                    <a16:creationId xmlns:a16="http://schemas.microsoft.com/office/drawing/2014/main" id="{B4BAAF42-98FF-D90D-14D9-3B512763ADA6}"/>
                  </a:ext>
                </a:extLst>
              </p:cNvPr>
              <p:cNvSpPr/>
              <p:nvPr/>
            </p:nvSpPr>
            <p:spPr>
              <a:xfrm>
                <a:off x="4606498" y="4181539"/>
                <a:ext cx="323353" cy="301056"/>
              </a:xfrm>
              <a:prstGeom prst="rightArrow">
                <a:avLst>
                  <a:gd name="adj1" fmla="val 16589"/>
                  <a:gd name="adj2" fmla="val 4331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DD30B6-D77C-1987-6DFE-C130E0F48D83}"/>
                  </a:ext>
                </a:extLst>
              </p:cNvPr>
              <p:cNvSpPr txBox="1"/>
              <p:nvPr/>
            </p:nvSpPr>
            <p:spPr>
              <a:xfrm>
                <a:off x="3849625" y="413416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clonal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2A80BB-9E1C-FE16-38B5-C3D7D87B34E4}"/>
                </a:ext>
              </a:extLst>
            </p:cNvPr>
            <p:cNvSpPr txBox="1"/>
            <p:nvPr/>
          </p:nvSpPr>
          <p:spPr>
            <a:xfrm>
              <a:off x="648893" y="4623207"/>
              <a:ext cx="3234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Segments shared between Ancestral &amp; Subclonal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3B0AF1E-DD58-3B2A-56C1-DAD2A8AD7B40}"/>
              </a:ext>
            </a:extLst>
          </p:cNvPr>
          <p:cNvSpPr txBox="1"/>
          <p:nvPr/>
        </p:nvSpPr>
        <p:spPr>
          <a:xfrm>
            <a:off x="416763" y="4203020"/>
            <a:ext cx="3152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14600"/>
                </a:solidFill>
              </a:rPr>
              <a:t>Segments specifically associated with Subclonal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893A62-E095-AA50-6E83-50ED793C60B8}"/>
              </a:ext>
            </a:extLst>
          </p:cNvPr>
          <p:cNvSpPr txBox="1"/>
          <p:nvPr/>
        </p:nvSpPr>
        <p:spPr>
          <a:xfrm>
            <a:off x="796416" y="5026677"/>
            <a:ext cx="2819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Measurement noise &amp; genomic instability </a:t>
            </a:r>
          </a:p>
        </p:txBody>
      </p:sp>
    </p:spTree>
    <p:extLst>
      <p:ext uri="{BB962C8B-B14F-4D97-AF65-F5344CB8AC3E}">
        <p14:creationId xmlns:p14="http://schemas.microsoft.com/office/powerpoint/2010/main" val="337347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6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7">
            <a:extLst>
              <a:ext uri="{FF2B5EF4-FFF2-40B4-BE49-F238E27FC236}">
                <a16:creationId xmlns:a16="http://schemas.microsoft.com/office/drawing/2014/main" id="{0F93DA49-BE62-1434-6BCA-C1A28D4B6CDF}"/>
              </a:ext>
            </a:extLst>
          </p:cNvPr>
          <p:cNvGraphicFramePr>
            <a:graphicFrameLocks noGrp="1"/>
          </p:cNvGraphicFramePr>
          <p:nvPr/>
        </p:nvGraphicFramePr>
        <p:xfrm>
          <a:off x="0" y="145483"/>
          <a:ext cx="38831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94">
                  <a:extLst>
                    <a:ext uri="{9D8B030D-6E8A-4147-A177-3AD203B41FA5}">
                      <a16:colId xmlns:a16="http://schemas.microsoft.com/office/drawing/2014/main" val="3756613539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63186588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25754565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77951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66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810712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834CBD2A-120E-6649-EE5E-8202F309C1F8}"/>
              </a:ext>
            </a:extLst>
          </p:cNvPr>
          <p:cNvGrpSpPr/>
          <p:nvPr/>
        </p:nvGrpSpPr>
        <p:grpSpPr>
          <a:xfrm>
            <a:off x="3996618" y="391290"/>
            <a:ext cx="1150764" cy="1016173"/>
            <a:chOff x="6837427" y="4039655"/>
            <a:chExt cx="1150764" cy="1016173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40D1B6EA-31CF-AF32-D644-671ED5D80CEA}"/>
                </a:ext>
              </a:extLst>
            </p:cNvPr>
            <p:cNvSpPr/>
            <p:nvPr/>
          </p:nvSpPr>
          <p:spPr>
            <a:xfrm>
              <a:off x="7214192" y="4685986"/>
              <a:ext cx="397234" cy="369842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076D00-1F59-0EB1-8615-4F1E2BA3CEA8}"/>
                </a:ext>
              </a:extLst>
            </p:cNvPr>
            <p:cNvSpPr txBox="1"/>
            <p:nvPr/>
          </p:nvSpPr>
          <p:spPr>
            <a:xfrm>
              <a:off x="6837427" y="4039655"/>
              <a:ext cx="1150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i="1" dirty="0">
                  <a:solidFill>
                    <a:schemeClr val="accent2"/>
                  </a:solidFill>
                </a:rPr>
                <a:t>Purity </a:t>
              </a:r>
            </a:p>
            <a:p>
              <a:r>
                <a:rPr lang="en-GB" b="1" i="1" dirty="0">
                  <a:solidFill>
                    <a:schemeClr val="accent2"/>
                  </a:solidFill>
                </a:rPr>
                <a:t>correction</a:t>
              </a:r>
            </a:p>
          </p:txBody>
        </p:sp>
      </p:grpSp>
      <p:graphicFrame>
        <p:nvGraphicFramePr>
          <p:cNvPr id="9" name="Table 27">
            <a:extLst>
              <a:ext uri="{FF2B5EF4-FFF2-40B4-BE49-F238E27FC236}">
                <a16:creationId xmlns:a16="http://schemas.microsoft.com/office/drawing/2014/main" id="{94D87B54-EF13-3040-D092-EDB8A532217C}"/>
              </a:ext>
            </a:extLst>
          </p:cNvPr>
          <p:cNvGraphicFramePr>
            <a:graphicFrameLocks noGrp="1"/>
          </p:cNvGraphicFramePr>
          <p:nvPr/>
        </p:nvGraphicFramePr>
        <p:xfrm>
          <a:off x="5066441" y="145483"/>
          <a:ext cx="3883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94">
                  <a:extLst>
                    <a:ext uri="{9D8B030D-6E8A-4147-A177-3AD203B41FA5}">
                      <a16:colId xmlns:a16="http://schemas.microsoft.com/office/drawing/2014/main" val="3756613539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63186588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25754565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77951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2"/>
                          </a:solidFill>
                        </a:rPr>
                        <a:t>PURITY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chemeClr val="tx2"/>
                          </a:solidFill>
                        </a:rPr>
                        <a:t>0.285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chemeClr val="tx2"/>
                          </a:solidFill>
                        </a:rPr>
                        <a:t>0.190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chemeClr val="tx2"/>
                          </a:solidFill>
                        </a:rPr>
                        <a:t>0.465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13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2.52090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66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810712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BC7B09B1-A813-C190-651C-73A147A507B7}"/>
              </a:ext>
            </a:extLst>
          </p:cNvPr>
          <p:cNvGrpSpPr/>
          <p:nvPr/>
        </p:nvGrpSpPr>
        <p:grpSpPr>
          <a:xfrm>
            <a:off x="6617581" y="2782669"/>
            <a:ext cx="1737588" cy="646331"/>
            <a:chOff x="6620445" y="4039655"/>
            <a:chExt cx="1737588" cy="646331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B3A3585E-DF3F-4CC0-626F-01B2F44D2C9A}"/>
                </a:ext>
              </a:extLst>
            </p:cNvPr>
            <p:cNvSpPr/>
            <p:nvPr/>
          </p:nvSpPr>
          <p:spPr>
            <a:xfrm rot="5400000">
              <a:off x="7974495" y="4177899"/>
              <a:ext cx="397234" cy="369842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641E05-12CA-AFBB-7313-55FA5B5D80DA}"/>
                </a:ext>
              </a:extLst>
            </p:cNvPr>
            <p:cNvSpPr txBox="1"/>
            <p:nvPr/>
          </p:nvSpPr>
          <p:spPr>
            <a:xfrm>
              <a:off x="6620445" y="4039655"/>
              <a:ext cx="14077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i="1" dirty="0" err="1">
                  <a:solidFill>
                    <a:schemeClr val="accent2"/>
                  </a:solidFill>
                </a:rPr>
                <a:t>dCN</a:t>
              </a:r>
              <a:endParaRPr lang="en-GB" b="1" i="1" dirty="0">
                <a:solidFill>
                  <a:schemeClr val="accent2"/>
                </a:solidFill>
              </a:endParaRPr>
            </a:p>
            <a:p>
              <a:pPr algn="ctr"/>
              <a:r>
                <a:rPr lang="en-GB" b="1" i="1" dirty="0">
                  <a:solidFill>
                    <a:schemeClr val="accent2"/>
                  </a:solidFill>
                </a:rPr>
                <a:t>computation</a:t>
              </a:r>
            </a:p>
          </p:txBody>
        </p:sp>
      </p:grpSp>
      <p:graphicFrame>
        <p:nvGraphicFramePr>
          <p:cNvPr id="17" name="Table 27">
            <a:extLst>
              <a:ext uri="{FF2B5EF4-FFF2-40B4-BE49-F238E27FC236}">
                <a16:creationId xmlns:a16="http://schemas.microsoft.com/office/drawing/2014/main" id="{3AFDD0BB-007F-BD37-F5A7-A10FE01B6B47}"/>
              </a:ext>
            </a:extLst>
          </p:cNvPr>
          <p:cNvGraphicFramePr>
            <a:graphicFrameLocks noGrp="1"/>
          </p:cNvGraphicFramePr>
          <p:nvPr/>
        </p:nvGraphicFramePr>
        <p:xfrm>
          <a:off x="5066441" y="3834607"/>
          <a:ext cx="38831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94">
                  <a:extLst>
                    <a:ext uri="{9D8B030D-6E8A-4147-A177-3AD203B41FA5}">
                      <a16:colId xmlns:a16="http://schemas.microsoft.com/office/drawing/2014/main" val="3756613539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63186588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25754565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77951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-0.635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66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81071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D3069AB-9105-CE3D-89F9-2A1AD8959895}"/>
              </a:ext>
            </a:extLst>
          </p:cNvPr>
          <p:cNvSpPr txBox="1"/>
          <p:nvPr/>
        </p:nvSpPr>
        <p:spPr>
          <a:xfrm>
            <a:off x="3404442" y="3310877"/>
            <a:ext cx="1420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i="1" dirty="0">
                <a:solidFill>
                  <a:schemeClr val="accent2"/>
                </a:solidFill>
              </a:rPr>
              <a:t>3. Segment </a:t>
            </a:r>
          </a:p>
          <a:p>
            <a:pPr algn="ctr"/>
            <a:r>
              <a:rPr lang="en-GB" b="1" i="1" dirty="0">
                <a:solidFill>
                  <a:schemeClr val="accent2"/>
                </a:solidFill>
              </a:rPr>
              <a:t>classification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17830B-B888-7D2A-F5F0-54EE417E3CD6}"/>
              </a:ext>
            </a:extLst>
          </p:cNvPr>
          <p:cNvGrpSpPr/>
          <p:nvPr/>
        </p:nvGrpSpPr>
        <p:grpSpPr>
          <a:xfrm>
            <a:off x="3543253" y="4147401"/>
            <a:ext cx="1386598" cy="369332"/>
            <a:chOff x="3543253" y="4147401"/>
            <a:chExt cx="1386598" cy="369332"/>
          </a:xfrm>
        </p:grpSpPr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8A8B4D43-B03F-C78B-206D-015BF2C6BA50}"/>
                </a:ext>
              </a:extLst>
            </p:cNvPr>
            <p:cNvSpPr/>
            <p:nvPr/>
          </p:nvSpPr>
          <p:spPr>
            <a:xfrm>
              <a:off x="4606498" y="4181539"/>
              <a:ext cx="323353" cy="301056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91E28F-3101-B56E-2FE0-4391CC351FEA}"/>
                </a:ext>
              </a:extLst>
            </p:cNvPr>
            <p:cNvSpPr txBox="1"/>
            <p:nvPr/>
          </p:nvSpPr>
          <p:spPr>
            <a:xfrm>
              <a:off x="3543253" y="4147401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14600"/>
                  </a:solidFill>
                </a:rPr>
                <a:t>subclonal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65367D-3382-9090-6E63-847E9E510F61}"/>
              </a:ext>
            </a:extLst>
          </p:cNvPr>
          <p:cNvGrpSpPr/>
          <p:nvPr/>
        </p:nvGrpSpPr>
        <p:grpSpPr>
          <a:xfrm>
            <a:off x="3829489" y="4563806"/>
            <a:ext cx="1080226" cy="369332"/>
            <a:chOff x="3849625" y="4134166"/>
            <a:chExt cx="1080226" cy="369332"/>
          </a:xfrm>
        </p:grpSpPr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B4BAAF42-98FF-D90D-14D9-3B512763ADA6}"/>
                </a:ext>
              </a:extLst>
            </p:cNvPr>
            <p:cNvSpPr/>
            <p:nvPr/>
          </p:nvSpPr>
          <p:spPr>
            <a:xfrm>
              <a:off x="4606498" y="4181539"/>
              <a:ext cx="323353" cy="301056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DD30B6-D77C-1987-6DFE-C130E0F48D83}"/>
                </a:ext>
              </a:extLst>
            </p:cNvPr>
            <p:cNvSpPr txBox="1"/>
            <p:nvPr/>
          </p:nvSpPr>
          <p:spPr>
            <a:xfrm>
              <a:off x="3849625" y="413416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clonal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700546-2242-A4A5-6481-D67111034E4A}"/>
              </a:ext>
            </a:extLst>
          </p:cNvPr>
          <p:cNvGrpSpPr/>
          <p:nvPr/>
        </p:nvGrpSpPr>
        <p:grpSpPr>
          <a:xfrm>
            <a:off x="3616099" y="4980511"/>
            <a:ext cx="1293616" cy="369332"/>
            <a:chOff x="3636235" y="4147401"/>
            <a:chExt cx="1293616" cy="369332"/>
          </a:xfrm>
        </p:grpSpPr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088DD26A-1FEA-EE4F-9BC0-DFB8B575A8EF}"/>
                </a:ext>
              </a:extLst>
            </p:cNvPr>
            <p:cNvSpPr/>
            <p:nvPr/>
          </p:nvSpPr>
          <p:spPr>
            <a:xfrm>
              <a:off x="4606498" y="4181539"/>
              <a:ext cx="323353" cy="301056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72FE8C-099F-FDEE-E18D-605672C41677}"/>
                </a:ext>
              </a:extLst>
            </p:cNvPr>
            <p:cNvSpPr txBox="1"/>
            <p:nvPr/>
          </p:nvSpPr>
          <p:spPr>
            <a:xfrm>
              <a:off x="3636235" y="4147401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</a:rPr>
                <a:t>unstable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48E382-5409-5DC9-76B4-F2CE268A6C6F}"/>
              </a:ext>
            </a:extLst>
          </p:cNvPr>
          <p:cNvGrpSpPr/>
          <p:nvPr/>
        </p:nvGrpSpPr>
        <p:grpSpPr>
          <a:xfrm>
            <a:off x="2219292" y="4332067"/>
            <a:ext cx="1453472" cy="1771412"/>
            <a:chOff x="2219292" y="4332067"/>
            <a:chExt cx="1453472" cy="1771412"/>
          </a:xfrm>
        </p:grpSpPr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C34DF67C-7CBF-08E9-3808-8700E5EED75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225575" y="4332067"/>
              <a:ext cx="986502" cy="47979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F14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DA72C9C6-8881-2B44-0148-48BA8D30D4B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225575" y="5054717"/>
              <a:ext cx="1447189" cy="63409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F14600">
                  <a:alpha val="8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24088624-6EB6-1A6A-809C-B7E25517FDF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219292" y="5349846"/>
              <a:ext cx="1449251" cy="753633"/>
            </a:xfrm>
            <a:prstGeom prst="curvedConnector3">
              <a:avLst>
                <a:gd name="adj1" fmla="val 54071"/>
              </a:avLst>
            </a:prstGeom>
            <a:ln w="57150">
              <a:solidFill>
                <a:srgbClr val="F14600">
                  <a:alpha val="5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>
              <a:extLst>
                <a:ext uri="{FF2B5EF4-FFF2-40B4-BE49-F238E27FC236}">
                  <a16:creationId xmlns:a16="http://schemas.microsoft.com/office/drawing/2014/main" id="{58DCBC99-46EE-0EF5-ADDD-AB15D1AA689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221353" y="5226531"/>
              <a:ext cx="1447189" cy="634091"/>
            </a:xfrm>
            <a:prstGeom prst="curvedConnector3">
              <a:avLst>
                <a:gd name="adj1" fmla="val 52038"/>
              </a:avLst>
            </a:prstGeom>
            <a:ln w="57150">
              <a:solidFill>
                <a:srgbClr val="F14600">
                  <a:alpha val="7098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00AD77D-F729-115B-1CA4-B1A9EA2341C0}"/>
              </a:ext>
            </a:extLst>
          </p:cNvPr>
          <p:cNvSpPr txBox="1"/>
          <p:nvPr/>
        </p:nvSpPr>
        <p:spPr>
          <a:xfrm>
            <a:off x="496256" y="4823884"/>
            <a:ext cx="1268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7030A0"/>
                </a:solidFill>
              </a:rPr>
              <a:t>fit GMM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0CCBFC-90E6-B8BE-B815-208B42898555}"/>
              </a:ext>
            </a:extLst>
          </p:cNvPr>
          <p:cNvSpPr txBox="1"/>
          <p:nvPr/>
        </p:nvSpPr>
        <p:spPr>
          <a:xfrm>
            <a:off x="681065" y="3105834"/>
            <a:ext cx="163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i="1" dirty="0">
                <a:solidFill>
                  <a:schemeClr val="accent2"/>
                </a:solidFill>
              </a:rPr>
              <a:t>4. Subclonality </a:t>
            </a:r>
          </a:p>
          <a:p>
            <a:pPr algn="ctr"/>
            <a:r>
              <a:rPr lang="en-GB" b="1" i="1" dirty="0">
                <a:solidFill>
                  <a:schemeClr val="accent2"/>
                </a:solidFill>
              </a:rPr>
              <a:t>estimation</a:t>
            </a:r>
          </a:p>
        </p:txBody>
      </p:sp>
    </p:spTree>
    <p:extLst>
      <p:ext uri="{BB962C8B-B14F-4D97-AF65-F5344CB8AC3E}">
        <p14:creationId xmlns:p14="http://schemas.microsoft.com/office/powerpoint/2010/main" val="372190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7">
            <a:extLst>
              <a:ext uri="{FF2B5EF4-FFF2-40B4-BE49-F238E27FC236}">
                <a16:creationId xmlns:a16="http://schemas.microsoft.com/office/drawing/2014/main" id="{0F93DA49-BE62-1434-6BCA-C1A28D4B6CDF}"/>
              </a:ext>
            </a:extLst>
          </p:cNvPr>
          <p:cNvGraphicFramePr>
            <a:graphicFrameLocks noGrp="1"/>
          </p:cNvGraphicFramePr>
          <p:nvPr/>
        </p:nvGraphicFramePr>
        <p:xfrm>
          <a:off x="0" y="145483"/>
          <a:ext cx="38831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94">
                  <a:extLst>
                    <a:ext uri="{9D8B030D-6E8A-4147-A177-3AD203B41FA5}">
                      <a16:colId xmlns:a16="http://schemas.microsoft.com/office/drawing/2014/main" val="3756613539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63186588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25754565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77951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66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810712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834CBD2A-120E-6649-EE5E-8202F309C1F8}"/>
              </a:ext>
            </a:extLst>
          </p:cNvPr>
          <p:cNvGrpSpPr/>
          <p:nvPr/>
        </p:nvGrpSpPr>
        <p:grpSpPr>
          <a:xfrm>
            <a:off x="3996618" y="391290"/>
            <a:ext cx="1150764" cy="1016173"/>
            <a:chOff x="6837427" y="4039655"/>
            <a:chExt cx="1150764" cy="1016173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40D1B6EA-31CF-AF32-D644-671ED5D80CEA}"/>
                </a:ext>
              </a:extLst>
            </p:cNvPr>
            <p:cNvSpPr/>
            <p:nvPr/>
          </p:nvSpPr>
          <p:spPr>
            <a:xfrm>
              <a:off x="7214192" y="4685986"/>
              <a:ext cx="397234" cy="369842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076D00-1F59-0EB1-8615-4F1E2BA3CEA8}"/>
                </a:ext>
              </a:extLst>
            </p:cNvPr>
            <p:cNvSpPr txBox="1"/>
            <p:nvPr/>
          </p:nvSpPr>
          <p:spPr>
            <a:xfrm>
              <a:off x="6837427" y="4039655"/>
              <a:ext cx="1150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i="1" dirty="0">
                  <a:solidFill>
                    <a:schemeClr val="accent2"/>
                  </a:solidFill>
                </a:rPr>
                <a:t>Purity </a:t>
              </a:r>
            </a:p>
            <a:p>
              <a:r>
                <a:rPr lang="en-GB" b="1" i="1" dirty="0">
                  <a:solidFill>
                    <a:schemeClr val="accent2"/>
                  </a:solidFill>
                </a:rPr>
                <a:t>correction</a:t>
              </a:r>
            </a:p>
          </p:txBody>
        </p:sp>
      </p:grpSp>
      <p:graphicFrame>
        <p:nvGraphicFramePr>
          <p:cNvPr id="9" name="Table 27">
            <a:extLst>
              <a:ext uri="{FF2B5EF4-FFF2-40B4-BE49-F238E27FC236}">
                <a16:creationId xmlns:a16="http://schemas.microsoft.com/office/drawing/2014/main" id="{94D87B54-EF13-3040-D092-EDB8A532217C}"/>
              </a:ext>
            </a:extLst>
          </p:cNvPr>
          <p:cNvGraphicFramePr>
            <a:graphicFrameLocks noGrp="1"/>
          </p:cNvGraphicFramePr>
          <p:nvPr/>
        </p:nvGraphicFramePr>
        <p:xfrm>
          <a:off x="5066441" y="145483"/>
          <a:ext cx="3883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94">
                  <a:extLst>
                    <a:ext uri="{9D8B030D-6E8A-4147-A177-3AD203B41FA5}">
                      <a16:colId xmlns:a16="http://schemas.microsoft.com/office/drawing/2014/main" val="3756613539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63186588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25754565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77951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2"/>
                          </a:solidFill>
                        </a:rPr>
                        <a:t>PURITY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chemeClr val="tx2"/>
                          </a:solidFill>
                        </a:rPr>
                        <a:t>0.285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chemeClr val="tx2"/>
                          </a:solidFill>
                        </a:rPr>
                        <a:t>0.190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chemeClr val="tx2"/>
                          </a:solidFill>
                        </a:rPr>
                        <a:t>0.465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13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2.52090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66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810712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BC7B09B1-A813-C190-651C-73A147A507B7}"/>
              </a:ext>
            </a:extLst>
          </p:cNvPr>
          <p:cNvGrpSpPr/>
          <p:nvPr/>
        </p:nvGrpSpPr>
        <p:grpSpPr>
          <a:xfrm>
            <a:off x="6617581" y="2782669"/>
            <a:ext cx="1737588" cy="646331"/>
            <a:chOff x="6620445" y="4039655"/>
            <a:chExt cx="1737588" cy="646331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B3A3585E-DF3F-4CC0-626F-01B2F44D2C9A}"/>
                </a:ext>
              </a:extLst>
            </p:cNvPr>
            <p:cNvSpPr/>
            <p:nvPr/>
          </p:nvSpPr>
          <p:spPr>
            <a:xfrm rot="5400000">
              <a:off x="7974495" y="4177899"/>
              <a:ext cx="397234" cy="369842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641E05-12CA-AFBB-7313-55FA5B5D80DA}"/>
                </a:ext>
              </a:extLst>
            </p:cNvPr>
            <p:cNvSpPr txBox="1"/>
            <p:nvPr/>
          </p:nvSpPr>
          <p:spPr>
            <a:xfrm>
              <a:off x="6620445" y="4039655"/>
              <a:ext cx="14077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i="1" dirty="0" err="1">
                  <a:solidFill>
                    <a:schemeClr val="accent2"/>
                  </a:solidFill>
                </a:rPr>
                <a:t>dCN</a:t>
              </a:r>
              <a:endParaRPr lang="en-GB" b="1" i="1" dirty="0">
                <a:solidFill>
                  <a:schemeClr val="accent2"/>
                </a:solidFill>
              </a:endParaRPr>
            </a:p>
            <a:p>
              <a:pPr algn="ctr"/>
              <a:r>
                <a:rPr lang="en-GB" b="1" i="1" dirty="0">
                  <a:solidFill>
                    <a:schemeClr val="accent2"/>
                  </a:solidFill>
                </a:rPr>
                <a:t>computation</a:t>
              </a:r>
            </a:p>
          </p:txBody>
        </p:sp>
      </p:grpSp>
      <p:graphicFrame>
        <p:nvGraphicFramePr>
          <p:cNvPr id="17" name="Table 27">
            <a:extLst>
              <a:ext uri="{FF2B5EF4-FFF2-40B4-BE49-F238E27FC236}">
                <a16:creationId xmlns:a16="http://schemas.microsoft.com/office/drawing/2014/main" id="{3AFDD0BB-007F-BD37-F5A7-A10FE01B6B47}"/>
              </a:ext>
            </a:extLst>
          </p:cNvPr>
          <p:cNvGraphicFramePr>
            <a:graphicFrameLocks noGrp="1"/>
          </p:cNvGraphicFramePr>
          <p:nvPr/>
        </p:nvGraphicFramePr>
        <p:xfrm>
          <a:off x="5066441" y="3834607"/>
          <a:ext cx="38831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94">
                  <a:extLst>
                    <a:ext uri="{9D8B030D-6E8A-4147-A177-3AD203B41FA5}">
                      <a16:colId xmlns:a16="http://schemas.microsoft.com/office/drawing/2014/main" val="3756613539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63186588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125754565"/>
                    </a:ext>
                  </a:extLst>
                </a:gridCol>
                <a:gridCol w="970794">
                  <a:extLst>
                    <a:ext uri="{9D8B030D-6E8A-4147-A177-3AD203B41FA5}">
                      <a16:colId xmlns:a16="http://schemas.microsoft.com/office/drawing/2014/main" val="77951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-0.635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Segment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66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81071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D3069AB-9105-CE3D-89F9-2A1AD8959895}"/>
              </a:ext>
            </a:extLst>
          </p:cNvPr>
          <p:cNvSpPr txBox="1"/>
          <p:nvPr/>
        </p:nvSpPr>
        <p:spPr>
          <a:xfrm>
            <a:off x="3404442" y="3310877"/>
            <a:ext cx="1420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i="1" dirty="0">
                <a:solidFill>
                  <a:schemeClr val="accent2"/>
                </a:solidFill>
              </a:rPr>
              <a:t>Segment </a:t>
            </a:r>
          </a:p>
          <a:p>
            <a:pPr algn="ctr"/>
            <a:r>
              <a:rPr lang="en-GB" b="1" i="1" dirty="0">
                <a:solidFill>
                  <a:schemeClr val="accent2"/>
                </a:solidFill>
              </a:rPr>
              <a:t>classification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17830B-B888-7D2A-F5F0-54EE417E3CD6}"/>
              </a:ext>
            </a:extLst>
          </p:cNvPr>
          <p:cNvGrpSpPr/>
          <p:nvPr/>
        </p:nvGrpSpPr>
        <p:grpSpPr>
          <a:xfrm>
            <a:off x="3543253" y="4147401"/>
            <a:ext cx="1386598" cy="369332"/>
            <a:chOff x="3543253" y="4147401"/>
            <a:chExt cx="1386598" cy="369332"/>
          </a:xfrm>
        </p:grpSpPr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8A8B4D43-B03F-C78B-206D-015BF2C6BA50}"/>
                </a:ext>
              </a:extLst>
            </p:cNvPr>
            <p:cNvSpPr/>
            <p:nvPr/>
          </p:nvSpPr>
          <p:spPr>
            <a:xfrm>
              <a:off x="4606498" y="4181539"/>
              <a:ext cx="323353" cy="301056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91E28F-3101-B56E-2FE0-4391CC351FEA}"/>
                </a:ext>
              </a:extLst>
            </p:cNvPr>
            <p:cNvSpPr txBox="1"/>
            <p:nvPr/>
          </p:nvSpPr>
          <p:spPr>
            <a:xfrm>
              <a:off x="3543253" y="4147401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14600"/>
                  </a:solidFill>
                </a:rPr>
                <a:t>subclonal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65367D-3382-9090-6E63-847E9E510F61}"/>
              </a:ext>
            </a:extLst>
          </p:cNvPr>
          <p:cNvGrpSpPr/>
          <p:nvPr/>
        </p:nvGrpSpPr>
        <p:grpSpPr>
          <a:xfrm>
            <a:off x="3829489" y="4563806"/>
            <a:ext cx="1080226" cy="369332"/>
            <a:chOff x="3849625" y="4134166"/>
            <a:chExt cx="1080226" cy="369332"/>
          </a:xfrm>
        </p:grpSpPr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B4BAAF42-98FF-D90D-14D9-3B512763ADA6}"/>
                </a:ext>
              </a:extLst>
            </p:cNvPr>
            <p:cNvSpPr/>
            <p:nvPr/>
          </p:nvSpPr>
          <p:spPr>
            <a:xfrm>
              <a:off x="4606498" y="4181539"/>
              <a:ext cx="323353" cy="301056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DD30B6-D77C-1987-6DFE-C130E0F48D83}"/>
                </a:ext>
              </a:extLst>
            </p:cNvPr>
            <p:cNvSpPr txBox="1"/>
            <p:nvPr/>
          </p:nvSpPr>
          <p:spPr>
            <a:xfrm>
              <a:off x="3849625" y="413416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clonal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700546-2242-A4A5-6481-D67111034E4A}"/>
              </a:ext>
            </a:extLst>
          </p:cNvPr>
          <p:cNvGrpSpPr/>
          <p:nvPr/>
        </p:nvGrpSpPr>
        <p:grpSpPr>
          <a:xfrm>
            <a:off x="3616099" y="4980511"/>
            <a:ext cx="1293616" cy="369332"/>
            <a:chOff x="3636235" y="4147401"/>
            <a:chExt cx="1293616" cy="369332"/>
          </a:xfrm>
        </p:grpSpPr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088DD26A-1FEA-EE4F-9BC0-DFB8B575A8EF}"/>
                </a:ext>
              </a:extLst>
            </p:cNvPr>
            <p:cNvSpPr/>
            <p:nvPr/>
          </p:nvSpPr>
          <p:spPr>
            <a:xfrm>
              <a:off x="4606498" y="4181539"/>
              <a:ext cx="323353" cy="301056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72FE8C-099F-FDEE-E18D-605672C41677}"/>
                </a:ext>
              </a:extLst>
            </p:cNvPr>
            <p:cNvSpPr txBox="1"/>
            <p:nvPr/>
          </p:nvSpPr>
          <p:spPr>
            <a:xfrm>
              <a:off x="3636235" y="4147401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</a:rPr>
                <a:t>unstable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48E382-5409-5DC9-76B4-F2CE268A6C6F}"/>
              </a:ext>
            </a:extLst>
          </p:cNvPr>
          <p:cNvGrpSpPr/>
          <p:nvPr/>
        </p:nvGrpSpPr>
        <p:grpSpPr>
          <a:xfrm>
            <a:off x="2524097" y="4332067"/>
            <a:ext cx="1453472" cy="1771412"/>
            <a:chOff x="2219292" y="4332067"/>
            <a:chExt cx="1453472" cy="1771412"/>
          </a:xfrm>
        </p:grpSpPr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C34DF67C-7CBF-08E9-3808-8700E5EED75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225575" y="4332067"/>
              <a:ext cx="986502" cy="47979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F14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DA72C9C6-8881-2B44-0148-48BA8D30D4B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225575" y="5054717"/>
              <a:ext cx="1447189" cy="63409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F14600">
                  <a:alpha val="8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24088624-6EB6-1A6A-809C-B7E25517FDF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219292" y="5349846"/>
              <a:ext cx="1449251" cy="753633"/>
            </a:xfrm>
            <a:prstGeom prst="curvedConnector3">
              <a:avLst>
                <a:gd name="adj1" fmla="val 54071"/>
              </a:avLst>
            </a:prstGeom>
            <a:ln w="57150">
              <a:solidFill>
                <a:srgbClr val="F14600">
                  <a:alpha val="5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>
              <a:extLst>
                <a:ext uri="{FF2B5EF4-FFF2-40B4-BE49-F238E27FC236}">
                  <a16:creationId xmlns:a16="http://schemas.microsoft.com/office/drawing/2014/main" id="{58DCBC99-46EE-0EF5-ADDD-AB15D1AA689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221353" y="5226531"/>
              <a:ext cx="1447189" cy="634091"/>
            </a:xfrm>
            <a:prstGeom prst="curvedConnector3">
              <a:avLst>
                <a:gd name="adj1" fmla="val 52038"/>
              </a:avLst>
            </a:prstGeom>
            <a:ln w="57150">
              <a:solidFill>
                <a:srgbClr val="F14600">
                  <a:alpha val="7098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6EC3274-1DFD-CE57-64ED-860F6EF207E9}"/>
              </a:ext>
            </a:extLst>
          </p:cNvPr>
          <p:cNvSpPr txBox="1"/>
          <p:nvPr/>
        </p:nvSpPr>
        <p:spPr>
          <a:xfrm>
            <a:off x="681065" y="3105834"/>
            <a:ext cx="163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i="1" dirty="0">
                <a:solidFill>
                  <a:schemeClr val="accent2"/>
                </a:solidFill>
              </a:rPr>
              <a:t>4. Subclonality </a:t>
            </a:r>
          </a:p>
          <a:p>
            <a:pPr algn="ctr"/>
            <a:r>
              <a:rPr lang="en-GB" b="1" i="1" dirty="0">
                <a:solidFill>
                  <a:schemeClr val="accent2"/>
                </a:solidFill>
              </a:rPr>
              <a:t>estimation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8722FC-E613-C1B8-5DF7-71647026C118}"/>
              </a:ext>
            </a:extLst>
          </p:cNvPr>
          <p:cNvGrpSpPr/>
          <p:nvPr/>
        </p:nvGrpSpPr>
        <p:grpSpPr>
          <a:xfrm>
            <a:off x="-72563" y="3915527"/>
            <a:ext cx="2782529" cy="2658778"/>
            <a:chOff x="4194172" y="2185639"/>
            <a:chExt cx="4793711" cy="4053468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2526612-5F3C-9F27-C3D7-41546B8B34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722" t="11833"/>
            <a:stretch/>
          </p:blipFill>
          <p:spPr>
            <a:xfrm>
              <a:off x="4194172" y="2196790"/>
              <a:ext cx="4793711" cy="4042317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B306424-BBA9-3C9D-30CD-FE8DB21235B0}"/>
                </a:ext>
              </a:extLst>
            </p:cNvPr>
            <p:cNvSpPr/>
            <p:nvPr/>
          </p:nvSpPr>
          <p:spPr>
            <a:xfrm>
              <a:off x="6188927" y="2185639"/>
              <a:ext cx="1427356" cy="122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39" name="Table 10">
            <a:extLst>
              <a:ext uri="{FF2B5EF4-FFF2-40B4-BE49-F238E27FC236}">
                <a16:creationId xmlns:a16="http://schemas.microsoft.com/office/drawing/2014/main" id="{665F2E0E-CCA8-B583-FE6C-ED9DEB72D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286653"/>
              </p:ext>
            </p:extLst>
          </p:nvPr>
        </p:nvGraphicFramePr>
        <p:xfrm>
          <a:off x="156539" y="4308214"/>
          <a:ext cx="2153607" cy="15566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8889">
                  <a:extLst>
                    <a:ext uri="{9D8B030D-6E8A-4147-A177-3AD203B41FA5}">
                      <a16:colId xmlns:a16="http://schemas.microsoft.com/office/drawing/2014/main" val="1307016376"/>
                    </a:ext>
                  </a:extLst>
                </a:gridCol>
                <a:gridCol w="1364718">
                  <a:extLst>
                    <a:ext uri="{9D8B030D-6E8A-4147-A177-3AD203B41FA5}">
                      <a16:colId xmlns:a16="http://schemas.microsoft.com/office/drawing/2014/main" val="371637916"/>
                    </a:ext>
                  </a:extLst>
                </a:gridCol>
              </a:tblGrid>
              <a:tr h="49721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Subclonality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744327"/>
                  </a:ext>
                </a:extLst>
              </a:tr>
              <a:tr h="348333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solidFill>
                            <a:schemeClr val="tx2"/>
                          </a:solidFill>
                        </a:rPr>
                        <a:t>Sample 1</a:t>
                      </a:r>
                      <a:endParaRPr lang="en-US" sz="12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891478"/>
                  </a:ext>
                </a:extLst>
              </a:tr>
              <a:tr h="363793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solidFill>
                            <a:schemeClr val="tx2"/>
                          </a:solidFill>
                        </a:rPr>
                        <a:t>Sample 2</a:t>
                      </a:r>
                      <a:endParaRPr lang="en-US" sz="12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183913"/>
                  </a:ext>
                </a:extLst>
              </a:tr>
              <a:tr h="347285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solidFill>
                            <a:schemeClr val="tx2"/>
                          </a:solidFill>
                        </a:rPr>
                        <a:t>Sample 3</a:t>
                      </a:r>
                      <a:endParaRPr lang="en-US" sz="12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014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11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9DC0-6E2B-908B-AF95-3D952775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22C0-A706-82FC-1043-A874D8752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3 results to share</a:t>
            </a:r>
          </a:p>
        </p:txBody>
      </p:sp>
    </p:spTree>
    <p:extLst>
      <p:ext uri="{BB962C8B-B14F-4D97-AF65-F5344CB8AC3E}">
        <p14:creationId xmlns:p14="http://schemas.microsoft.com/office/powerpoint/2010/main" val="1323408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892A-0269-0749-4204-DA7658EE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24850" cy="1325563"/>
          </a:xfrm>
        </p:spPr>
        <p:txBody>
          <a:bodyPr/>
          <a:lstStyle/>
          <a:p>
            <a:r>
              <a:rPr lang="en-GB" dirty="0"/>
              <a:t>2 Practical limitations of liquidCNA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5862-9F4E-71C2-902D-994EE580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6073"/>
            <a:ext cx="3936274" cy="3803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1. LiquidCNA was incompatible for over a third of our patients</a:t>
            </a:r>
            <a:endParaRPr lang="en-GB" sz="2400" dirty="0">
              <a:solidFill>
                <a:schemeClr val="tx2"/>
              </a:solidFill>
            </a:endParaRPr>
          </a:p>
          <a:p>
            <a:pPr lvl="1"/>
            <a:r>
              <a:rPr lang="en-GB" dirty="0"/>
              <a:t>Patients with two time samples</a:t>
            </a:r>
          </a:p>
          <a:p>
            <a:pPr lvl="1"/>
            <a:r>
              <a:rPr lang="en-GB" dirty="0"/>
              <a:t>Patients with 6+ time samples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b="1" i="1" dirty="0">
                <a:solidFill>
                  <a:schemeClr val="accent4"/>
                </a:solidFill>
              </a:rPr>
              <a:t>We provided modifications to optimise for these patients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C6B09B-FA9C-2306-CEFA-885D1C4DB404}"/>
              </a:ext>
            </a:extLst>
          </p:cNvPr>
          <p:cNvSpPr/>
          <p:nvPr/>
        </p:nvSpPr>
        <p:spPr>
          <a:xfrm>
            <a:off x="-643180" y="6400800"/>
            <a:ext cx="10430359" cy="4755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Practical limitations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783BD31-5BD2-C004-F15F-B5CD25AEF2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823386"/>
              </p:ext>
            </p:extLst>
          </p:nvPr>
        </p:nvGraphicFramePr>
        <p:xfrm>
          <a:off x="4670452" y="1357240"/>
          <a:ext cx="4203582" cy="4601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866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5862-9F4E-71C2-902D-994EE580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8451"/>
            <a:ext cx="3427784" cy="3803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1. LiquidCNA was incompatible for over a third of our patients</a:t>
            </a:r>
            <a:endParaRPr lang="en-GB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2400" dirty="0"/>
              <a:t>2.LiquidCNA made subclonality estimates &gt;1</a:t>
            </a:r>
          </a:p>
          <a:p>
            <a:pPr lvl="1"/>
            <a:r>
              <a:rPr lang="en-GB" sz="2000" dirty="0"/>
              <a:t>Uninterpretable</a:t>
            </a:r>
          </a:p>
          <a:p>
            <a:pPr lvl="1"/>
            <a:r>
              <a:rPr lang="en-GB" sz="2000" dirty="0"/>
              <a:t>25 / 283 time samples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C6B09B-FA9C-2306-CEFA-885D1C4DB404}"/>
              </a:ext>
            </a:extLst>
          </p:cNvPr>
          <p:cNvSpPr/>
          <p:nvPr/>
        </p:nvSpPr>
        <p:spPr>
          <a:xfrm>
            <a:off x="-643180" y="6400800"/>
            <a:ext cx="10430359" cy="4755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Practical limitations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25BBE-7CD1-7659-31C2-16F5E7B77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983" y="1690689"/>
            <a:ext cx="5087566" cy="423963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FD294CE-9DD2-E552-50F0-65FF3519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24850" cy="1325563"/>
          </a:xfrm>
        </p:spPr>
        <p:txBody>
          <a:bodyPr/>
          <a:lstStyle/>
          <a:p>
            <a:r>
              <a:rPr lang="en-GB" dirty="0"/>
              <a:t>2 Practical limitations of liquidCNA</a:t>
            </a:r>
          </a:p>
        </p:txBody>
      </p:sp>
    </p:spTree>
    <p:extLst>
      <p:ext uri="{BB962C8B-B14F-4D97-AF65-F5344CB8AC3E}">
        <p14:creationId xmlns:p14="http://schemas.microsoft.com/office/powerpoint/2010/main" val="112630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5862-9F4E-71C2-902D-994EE580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8451"/>
            <a:ext cx="3427784" cy="3803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1. LiquidCNA was incompatible for over a third of our patients</a:t>
            </a:r>
            <a:endParaRPr lang="en-GB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2400" dirty="0">
                <a:highlight>
                  <a:srgbClr val="ECEAA6"/>
                </a:highlight>
              </a:rPr>
              <a:t>2.LiquidCNA made subclonality estimates &gt;1</a:t>
            </a:r>
          </a:p>
          <a:p>
            <a:pPr lvl="1"/>
            <a:r>
              <a:rPr lang="en-GB" sz="2000" dirty="0">
                <a:highlight>
                  <a:srgbClr val="ECEAA6"/>
                </a:highlight>
              </a:rPr>
              <a:t>Uninterpretable</a:t>
            </a:r>
          </a:p>
          <a:p>
            <a:pPr lvl="1"/>
            <a:r>
              <a:rPr lang="en-GB" sz="2000" dirty="0">
                <a:highlight>
                  <a:srgbClr val="ECEAA6"/>
                </a:highlight>
              </a:rPr>
              <a:t>25 / 283 time samples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C6B09B-FA9C-2306-CEFA-885D1C4DB404}"/>
              </a:ext>
            </a:extLst>
          </p:cNvPr>
          <p:cNvSpPr/>
          <p:nvPr/>
        </p:nvSpPr>
        <p:spPr>
          <a:xfrm>
            <a:off x="-643180" y="6400800"/>
            <a:ext cx="10430359" cy="4755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Practical limitations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25BBE-7CD1-7659-31C2-16F5E7B77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983" y="1690689"/>
            <a:ext cx="5087566" cy="423963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FD294CE-9DD2-E552-50F0-65FF3519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24850" cy="1325563"/>
          </a:xfrm>
        </p:spPr>
        <p:txBody>
          <a:bodyPr/>
          <a:lstStyle/>
          <a:p>
            <a:r>
              <a:rPr lang="en-GB" dirty="0"/>
              <a:t>2 Practical limitations of liquidCNA</a:t>
            </a:r>
          </a:p>
        </p:txBody>
      </p:sp>
    </p:spTree>
    <p:extLst>
      <p:ext uri="{BB962C8B-B14F-4D97-AF65-F5344CB8AC3E}">
        <p14:creationId xmlns:p14="http://schemas.microsoft.com/office/powerpoint/2010/main" val="1762987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C8D2-33C7-20C5-B15D-5ED7505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199"/>
            <a:ext cx="5732048" cy="62161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44546A"/>
                </a:solidFill>
              </a:rPr>
              <a:t>Tackling estimates larger than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5A945-F21B-29D6-A950-332ACD701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56669"/>
            <a:ext cx="2949178" cy="3811588"/>
          </a:xfrm>
        </p:spPr>
        <p:txBody>
          <a:bodyPr/>
          <a:lstStyle/>
          <a:p>
            <a:endParaRPr lang="en-GB" dirty="0"/>
          </a:p>
          <a:p>
            <a:r>
              <a:rPr lang="en-GB" sz="2400" dirty="0"/>
              <a:t>Purity was likely to be the cause of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44546A"/>
                </a:solidFill>
              </a:rPr>
              <a:t>Segment CNs are corrected by purity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44546A"/>
                </a:solidFill>
              </a:rPr>
              <a:t>These corrected CN values are used to estimate subclonality</a:t>
            </a:r>
          </a:p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3965EF-4DC6-F3CF-C699-154A00E05E0C}"/>
              </a:ext>
            </a:extLst>
          </p:cNvPr>
          <p:cNvSpPr/>
          <p:nvPr/>
        </p:nvSpPr>
        <p:spPr>
          <a:xfrm>
            <a:off x="-643180" y="6400800"/>
            <a:ext cx="10430359" cy="47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Subclonality estimates bigger than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6F9929-1969-2D0D-634B-725C4C529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106" y="1367528"/>
            <a:ext cx="5087566" cy="423963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F0649C5-3037-6F13-8B5D-77F3EC34F346}"/>
              </a:ext>
            </a:extLst>
          </p:cNvPr>
          <p:cNvGrpSpPr/>
          <p:nvPr/>
        </p:nvGrpSpPr>
        <p:grpSpPr>
          <a:xfrm>
            <a:off x="7241140" y="3610481"/>
            <a:ext cx="1397819" cy="1164599"/>
            <a:chOff x="6599114" y="2120535"/>
            <a:chExt cx="1397819" cy="1164599"/>
          </a:xfrm>
        </p:grpSpPr>
        <p:sp>
          <p:nvSpPr>
            <p:cNvPr id="3" name="Doughnut 2">
              <a:extLst>
                <a:ext uri="{FF2B5EF4-FFF2-40B4-BE49-F238E27FC236}">
                  <a16:creationId xmlns:a16="http://schemas.microsoft.com/office/drawing/2014/main" id="{4DAD50E7-0B21-A84B-A56C-9F242B9A9AF1}"/>
                </a:ext>
              </a:extLst>
            </p:cNvPr>
            <p:cNvSpPr/>
            <p:nvPr/>
          </p:nvSpPr>
          <p:spPr>
            <a:xfrm>
              <a:off x="7006194" y="2993305"/>
              <a:ext cx="291830" cy="291829"/>
            </a:xfrm>
            <a:prstGeom prst="donut">
              <a:avLst>
                <a:gd name="adj" fmla="val 118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ughnut 6">
              <a:extLst>
                <a:ext uri="{FF2B5EF4-FFF2-40B4-BE49-F238E27FC236}">
                  <a16:creationId xmlns:a16="http://schemas.microsoft.com/office/drawing/2014/main" id="{AEB773F1-234F-639F-FA38-F8052549F31C}"/>
                </a:ext>
              </a:extLst>
            </p:cNvPr>
            <p:cNvSpPr/>
            <p:nvPr/>
          </p:nvSpPr>
          <p:spPr>
            <a:xfrm>
              <a:off x="7489005" y="2993305"/>
              <a:ext cx="291830" cy="291829"/>
            </a:xfrm>
            <a:prstGeom prst="donut">
              <a:avLst>
                <a:gd name="adj" fmla="val 118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B9FBA992-1D81-5A50-9682-86938FEEF801}"/>
                </a:ext>
              </a:extLst>
            </p:cNvPr>
            <p:cNvSpPr/>
            <p:nvPr/>
          </p:nvSpPr>
          <p:spPr>
            <a:xfrm rot="5400000">
              <a:off x="7176800" y="2561044"/>
              <a:ext cx="323353" cy="301056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B41419-DBF1-EBA5-5ED2-E6724D759279}"/>
                </a:ext>
              </a:extLst>
            </p:cNvPr>
            <p:cNvSpPr txBox="1"/>
            <p:nvPr/>
          </p:nvSpPr>
          <p:spPr>
            <a:xfrm>
              <a:off x="6599114" y="2120535"/>
              <a:ext cx="1397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Patient 3080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4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6EA5-8AD0-74A4-7A8A-B18BDDE6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540721"/>
            <a:ext cx="2949178" cy="616058"/>
          </a:xfrm>
        </p:spPr>
        <p:txBody>
          <a:bodyPr/>
          <a:lstStyle/>
          <a:p>
            <a:r>
              <a:rPr lang="en-GB" dirty="0"/>
              <a:t>Patient 3080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2EB72-6423-88D8-94CD-3E7E66AE3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158633"/>
            <a:ext cx="4097143" cy="475578"/>
          </a:xfrm>
        </p:spPr>
        <p:txBody>
          <a:bodyPr>
            <a:normAutofit fontScale="92500"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Identifying the error-causing step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E536F-AED1-C3B7-EB02-4ECEB5192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31" y="1791980"/>
            <a:ext cx="6362138" cy="28276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8CA53D-B6B1-D773-CC2F-E6D7C7D9DEC8}"/>
              </a:ext>
            </a:extLst>
          </p:cNvPr>
          <p:cNvSpPr/>
          <p:nvPr/>
        </p:nvSpPr>
        <p:spPr>
          <a:xfrm>
            <a:off x="-643180" y="6400800"/>
            <a:ext cx="10430359" cy="47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Subclonality estimates bigger than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98239-1ED3-11AE-B03A-185050EF558A}"/>
              </a:ext>
            </a:extLst>
          </p:cNvPr>
          <p:cNvSpPr txBox="1"/>
          <p:nvPr/>
        </p:nvSpPr>
        <p:spPr>
          <a:xfrm>
            <a:off x="2743200" y="5505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962B05-A0D3-160B-A1FE-EC9A3966184B}"/>
              </a:ext>
            </a:extLst>
          </p:cNvPr>
          <p:cNvGrpSpPr/>
          <p:nvPr/>
        </p:nvGrpSpPr>
        <p:grpSpPr>
          <a:xfrm>
            <a:off x="1491940" y="4335410"/>
            <a:ext cx="4174156" cy="1236537"/>
            <a:chOff x="1491940" y="4335410"/>
            <a:chExt cx="4174156" cy="1236537"/>
          </a:xfrm>
        </p:grpSpPr>
        <p:sp>
          <p:nvSpPr>
            <p:cNvPr id="3" name="U-turn Arrow 2">
              <a:extLst>
                <a:ext uri="{FF2B5EF4-FFF2-40B4-BE49-F238E27FC236}">
                  <a16:creationId xmlns:a16="http://schemas.microsoft.com/office/drawing/2014/main" id="{1A983BE4-06E7-0A6D-491D-03FCF6B9C43A}"/>
                </a:ext>
              </a:extLst>
            </p:cNvPr>
            <p:cNvSpPr/>
            <p:nvPr/>
          </p:nvSpPr>
          <p:spPr>
            <a:xfrm flipV="1">
              <a:off x="2678411" y="4335410"/>
              <a:ext cx="1355797" cy="624416"/>
            </a:xfrm>
            <a:prstGeom prst="uturnArrow">
              <a:avLst>
                <a:gd name="adj1" fmla="val 31867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A7CCB8-6977-7B34-667D-C8BFA8B4F97A}"/>
                </a:ext>
              </a:extLst>
            </p:cNvPr>
            <p:cNvSpPr txBox="1"/>
            <p:nvPr/>
          </p:nvSpPr>
          <p:spPr>
            <a:xfrm>
              <a:off x="1491940" y="5202615"/>
              <a:ext cx="4174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Error came from the Purity-correction step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244C0C2-1E67-5A1A-B4C1-DF1330C1A11F}"/>
              </a:ext>
            </a:extLst>
          </p:cNvPr>
          <p:cNvSpPr txBox="1"/>
          <p:nvPr/>
        </p:nvSpPr>
        <p:spPr>
          <a:xfrm>
            <a:off x="1491940" y="5717862"/>
            <a:ext cx="397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Sample1 had low purity estimate of 0.05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672A6D-5B0A-B360-887E-2E311D9A2EC6}"/>
              </a:ext>
            </a:extLst>
          </p:cNvPr>
          <p:cNvSpPr/>
          <p:nvPr/>
        </p:nvSpPr>
        <p:spPr>
          <a:xfrm>
            <a:off x="3579018" y="2621804"/>
            <a:ext cx="671969" cy="1373378"/>
          </a:xfrm>
          <a:prstGeom prst="rect">
            <a:avLst/>
          </a:prstGeom>
          <a:solidFill>
            <a:srgbClr val="ED7D31">
              <a:alpha val="38039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45DA8-F666-9454-418B-A0EEFEB1AC6E}"/>
              </a:ext>
            </a:extLst>
          </p:cNvPr>
          <p:cNvSpPr/>
          <p:nvPr/>
        </p:nvSpPr>
        <p:spPr>
          <a:xfrm>
            <a:off x="6416848" y="2621803"/>
            <a:ext cx="1151271" cy="1376265"/>
          </a:xfrm>
          <a:prstGeom prst="rect">
            <a:avLst/>
          </a:prstGeom>
          <a:solidFill>
            <a:srgbClr val="ED7D31">
              <a:alpha val="38039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CF224C-3EA3-29D4-9681-CC65F6F14692}"/>
              </a:ext>
            </a:extLst>
          </p:cNvPr>
          <p:cNvGrpSpPr/>
          <p:nvPr/>
        </p:nvGrpSpPr>
        <p:grpSpPr>
          <a:xfrm>
            <a:off x="5941553" y="4166412"/>
            <a:ext cx="2101857" cy="783206"/>
            <a:chOff x="5941553" y="4088588"/>
            <a:chExt cx="2101857" cy="783206"/>
          </a:xfrm>
        </p:grpSpPr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5E14ED8-5C9B-FCF9-8285-5567D430FF8D}"/>
                </a:ext>
              </a:extLst>
            </p:cNvPr>
            <p:cNvSpPr/>
            <p:nvPr/>
          </p:nvSpPr>
          <p:spPr>
            <a:xfrm rot="5400000">
              <a:off x="6830806" y="4099737"/>
              <a:ext cx="323353" cy="301056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A32A75-74CC-9324-90AE-054AF8531313}"/>
                </a:ext>
              </a:extLst>
            </p:cNvPr>
            <p:cNvSpPr txBox="1"/>
            <p:nvPr/>
          </p:nvSpPr>
          <p:spPr>
            <a:xfrm>
              <a:off x="5941553" y="4502462"/>
              <a:ext cx="2101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Subclonality is large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5678923-3246-6D6D-249C-4594CECD86CE}"/>
              </a:ext>
            </a:extLst>
          </p:cNvPr>
          <p:cNvGrpSpPr/>
          <p:nvPr/>
        </p:nvGrpSpPr>
        <p:grpSpPr>
          <a:xfrm>
            <a:off x="5941553" y="5440863"/>
            <a:ext cx="2450375" cy="923330"/>
            <a:chOff x="5941553" y="5440863"/>
            <a:chExt cx="2450375" cy="923330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2D7EAA32-3D7E-33C5-930A-5D6ECB85E164}"/>
                </a:ext>
              </a:extLst>
            </p:cNvPr>
            <p:cNvSpPr/>
            <p:nvPr/>
          </p:nvSpPr>
          <p:spPr>
            <a:xfrm rot="10800000">
              <a:off x="5941553" y="5752000"/>
              <a:ext cx="323353" cy="301056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2889FB-8EEA-46A2-6404-0EC3FD32B072}"/>
                </a:ext>
              </a:extLst>
            </p:cNvPr>
            <p:cNvSpPr txBox="1"/>
            <p:nvPr/>
          </p:nvSpPr>
          <p:spPr>
            <a:xfrm>
              <a:off x="6373880" y="5440863"/>
              <a:ext cx="20180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***Low purity is a major limitation of liquidCNA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697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36E0-B9AC-5AD9-DD37-8618A4A3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3465504" cy="1600200"/>
          </a:xfrm>
        </p:spPr>
        <p:txBody>
          <a:bodyPr/>
          <a:lstStyle/>
          <a:p>
            <a:r>
              <a:rPr lang="en-GB" dirty="0">
                <a:solidFill>
                  <a:srgbClr val="44546A"/>
                </a:solidFill>
              </a:rPr>
              <a:t>Modification </a:t>
            </a:r>
            <a:br>
              <a:rPr lang="en-GB" dirty="0">
                <a:solidFill>
                  <a:srgbClr val="44546A"/>
                </a:solidFill>
              </a:rPr>
            </a:br>
            <a:r>
              <a:rPr lang="en-GB" dirty="0">
                <a:solidFill>
                  <a:srgbClr val="44546A"/>
                </a:solidFill>
              </a:rPr>
              <a:t>to liquidCNA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5CB7CD-5C66-276B-499A-F2961620A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9742" y="995363"/>
            <a:ext cx="4114417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DB0AE-DD6F-FB16-FD75-7E83D82C4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341515"/>
            <a:ext cx="3563336" cy="38110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Filter subclonal segments with </a:t>
            </a:r>
            <a:r>
              <a:rPr lang="en-GB" sz="2400" dirty="0" err="1"/>
              <a:t>dCN</a:t>
            </a:r>
            <a:r>
              <a:rPr lang="en-GB" sz="2400" dirty="0"/>
              <a:t> &gt;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This ‘saves’ the 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Not an obtrusive modification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Explicit assumption that </a:t>
            </a:r>
            <a:r>
              <a:rPr lang="en-GB" sz="2200" dirty="0" err="1"/>
              <a:t>dCN</a:t>
            </a:r>
            <a:r>
              <a:rPr lang="en-GB" sz="2200" dirty="0"/>
              <a:t>&gt;5 are not possible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8FCF83-4618-90BB-F70E-E19DE3BE9C73}"/>
              </a:ext>
            </a:extLst>
          </p:cNvPr>
          <p:cNvSpPr/>
          <p:nvPr/>
        </p:nvSpPr>
        <p:spPr>
          <a:xfrm>
            <a:off x="-643180" y="6400800"/>
            <a:ext cx="10430359" cy="47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Subclonality estimates bigger than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8BA1EB-E94E-2153-6D7D-52BC865366B2}"/>
              </a:ext>
            </a:extLst>
          </p:cNvPr>
          <p:cNvSpPr/>
          <p:nvPr/>
        </p:nvSpPr>
        <p:spPr>
          <a:xfrm>
            <a:off x="4095345" y="3429000"/>
            <a:ext cx="4931089" cy="261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0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9DC0-6E2B-908B-AF95-3D952775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14600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22C0-A706-82FC-1043-A874D8752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Keywords: liquid biopsy, </a:t>
            </a:r>
            <a:r>
              <a:rPr lang="en-US" dirty="0" err="1">
                <a:solidFill>
                  <a:schemeClr val="tx2"/>
                </a:solidFill>
              </a:rPr>
              <a:t>ctDNA</a:t>
            </a:r>
            <a:r>
              <a:rPr lang="en-US" dirty="0">
                <a:solidFill>
                  <a:schemeClr val="tx2"/>
                </a:solidFill>
              </a:rPr>
              <a:t> analysis, </a:t>
            </a:r>
            <a:r>
              <a:rPr lang="en-US" dirty="0" err="1">
                <a:solidFill>
                  <a:schemeClr val="tx2"/>
                </a:solidFill>
              </a:rPr>
              <a:t>lpWGS</a:t>
            </a:r>
            <a:r>
              <a:rPr lang="en-US" dirty="0">
                <a:solidFill>
                  <a:schemeClr val="tx2"/>
                </a:solidFill>
              </a:rPr>
              <a:t>, copy number</a:t>
            </a:r>
          </a:p>
        </p:txBody>
      </p:sp>
    </p:spTree>
    <p:extLst>
      <p:ext uri="{BB962C8B-B14F-4D97-AF65-F5344CB8AC3E}">
        <p14:creationId xmlns:p14="http://schemas.microsoft.com/office/powerpoint/2010/main" val="368391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333A-66F3-5CBA-50F8-BE917AB9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After the modification…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9DB84-F763-EA32-A3D6-C2292F247194}"/>
              </a:ext>
            </a:extLst>
          </p:cNvPr>
          <p:cNvSpPr/>
          <p:nvPr/>
        </p:nvSpPr>
        <p:spPr>
          <a:xfrm>
            <a:off x="-643180" y="6400800"/>
            <a:ext cx="10430359" cy="47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Subclonality estimates bigger than 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011BF98-30F6-26DF-2567-1C4E52BFC5AE}"/>
              </a:ext>
            </a:extLst>
          </p:cNvPr>
          <p:cNvSpPr txBox="1">
            <a:spLocks/>
          </p:cNvSpPr>
          <p:nvPr/>
        </p:nvSpPr>
        <p:spPr>
          <a:xfrm>
            <a:off x="627062" y="2570116"/>
            <a:ext cx="2949178" cy="212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</a:rPr>
              <a:t>25 </a:t>
            </a:r>
            <a:r>
              <a:rPr lang="en-GB" sz="2400" dirty="0">
                <a:solidFill>
                  <a:schemeClr val="tx2"/>
                </a:solidFill>
                <a:sym typeface="Wingdings" pitchFamily="2" charset="2"/>
              </a:rPr>
              <a:t> 16 erroneous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sym typeface="Wingdings" pitchFamily="2" charset="2"/>
              </a:rPr>
              <a:t>All estimates are now smaller than 3</a:t>
            </a:r>
            <a:endParaRPr lang="en-GB" sz="2400" dirty="0">
              <a:solidFill>
                <a:schemeClr val="tx2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CF34E7-F1B4-E6EF-DEEC-ED0E237C8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788" y="1495425"/>
            <a:ext cx="4629150" cy="3857625"/>
          </a:xfr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635FE1B2-60AD-2F7F-CA2A-DE1163CC4145}"/>
              </a:ext>
            </a:extLst>
          </p:cNvPr>
          <p:cNvSpPr/>
          <p:nvPr/>
        </p:nvSpPr>
        <p:spPr>
          <a:xfrm rot="16200000">
            <a:off x="7853162" y="4992395"/>
            <a:ext cx="475577" cy="407930"/>
          </a:xfrm>
          <a:prstGeom prst="rightArrow">
            <a:avLst>
              <a:gd name="adj1" fmla="val 16589"/>
              <a:gd name="adj2" fmla="val 433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4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025C-1997-2952-9EBF-5484D883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catch-up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C383-867F-5C4E-0A9C-DC4DA0DBB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We identified limitations of liquidCNA </a:t>
            </a:r>
          </a:p>
          <a:p>
            <a:r>
              <a:rPr lang="en-GB" dirty="0">
                <a:solidFill>
                  <a:schemeClr val="tx2"/>
                </a:solidFill>
              </a:rPr>
              <a:t>Modified liquidCNA to optimise it for our dataset</a:t>
            </a:r>
          </a:p>
          <a:p>
            <a:r>
              <a:rPr lang="en-GB" dirty="0">
                <a:solidFill>
                  <a:schemeClr val="tx2"/>
                </a:solidFill>
              </a:rPr>
              <a:t>Now, tackle the </a:t>
            </a:r>
            <a:r>
              <a:rPr lang="en-GB" b="1" i="1" dirty="0">
                <a:solidFill>
                  <a:srgbClr val="F14600"/>
                </a:solidFill>
              </a:rPr>
              <a:t>aim</a:t>
            </a:r>
            <a:r>
              <a:rPr lang="en-GB" dirty="0">
                <a:solidFill>
                  <a:schemeClr val="tx2"/>
                </a:solidFill>
              </a:rPr>
              <a:t> of the project:</a:t>
            </a:r>
          </a:p>
          <a:p>
            <a:pPr lvl="1"/>
            <a:r>
              <a:rPr lang="en-GB" sz="2800" b="1" i="1" dirty="0">
                <a:solidFill>
                  <a:schemeClr val="tx2"/>
                </a:solidFill>
              </a:rPr>
              <a:t>Can the inferred subclonalities predict Progression and Metastasis?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0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EA4F-DE30-EF4D-076E-D4D6B5DE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61" y="447674"/>
            <a:ext cx="6074821" cy="1077913"/>
          </a:xfrm>
        </p:spPr>
        <p:txBody>
          <a:bodyPr>
            <a:normAutofit/>
          </a:bodyPr>
          <a:lstStyle/>
          <a:p>
            <a:r>
              <a:rPr lang="en-GB" dirty="0"/>
              <a:t>Subclonality is a poor prognostic marker of </a:t>
            </a:r>
            <a:r>
              <a:rPr lang="en-GB" b="1" i="1" dirty="0"/>
              <a:t>Progression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EF316C-378B-8B12-8FDE-71896B6F4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278" y="1682007"/>
            <a:ext cx="5095441" cy="36396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450290-F591-3E19-8001-3AB745D0B0BB}"/>
              </a:ext>
            </a:extLst>
          </p:cNvPr>
          <p:cNvSpPr/>
          <p:nvPr/>
        </p:nvSpPr>
        <p:spPr>
          <a:xfrm>
            <a:off x="-643180" y="6400800"/>
            <a:ext cx="10430359" cy="475578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Subclonality is not prognostic of progression &amp; metastasis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E45F7-61EF-79C2-6851-DDB24E6F63D2}"/>
              </a:ext>
            </a:extLst>
          </p:cNvPr>
          <p:cNvSpPr/>
          <p:nvPr/>
        </p:nvSpPr>
        <p:spPr>
          <a:xfrm>
            <a:off x="4441372" y="1408019"/>
            <a:ext cx="2475270" cy="3585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46D59E-464E-0479-9737-3D443AB424DB}"/>
              </a:ext>
            </a:extLst>
          </p:cNvPr>
          <p:cNvGrpSpPr/>
          <p:nvPr/>
        </p:nvGrpSpPr>
        <p:grpSpPr>
          <a:xfrm>
            <a:off x="2280166" y="5111265"/>
            <a:ext cx="2875875" cy="1250302"/>
            <a:chOff x="5588857" y="4240805"/>
            <a:chExt cx="2875875" cy="1250302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9D35331C-A35D-8BFB-A363-94DD588BBA7C}"/>
                </a:ext>
              </a:extLst>
            </p:cNvPr>
            <p:cNvSpPr/>
            <p:nvPr/>
          </p:nvSpPr>
          <p:spPr>
            <a:xfrm rot="16200000">
              <a:off x="6569582" y="4251954"/>
              <a:ext cx="323353" cy="301056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1B1F7B-1E5D-35D6-B99E-97A485E99FB3}"/>
                </a:ext>
              </a:extLst>
            </p:cNvPr>
            <p:cNvSpPr txBox="1"/>
            <p:nvPr/>
          </p:nvSpPr>
          <p:spPr>
            <a:xfrm>
              <a:off x="5588857" y="4567777"/>
              <a:ext cx="28758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>
                  <a:solidFill>
                    <a:schemeClr val="accent2"/>
                  </a:solidFill>
                </a:rPr>
                <a:t>Categorised</a:t>
              </a:r>
              <a:r>
                <a:rPr lang="en-US" b="1" i="1" dirty="0">
                  <a:solidFill>
                    <a:schemeClr val="accent2"/>
                  </a:solidFill>
                </a:rPr>
                <a:t> samples by radiological evaluation of Progression YES or NO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1CDE02-CE1D-5E21-6732-7C0A69521AFE}"/>
              </a:ext>
            </a:extLst>
          </p:cNvPr>
          <p:cNvGrpSpPr/>
          <p:nvPr/>
        </p:nvGrpSpPr>
        <p:grpSpPr>
          <a:xfrm>
            <a:off x="5937669" y="5088010"/>
            <a:ext cx="2875875" cy="1250804"/>
            <a:chOff x="6262582" y="4240805"/>
            <a:chExt cx="2875875" cy="1250804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B5B580E6-BB0E-45A5-3DA7-77D7442F4495}"/>
                </a:ext>
              </a:extLst>
            </p:cNvPr>
            <p:cNvSpPr/>
            <p:nvPr/>
          </p:nvSpPr>
          <p:spPr>
            <a:xfrm rot="14374776">
              <a:off x="6569582" y="4251954"/>
              <a:ext cx="323353" cy="301056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D6B547-9C1E-2680-3A08-2715F0DF8758}"/>
                </a:ext>
              </a:extLst>
            </p:cNvPr>
            <p:cNvSpPr txBox="1"/>
            <p:nvPr/>
          </p:nvSpPr>
          <p:spPr>
            <a:xfrm>
              <a:off x="6262582" y="4568279"/>
              <a:ext cx="28758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This aligned with previous studies that showed purity to be a biomarker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5C8295B-97C3-E206-F4EA-6191DF86433C}"/>
              </a:ext>
            </a:extLst>
          </p:cNvPr>
          <p:cNvSpPr/>
          <p:nvPr/>
        </p:nvSpPr>
        <p:spPr>
          <a:xfrm>
            <a:off x="2706352" y="2335392"/>
            <a:ext cx="1531943" cy="2175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8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A7E375-59C8-417C-F3A0-B743F257D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278" y="1686188"/>
            <a:ext cx="5095442" cy="36396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450290-F591-3E19-8001-3AB745D0B0BB}"/>
              </a:ext>
            </a:extLst>
          </p:cNvPr>
          <p:cNvSpPr/>
          <p:nvPr/>
        </p:nvSpPr>
        <p:spPr>
          <a:xfrm>
            <a:off x="-643180" y="6400800"/>
            <a:ext cx="10430359" cy="475578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Subclonality is a poor prognostic marker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7A2D35-FB0D-E3A4-A864-0BADCBAB4CF3}"/>
              </a:ext>
            </a:extLst>
          </p:cNvPr>
          <p:cNvSpPr txBox="1">
            <a:spLocks/>
          </p:cNvSpPr>
          <p:nvPr/>
        </p:nvSpPr>
        <p:spPr>
          <a:xfrm>
            <a:off x="627061" y="447674"/>
            <a:ext cx="6074821" cy="1077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Subclonality is a poor prognostic marker of </a:t>
            </a:r>
            <a:r>
              <a:rPr lang="en-GB" b="1" i="1" dirty="0"/>
              <a:t>Metastasis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60853-6E7C-1829-6A71-319924BBBB77}"/>
              </a:ext>
            </a:extLst>
          </p:cNvPr>
          <p:cNvSpPr/>
          <p:nvPr/>
        </p:nvSpPr>
        <p:spPr>
          <a:xfrm>
            <a:off x="4571999" y="1810521"/>
            <a:ext cx="2475270" cy="3585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D1F0F-9329-3C95-E179-E513C19F6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1437" y="5751545"/>
            <a:ext cx="2585809" cy="719667"/>
          </a:xfrm>
        </p:spPr>
        <p:txBody>
          <a:bodyPr/>
          <a:lstStyle/>
          <a:p>
            <a:r>
              <a:rPr lang="en-GB" i="1" dirty="0">
                <a:solidFill>
                  <a:schemeClr val="tx2"/>
                </a:solidFill>
              </a:rPr>
              <a:t>‘new metastasis’ = recurrent non-primary metastasis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D829F3-C3FD-F5C5-08E5-7320F1F9ED65}"/>
              </a:ext>
            </a:extLst>
          </p:cNvPr>
          <p:cNvGrpSpPr/>
          <p:nvPr/>
        </p:nvGrpSpPr>
        <p:grpSpPr>
          <a:xfrm>
            <a:off x="2280166" y="5072076"/>
            <a:ext cx="2875875" cy="1289491"/>
            <a:chOff x="5588857" y="4201616"/>
            <a:chExt cx="2875875" cy="1289491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0A18B708-773D-557E-5E73-0979626C7524}"/>
                </a:ext>
              </a:extLst>
            </p:cNvPr>
            <p:cNvSpPr/>
            <p:nvPr/>
          </p:nvSpPr>
          <p:spPr>
            <a:xfrm rot="16200000">
              <a:off x="6569582" y="4212765"/>
              <a:ext cx="323353" cy="301056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B264CA-3F96-68F4-C9F0-B8C3A5BF9949}"/>
                </a:ext>
              </a:extLst>
            </p:cNvPr>
            <p:cNvSpPr txBox="1"/>
            <p:nvPr/>
          </p:nvSpPr>
          <p:spPr>
            <a:xfrm>
              <a:off x="5588857" y="4567777"/>
              <a:ext cx="28758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>
                  <a:solidFill>
                    <a:schemeClr val="accent2"/>
                  </a:solidFill>
                </a:rPr>
                <a:t>Categorised</a:t>
              </a:r>
              <a:r>
                <a:rPr lang="en-US" b="1" i="1" dirty="0">
                  <a:solidFill>
                    <a:schemeClr val="accent2"/>
                  </a:solidFill>
                </a:rPr>
                <a:t> patients by radiological evaluation of new metastasis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D26EB-CEE1-6592-B4AA-7235827957C0}"/>
              </a:ext>
            </a:extLst>
          </p:cNvPr>
          <p:cNvSpPr/>
          <p:nvPr/>
        </p:nvSpPr>
        <p:spPr>
          <a:xfrm>
            <a:off x="2706352" y="2335392"/>
            <a:ext cx="1531943" cy="2175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2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build="p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A450290-F591-3E19-8001-3AB745D0B0BB}"/>
              </a:ext>
            </a:extLst>
          </p:cNvPr>
          <p:cNvSpPr/>
          <p:nvPr/>
        </p:nvSpPr>
        <p:spPr>
          <a:xfrm>
            <a:off x="-643180" y="6400800"/>
            <a:ext cx="10430359" cy="475578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Subclonality is a poor prognostic marker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7A2D35-FB0D-E3A4-A864-0BADCBAB4CF3}"/>
              </a:ext>
            </a:extLst>
          </p:cNvPr>
          <p:cNvSpPr txBox="1">
            <a:spLocks/>
          </p:cNvSpPr>
          <p:nvPr/>
        </p:nvSpPr>
        <p:spPr>
          <a:xfrm>
            <a:off x="520736" y="367075"/>
            <a:ext cx="7726281" cy="1077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Subclonality is a better prognostic marker of Metastasis than purity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7B011C-6BA4-68C5-DB0E-9E4444E98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008" y="1675037"/>
            <a:ext cx="5482275" cy="4495714"/>
          </a:xfr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92BF69E-A74A-BBD3-C275-F23FDDF58D10}"/>
              </a:ext>
            </a:extLst>
          </p:cNvPr>
          <p:cNvSpPr txBox="1">
            <a:spLocks/>
          </p:cNvSpPr>
          <p:nvPr/>
        </p:nvSpPr>
        <p:spPr>
          <a:xfrm>
            <a:off x="6168696" y="3270520"/>
            <a:ext cx="2570355" cy="1348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sym typeface="Wingdings" pitchFamily="2" charset="2"/>
              </a:rPr>
              <a:t>Clearer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sym typeface="Wingdings" pitchFamily="2" charset="2"/>
              </a:rPr>
              <a:t>Earlier response</a:t>
            </a:r>
            <a:endParaRPr lang="en-GB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0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9DC0-6E2B-908B-AF95-3D952775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22C0-A706-82FC-1043-A874D8752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tx2"/>
                </a:solidFill>
              </a:rPr>
              <a:t>Exploring why our data is non-significant</a:t>
            </a:r>
          </a:p>
        </p:txBody>
      </p:sp>
    </p:spTree>
    <p:extLst>
      <p:ext uri="{BB962C8B-B14F-4D97-AF65-F5344CB8AC3E}">
        <p14:creationId xmlns:p14="http://schemas.microsoft.com/office/powerpoint/2010/main" val="3393156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B955-C495-6BC9-AF0B-436CD07E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03437"/>
            <a:ext cx="8132173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Non-significance may be due to 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6655-3DEE-4A05-55EF-9E655B95E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3429000"/>
            <a:ext cx="6825887" cy="13255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showed: Subclonality estimation to be highly sensitive to low purity estimation</a:t>
            </a:r>
          </a:p>
          <a:p>
            <a:pPr lvl="1"/>
            <a:r>
              <a:rPr lang="en-GB" dirty="0"/>
              <a:t>Low purity results erroneous subclonality</a:t>
            </a:r>
          </a:p>
        </p:txBody>
      </p:sp>
    </p:spTree>
    <p:extLst>
      <p:ext uri="{BB962C8B-B14F-4D97-AF65-F5344CB8AC3E}">
        <p14:creationId xmlns:p14="http://schemas.microsoft.com/office/powerpoint/2010/main" val="322261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CDAAE41-2E23-D98A-F00E-7B5F2A98950A}"/>
              </a:ext>
            </a:extLst>
          </p:cNvPr>
          <p:cNvSpPr/>
          <p:nvPr/>
        </p:nvSpPr>
        <p:spPr>
          <a:xfrm>
            <a:off x="4440420" y="2264735"/>
            <a:ext cx="4150688" cy="3359888"/>
          </a:xfrm>
          <a:prstGeom prst="roundRect">
            <a:avLst>
              <a:gd name="adj" fmla="val 7010"/>
            </a:avLst>
          </a:prstGeom>
          <a:solidFill>
            <a:srgbClr val="F0B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8F1C111-C2F2-D079-74E5-C5B606D105C8}"/>
              </a:ext>
            </a:extLst>
          </p:cNvPr>
          <p:cNvSpPr/>
          <p:nvPr/>
        </p:nvSpPr>
        <p:spPr>
          <a:xfrm>
            <a:off x="443114" y="2264735"/>
            <a:ext cx="3997306" cy="3359888"/>
          </a:xfrm>
          <a:prstGeom prst="roundRect">
            <a:avLst>
              <a:gd name="adj" fmla="val 7010"/>
            </a:avLst>
          </a:prstGeom>
          <a:solidFill>
            <a:srgbClr val="DEF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B09772-9405-AEAE-42C2-98D83F0829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2892" y="2559252"/>
            <a:ext cx="3966480" cy="2833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BAD446-FCC6-6F84-DE6D-8D42D88D14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613364"/>
            <a:ext cx="3966480" cy="2833200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7B14EFA-13CA-CF71-3D9A-2164003C6441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>
                <a:solidFill>
                  <a:schemeClr val="tx2"/>
                </a:solidFill>
              </a:rPr>
              <a:t>Non-significance is due to purity</a:t>
            </a:r>
            <a:endParaRPr lang="en-GB" sz="40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1625B8-EC3E-A054-B9BF-6B7C367A6FD3}"/>
              </a:ext>
            </a:extLst>
          </p:cNvPr>
          <p:cNvGrpSpPr/>
          <p:nvPr/>
        </p:nvGrpSpPr>
        <p:grpSpPr>
          <a:xfrm>
            <a:off x="2741160" y="5427234"/>
            <a:ext cx="1983240" cy="1014290"/>
            <a:chOff x="5793885" y="4201616"/>
            <a:chExt cx="1983240" cy="1014290"/>
          </a:xfrm>
        </p:grpSpPr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3AC796D9-4D81-1354-9FE6-5ADC82CB6144}"/>
                </a:ext>
              </a:extLst>
            </p:cNvPr>
            <p:cNvSpPr/>
            <p:nvPr/>
          </p:nvSpPr>
          <p:spPr>
            <a:xfrm rot="16200000">
              <a:off x="6569582" y="4212765"/>
              <a:ext cx="323353" cy="301056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513913-9DFC-9F3B-B232-085EBB7FBB8A}"/>
                </a:ext>
              </a:extLst>
            </p:cNvPr>
            <p:cNvSpPr txBox="1"/>
            <p:nvPr/>
          </p:nvSpPr>
          <p:spPr>
            <a:xfrm>
              <a:off x="5793885" y="4569575"/>
              <a:ext cx="1983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Purity difference is highly significant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97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CDAAE41-2E23-D98A-F00E-7B5F2A98950A}"/>
              </a:ext>
            </a:extLst>
          </p:cNvPr>
          <p:cNvSpPr/>
          <p:nvPr/>
        </p:nvSpPr>
        <p:spPr>
          <a:xfrm>
            <a:off x="4440420" y="2264735"/>
            <a:ext cx="4150688" cy="3359888"/>
          </a:xfrm>
          <a:prstGeom prst="roundRect">
            <a:avLst>
              <a:gd name="adj" fmla="val 7010"/>
            </a:avLst>
          </a:prstGeom>
          <a:solidFill>
            <a:srgbClr val="F0B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8F1C111-C2F2-D079-74E5-C5B606D105C8}"/>
              </a:ext>
            </a:extLst>
          </p:cNvPr>
          <p:cNvSpPr/>
          <p:nvPr/>
        </p:nvSpPr>
        <p:spPr>
          <a:xfrm>
            <a:off x="443114" y="2264735"/>
            <a:ext cx="3997306" cy="3359888"/>
          </a:xfrm>
          <a:prstGeom prst="roundRect">
            <a:avLst>
              <a:gd name="adj" fmla="val 7010"/>
            </a:avLst>
          </a:prstGeom>
          <a:solidFill>
            <a:srgbClr val="DEF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B09772-9405-AEAE-42C2-98D83F0829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2892" y="2559252"/>
            <a:ext cx="3966480" cy="2833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BAD446-FCC6-6F84-DE6D-8D42D88D14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613364"/>
            <a:ext cx="3966480" cy="2833200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7B14EFA-13CA-CF71-3D9A-2164003C6441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>
                <a:solidFill>
                  <a:schemeClr val="tx2"/>
                </a:solidFill>
              </a:rPr>
              <a:t>Non-significance is due to purity</a:t>
            </a:r>
            <a:endParaRPr lang="en-GB" sz="40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1625B8-EC3E-A054-B9BF-6B7C367A6FD3}"/>
              </a:ext>
            </a:extLst>
          </p:cNvPr>
          <p:cNvGrpSpPr/>
          <p:nvPr/>
        </p:nvGrpSpPr>
        <p:grpSpPr>
          <a:xfrm>
            <a:off x="2414322" y="5397602"/>
            <a:ext cx="2301291" cy="1291289"/>
            <a:chOff x="5793884" y="4201616"/>
            <a:chExt cx="2301291" cy="1291289"/>
          </a:xfrm>
        </p:grpSpPr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3AC796D9-4D81-1354-9FE6-5ADC82CB6144}"/>
                </a:ext>
              </a:extLst>
            </p:cNvPr>
            <p:cNvSpPr/>
            <p:nvPr/>
          </p:nvSpPr>
          <p:spPr>
            <a:xfrm rot="16200000">
              <a:off x="6569582" y="4212765"/>
              <a:ext cx="323353" cy="301056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513913-9DFC-9F3B-B232-085EBB7FBB8A}"/>
                </a:ext>
              </a:extLst>
            </p:cNvPr>
            <p:cNvSpPr txBox="1"/>
            <p:nvPr/>
          </p:nvSpPr>
          <p:spPr>
            <a:xfrm>
              <a:off x="5793884" y="4569575"/>
              <a:ext cx="23012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NO Progression has significantly lower purity estimates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1934DA-1A04-A9B4-879F-AA415FD12DB3}"/>
              </a:ext>
            </a:extLst>
          </p:cNvPr>
          <p:cNvGrpSpPr/>
          <p:nvPr/>
        </p:nvGrpSpPr>
        <p:grpSpPr>
          <a:xfrm>
            <a:off x="431082" y="5392165"/>
            <a:ext cx="1983240" cy="1291289"/>
            <a:chOff x="5793885" y="4201616"/>
            <a:chExt cx="1983240" cy="1291289"/>
          </a:xfrm>
        </p:grpSpPr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0B765292-AF76-DB8E-9F3D-85F98C4FBA39}"/>
                </a:ext>
              </a:extLst>
            </p:cNvPr>
            <p:cNvSpPr/>
            <p:nvPr/>
          </p:nvSpPr>
          <p:spPr>
            <a:xfrm rot="16200000">
              <a:off x="6569582" y="4212765"/>
              <a:ext cx="323353" cy="301056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48F039-8A14-ED2D-ABE6-FE8C943A1C62}"/>
                </a:ext>
              </a:extLst>
            </p:cNvPr>
            <p:cNvSpPr txBox="1"/>
            <p:nvPr/>
          </p:nvSpPr>
          <p:spPr>
            <a:xfrm>
              <a:off x="5793885" y="4569575"/>
              <a:ext cx="1983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NO Progression </a:t>
              </a:r>
              <a:r>
                <a:rPr lang="en-US" b="1" i="1" dirty="0" err="1">
                  <a:solidFill>
                    <a:schemeClr val="accent2"/>
                  </a:solidFill>
                </a:rPr>
                <a:t>subclonalities</a:t>
              </a:r>
              <a:r>
                <a:rPr lang="en-US" b="1" i="1" dirty="0">
                  <a:solidFill>
                    <a:schemeClr val="accent2"/>
                  </a:solidFill>
                </a:rPr>
                <a:t> to have more error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B94963-A424-6C01-9B64-F8525ACA4803}"/>
              </a:ext>
            </a:extLst>
          </p:cNvPr>
          <p:cNvGrpSpPr/>
          <p:nvPr/>
        </p:nvGrpSpPr>
        <p:grpSpPr>
          <a:xfrm>
            <a:off x="7058752" y="5392165"/>
            <a:ext cx="1378974" cy="759940"/>
            <a:chOff x="6041771" y="4201616"/>
            <a:chExt cx="1378974" cy="759940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65197C95-5A90-91AD-79C1-7661061D2457}"/>
                </a:ext>
              </a:extLst>
            </p:cNvPr>
            <p:cNvSpPr/>
            <p:nvPr/>
          </p:nvSpPr>
          <p:spPr>
            <a:xfrm rot="16200000">
              <a:off x="6569582" y="4212765"/>
              <a:ext cx="323353" cy="301056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E47758-5AE8-2A43-1EF3-17CC14AEDF10}"/>
                </a:ext>
              </a:extLst>
            </p:cNvPr>
            <p:cNvSpPr txBox="1"/>
            <p:nvPr/>
          </p:nvSpPr>
          <p:spPr>
            <a:xfrm>
              <a:off x="6041771" y="4592224"/>
              <a:ext cx="1378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Insignificant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54F6C3-15D0-1829-CA0E-35BB69D0C57B}"/>
              </a:ext>
            </a:extLst>
          </p:cNvPr>
          <p:cNvGrpSpPr/>
          <p:nvPr/>
        </p:nvGrpSpPr>
        <p:grpSpPr>
          <a:xfrm>
            <a:off x="4959551" y="5398019"/>
            <a:ext cx="1630104" cy="1044988"/>
            <a:chOff x="5916206" y="4201616"/>
            <a:chExt cx="1630104" cy="1044988"/>
          </a:xfrm>
        </p:grpSpPr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60C9EC64-3DB1-E837-249B-B895C64EB6F9}"/>
                </a:ext>
              </a:extLst>
            </p:cNvPr>
            <p:cNvSpPr/>
            <p:nvPr/>
          </p:nvSpPr>
          <p:spPr>
            <a:xfrm rot="16200000">
              <a:off x="6569582" y="4212765"/>
              <a:ext cx="323353" cy="301056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E116A67-BECD-52F6-6233-A62951E26575}"/>
                </a:ext>
              </a:extLst>
            </p:cNvPr>
            <p:cNvSpPr txBox="1"/>
            <p:nvPr/>
          </p:nvSpPr>
          <p:spPr>
            <a:xfrm>
              <a:off x="5916206" y="4600273"/>
              <a:ext cx="163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They will share the same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425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CDAAE41-2E23-D98A-F00E-7B5F2A98950A}"/>
              </a:ext>
            </a:extLst>
          </p:cNvPr>
          <p:cNvSpPr/>
          <p:nvPr/>
        </p:nvSpPr>
        <p:spPr>
          <a:xfrm>
            <a:off x="4440420" y="2264735"/>
            <a:ext cx="4150688" cy="3359888"/>
          </a:xfrm>
          <a:prstGeom prst="roundRect">
            <a:avLst>
              <a:gd name="adj" fmla="val 7010"/>
            </a:avLst>
          </a:prstGeom>
          <a:solidFill>
            <a:srgbClr val="F0B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8F1C111-C2F2-D079-74E5-C5B606D105C8}"/>
              </a:ext>
            </a:extLst>
          </p:cNvPr>
          <p:cNvSpPr/>
          <p:nvPr/>
        </p:nvSpPr>
        <p:spPr>
          <a:xfrm>
            <a:off x="443114" y="2264735"/>
            <a:ext cx="3997306" cy="3359888"/>
          </a:xfrm>
          <a:prstGeom prst="roundRect">
            <a:avLst>
              <a:gd name="adj" fmla="val 7010"/>
            </a:avLst>
          </a:prstGeom>
          <a:solidFill>
            <a:srgbClr val="DEF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B09772-9405-AEAE-42C2-98D83F0829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2892" y="2559252"/>
            <a:ext cx="3966480" cy="2833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BAD446-FCC6-6F84-DE6D-8D42D88D14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613364"/>
            <a:ext cx="3966480" cy="2833200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7B14EFA-13CA-CF71-3D9A-2164003C6441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>
                <a:solidFill>
                  <a:schemeClr val="tx2"/>
                </a:solidFill>
              </a:rPr>
              <a:t>Non-significance is due to purity</a:t>
            </a:r>
            <a:endParaRPr lang="en-GB" sz="4000" dirty="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54F6C3-15D0-1829-CA0E-35BB69D0C57B}"/>
              </a:ext>
            </a:extLst>
          </p:cNvPr>
          <p:cNvGrpSpPr/>
          <p:nvPr/>
        </p:nvGrpSpPr>
        <p:grpSpPr>
          <a:xfrm>
            <a:off x="4959551" y="5398019"/>
            <a:ext cx="1630104" cy="1044988"/>
            <a:chOff x="5916206" y="4201616"/>
            <a:chExt cx="1630104" cy="1044988"/>
          </a:xfrm>
        </p:grpSpPr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60C9EC64-3DB1-E837-249B-B895C64EB6F9}"/>
                </a:ext>
              </a:extLst>
            </p:cNvPr>
            <p:cNvSpPr/>
            <p:nvPr/>
          </p:nvSpPr>
          <p:spPr>
            <a:xfrm rot="16200000">
              <a:off x="6569582" y="4212765"/>
              <a:ext cx="323353" cy="301056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E116A67-BECD-52F6-6233-A62951E26575}"/>
                </a:ext>
              </a:extLst>
            </p:cNvPr>
            <p:cNvSpPr txBox="1"/>
            <p:nvPr/>
          </p:nvSpPr>
          <p:spPr>
            <a:xfrm>
              <a:off x="5916206" y="4600273"/>
              <a:ext cx="163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They will share the same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32924A-F0C1-872D-AE83-AFE87CD5F5CF}"/>
              </a:ext>
            </a:extLst>
          </p:cNvPr>
          <p:cNvGrpSpPr/>
          <p:nvPr/>
        </p:nvGrpSpPr>
        <p:grpSpPr>
          <a:xfrm>
            <a:off x="6796598" y="5428046"/>
            <a:ext cx="1983240" cy="1014290"/>
            <a:chOff x="5793885" y="4201616"/>
            <a:chExt cx="1983240" cy="1014290"/>
          </a:xfrm>
        </p:grpSpPr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86918EB3-15C0-C900-3000-B3181A3A4AE3}"/>
                </a:ext>
              </a:extLst>
            </p:cNvPr>
            <p:cNvSpPr/>
            <p:nvPr/>
          </p:nvSpPr>
          <p:spPr>
            <a:xfrm rot="16200000">
              <a:off x="6569582" y="4212765"/>
              <a:ext cx="323353" cy="301056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A295B6-2CD6-AB2A-561C-703D47742896}"/>
                </a:ext>
              </a:extLst>
            </p:cNvPr>
            <p:cNvSpPr txBox="1"/>
            <p:nvPr/>
          </p:nvSpPr>
          <p:spPr>
            <a:xfrm>
              <a:off x="5793885" y="4569575"/>
              <a:ext cx="1983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2"/>
                  </a:solidFill>
                </a:rPr>
                <a:t>Purity difference is highly insignificant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40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B3E83CE-ACDD-E44A-C478-6AA060A773E5}"/>
              </a:ext>
            </a:extLst>
          </p:cNvPr>
          <p:cNvSpPr/>
          <p:nvPr/>
        </p:nvSpPr>
        <p:spPr>
          <a:xfrm>
            <a:off x="2439378" y="951441"/>
            <a:ext cx="2072896" cy="143801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Biopsy</a:t>
            </a:r>
            <a:endParaRPr lang="en-GB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E81F33A-55AF-EEA6-F42A-D869AD423960}"/>
              </a:ext>
            </a:extLst>
          </p:cNvPr>
          <p:cNvSpPr/>
          <p:nvPr/>
        </p:nvSpPr>
        <p:spPr>
          <a:xfrm>
            <a:off x="820020" y="3429000"/>
            <a:ext cx="3100077" cy="111832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Genomic</a:t>
            </a:r>
          </a:p>
          <a:p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characterisation</a:t>
            </a:r>
            <a:endParaRPr lang="en-GB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139041D-C037-51D3-90C9-8AC5435B92C2}"/>
              </a:ext>
            </a:extLst>
          </p:cNvPr>
          <p:cNvSpPr/>
          <p:nvPr/>
        </p:nvSpPr>
        <p:spPr>
          <a:xfrm>
            <a:off x="3920172" y="3429000"/>
            <a:ext cx="1208656" cy="11183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SNV</a:t>
            </a:r>
            <a:endParaRPr lang="en-GB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A51A16E-CEA1-A32C-1872-192884B6889F}"/>
              </a:ext>
            </a:extLst>
          </p:cNvPr>
          <p:cNvSpPr/>
          <p:nvPr/>
        </p:nvSpPr>
        <p:spPr>
          <a:xfrm>
            <a:off x="5128828" y="3429000"/>
            <a:ext cx="1208656" cy="11183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CNA</a:t>
            </a:r>
            <a:endParaRPr lang="en-GB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3E9805D-3EA9-88C8-A0C1-EE17FFF92527}"/>
              </a:ext>
            </a:extLst>
          </p:cNvPr>
          <p:cNvSpPr/>
          <p:nvPr/>
        </p:nvSpPr>
        <p:spPr>
          <a:xfrm>
            <a:off x="6337483" y="3429000"/>
            <a:ext cx="1318693" cy="11183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Indels</a:t>
            </a:r>
            <a:endParaRPr lang="en-GB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AF2AEB-A9DC-A972-C662-4238C9F21AD6}"/>
              </a:ext>
            </a:extLst>
          </p:cNvPr>
          <p:cNvGrpSpPr/>
          <p:nvPr/>
        </p:nvGrpSpPr>
        <p:grpSpPr>
          <a:xfrm rot="1627090">
            <a:off x="543081" y="2851967"/>
            <a:ext cx="653246" cy="1301874"/>
            <a:chOff x="4488873" y="4227617"/>
            <a:chExt cx="887841" cy="1769405"/>
          </a:xfrm>
        </p:grpSpPr>
        <p:sp>
          <p:nvSpPr>
            <p:cNvPr id="43" name="Doughnut 42">
              <a:extLst>
                <a:ext uri="{FF2B5EF4-FFF2-40B4-BE49-F238E27FC236}">
                  <a16:creationId xmlns:a16="http://schemas.microsoft.com/office/drawing/2014/main" id="{ACA64621-D7B3-7D55-7795-9D01B07B2442}"/>
                </a:ext>
              </a:extLst>
            </p:cNvPr>
            <p:cNvSpPr/>
            <p:nvPr/>
          </p:nvSpPr>
          <p:spPr>
            <a:xfrm>
              <a:off x="4488873" y="4227617"/>
              <a:ext cx="887841" cy="958696"/>
            </a:xfrm>
            <a:prstGeom prst="donut">
              <a:avLst>
                <a:gd name="adj" fmla="val 1388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AFD7E-FF9C-AB7A-4DF3-92DA84DC71F1}"/>
                </a:ext>
              </a:extLst>
            </p:cNvPr>
            <p:cNvSpPr/>
            <p:nvPr/>
          </p:nvSpPr>
          <p:spPr>
            <a:xfrm>
              <a:off x="4882445" y="5171982"/>
              <a:ext cx="86497" cy="5500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989560-5A4D-9BBB-33D5-39BA2BDAB0E1}"/>
                </a:ext>
              </a:extLst>
            </p:cNvPr>
            <p:cNvSpPr/>
            <p:nvPr/>
          </p:nvSpPr>
          <p:spPr>
            <a:xfrm>
              <a:off x="4844345" y="5446995"/>
              <a:ext cx="162696" cy="5500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B5FBAE-E730-A38A-EDEF-6610F305CCCB}"/>
              </a:ext>
            </a:extLst>
          </p:cNvPr>
          <p:cNvGrpSpPr/>
          <p:nvPr/>
        </p:nvGrpSpPr>
        <p:grpSpPr>
          <a:xfrm>
            <a:off x="7889188" y="3887222"/>
            <a:ext cx="751992" cy="201880"/>
            <a:chOff x="1059217" y="5332021"/>
            <a:chExt cx="751992" cy="20188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5CD550E-F355-7A3B-A9D7-1CBE87A9274C}"/>
                </a:ext>
              </a:extLst>
            </p:cNvPr>
            <p:cNvSpPr/>
            <p:nvPr/>
          </p:nvSpPr>
          <p:spPr>
            <a:xfrm>
              <a:off x="1059217" y="5332021"/>
              <a:ext cx="201880" cy="201880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0ACCA6-540B-D2A6-D611-07246AA0DD2B}"/>
                </a:ext>
              </a:extLst>
            </p:cNvPr>
            <p:cNvSpPr/>
            <p:nvPr/>
          </p:nvSpPr>
          <p:spPr>
            <a:xfrm>
              <a:off x="1330704" y="5332021"/>
              <a:ext cx="201880" cy="201880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A0CB5D-54E3-02B2-BA59-D787E63621CA}"/>
                </a:ext>
              </a:extLst>
            </p:cNvPr>
            <p:cNvSpPr/>
            <p:nvPr/>
          </p:nvSpPr>
          <p:spPr>
            <a:xfrm>
              <a:off x="1609329" y="5332021"/>
              <a:ext cx="201880" cy="201880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5E88FE23-57B3-D524-5E7F-23FC716821CB}"/>
              </a:ext>
            </a:extLst>
          </p:cNvPr>
          <p:cNvSpPr txBox="1">
            <a:spLocks/>
          </p:cNvSpPr>
          <p:nvPr/>
        </p:nvSpPr>
        <p:spPr>
          <a:xfrm>
            <a:off x="4572000" y="1168425"/>
            <a:ext cx="2783001" cy="1004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We take samples to analyse cancer</a:t>
            </a:r>
          </a:p>
        </p:txBody>
      </p:sp>
    </p:spTree>
    <p:extLst>
      <p:ext uri="{BB962C8B-B14F-4D97-AF65-F5344CB8AC3E}">
        <p14:creationId xmlns:p14="http://schemas.microsoft.com/office/powerpoint/2010/main" val="424847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3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CDAAE41-2E23-D98A-F00E-7B5F2A98950A}"/>
              </a:ext>
            </a:extLst>
          </p:cNvPr>
          <p:cNvSpPr/>
          <p:nvPr/>
        </p:nvSpPr>
        <p:spPr>
          <a:xfrm>
            <a:off x="4440420" y="2264735"/>
            <a:ext cx="4150688" cy="3359888"/>
          </a:xfrm>
          <a:prstGeom prst="roundRect">
            <a:avLst>
              <a:gd name="adj" fmla="val 7010"/>
            </a:avLst>
          </a:prstGeom>
          <a:solidFill>
            <a:srgbClr val="F0B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8F1C111-C2F2-D079-74E5-C5B606D105C8}"/>
              </a:ext>
            </a:extLst>
          </p:cNvPr>
          <p:cNvSpPr/>
          <p:nvPr/>
        </p:nvSpPr>
        <p:spPr>
          <a:xfrm>
            <a:off x="443114" y="2264735"/>
            <a:ext cx="3997306" cy="3359888"/>
          </a:xfrm>
          <a:prstGeom prst="roundRect">
            <a:avLst>
              <a:gd name="adj" fmla="val 7010"/>
            </a:avLst>
          </a:prstGeom>
          <a:solidFill>
            <a:srgbClr val="DEF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B09772-9405-AEAE-42C2-98D83F0829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2892" y="2559252"/>
            <a:ext cx="3966480" cy="2833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BAD446-FCC6-6F84-DE6D-8D42D88D14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613364"/>
            <a:ext cx="3966480" cy="2833200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7B14EFA-13CA-CF71-3D9A-2164003C6441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>
                <a:solidFill>
                  <a:schemeClr val="tx2"/>
                </a:solidFill>
              </a:rPr>
              <a:t>Non-significance is due to purity</a:t>
            </a:r>
            <a:endParaRPr lang="en-GB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74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8F1C111-C2F2-D079-74E5-C5B606D105C8}"/>
              </a:ext>
            </a:extLst>
          </p:cNvPr>
          <p:cNvSpPr/>
          <p:nvPr/>
        </p:nvSpPr>
        <p:spPr>
          <a:xfrm>
            <a:off x="443114" y="2264735"/>
            <a:ext cx="3997306" cy="3359888"/>
          </a:xfrm>
          <a:prstGeom prst="roundRect">
            <a:avLst>
              <a:gd name="adj" fmla="val 7010"/>
            </a:avLst>
          </a:prstGeom>
          <a:solidFill>
            <a:srgbClr val="DEF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B14EFA-13CA-CF71-3D9A-2164003C6441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>
                <a:solidFill>
                  <a:schemeClr val="tx2"/>
                </a:solidFill>
              </a:rPr>
              <a:t>Non-significance is due to purity</a:t>
            </a:r>
            <a:endParaRPr lang="en-GB" sz="40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BF42B0-E17F-C307-A2B1-9E7C5952BD00}"/>
              </a:ext>
            </a:extLst>
          </p:cNvPr>
          <p:cNvGrpSpPr/>
          <p:nvPr/>
        </p:nvGrpSpPr>
        <p:grpSpPr>
          <a:xfrm>
            <a:off x="4850475" y="2295908"/>
            <a:ext cx="3997306" cy="3359888"/>
            <a:chOff x="4850475" y="2295908"/>
            <a:chExt cx="3997306" cy="3359888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AAE191A-7E3C-EB14-BB1E-6742161D6945}"/>
                </a:ext>
              </a:extLst>
            </p:cNvPr>
            <p:cNvSpPr/>
            <p:nvPr/>
          </p:nvSpPr>
          <p:spPr>
            <a:xfrm>
              <a:off x="4850475" y="2295908"/>
              <a:ext cx="3997306" cy="3359888"/>
            </a:xfrm>
            <a:prstGeom prst="roundRect">
              <a:avLst>
                <a:gd name="adj" fmla="val 7010"/>
              </a:avLst>
            </a:prstGeom>
            <a:solidFill>
              <a:srgbClr val="DEF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D3C1DA-7DF8-D4D1-8B42-B79D7A3C3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3057" y="2492564"/>
              <a:ext cx="2540174" cy="313205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EE8113D-0D45-5564-6A6B-20F0A10FCA68}"/>
              </a:ext>
            </a:extLst>
          </p:cNvPr>
          <p:cNvSpPr txBox="1"/>
          <p:nvPr/>
        </p:nvSpPr>
        <p:spPr>
          <a:xfrm>
            <a:off x="1529433" y="6155808"/>
            <a:ext cx="623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Low purity obscures biological differences we aimed to uncover</a:t>
            </a:r>
          </a:p>
        </p:txBody>
      </p:sp>
      <p:pic>
        <p:nvPicPr>
          <p:cNvPr id="29" name="Content Placeholder 5">
            <a:extLst>
              <a:ext uri="{FF2B5EF4-FFF2-40B4-BE49-F238E27FC236}">
                <a16:creationId xmlns:a16="http://schemas.microsoft.com/office/drawing/2014/main" id="{3A159956-23D7-74F5-3951-2B2F83A3D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92" y="2559252"/>
            <a:ext cx="3966480" cy="28332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FCB4754-86F0-E206-DE52-15FFA2242AEB}"/>
              </a:ext>
            </a:extLst>
          </p:cNvPr>
          <p:cNvGrpSpPr/>
          <p:nvPr/>
        </p:nvGrpSpPr>
        <p:grpSpPr>
          <a:xfrm>
            <a:off x="2725785" y="3825324"/>
            <a:ext cx="2081339" cy="607342"/>
            <a:chOff x="2725785" y="3825324"/>
            <a:chExt cx="2081339" cy="607342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8A35408-DF99-BEA6-C969-6E32A344C4A2}"/>
                </a:ext>
              </a:extLst>
            </p:cNvPr>
            <p:cNvSpPr/>
            <p:nvPr/>
          </p:nvSpPr>
          <p:spPr>
            <a:xfrm>
              <a:off x="4483771" y="3825324"/>
              <a:ext cx="323353" cy="301056"/>
            </a:xfrm>
            <a:prstGeom prst="rightArrow">
              <a:avLst>
                <a:gd name="adj1" fmla="val 16589"/>
                <a:gd name="adj2" fmla="val 433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6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C7EF66-B027-FC34-D5E8-ED6B2AA7D29D}"/>
                </a:ext>
              </a:extLst>
            </p:cNvPr>
            <p:cNvCxnSpPr>
              <a:cxnSpLocks/>
            </p:cNvCxnSpPr>
            <p:nvPr/>
          </p:nvCxnSpPr>
          <p:spPr>
            <a:xfrm>
              <a:off x="2725785" y="4432666"/>
              <a:ext cx="1828423" cy="0"/>
            </a:xfrm>
            <a:prstGeom prst="line">
              <a:avLst/>
            </a:prstGeom>
            <a:ln w="38100">
              <a:solidFill>
                <a:srgbClr val="ED7D31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764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CDAAE41-2E23-D98A-F00E-7B5F2A98950A}"/>
              </a:ext>
            </a:extLst>
          </p:cNvPr>
          <p:cNvSpPr/>
          <p:nvPr/>
        </p:nvSpPr>
        <p:spPr>
          <a:xfrm>
            <a:off x="4440420" y="2264735"/>
            <a:ext cx="4150688" cy="3359888"/>
          </a:xfrm>
          <a:prstGeom prst="roundRect">
            <a:avLst>
              <a:gd name="adj" fmla="val 7010"/>
            </a:avLst>
          </a:prstGeom>
          <a:solidFill>
            <a:srgbClr val="F0B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8F1C111-C2F2-D079-74E5-C5B606D105C8}"/>
              </a:ext>
            </a:extLst>
          </p:cNvPr>
          <p:cNvSpPr/>
          <p:nvPr/>
        </p:nvSpPr>
        <p:spPr>
          <a:xfrm>
            <a:off x="443114" y="2264735"/>
            <a:ext cx="3997306" cy="3359888"/>
          </a:xfrm>
          <a:prstGeom prst="roundRect">
            <a:avLst>
              <a:gd name="adj" fmla="val 7010"/>
            </a:avLst>
          </a:prstGeom>
          <a:solidFill>
            <a:srgbClr val="DEF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B09772-9405-AEAE-42C2-98D83F0829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2892" y="2559252"/>
            <a:ext cx="3966480" cy="2833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BAD446-FCC6-6F84-DE6D-8D42D88D14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613364"/>
            <a:ext cx="3966480" cy="2833200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7B14EFA-13CA-CF71-3D9A-2164003C6441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>
                <a:solidFill>
                  <a:schemeClr val="tx2"/>
                </a:solidFill>
              </a:rPr>
              <a:t>Non-significance is due to purity</a:t>
            </a:r>
            <a:endParaRPr lang="en-GB" sz="4000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86F45F-B8E6-9DCC-AEDB-2FCB6D7736E6}"/>
              </a:ext>
            </a:extLst>
          </p:cNvPr>
          <p:cNvSpPr txBox="1"/>
          <p:nvPr/>
        </p:nvSpPr>
        <p:spPr>
          <a:xfrm>
            <a:off x="1029297" y="5973252"/>
            <a:ext cx="7390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Insight: when comparing subclonality estimates across different groups, it must be first ensured that purity estimates are not significantly different </a:t>
            </a:r>
          </a:p>
          <a:p>
            <a:endParaRPr lang="en-US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9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9DC0-6E2B-908B-AF95-3D952775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22C0-A706-82FC-1043-A874D8752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64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B955-C495-6BC9-AF0B-436CD07E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Concluding remarks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B1871-D111-FDA8-77B9-4EB16DE6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LiquidCNA was used to estimate subclonality</a:t>
            </a:r>
          </a:p>
          <a:p>
            <a:pPr lvl="1"/>
            <a:r>
              <a:rPr lang="en-GB" dirty="0"/>
              <a:t>We identified its limitations</a:t>
            </a:r>
          </a:p>
          <a:p>
            <a:pPr lvl="1"/>
            <a:r>
              <a:rPr lang="en-GB" dirty="0"/>
              <a:t>Provided modifications for future users</a:t>
            </a:r>
          </a:p>
          <a:p>
            <a:r>
              <a:rPr lang="en-GB" dirty="0"/>
              <a:t>Inferred subclonality did not have clinical utility</a:t>
            </a:r>
          </a:p>
          <a:p>
            <a:r>
              <a:rPr lang="en-GB" dirty="0"/>
              <a:t>However, our results are not conclusive</a:t>
            </a:r>
          </a:p>
          <a:p>
            <a:pPr lvl="1"/>
            <a:r>
              <a:rPr lang="en-GB" dirty="0"/>
              <a:t>Due to limitations of low purity</a:t>
            </a:r>
          </a:p>
        </p:txBody>
      </p:sp>
    </p:spTree>
    <p:extLst>
      <p:ext uri="{BB962C8B-B14F-4D97-AF65-F5344CB8AC3E}">
        <p14:creationId xmlns:p14="http://schemas.microsoft.com/office/powerpoint/2010/main" val="381561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B955-C495-6BC9-AF0B-436CD07E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Future directions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0C61E5-FC5F-182F-540A-8B88D022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546078"/>
          </a:xfrm>
        </p:spPr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ichorCNA</a:t>
            </a:r>
            <a:r>
              <a:rPr lang="en-GB" dirty="0"/>
              <a:t> estimation of purity?</a:t>
            </a:r>
          </a:p>
          <a:p>
            <a:r>
              <a:rPr lang="en-GB" dirty="0"/>
              <a:t>Use data set collected specifically with liquidCNA in mind.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41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9DC0-6E2B-908B-AF95-3D952775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01611"/>
            <a:ext cx="7886700" cy="11334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Bibliography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22C0-A706-82FC-1043-A874D875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1352551"/>
            <a:ext cx="7886700" cy="515582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Wan, J. C. M., Massie, C., Garcia-</a:t>
            </a:r>
            <a:r>
              <a:rPr lang="en-US" sz="1800" dirty="0" err="1">
                <a:solidFill>
                  <a:schemeClr val="tx2"/>
                </a:solidFill>
              </a:rPr>
              <a:t>Corbacho</a:t>
            </a:r>
            <a:r>
              <a:rPr lang="en-US" sz="1800" dirty="0">
                <a:solidFill>
                  <a:schemeClr val="tx2"/>
                </a:solidFill>
              </a:rPr>
              <a:t>, J., </a:t>
            </a:r>
            <a:r>
              <a:rPr lang="en-US" sz="1800" dirty="0" err="1">
                <a:solidFill>
                  <a:schemeClr val="tx2"/>
                </a:solidFill>
              </a:rPr>
              <a:t>Mouliere</a:t>
            </a:r>
            <a:r>
              <a:rPr lang="en-US" sz="1800" dirty="0">
                <a:solidFill>
                  <a:schemeClr val="tx2"/>
                </a:solidFill>
              </a:rPr>
              <a:t>, F., Brenton, J. D., Caldas, C., Pacey, S., Baird, R., &amp; Rosenfeld, N. (2017). Liquid biopsies come of age: Towards implementation of circulating </a:t>
            </a:r>
            <a:r>
              <a:rPr lang="en-US" sz="1800" dirty="0" err="1">
                <a:solidFill>
                  <a:schemeClr val="tx2"/>
                </a:solidFill>
              </a:rPr>
              <a:t>tumour</a:t>
            </a:r>
            <a:r>
              <a:rPr lang="en-US" sz="1800" dirty="0">
                <a:solidFill>
                  <a:schemeClr val="tx2"/>
                </a:solidFill>
              </a:rPr>
              <a:t> DNA. In Nature Reviews Cancer (Vol. 17, Issue 4, pp. 223–238). Nature Publishing Group. </a:t>
            </a:r>
            <a:r>
              <a:rPr lang="en-US" sz="1800" dirty="0">
                <a:solidFill>
                  <a:schemeClr val="tx2"/>
                </a:solidFill>
                <a:hlinkClick r:id="rId2"/>
              </a:rPr>
              <a:t>https://doi.org/10.1038/nrc.2017.7</a:t>
            </a:r>
            <a:endParaRPr lang="en-US" sz="18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Lakatos, E., Hockings, H., </a:t>
            </a:r>
            <a:r>
              <a:rPr lang="en-US" sz="1800" dirty="0" err="1">
                <a:solidFill>
                  <a:schemeClr val="tx2"/>
                </a:solidFill>
              </a:rPr>
              <a:t>Mossner</a:t>
            </a:r>
            <a:r>
              <a:rPr lang="en-US" sz="1800" dirty="0">
                <a:solidFill>
                  <a:schemeClr val="tx2"/>
                </a:solidFill>
              </a:rPr>
              <a:t>, M., Huang, W., Lockley, M., &amp; Graham, T. A. (2021). </a:t>
            </a:r>
            <a:r>
              <a:rPr lang="en-US" sz="1800" dirty="0" err="1">
                <a:solidFill>
                  <a:schemeClr val="tx2"/>
                </a:solidFill>
              </a:rPr>
              <a:t>LiquidCNA</a:t>
            </a:r>
            <a:r>
              <a:rPr lang="en-US" sz="1800" dirty="0">
                <a:solidFill>
                  <a:schemeClr val="tx2"/>
                </a:solidFill>
              </a:rPr>
              <a:t>: Tracking subclonal evolution from longitudinal liquid biopsies using somatic copy number alterations. </a:t>
            </a:r>
            <a:r>
              <a:rPr lang="en-US" sz="1800" dirty="0" err="1">
                <a:solidFill>
                  <a:schemeClr val="tx2"/>
                </a:solidFill>
              </a:rPr>
              <a:t>IScience</a:t>
            </a:r>
            <a:r>
              <a:rPr lang="en-US" sz="1800" dirty="0">
                <a:solidFill>
                  <a:schemeClr val="tx2"/>
                </a:solidFill>
              </a:rPr>
              <a:t>, 24(8). </a:t>
            </a:r>
            <a:r>
              <a:rPr lang="en-US" sz="1800" dirty="0">
                <a:solidFill>
                  <a:schemeClr val="tx2"/>
                </a:solidFill>
                <a:hlinkClick r:id="rId3"/>
              </a:rPr>
              <a:t>https://doi.org/10.1016/j.isci.2021.102889</a:t>
            </a:r>
            <a:endParaRPr lang="en-US" sz="18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Marius Ili ́e and Paul </a:t>
            </a:r>
            <a:r>
              <a:rPr lang="en-US" sz="1800" dirty="0" err="1">
                <a:solidFill>
                  <a:schemeClr val="tx2"/>
                </a:solidFill>
              </a:rPr>
              <a:t>Hofman</a:t>
            </a:r>
            <a:r>
              <a:rPr lang="en-US" sz="1800" dirty="0">
                <a:solidFill>
                  <a:schemeClr val="tx2"/>
                </a:solidFill>
              </a:rPr>
              <a:t>. “Pros: Can tissue biopsy be replaced by liquid biopsy?” In: Translational Lung Cancer Research 5 (4 Aug. 2016), pp. 420–423. </a:t>
            </a:r>
            <a:r>
              <a:rPr lang="en-US" sz="1800" dirty="0" err="1">
                <a:solidFill>
                  <a:schemeClr val="tx2"/>
                </a:solidFill>
              </a:rPr>
              <a:t>issn</a:t>
            </a:r>
            <a:r>
              <a:rPr lang="en-US" sz="1800" dirty="0">
                <a:solidFill>
                  <a:schemeClr val="tx2"/>
                </a:solidFill>
              </a:rPr>
              <a:t>: 22264477. </a:t>
            </a:r>
            <a:r>
              <a:rPr lang="en-US" sz="1800" dirty="0" err="1">
                <a:solidFill>
                  <a:schemeClr val="tx2"/>
                </a:solidFill>
              </a:rPr>
              <a:t>doi</a:t>
            </a:r>
            <a:r>
              <a:rPr lang="en-US" sz="1800" dirty="0">
                <a:solidFill>
                  <a:schemeClr val="tx2"/>
                </a:solidFill>
              </a:rPr>
              <a:t>: 10.21037/tlcr.2016.08.06.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Stephen Q. Wong et al. “Sequence artefacts in a </a:t>
            </a:r>
            <a:r>
              <a:rPr lang="en-US" sz="1800" dirty="0" err="1">
                <a:solidFill>
                  <a:schemeClr val="tx2"/>
                </a:solidFill>
              </a:rPr>
              <a:t>prospec</a:t>
            </a:r>
            <a:r>
              <a:rPr lang="en-US" sz="1800" dirty="0">
                <a:solidFill>
                  <a:schemeClr val="tx2"/>
                </a:solidFill>
              </a:rPr>
              <a:t>- </a:t>
            </a:r>
            <a:r>
              <a:rPr lang="en-US" sz="1800" dirty="0" err="1">
                <a:solidFill>
                  <a:schemeClr val="tx2"/>
                </a:solidFill>
              </a:rPr>
              <a:t>tive</a:t>
            </a:r>
            <a:r>
              <a:rPr lang="en-US" sz="1800" dirty="0">
                <a:solidFill>
                  <a:schemeClr val="tx2"/>
                </a:solidFill>
              </a:rPr>
              <a:t> series of formalin-fixed </a:t>
            </a:r>
            <a:r>
              <a:rPr lang="en-US" sz="1800" dirty="0" err="1">
                <a:solidFill>
                  <a:schemeClr val="tx2"/>
                </a:solidFill>
              </a:rPr>
              <a:t>tumours</a:t>
            </a:r>
            <a:r>
              <a:rPr lang="en-US" sz="1800" dirty="0">
                <a:solidFill>
                  <a:schemeClr val="tx2"/>
                </a:solidFill>
              </a:rPr>
              <a:t> tested for mutations in hotspot regions by massively parallel sequencing”. In: BMC Medical Genomics 7 (1 May 2014). </a:t>
            </a:r>
            <a:r>
              <a:rPr lang="en-US" sz="1800" dirty="0" err="1">
                <a:solidFill>
                  <a:schemeClr val="tx2"/>
                </a:solidFill>
              </a:rPr>
              <a:t>issn</a:t>
            </a:r>
            <a:r>
              <a:rPr lang="en-US" sz="1800" dirty="0">
                <a:solidFill>
                  <a:schemeClr val="tx2"/>
                </a:solidFill>
              </a:rPr>
              <a:t>: 17558794. </a:t>
            </a:r>
            <a:r>
              <a:rPr lang="en-US" sz="1800" dirty="0" err="1">
                <a:solidFill>
                  <a:schemeClr val="tx2"/>
                </a:solidFill>
              </a:rPr>
              <a:t>doi</a:t>
            </a:r>
            <a:r>
              <a:rPr lang="en-US" sz="1800" dirty="0">
                <a:solidFill>
                  <a:schemeClr val="tx2"/>
                </a:solidFill>
              </a:rPr>
              <a:t>: 10.1186/1755-8794-7-23.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ElzaCdeBruinetal</a:t>
            </a:r>
            <a:r>
              <a:rPr lang="en-US" sz="1800" dirty="0">
                <a:solidFill>
                  <a:schemeClr val="tx2"/>
                </a:solidFill>
              </a:rPr>
              <a:t>.“</a:t>
            </a:r>
            <a:r>
              <a:rPr lang="en-US" sz="1800" dirty="0" err="1">
                <a:solidFill>
                  <a:schemeClr val="tx2"/>
                </a:solidFill>
              </a:rPr>
              <a:t>Spatialandtemporaldiversityinge</a:t>
            </a:r>
            <a:r>
              <a:rPr lang="en-US" sz="1800" dirty="0">
                <a:solidFill>
                  <a:schemeClr val="tx2"/>
                </a:solidFill>
              </a:rPr>
              <a:t>- nomic instability processes defines lung cancer evolution”. In: Science 346 (6206 Oct. 2014), pp. 251–256. </a:t>
            </a:r>
            <a:r>
              <a:rPr lang="en-US" sz="1800" dirty="0" err="1">
                <a:solidFill>
                  <a:schemeClr val="tx2"/>
                </a:solidFill>
              </a:rPr>
              <a:t>doi</a:t>
            </a:r>
            <a:r>
              <a:rPr lang="en-US" sz="1800" dirty="0">
                <a:solidFill>
                  <a:schemeClr val="tx2"/>
                </a:solidFill>
              </a:rPr>
              <a:t>: 10. 1126/science.1253462. </a:t>
            </a:r>
            <a:r>
              <a:rPr lang="en-US" sz="1800" dirty="0" err="1">
                <a:solidFill>
                  <a:schemeClr val="tx2"/>
                </a:solidFill>
              </a:rPr>
              <a:t>url</a:t>
            </a:r>
            <a:r>
              <a:rPr lang="en-US" sz="1800" dirty="0">
                <a:solidFill>
                  <a:schemeClr val="tx2"/>
                </a:solidFill>
              </a:rPr>
              <a:t>: https://</a:t>
            </a:r>
            <a:r>
              <a:rPr lang="en-US" sz="1800" dirty="0" err="1">
                <a:solidFill>
                  <a:schemeClr val="tx2"/>
                </a:solidFill>
              </a:rPr>
              <a:t>doi.org</a:t>
            </a:r>
            <a:r>
              <a:rPr lang="en-US" sz="1800" dirty="0">
                <a:solidFill>
                  <a:schemeClr val="tx2"/>
                </a:solidFill>
              </a:rPr>
              <a:t>/10. 1126/science.1253462.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Abbosh, C., </a:t>
            </a:r>
            <a:r>
              <a:rPr lang="en-US" sz="1800" dirty="0" err="1">
                <a:solidFill>
                  <a:schemeClr val="tx2"/>
                </a:solidFill>
              </a:rPr>
              <a:t>Birkbak</a:t>
            </a:r>
            <a:r>
              <a:rPr lang="en-US" sz="1800" dirty="0">
                <a:solidFill>
                  <a:schemeClr val="tx2"/>
                </a:solidFill>
              </a:rPr>
              <a:t>, N. J., Wilson, G. A., Jamal-</a:t>
            </a:r>
            <a:r>
              <a:rPr lang="en-US" sz="1800" dirty="0" err="1">
                <a:solidFill>
                  <a:schemeClr val="tx2"/>
                </a:solidFill>
              </a:rPr>
              <a:t>Hanjani</a:t>
            </a:r>
            <a:r>
              <a:rPr lang="en-US" sz="1800" dirty="0">
                <a:solidFill>
                  <a:schemeClr val="tx2"/>
                </a:solidFill>
              </a:rPr>
              <a:t>, M., Constantin, T., </a:t>
            </a:r>
            <a:r>
              <a:rPr lang="en-US" sz="1800" dirty="0" err="1">
                <a:solidFill>
                  <a:schemeClr val="tx2"/>
                </a:solidFill>
              </a:rPr>
              <a:t>Salari</a:t>
            </a:r>
            <a:r>
              <a:rPr lang="en-US" sz="1800" dirty="0">
                <a:solidFill>
                  <a:schemeClr val="tx2"/>
                </a:solidFill>
              </a:rPr>
              <a:t>, R., le Quesne, J., Moore, D. A., </a:t>
            </a:r>
            <a:r>
              <a:rPr lang="en-US" sz="1800" dirty="0" err="1">
                <a:solidFill>
                  <a:schemeClr val="tx2"/>
                </a:solidFill>
              </a:rPr>
              <a:t>Veeriah</a:t>
            </a:r>
            <a:r>
              <a:rPr lang="en-US" sz="1800" dirty="0">
                <a:solidFill>
                  <a:schemeClr val="tx2"/>
                </a:solidFill>
              </a:rPr>
              <a:t>, S., Rosenthal, R., </a:t>
            </a:r>
            <a:r>
              <a:rPr lang="en-US" sz="1800" dirty="0" err="1">
                <a:solidFill>
                  <a:schemeClr val="tx2"/>
                </a:solidFill>
              </a:rPr>
              <a:t>Marafioti</a:t>
            </a:r>
            <a:r>
              <a:rPr lang="en-US" sz="1800" dirty="0">
                <a:solidFill>
                  <a:schemeClr val="tx2"/>
                </a:solidFill>
              </a:rPr>
              <a:t>, T., </a:t>
            </a:r>
            <a:r>
              <a:rPr lang="en-US" sz="1800" dirty="0" err="1">
                <a:solidFill>
                  <a:schemeClr val="tx2"/>
                </a:solidFill>
              </a:rPr>
              <a:t>Kirkizlar</a:t>
            </a:r>
            <a:r>
              <a:rPr lang="en-US" sz="1800" dirty="0">
                <a:solidFill>
                  <a:schemeClr val="tx2"/>
                </a:solidFill>
              </a:rPr>
              <a:t>, E., Watkins, T. B. K., </a:t>
            </a:r>
            <a:r>
              <a:rPr lang="en-US" sz="1800" dirty="0" err="1">
                <a:solidFill>
                  <a:schemeClr val="tx2"/>
                </a:solidFill>
              </a:rPr>
              <a:t>McGranahan</a:t>
            </a:r>
            <a:r>
              <a:rPr lang="en-US" sz="1800" dirty="0">
                <a:solidFill>
                  <a:schemeClr val="tx2"/>
                </a:solidFill>
              </a:rPr>
              <a:t>, N., Ward, S., Martinson, L., Riley, J., </a:t>
            </a:r>
            <a:r>
              <a:rPr lang="en-US" sz="1800" dirty="0" err="1">
                <a:solidFill>
                  <a:schemeClr val="tx2"/>
                </a:solidFill>
              </a:rPr>
              <a:t>Fraioli</a:t>
            </a:r>
            <a:r>
              <a:rPr lang="en-US" sz="1800" dirty="0">
                <a:solidFill>
                  <a:schemeClr val="tx2"/>
                </a:solidFill>
              </a:rPr>
              <a:t>, F., al Bakir, M., … </a:t>
            </a:r>
            <a:r>
              <a:rPr lang="en-US" sz="1800" dirty="0" err="1">
                <a:solidFill>
                  <a:schemeClr val="tx2"/>
                </a:solidFill>
              </a:rPr>
              <a:t>Dessimoz</a:t>
            </a:r>
            <a:r>
              <a:rPr lang="en-US" sz="1800" dirty="0">
                <a:solidFill>
                  <a:schemeClr val="tx2"/>
                </a:solidFill>
              </a:rPr>
              <a:t>, C. (2017). Phylogenetic </a:t>
            </a:r>
            <a:r>
              <a:rPr lang="en-US" sz="1800" dirty="0" err="1">
                <a:solidFill>
                  <a:schemeClr val="tx2"/>
                </a:solidFill>
              </a:rPr>
              <a:t>ctDNA</a:t>
            </a:r>
            <a:r>
              <a:rPr lang="en-US" sz="1800" dirty="0">
                <a:solidFill>
                  <a:schemeClr val="tx2"/>
                </a:solidFill>
              </a:rPr>
              <a:t> analysis depicts early-stage lung cancer evolution. Nature, 545(7655), 446–451. https://</a:t>
            </a:r>
            <a:r>
              <a:rPr lang="en-US" sz="1800" dirty="0" err="1">
                <a:solidFill>
                  <a:schemeClr val="tx2"/>
                </a:solidFill>
              </a:rPr>
              <a:t>doi.org</a:t>
            </a:r>
            <a:r>
              <a:rPr lang="en-US" sz="1800" dirty="0">
                <a:solidFill>
                  <a:schemeClr val="tx2"/>
                </a:solidFill>
              </a:rPr>
              <a:t>/10.1038/nature22364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27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B3E83CE-ACDD-E44A-C478-6AA060A773E5}"/>
              </a:ext>
            </a:extLst>
          </p:cNvPr>
          <p:cNvSpPr/>
          <p:nvPr/>
        </p:nvSpPr>
        <p:spPr>
          <a:xfrm>
            <a:off x="777831" y="938919"/>
            <a:ext cx="2072896" cy="143801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Biopsy</a:t>
            </a:r>
            <a:endParaRPr lang="en-GB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40D899F-A653-709A-C64A-15EC1DE8F6CE}"/>
              </a:ext>
            </a:extLst>
          </p:cNvPr>
          <p:cNvSpPr/>
          <p:nvPr/>
        </p:nvSpPr>
        <p:spPr>
          <a:xfrm>
            <a:off x="2841661" y="948052"/>
            <a:ext cx="2705261" cy="1428884"/>
          </a:xfrm>
          <a:prstGeom prst="roundRect">
            <a:avLst/>
          </a:prstGeom>
          <a:solidFill>
            <a:srgbClr val="D883F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Tissue biopsy</a:t>
            </a:r>
            <a:endParaRPr lang="en-GB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4267137-50E1-E0E3-F839-9DA23F61EDBB}"/>
              </a:ext>
            </a:extLst>
          </p:cNvPr>
          <p:cNvSpPr/>
          <p:nvPr/>
        </p:nvSpPr>
        <p:spPr>
          <a:xfrm>
            <a:off x="5546922" y="942236"/>
            <a:ext cx="2705261" cy="1428884"/>
          </a:xfrm>
          <a:prstGeom prst="roundRect">
            <a:avLst/>
          </a:prstGeom>
          <a:solidFill>
            <a:srgbClr val="FE0F1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Liquid biopsy</a:t>
            </a:r>
            <a:endParaRPr lang="en-GB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2EAC144-A5C9-879C-A06E-ABE06B07DDDF}"/>
              </a:ext>
            </a:extLst>
          </p:cNvPr>
          <p:cNvGrpSpPr/>
          <p:nvPr/>
        </p:nvGrpSpPr>
        <p:grpSpPr>
          <a:xfrm>
            <a:off x="3378750" y="2567367"/>
            <a:ext cx="1800642" cy="1723265"/>
            <a:chOff x="2800449" y="3833384"/>
            <a:chExt cx="1800642" cy="1723265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CB9AEB8-AA67-D56D-8EF8-0311F33FD9B3}"/>
                </a:ext>
              </a:extLst>
            </p:cNvPr>
            <p:cNvGrpSpPr/>
            <p:nvPr/>
          </p:nvGrpSpPr>
          <p:grpSpPr>
            <a:xfrm>
              <a:off x="2800449" y="4281334"/>
              <a:ext cx="1031519" cy="1025357"/>
              <a:chOff x="3005783" y="5346930"/>
              <a:chExt cx="630193" cy="644882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69EE3486-592C-B92B-5629-11EE52EE5B41}"/>
                  </a:ext>
                </a:extLst>
              </p:cNvPr>
              <p:cNvSpPr/>
              <p:nvPr/>
            </p:nvSpPr>
            <p:spPr>
              <a:xfrm>
                <a:off x="3150973" y="5461686"/>
                <a:ext cx="308919" cy="308919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932E1061-B5B5-85F2-3601-1E0626F90B08}"/>
                  </a:ext>
                </a:extLst>
              </p:cNvPr>
              <p:cNvSpPr/>
              <p:nvPr/>
            </p:nvSpPr>
            <p:spPr>
              <a:xfrm>
                <a:off x="3212757" y="5664864"/>
                <a:ext cx="308919" cy="308919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F18E7F36-CB71-2ABB-143A-1498BAEAAE42}"/>
                  </a:ext>
                </a:extLst>
              </p:cNvPr>
              <p:cNvSpPr/>
              <p:nvPr/>
            </p:nvSpPr>
            <p:spPr>
              <a:xfrm>
                <a:off x="3323969" y="5408816"/>
                <a:ext cx="308919" cy="308919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824F5826-4BCC-0833-CF43-7401A1BAE8F3}"/>
                  </a:ext>
                </a:extLst>
              </p:cNvPr>
              <p:cNvSpPr/>
              <p:nvPr/>
            </p:nvSpPr>
            <p:spPr>
              <a:xfrm>
                <a:off x="3039764" y="5595180"/>
                <a:ext cx="308919" cy="308919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5E4DBB9-6E74-116A-FCBF-B6A1DAB05C9F}"/>
                  </a:ext>
                </a:extLst>
              </p:cNvPr>
              <p:cNvSpPr/>
              <p:nvPr/>
            </p:nvSpPr>
            <p:spPr>
              <a:xfrm>
                <a:off x="3194223" y="5523066"/>
                <a:ext cx="308919" cy="308919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9680DA58-E3B9-7B56-B3E2-D0D70D13621C}"/>
                  </a:ext>
                </a:extLst>
              </p:cNvPr>
              <p:cNvSpPr/>
              <p:nvPr/>
            </p:nvSpPr>
            <p:spPr>
              <a:xfrm>
                <a:off x="3005783" y="5449559"/>
                <a:ext cx="308919" cy="308919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CC44F5AB-6FB0-4250-040C-D287EF987B93}"/>
                  </a:ext>
                </a:extLst>
              </p:cNvPr>
              <p:cNvSpPr/>
              <p:nvPr/>
            </p:nvSpPr>
            <p:spPr>
              <a:xfrm>
                <a:off x="3083011" y="5682893"/>
                <a:ext cx="308919" cy="308919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EBA2FFC-B8E2-9B2F-DAF5-2AEE6E0AE8D5}"/>
                  </a:ext>
                </a:extLst>
              </p:cNvPr>
              <p:cNvSpPr/>
              <p:nvPr/>
            </p:nvSpPr>
            <p:spPr>
              <a:xfrm>
                <a:off x="3327057" y="5607132"/>
                <a:ext cx="308919" cy="308919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CFC56FD2-43E1-40FB-E666-BA72B811E06C}"/>
                  </a:ext>
                </a:extLst>
              </p:cNvPr>
              <p:cNvSpPr/>
              <p:nvPr/>
            </p:nvSpPr>
            <p:spPr>
              <a:xfrm>
                <a:off x="3132438" y="5346930"/>
                <a:ext cx="308919" cy="308919"/>
              </a:xfrm>
              <a:prstGeom prst="ellipse">
                <a:avLst/>
              </a:prstGeom>
              <a:solidFill>
                <a:srgbClr val="D883FF"/>
              </a:solidFill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D5BC849-5F1F-1376-ED9A-1FD19AAEAEF8}"/>
                </a:ext>
              </a:extLst>
            </p:cNvPr>
            <p:cNvSpPr/>
            <p:nvPr/>
          </p:nvSpPr>
          <p:spPr>
            <a:xfrm>
              <a:off x="3014335" y="4279720"/>
              <a:ext cx="412214" cy="40041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095FB61-16CD-2EDD-20DE-198178B79459}"/>
                </a:ext>
              </a:extLst>
            </p:cNvPr>
            <p:cNvSpPr/>
            <p:nvPr/>
          </p:nvSpPr>
          <p:spPr>
            <a:xfrm>
              <a:off x="3096778" y="4543078"/>
              <a:ext cx="412214" cy="40041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162A463-EA9A-7D49-B5AF-4D1738ACB09D}"/>
                </a:ext>
              </a:extLst>
            </p:cNvPr>
            <p:cNvSpPr/>
            <p:nvPr/>
          </p:nvSpPr>
          <p:spPr>
            <a:xfrm>
              <a:off x="3245177" y="4211190"/>
              <a:ext cx="412214" cy="40041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E7F6FAC-18D2-F7A7-2D44-10F265E69ECE}"/>
                </a:ext>
              </a:extLst>
            </p:cNvPr>
            <p:cNvSpPr/>
            <p:nvPr/>
          </p:nvSpPr>
          <p:spPr>
            <a:xfrm>
              <a:off x="2865940" y="4452754"/>
              <a:ext cx="412214" cy="40041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37A7329-F008-C4C4-880D-13D93D006A2A}"/>
                </a:ext>
              </a:extLst>
            </p:cNvPr>
            <p:cNvSpPr/>
            <p:nvPr/>
          </p:nvSpPr>
          <p:spPr>
            <a:xfrm>
              <a:off x="3072047" y="4359280"/>
              <a:ext cx="412214" cy="40041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98AE98C-A70C-FC92-C354-80B8052CEB21}"/>
                </a:ext>
              </a:extLst>
            </p:cNvPr>
            <p:cNvSpPr/>
            <p:nvPr/>
          </p:nvSpPr>
          <p:spPr>
            <a:xfrm>
              <a:off x="2820597" y="4264001"/>
              <a:ext cx="412214" cy="40041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379B967-32C5-32FA-2794-B802EEBE504B}"/>
                </a:ext>
              </a:extLst>
            </p:cNvPr>
            <p:cNvSpPr/>
            <p:nvPr/>
          </p:nvSpPr>
          <p:spPr>
            <a:xfrm>
              <a:off x="2923648" y="4566447"/>
              <a:ext cx="412214" cy="40041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1D495FB-149F-0F98-1879-72E2CE7C0CEE}"/>
                </a:ext>
              </a:extLst>
            </p:cNvPr>
            <p:cNvSpPr/>
            <p:nvPr/>
          </p:nvSpPr>
          <p:spPr>
            <a:xfrm>
              <a:off x="3249297" y="4468246"/>
              <a:ext cx="412214" cy="40041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645E2FC-EE15-9169-3E96-8B3F44986D88}"/>
                </a:ext>
              </a:extLst>
            </p:cNvPr>
            <p:cNvSpPr/>
            <p:nvPr/>
          </p:nvSpPr>
          <p:spPr>
            <a:xfrm>
              <a:off x="2989602" y="4130974"/>
              <a:ext cx="412214" cy="40041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6F11217-6F72-9B3B-1E81-476318E3E25F}"/>
                </a:ext>
              </a:extLst>
            </p:cNvPr>
            <p:cNvGrpSpPr/>
            <p:nvPr/>
          </p:nvGrpSpPr>
          <p:grpSpPr>
            <a:xfrm>
              <a:off x="3248140" y="4720758"/>
              <a:ext cx="840914" cy="835891"/>
              <a:chOff x="3005783" y="5346930"/>
              <a:chExt cx="630193" cy="64488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682D874D-6CBC-2641-B402-DE9A7ED28EF4}"/>
                  </a:ext>
                </a:extLst>
              </p:cNvPr>
              <p:cNvSpPr/>
              <p:nvPr/>
            </p:nvSpPr>
            <p:spPr>
              <a:xfrm>
                <a:off x="3150973" y="546168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B693A38-222E-A14A-565F-3E65E5DF1FAE}"/>
                  </a:ext>
                </a:extLst>
              </p:cNvPr>
              <p:cNvSpPr/>
              <p:nvPr/>
            </p:nvSpPr>
            <p:spPr>
              <a:xfrm>
                <a:off x="3212757" y="5664864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E6CC676-C883-00E1-CC23-31F8BBFFF787}"/>
                  </a:ext>
                </a:extLst>
              </p:cNvPr>
              <p:cNvSpPr/>
              <p:nvPr/>
            </p:nvSpPr>
            <p:spPr>
              <a:xfrm>
                <a:off x="3323969" y="540881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0EF0945-DDF0-9B5C-68E1-040FBB8A7BF2}"/>
                  </a:ext>
                </a:extLst>
              </p:cNvPr>
              <p:cNvSpPr/>
              <p:nvPr/>
            </p:nvSpPr>
            <p:spPr>
              <a:xfrm>
                <a:off x="3039764" y="559518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A8D18ED-8549-6BEF-0EA7-F174A773242B}"/>
                  </a:ext>
                </a:extLst>
              </p:cNvPr>
              <p:cNvSpPr/>
              <p:nvPr/>
            </p:nvSpPr>
            <p:spPr>
              <a:xfrm>
                <a:off x="3194223" y="552306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F79E63D-E843-5487-81BF-F80FEB4995F1}"/>
                  </a:ext>
                </a:extLst>
              </p:cNvPr>
              <p:cNvSpPr/>
              <p:nvPr/>
            </p:nvSpPr>
            <p:spPr>
              <a:xfrm>
                <a:off x="3005783" y="5449559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9F9795B-4DE3-F648-8266-9D6BFEDB7E4B}"/>
                  </a:ext>
                </a:extLst>
              </p:cNvPr>
              <p:cNvSpPr/>
              <p:nvPr/>
            </p:nvSpPr>
            <p:spPr>
              <a:xfrm>
                <a:off x="3083011" y="5682893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219A0D14-A9E3-B43B-C7F8-0770F61F446B}"/>
                  </a:ext>
                </a:extLst>
              </p:cNvPr>
              <p:cNvSpPr/>
              <p:nvPr/>
            </p:nvSpPr>
            <p:spPr>
              <a:xfrm>
                <a:off x="3327057" y="5607132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632AB61D-E670-37A7-62F0-50E1FB37A47E}"/>
                  </a:ext>
                </a:extLst>
              </p:cNvPr>
              <p:cNvSpPr/>
              <p:nvPr/>
            </p:nvSpPr>
            <p:spPr>
              <a:xfrm>
                <a:off x="3132438" y="534693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B0099EC-F240-47BD-0F08-2EE86B5283C7}"/>
                </a:ext>
              </a:extLst>
            </p:cNvPr>
            <p:cNvGrpSpPr/>
            <p:nvPr/>
          </p:nvGrpSpPr>
          <p:grpSpPr>
            <a:xfrm>
              <a:off x="3140826" y="3833384"/>
              <a:ext cx="840914" cy="835891"/>
              <a:chOff x="3005783" y="5346930"/>
              <a:chExt cx="630193" cy="64488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E0E3107-1A2D-F536-6F23-ADCCD57739C1}"/>
                  </a:ext>
                </a:extLst>
              </p:cNvPr>
              <p:cNvSpPr/>
              <p:nvPr/>
            </p:nvSpPr>
            <p:spPr>
              <a:xfrm>
                <a:off x="3150973" y="546168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8833A60-EDE1-1630-5623-48B585207669}"/>
                  </a:ext>
                </a:extLst>
              </p:cNvPr>
              <p:cNvSpPr/>
              <p:nvPr/>
            </p:nvSpPr>
            <p:spPr>
              <a:xfrm>
                <a:off x="3212757" y="5664864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10A2ECEB-25E4-94B5-998D-9B6C9C22F8F5}"/>
                  </a:ext>
                </a:extLst>
              </p:cNvPr>
              <p:cNvSpPr/>
              <p:nvPr/>
            </p:nvSpPr>
            <p:spPr>
              <a:xfrm>
                <a:off x="3323969" y="540881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534733D-3F3C-8FBA-3897-B2E89897F8E2}"/>
                  </a:ext>
                </a:extLst>
              </p:cNvPr>
              <p:cNvSpPr/>
              <p:nvPr/>
            </p:nvSpPr>
            <p:spPr>
              <a:xfrm>
                <a:off x="3039764" y="559518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C006DE2-866F-8BE2-F01B-D0A2B61CE65A}"/>
                  </a:ext>
                </a:extLst>
              </p:cNvPr>
              <p:cNvSpPr/>
              <p:nvPr/>
            </p:nvSpPr>
            <p:spPr>
              <a:xfrm>
                <a:off x="3194223" y="552306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451938A-FD68-20CF-0F4E-F1AB2EE708B7}"/>
                  </a:ext>
                </a:extLst>
              </p:cNvPr>
              <p:cNvSpPr/>
              <p:nvPr/>
            </p:nvSpPr>
            <p:spPr>
              <a:xfrm>
                <a:off x="3005783" y="5449559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97B264D-8803-AC04-1812-DAA1E4D93733}"/>
                  </a:ext>
                </a:extLst>
              </p:cNvPr>
              <p:cNvSpPr/>
              <p:nvPr/>
            </p:nvSpPr>
            <p:spPr>
              <a:xfrm>
                <a:off x="3083011" y="5682893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46BBFB7-D1BB-A39E-375F-35F557B08112}"/>
                  </a:ext>
                </a:extLst>
              </p:cNvPr>
              <p:cNvSpPr/>
              <p:nvPr/>
            </p:nvSpPr>
            <p:spPr>
              <a:xfrm>
                <a:off x="3327057" y="5607132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D6E9582-5A36-0FE5-B73D-1DB562FA9EC1}"/>
                  </a:ext>
                </a:extLst>
              </p:cNvPr>
              <p:cNvSpPr/>
              <p:nvPr/>
            </p:nvSpPr>
            <p:spPr>
              <a:xfrm>
                <a:off x="3132438" y="534693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A90C012-30C2-AB98-1243-BD991E19A3DC}"/>
                </a:ext>
              </a:extLst>
            </p:cNvPr>
            <p:cNvGrpSpPr/>
            <p:nvPr/>
          </p:nvGrpSpPr>
          <p:grpSpPr>
            <a:xfrm>
              <a:off x="3760177" y="4262481"/>
              <a:ext cx="840914" cy="835891"/>
              <a:chOff x="3005783" y="5346930"/>
              <a:chExt cx="630193" cy="64488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1EBFE6D-D6FF-3073-9029-5A53B0F6A750}"/>
                  </a:ext>
                </a:extLst>
              </p:cNvPr>
              <p:cNvSpPr/>
              <p:nvPr/>
            </p:nvSpPr>
            <p:spPr>
              <a:xfrm>
                <a:off x="3150973" y="546168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51BDC8-70F1-D995-E050-E1C3A0C9B985}"/>
                  </a:ext>
                </a:extLst>
              </p:cNvPr>
              <p:cNvSpPr/>
              <p:nvPr/>
            </p:nvSpPr>
            <p:spPr>
              <a:xfrm>
                <a:off x="3212757" y="5664864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74B92D-BB7C-0AD2-CF10-A6FFAA451F0A}"/>
                  </a:ext>
                </a:extLst>
              </p:cNvPr>
              <p:cNvSpPr/>
              <p:nvPr/>
            </p:nvSpPr>
            <p:spPr>
              <a:xfrm>
                <a:off x="3323969" y="540881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81D21C5-2577-5801-D8D3-9C8ECDA3D0C0}"/>
                  </a:ext>
                </a:extLst>
              </p:cNvPr>
              <p:cNvSpPr/>
              <p:nvPr/>
            </p:nvSpPr>
            <p:spPr>
              <a:xfrm>
                <a:off x="3039764" y="559518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6A85DF6-E0C2-4C03-3875-CA851B36CE7D}"/>
                  </a:ext>
                </a:extLst>
              </p:cNvPr>
              <p:cNvSpPr/>
              <p:nvPr/>
            </p:nvSpPr>
            <p:spPr>
              <a:xfrm>
                <a:off x="3194223" y="552306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1A54309-A867-B151-02CC-34D001BD67FC}"/>
                  </a:ext>
                </a:extLst>
              </p:cNvPr>
              <p:cNvSpPr/>
              <p:nvPr/>
            </p:nvSpPr>
            <p:spPr>
              <a:xfrm>
                <a:off x="3005783" y="5449559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FC762B9-153B-DD0C-DE42-10C8DB873D3A}"/>
                  </a:ext>
                </a:extLst>
              </p:cNvPr>
              <p:cNvSpPr/>
              <p:nvPr/>
            </p:nvSpPr>
            <p:spPr>
              <a:xfrm>
                <a:off x="3083011" y="5682893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3250DBE-94EE-6BE9-152B-B6BE210D97B2}"/>
                  </a:ext>
                </a:extLst>
              </p:cNvPr>
              <p:cNvSpPr/>
              <p:nvPr/>
            </p:nvSpPr>
            <p:spPr>
              <a:xfrm>
                <a:off x="3327057" y="5607132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12D4AD3-B781-8B8A-2A45-1F436C743E80}"/>
                  </a:ext>
                </a:extLst>
              </p:cNvPr>
              <p:cNvSpPr/>
              <p:nvPr/>
            </p:nvSpPr>
            <p:spPr>
              <a:xfrm>
                <a:off x="3132438" y="534693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4604CE2-EB4D-066B-964E-958A62194F61}"/>
                </a:ext>
              </a:extLst>
            </p:cNvPr>
            <p:cNvGrpSpPr/>
            <p:nvPr/>
          </p:nvGrpSpPr>
          <p:grpSpPr>
            <a:xfrm>
              <a:off x="3009263" y="3986982"/>
              <a:ext cx="840914" cy="835891"/>
              <a:chOff x="3005783" y="5346930"/>
              <a:chExt cx="630193" cy="64488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2B51868-113D-E67F-CCB6-829A32B4EC58}"/>
                  </a:ext>
                </a:extLst>
              </p:cNvPr>
              <p:cNvSpPr/>
              <p:nvPr/>
            </p:nvSpPr>
            <p:spPr>
              <a:xfrm>
                <a:off x="3150973" y="546168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EF87524-B16E-7980-F5EF-E5ED7559AEB1}"/>
                  </a:ext>
                </a:extLst>
              </p:cNvPr>
              <p:cNvSpPr/>
              <p:nvPr/>
            </p:nvSpPr>
            <p:spPr>
              <a:xfrm>
                <a:off x="3212757" y="5664864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64EB8ED-F2B9-CA2C-CAE3-E292F5250781}"/>
                  </a:ext>
                </a:extLst>
              </p:cNvPr>
              <p:cNvSpPr/>
              <p:nvPr/>
            </p:nvSpPr>
            <p:spPr>
              <a:xfrm>
                <a:off x="3323969" y="540881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541125E-CE4B-3AE2-EB4D-8449574AC1B8}"/>
                  </a:ext>
                </a:extLst>
              </p:cNvPr>
              <p:cNvSpPr/>
              <p:nvPr/>
            </p:nvSpPr>
            <p:spPr>
              <a:xfrm>
                <a:off x="3039764" y="559518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1929518-B0CD-AFB8-0A2A-103C38F409E6}"/>
                  </a:ext>
                </a:extLst>
              </p:cNvPr>
              <p:cNvSpPr/>
              <p:nvPr/>
            </p:nvSpPr>
            <p:spPr>
              <a:xfrm>
                <a:off x="3194223" y="552306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7FAEC27-8FEB-3F12-A8E8-1F3B8DBC4EB5}"/>
                  </a:ext>
                </a:extLst>
              </p:cNvPr>
              <p:cNvSpPr/>
              <p:nvPr/>
            </p:nvSpPr>
            <p:spPr>
              <a:xfrm>
                <a:off x="3005783" y="5449559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A92EC0E-7C7B-EFCF-A7D2-14C463BCDA78}"/>
                  </a:ext>
                </a:extLst>
              </p:cNvPr>
              <p:cNvSpPr/>
              <p:nvPr/>
            </p:nvSpPr>
            <p:spPr>
              <a:xfrm>
                <a:off x="3083011" y="5682893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C77D5F4-B4FF-C336-81E0-9773CF5A5C1A}"/>
                  </a:ext>
                </a:extLst>
              </p:cNvPr>
              <p:cNvSpPr/>
              <p:nvPr/>
            </p:nvSpPr>
            <p:spPr>
              <a:xfrm>
                <a:off x="3327057" y="5607132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879DC3E-EDBA-160F-78DE-BA2C45F77561}"/>
                  </a:ext>
                </a:extLst>
              </p:cNvPr>
              <p:cNvSpPr/>
              <p:nvPr/>
            </p:nvSpPr>
            <p:spPr>
              <a:xfrm>
                <a:off x="3132438" y="534693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7EFADBC-327A-C413-FEDA-B2D8060263E8}"/>
                </a:ext>
              </a:extLst>
            </p:cNvPr>
            <p:cNvGrpSpPr/>
            <p:nvPr/>
          </p:nvGrpSpPr>
          <p:grpSpPr>
            <a:xfrm>
              <a:off x="3020936" y="4510751"/>
              <a:ext cx="840914" cy="835891"/>
              <a:chOff x="3005783" y="5346930"/>
              <a:chExt cx="630193" cy="64488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F1468C5-0F40-0069-16D8-5C03478986CD}"/>
                  </a:ext>
                </a:extLst>
              </p:cNvPr>
              <p:cNvSpPr/>
              <p:nvPr/>
            </p:nvSpPr>
            <p:spPr>
              <a:xfrm>
                <a:off x="3150973" y="546168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7FBA4A5-9E81-CB75-CF10-6FD6B1C94486}"/>
                  </a:ext>
                </a:extLst>
              </p:cNvPr>
              <p:cNvSpPr/>
              <p:nvPr/>
            </p:nvSpPr>
            <p:spPr>
              <a:xfrm>
                <a:off x="3212757" y="5664864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6113EAB-F518-7D5C-3404-7ABDAED7F9A2}"/>
                  </a:ext>
                </a:extLst>
              </p:cNvPr>
              <p:cNvSpPr/>
              <p:nvPr/>
            </p:nvSpPr>
            <p:spPr>
              <a:xfrm>
                <a:off x="3323969" y="540881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65636BC-8629-271D-6D31-D730C0589C7A}"/>
                  </a:ext>
                </a:extLst>
              </p:cNvPr>
              <p:cNvSpPr/>
              <p:nvPr/>
            </p:nvSpPr>
            <p:spPr>
              <a:xfrm>
                <a:off x="3039764" y="559518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6ACB49A-F6B8-56F8-5E54-89743785CFED}"/>
                  </a:ext>
                </a:extLst>
              </p:cNvPr>
              <p:cNvSpPr/>
              <p:nvPr/>
            </p:nvSpPr>
            <p:spPr>
              <a:xfrm>
                <a:off x="3194223" y="552306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70CA6E2-E5BE-5619-68A5-B59FB091D66E}"/>
                  </a:ext>
                </a:extLst>
              </p:cNvPr>
              <p:cNvSpPr/>
              <p:nvPr/>
            </p:nvSpPr>
            <p:spPr>
              <a:xfrm>
                <a:off x="3005783" y="5449559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717E99A3-06F2-A59B-344E-95D31759A779}"/>
                  </a:ext>
                </a:extLst>
              </p:cNvPr>
              <p:cNvSpPr/>
              <p:nvPr/>
            </p:nvSpPr>
            <p:spPr>
              <a:xfrm>
                <a:off x="3083011" y="5682893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A965508-4872-AAD8-1010-0DCDCD6F12A3}"/>
                  </a:ext>
                </a:extLst>
              </p:cNvPr>
              <p:cNvSpPr/>
              <p:nvPr/>
            </p:nvSpPr>
            <p:spPr>
              <a:xfrm>
                <a:off x="3327057" y="5607132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3DC2928-A539-6104-EA0E-53CF1F9D253F}"/>
                  </a:ext>
                </a:extLst>
              </p:cNvPr>
              <p:cNvSpPr/>
              <p:nvPr/>
            </p:nvSpPr>
            <p:spPr>
              <a:xfrm>
                <a:off x="3132438" y="534693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FE7243E-7080-0D43-E01F-7FE6A4696E55}"/>
                </a:ext>
              </a:extLst>
            </p:cNvPr>
            <p:cNvGrpSpPr/>
            <p:nvPr/>
          </p:nvGrpSpPr>
          <p:grpSpPr>
            <a:xfrm>
              <a:off x="3507094" y="4667249"/>
              <a:ext cx="840914" cy="835891"/>
              <a:chOff x="3005783" y="5346930"/>
              <a:chExt cx="630193" cy="644882"/>
            </a:xfrm>
            <a:solidFill>
              <a:srgbClr val="4D07AC"/>
            </a:solidFill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83A301DE-7EDB-39D5-4C79-22097638150F}"/>
                  </a:ext>
                </a:extLst>
              </p:cNvPr>
              <p:cNvSpPr/>
              <p:nvPr/>
            </p:nvSpPr>
            <p:spPr>
              <a:xfrm>
                <a:off x="3150973" y="546168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2AB3C0A-26E9-B92F-605D-D5A8E40DB0BD}"/>
                  </a:ext>
                </a:extLst>
              </p:cNvPr>
              <p:cNvSpPr/>
              <p:nvPr/>
            </p:nvSpPr>
            <p:spPr>
              <a:xfrm>
                <a:off x="3212757" y="5664864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125E4B8-5AB4-C588-339F-56F213CB27CE}"/>
                  </a:ext>
                </a:extLst>
              </p:cNvPr>
              <p:cNvSpPr/>
              <p:nvPr/>
            </p:nvSpPr>
            <p:spPr>
              <a:xfrm>
                <a:off x="3323969" y="540881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A7137E4-8A40-EE9A-62F4-AF2F457CAC12}"/>
                  </a:ext>
                </a:extLst>
              </p:cNvPr>
              <p:cNvSpPr/>
              <p:nvPr/>
            </p:nvSpPr>
            <p:spPr>
              <a:xfrm>
                <a:off x="3039764" y="559518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09FC1DF-8E8C-8A04-82C2-335C8FAC9286}"/>
                  </a:ext>
                </a:extLst>
              </p:cNvPr>
              <p:cNvSpPr/>
              <p:nvPr/>
            </p:nvSpPr>
            <p:spPr>
              <a:xfrm>
                <a:off x="3194223" y="552306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E6E17FF-CC2A-4A20-4EE3-7B734C914490}"/>
                  </a:ext>
                </a:extLst>
              </p:cNvPr>
              <p:cNvSpPr/>
              <p:nvPr/>
            </p:nvSpPr>
            <p:spPr>
              <a:xfrm>
                <a:off x="3005783" y="5449559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3AF29C7-0784-92D1-F6CC-FD776E677148}"/>
                  </a:ext>
                </a:extLst>
              </p:cNvPr>
              <p:cNvSpPr/>
              <p:nvPr/>
            </p:nvSpPr>
            <p:spPr>
              <a:xfrm>
                <a:off x="3083011" y="5682893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2B6657D-DFA1-1E67-1E0C-2FC317C9AF23}"/>
                  </a:ext>
                </a:extLst>
              </p:cNvPr>
              <p:cNvSpPr/>
              <p:nvPr/>
            </p:nvSpPr>
            <p:spPr>
              <a:xfrm>
                <a:off x="3327057" y="5607132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72027EB-AEE4-1B70-7952-EF6BF41335EB}"/>
                  </a:ext>
                </a:extLst>
              </p:cNvPr>
              <p:cNvSpPr/>
              <p:nvPr/>
            </p:nvSpPr>
            <p:spPr>
              <a:xfrm>
                <a:off x="3132438" y="534693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2BF9B6F-837A-BB7A-1EE4-962B9F636550}"/>
                </a:ext>
              </a:extLst>
            </p:cNvPr>
            <p:cNvGrpSpPr/>
            <p:nvPr/>
          </p:nvGrpSpPr>
          <p:grpSpPr>
            <a:xfrm>
              <a:off x="3641320" y="3955016"/>
              <a:ext cx="840914" cy="835891"/>
              <a:chOff x="3005783" y="5346930"/>
              <a:chExt cx="630193" cy="644882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DF86E56-9809-3B8C-BE3E-FD4770F28BE5}"/>
                  </a:ext>
                </a:extLst>
              </p:cNvPr>
              <p:cNvSpPr/>
              <p:nvPr/>
            </p:nvSpPr>
            <p:spPr>
              <a:xfrm>
                <a:off x="3150973" y="546168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460231E-35D6-DEED-302A-FD94A4C232A1}"/>
                  </a:ext>
                </a:extLst>
              </p:cNvPr>
              <p:cNvSpPr/>
              <p:nvPr/>
            </p:nvSpPr>
            <p:spPr>
              <a:xfrm>
                <a:off x="3212757" y="5664864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5C71566-A951-CB84-31DA-8AA7444B26ED}"/>
                  </a:ext>
                </a:extLst>
              </p:cNvPr>
              <p:cNvSpPr/>
              <p:nvPr/>
            </p:nvSpPr>
            <p:spPr>
              <a:xfrm>
                <a:off x="3323969" y="540881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C50D442-4511-C760-4798-BD484FCEF0D0}"/>
                  </a:ext>
                </a:extLst>
              </p:cNvPr>
              <p:cNvSpPr/>
              <p:nvPr/>
            </p:nvSpPr>
            <p:spPr>
              <a:xfrm>
                <a:off x="3039764" y="559518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0AFB889-C483-6AE6-897E-5ED7611831F2}"/>
                  </a:ext>
                </a:extLst>
              </p:cNvPr>
              <p:cNvSpPr/>
              <p:nvPr/>
            </p:nvSpPr>
            <p:spPr>
              <a:xfrm>
                <a:off x="3194223" y="5523066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9F87484-6A41-5840-BCB9-FD853C8816D5}"/>
                  </a:ext>
                </a:extLst>
              </p:cNvPr>
              <p:cNvSpPr/>
              <p:nvPr/>
            </p:nvSpPr>
            <p:spPr>
              <a:xfrm>
                <a:off x="3005783" y="5449559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809ACFA-D2E6-8375-B0FC-CAA90E959AC7}"/>
                  </a:ext>
                </a:extLst>
              </p:cNvPr>
              <p:cNvSpPr/>
              <p:nvPr/>
            </p:nvSpPr>
            <p:spPr>
              <a:xfrm>
                <a:off x="3083011" y="5682893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C02E6BE-D415-3300-09C0-9005B462A64E}"/>
                  </a:ext>
                </a:extLst>
              </p:cNvPr>
              <p:cNvSpPr/>
              <p:nvPr/>
            </p:nvSpPr>
            <p:spPr>
              <a:xfrm>
                <a:off x="3327057" y="5607132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049ACF1-F941-E650-B016-7C82A2F164D5}"/>
                  </a:ext>
                </a:extLst>
              </p:cNvPr>
              <p:cNvSpPr/>
              <p:nvPr/>
            </p:nvSpPr>
            <p:spPr>
              <a:xfrm>
                <a:off x="3132438" y="5346930"/>
                <a:ext cx="308919" cy="308919"/>
              </a:xfrm>
              <a:prstGeom prst="ellipse">
                <a:avLst/>
              </a:prstGeom>
              <a:grpFill/>
              <a:ln>
                <a:solidFill>
                  <a:srgbClr val="4D07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92DCB4-7A62-7998-0931-E8C6040023F5}"/>
              </a:ext>
            </a:extLst>
          </p:cNvPr>
          <p:cNvGrpSpPr/>
          <p:nvPr/>
        </p:nvGrpSpPr>
        <p:grpSpPr>
          <a:xfrm>
            <a:off x="2322227" y="4123430"/>
            <a:ext cx="1031519" cy="1025357"/>
            <a:chOff x="3005783" y="5346930"/>
            <a:chExt cx="630193" cy="64488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5A3938-3F88-51A7-5F2A-14FF10257C86}"/>
                </a:ext>
              </a:extLst>
            </p:cNvPr>
            <p:cNvSpPr/>
            <p:nvPr/>
          </p:nvSpPr>
          <p:spPr>
            <a:xfrm>
              <a:off x="3150973" y="5461686"/>
              <a:ext cx="308919" cy="308919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8DEE35-D726-8CE2-6B0F-4B474BB2A65D}"/>
                </a:ext>
              </a:extLst>
            </p:cNvPr>
            <p:cNvSpPr/>
            <p:nvPr/>
          </p:nvSpPr>
          <p:spPr>
            <a:xfrm>
              <a:off x="3212757" y="5664864"/>
              <a:ext cx="308919" cy="308919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578D20-6455-F08E-F11B-EEC06B0CFF07}"/>
                </a:ext>
              </a:extLst>
            </p:cNvPr>
            <p:cNvSpPr/>
            <p:nvPr/>
          </p:nvSpPr>
          <p:spPr>
            <a:xfrm>
              <a:off x="3323969" y="5408816"/>
              <a:ext cx="308919" cy="308919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0660B05-27B4-7B83-710B-9C72C74FA539}"/>
                </a:ext>
              </a:extLst>
            </p:cNvPr>
            <p:cNvSpPr/>
            <p:nvPr/>
          </p:nvSpPr>
          <p:spPr>
            <a:xfrm>
              <a:off x="3039764" y="5595180"/>
              <a:ext cx="308919" cy="308919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141D35-A574-F5B5-5E2E-644A780C34A5}"/>
                </a:ext>
              </a:extLst>
            </p:cNvPr>
            <p:cNvSpPr/>
            <p:nvPr/>
          </p:nvSpPr>
          <p:spPr>
            <a:xfrm>
              <a:off x="3194223" y="5523066"/>
              <a:ext cx="308919" cy="308919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E3690D3-DF60-6745-A730-E8EA004132DB}"/>
                </a:ext>
              </a:extLst>
            </p:cNvPr>
            <p:cNvSpPr/>
            <p:nvPr/>
          </p:nvSpPr>
          <p:spPr>
            <a:xfrm>
              <a:off x="3005783" y="5449559"/>
              <a:ext cx="308919" cy="308919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725F4A2-D963-FC7D-6B0A-A5B46F2B4312}"/>
                </a:ext>
              </a:extLst>
            </p:cNvPr>
            <p:cNvSpPr/>
            <p:nvPr/>
          </p:nvSpPr>
          <p:spPr>
            <a:xfrm>
              <a:off x="3083011" y="5682893"/>
              <a:ext cx="308919" cy="308919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558158-6E6D-80F3-B42E-205E4D6C55B8}"/>
                </a:ext>
              </a:extLst>
            </p:cNvPr>
            <p:cNvSpPr/>
            <p:nvPr/>
          </p:nvSpPr>
          <p:spPr>
            <a:xfrm>
              <a:off x="3327057" y="5607132"/>
              <a:ext cx="308919" cy="308919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E21382-5D48-1E0C-E633-30EFE1DBCBD1}"/>
                </a:ext>
              </a:extLst>
            </p:cNvPr>
            <p:cNvSpPr/>
            <p:nvPr/>
          </p:nvSpPr>
          <p:spPr>
            <a:xfrm>
              <a:off x="3132438" y="5346930"/>
              <a:ext cx="308919" cy="308919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4D0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EFD4814B-E955-ECF6-70BE-9BF8251D7D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71123" y="3524890"/>
            <a:ext cx="869804" cy="598729"/>
          </a:xfrm>
          <a:prstGeom prst="curvedConnector3">
            <a:avLst>
              <a:gd name="adj1" fmla="val 126457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CA15BE9-AF3F-934B-5196-364D4B568CC7}"/>
              </a:ext>
            </a:extLst>
          </p:cNvPr>
          <p:cNvSpPr txBox="1"/>
          <p:nvPr/>
        </p:nvSpPr>
        <p:spPr>
          <a:xfrm>
            <a:off x="2051538" y="6380031"/>
            <a:ext cx="72676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>
                <a:solidFill>
                  <a:srgbClr val="F14600"/>
                </a:solidFill>
                <a:latin typeface="Calibri Light" panose="020F0302020204030204"/>
                <a:ea typeface="+mj-ea"/>
                <a:cs typeface="+mj-cs"/>
              </a:rPr>
              <a:t>Our study was focused on circulating tumour DNA (ctDNA) in the blood</a:t>
            </a:r>
            <a:endParaRPr lang="en-GB" sz="1900" dirty="0">
              <a:solidFill>
                <a:srgbClr val="F146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EAF26D-6416-1087-83B9-5E2E77103F7B}"/>
              </a:ext>
            </a:extLst>
          </p:cNvPr>
          <p:cNvGrpSpPr/>
          <p:nvPr/>
        </p:nvGrpSpPr>
        <p:grpSpPr>
          <a:xfrm>
            <a:off x="5832089" y="2668622"/>
            <a:ext cx="2348810" cy="1328337"/>
            <a:chOff x="5832089" y="2668622"/>
            <a:chExt cx="2348810" cy="132833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4CB059F-C450-F77C-D664-21BDE808098F}"/>
                </a:ext>
              </a:extLst>
            </p:cNvPr>
            <p:cNvSpPr/>
            <p:nvPr/>
          </p:nvSpPr>
          <p:spPr>
            <a:xfrm>
              <a:off x="7144035" y="3080865"/>
              <a:ext cx="1036864" cy="914400"/>
            </a:xfrm>
            <a:prstGeom prst="ellipse">
              <a:avLst/>
            </a:prstGeom>
            <a:solidFill>
              <a:srgbClr val="F14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Blood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6DA1EBF-478C-05AA-4A16-A4CA7D5EB46F}"/>
                </a:ext>
              </a:extLst>
            </p:cNvPr>
            <p:cNvSpPr/>
            <p:nvPr/>
          </p:nvSpPr>
          <p:spPr>
            <a:xfrm>
              <a:off x="5832089" y="3082559"/>
              <a:ext cx="1036864" cy="914400"/>
            </a:xfrm>
            <a:prstGeom prst="ellipse">
              <a:avLst/>
            </a:prstGeom>
            <a:solidFill>
              <a:srgbClr val="ECE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2"/>
                  </a:solidFill>
                </a:rPr>
                <a:t>Urine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7AF79E-1B15-31A9-320C-9FFA0FC9F081}"/>
                </a:ext>
              </a:extLst>
            </p:cNvPr>
            <p:cNvSpPr txBox="1"/>
            <p:nvPr/>
          </p:nvSpPr>
          <p:spPr>
            <a:xfrm>
              <a:off x="6457073" y="2668622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2"/>
                  </a:solidFill>
                </a:rPr>
                <a:t>Biofluids: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FB533FF-F593-5D7F-3FAB-4D91BB37F773}"/>
              </a:ext>
            </a:extLst>
          </p:cNvPr>
          <p:cNvGrpSpPr/>
          <p:nvPr/>
        </p:nvGrpSpPr>
        <p:grpSpPr>
          <a:xfrm>
            <a:off x="5820586" y="4362610"/>
            <a:ext cx="2469411" cy="1497210"/>
            <a:chOff x="5820586" y="4362610"/>
            <a:chExt cx="2469411" cy="1497210"/>
          </a:xfrm>
        </p:grpSpPr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F431ED6F-9E9B-BBE2-9567-B1A07D506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4035" y="4713858"/>
              <a:ext cx="1145962" cy="1145962"/>
            </a:xfrm>
            <a:prstGeom prst="rect">
              <a:avLst/>
            </a:prstGeom>
          </p:spPr>
        </p:pic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98768573-654D-5832-EFE2-90CD7FCD6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0586" y="4869285"/>
              <a:ext cx="1150460" cy="922591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3DF2AE-B050-5598-440E-8992BED9553E}"/>
                </a:ext>
              </a:extLst>
            </p:cNvPr>
            <p:cNvSpPr txBox="1"/>
            <p:nvPr/>
          </p:nvSpPr>
          <p:spPr>
            <a:xfrm>
              <a:off x="6107650" y="4362610"/>
              <a:ext cx="1781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2"/>
                  </a:solidFill>
                </a:rPr>
                <a:t>Tumour markers: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6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8D6B-4F61-A179-F103-B7EF51E8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2504"/>
            <a:ext cx="7886700" cy="997527"/>
          </a:xfrm>
        </p:spPr>
        <p:txBody>
          <a:bodyPr/>
          <a:lstStyle/>
          <a:p>
            <a:r>
              <a:rPr lang="en-GB" dirty="0"/>
              <a:t>Circulating tumour DNA (</a:t>
            </a:r>
            <a:r>
              <a:rPr lang="en-GB" dirty="0" err="1"/>
              <a:t>ctDNA</a:t>
            </a:r>
            <a:r>
              <a:rPr lang="en-GB" dirty="0"/>
              <a:t>)</a:t>
            </a:r>
          </a:p>
        </p:txBody>
      </p:sp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0CC7F59-CB19-B267-D1C2-8ED1C1C97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189" y="1456340"/>
            <a:ext cx="7055622" cy="39453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22D23A-A54C-8093-A6FA-4B8BC272CB04}"/>
              </a:ext>
            </a:extLst>
          </p:cNvPr>
          <p:cNvSpPr/>
          <p:nvPr/>
        </p:nvSpPr>
        <p:spPr>
          <a:xfrm>
            <a:off x="2980706" y="1140031"/>
            <a:ext cx="2001412" cy="4963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2528A4-D4E7-98D8-0E6B-934CEC89A999}"/>
              </a:ext>
            </a:extLst>
          </p:cNvPr>
          <p:cNvSpPr/>
          <p:nvPr/>
        </p:nvSpPr>
        <p:spPr>
          <a:xfrm>
            <a:off x="4982118" y="1140031"/>
            <a:ext cx="3925118" cy="4963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AF4C5-E7B6-912E-7BEC-31BCDBB0D44F}"/>
              </a:ext>
            </a:extLst>
          </p:cNvPr>
          <p:cNvSpPr txBox="1"/>
          <p:nvPr/>
        </p:nvSpPr>
        <p:spPr>
          <a:xfrm>
            <a:off x="6549486" y="6482683"/>
            <a:ext cx="2547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Figure from Wan et al. 2017 </a:t>
            </a:r>
          </a:p>
        </p:txBody>
      </p:sp>
    </p:spTree>
    <p:extLst>
      <p:ext uri="{BB962C8B-B14F-4D97-AF65-F5344CB8AC3E}">
        <p14:creationId xmlns:p14="http://schemas.microsoft.com/office/powerpoint/2010/main" val="106756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8D6B-4F61-A179-F103-B7EF51E8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ctDNA</a:t>
            </a:r>
            <a:r>
              <a:rPr lang="en-GB" dirty="0"/>
              <a:t> as a cancer marker</a:t>
            </a:r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FF7F780-538B-3F37-93E4-28B55672D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26749" y="2039815"/>
            <a:ext cx="7055622" cy="394532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D43E7D79-C95C-E836-1F0A-E8E58C1650D6}"/>
              </a:ext>
            </a:extLst>
          </p:cNvPr>
          <p:cNvSpPr/>
          <p:nvPr/>
        </p:nvSpPr>
        <p:spPr>
          <a:xfrm>
            <a:off x="3228873" y="2265156"/>
            <a:ext cx="516048" cy="3494638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9CD79-1E0F-8AD4-83AB-FA9463BD6493}"/>
              </a:ext>
            </a:extLst>
          </p:cNvPr>
          <p:cNvSpPr txBox="1"/>
          <p:nvPr/>
        </p:nvSpPr>
        <p:spPr>
          <a:xfrm>
            <a:off x="3881689" y="2858313"/>
            <a:ext cx="1611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>
                <a:latin typeface="Calibri Light" panose="020F0302020204030204"/>
                <a:ea typeface="+mj-ea"/>
                <a:cs typeface="+mj-cs"/>
              </a:rPr>
              <a:t>ctDNA</a:t>
            </a:r>
            <a:r>
              <a:rPr lang="en-GB" sz="2400" b="1" dirty="0">
                <a:latin typeface="Calibri Light" panose="020F0302020204030204"/>
                <a:ea typeface="+mj-ea"/>
                <a:cs typeface="+mj-cs"/>
              </a:rPr>
              <a:t> analysis </a:t>
            </a:r>
            <a:r>
              <a:rPr lang="en-GB" sz="2400" dirty="0">
                <a:latin typeface="Calibri Light" panose="020F0302020204030204"/>
                <a:ea typeface="+mj-ea"/>
                <a:cs typeface="+mj-cs"/>
              </a:rPr>
              <a:t>captures these genetic alterations</a:t>
            </a:r>
            <a:endParaRPr lang="en-GB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B022CE-9E63-9C66-1253-BA1F1D9B93D1}"/>
              </a:ext>
            </a:extLst>
          </p:cNvPr>
          <p:cNvSpPr txBox="1"/>
          <p:nvPr/>
        </p:nvSpPr>
        <p:spPr>
          <a:xfrm>
            <a:off x="6074771" y="2072076"/>
            <a:ext cx="2965576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Calibri Light" panose="020F0302020204030204"/>
                <a:ea typeface="+mj-ea"/>
                <a:cs typeface="+mj-cs"/>
              </a:rPr>
              <a:t>Diagnosis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Calibri Light" panose="020F0302020204030204"/>
                <a:ea typeface="+mj-ea"/>
                <a:cs typeface="+mj-cs"/>
              </a:rPr>
              <a:t>Cancer localisation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Calibri Light" panose="020F0302020204030204"/>
                <a:ea typeface="+mj-ea"/>
                <a:cs typeface="+mj-cs"/>
              </a:rPr>
              <a:t>Disease staging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Calibri Light" panose="020F0302020204030204"/>
                <a:ea typeface="+mj-ea"/>
                <a:cs typeface="+mj-cs"/>
              </a:rPr>
              <a:t>Prognosis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Calibri Light" panose="020F0302020204030204"/>
                <a:ea typeface="+mj-ea"/>
                <a:cs typeface="+mj-cs"/>
              </a:rPr>
              <a:t>Treatment design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Calibri Light" panose="020F0302020204030204"/>
                <a:ea typeface="+mj-ea"/>
                <a:cs typeface="+mj-cs"/>
              </a:rPr>
              <a:t>Surveillance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latin typeface="Calibri Light" panose="020F0302020204030204"/>
                <a:ea typeface="+mj-ea"/>
                <a:cs typeface="+mj-cs"/>
              </a:rPr>
              <a:t>Cancer evolution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4CA26386-71A2-46D0-CF69-763AE4480586}"/>
              </a:ext>
            </a:extLst>
          </p:cNvPr>
          <p:cNvSpPr/>
          <p:nvPr/>
        </p:nvSpPr>
        <p:spPr>
          <a:xfrm>
            <a:off x="5438823" y="3850421"/>
            <a:ext cx="397234" cy="369842"/>
          </a:xfrm>
          <a:prstGeom prst="rightArrow">
            <a:avLst>
              <a:gd name="adj1" fmla="val 16589"/>
              <a:gd name="adj2" fmla="val 433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69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DB83-78A2-2120-5724-819BC053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84" y="216914"/>
            <a:ext cx="78867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Liquid biopsy (</a:t>
            </a:r>
            <a:r>
              <a:rPr lang="en-GB" sz="3600" dirty="0" err="1"/>
              <a:t>ctDNA</a:t>
            </a:r>
            <a:r>
              <a:rPr lang="en-GB" sz="3600" dirty="0"/>
              <a:t>)  has 4 advantages: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83A7A5-68F1-4A54-D1F8-D0450A717675}"/>
              </a:ext>
            </a:extLst>
          </p:cNvPr>
          <p:cNvGrpSpPr/>
          <p:nvPr/>
        </p:nvGrpSpPr>
        <p:grpSpPr>
          <a:xfrm>
            <a:off x="150184" y="1542478"/>
            <a:ext cx="2232000" cy="4802185"/>
            <a:chOff x="628650" y="1441306"/>
            <a:chExt cx="2705261" cy="480218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2169C81-DAC7-D51E-3430-B9727023F655}"/>
                </a:ext>
              </a:extLst>
            </p:cNvPr>
            <p:cNvSpPr/>
            <p:nvPr/>
          </p:nvSpPr>
          <p:spPr>
            <a:xfrm>
              <a:off x="628650" y="1441306"/>
              <a:ext cx="2705261" cy="4802185"/>
            </a:xfrm>
            <a:prstGeom prst="roundRect">
              <a:avLst>
                <a:gd name="adj" fmla="val 7010"/>
              </a:avLst>
            </a:prstGeom>
            <a:solidFill>
              <a:srgbClr val="ECE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0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0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 err="1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Rountine</a:t>
              </a:r>
              <a:r>
                <a:rPr lang="en-GB" sz="2000" dirty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sampling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Cancers with low accessibility (e.g., NSCLC) </a:t>
              </a:r>
            </a:p>
            <a:p>
              <a:pPr algn="ctr"/>
              <a:endParaRPr lang="en-GB" sz="2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F75E36-ABCA-18E7-9976-2B54E9630C09}"/>
                </a:ext>
              </a:extLst>
            </p:cNvPr>
            <p:cNvSpPr txBox="1"/>
            <p:nvPr/>
          </p:nvSpPr>
          <p:spPr>
            <a:xfrm>
              <a:off x="875048" y="1579204"/>
              <a:ext cx="2212465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GB" sz="32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1. Minimally</a:t>
              </a:r>
            </a:p>
            <a:p>
              <a:pPr lvl="0" algn="ctr"/>
              <a:r>
                <a:rPr lang="en-GB" sz="32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invasive</a:t>
              </a:r>
              <a:endParaRPr lang="en-GB" sz="3200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endParaRPr lang="en-GB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DFB9E7-CAC5-78F9-001A-D6E3EB4014ED}"/>
              </a:ext>
            </a:extLst>
          </p:cNvPr>
          <p:cNvGrpSpPr/>
          <p:nvPr/>
        </p:nvGrpSpPr>
        <p:grpSpPr>
          <a:xfrm>
            <a:off x="2382184" y="1542477"/>
            <a:ext cx="2232000" cy="4802184"/>
            <a:chOff x="2860649" y="1441305"/>
            <a:chExt cx="2232000" cy="480218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308E98E-1409-AD56-D230-71B1C69136AD}"/>
                </a:ext>
              </a:extLst>
            </p:cNvPr>
            <p:cNvSpPr/>
            <p:nvPr/>
          </p:nvSpPr>
          <p:spPr>
            <a:xfrm>
              <a:off x="2860649" y="1441305"/>
              <a:ext cx="2232000" cy="4802184"/>
            </a:xfrm>
            <a:prstGeom prst="roundRect">
              <a:avLst>
                <a:gd name="adj" fmla="val 7010"/>
              </a:avLst>
            </a:prstGeom>
            <a:solidFill>
              <a:srgbClr val="ECE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0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0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Intratumour heterogeneity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Metastatic sites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0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endParaRPr lang="en-GB" sz="20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endParaRPr lang="en-GB" sz="2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endParaRPr lang="en-GB" sz="2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76EB11-5E00-3E22-4C5A-5D4435D016E1}"/>
                </a:ext>
              </a:extLst>
            </p:cNvPr>
            <p:cNvSpPr txBox="1"/>
            <p:nvPr/>
          </p:nvSpPr>
          <p:spPr>
            <a:xfrm>
              <a:off x="3098460" y="1579201"/>
              <a:ext cx="1756378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2. Global </a:t>
              </a:r>
            </a:p>
            <a:p>
              <a:pPr algn="ctr"/>
              <a:r>
                <a:rPr lang="en-GB" sz="3200" dirty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picture</a:t>
              </a:r>
              <a:endParaRPr lang="en-GB" sz="3200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C915A8-EA8C-1D85-442B-FE5D0F4D477A}"/>
              </a:ext>
            </a:extLst>
          </p:cNvPr>
          <p:cNvGrpSpPr/>
          <p:nvPr/>
        </p:nvGrpSpPr>
        <p:grpSpPr>
          <a:xfrm>
            <a:off x="4614183" y="1542477"/>
            <a:ext cx="2232000" cy="4802184"/>
            <a:chOff x="4891952" y="1441305"/>
            <a:chExt cx="2705261" cy="480218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7F96FFF-F4B0-F772-45C9-457E0FE5F95D}"/>
                </a:ext>
              </a:extLst>
            </p:cNvPr>
            <p:cNvSpPr/>
            <p:nvPr/>
          </p:nvSpPr>
          <p:spPr>
            <a:xfrm>
              <a:off x="4891952" y="1441305"/>
              <a:ext cx="2705261" cy="4802184"/>
            </a:xfrm>
            <a:prstGeom prst="roundRect">
              <a:avLst>
                <a:gd name="adj" fmla="val 7010"/>
              </a:avLst>
            </a:prstGeom>
            <a:solidFill>
              <a:srgbClr val="ECE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0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Short half-life</a:t>
              </a:r>
              <a:endParaRPr lang="en-GB" sz="20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Fresh </a:t>
              </a:r>
              <a:r>
                <a:rPr lang="en-US" sz="2000" dirty="0" err="1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tumour</a:t>
              </a:r>
              <a:r>
                <a:rPr lang="en-US" sz="2000" dirty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material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0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0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endParaRPr lang="en-GB" sz="20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E02E77-7668-8372-8A56-1D1B4AB33882}"/>
                </a:ext>
              </a:extLst>
            </p:cNvPr>
            <p:cNvSpPr txBox="1"/>
            <p:nvPr/>
          </p:nvSpPr>
          <p:spPr>
            <a:xfrm>
              <a:off x="4931962" y="1579201"/>
              <a:ext cx="262524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3. Real-time</a:t>
              </a:r>
            </a:p>
            <a:p>
              <a:endParaRPr lang="en-GB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16EE11-9FF6-66F4-26D4-435A77EE6819}"/>
              </a:ext>
            </a:extLst>
          </p:cNvPr>
          <p:cNvGrpSpPr/>
          <p:nvPr/>
        </p:nvGrpSpPr>
        <p:grpSpPr>
          <a:xfrm>
            <a:off x="6784015" y="1542477"/>
            <a:ext cx="2232000" cy="4802184"/>
            <a:chOff x="4891952" y="1441305"/>
            <a:chExt cx="2705261" cy="480218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0CE9032-14E6-0EF0-4378-8F11091F6503}"/>
                </a:ext>
              </a:extLst>
            </p:cNvPr>
            <p:cNvSpPr/>
            <p:nvPr/>
          </p:nvSpPr>
          <p:spPr>
            <a:xfrm>
              <a:off x="4891952" y="1441305"/>
              <a:ext cx="2705261" cy="4802184"/>
            </a:xfrm>
            <a:prstGeom prst="roundRect">
              <a:avLst>
                <a:gd name="adj" fmla="val 7010"/>
              </a:avLst>
            </a:prstGeom>
            <a:solidFill>
              <a:srgbClr val="ECE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11 days vs 33 days median time of assay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0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endParaRPr lang="en-GB" sz="20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364D76-5A80-C841-858D-27112DD5CF94}"/>
                </a:ext>
              </a:extLst>
            </p:cNvPr>
            <p:cNvSpPr txBox="1"/>
            <p:nvPr/>
          </p:nvSpPr>
          <p:spPr>
            <a:xfrm>
              <a:off x="5322484" y="1579201"/>
              <a:ext cx="184419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4. Quick</a:t>
              </a: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8340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E2C1FF3-9B84-FDB6-791F-2D302AC7CD43}"/>
              </a:ext>
            </a:extLst>
          </p:cNvPr>
          <p:cNvSpPr txBox="1"/>
          <p:nvPr/>
        </p:nvSpPr>
        <p:spPr>
          <a:xfrm>
            <a:off x="875370" y="1905506"/>
            <a:ext cx="73932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chemeClr val="tx2"/>
                </a:solidFill>
              </a:rPr>
              <a:t>In our project, </a:t>
            </a:r>
          </a:p>
          <a:p>
            <a:r>
              <a:rPr lang="en-GB" sz="4800" b="1" dirty="0">
                <a:solidFill>
                  <a:srgbClr val="C55A11"/>
                </a:solidFill>
              </a:rPr>
              <a:t>We are interested in the use of ctDNA analysis to infer cancer evolution</a:t>
            </a:r>
          </a:p>
        </p:txBody>
      </p:sp>
    </p:spTree>
    <p:extLst>
      <p:ext uri="{BB962C8B-B14F-4D97-AF65-F5344CB8AC3E}">
        <p14:creationId xmlns:p14="http://schemas.microsoft.com/office/powerpoint/2010/main" val="429054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2549</TotalTime>
  <Words>2524</Words>
  <Application>Microsoft Macintosh PowerPoint</Application>
  <PresentationFormat>On-screen Show (4:3)</PresentationFormat>
  <Paragraphs>680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Clinical utility of subclonal evolution inferred using liquidCNA in metastatic breast cancer </vt:lpstr>
      <vt:lpstr>Contents</vt:lpstr>
      <vt:lpstr>Introduction</vt:lpstr>
      <vt:lpstr>PowerPoint Presentation</vt:lpstr>
      <vt:lpstr>PowerPoint Presentation</vt:lpstr>
      <vt:lpstr>Circulating tumour DNA (ctDNA)</vt:lpstr>
      <vt:lpstr>ctDNA as a cancer marker</vt:lpstr>
      <vt:lpstr>Liquid biopsy (ctDNA)  has 4 advantages:</vt:lpstr>
      <vt:lpstr>PowerPoint Presentation</vt:lpstr>
      <vt:lpstr>Cancer is an evolutionary process</vt:lpstr>
      <vt:lpstr>Until now…</vt:lpstr>
      <vt:lpstr>PowerPoint Presentation</vt:lpstr>
      <vt:lpstr>PowerPoint Presentation</vt:lpstr>
      <vt:lpstr>Methods: liquidCNA</vt:lpstr>
      <vt:lpstr>PowerPoint Presentation</vt:lpstr>
      <vt:lpstr>PowerPoint Presentation</vt:lpstr>
      <vt:lpstr>liquidCNA definition) Three cell populations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2 Practical limitations of liquidCNA</vt:lpstr>
      <vt:lpstr>2 Practical limitations of liquidCNA</vt:lpstr>
      <vt:lpstr>2 Practical limitations of liquidCNA</vt:lpstr>
      <vt:lpstr>Tackling estimates larger than 1</vt:lpstr>
      <vt:lpstr>Patient 3080</vt:lpstr>
      <vt:lpstr>Modification  to liquidCNA</vt:lpstr>
      <vt:lpstr>After the modification…</vt:lpstr>
      <vt:lpstr>A short catch-up</vt:lpstr>
      <vt:lpstr>Subclonality is a poor prognostic marker of Progression</vt:lpstr>
      <vt:lpstr>PowerPoint Presentation</vt:lpstr>
      <vt:lpstr>PowerPoint Presentation</vt:lpstr>
      <vt:lpstr>Discussion</vt:lpstr>
      <vt:lpstr>Non-significance may be due to purity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Concluding remarks</vt:lpstr>
      <vt:lpstr>Future directions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D. Lee</dc:creator>
  <cp:lastModifiedBy>D. Lee</cp:lastModifiedBy>
  <cp:revision>25</cp:revision>
  <cp:lastPrinted>2022-04-25T22:12:44Z</cp:lastPrinted>
  <dcterms:created xsi:type="dcterms:W3CDTF">2022-04-25T14:21:46Z</dcterms:created>
  <dcterms:modified xsi:type="dcterms:W3CDTF">2022-08-16T22:29:24Z</dcterms:modified>
</cp:coreProperties>
</file>