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20"/>
  </p:notesMasterIdLst>
  <p:sldIdLst>
    <p:sldId id="260" r:id="rId2"/>
    <p:sldId id="2250" r:id="rId3"/>
    <p:sldId id="2252" r:id="rId4"/>
    <p:sldId id="2259" r:id="rId5"/>
    <p:sldId id="2258" r:id="rId6"/>
    <p:sldId id="2260" r:id="rId7"/>
    <p:sldId id="2253" r:id="rId8"/>
    <p:sldId id="2261" r:id="rId9"/>
    <p:sldId id="2262" r:id="rId10"/>
    <p:sldId id="2263" r:id="rId11"/>
    <p:sldId id="2265" r:id="rId12"/>
    <p:sldId id="2251" r:id="rId13"/>
    <p:sldId id="2254" r:id="rId14"/>
    <p:sldId id="2264" r:id="rId15"/>
    <p:sldId id="2266" r:id="rId16"/>
    <p:sldId id="2257" r:id="rId17"/>
    <p:sldId id="2255" r:id="rId18"/>
    <p:sldId id="2256" r:id="rId19"/>
  </p:sldIdLst>
  <p:sldSz cx="10621963" cy="6858000"/>
  <p:notesSz cx="6797675" cy="992822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85"/>
    <p:restoredTop sz="90640"/>
  </p:normalViewPr>
  <p:slideViewPr>
    <p:cSldViewPr snapToGrid="0">
      <p:cViewPr>
        <p:scale>
          <a:sx n="126" d="100"/>
          <a:sy n="126" d="100"/>
        </p:scale>
        <p:origin x="368" y="41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813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813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25ECC5-EEF6-4615-95A6-5682021C2836}" type="datetimeFigureOut">
              <a:rPr lang="ko-KR" altLang="en-US" smtClean="0"/>
              <a:t>2024. 10. 14.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804863" y="1241425"/>
            <a:ext cx="518795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30092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4" y="9430092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381DAF-718B-4416-95AB-6ED3188D62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9870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58763" y="804863"/>
            <a:ext cx="6219825" cy="40163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/>
          </a:p>
        </p:txBody>
      </p:sp>
    </p:spTree>
    <p:extLst>
      <p:ext uri="{BB962C8B-B14F-4D97-AF65-F5344CB8AC3E}">
        <p14:creationId xmlns:p14="http://schemas.microsoft.com/office/powerpoint/2010/main" val="18645046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58763" y="804863"/>
            <a:ext cx="6219825" cy="40163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/>
          </a:p>
        </p:txBody>
      </p:sp>
    </p:spTree>
    <p:extLst>
      <p:ext uri="{BB962C8B-B14F-4D97-AF65-F5344CB8AC3E}">
        <p14:creationId xmlns:p14="http://schemas.microsoft.com/office/powerpoint/2010/main" val="22728828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58763" y="804863"/>
            <a:ext cx="6219825" cy="40163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 err="1">
                <a:solidFill>
                  <a:srgbClr val="555555"/>
                </a:solidFill>
                <a:effectLst/>
                <a:latin typeface="Spoqa Han Sans"/>
              </a:rPr>
              <a:t>Catboost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Spoqa Han Sans"/>
              </a:rPr>
              <a:t>는 </a:t>
            </a:r>
            <a:r>
              <a:rPr lang="en-US" b="0" i="0" dirty="0">
                <a:solidFill>
                  <a:srgbClr val="555555"/>
                </a:solidFill>
                <a:effectLst/>
                <a:latin typeface="Spoqa Han Sans"/>
              </a:rPr>
              <a:t>boosting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Spoqa Han Sans"/>
              </a:rPr>
              <a:t>앙상블 기법을 사용하는 모델 중 하나이다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Spoqa Han Sans"/>
              </a:rPr>
              <a:t>.</a:t>
            </a:r>
            <a:endParaRPr lang="en-US" altLang="ko-KR" baseline="0" dirty="0"/>
          </a:p>
        </p:txBody>
      </p:sp>
    </p:spTree>
    <p:extLst>
      <p:ext uri="{BB962C8B-B14F-4D97-AF65-F5344CB8AC3E}">
        <p14:creationId xmlns:p14="http://schemas.microsoft.com/office/powerpoint/2010/main" val="23748498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58763" y="804863"/>
            <a:ext cx="6219825" cy="40163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/>
          </a:p>
        </p:txBody>
      </p:sp>
    </p:spTree>
    <p:extLst>
      <p:ext uri="{BB962C8B-B14F-4D97-AF65-F5344CB8AC3E}">
        <p14:creationId xmlns:p14="http://schemas.microsoft.com/office/powerpoint/2010/main" val="20158095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58763" y="804863"/>
            <a:ext cx="6219825" cy="40163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/>
          </a:p>
        </p:txBody>
      </p:sp>
    </p:spTree>
    <p:extLst>
      <p:ext uri="{BB962C8B-B14F-4D97-AF65-F5344CB8AC3E}">
        <p14:creationId xmlns:p14="http://schemas.microsoft.com/office/powerpoint/2010/main" val="38279549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58763" y="804863"/>
            <a:ext cx="6219825" cy="40163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/>
          </a:p>
        </p:txBody>
      </p:sp>
    </p:spTree>
    <p:extLst>
      <p:ext uri="{BB962C8B-B14F-4D97-AF65-F5344CB8AC3E}">
        <p14:creationId xmlns:p14="http://schemas.microsoft.com/office/powerpoint/2010/main" val="27666760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58763" y="804863"/>
            <a:ext cx="6219825" cy="40163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/>
          </a:p>
        </p:txBody>
      </p:sp>
    </p:spTree>
    <p:extLst>
      <p:ext uri="{BB962C8B-B14F-4D97-AF65-F5344CB8AC3E}">
        <p14:creationId xmlns:p14="http://schemas.microsoft.com/office/powerpoint/2010/main" val="9368811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58763" y="804863"/>
            <a:ext cx="6219825" cy="40163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/>
          </a:p>
        </p:txBody>
      </p:sp>
    </p:spTree>
    <p:extLst>
      <p:ext uri="{BB962C8B-B14F-4D97-AF65-F5344CB8AC3E}">
        <p14:creationId xmlns:p14="http://schemas.microsoft.com/office/powerpoint/2010/main" val="35585935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58763" y="804863"/>
            <a:ext cx="6219825" cy="40163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/>
          </a:p>
        </p:txBody>
      </p:sp>
    </p:spTree>
    <p:extLst>
      <p:ext uri="{BB962C8B-B14F-4D97-AF65-F5344CB8AC3E}">
        <p14:creationId xmlns:p14="http://schemas.microsoft.com/office/powerpoint/2010/main" val="17408625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58763" y="804863"/>
            <a:ext cx="6219825" cy="40163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/>
          </a:p>
        </p:txBody>
      </p:sp>
    </p:spTree>
    <p:extLst>
      <p:ext uri="{BB962C8B-B14F-4D97-AF65-F5344CB8AC3E}">
        <p14:creationId xmlns:p14="http://schemas.microsoft.com/office/powerpoint/2010/main" val="37670343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58763" y="804863"/>
            <a:ext cx="6219825" cy="40163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/>
          </a:p>
        </p:txBody>
      </p:sp>
    </p:spTree>
    <p:extLst>
      <p:ext uri="{BB962C8B-B14F-4D97-AF65-F5344CB8AC3E}">
        <p14:creationId xmlns:p14="http://schemas.microsoft.com/office/powerpoint/2010/main" val="672069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58763" y="804863"/>
            <a:ext cx="6219825" cy="40163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/>
          </a:p>
        </p:txBody>
      </p:sp>
    </p:spTree>
    <p:extLst>
      <p:ext uri="{BB962C8B-B14F-4D97-AF65-F5344CB8AC3E}">
        <p14:creationId xmlns:p14="http://schemas.microsoft.com/office/powerpoint/2010/main" val="3716069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58763" y="804863"/>
            <a:ext cx="6219825" cy="40163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/>
          </a:p>
        </p:txBody>
      </p:sp>
    </p:spTree>
    <p:extLst>
      <p:ext uri="{BB962C8B-B14F-4D97-AF65-F5344CB8AC3E}">
        <p14:creationId xmlns:p14="http://schemas.microsoft.com/office/powerpoint/2010/main" val="32077858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58763" y="804863"/>
            <a:ext cx="6219825" cy="40163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1" dirty="0"/>
              <a:t>2. </a:t>
            </a:r>
            <a:r>
              <a:rPr lang="ko-KR" altLang="en-US" b="1" dirty="0"/>
              <a:t>바이올린 플롯 해석</a:t>
            </a:r>
          </a:p>
          <a:p>
            <a:r>
              <a:rPr lang="ko-KR" altLang="en-US" b="1" dirty="0"/>
              <a:t>바이올린 플롯</a:t>
            </a:r>
            <a:r>
              <a:rPr lang="ko-KR" altLang="en-US" dirty="0"/>
              <a:t>은 </a:t>
            </a:r>
            <a:r>
              <a:rPr lang="ko-KR" altLang="en-US" b="1" dirty="0"/>
              <a:t>박스 플롯</a:t>
            </a:r>
            <a:r>
              <a:rPr lang="ko-KR" altLang="en-US" dirty="0"/>
              <a:t>과 **커널 밀도 추정</a:t>
            </a:r>
            <a:r>
              <a:rPr lang="en-US" altLang="ko-KR" dirty="0"/>
              <a:t>(</a:t>
            </a:r>
            <a:r>
              <a:rPr lang="en-US" dirty="0"/>
              <a:t>KDE)**</a:t>
            </a:r>
            <a:r>
              <a:rPr lang="ko-KR" altLang="en-US" dirty="0" err="1"/>
              <a:t>를</a:t>
            </a:r>
            <a:r>
              <a:rPr lang="ko-KR" altLang="en-US" dirty="0"/>
              <a:t> 결합한 형태로</a:t>
            </a:r>
            <a:r>
              <a:rPr lang="en-US" altLang="ko-KR" dirty="0"/>
              <a:t>, </a:t>
            </a:r>
            <a:r>
              <a:rPr lang="ko-KR" altLang="en-US" dirty="0"/>
              <a:t>데이터의 </a:t>
            </a:r>
            <a:r>
              <a:rPr lang="ko-KR" altLang="en-US" b="1" dirty="0"/>
              <a:t>분포</a:t>
            </a:r>
            <a:r>
              <a:rPr lang="ko-KR" altLang="en-US" dirty="0"/>
              <a:t>와 </a:t>
            </a:r>
            <a:r>
              <a:rPr lang="ko-KR" altLang="en-US" b="1" dirty="0"/>
              <a:t>밀도</a:t>
            </a:r>
            <a:r>
              <a:rPr lang="ko-KR" altLang="en-US" dirty="0"/>
              <a:t>를 시각화해 줍니다</a:t>
            </a:r>
            <a:r>
              <a:rPr lang="en-US" altLang="ko-K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x</a:t>
            </a:r>
            <a:r>
              <a:rPr lang="ko-KR" altLang="en-US" b="1" dirty="0"/>
              <a:t>축</a:t>
            </a:r>
            <a:r>
              <a:rPr lang="en-US" altLang="ko-KR" dirty="0"/>
              <a:t>: </a:t>
            </a:r>
            <a:r>
              <a:rPr lang="ko-KR" altLang="en-US" dirty="0" err="1"/>
              <a:t>이산형</a:t>
            </a:r>
            <a:r>
              <a:rPr lang="ko-KR" altLang="en-US" dirty="0"/>
              <a:t> 변수인 </a:t>
            </a:r>
            <a:r>
              <a:rPr lang="ko-KR" altLang="en-US" dirty="0" err="1"/>
              <a:t>불량여부가</a:t>
            </a:r>
            <a:r>
              <a:rPr lang="ko-KR" altLang="en-US" dirty="0"/>
              <a:t> 위치해 있습니다</a:t>
            </a:r>
            <a:r>
              <a:rPr lang="en-US" altLang="ko-KR" dirty="0"/>
              <a:t>. </a:t>
            </a:r>
            <a:r>
              <a:rPr lang="ko-KR" altLang="en-US" dirty="0"/>
              <a:t>예를 들어</a:t>
            </a:r>
            <a:r>
              <a:rPr lang="en-US" altLang="ko-KR" dirty="0"/>
              <a:t>, </a:t>
            </a:r>
            <a:r>
              <a:rPr lang="ko-KR" altLang="en-US" dirty="0" err="1"/>
              <a:t>불량여부가</a:t>
            </a:r>
            <a:r>
              <a:rPr lang="ko-KR" altLang="en-US" dirty="0"/>
              <a:t> </a:t>
            </a:r>
            <a:r>
              <a:rPr lang="en-US" altLang="ko-KR" dirty="0"/>
              <a:t>0(</a:t>
            </a:r>
            <a:r>
              <a:rPr lang="ko-KR" altLang="en-US" dirty="0"/>
              <a:t>정상</a:t>
            </a:r>
            <a:r>
              <a:rPr lang="en-US" altLang="ko-KR" dirty="0"/>
              <a:t>), 1(</a:t>
            </a:r>
            <a:r>
              <a:rPr lang="ko-KR" altLang="en-US" dirty="0"/>
              <a:t>불량</a:t>
            </a:r>
            <a:r>
              <a:rPr lang="en-US" altLang="ko-KR" dirty="0"/>
              <a:t>)</a:t>
            </a:r>
            <a:r>
              <a:rPr lang="ko-KR" altLang="en-US" dirty="0"/>
              <a:t>인 두 그룹으로 나뉠 수 있습니다</a:t>
            </a:r>
            <a:r>
              <a:rPr lang="en-US" altLang="ko-K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y</a:t>
            </a:r>
            <a:r>
              <a:rPr lang="ko-KR" altLang="en-US" b="1" dirty="0"/>
              <a:t>축</a:t>
            </a:r>
            <a:r>
              <a:rPr lang="en-US" altLang="ko-KR" dirty="0"/>
              <a:t>: </a:t>
            </a:r>
            <a:r>
              <a:rPr lang="ko-KR" altLang="en-US" dirty="0"/>
              <a:t>각 </a:t>
            </a:r>
            <a:r>
              <a:rPr lang="ko-KR" altLang="en-US" dirty="0" err="1"/>
              <a:t>연속형</a:t>
            </a:r>
            <a:r>
              <a:rPr lang="ko-KR" altLang="en-US" dirty="0"/>
              <a:t> 변수</a:t>
            </a:r>
            <a:r>
              <a:rPr lang="en-US" altLang="ko-KR" dirty="0"/>
              <a:t>(</a:t>
            </a:r>
            <a:r>
              <a:rPr lang="en-US" dirty="0"/>
              <a:t>col)</a:t>
            </a:r>
            <a:r>
              <a:rPr lang="ko-KR" altLang="en-US" dirty="0"/>
              <a:t>가 나타나며</a:t>
            </a:r>
            <a:r>
              <a:rPr lang="en-US" altLang="ko-KR" dirty="0"/>
              <a:t>, </a:t>
            </a:r>
            <a:r>
              <a:rPr lang="ko-KR" altLang="en-US" dirty="0"/>
              <a:t>이 변수의 값의 분포를 </a:t>
            </a:r>
            <a:r>
              <a:rPr lang="ko-KR" altLang="en-US" dirty="0" err="1"/>
              <a:t>시각화합니다</a:t>
            </a:r>
            <a:r>
              <a:rPr lang="en-US" altLang="ko-KR" dirty="0"/>
              <a:t>.</a:t>
            </a:r>
          </a:p>
          <a:p>
            <a:r>
              <a:rPr lang="en-US" altLang="ko-KR" b="1" dirty="0"/>
              <a:t>3. </a:t>
            </a:r>
            <a:r>
              <a:rPr lang="ko-KR" altLang="en-US" b="1" dirty="0"/>
              <a:t>플롯이 보여주는 의미</a:t>
            </a:r>
          </a:p>
          <a:p>
            <a:r>
              <a:rPr lang="ko-KR" altLang="en-US" dirty="0"/>
              <a:t>이 플롯들은 **</a:t>
            </a:r>
            <a:r>
              <a:rPr lang="ko-KR" altLang="en-US" dirty="0" err="1"/>
              <a:t>불량여부</a:t>
            </a:r>
            <a:r>
              <a:rPr lang="en-US" altLang="ko-KR" dirty="0"/>
              <a:t>(</a:t>
            </a:r>
            <a:r>
              <a:rPr lang="ko-KR" altLang="en-US" dirty="0"/>
              <a:t>이진형 변수</a:t>
            </a:r>
            <a:r>
              <a:rPr lang="en-US" altLang="ko-KR" dirty="0"/>
              <a:t>)**</a:t>
            </a:r>
            <a:r>
              <a:rPr lang="ko-KR" altLang="en-US" dirty="0"/>
              <a:t>와 각 </a:t>
            </a:r>
            <a:r>
              <a:rPr lang="ko-KR" altLang="en-US" b="1" dirty="0" err="1"/>
              <a:t>연속형</a:t>
            </a:r>
            <a:r>
              <a:rPr lang="ko-KR" altLang="en-US" b="1" dirty="0"/>
              <a:t> 변수</a:t>
            </a:r>
            <a:r>
              <a:rPr lang="ko-KR" altLang="en-US" dirty="0"/>
              <a:t> 사이의 </a:t>
            </a:r>
            <a:r>
              <a:rPr lang="ko-KR" altLang="en-US" b="1" dirty="0"/>
              <a:t>분포 차이</a:t>
            </a:r>
            <a:r>
              <a:rPr lang="ko-KR" altLang="en-US" dirty="0"/>
              <a:t>를 시각적으로 비교하는 데 사용됩니다</a:t>
            </a:r>
            <a:r>
              <a:rPr lang="en-US" altLang="ko-K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b="1" dirty="0"/>
              <a:t>각 바이올린 플롯</a:t>
            </a:r>
            <a:r>
              <a:rPr lang="ko-KR" altLang="en-US" dirty="0"/>
              <a:t>은 불량</a:t>
            </a:r>
            <a:r>
              <a:rPr lang="en-US" altLang="ko-KR" dirty="0"/>
              <a:t>(1)</a:t>
            </a:r>
            <a:r>
              <a:rPr lang="ko-KR" altLang="en-US" dirty="0"/>
              <a:t>과 정상</a:t>
            </a:r>
            <a:r>
              <a:rPr lang="en-US" altLang="ko-KR" dirty="0"/>
              <a:t>(0) </a:t>
            </a:r>
            <a:r>
              <a:rPr lang="ko-KR" altLang="en-US" dirty="0"/>
              <a:t>두 그룹에서 </a:t>
            </a:r>
            <a:r>
              <a:rPr lang="ko-KR" altLang="en-US" b="1" dirty="0" err="1"/>
              <a:t>연속형</a:t>
            </a:r>
            <a:r>
              <a:rPr lang="ko-KR" altLang="en-US" b="1" dirty="0"/>
              <a:t> 변수의 분포</a:t>
            </a:r>
            <a:r>
              <a:rPr lang="ko-KR" altLang="en-US" dirty="0"/>
              <a:t>가 어떻게 달라지는지 보여줍니다</a:t>
            </a:r>
            <a:r>
              <a:rPr lang="en-US" altLang="ko-K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바이올린 플롯의 </a:t>
            </a:r>
            <a:r>
              <a:rPr lang="ko-KR" altLang="en-US" b="1" dirty="0"/>
              <a:t>폭</a:t>
            </a:r>
            <a:r>
              <a:rPr lang="ko-KR" altLang="en-US" dirty="0"/>
              <a:t>은 해당 값에서 데이터가 얼마나 많이 밀집되어 있는지</a:t>
            </a:r>
            <a:r>
              <a:rPr lang="en-US" altLang="ko-KR" dirty="0"/>
              <a:t>(</a:t>
            </a:r>
            <a:r>
              <a:rPr lang="ko-KR" altLang="en-US" dirty="0"/>
              <a:t>밀도</a:t>
            </a:r>
            <a:r>
              <a:rPr lang="en-US" altLang="ko-KR" dirty="0"/>
              <a:t>)</a:t>
            </a:r>
            <a:r>
              <a:rPr lang="ko-KR" altLang="en-US" dirty="0" err="1"/>
              <a:t>를</a:t>
            </a:r>
            <a:r>
              <a:rPr lang="ko-KR" altLang="en-US" dirty="0"/>
              <a:t> 나타냅니다</a:t>
            </a:r>
            <a:r>
              <a:rPr lang="en-US" altLang="ko-K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예를 들어</a:t>
            </a:r>
            <a:r>
              <a:rPr lang="en-US" altLang="ko-KR" dirty="0"/>
              <a:t>, </a:t>
            </a:r>
            <a:r>
              <a:rPr lang="ko-KR" altLang="en-US" dirty="0"/>
              <a:t>불량인 제품과 정상 제품 간에 특정 변수</a:t>
            </a:r>
            <a:r>
              <a:rPr lang="en-US" altLang="ko-KR" dirty="0"/>
              <a:t>(</a:t>
            </a:r>
            <a:r>
              <a:rPr lang="ko-KR" altLang="en-US" dirty="0"/>
              <a:t>예</a:t>
            </a:r>
            <a:r>
              <a:rPr lang="en-US" altLang="ko-KR" dirty="0"/>
              <a:t>: </a:t>
            </a:r>
            <a:r>
              <a:rPr lang="ko-KR" altLang="en-US" dirty="0"/>
              <a:t>온도</a:t>
            </a:r>
            <a:r>
              <a:rPr lang="en-US" altLang="ko-KR" dirty="0"/>
              <a:t>)</a:t>
            </a:r>
            <a:r>
              <a:rPr lang="ko-KR" altLang="en-US" dirty="0"/>
              <a:t>의 분포가 다르면</a:t>
            </a:r>
            <a:r>
              <a:rPr lang="en-US" altLang="ko-KR" dirty="0"/>
              <a:t>, </a:t>
            </a:r>
            <a:r>
              <a:rPr lang="ko-KR" altLang="en-US" dirty="0"/>
              <a:t>그 변수는 </a:t>
            </a:r>
            <a:r>
              <a:rPr lang="ko-KR" altLang="en-US" b="1" dirty="0"/>
              <a:t>불량 예측</a:t>
            </a:r>
            <a:r>
              <a:rPr lang="ko-KR" altLang="en-US" dirty="0"/>
              <a:t>에 중요한 역할을 할 가능성이 큽니다</a:t>
            </a:r>
            <a:r>
              <a:rPr lang="en-US" altLang="ko-KR" dirty="0"/>
              <a:t>.</a:t>
            </a:r>
          </a:p>
          <a:p>
            <a:r>
              <a:rPr lang="ko-KR" altLang="en-US" b="1" dirty="0"/>
              <a:t>몇 가지 해석 예시</a:t>
            </a:r>
            <a:r>
              <a:rPr lang="en-US" altLang="ko-KR" b="1" dirty="0"/>
              <a:t>:</a:t>
            </a:r>
          </a:p>
          <a:p>
            <a:pPr>
              <a:buFont typeface="+mj-lt"/>
              <a:buAutoNum type="arabicPeriod"/>
            </a:pPr>
            <a:r>
              <a:rPr lang="ko-KR" altLang="en-US" b="1" dirty="0"/>
              <a:t>불량과 정상의 차이</a:t>
            </a:r>
            <a:r>
              <a:rPr lang="en-US" altLang="ko-KR" dirty="0"/>
              <a:t>: </a:t>
            </a:r>
            <a:r>
              <a:rPr lang="ko-KR" altLang="en-US" dirty="0"/>
              <a:t>어떤 </a:t>
            </a:r>
            <a:r>
              <a:rPr lang="ko-KR" altLang="en-US" dirty="0" err="1"/>
              <a:t>연속형</a:t>
            </a:r>
            <a:r>
              <a:rPr lang="ko-KR" altLang="en-US" dirty="0"/>
              <a:t> 변수에서 불량과 정상의 분포가 명확히 다르다면</a:t>
            </a:r>
            <a:r>
              <a:rPr lang="en-US" altLang="ko-KR" dirty="0"/>
              <a:t>, </a:t>
            </a:r>
            <a:r>
              <a:rPr lang="ko-KR" altLang="en-US" dirty="0"/>
              <a:t>해당 변수는 </a:t>
            </a:r>
            <a:r>
              <a:rPr lang="ko-KR" altLang="en-US" b="1" dirty="0"/>
              <a:t>불량을 예측하는 중요한 변수</a:t>
            </a:r>
            <a:r>
              <a:rPr lang="ko-KR" altLang="en-US" dirty="0"/>
              <a:t>가 될 수 있습니다</a:t>
            </a:r>
            <a:r>
              <a:rPr lang="en-US" altLang="ko-KR" dirty="0"/>
              <a:t>.</a:t>
            </a:r>
          </a:p>
          <a:p>
            <a:pPr marL="742950" lvl="1" indent="-285750">
              <a:buFont typeface="+mj-lt"/>
              <a:buAutoNum type="arabicPeriod"/>
            </a:pPr>
            <a:r>
              <a:rPr lang="ko-KR" altLang="en-US" dirty="0"/>
              <a:t>예</a:t>
            </a:r>
            <a:r>
              <a:rPr lang="en-US" altLang="ko-KR" dirty="0"/>
              <a:t>: </a:t>
            </a:r>
            <a:r>
              <a:rPr lang="ko-KR" altLang="en-US" dirty="0"/>
              <a:t>온도가 불량 제품에서만 특정 범위로 몰려 있고</a:t>
            </a:r>
            <a:r>
              <a:rPr lang="en-US" altLang="ko-KR" dirty="0"/>
              <a:t>, </a:t>
            </a:r>
            <a:r>
              <a:rPr lang="ko-KR" altLang="en-US" dirty="0"/>
              <a:t>정상 제품은 다른 범위로 분포되어 있다면 온도는 중요한 특성이 될 수 있습니다</a:t>
            </a:r>
            <a:r>
              <a:rPr lang="en-US" altLang="ko-KR" dirty="0"/>
              <a:t>.</a:t>
            </a:r>
          </a:p>
          <a:p>
            <a:pPr>
              <a:buFont typeface="+mj-lt"/>
              <a:buAutoNum type="arabicPeriod"/>
            </a:pPr>
            <a:r>
              <a:rPr lang="ko-KR" altLang="en-US" b="1" dirty="0"/>
              <a:t>분포가 유사한 경우</a:t>
            </a:r>
            <a:r>
              <a:rPr lang="en-US" altLang="ko-KR" dirty="0"/>
              <a:t>: </a:t>
            </a:r>
            <a:r>
              <a:rPr lang="ko-KR" altLang="en-US" dirty="0"/>
              <a:t>불량과 정상의 분포가 거의 동일하다면</a:t>
            </a:r>
            <a:r>
              <a:rPr lang="en-US" altLang="ko-KR" dirty="0"/>
              <a:t>, </a:t>
            </a:r>
            <a:r>
              <a:rPr lang="ko-KR" altLang="en-US" dirty="0"/>
              <a:t>해당 변수는 불량을 구분하는 데 큰 도움이 되지 않을 수 있습니다</a:t>
            </a:r>
            <a:r>
              <a:rPr lang="en-US" altLang="ko-KR" dirty="0"/>
              <a:t>.</a:t>
            </a:r>
          </a:p>
          <a:p>
            <a:pPr marL="742950" lvl="1" indent="-285750">
              <a:buFont typeface="+mj-lt"/>
              <a:buAutoNum type="arabicPeriod"/>
            </a:pPr>
            <a:r>
              <a:rPr lang="ko-KR" altLang="en-US" dirty="0"/>
              <a:t>예</a:t>
            </a:r>
            <a:r>
              <a:rPr lang="en-US" altLang="ko-KR" dirty="0"/>
              <a:t>: </a:t>
            </a:r>
            <a:r>
              <a:rPr lang="ko-KR" altLang="en-US" dirty="0"/>
              <a:t>변수의 분포가 두 그룹에서 모두 비슷한 모양을 띠는 경우</a:t>
            </a:r>
            <a:r>
              <a:rPr lang="en-US" altLang="ko-KR" dirty="0"/>
              <a:t>, </a:t>
            </a:r>
            <a:r>
              <a:rPr lang="ko-KR" altLang="en-US" dirty="0"/>
              <a:t>해당 변수는 불량 예측에 크게 기여하지 않을 수 있습니다</a:t>
            </a:r>
            <a:r>
              <a:rPr lang="en-US" altLang="ko-KR" dirty="0"/>
              <a:t>.</a:t>
            </a:r>
          </a:p>
          <a:p>
            <a:pPr>
              <a:buFont typeface="+mj-lt"/>
              <a:buAutoNum type="arabicPeriod"/>
            </a:pPr>
            <a:r>
              <a:rPr lang="ko-KR" altLang="en-US" b="1" dirty="0"/>
              <a:t>분포 폭 차이</a:t>
            </a:r>
            <a:r>
              <a:rPr lang="en-US" altLang="ko-KR" dirty="0"/>
              <a:t>: </a:t>
            </a:r>
            <a:r>
              <a:rPr lang="ko-KR" altLang="en-US" dirty="0"/>
              <a:t>한쪽 그룹에서 특정 변수의 분포 폭이 더 넓으면</a:t>
            </a:r>
            <a:r>
              <a:rPr lang="en-US" altLang="ko-KR" dirty="0"/>
              <a:t>, </a:t>
            </a:r>
            <a:r>
              <a:rPr lang="ko-KR" altLang="en-US" dirty="0"/>
              <a:t>그 그룹에서 해당 변수가 더 </a:t>
            </a:r>
            <a:r>
              <a:rPr lang="ko-KR" altLang="en-US" b="1" dirty="0"/>
              <a:t>다양한 값</a:t>
            </a:r>
            <a:r>
              <a:rPr lang="ko-KR" altLang="en-US" dirty="0"/>
              <a:t>을 가질 수 있다는 의미입니다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/>
          </a:p>
        </p:txBody>
      </p:sp>
    </p:spTree>
    <p:extLst>
      <p:ext uri="{BB962C8B-B14F-4D97-AF65-F5344CB8AC3E}">
        <p14:creationId xmlns:p14="http://schemas.microsoft.com/office/powerpoint/2010/main" val="9608153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58763" y="804863"/>
            <a:ext cx="6219825" cy="40163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1" dirty="0"/>
              <a:t>2. </a:t>
            </a:r>
            <a:r>
              <a:rPr lang="ko-KR" altLang="en-US" b="1" dirty="0"/>
              <a:t>결과 해석</a:t>
            </a:r>
          </a:p>
          <a:p>
            <a:r>
              <a:rPr lang="ko-KR" altLang="en-US" dirty="0"/>
              <a:t>이 코드가 그린 **</a:t>
            </a:r>
            <a:r>
              <a:rPr lang="ko-KR" altLang="en-US" dirty="0" err="1"/>
              <a:t>카운트플롯</a:t>
            </a:r>
            <a:r>
              <a:rPr lang="en-US" altLang="ko-KR" dirty="0"/>
              <a:t>(</a:t>
            </a:r>
            <a:r>
              <a:rPr lang="en-US" dirty="0" err="1"/>
              <a:t>countplot</a:t>
            </a:r>
            <a:r>
              <a:rPr lang="en-US" dirty="0"/>
              <a:t>)**</a:t>
            </a:r>
            <a:r>
              <a:rPr lang="ko-KR" altLang="en-US" dirty="0"/>
              <a:t>은 각 범주형 </a:t>
            </a:r>
            <a:r>
              <a:rPr lang="ko-KR" altLang="en-US" dirty="0" err="1"/>
              <a:t>변수별로</a:t>
            </a:r>
            <a:r>
              <a:rPr lang="ko-KR" altLang="en-US" dirty="0"/>
              <a:t> **</a:t>
            </a:r>
            <a:r>
              <a:rPr lang="ko-KR" altLang="en-US" dirty="0" err="1"/>
              <a:t>불량여부</a:t>
            </a:r>
            <a:r>
              <a:rPr lang="en-US" altLang="ko-KR" dirty="0"/>
              <a:t>(0 </a:t>
            </a:r>
            <a:r>
              <a:rPr lang="ko-KR" altLang="en-US" dirty="0"/>
              <a:t>또는 </a:t>
            </a:r>
            <a:r>
              <a:rPr lang="en-US" altLang="ko-KR" dirty="0"/>
              <a:t>1)**</a:t>
            </a:r>
            <a:r>
              <a:rPr lang="ko-KR" altLang="en-US" dirty="0"/>
              <a:t>가 얼마나 발생했는지 시각적으로 보여줍니다</a:t>
            </a:r>
            <a:r>
              <a:rPr lang="en-US" altLang="ko-KR" dirty="0"/>
              <a:t>. </a:t>
            </a:r>
            <a:r>
              <a:rPr lang="ko-KR" altLang="en-US" dirty="0"/>
              <a:t>결과적으로</a:t>
            </a:r>
            <a:r>
              <a:rPr lang="en-US" altLang="ko-KR" dirty="0"/>
              <a:t>, </a:t>
            </a:r>
            <a:r>
              <a:rPr lang="ko-KR" altLang="en-US" b="1" dirty="0"/>
              <a:t>범주형 변수들</a:t>
            </a:r>
            <a:r>
              <a:rPr lang="ko-KR" altLang="en-US" dirty="0"/>
              <a:t>이 불량 여부와 어떤 관계를 가지고 있는지 알 수 있습니다</a:t>
            </a:r>
            <a:r>
              <a:rPr lang="en-US" altLang="ko-KR" dirty="0"/>
              <a:t>.</a:t>
            </a:r>
          </a:p>
          <a:p>
            <a:r>
              <a:rPr lang="ko-KR" altLang="en-US" b="1" dirty="0"/>
              <a:t>예시로</a:t>
            </a:r>
            <a:r>
              <a:rPr lang="en-US" altLang="ko-KR" b="1" dirty="0"/>
              <a:t>, </a:t>
            </a:r>
            <a:r>
              <a:rPr lang="ko-KR" altLang="en-US" b="1" dirty="0"/>
              <a:t>각 범주형 변수가 어떻게 </a:t>
            </a:r>
            <a:r>
              <a:rPr lang="ko-KR" altLang="en-US" b="1" dirty="0" err="1"/>
              <a:t>불량여부와</a:t>
            </a:r>
            <a:r>
              <a:rPr lang="ko-KR" altLang="en-US" b="1" dirty="0"/>
              <a:t> 관계를 맺는지 설명해 보겠습니다</a:t>
            </a:r>
            <a:r>
              <a:rPr lang="en-US" altLang="ko-KR" b="1" dirty="0"/>
              <a:t>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x</a:t>
            </a:r>
            <a:r>
              <a:rPr lang="ko-KR" altLang="en-US" b="1" dirty="0"/>
              <a:t>축</a:t>
            </a:r>
            <a:r>
              <a:rPr lang="en-US" altLang="ko-KR" dirty="0"/>
              <a:t>: </a:t>
            </a:r>
            <a:r>
              <a:rPr lang="ko-KR" altLang="en-US" dirty="0"/>
              <a:t>각 </a:t>
            </a:r>
            <a:r>
              <a:rPr lang="ko-KR" altLang="en-US" b="1" dirty="0"/>
              <a:t>범주형 변수의 값</a:t>
            </a:r>
            <a:r>
              <a:rPr lang="ko-KR" altLang="en-US" dirty="0"/>
              <a:t>이 표시됩니다</a:t>
            </a:r>
            <a:r>
              <a:rPr lang="en-US" altLang="ko-KR" dirty="0"/>
              <a:t>. </a:t>
            </a:r>
            <a:r>
              <a:rPr lang="ko-KR" altLang="en-US" dirty="0"/>
              <a:t>예를 들어</a:t>
            </a:r>
            <a:r>
              <a:rPr lang="en-US" altLang="ko-KR" dirty="0"/>
              <a:t>, </a:t>
            </a:r>
            <a:r>
              <a:rPr lang="en-US" dirty="0"/>
              <a:t>col</a:t>
            </a:r>
            <a:r>
              <a:rPr lang="ko-KR" altLang="en-US" dirty="0"/>
              <a:t>이 </a:t>
            </a:r>
            <a:r>
              <a:rPr lang="en-US" altLang="ko-KR" dirty="0"/>
              <a:t>'</a:t>
            </a:r>
            <a:r>
              <a:rPr lang="ko-KR" altLang="en-US" dirty="0"/>
              <a:t>성별</a:t>
            </a:r>
            <a:r>
              <a:rPr lang="en-US" altLang="ko-KR" dirty="0"/>
              <a:t>'</a:t>
            </a:r>
            <a:r>
              <a:rPr lang="ko-KR" altLang="en-US" dirty="0"/>
              <a:t>이라면 </a:t>
            </a:r>
            <a:r>
              <a:rPr lang="en-US" altLang="ko-KR" dirty="0"/>
              <a:t>'</a:t>
            </a:r>
            <a:r>
              <a:rPr lang="ko-KR" altLang="en-US" dirty="0"/>
              <a:t>남</a:t>
            </a:r>
            <a:r>
              <a:rPr lang="en-US" altLang="ko-KR" dirty="0"/>
              <a:t>', '</a:t>
            </a:r>
            <a:r>
              <a:rPr lang="ko-KR" altLang="en-US" dirty="0"/>
              <a:t>여</a:t>
            </a:r>
            <a:r>
              <a:rPr lang="en-US" altLang="ko-KR" dirty="0"/>
              <a:t>'</a:t>
            </a:r>
            <a:r>
              <a:rPr lang="ko-KR" altLang="en-US" dirty="0"/>
              <a:t>와 같은 값이 </a:t>
            </a:r>
            <a:r>
              <a:rPr lang="en-US" dirty="0"/>
              <a:t>x</a:t>
            </a:r>
            <a:r>
              <a:rPr lang="ko-KR" altLang="en-US" dirty="0"/>
              <a:t>축에 표시됩니다</a:t>
            </a:r>
            <a:r>
              <a:rPr lang="en-US" altLang="ko-KR" dirty="0"/>
              <a:t>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hue='</a:t>
            </a:r>
            <a:r>
              <a:rPr lang="ko-KR" altLang="en-US" b="1" dirty="0" err="1"/>
              <a:t>불량여부</a:t>
            </a:r>
            <a:r>
              <a:rPr lang="en-US" altLang="ko-KR" b="1" dirty="0"/>
              <a:t>'</a:t>
            </a:r>
            <a:r>
              <a:rPr lang="en-US" altLang="ko-KR" dirty="0"/>
              <a:t>: </a:t>
            </a:r>
            <a:r>
              <a:rPr lang="ko-KR" altLang="en-US" dirty="0" err="1"/>
              <a:t>불량여부</a:t>
            </a:r>
            <a:r>
              <a:rPr lang="en-US" altLang="ko-KR" dirty="0"/>
              <a:t>(0 </a:t>
            </a:r>
            <a:r>
              <a:rPr lang="ko-KR" altLang="en-US" dirty="0"/>
              <a:t>또는 </a:t>
            </a:r>
            <a:r>
              <a:rPr lang="en-US" altLang="ko-KR" dirty="0"/>
              <a:t>1)</a:t>
            </a:r>
            <a:r>
              <a:rPr lang="ko-KR" altLang="en-US" dirty="0"/>
              <a:t>로 나눠서 색깔이 달라지며</a:t>
            </a:r>
            <a:r>
              <a:rPr lang="en-US" altLang="ko-KR" dirty="0"/>
              <a:t>, </a:t>
            </a:r>
            <a:r>
              <a:rPr lang="ko-KR" altLang="en-US" dirty="0"/>
              <a:t>각 범주에서 불량과 정상 제품이 얼마나 있는지 </a:t>
            </a:r>
            <a:r>
              <a:rPr lang="ko-KR" altLang="en-US" b="1" dirty="0"/>
              <a:t>비교</a:t>
            </a:r>
            <a:r>
              <a:rPr lang="ko-KR" altLang="en-US" dirty="0"/>
              <a:t>할 수 있습니다</a:t>
            </a:r>
            <a:r>
              <a:rPr lang="en-US" altLang="ko-KR" dirty="0"/>
              <a:t>.</a:t>
            </a:r>
          </a:p>
          <a:p>
            <a:pPr marL="742950" lvl="1" indent="-285750">
              <a:buFont typeface="+mj-lt"/>
              <a:buAutoNum type="arabicPeriod"/>
            </a:pPr>
            <a:r>
              <a:rPr lang="ko-KR" altLang="en-US" dirty="0"/>
              <a:t>막대가 두 개로 나뉘는데</a:t>
            </a:r>
            <a:r>
              <a:rPr lang="en-US" altLang="ko-KR" dirty="0"/>
              <a:t>, </a:t>
            </a:r>
            <a:r>
              <a:rPr lang="ko-KR" altLang="en-US" dirty="0"/>
              <a:t>하나는 </a:t>
            </a:r>
            <a:r>
              <a:rPr lang="ko-KR" altLang="en-US" b="1" dirty="0"/>
              <a:t>정상 제품</a:t>
            </a:r>
            <a:r>
              <a:rPr lang="en-US" altLang="ko-KR" b="1" dirty="0"/>
              <a:t>(</a:t>
            </a:r>
            <a:r>
              <a:rPr lang="ko-KR" altLang="en-US" b="1" dirty="0" err="1"/>
              <a:t>불량여부</a:t>
            </a:r>
            <a:r>
              <a:rPr lang="ko-KR" altLang="en-US" b="1" dirty="0"/>
              <a:t> </a:t>
            </a:r>
            <a:r>
              <a:rPr lang="en-US" altLang="ko-KR" b="1" dirty="0"/>
              <a:t>= 0)</a:t>
            </a:r>
            <a:r>
              <a:rPr lang="en-US" altLang="ko-KR" dirty="0"/>
              <a:t>, </a:t>
            </a:r>
            <a:r>
              <a:rPr lang="ko-KR" altLang="en-US" dirty="0"/>
              <a:t>다른 하나는 **불량 제품</a:t>
            </a:r>
            <a:r>
              <a:rPr lang="en-US" altLang="ko-KR" dirty="0"/>
              <a:t>(</a:t>
            </a:r>
            <a:r>
              <a:rPr lang="ko-KR" altLang="en-US" dirty="0" err="1"/>
              <a:t>불량여부</a:t>
            </a:r>
            <a:r>
              <a:rPr lang="ko-KR" altLang="en-US" dirty="0"/>
              <a:t> </a:t>
            </a:r>
            <a:r>
              <a:rPr lang="en-US" altLang="ko-KR" dirty="0"/>
              <a:t>= 1)**</a:t>
            </a:r>
            <a:r>
              <a:rPr lang="ko-KR" altLang="en-US" dirty="0"/>
              <a:t>을 나타냅니다</a:t>
            </a:r>
            <a:r>
              <a:rPr lang="en-US" altLang="ko-KR" dirty="0"/>
              <a:t>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y</a:t>
            </a:r>
            <a:r>
              <a:rPr lang="ko-KR" altLang="en-US" b="1" dirty="0"/>
              <a:t>축</a:t>
            </a:r>
            <a:r>
              <a:rPr lang="en-US" altLang="ko-KR" dirty="0"/>
              <a:t>: </a:t>
            </a:r>
            <a:r>
              <a:rPr lang="en-US" dirty="0"/>
              <a:t>y</a:t>
            </a:r>
            <a:r>
              <a:rPr lang="ko-KR" altLang="en-US" dirty="0"/>
              <a:t>축은 각 범주에서 발생한 </a:t>
            </a:r>
            <a:r>
              <a:rPr lang="ko-KR" altLang="en-US" b="1" dirty="0"/>
              <a:t>불량 및 정상 제품의 개수</a:t>
            </a:r>
            <a:r>
              <a:rPr lang="ko-KR" altLang="en-US" dirty="0"/>
              <a:t>를 나타냅니다</a:t>
            </a:r>
            <a:r>
              <a:rPr lang="en-US" altLang="ko-KR" dirty="0"/>
              <a:t>. </a:t>
            </a: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각 범주에서 불량 제품이 얼마나 자주 발생하는지를 시각적으로 확인할 수 있습니다</a:t>
            </a:r>
            <a:r>
              <a:rPr lang="en-US" altLang="ko-KR" dirty="0"/>
              <a:t>.</a:t>
            </a:r>
          </a:p>
          <a:p>
            <a:r>
              <a:rPr lang="ko-KR" altLang="en-US" b="1" dirty="0"/>
              <a:t>구체적인 해석</a:t>
            </a:r>
            <a:r>
              <a:rPr lang="en-US" altLang="ko-KR" b="1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b="1" dirty="0" err="1"/>
              <a:t>불량여부가</a:t>
            </a:r>
            <a:r>
              <a:rPr lang="ko-KR" altLang="en-US" b="1" dirty="0"/>
              <a:t> 범주형 변수에 따라 어떻게 달라지는지</a:t>
            </a:r>
            <a:r>
              <a:rPr lang="ko-KR" altLang="en-US" dirty="0"/>
              <a:t>를 한눈에 파악할 수 있습니다</a:t>
            </a:r>
            <a:r>
              <a:rPr lang="en-US" altLang="ko-K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만약 어떤 범주형 변수의 특정 값에서 </a:t>
            </a:r>
            <a:r>
              <a:rPr lang="ko-KR" altLang="en-US" b="1" dirty="0"/>
              <a:t>불량 제품</a:t>
            </a:r>
            <a:r>
              <a:rPr lang="en-US" altLang="ko-KR" b="1" dirty="0"/>
              <a:t>(1)</a:t>
            </a:r>
            <a:r>
              <a:rPr lang="ko-KR" altLang="en-US" b="1" dirty="0"/>
              <a:t>의 비율이 높다면</a:t>
            </a:r>
            <a:r>
              <a:rPr lang="en-US" altLang="ko-KR" dirty="0"/>
              <a:t>, </a:t>
            </a:r>
            <a:r>
              <a:rPr lang="ko-KR" altLang="en-US" dirty="0"/>
              <a:t>그 변수는 불량 여부에 중요한 영향을 미치는 변수일 수 있습니다</a:t>
            </a:r>
            <a:r>
              <a:rPr lang="en-US" altLang="ko-K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반대로</a:t>
            </a:r>
            <a:r>
              <a:rPr lang="en-US" altLang="ko-KR" dirty="0"/>
              <a:t>, </a:t>
            </a:r>
            <a:r>
              <a:rPr lang="ko-KR" altLang="en-US" b="1" dirty="0" err="1"/>
              <a:t>불량여부가</a:t>
            </a:r>
            <a:r>
              <a:rPr lang="ko-KR" altLang="en-US" b="1" dirty="0"/>
              <a:t> 모든 범주에서 비슷한 비율로 발생한다면</a:t>
            </a:r>
            <a:r>
              <a:rPr lang="en-US" altLang="ko-KR" dirty="0"/>
              <a:t>, </a:t>
            </a:r>
            <a:r>
              <a:rPr lang="ko-KR" altLang="en-US" dirty="0"/>
              <a:t>그 변수는 불량을 예측하는 데 큰 도움이 되지 않을 수 있습니다</a:t>
            </a:r>
            <a:r>
              <a:rPr lang="en-US" altLang="ko-KR" dirty="0"/>
              <a:t>.</a:t>
            </a:r>
          </a:p>
          <a:p>
            <a:r>
              <a:rPr lang="ko-KR" altLang="en-US" b="1" dirty="0"/>
              <a:t>예시 데이터 해석</a:t>
            </a:r>
          </a:p>
          <a:p>
            <a:r>
              <a:rPr lang="ko-KR" altLang="en-US" dirty="0"/>
              <a:t>만약 </a:t>
            </a:r>
            <a:r>
              <a:rPr lang="en-US" dirty="0" err="1"/>
              <a:t>category_columns</a:t>
            </a:r>
            <a:r>
              <a:rPr lang="ko-KR" altLang="en-US" dirty="0"/>
              <a:t>에 </a:t>
            </a:r>
            <a:r>
              <a:rPr lang="en-US" altLang="ko-KR" dirty="0"/>
              <a:t>'</a:t>
            </a:r>
            <a:r>
              <a:rPr lang="ko-KR" altLang="en-US" dirty="0"/>
              <a:t>성별</a:t>
            </a:r>
            <a:r>
              <a:rPr lang="en-US" altLang="ko-KR" dirty="0"/>
              <a:t>', '</a:t>
            </a:r>
            <a:r>
              <a:rPr lang="ko-KR" altLang="en-US" dirty="0" err="1"/>
              <a:t>지불방식</a:t>
            </a:r>
            <a:r>
              <a:rPr lang="en-US" altLang="ko-KR" dirty="0"/>
              <a:t>', '</a:t>
            </a:r>
            <a:r>
              <a:rPr lang="ko-KR" altLang="en-US" dirty="0"/>
              <a:t>거주지</a:t>
            </a:r>
            <a:r>
              <a:rPr lang="en-US" altLang="ko-KR" dirty="0"/>
              <a:t>' </a:t>
            </a:r>
            <a:r>
              <a:rPr lang="ko-KR" altLang="en-US" dirty="0"/>
              <a:t>등이 포함되어 있다고 가정해 보겠습니다</a:t>
            </a:r>
            <a:r>
              <a:rPr lang="en-US" altLang="ko-KR" dirty="0"/>
              <a:t>.</a:t>
            </a:r>
          </a:p>
          <a:p>
            <a:pPr>
              <a:buFont typeface="+mj-lt"/>
              <a:buAutoNum type="arabicPeriod"/>
            </a:pPr>
            <a:r>
              <a:rPr lang="ko-KR" altLang="en-US" b="1" dirty="0"/>
              <a:t>성별</a:t>
            </a:r>
            <a:r>
              <a:rPr lang="en-US" altLang="ko-KR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ko-KR" altLang="en-US" dirty="0"/>
              <a:t>남에서 </a:t>
            </a:r>
            <a:r>
              <a:rPr lang="ko-KR" altLang="en-US" b="1" dirty="0"/>
              <a:t>정상 제품</a:t>
            </a:r>
            <a:r>
              <a:rPr lang="ko-KR" altLang="en-US" dirty="0"/>
              <a:t>이 많고</a:t>
            </a:r>
            <a:r>
              <a:rPr lang="en-US" altLang="ko-KR" dirty="0"/>
              <a:t>, </a:t>
            </a:r>
            <a:r>
              <a:rPr lang="ko-KR" altLang="en-US" dirty="0"/>
              <a:t>여에서 </a:t>
            </a:r>
            <a:r>
              <a:rPr lang="ko-KR" altLang="en-US" b="1" dirty="0"/>
              <a:t>불량 제품</a:t>
            </a:r>
            <a:r>
              <a:rPr lang="ko-KR" altLang="en-US" dirty="0"/>
              <a:t>이 많다면</a:t>
            </a:r>
            <a:r>
              <a:rPr lang="en-US" altLang="ko-KR" dirty="0"/>
              <a:t>, </a:t>
            </a:r>
            <a:r>
              <a:rPr lang="ko-KR" altLang="en-US" dirty="0"/>
              <a:t>성별이 불량 여부에 영향을 미칠 가능성이 있습니다</a:t>
            </a:r>
            <a:r>
              <a:rPr lang="en-US" altLang="ko-KR" dirty="0"/>
              <a:t>.</a:t>
            </a:r>
          </a:p>
          <a:p>
            <a:pPr>
              <a:buFont typeface="+mj-lt"/>
              <a:buAutoNum type="arabicPeriod"/>
            </a:pPr>
            <a:r>
              <a:rPr lang="ko-KR" altLang="en-US" b="1" dirty="0" err="1"/>
              <a:t>지불방식</a:t>
            </a:r>
            <a:r>
              <a:rPr lang="en-US" altLang="ko-KR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altLang="ko-KR" dirty="0"/>
              <a:t>'</a:t>
            </a:r>
            <a:r>
              <a:rPr lang="ko-KR" altLang="en-US" dirty="0"/>
              <a:t>신용카드</a:t>
            </a:r>
            <a:r>
              <a:rPr lang="en-US" altLang="ko-KR" dirty="0"/>
              <a:t>', '</a:t>
            </a:r>
            <a:r>
              <a:rPr lang="ko-KR" altLang="en-US" dirty="0"/>
              <a:t>현금</a:t>
            </a:r>
            <a:r>
              <a:rPr lang="en-US" altLang="ko-KR" dirty="0"/>
              <a:t>', '</a:t>
            </a:r>
            <a:r>
              <a:rPr lang="ko-KR" altLang="en-US" dirty="0"/>
              <a:t>계좌이체</a:t>
            </a:r>
            <a:r>
              <a:rPr lang="en-US" altLang="ko-KR" dirty="0"/>
              <a:t>' </a:t>
            </a:r>
            <a:r>
              <a:rPr lang="ko-KR" altLang="en-US" dirty="0"/>
              <a:t>등의 범주형 값에 대해 불량과 정상의 분포를 보면</a:t>
            </a:r>
            <a:r>
              <a:rPr lang="en-US" altLang="ko-KR" dirty="0"/>
              <a:t>, </a:t>
            </a:r>
            <a:r>
              <a:rPr lang="ko-KR" altLang="en-US" dirty="0"/>
              <a:t>특정 지불방식에서 불량률이 높을 수 있습니다</a:t>
            </a:r>
            <a:r>
              <a:rPr lang="en-US" altLang="ko-KR" dirty="0"/>
              <a:t>. </a:t>
            </a:r>
            <a:r>
              <a:rPr lang="ko-KR" altLang="en-US" dirty="0"/>
              <a:t>예를 들어</a:t>
            </a:r>
            <a:r>
              <a:rPr lang="en-US" altLang="ko-KR" dirty="0"/>
              <a:t>, '</a:t>
            </a:r>
            <a:r>
              <a:rPr lang="ko-KR" altLang="en-US" dirty="0"/>
              <a:t>현금</a:t>
            </a:r>
            <a:r>
              <a:rPr lang="en-US" altLang="ko-KR" dirty="0"/>
              <a:t>'</a:t>
            </a:r>
            <a:r>
              <a:rPr lang="ko-KR" altLang="en-US" dirty="0" err="1"/>
              <a:t>으로</a:t>
            </a:r>
            <a:r>
              <a:rPr lang="ko-KR" altLang="en-US" dirty="0"/>
              <a:t> 지불한 경우에만 불량률이 높다면</a:t>
            </a:r>
            <a:r>
              <a:rPr lang="en-US" altLang="ko-KR" dirty="0"/>
              <a:t>, </a:t>
            </a:r>
            <a:r>
              <a:rPr lang="ko-KR" altLang="en-US" dirty="0"/>
              <a:t>이 방식이 불량과 연관이 있을 수 있습니다</a:t>
            </a:r>
            <a:r>
              <a:rPr lang="en-US" altLang="ko-KR" dirty="0"/>
              <a:t>.</a:t>
            </a:r>
          </a:p>
          <a:p>
            <a:pPr>
              <a:buFont typeface="+mj-lt"/>
              <a:buAutoNum type="arabicPeriod"/>
            </a:pPr>
            <a:r>
              <a:rPr lang="ko-KR" altLang="en-US" b="1" dirty="0"/>
              <a:t>거주지</a:t>
            </a:r>
            <a:r>
              <a:rPr lang="en-US" altLang="ko-KR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ko-KR" altLang="en-US" dirty="0"/>
              <a:t>지역별로 불량 제품이 특정 지역에 집중되어 있으면</a:t>
            </a:r>
            <a:r>
              <a:rPr lang="en-US" altLang="ko-KR" dirty="0"/>
              <a:t>, </a:t>
            </a:r>
            <a:r>
              <a:rPr lang="ko-KR" altLang="en-US" dirty="0"/>
              <a:t>그 지역의 생산 환경이나 운송 과정에서 문제가 있을 수 있습니다</a:t>
            </a:r>
            <a:r>
              <a:rPr lang="en-US" altLang="ko-KR" dirty="0"/>
              <a:t>.</a:t>
            </a:r>
          </a:p>
          <a:p>
            <a:r>
              <a:rPr lang="en-US" altLang="ko-KR" b="1" dirty="0"/>
              <a:t>3. </a:t>
            </a:r>
            <a:r>
              <a:rPr lang="ko-KR" altLang="en-US" b="1" dirty="0"/>
              <a:t>그래프가 제공하는 정보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b="1" dirty="0"/>
              <a:t>불량 및 정상 제품의 분포</a:t>
            </a:r>
            <a:r>
              <a:rPr lang="en-US" altLang="ko-KR" dirty="0"/>
              <a:t>: </a:t>
            </a:r>
            <a:r>
              <a:rPr lang="ko-KR" altLang="en-US" dirty="0"/>
              <a:t>각 범주형 변수에서 불량과 정상 제품의 분포를 명확하게 시각화할 수 있습니다</a:t>
            </a:r>
            <a:r>
              <a:rPr lang="en-US" altLang="ko-K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b="1" dirty="0"/>
              <a:t>비교 가능성</a:t>
            </a:r>
            <a:r>
              <a:rPr lang="en-US" altLang="ko-KR" dirty="0"/>
              <a:t>: </a:t>
            </a:r>
            <a:r>
              <a:rPr lang="ko-KR" altLang="en-US" dirty="0"/>
              <a:t>여러 범주형 변수에 걸쳐 불량과 정상 제품이 어떻게 분포하는지 비교함으로써</a:t>
            </a:r>
            <a:r>
              <a:rPr lang="en-US" altLang="ko-KR" dirty="0"/>
              <a:t>, </a:t>
            </a:r>
            <a:r>
              <a:rPr lang="ko-KR" altLang="en-US" dirty="0"/>
              <a:t>불량 예측에 중요한 범주형 변수를 파악할 수 있습니다</a:t>
            </a:r>
            <a:r>
              <a:rPr lang="en-US" altLang="ko-K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b="1" dirty="0"/>
              <a:t>의사 결정의 힌트</a:t>
            </a:r>
            <a:r>
              <a:rPr lang="en-US" altLang="ko-KR" dirty="0"/>
              <a:t>: </a:t>
            </a:r>
            <a:r>
              <a:rPr lang="ko-KR" altLang="en-US" dirty="0"/>
              <a:t>특정 범주형 변수에서 불량 비율이 현저히 높은 경우</a:t>
            </a:r>
            <a:r>
              <a:rPr lang="en-US" altLang="ko-KR" dirty="0"/>
              <a:t>, </a:t>
            </a:r>
            <a:r>
              <a:rPr lang="ko-KR" altLang="en-US" dirty="0"/>
              <a:t>해당 범주형 값이 불량 여부를 예측하는 중요한 변수일 가능성이 있습니다</a:t>
            </a:r>
            <a:r>
              <a:rPr lang="en-US" altLang="ko-K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ko-KR" dirty="0"/>
          </a:p>
          <a:p>
            <a:r>
              <a:rPr lang="en-US" altLang="ko-KR" b="1" dirty="0"/>
              <a:t>4. </a:t>
            </a:r>
            <a:r>
              <a:rPr lang="ko-KR" altLang="en-US" b="1" dirty="0"/>
              <a:t>데이터 전처리 및 시각화의 역할</a:t>
            </a:r>
          </a:p>
          <a:p>
            <a:r>
              <a:rPr lang="ko-KR" altLang="en-US" dirty="0"/>
              <a:t>이 시각화는 **데이터 탐색적 분석</a:t>
            </a:r>
            <a:r>
              <a:rPr lang="en-US" altLang="ko-KR" dirty="0"/>
              <a:t>(</a:t>
            </a:r>
            <a:r>
              <a:rPr lang="en-US" dirty="0"/>
              <a:t>Exploratory Data Analysis, EDA)**</a:t>
            </a:r>
            <a:r>
              <a:rPr lang="ko-KR" altLang="en-US" dirty="0"/>
              <a:t>의 일환으로</a:t>
            </a:r>
            <a:r>
              <a:rPr lang="en-US" altLang="ko-KR" dirty="0"/>
              <a:t>, </a:t>
            </a:r>
            <a:r>
              <a:rPr lang="ko-KR" altLang="en-US" dirty="0"/>
              <a:t>각 범주형 변수가 불량 여부에 어떻게 영향을 미치는지를 직관적으로 파악할 수 있도록 돕습니다</a:t>
            </a:r>
            <a:r>
              <a:rPr lang="en-US" altLang="ko-KR" dirty="0"/>
              <a:t>. </a:t>
            </a:r>
            <a:r>
              <a:rPr lang="ko-KR" altLang="en-US" dirty="0"/>
              <a:t>이를 통해</a:t>
            </a:r>
            <a:r>
              <a:rPr lang="en-US" altLang="ko-KR" dirty="0"/>
              <a:t>, </a:t>
            </a:r>
            <a:r>
              <a:rPr lang="ko-KR" altLang="en-US" dirty="0"/>
              <a:t>불량 제품을 예측하는 데 중요한 변수를 추출하거나 불량 원인을 파악하는 데 중요한 단서를 얻을 수 있습니다</a:t>
            </a:r>
            <a:r>
              <a:rPr lang="en-US" altLang="ko-KR" dirty="0"/>
              <a:t>.</a:t>
            </a:r>
          </a:p>
          <a:p>
            <a:r>
              <a:rPr lang="ko-KR" altLang="en-US" b="1" dirty="0"/>
              <a:t>결론</a:t>
            </a:r>
          </a:p>
          <a:p>
            <a:r>
              <a:rPr lang="ko-KR" altLang="en-US" dirty="0"/>
              <a:t>이 코드로 생성된 </a:t>
            </a:r>
            <a:r>
              <a:rPr lang="ko-KR" altLang="en-US" b="1" dirty="0"/>
              <a:t>카운트플롯</a:t>
            </a:r>
            <a:r>
              <a:rPr lang="ko-KR" altLang="en-US" dirty="0"/>
              <a:t>은 범주형 변수들과 불량 여부 사이의 </a:t>
            </a:r>
            <a:r>
              <a:rPr lang="ko-KR" altLang="en-US" b="1" dirty="0"/>
              <a:t>분포 차이</a:t>
            </a:r>
            <a:r>
              <a:rPr lang="ko-KR" altLang="en-US" dirty="0"/>
              <a:t>를 시각적으로 비교할 수 있는 강력한 도구입니다</a:t>
            </a:r>
            <a:r>
              <a:rPr lang="en-US" altLang="ko-KR" dirty="0"/>
              <a:t>. </a:t>
            </a:r>
            <a:r>
              <a:rPr lang="ko-KR" altLang="en-US" dirty="0"/>
              <a:t>각 범주형 변수에서 불량 제품과 정상 제품의 비율을 확인함으로써</a:t>
            </a:r>
            <a:r>
              <a:rPr lang="en-US" altLang="ko-KR" dirty="0"/>
              <a:t>, </a:t>
            </a:r>
            <a:r>
              <a:rPr lang="ko-KR" altLang="en-US" dirty="0"/>
              <a:t>불량 예측에 중요한 변수를 찾고 데이터의 특성을 이해할 수 있습니다</a:t>
            </a:r>
            <a:r>
              <a:rPr lang="en-US" altLang="ko-K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/>
          </a:p>
        </p:txBody>
      </p:sp>
    </p:spTree>
    <p:extLst>
      <p:ext uri="{BB962C8B-B14F-4D97-AF65-F5344CB8AC3E}">
        <p14:creationId xmlns:p14="http://schemas.microsoft.com/office/powerpoint/2010/main" val="38392030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58763" y="804863"/>
            <a:ext cx="6219825" cy="40163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/>
              <a:t>'3':'</a:t>
            </a:r>
            <a:r>
              <a:rPr lang="ko-KR" altLang="en-US" baseline="0" dirty="0"/>
              <a:t>방문</a:t>
            </a:r>
            <a:r>
              <a:rPr lang="en-US" altLang="ko-KR" baseline="0" dirty="0"/>
              <a:t>(</a:t>
            </a:r>
            <a:r>
              <a:rPr lang="ko-KR" altLang="en-US" baseline="0" dirty="0"/>
              <a:t>직원</a:t>
            </a:r>
            <a:r>
              <a:rPr lang="en-US" altLang="ko-KR" baseline="0" dirty="0"/>
              <a:t>)</a:t>
            </a:r>
            <a:r>
              <a:rPr lang="ko-KR" altLang="en-US" baseline="0" dirty="0"/>
              <a:t>수금</a:t>
            </a:r>
            <a:r>
              <a:rPr lang="en-US" altLang="ko-KR" baseline="0" dirty="0"/>
              <a:t>'</a:t>
            </a:r>
          </a:p>
        </p:txBody>
      </p:sp>
    </p:spTree>
    <p:extLst>
      <p:ext uri="{BB962C8B-B14F-4D97-AF65-F5344CB8AC3E}">
        <p14:creationId xmlns:p14="http://schemas.microsoft.com/office/powerpoint/2010/main" val="27350335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58763" y="804863"/>
            <a:ext cx="6219825" cy="40163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1" dirty="0"/>
              <a:t>2. </a:t>
            </a:r>
            <a:r>
              <a:rPr lang="ko-KR" altLang="en-US" b="1" dirty="0"/>
              <a:t>상관계수 행렬 해석</a:t>
            </a:r>
          </a:p>
          <a:p>
            <a:r>
              <a:rPr lang="en-US" b="1" dirty="0"/>
              <a:t>a. </a:t>
            </a:r>
            <a:r>
              <a:rPr lang="ko-KR" altLang="en-US" b="1" dirty="0"/>
              <a:t>상관계수</a:t>
            </a:r>
            <a:r>
              <a:rPr lang="en-US" altLang="ko-KR" b="1" dirty="0"/>
              <a:t>(</a:t>
            </a:r>
            <a:r>
              <a:rPr lang="en-US" b="1" dirty="0"/>
              <a:t>correlation coefficient)</a:t>
            </a:r>
          </a:p>
          <a:p>
            <a:r>
              <a:rPr lang="ko-KR" altLang="en-US" dirty="0"/>
              <a:t>상관계수는 변수 간의 </a:t>
            </a:r>
            <a:r>
              <a:rPr lang="ko-KR" altLang="en-US" b="1" dirty="0"/>
              <a:t>선형 관계</a:t>
            </a:r>
            <a:r>
              <a:rPr lang="ko-KR" altLang="en-US" dirty="0"/>
              <a:t>를 측정하는 지표로</a:t>
            </a:r>
            <a:r>
              <a:rPr lang="en-US" altLang="ko-KR" dirty="0"/>
              <a:t>, </a:t>
            </a:r>
            <a:r>
              <a:rPr lang="en-US" altLang="ko-KR" b="1" dirty="0"/>
              <a:t>-1</a:t>
            </a:r>
            <a:r>
              <a:rPr lang="ko-KR" altLang="en-US" dirty="0" err="1"/>
              <a:t>부터</a:t>
            </a:r>
            <a:r>
              <a:rPr lang="ko-KR" altLang="en-US" dirty="0"/>
              <a:t> </a:t>
            </a:r>
            <a:r>
              <a:rPr lang="en-US" altLang="ko-KR" b="1" dirty="0"/>
              <a:t>1</a:t>
            </a:r>
            <a:r>
              <a:rPr lang="ko-KR" altLang="en-US" dirty="0" err="1"/>
              <a:t>까지의</a:t>
            </a:r>
            <a:r>
              <a:rPr lang="ko-KR" altLang="en-US" dirty="0"/>
              <a:t> 값을 가집니다</a:t>
            </a:r>
            <a:r>
              <a:rPr lang="en-US" altLang="ko-K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b="1" dirty="0"/>
              <a:t>양의 상관관계</a:t>
            </a:r>
            <a:r>
              <a:rPr lang="ko-KR" altLang="en-US" dirty="0"/>
              <a:t> </a:t>
            </a:r>
            <a:r>
              <a:rPr lang="en-US" altLang="ko-KR" dirty="0"/>
              <a:t>(+1</a:t>
            </a:r>
            <a:r>
              <a:rPr lang="ko-KR" altLang="en-US" dirty="0"/>
              <a:t>에 가까울수록</a:t>
            </a:r>
            <a:r>
              <a:rPr lang="en-US" altLang="ko-KR" dirty="0"/>
              <a:t>):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두 변수가 같은 방향으로 움직이는 관계를 의미합니다</a:t>
            </a:r>
            <a:r>
              <a:rPr lang="en-US" altLang="ko-KR" dirty="0"/>
              <a:t>. </a:t>
            </a: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한 변수가 증가할 때 다른 변수도 증가하는 경향이 있습니다</a:t>
            </a:r>
            <a:r>
              <a:rPr lang="en-US" altLang="ko-KR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예</a:t>
            </a:r>
            <a:r>
              <a:rPr lang="en-US" altLang="ko-KR" dirty="0"/>
              <a:t>: </a:t>
            </a:r>
            <a:r>
              <a:rPr lang="ko-KR" altLang="en-US" dirty="0"/>
              <a:t>온도와 아이스크림 판매량이 </a:t>
            </a:r>
            <a:r>
              <a:rPr lang="ko-KR" altLang="en-US" b="1" dirty="0"/>
              <a:t>양의 상관관계</a:t>
            </a:r>
            <a:r>
              <a:rPr lang="ko-KR" altLang="en-US" dirty="0"/>
              <a:t>를 가질 수 있습니다</a:t>
            </a:r>
            <a:r>
              <a:rPr lang="en-US" altLang="ko-K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b="1" dirty="0"/>
              <a:t>음의 상관관계</a:t>
            </a:r>
            <a:r>
              <a:rPr lang="ko-KR" altLang="en-US" dirty="0"/>
              <a:t> </a:t>
            </a:r>
            <a:r>
              <a:rPr lang="en-US" altLang="ko-KR" dirty="0"/>
              <a:t>(-1</a:t>
            </a:r>
            <a:r>
              <a:rPr lang="ko-KR" altLang="en-US" dirty="0"/>
              <a:t>에 가까울수록</a:t>
            </a:r>
            <a:r>
              <a:rPr lang="en-US" altLang="ko-KR" dirty="0"/>
              <a:t>):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두 변수가 반대 방향으로 움직이는 관계를 의미합니다</a:t>
            </a:r>
            <a:r>
              <a:rPr lang="en-US" altLang="ko-KR" dirty="0"/>
              <a:t>. </a:t>
            </a: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한 변수가 증가할 때 다른 변수는 감소하는 경향이 있습니다</a:t>
            </a:r>
            <a:r>
              <a:rPr lang="en-US" altLang="ko-KR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예</a:t>
            </a:r>
            <a:r>
              <a:rPr lang="en-US" altLang="ko-KR" dirty="0"/>
              <a:t>: </a:t>
            </a:r>
            <a:r>
              <a:rPr lang="ko-KR" altLang="en-US" dirty="0"/>
              <a:t>외부 온도와 난방 사용량은 </a:t>
            </a:r>
            <a:r>
              <a:rPr lang="ko-KR" altLang="en-US" b="1" dirty="0"/>
              <a:t>음의 상관관계</a:t>
            </a:r>
            <a:r>
              <a:rPr lang="ko-KR" altLang="en-US" dirty="0"/>
              <a:t>를 가질 수 있습니다</a:t>
            </a:r>
            <a:r>
              <a:rPr lang="en-US" altLang="ko-K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b="1" dirty="0"/>
              <a:t>상관관계 없음</a:t>
            </a:r>
            <a:r>
              <a:rPr lang="ko-KR" altLang="en-US" dirty="0"/>
              <a:t> </a:t>
            </a:r>
            <a:r>
              <a:rPr lang="en-US" altLang="ko-KR" dirty="0"/>
              <a:t>(0</a:t>
            </a:r>
            <a:r>
              <a:rPr lang="ko-KR" altLang="en-US" dirty="0"/>
              <a:t>에 가까울수록</a:t>
            </a:r>
            <a:r>
              <a:rPr lang="en-US" altLang="ko-KR" dirty="0"/>
              <a:t>):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두 변수 간에 선형적인 관계가 없음을 의미합니다</a:t>
            </a:r>
            <a:r>
              <a:rPr lang="en-US" altLang="ko-KR" dirty="0"/>
              <a:t>.</a:t>
            </a:r>
          </a:p>
          <a:p>
            <a:r>
              <a:rPr lang="en-US" b="1" dirty="0"/>
              <a:t>b. </a:t>
            </a:r>
            <a:r>
              <a:rPr lang="ko-KR" altLang="en-US" b="1" dirty="0" err="1"/>
              <a:t>히트맵</a:t>
            </a:r>
            <a:r>
              <a:rPr lang="ko-KR" altLang="en-US" b="1" dirty="0"/>
              <a:t> 해석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b="1" dirty="0"/>
              <a:t>대각선 값</a:t>
            </a:r>
            <a:r>
              <a:rPr lang="en-US" altLang="ko-KR" dirty="0"/>
              <a:t>: </a:t>
            </a:r>
            <a:r>
              <a:rPr lang="ko-KR" altLang="en-US" dirty="0"/>
              <a:t>모든 변수의 자기 자신과의 상관관계는 항상 </a:t>
            </a:r>
            <a:r>
              <a:rPr lang="en-US" altLang="ko-KR" dirty="0"/>
              <a:t>1</a:t>
            </a:r>
            <a:r>
              <a:rPr lang="ko-KR" altLang="en-US" dirty="0"/>
              <a:t>이므로</a:t>
            </a:r>
            <a:r>
              <a:rPr lang="en-US" altLang="ko-KR" dirty="0"/>
              <a:t>, </a:t>
            </a:r>
            <a:r>
              <a:rPr lang="ko-KR" altLang="en-US" dirty="0"/>
              <a:t>대각선은 항상 </a:t>
            </a:r>
            <a:r>
              <a:rPr lang="en-US" altLang="ko-KR" b="1" dirty="0"/>
              <a:t>1</a:t>
            </a:r>
            <a:r>
              <a:rPr lang="ko-KR" altLang="en-US" dirty="0"/>
              <a:t>로 채워집니다</a:t>
            </a:r>
            <a:r>
              <a:rPr lang="en-US" altLang="ko-K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b="1" dirty="0"/>
              <a:t>강한 상관관계</a:t>
            </a:r>
            <a:r>
              <a:rPr lang="en-US" altLang="ko-KR" dirty="0"/>
              <a:t>: </a:t>
            </a:r>
            <a:r>
              <a:rPr lang="ko-KR" altLang="en-US" dirty="0"/>
              <a:t>값이 </a:t>
            </a:r>
            <a:r>
              <a:rPr lang="en-US" altLang="ko-KR" dirty="0"/>
              <a:t>0.8 </a:t>
            </a:r>
            <a:r>
              <a:rPr lang="ko-KR" altLang="en-US" dirty="0"/>
              <a:t>이상이거나 </a:t>
            </a:r>
            <a:r>
              <a:rPr lang="en-US" altLang="ko-KR" dirty="0"/>
              <a:t>-0.8 </a:t>
            </a:r>
            <a:r>
              <a:rPr lang="ko-KR" altLang="en-US" dirty="0"/>
              <a:t>이하인 경우</a:t>
            </a:r>
            <a:r>
              <a:rPr lang="en-US" altLang="ko-KR" dirty="0"/>
              <a:t>, </a:t>
            </a:r>
            <a:r>
              <a:rPr lang="ko-KR" altLang="en-US" dirty="0"/>
              <a:t>해당 변수들이 강한 선형 관계에 있다고 볼 수 있습니다</a:t>
            </a:r>
            <a:r>
              <a:rPr lang="en-US" altLang="ko-KR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예</a:t>
            </a:r>
            <a:r>
              <a:rPr lang="en-US" altLang="ko-KR" dirty="0"/>
              <a:t>: </a:t>
            </a:r>
            <a:r>
              <a:rPr lang="en-US" dirty="0"/>
              <a:t>A </a:t>
            </a:r>
            <a:r>
              <a:rPr lang="ko-KR" altLang="en-US" dirty="0"/>
              <a:t>변수와 </a:t>
            </a:r>
            <a:r>
              <a:rPr lang="en-US" dirty="0"/>
              <a:t>B </a:t>
            </a:r>
            <a:r>
              <a:rPr lang="ko-KR" altLang="en-US" dirty="0"/>
              <a:t>변수가 </a:t>
            </a:r>
            <a:r>
              <a:rPr lang="en-US" altLang="ko-KR" dirty="0"/>
              <a:t>0.9</a:t>
            </a:r>
            <a:r>
              <a:rPr lang="ko-KR" altLang="en-US" dirty="0"/>
              <a:t>의 상관관계를 가진다면</a:t>
            </a:r>
            <a:r>
              <a:rPr lang="en-US" altLang="ko-KR" dirty="0"/>
              <a:t>, </a:t>
            </a:r>
            <a:r>
              <a:rPr lang="ko-KR" altLang="en-US" dirty="0"/>
              <a:t>두 변수는 매우 강한 양의 상관관계를 가집니다</a:t>
            </a:r>
            <a:r>
              <a:rPr lang="en-US" altLang="ko-K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b="1" dirty="0"/>
              <a:t>약한 상관관계</a:t>
            </a:r>
            <a:r>
              <a:rPr lang="en-US" altLang="ko-KR" dirty="0"/>
              <a:t>: </a:t>
            </a:r>
            <a:r>
              <a:rPr lang="ko-KR" altLang="en-US" dirty="0"/>
              <a:t>값이 </a:t>
            </a:r>
            <a:r>
              <a:rPr lang="en-US" altLang="ko-KR" dirty="0"/>
              <a:t>0.2</a:t>
            </a:r>
            <a:r>
              <a:rPr lang="ko-KR" altLang="en-US" dirty="0"/>
              <a:t>와 </a:t>
            </a:r>
            <a:r>
              <a:rPr lang="en-US" altLang="ko-KR" dirty="0"/>
              <a:t>0.5 </a:t>
            </a:r>
            <a:r>
              <a:rPr lang="ko-KR" altLang="en-US" dirty="0"/>
              <a:t>사이일 때</a:t>
            </a:r>
            <a:r>
              <a:rPr lang="en-US" altLang="ko-KR" dirty="0"/>
              <a:t>, </a:t>
            </a:r>
            <a:r>
              <a:rPr lang="ko-KR" altLang="en-US" dirty="0"/>
              <a:t>두 변수는 약한 상관관계를 가질 수 있습니다</a:t>
            </a:r>
            <a:r>
              <a:rPr lang="en-US" altLang="ko-K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b="1" dirty="0"/>
              <a:t>음의 상관관계</a:t>
            </a:r>
            <a:r>
              <a:rPr lang="en-US" altLang="ko-KR" dirty="0"/>
              <a:t>: </a:t>
            </a:r>
            <a:r>
              <a:rPr lang="ko-KR" altLang="en-US" dirty="0"/>
              <a:t>값이 </a:t>
            </a:r>
            <a:r>
              <a:rPr lang="en-US" altLang="ko-KR" dirty="0"/>
              <a:t>-0.5 </a:t>
            </a:r>
            <a:r>
              <a:rPr lang="ko-KR" altLang="en-US" dirty="0"/>
              <a:t>이하라면</a:t>
            </a:r>
            <a:r>
              <a:rPr lang="en-US" altLang="ko-KR" dirty="0"/>
              <a:t>, </a:t>
            </a:r>
            <a:r>
              <a:rPr lang="ko-KR" altLang="en-US" dirty="0"/>
              <a:t>두 변수는 음의 상관관계를 가집니다</a:t>
            </a:r>
            <a:r>
              <a:rPr lang="en-US" altLang="ko-KR" dirty="0"/>
              <a:t>. </a:t>
            </a:r>
            <a:r>
              <a:rPr lang="ko-KR" altLang="en-US" dirty="0"/>
              <a:t>예를 들어</a:t>
            </a:r>
            <a:r>
              <a:rPr lang="en-US" altLang="ko-KR" dirty="0"/>
              <a:t>, </a:t>
            </a:r>
            <a:r>
              <a:rPr lang="en-US" dirty="0"/>
              <a:t>C </a:t>
            </a:r>
            <a:r>
              <a:rPr lang="ko-KR" altLang="en-US" dirty="0"/>
              <a:t>변수와 </a:t>
            </a:r>
            <a:r>
              <a:rPr lang="en-US" dirty="0"/>
              <a:t>D </a:t>
            </a:r>
            <a:r>
              <a:rPr lang="ko-KR" altLang="en-US" dirty="0"/>
              <a:t>변수가 </a:t>
            </a:r>
            <a:r>
              <a:rPr lang="en-US" altLang="ko-KR" dirty="0"/>
              <a:t>-0.7</a:t>
            </a:r>
            <a:r>
              <a:rPr lang="ko-KR" altLang="en-US" dirty="0"/>
              <a:t>의 상관관계를 가진다면</a:t>
            </a:r>
            <a:r>
              <a:rPr lang="en-US" altLang="ko-KR" dirty="0"/>
              <a:t>, </a:t>
            </a:r>
            <a:r>
              <a:rPr lang="ko-KR" altLang="en-US" dirty="0"/>
              <a:t>한 변수가 증가할 때 다른 변수는 감소할 가능성이 높습니다</a:t>
            </a:r>
            <a:r>
              <a:rPr lang="en-US" altLang="ko-KR" dirty="0"/>
              <a:t>.</a:t>
            </a:r>
          </a:p>
          <a:p>
            <a:endParaRPr lang="en-US" altLang="ko-KR" b="1" dirty="0"/>
          </a:p>
          <a:p>
            <a:endParaRPr lang="en-US" altLang="ko-KR" b="1" dirty="0"/>
          </a:p>
          <a:p>
            <a:r>
              <a:rPr lang="en-US" altLang="ko-KR" b="1" dirty="0"/>
              <a:t>3. </a:t>
            </a:r>
            <a:r>
              <a:rPr lang="ko-KR" altLang="en-US" b="1" dirty="0" err="1"/>
              <a:t>히트맵이</a:t>
            </a:r>
            <a:r>
              <a:rPr lang="ko-KR" altLang="en-US" b="1" dirty="0"/>
              <a:t> 주는 정보</a:t>
            </a:r>
          </a:p>
          <a:p>
            <a:r>
              <a:rPr lang="ko-KR" altLang="en-US" dirty="0" err="1"/>
              <a:t>히트맵은</a:t>
            </a:r>
            <a:r>
              <a:rPr lang="ko-KR" altLang="en-US" dirty="0"/>
              <a:t> 데이터프레임의 여러 변수 간 상관관계를 시각적으로 쉽게 파악할 수 있게 해줍니다</a:t>
            </a:r>
            <a:r>
              <a:rPr lang="en-US" altLang="ko-K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b="1" dirty="0"/>
              <a:t>강한 양의 상관관계</a:t>
            </a:r>
            <a:r>
              <a:rPr lang="en-US" altLang="ko-KR" dirty="0"/>
              <a:t>: </a:t>
            </a:r>
            <a:r>
              <a:rPr lang="ko-KR" altLang="en-US" dirty="0" err="1"/>
              <a:t>히트맵에서</a:t>
            </a:r>
            <a:r>
              <a:rPr lang="ko-KR" altLang="en-US" dirty="0"/>
              <a:t> </a:t>
            </a:r>
            <a:r>
              <a:rPr lang="ko-KR" altLang="en-US" b="1" dirty="0"/>
              <a:t>빨간색</a:t>
            </a:r>
            <a:r>
              <a:rPr lang="ko-KR" altLang="en-US" dirty="0"/>
              <a:t>으로 표시되는 경우</a:t>
            </a:r>
            <a:r>
              <a:rPr lang="en-US" altLang="ko-KR" dirty="0"/>
              <a:t>, </a:t>
            </a:r>
            <a:r>
              <a:rPr lang="ko-KR" altLang="en-US" dirty="0"/>
              <a:t>두 변수가 강한 양의 상관관계를 가집니다</a:t>
            </a:r>
            <a:r>
              <a:rPr lang="en-US" altLang="ko-K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b="1" dirty="0"/>
              <a:t>강한 음의 상관관계</a:t>
            </a:r>
            <a:r>
              <a:rPr lang="en-US" altLang="ko-KR" dirty="0"/>
              <a:t>: </a:t>
            </a:r>
            <a:r>
              <a:rPr lang="ko-KR" altLang="en-US" dirty="0" err="1"/>
              <a:t>히트맵에서</a:t>
            </a:r>
            <a:r>
              <a:rPr lang="ko-KR" altLang="en-US" dirty="0"/>
              <a:t> </a:t>
            </a:r>
            <a:r>
              <a:rPr lang="ko-KR" altLang="en-US" b="1" dirty="0"/>
              <a:t>파란색</a:t>
            </a:r>
            <a:r>
              <a:rPr lang="ko-KR" altLang="en-US" dirty="0"/>
              <a:t>으로 표시되는 경우</a:t>
            </a:r>
            <a:r>
              <a:rPr lang="en-US" altLang="ko-KR" dirty="0"/>
              <a:t>, </a:t>
            </a:r>
            <a:r>
              <a:rPr lang="ko-KR" altLang="en-US" dirty="0"/>
              <a:t>두 변수가 강한 음의 상관관계를 가집니다</a:t>
            </a:r>
            <a:r>
              <a:rPr lang="en-US" altLang="ko-K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b="1" dirty="0"/>
              <a:t>상관관계 없음</a:t>
            </a:r>
            <a:r>
              <a:rPr lang="en-US" altLang="ko-KR" dirty="0"/>
              <a:t>: </a:t>
            </a:r>
            <a:r>
              <a:rPr lang="ko-KR" altLang="en-US" dirty="0"/>
              <a:t>중립적인 색</a:t>
            </a:r>
            <a:r>
              <a:rPr lang="en-US" altLang="ko-KR" dirty="0"/>
              <a:t>(</a:t>
            </a:r>
            <a:r>
              <a:rPr lang="ko-KR" altLang="en-US" dirty="0"/>
              <a:t>보통 흰색에 가까운 색</a:t>
            </a:r>
            <a:r>
              <a:rPr lang="en-US" altLang="ko-KR" dirty="0"/>
              <a:t>)</a:t>
            </a:r>
            <a:r>
              <a:rPr lang="ko-KR" altLang="en-US" dirty="0"/>
              <a:t>이 사용되며</a:t>
            </a:r>
            <a:r>
              <a:rPr lang="en-US" altLang="ko-KR" dirty="0"/>
              <a:t>, </a:t>
            </a:r>
            <a:r>
              <a:rPr lang="ko-KR" altLang="en-US" dirty="0"/>
              <a:t>이는 두 변수 간에 상관관계가 거의 없음을 의미합니다</a:t>
            </a:r>
            <a:r>
              <a:rPr lang="en-US" altLang="ko-KR" dirty="0"/>
              <a:t>.</a:t>
            </a:r>
          </a:p>
          <a:p>
            <a:r>
              <a:rPr lang="en-US" altLang="ko-KR" b="1" dirty="0"/>
              <a:t>4. </a:t>
            </a:r>
            <a:r>
              <a:rPr lang="ko-KR" altLang="en-US" b="1" dirty="0"/>
              <a:t>상관관계 행렬을 활용한 의사 결정</a:t>
            </a:r>
          </a:p>
          <a:p>
            <a:r>
              <a:rPr lang="ko-KR" altLang="en-US" dirty="0"/>
              <a:t>상관계수 행렬과 </a:t>
            </a:r>
            <a:r>
              <a:rPr lang="ko-KR" altLang="en-US" dirty="0" err="1"/>
              <a:t>히트맵은</a:t>
            </a:r>
            <a:r>
              <a:rPr lang="ko-KR" altLang="en-US" dirty="0"/>
              <a:t> 데이터 분석에서 여러 목적으로 사용됩니다</a:t>
            </a:r>
            <a:r>
              <a:rPr lang="en-US" altLang="ko-KR" dirty="0"/>
              <a:t>:</a:t>
            </a:r>
          </a:p>
          <a:p>
            <a:pPr>
              <a:buFont typeface="+mj-lt"/>
              <a:buAutoNum type="arabicPeriod"/>
            </a:pPr>
            <a:r>
              <a:rPr lang="ko-KR" altLang="en-US" b="1" dirty="0"/>
              <a:t>중복 변수 제거</a:t>
            </a:r>
            <a:r>
              <a:rPr lang="en-US" altLang="ko-KR" dirty="0"/>
              <a:t>: </a:t>
            </a:r>
            <a:r>
              <a:rPr lang="ko-KR" altLang="en-US" dirty="0"/>
              <a:t>상관관계가 매우 높은 변수들은 중복된 정보를 제공할 수 있기 때문에</a:t>
            </a:r>
            <a:r>
              <a:rPr lang="en-US" altLang="ko-KR" dirty="0"/>
              <a:t>, </a:t>
            </a:r>
            <a:r>
              <a:rPr lang="ko-KR" altLang="en-US" dirty="0"/>
              <a:t>하나의 변수만을 사용해도 될 수 있습니다</a:t>
            </a:r>
            <a:r>
              <a:rPr lang="en-US" altLang="ko-KR" dirty="0"/>
              <a:t>.</a:t>
            </a:r>
          </a:p>
          <a:p>
            <a:pPr>
              <a:buFont typeface="+mj-lt"/>
              <a:buAutoNum type="arabicPeriod"/>
            </a:pPr>
            <a:r>
              <a:rPr lang="ko-KR" altLang="en-US" b="1" dirty="0"/>
              <a:t>변수 선택</a:t>
            </a:r>
            <a:r>
              <a:rPr lang="en-US" altLang="ko-KR" dirty="0"/>
              <a:t>: </a:t>
            </a:r>
            <a:r>
              <a:rPr lang="ko-KR" altLang="en-US" dirty="0"/>
              <a:t>상관관계가 매우 낮은 변수들은 목표 변수와 관련성이 적을 수 있습니다</a:t>
            </a:r>
            <a:r>
              <a:rPr lang="en-US" altLang="ko-KR" dirty="0"/>
              <a:t>. </a:t>
            </a:r>
            <a:r>
              <a:rPr lang="ko-KR" altLang="en-US" dirty="0"/>
              <a:t>이 변수들을 제거하여 분석 효율성을 높일 수 있습니다</a:t>
            </a:r>
            <a:r>
              <a:rPr lang="en-US" altLang="ko-KR" dirty="0"/>
              <a:t>.</a:t>
            </a:r>
          </a:p>
          <a:p>
            <a:pPr>
              <a:buFont typeface="+mj-lt"/>
              <a:buAutoNum type="arabicPeriod"/>
            </a:pPr>
            <a:r>
              <a:rPr lang="ko-KR" altLang="en-US" b="1" dirty="0" err="1"/>
              <a:t>다중공선성</a:t>
            </a:r>
            <a:r>
              <a:rPr lang="ko-KR" altLang="en-US" b="1" dirty="0"/>
              <a:t> 문제 확인</a:t>
            </a:r>
            <a:r>
              <a:rPr lang="en-US" altLang="ko-KR" dirty="0"/>
              <a:t>: </a:t>
            </a:r>
            <a:r>
              <a:rPr lang="ko-KR" altLang="en-US" dirty="0"/>
              <a:t>상관관계가 높은 독립 변수가 많으면</a:t>
            </a:r>
            <a:r>
              <a:rPr lang="en-US" altLang="ko-KR" dirty="0"/>
              <a:t>, </a:t>
            </a:r>
            <a:r>
              <a:rPr lang="ko-KR" altLang="en-US" dirty="0" err="1"/>
              <a:t>다중공선성</a:t>
            </a:r>
            <a:r>
              <a:rPr lang="ko-KR" altLang="en-US" dirty="0"/>
              <a:t> 문제를 일으켜 회귀 모델에 부정적인 영향을 줄 수 있습니다</a:t>
            </a:r>
            <a:r>
              <a:rPr lang="en-US" altLang="ko-KR" dirty="0"/>
              <a:t>.</a:t>
            </a:r>
          </a:p>
          <a:p>
            <a:r>
              <a:rPr lang="ko-KR" altLang="en-US" b="1" dirty="0"/>
              <a:t>결론</a:t>
            </a:r>
          </a:p>
          <a:p>
            <a:r>
              <a:rPr lang="ko-KR" altLang="en-US" dirty="0"/>
              <a:t>이 코드는 데이터프레임의 </a:t>
            </a:r>
            <a:r>
              <a:rPr lang="ko-KR" altLang="en-US" dirty="0" err="1"/>
              <a:t>수치형</a:t>
            </a:r>
            <a:r>
              <a:rPr lang="ko-KR" altLang="en-US" dirty="0"/>
              <a:t> 변수들 간의 </a:t>
            </a:r>
            <a:r>
              <a:rPr lang="ko-KR" altLang="en-US" b="1" dirty="0"/>
              <a:t>상관관계</a:t>
            </a:r>
            <a:r>
              <a:rPr lang="ko-KR" altLang="en-US" dirty="0"/>
              <a:t>를 시각적으로 표현하여</a:t>
            </a:r>
            <a:r>
              <a:rPr lang="en-US" altLang="ko-KR" dirty="0"/>
              <a:t>, </a:t>
            </a:r>
            <a:r>
              <a:rPr lang="ko-KR" altLang="en-US" dirty="0"/>
              <a:t>변수 간의 </a:t>
            </a:r>
            <a:r>
              <a:rPr lang="ko-KR" altLang="en-US" b="1" dirty="0"/>
              <a:t>관계</a:t>
            </a:r>
            <a:r>
              <a:rPr lang="ko-KR" altLang="en-US" dirty="0"/>
              <a:t>를 쉽게 파악할 수 있도록 도와줍니다</a:t>
            </a:r>
            <a:r>
              <a:rPr lang="en-US" altLang="ko-KR" dirty="0"/>
              <a:t>. </a:t>
            </a:r>
            <a:r>
              <a:rPr lang="ko-KR" altLang="en-US" dirty="0" err="1"/>
              <a:t>히트맵을</a:t>
            </a:r>
            <a:r>
              <a:rPr lang="ko-KR" altLang="en-US" dirty="0"/>
              <a:t> 통해 각 변수의 </a:t>
            </a:r>
            <a:r>
              <a:rPr lang="ko-KR" altLang="en-US" b="1" dirty="0"/>
              <a:t>양의 상관관계</a:t>
            </a:r>
            <a:r>
              <a:rPr lang="ko-KR" altLang="en-US" dirty="0"/>
              <a:t>나 </a:t>
            </a:r>
            <a:r>
              <a:rPr lang="ko-KR" altLang="en-US" b="1" dirty="0"/>
              <a:t>음의 상관관계</a:t>
            </a:r>
            <a:r>
              <a:rPr lang="ko-KR" altLang="en-US" dirty="0"/>
              <a:t>를 빠르게 식별하고</a:t>
            </a:r>
            <a:r>
              <a:rPr lang="en-US" altLang="ko-KR" dirty="0"/>
              <a:t>, </a:t>
            </a:r>
            <a:r>
              <a:rPr lang="ko-KR" altLang="en-US" dirty="0"/>
              <a:t>이를 바탕으로 분석 방향을 결정할 수 있습니다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/>
          </a:p>
        </p:txBody>
      </p:sp>
    </p:spTree>
    <p:extLst>
      <p:ext uri="{BB962C8B-B14F-4D97-AF65-F5344CB8AC3E}">
        <p14:creationId xmlns:p14="http://schemas.microsoft.com/office/powerpoint/2010/main" val="12638576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6647" y="1122363"/>
            <a:ext cx="9028669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7746" y="3602038"/>
            <a:ext cx="796647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536FF-248B-44CE-BAC4-03A03E1FA70F}" type="datetimeFigureOut">
              <a:rPr lang="ko-KR" altLang="en-US" smtClean="0"/>
              <a:t>2024. 10. 14.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CF147-7883-424B-9007-DBAA04222E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208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536FF-248B-44CE-BAC4-03A03E1FA70F}" type="datetimeFigureOut">
              <a:rPr lang="ko-KR" altLang="en-US" smtClean="0"/>
              <a:t>2024. 10. 14.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CF147-7883-424B-9007-DBAA04222E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8275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01343" y="365125"/>
            <a:ext cx="2290361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0260" y="365125"/>
            <a:ext cx="6738308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536FF-248B-44CE-BAC4-03A03E1FA70F}" type="datetimeFigureOut">
              <a:rPr lang="ko-KR" altLang="en-US" smtClean="0"/>
              <a:t>2024. 10. 14.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CF147-7883-424B-9007-DBAA04222E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02407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래픽 6">
            <a:extLst>
              <a:ext uri="{FF2B5EF4-FFF2-40B4-BE49-F238E27FC236}">
                <a16:creationId xmlns:a16="http://schemas.microsoft.com/office/drawing/2014/main" id="{EC643A02-9704-4499-643B-9B6DE8C2A8C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9442" y="1618357"/>
            <a:ext cx="8401889" cy="373801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8392" y="2648306"/>
            <a:ext cx="4117183" cy="398249"/>
          </a:xfrm>
        </p:spPr>
        <p:txBody>
          <a:bodyPr anchor="b">
            <a:normAutofit/>
          </a:bodyPr>
          <a:lstStyle>
            <a:lvl1pPr>
              <a:defRPr sz="1724" spc="-91" baseline="0">
                <a:solidFill>
                  <a:srgbClr val="006838"/>
                </a:solidFill>
                <a:latin typeface="DB고딕 B" panose="02020503020101020101" pitchFamily="18" charset="-127"/>
                <a:ea typeface="DB고딕 B" panose="02020503020101020101" pitchFamily="18" charset="-127"/>
              </a:defRPr>
            </a:lvl1pPr>
          </a:lstStyle>
          <a:p>
            <a:r>
              <a:rPr lang="en-US" altLang="ko-KR" dirty="0"/>
              <a:t>VI(Visual Identity) </a:t>
            </a:r>
            <a:r>
              <a:rPr lang="ko-KR" altLang="en-US" dirty="0"/>
              <a:t>디자인 가이드 적용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88392" y="3071441"/>
            <a:ext cx="7233085" cy="582499"/>
          </a:xfrm>
        </p:spPr>
        <p:txBody>
          <a:bodyPr>
            <a:normAutofit/>
          </a:bodyPr>
          <a:lstStyle>
            <a:lvl1pPr marL="0" indent="0">
              <a:buNone/>
              <a:defRPr sz="3266" spc="-91" baseline="0">
                <a:solidFill>
                  <a:srgbClr val="006838"/>
                </a:solidFill>
                <a:latin typeface="DB고딕 B" panose="02020503020101020101" pitchFamily="18" charset="-127"/>
                <a:ea typeface="DB고딕 B" panose="02020503020101020101" pitchFamily="18" charset="-127"/>
              </a:defRPr>
            </a:lvl1pPr>
            <a:lvl2pPr marL="457203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1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1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2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2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dirty="0"/>
              <a:t>DB</a:t>
            </a:r>
            <a:r>
              <a:rPr lang="ko-KR" altLang="en-US" dirty="0"/>
              <a:t>손해보험 </a:t>
            </a:r>
            <a:r>
              <a:rPr lang="en-US" altLang="ko-KR" dirty="0"/>
              <a:t>PPT </a:t>
            </a:r>
            <a:r>
              <a:rPr lang="ko-KR" altLang="en-US" dirty="0"/>
              <a:t>템플릿 표준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1E12DF4-217D-0C64-7641-401D80CE0E4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980" y="326858"/>
            <a:ext cx="1766667" cy="49402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F4AFB75-F9A7-A361-9ACB-CABFAE419598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7180" y="390997"/>
            <a:ext cx="1254291" cy="352024"/>
          </a:xfrm>
          <a:prstGeom prst="rect">
            <a:avLst/>
          </a:prstGeom>
        </p:spPr>
      </p:pic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id="{F9B9023B-7D36-A6F4-BF21-E9BD1AAF821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88393" y="3781993"/>
            <a:ext cx="4431732" cy="294512"/>
          </a:xfrm>
        </p:spPr>
        <p:txBody>
          <a:bodyPr>
            <a:normAutofit/>
          </a:bodyPr>
          <a:lstStyle>
            <a:lvl1pPr marL="0" indent="0">
              <a:buNone/>
              <a:defRPr sz="1452">
                <a:solidFill>
                  <a:schemeClr val="bg1">
                    <a:lumMod val="50000"/>
                  </a:schemeClr>
                </a:solidFill>
                <a:latin typeface="DB고딕 M" panose="02020503020101020101" pitchFamily="18" charset="-127"/>
                <a:ea typeface="DB고딕 M" panose="02020503020101020101" pitchFamily="18" charset="-127"/>
              </a:defRPr>
            </a:lvl1pPr>
          </a:lstStyle>
          <a:p>
            <a:pPr lvl="0"/>
            <a:r>
              <a:rPr lang="en-US" altLang="ko-KR" dirty="0"/>
              <a:t>2023. 11. 29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40553EB-3979-2DAF-D572-E42ECFB69348}"/>
              </a:ext>
            </a:extLst>
          </p:cNvPr>
          <p:cNvSpPr txBox="1"/>
          <p:nvPr userDrawn="1"/>
        </p:nvSpPr>
        <p:spPr>
          <a:xfrm>
            <a:off x="6531072" y="6428986"/>
            <a:ext cx="3650399" cy="238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53" spc="0" baseline="0" dirty="0">
                <a:solidFill>
                  <a:schemeClr val="bg1">
                    <a:lumMod val="75000"/>
                  </a:schemeClr>
                </a:solidFill>
                <a:latin typeface="DB고딕 M" panose="02020503020101020101" pitchFamily="18" charset="-127"/>
                <a:ea typeface="DB고딕 M" panose="02020503020101020101" pitchFamily="18" charset="-127"/>
              </a:rPr>
              <a:t>copyright(c) </a:t>
            </a:r>
            <a:r>
              <a:rPr lang="en-US" altLang="ko-KR" sz="953" spc="0" dirty="0">
                <a:solidFill>
                  <a:schemeClr val="bg1">
                    <a:lumMod val="75000"/>
                  </a:schemeClr>
                </a:solidFill>
                <a:latin typeface="DB고딕 M" panose="02020503020101020101" pitchFamily="18" charset="-127"/>
                <a:ea typeface="DB고딕 M" panose="02020503020101020101" pitchFamily="18" charset="-127"/>
              </a:rPr>
              <a:t>2023 All </a:t>
            </a:r>
            <a:r>
              <a:rPr lang="en-US" altLang="ko-KR" sz="953" spc="0" baseline="0" dirty="0">
                <a:solidFill>
                  <a:schemeClr val="bg1">
                    <a:lumMod val="75000"/>
                  </a:schemeClr>
                </a:solidFill>
                <a:latin typeface="DB고딕 M" panose="02020503020101020101" pitchFamily="18" charset="-127"/>
                <a:ea typeface="DB고딕 M" panose="02020503020101020101" pitchFamily="18" charset="-127"/>
              </a:rPr>
              <a:t>rights</a:t>
            </a:r>
            <a:r>
              <a:rPr lang="en-US" altLang="ko-KR" sz="953" spc="0" dirty="0">
                <a:solidFill>
                  <a:schemeClr val="bg1">
                    <a:lumMod val="75000"/>
                  </a:schemeClr>
                </a:solidFill>
                <a:latin typeface="DB고딕 M" panose="02020503020101020101" pitchFamily="18" charset="-127"/>
                <a:ea typeface="DB고딕 M" panose="02020503020101020101" pitchFamily="18" charset="-127"/>
              </a:rPr>
              <a:t> reserved.     www.idbins.com</a:t>
            </a:r>
            <a:endParaRPr lang="ko-KR" altLang="en-US" sz="953" spc="0" dirty="0">
              <a:solidFill>
                <a:schemeClr val="bg1">
                  <a:lumMod val="75000"/>
                </a:schemeClr>
              </a:solidFill>
              <a:latin typeface="DB고딕 M" panose="02020503020101020101" pitchFamily="18" charset="-127"/>
              <a:ea typeface="DB고딕 M" panose="02020503020101020101" pitchFamily="18" charset="-127"/>
            </a:endParaRPr>
          </a:p>
        </p:txBody>
      </p:sp>
      <p:sp>
        <p:nvSpPr>
          <p:cNvPr id="17" name="텍스트 개체 틀 16">
            <a:extLst>
              <a:ext uri="{FF2B5EF4-FFF2-40B4-BE49-F238E27FC236}">
                <a16:creationId xmlns:a16="http://schemas.microsoft.com/office/drawing/2014/main" id="{286915A8-7910-9DA3-E97B-B434BDA4941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87628" y="4097403"/>
            <a:ext cx="3755144" cy="324034"/>
          </a:xfrm>
        </p:spPr>
        <p:txBody>
          <a:bodyPr>
            <a:normAutofit/>
          </a:bodyPr>
          <a:lstStyle>
            <a:lvl1pPr marL="0" indent="0">
              <a:buNone/>
              <a:defRPr sz="1452">
                <a:solidFill>
                  <a:schemeClr val="bg1">
                    <a:lumMod val="50000"/>
                  </a:schemeClr>
                </a:solidFill>
                <a:latin typeface="DB고딕 M" panose="02020503020101020101" pitchFamily="18" charset="-127"/>
                <a:ea typeface="DB고딕 M" panose="02020503020101020101" pitchFamily="18" charset="-127"/>
              </a:defRPr>
            </a:lvl1pPr>
          </a:lstStyle>
          <a:p>
            <a:pPr lvl="0"/>
            <a:r>
              <a:rPr lang="ko-KR" altLang="en-US" dirty="0"/>
              <a:t>홍보파트</a:t>
            </a:r>
          </a:p>
        </p:txBody>
      </p:sp>
    </p:spTree>
    <p:extLst>
      <p:ext uri="{BB962C8B-B14F-4D97-AF65-F5344CB8AC3E}">
        <p14:creationId xmlns:p14="http://schemas.microsoft.com/office/powerpoint/2010/main" val="4137710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536FF-248B-44CE-BAC4-03A03E1FA70F}" type="datetimeFigureOut">
              <a:rPr lang="ko-KR" altLang="en-US" smtClean="0"/>
              <a:t>2024. 10. 14.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CF147-7883-424B-9007-DBAA04222E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9810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4728" y="1709740"/>
            <a:ext cx="9161443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4728" y="4589465"/>
            <a:ext cx="9161443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536FF-248B-44CE-BAC4-03A03E1FA70F}" type="datetimeFigureOut">
              <a:rPr lang="ko-KR" altLang="en-US" smtClean="0"/>
              <a:t>2024. 10. 14.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CF147-7883-424B-9007-DBAA04222E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4748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0260" y="1825625"/>
            <a:ext cx="4514334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7369" y="1825625"/>
            <a:ext cx="4514334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536FF-248B-44CE-BAC4-03A03E1FA70F}" type="datetimeFigureOut">
              <a:rPr lang="ko-KR" altLang="en-US" smtClean="0"/>
              <a:t>2024. 10. 14.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CF147-7883-424B-9007-DBAA04222E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705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644" y="365127"/>
            <a:ext cx="9161443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1644" y="1681163"/>
            <a:ext cx="44935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1644" y="2505075"/>
            <a:ext cx="44935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377369" y="1681163"/>
            <a:ext cx="451571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77369" y="2505075"/>
            <a:ext cx="451571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536FF-248B-44CE-BAC4-03A03E1FA70F}" type="datetimeFigureOut">
              <a:rPr lang="ko-KR" altLang="en-US" smtClean="0"/>
              <a:t>2024. 10. 14.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CF147-7883-424B-9007-DBAA04222E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1438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536FF-248B-44CE-BAC4-03A03E1FA70F}" type="datetimeFigureOut">
              <a:rPr lang="ko-KR" altLang="en-US" smtClean="0"/>
              <a:t>2024. 10. 14.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CF147-7883-424B-9007-DBAA04222E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4091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536FF-248B-44CE-BAC4-03A03E1FA70F}" type="datetimeFigureOut">
              <a:rPr lang="ko-KR" altLang="en-US" smtClean="0"/>
              <a:t>2024. 10. 14.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CF147-7883-424B-9007-DBAA04222E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3964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643" y="457200"/>
            <a:ext cx="342586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15718" y="987427"/>
            <a:ext cx="5377369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1643" y="2057400"/>
            <a:ext cx="342586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536FF-248B-44CE-BAC4-03A03E1FA70F}" type="datetimeFigureOut">
              <a:rPr lang="ko-KR" altLang="en-US" smtClean="0"/>
              <a:t>2024. 10. 14.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CF147-7883-424B-9007-DBAA04222E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8994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643" y="457200"/>
            <a:ext cx="342586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15718" y="987427"/>
            <a:ext cx="5377369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1643" y="2057400"/>
            <a:ext cx="342586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536FF-248B-44CE-BAC4-03A03E1FA70F}" type="datetimeFigureOut">
              <a:rPr lang="ko-KR" altLang="en-US" smtClean="0"/>
              <a:t>2024. 10. 14.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CF147-7883-424B-9007-DBAA04222E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6225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0260" y="365127"/>
            <a:ext cx="916144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0260" y="1825625"/>
            <a:ext cx="916144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0260" y="6356352"/>
            <a:ext cx="23899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9536FF-248B-44CE-BAC4-03A03E1FA70F}" type="datetimeFigureOut">
              <a:rPr lang="ko-KR" altLang="en-US" smtClean="0"/>
              <a:t>2024. 10. 14.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8525" y="6356352"/>
            <a:ext cx="35849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01761" y="6356352"/>
            <a:ext cx="23899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9CF147-7883-424B-9007-DBAA04222E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865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BCBAAF-A390-9A54-B880-A11F59181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DBB</a:t>
            </a:r>
            <a:r>
              <a:rPr lang="ko-KR" altLang="en-US" dirty="0"/>
              <a:t> </a:t>
            </a:r>
            <a:r>
              <a:rPr lang="en-US" altLang="ko-KR" dirty="0"/>
              <a:t>School (Expert) 3</a:t>
            </a:r>
            <a:r>
              <a:rPr lang="ko-KR" altLang="en-US" dirty="0"/>
              <a:t>팀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9664FD6-6C51-0FC2-45F3-BC871CFAF4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장기보험 계약 </a:t>
            </a:r>
            <a:r>
              <a:rPr lang="ko-KR" altLang="en-US" dirty="0" err="1"/>
              <a:t>유지율</a:t>
            </a:r>
            <a:r>
              <a:rPr lang="ko-KR" altLang="en-US" dirty="0"/>
              <a:t> 분석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4B68F83-4B72-180E-0624-2EED07E03B9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2024. 10. 15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6405782-D11F-9E03-36E9-341A2FD3492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ko-KR" dirty="0"/>
              <a:t>3</a:t>
            </a:r>
            <a:r>
              <a:rPr lang="ko-KR" altLang="en-US" dirty="0"/>
              <a:t>팀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ko-KR" altLang="en-US" dirty="0" err="1"/>
              <a:t>배상범</a:t>
            </a:r>
            <a:r>
              <a:rPr lang="ko-KR" altLang="en-US" dirty="0"/>
              <a:t> 수석</a:t>
            </a:r>
            <a:r>
              <a:rPr lang="en-US" altLang="ko-KR" dirty="0"/>
              <a:t>,</a:t>
            </a:r>
            <a:r>
              <a:rPr lang="ko-KR" altLang="en-US" dirty="0"/>
              <a:t>  </a:t>
            </a:r>
            <a:r>
              <a:rPr lang="ko-KR" altLang="en-US" dirty="0" err="1"/>
              <a:t>권준택</a:t>
            </a:r>
            <a:r>
              <a:rPr lang="ko-KR" altLang="en-US" dirty="0"/>
              <a:t> 책임</a:t>
            </a:r>
            <a:r>
              <a:rPr lang="en-US" altLang="ko-KR" dirty="0"/>
              <a:t>,</a:t>
            </a:r>
            <a:r>
              <a:rPr lang="ko-KR" altLang="en-US" dirty="0"/>
              <a:t>  </a:t>
            </a:r>
            <a:r>
              <a:rPr lang="ko-KR" altLang="en-US" dirty="0" err="1"/>
              <a:t>정찬영</a:t>
            </a:r>
            <a:r>
              <a:rPr lang="ko-KR" altLang="en-US" dirty="0"/>
              <a:t> 책임</a:t>
            </a:r>
            <a:r>
              <a:rPr lang="en-US" altLang="ko-KR" dirty="0"/>
              <a:t>,</a:t>
            </a:r>
            <a:r>
              <a:rPr lang="ko-KR" altLang="en-US" dirty="0"/>
              <a:t>  </a:t>
            </a:r>
            <a:r>
              <a:rPr lang="ko-KR" altLang="en-US" dirty="0" err="1"/>
              <a:t>이대현</a:t>
            </a:r>
            <a:r>
              <a:rPr lang="ko-KR" altLang="en-US" dirty="0"/>
              <a:t> 책임</a:t>
            </a:r>
          </a:p>
        </p:txBody>
      </p:sp>
    </p:spTree>
    <p:extLst>
      <p:ext uri="{BB962C8B-B14F-4D97-AF65-F5344CB8AC3E}">
        <p14:creationId xmlns:p14="http://schemas.microsoft.com/office/powerpoint/2010/main" val="35283984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>
            <a:extLst>
              <a:ext uri="{FF2B5EF4-FFF2-40B4-BE49-F238E27FC236}">
                <a16:creationId xmlns:a16="http://schemas.microsoft.com/office/drawing/2014/main" id="{6BBBAD51-CD01-4456-AC31-3463FA3DD636}"/>
              </a:ext>
            </a:extLst>
          </p:cNvPr>
          <p:cNvSpPr/>
          <p:nvPr/>
        </p:nvSpPr>
        <p:spPr>
          <a:xfrm>
            <a:off x="0" y="-3001"/>
            <a:ext cx="10621963" cy="839713"/>
          </a:xfrm>
          <a:prstGeom prst="rect">
            <a:avLst/>
          </a:prstGeom>
          <a:gradFill>
            <a:gsLst>
              <a:gs pos="23000">
                <a:srgbClr val="008142">
                  <a:alpha val="82000"/>
                </a:srgbClr>
              </a:gs>
              <a:gs pos="100000">
                <a:srgbClr val="00582C"/>
              </a:gs>
            </a:gsLst>
            <a:lin ang="270000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마켓 산스 Bold" panose="02000000000000000000" pitchFamily="50" charset="-127"/>
              <a:ea typeface="G마켓 산스 Bold" panose="02000000000000000000" pitchFamily="50" charset="-127"/>
              <a:cs typeface="+mn-cs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71348" y="198051"/>
            <a:ext cx="77106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spc="-100" dirty="0">
                <a:solidFill>
                  <a:schemeClr val="bg1"/>
                </a:solidFill>
                <a:latin typeface="맑은 고딕 (본문)"/>
                <a:cs typeface="맑은고딕"/>
              </a:rPr>
              <a:t>6.</a:t>
            </a:r>
            <a:r>
              <a:rPr lang="ko-KR" altLang="en-US" sz="2800" b="1" spc="-100" dirty="0">
                <a:solidFill>
                  <a:schemeClr val="bg1"/>
                </a:solidFill>
                <a:latin typeface="맑은 고딕 (본문)"/>
                <a:cs typeface="맑은고딕"/>
              </a:rPr>
              <a:t> 상관계수 시각화</a:t>
            </a:r>
            <a:endParaRPr lang="en-US" altLang="ko-KR" sz="2800" b="1" spc="-100" dirty="0">
              <a:solidFill>
                <a:schemeClr val="bg1"/>
              </a:solidFill>
              <a:latin typeface="맑은 고딕 (본문)"/>
              <a:cs typeface="맑은고딕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217247" y="721271"/>
            <a:ext cx="10187469" cy="0"/>
          </a:xfrm>
          <a:prstGeom prst="line">
            <a:avLst/>
          </a:prstGeom>
          <a:ln w="190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C01260B8-FC3E-41C6-90C6-DD79BD3DF59F}"/>
              </a:ext>
            </a:extLst>
          </p:cNvPr>
          <p:cNvGrpSpPr/>
          <p:nvPr/>
        </p:nvGrpSpPr>
        <p:grpSpPr>
          <a:xfrm>
            <a:off x="271348" y="1197152"/>
            <a:ext cx="6192514" cy="408623"/>
            <a:chOff x="274437" y="1127816"/>
            <a:chExt cx="5583830" cy="304072"/>
          </a:xfrm>
        </p:grpSpPr>
        <p:sp>
          <p:nvSpPr>
            <p:cNvPr id="14" name="AutoShape 63">
              <a:extLst>
                <a:ext uri="{FF2B5EF4-FFF2-40B4-BE49-F238E27FC236}">
                  <a16:creationId xmlns:a16="http://schemas.microsoft.com/office/drawing/2014/main" id="{99588B4A-4C2A-4D3D-8935-BB5B4D0AB2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65" y="1127816"/>
              <a:ext cx="5437402" cy="304072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defTabSz="914217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ko-KR" altLang="en-US" b="1" dirty="0" err="1">
                  <a:ln w="13500">
                    <a:solidFill>
                      <a:srgbClr val="4F81BD">
                        <a:shade val="2500"/>
                        <a:alpha val="6500"/>
                      </a:srgbClr>
                    </a:solidFill>
                    <a:prstDash val="solid"/>
                  </a:ln>
                  <a:solidFill>
                    <a:prstClr val="black"/>
                  </a:solidFill>
                  <a:latin typeface="맑은 고딕 (본문)"/>
                </a:rPr>
                <a:t>히트맵</a:t>
              </a:r>
              <a:r>
                <a:rPr kumimoji="1" lang="ko-KR" altLang="en-US" b="1" dirty="0">
                  <a:ln w="13500">
                    <a:solidFill>
                      <a:srgbClr val="4F81BD">
                        <a:shade val="2500"/>
                        <a:alpha val="6500"/>
                      </a:srgbClr>
                    </a:solidFill>
                    <a:prstDash val="solid"/>
                  </a:ln>
                  <a:solidFill>
                    <a:prstClr val="black"/>
                  </a:solidFill>
                  <a:latin typeface="맑은 고딕 (본문)"/>
                </a:rPr>
                <a:t> 활용 변수간의 상관관계 분석 </a:t>
              </a:r>
              <a:endParaRPr kumimoji="1" lang="en-US" altLang="ko-KR" b="1" dirty="0">
                <a:ln w="13500">
                  <a:solidFill>
                    <a:srgbClr val="4F81BD">
                      <a:shade val="2500"/>
                      <a:alpha val="6500"/>
                    </a:srgbClr>
                  </a:solidFill>
                  <a:prstDash val="solid"/>
                </a:ln>
                <a:solidFill>
                  <a:prstClr val="black"/>
                </a:solidFill>
                <a:latin typeface="맑은 고딕 (본문)"/>
              </a:endParaRPr>
            </a:p>
          </p:txBody>
        </p: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DF537400-4AA0-4CAD-B998-5DC094844470}"/>
                </a:ext>
              </a:extLst>
            </p:cNvPr>
            <p:cNvGrpSpPr/>
            <p:nvPr/>
          </p:nvGrpSpPr>
          <p:grpSpPr>
            <a:xfrm>
              <a:off x="274437" y="1131931"/>
              <a:ext cx="146428" cy="270504"/>
              <a:chOff x="511545" y="841128"/>
              <a:chExt cx="146428" cy="270504"/>
            </a:xfrm>
          </p:grpSpPr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54E0A88F-D582-48F3-8744-62BBCC6BA1F4}"/>
                  </a:ext>
                </a:extLst>
              </p:cNvPr>
              <p:cNvSpPr/>
              <p:nvPr/>
            </p:nvSpPr>
            <p:spPr>
              <a:xfrm>
                <a:off x="603872" y="841128"/>
                <a:ext cx="54101" cy="270504"/>
              </a:xfrm>
              <a:prstGeom prst="rect">
                <a:avLst/>
              </a:prstGeom>
              <a:solidFill>
                <a:srgbClr val="008E4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>
                  <a:latin typeface="맑은 고딕 (본문)"/>
                </a:endParaRPr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4020B9C9-45B5-4788-A653-CA58578F83BC}"/>
                  </a:ext>
                </a:extLst>
              </p:cNvPr>
              <p:cNvSpPr/>
              <p:nvPr/>
            </p:nvSpPr>
            <p:spPr>
              <a:xfrm>
                <a:off x="511545" y="841128"/>
                <a:ext cx="54101" cy="270504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>
                  <a:latin typeface="맑은 고딕 (본문)"/>
                </a:endParaRPr>
              </a:p>
            </p:txBody>
          </p:sp>
        </p:grp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B1D41163-8736-4540-91E5-6ACCB144E4D4}"/>
              </a:ext>
            </a:extLst>
          </p:cNvPr>
          <p:cNvSpPr txBox="1"/>
          <p:nvPr/>
        </p:nvSpPr>
        <p:spPr>
          <a:xfrm>
            <a:off x="7658100" y="33182"/>
            <a:ext cx="295709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defTabSz="1320759">
              <a:defRPr/>
            </a:pPr>
            <a:r>
              <a:rPr lang="ko-KR" altLang="en-US" sz="1000" b="1" spc="867" dirty="0">
                <a:solidFill>
                  <a:prstClr val="white">
                    <a:alpha val="40000"/>
                  </a:prstClr>
                </a:solidFill>
                <a:latin typeface="+mn-ea"/>
                <a:cs typeface="조선일보명조" panose="02030304000000000000" pitchFamily="18" charset="-127"/>
              </a:rPr>
              <a:t> </a:t>
            </a:r>
            <a:r>
              <a:rPr lang="en-US" altLang="ko-KR" sz="1000" b="1" spc="867" dirty="0">
                <a:solidFill>
                  <a:prstClr val="white">
                    <a:alpha val="40000"/>
                  </a:prstClr>
                </a:solidFill>
                <a:latin typeface="+mn-ea"/>
                <a:cs typeface="조선일보명조" panose="02030304000000000000" pitchFamily="18" charset="-127"/>
              </a:rPr>
              <a:t>DBB(Expert)3</a:t>
            </a:r>
            <a:r>
              <a:rPr lang="ko-KR" altLang="en-US" sz="1000" b="1" spc="867" dirty="0">
                <a:solidFill>
                  <a:prstClr val="white">
                    <a:alpha val="40000"/>
                  </a:prstClr>
                </a:solidFill>
                <a:latin typeface="+mn-ea"/>
                <a:cs typeface="조선일보명조" panose="02030304000000000000" pitchFamily="18" charset="-127"/>
              </a:rPr>
              <a:t>팀</a:t>
            </a:r>
          </a:p>
        </p:txBody>
      </p:sp>
      <p:pic>
        <p:nvPicPr>
          <p:cNvPr id="3" name="Picture 2" descr="A screen shot of a graph&#10;&#10;Description automatically generated">
            <a:extLst>
              <a:ext uri="{FF2B5EF4-FFF2-40B4-BE49-F238E27FC236}">
                <a16:creationId xmlns:a16="http://schemas.microsoft.com/office/drawing/2014/main" id="{D583DCF0-875B-AB4F-ADB9-1B4020F027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8913" y="1037764"/>
            <a:ext cx="5028133" cy="3403519"/>
          </a:xfrm>
          <a:prstGeom prst="rect">
            <a:avLst/>
          </a:prstGeom>
        </p:spPr>
      </p:pic>
      <p:pic>
        <p:nvPicPr>
          <p:cNvPr id="8" name="Picture 7" descr="A close-up of a graph&#10;&#10;Description automatically generated">
            <a:extLst>
              <a:ext uri="{FF2B5EF4-FFF2-40B4-BE49-F238E27FC236}">
                <a16:creationId xmlns:a16="http://schemas.microsoft.com/office/drawing/2014/main" id="{4D761000-2F25-B045-93BA-5ECCD6502D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8912" y="4441283"/>
            <a:ext cx="5028133" cy="2127637"/>
          </a:xfrm>
          <a:prstGeom prst="rect">
            <a:avLst/>
          </a:prstGeom>
        </p:spPr>
      </p:pic>
      <p:sp>
        <p:nvSpPr>
          <p:cNvPr id="22" name="텍스트 개체 틀 3">
            <a:extLst>
              <a:ext uri="{FF2B5EF4-FFF2-40B4-BE49-F238E27FC236}">
                <a16:creationId xmlns:a16="http://schemas.microsoft.com/office/drawing/2014/main" id="{82C9789C-C90A-4243-B9FD-5FA2C2D906F0}"/>
              </a:ext>
            </a:extLst>
          </p:cNvPr>
          <p:cNvSpPr txBox="1">
            <a:spLocks/>
          </p:cNvSpPr>
          <p:nvPr/>
        </p:nvSpPr>
        <p:spPr>
          <a:xfrm>
            <a:off x="574691" y="1966215"/>
            <a:ext cx="4037949" cy="399770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sz="1600" b="1" dirty="0">
                <a:latin typeface="+mn-ea"/>
              </a:rPr>
              <a:t>■ </a:t>
            </a:r>
            <a:r>
              <a:rPr lang="ko-KR" altLang="en-US" sz="1600" b="1" dirty="0" err="1">
                <a:latin typeface="+mn-ea"/>
              </a:rPr>
              <a:t>다중공선성</a:t>
            </a:r>
            <a:r>
              <a:rPr lang="ko-KR" altLang="en-US" sz="1600" b="1" dirty="0">
                <a:latin typeface="+mn-ea"/>
              </a:rPr>
              <a:t> 문제 확인</a:t>
            </a:r>
            <a:endParaRPr lang="en-US" altLang="ko-KR" sz="1600" b="1" dirty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ko-KR" sz="1600" b="1" dirty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600" b="1" dirty="0">
                <a:latin typeface="+mn-ea"/>
              </a:rPr>
              <a:t>■ 중복 변수 제거</a:t>
            </a:r>
            <a:r>
              <a:rPr lang="en-US" altLang="ko-KR" sz="1200" b="1" dirty="0">
                <a:latin typeface="+mn-ea"/>
              </a:rPr>
              <a:t>(</a:t>
            </a:r>
            <a:r>
              <a:rPr lang="ko-KR" altLang="en-US" sz="1200" b="1" dirty="0">
                <a:latin typeface="+mn-ea"/>
              </a:rPr>
              <a:t>상관관계 높은 변수 제외</a:t>
            </a:r>
            <a:r>
              <a:rPr lang="en-US" altLang="ko-KR" sz="1200" b="1" dirty="0">
                <a:latin typeface="+mn-ea"/>
              </a:rPr>
              <a:t>)</a:t>
            </a:r>
            <a:br>
              <a:rPr lang="en-US" altLang="ko-KR" sz="1600" b="1" dirty="0">
                <a:latin typeface="+mn-ea"/>
              </a:rPr>
            </a:br>
            <a:r>
              <a:rPr lang="ko-KR" altLang="en-US" sz="1400" b="1" dirty="0">
                <a:latin typeface="+mn-ea"/>
              </a:rPr>
              <a:t>    </a:t>
            </a:r>
            <a:r>
              <a:rPr lang="en-US" altLang="ko-KR" sz="1400" b="1" dirty="0">
                <a:latin typeface="+mn-ea"/>
              </a:rPr>
              <a:t>-</a:t>
            </a:r>
            <a:r>
              <a:rPr lang="ko-KR" altLang="en-US" sz="1400" b="1" dirty="0">
                <a:latin typeface="+mn-ea"/>
              </a:rPr>
              <a:t> </a:t>
            </a:r>
            <a:r>
              <a:rPr lang="ko-KR" altLang="en-US" sz="1400" b="1" dirty="0" err="1">
                <a:latin typeface="+mn-ea"/>
              </a:rPr>
              <a:t>만기년수</a:t>
            </a:r>
            <a:r>
              <a:rPr lang="en-US" altLang="ko-KR" sz="1400" b="1" dirty="0">
                <a:latin typeface="+mn-ea"/>
              </a:rPr>
              <a:t>,</a:t>
            </a:r>
            <a:r>
              <a:rPr lang="ko-KR" altLang="en-US" sz="1400" b="1" dirty="0">
                <a:latin typeface="+mn-ea"/>
              </a:rPr>
              <a:t> 보험기간</a:t>
            </a:r>
            <a:r>
              <a:rPr lang="en-US" altLang="ko-KR" sz="1400" b="1" dirty="0">
                <a:latin typeface="+mn-ea"/>
              </a:rPr>
              <a:t>_</a:t>
            </a:r>
            <a:r>
              <a:rPr lang="ko-KR" altLang="en-US" sz="1400" b="1" dirty="0">
                <a:latin typeface="+mn-ea"/>
              </a:rPr>
              <a:t>일</a:t>
            </a:r>
            <a:r>
              <a:rPr lang="en-US" altLang="ko-KR" sz="1400" b="1" dirty="0">
                <a:latin typeface="+mn-ea"/>
              </a:rPr>
              <a:t>,</a:t>
            </a:r>
            <a:r>
              <a:rPr lang="ko-KR" altLang="en-US" sz="1400" b="1" dirty="0">
                <a:latin typeface="+mn-ea"/>
              </a:rPr>
              <a:t> 보험기간</a:t>
            </a:r>
            <a:r>
              <a:rPr lang="en-US" altLang="ko-KR" sz="1400" b="1" dirty="0">
                <a:latin typeface="+mn-ea"/>
              </a:rPr>
              <a:t>_</a:t>
            </a:r>
            <a:r>
              <a:rPr lang="ko-KR" altLang="en-US" sz="1400" b="1" dirty="0">
                <a:latin typeface="+mn-ea"/>
              </a:rPr>
              <a:t>월</a:t>
            </a:r>
            <a:br>
              <a:rPr lang="en-US" altLang="ko-KR" sz="1400" b="1" dirty="0">
                <a:latin typeface="+mn-ea"/>
              </a:rPr>
            </a:br>
            <a:r>
              <a:rPr lang="ko-KR" altLang="en-US" sz="1400" b="1" dirty="0">
                <a:latin typeface="+mn-ea"/>
              </a:rPr>
              <a:t>    </a:t>
            </a:r>
            <a:r>
              <a:rPr lang="en-US" altLang="ko-KR" sz="1400" b="1" dirty="0">
                <a:latin typeface="+mn-ea"/>
              </a:rPr>
              <a:t>-</a:t>
            </a:r>
            <a:r>
              <a:rPr lang="ko-KR" altLang="en-US" sz="1400" b="1" dirty="0">
                <a:latin typeface="+mn-ea"/>
              </a:rPr>
              <a:t> </a:t>
            </a:r>
            <a:r>
              <a:rPr lang="ko-KR" altLang="en-US" sz="1400" b="1" dirty="0" err="1">
                <a:latin typeface="+mn-ea"/>
              </a:rPr>
              <a:t>보장보험료</a:t>
            </a:r>
            <a:r>
              <a:rPr lang="en-US" altLang="ko-KR" sz="1400" b="1" dirty="0">
                <a:latin typeface="+mn-ea"/>
              </a:rPr>
              <a:t>,</a:t>
            </a:r>
            <a:r>
              <a:rPr lang="ko-KR" altLang="en-US" sz="1400" b="1" dirty="0">
                <a:latin typeface="+mn-ea"/>
              </a:rPr>
              <a:t> 적립보험료</a:t>
            </a:r>
            <a:endParaRPr lang="en-US" altLang="ko-KR" sz="1600" b="1" dirty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ko-KR" sz="1600" b="1" dirty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600" b="1" dirty="0">
                <a:latin typeface="+mn-ea"/>
              </a:rPr>
              <a:t>■ 변수 선택</a:t>
            </a:r>
            <a:endParaRPr lang="en-US" altLang="ko-KR" sz="16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32660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>
            <a:extLst>
              <a:ext uri="{FF2B5EF4-FFF2-40B4-BE49-F238E27FC236}">
                <a16:creationId xmlns:a16="http://schemas.microsoft.com/office/drawing/2014/main" id="{6BBBAD51-CD01-4456-AC31-3463FA3DD636}"/>
              </a:ext>
            </a:extLst>
          </p:cNvPr>
          <p:cNvSpPr/>
          <p:nvPr/>
        </p:nvSpPr>
        <p:spPr>
          <a:xfrm>
            <a:off x="0" y="-3001"/>
            <a:ext cx="10621963" cy="839713"/>
          </a:xfrm>
          <a:prstGeom prst="rect">
            <a:avLst/>
          </a:prstGeom>
          <a:gradFill>
            <a:gsLst>
              <a:gs pos="23000">
                <a:srgbClr val="008142">
                  <a:alpha val="82000"/>
                </a:srgbClr>
              </a:gs>
              <a:gs pos="100000">
                <a:srgbClr val="00582C"/>
              </a:gs>
            </a:gsLst>
            <a:lin ang="270000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마켓 산스 Bold" panose="02000000000000000000" pitchFamily="50" charset="-127"/>
              <a:ea typeface="G마켓 산스 Bold" panose="02000000000000000000" pitchFamily="50" charset="-127"/>
              <a:cs typeface="+mn-cs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66822" y="198372"/>
            <a:ext cx="77106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spc="-100" dirty="0">
                <a:solidFill>
                  <a:schemeClr val="bg1"/>
                </a:solidFill>
                <a:latin typeface="맑은 고딕 (본문)"/>
                <a:cs typeface="맑은고딕"/>
              </a:rPr>
              <a:t>7.</a:t>
            </a:r>
            <a:r>
              <a:rPr lang="ko-KR" altLang="en-US" sz="2800" b="1" spc="-100" dirty="0">
                <a:solidFill>
                  <a:schemeClr val="bg1"/>
                </a:solidFill>
                <a:latin typeface="맑은 고딕 (본문)"/>
                <a:cs typeface="맑은고딕"/>
              </a:rPr>
              <a:t> 모델 학습</a:t>
            </a:r>
            <a:endParaRPr lang="en-US" altLang="ko-KR" sz="2800" b="1" spc="-100" dirty="0">
              <a:solidFill>
                <a:schemeClr val="bg1"/>
              </a:solidFill>
              <a:latin typeface="맑은 고딕 (본문)"/>
              <a:cs typeface="맑은고딕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217247" y="721271"/>
            <a:ext cx="10187469" cy="0"/>
          </a:xfrm>
          <a:prstGeom prst="line">
            <a:avLst/>
          </a:prstGeom>
          <a:ln w="190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1665288-D90B-2946-88D0-3064225A16C7}"/>
              </a:ext>
            </a:extLst>
          </p:cNvPr>
          <p:cNvSpPr txBox="1"/>
          <p:nvPr/>
        </p:nvSpPr>
        <p:spPr>
          <a:xfrm>
            <a:off x="7658100" y="33182"/>
            <a:ext cx="295709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defTabSz="1320759">
              <a:defRPr/>
            </a:pPr>
            <a:r>
              <a:rPr lang="ko-KR" altLang="en-US" sz="1000" b="1" spc="867" dirty="0">
                <a:solidFill>
                  <a:prstClr val="white">
                    <a:alpha val="40000"/>
                  </a:prstClr>
                </a:solidFill>
                <a:latin typeface="+mn-ea"/>
                <a:cs typeface="조선일보명조" panose="02030304000000000000" pitchFamily="18" charset="-127"/>
              </a:rPr>
              <a:t> </a:t>
            </a:r>
            <a:r>
              <a:rPr lang="en-US" altLang="ko-KR" sz="1000" b="1" spc="867" dirty="0">
                <a:solidFill>
                  <a:prstClr val="white">
                    <a:alpha val="40000"/>
                  </a:prstClr>
                </a:solidFill>
                <a:latin typeface="+mn-ea"/>
                <a:cs typeface="조선일보명조" panose="02030304000000000000" pitchFamily="18" charset="-127"/>
              </a:rPr>
              <a:t>DBB(Expert)3</a:t>
            </a:r>
            <a:r>
              <a:rPr lang="ko-KR" altLang="en-US" sz="1000" b="1" spc="867" dirty="0">
                <a:solidFill>
                  <a:prstClr val="white">
                    <a:alpha val="40000"/>
                  </a:prstClr>
                </a:solidFill>
                <a:latin typeface="+mn-ea"/>
                <a:cs typeface="조선일보명조" panose="02030304000000000000" pitchFamily="18" charset="-127"/>
              </a:rPr>
              <a:t>팀</a:t>
            </a:r>
          </a:p>
        </p:txBody>
      </p:sp>
      <p:grpSp>
        <p:nvGrpSpPr>
          <p:cNvPr id="16" name="그룹 12">
            <a:extLst>
              <a:ext uri="{FF2B5EF4-FFF2-40B4-BE49-F238E27FC236}">
                <a16:creationId xmlns:a16="http://schemas.microsoft.com/office/drawing/2014/main" id="{82FF1866-A5C0-264B-A2BA-8873010DF416}"/>
              </a:ext>
            </a:extLst>
          </p:cNvPr>
          <p:cNvGrpSpPr/>
          <p:nvPr/>
        </p:nvGrpSpPr>
        <p:grpSpPr>
          <a:xfrm>
            <a:off x="5035167" y="1209992"/>
            <a:ext cx="9141592" cy="408623"/>
            <a:chOff x="274437" y="1063833"/>
            <a:chExt cx="8570496" cy="408623"/>
          </a:xfrm>
        </p:grpSpPr>
        <p:sp>
          <p:nvSpPr>
            <p:cNvPr id="17" name="AutoShape 63">
              <a:extLst>
                <a:ext uri="{FF2B5EF4-FFF2-40B4-BE49-F238E27FC236}">
                  <a16:creationId xmlns:a16="http://schemas.microsoft.com/office/drawing/2014/main" id="{86E97F37-E8D0-654C-BEC6-D01184BF8B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091" y="1063833"/>
              <a:ext cx="8385842" cy="408623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defTabSz="914217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ko-KR" altLang="en-US" b="1" dirty="0">
                  <a:ln w="13500">
                    <a:solidFill>
                      <a:srgbClr val="4F81BD">
                        <a:shade val="2500"/>
                        <a:alpha val="6500"/>
                      </a:srgbClr>
                    </a:solidFill>
                    <a:prstDash val="solid"/>
                  </a:ln>
                  <a:solidFill>
                    <a:prstClr val="black"/>
                  </a:solidFill>
                  <a:latin typeface="맑은 고딕 (본문)"/>
                </a:rPr>
                <a:t>사용 변수</a:t>
              </a:r>
              <a:r>
                <a:rPr kumimoji="1" lang="en-US" altLang="ko-KR" b="1" dirty="0">
                  <a:ln w="13500">
                    <a:solidFill>
                      <a:srgbClr val="4F81BD">
                        <a:shade val="2500"/>
                        <a:alpha val="6500"/>
                      </a:srgbClr>
                    </a:solidFill>
                    <a:prstDash val="solid"/>
                  </a:ln>
                  <a:solidFill>
                    <a:prstClr val="black"/>
                  </a:solidFill>
                  <a:latin typeface="맑은 고딕 (본문)"/>
                </a:rPr>
                <a:t>(31)</a:t>
              </a:r>
            </a:p>
          </p:txBody>
        </p:sp>
        <p:grpSp>
          <p:nvGrpSpPr>
            <p:cNvPr id="18" name="그룹 14">
              <a:extLst>
                <a:ext uri="{FF2B5EF4-FFF2-40B4-BE49-F238E27FC236}">
                  <a16:creationId xmlns:a16="http://schemas.microsoft.com/office/drawing/2014/main" id="{003F3983-6394-C94A-A42D-CC4D56BA1A20}"/>
                </a:ext>
              </a:extLst>
            </p:cNvPr>
            <p:cNvGrpSpPr/>
            <p:nvPr/>
          </p:nvGrpSpPr>
          <p:grpSpPr>
            <a:xfrm>
              <a:off x="274437" y="1131931"/>
              <a:ext cx="146428" cy="270504"/>
              <a:chOff x="511545" y="841128"/>
              <a:chExt cx="146428" cy="270504"/>
            </a:xfrm>
          </p:grpSpPr>
          <p:sp>
            <p:nvSpPr>
              <p:cNvPr id="19" name="직사각형 15">
                <a:extLst>
                  <a:ext uri="{FF2B5EF4-FFF2-40B4-BE49-F238E27FC236}">
                    <a16:creationId xmlns:a16="http://schemas.microsoft.com/office/drawing/2014/main" id="{59976BE1-FDC8-2344-885A-ABCDE24A5293}"/>
                  </a:ext>
                </a:extLst>
              </p:cNvPr>
              <p:cNvSpPr/>
              <p:nvPr/>
            </p:nvSpPr>
            <p:spPr>
              <a:xfrm>
                <a:off x="603872" y="841128"/>
                <a:ext cx="54101" cy="270504"/>
              </a:xfrm>
              <a:prstGeom prst="rect">
                <a:avLst/>
              </a:prstGeom>
              <a:solidFill>
                <a:srgbClr val="008E4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latin typeface="맑은 고딕 (본문)"/>
                </a:endParaRPr>
              </a:p>
            </p:txBody>
          </p:sp>
          <p:sp>
            <p:nvSpPr>
              <p:cNvPr id="20" name="직사각형 16">
                <a:extLst>
                  <a:ext uri="{FF2B5EF4-FFF2-40B4-BE49-F238E27FC236}">
                    <a16:creationId xmlns:a16="http://schemas.microsoft.com/office/drawing/2014/main" id="{67D66824-BEAD-4149-9ADD-DEF3B7F41F21}"/>
                  </a:ext>
                </a:extLst>
              </p:cNvPr>
              <p:cNvSpPr/>
              <p:nvPr/>
            </p:nvSpPr>
            <p:spPr>
              <a:xfrm>
                <a:off x="511545" y="841128"/>
                <a:ext cx="54101" cy="270504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latin typeface="맑은 고딕 (본문)"/>
                </a:endParaRPr>
              </a:p>
            </p:txBody>
          </p:sp>
        </p:grpSp>
      </p:grpSp>
      <p:grpSp>
        <p:nvGrpSpPr>
          <p:cNvPr id="21" name="그룹 12">
            <a:extLst>
              <a:ext uri="{FF2B5EF4-FFF2-40B4-BE49-F238E27FC236}">
                <a16:creationId xmlns:a16="http://schemas.microsoft.com/office/drawing/2014/main" id="{F66583FA-D31D-464E-83FB-6509912B42A7}"/>
              </a:ext>
            </a:extLst>
          </p:cNvPr>
          <p:cNvGrpSpPr/>
          <p:nvPr/>
        </p:nvGrpSpPr>
        <p:grpSpPr>
          <a:xfrm>
            <a:off x="266822" y="1209992"/>
            <a:ext cx="3007953" cy="408623"/>
            <a:chOff x="274437" y="1063833"/>
            <a:chExt cx="2820039" cy="408623"/>
          </a:xfrm>
        </p:grpSpPr>
        <p:sp>
          <p:nvSpPr>
            <p:cNvPr id="22" name="AutoShape 63">
              <a:extLst>
                <a:ext uri="{FF2B5EF4-FFF2-40B4-BE49-F238E27FC236}">
                  <a16:creationId xmlns:a16="http://schemas.microsoft.com/office/drawing/2014/main" id="{BF651D38-1464-6C43-B94C-F89DC3EAF2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091" y="1063833"/>
              <a:ext cx="2635385" cy="408623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defTabSz="914217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ko-KR" altLang="en-US" b="1" dirty="0">
                  <a:ln w="13500">
                    <a:solidFill>
                      <a:srgbClr val="4F81BD">
                        <a:shade val="2500"/>
                        <a:alpha val="6500"/>
                      </a:srgbClr>
                    </a:solidFill>
                    <a:prstDash val="solid"/>
                  </a:ln>
                  <a:solidFill>
                    <a:prstClr val="black"/>
                  </a:solidFill>
                  <a:latin typeface="맑은 고딕 (본문)"/>
                </a:rPr>
                <a:t>학습을 위한 데이터 분리</a:t>
              </a:r>
              <a:endParaRPr kumimoji="1" lang="en-US" altLang="ko-KR" b="1" dirty="0">
                <a:ln w="13500">
                  <a:solidFill>
                    <a:srgbClr val="4F81BD">
                      <a:shade val="2500"/>
                      <a:alpha val="6500"/>
                    </a:srgbClr>
                  </a:solidFill>
                  <a:prstDash val="solid"/>
                </a:ln>
                <a:solidFill>
                  <a:prstClr val="black"/>
                </a:solidFill>
                <a:latin typeface="맑은 고딕 (본문)"/>
              </a:endParaRPr>
            </a:p>
          </p:txBody>
        </p:sp>
        <p:grpSp>
          <p:nvGrpSpPr>
            <p:cNvPr id="23" name="그룹 14">
              <a:extLst>
                <a:ext uri="{FF2B5EF4-FFF2-40B4-BE49-F238E27FC236}">
                  <a16:creationId xmlns:a16="http://schemas.microsoft.com/office/drawing/2014/main" id="{6A8A73E7-DDBE-1D44-8860-681EF1C26EF4}"/>
                </a:ext>
              </a:extLst>
            </p:cNvPr>
            <p:cNvGrpSpPr/>
            <p:nvPr/>
          </p:nvGrpSpPr>
          <p:grpSpPr>
            <a:xfrm>
              <a:off x="274437" y="1131931"/>
              <a:ext cx="146428" cy="270504"/>
              <a:chOff x="511545" y="841128"/>
              <a:chExt cx="146428" cy="270504"/>
            </a:xfrm>
          </p:grpSpPr>
          <p:sp>
            <p:nvSpPr>
              <p:cNvPr id="24" name="직사각형 15">
                <a:extLst>
                  <a:ext uri="{FF2B5EF4-FFF2-40B4-BE49-F238E27FC236}">
                    <a16:creationId xmlns:a16="http://schemas.microsoft.com/office/drawing/2014/main" id="{ABD84B44-9C43-074F-B28D-3DCF01AB8FE9}"/>
                  </a:ext>
                </a:extLst>
              </p:cNvPr>
              <p:cNvSpPr/>
              <p:nvPr/>
            </p:nvSpPr>
            <p:spPr>
              <a:xfrm>
                <a:off x="603872" y="841128"/>
                <a:ext cx="54101" cy="270504"/>
              </a:xfrm>
              <a:prstGeom prst="rect">
                <a:avLst/>
              </a:prstGeom>
              <a:solidFill>
                <a:srgbClr val="008E4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latin typeface="맑은 고딕 (본문)"/>
                </a:endParaRPr>
              </a:p>
            </p:txBody>
          </p:sp>
          <p:sp>
            <p:nvSpPr>
              <p:cNvPr id="25" name="직사각형 16">
                <a:extLst>
                  <a:ext uri="{FF2B5EF4-FFF2-40B4-BE49-F238E27FC236}">
                    <a16:creationId xmlns:a16="http://schemas.microsoft.com/office/drawing/2014/main" id="{F7609448-B3F0-2241-986B-83DC35759D1D}"/>
                  </a:ext>
                </a:extLst>
              </p:cNvPr>
              <p:cNvSpPr/>
              <p:nvPr/>
            </p:nvSpPr>
            <p:spPr>
              <a:xfrm>
                <a:off x="511545" y="841128"/>
                <a:ext cx="54101" cy="270504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latin typeface="맑은 고딕 (본문)"/>
                </a:endParaRPr>
              </a:p>
            </p:txBody>
          </p:sp>
        </p:grpSp>
      </p:grpSp>
      <p:sp>
        <p:nvSpPr>
          <p:cNvPr id="26" name="텍스트 개체 틀 3">
            <a:extLst>
              <a:ext uri="{FF2B5EF4-FFF2-40B4-BE49-F238E27FC236}">
                <a16:creationId xmlns:a16="http://schemas.microsoft.com/office/drawing/2014/main" id="{4DB20A00-4633-6D4F-A8EB-13123BB52394}"/>
              </a:ext>
            </a:extLst>
          </p:cNvPr>
          <p:cNvSpPr txBox="1">
            <a:spLocks/>
          </p:cNvSpPr>
          <p:nvPr/>
        </p:nvSpPr>
        <p:spPr>
          <a:xfrm>
            <a:off x="463779" y="1684202"/>
            <a:ext cx="3752621" cy="497542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sz="1500" b="1" dirty="0">
                <a:latin typeface="+mn-ea"/>
              </a:rPr>
              <a:t>■ 전처리 이후 데이터 </a:t>
            </a:r>
            <a:r>
              <a:rPr lang="en-US" altLang="ko-KR" sz="1500" b="1" dirty="0">
                <a:latin typeface="+mn-ea"/>
              </a:rPr>
              <a:t>(100%)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500" b="1" dirty="0">
                <a:latin typeface="+mn-ea"/>
              </a:rPr>
              <a:t>    - </a:t>
            </a:r>
            <a:r>
              <a:rPr lang="ko-KR" altLang="en-US" sz="1500" b="1" dirty="0" err="1">
                <a:latin typeface="+mn-ea"/>
              </a:rPr>
              <a:t>불량여부</a:t>
            </a:r>
            <a:br>
              <a:rPr lang="en-US" altLang="ko-KR" sz="1500" b="1" dirty="0">
                <a:latin typeface="+mn-ea"/>
              </a:rPr>
            </a:br>
            <a:r>
              <a:rPr lang="ko-KR" altLang="en-US" sz="1500" b="1" dirty="0">
                <a:latin typeface="+mn-ea"/>
              </a:rPr>
              <a:t>   </a:t>
            </a:r>
            <a:r>
              <a:rPr lang="en-US" altLang="ko-KR" sz="1500" b="1" dirty="0">
                <a:latin typeface="+mn-ea"/>
              </a:rPr>
              <a:t>   </a:t>
            </a:r>
            <a:r>
              <a:rPr lang="ko-KR" altLang="en-US" sz="1500" b="1" dirty="0">
                <a:latin typeface="+mn-ea"/>
              </a:rPr>
              <a:t>        </a:t>
            </a:r>
            <a:r>
              <a:rPr lang="en-US" altLang="ko-KR" sz="1500" b="1" dirty="0">
                <a:latin typeface="+mn-ea"/>
              </a:rPr>
              <a:t>0</a:t>
            </a:r>
            <a:r>
              <a:rPr lang="ko-KR" altLang="en-US" sz="1500" b="1" dirty="0">
                <a:latin typeface="+mn-ea"/>
              </a:rPr>
              <a:t> </a:t>
            </a:r>
            <a:r>
              <a:rPr lang="en-US" altLang="ko-KR" sz="1500" b="1" dirty="0">
                <a:latin typeface="+mn-ea"/>
              </a:rPr>
              <a:t>:</a:t>
            </a:r>
            <a:r>
              <a:rPr lang="ko-KR" altLang="en-US" sz="1500" b="1" dirty="0">
                <a:latin typeface="+mn-ea"/>
              </a:rPr>
              <a:t> </a:t>
            </a:r>
            <a:r>
              <a:rPr lang="en-US" altLang="ko-KR" sz="1500" b="1" dirty="0">
                <a:latin typeface="+mn-ea"/>
              </a:rPr>
              <a:t> 132,064</a:t>
            </a:r>
            <a:r>
              <a:rPr lang="ko-KR" altLang="en-US" sz="1500" b="1" dirty="0">
                <a:latin typeface="+mn-ea"/>
              </a:rPr>
              <a:t>  </a:t>
            </a:r>
            <a:br>
              <a:rPr lang="en-US" altLang="ko-KR" sz="1500" b="1" dirty="0">
                <a:latin typeface="+mn-ea"/>
              </a:rPr>
            </a:br>
            <a:r>
              <a:rPr lang="ko-KR" altLang="en-US" sz="1500" b="1" dirty="0">
                <a:latin typeface="+mn-ea"/>
              </a:rPr>
              <a:t> </a:t>
            </a:r>
            <a:r>
              <a:rPr lang="en-US" altLang="ko-KR" sz="1500" b="1" dirty="0">
                <a:latin typeface="+mn-ea"/>
              </a:rPr>
              <a:t>    </a:t>
            </a:r>
            <a:r>
              <a:rPr lang="ko-KR" altLang="en-US" sz="1500" b="1" dirty="0">
                <a:latin typeface="+mn-ea"/>
              </a:rPr>
              <a:t>         </a:t>
            </a:r>
            <a:r>
              <a:rPr lang="en-US" altLang="ko-KR" sz="1500" b="1" dirty="0">
                <a:latin typeface="+mn-ea"/>
              </a:rPr>
              <a:t>1</a:t>
            </a:r>
            <a:r>
              <a:rPr lang="ko-KR" altLang="en-US" sz="1500" b="1" dirty="0">
                <a:latin typeface="+mn-ea"/>
              </a:rPr>
              <a:t> </a:t>
            </a:r>
            <a:r>
              <a:rPr lang="en-US" altLang="ko-KR" sz="1500" b="1" dirty="0">
                <a:latin typeface="+mn-ea"/>
              </a:rPr>
              <a:t>:    22,963</a:t>
            </a:r>
            <a:r>
              <a:rPr lang="ko-KR" altLang="en-US" sz="1500" b="1" dirty="0">
                <a:latin typeface="+mn-ea"/>
              </a:rPr>
              <a:t> </a:t>
            </a:r>
            <a:br>
              <a:rPr lang="en-US" altLang="ko-KR" sz="1500" b="1" dirty="0">
                <a:latin typeface="+mn-ea"/>
              </a:rPr>
            </a:br>
            <a:r>
              <a:rPr lang="ko-KR" altLang="en-US" sz="1500" b="1" dirty="0">
                <a:latin typeface="+mn-ea"/>
              </a:rPr>
              <a:t>  </a:t>
            </a:r>
            <a:r>
              <a:rPr lang="en-US" altLang="ko-KR" sz="1500" b="1" dirty="0">
                <a:latin typeface="+mn-ea"/>
              </a:rPr>
              <a:t>      </a:t>
            </a:r>
            <a:r>
              <a:rPr lang="ko-KR" altLang="en-US" sz="1500" b="1" dirty="0">
                <a:latin typeface="+mn-ea"/>
              </a:rPr>
              <a:t>  합계 </a:t>
            </a:r>
            <a:r>
              <a:rPr lang="en-US" altLang="ko-KR" sz="1500" b="1" dirty="0">
                <a:latin typeface="+mn-ea"/>
              </a:rPr>
              <a:t>:</a:t>
            </a:r>
            <a:r>
              <a:rPr lang="ko-KR" altLang="en-US" sz="1500" b="1" dirty="0">
                <a:latin typeface="+mn-ea"/>
              </a:rPr>
              <a:t> </a:t>
            </a:r>
            <a:r>
              <a:rPr lang="en-US" altLang="ko-KR" sz="1500" b="1" dirty="0">
                <a:latin typeface="+mn-ea"/>
              </a:rPr>
              <a:t> 155,027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500" b="1" dirty="0">
                <a:latin typeface="+mn-ea"/>
              </a:rPr>
              <a:t>  </a:t>
            </a:r>
            <a:endParaRPr lang="en-US" altLang="ko-KR" sz="1500" b="1" dirty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500" b="1" dirty="0">
                <a:latin typeface="+mn-ea"/>
              </a:rPr>
              <a:t>■ 학습 데이터 </a:t>
            </a:r>
            <a:r>
              <a:rPr lang="en-US" altLang="ko-KR" sz="1500" b="1" dirty="0">
                <a:latin typeface="+mn-ea"/>
              </a:rPr>
              <a:t>(70%)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400" b="1" dirty="0">
                <a:latin typeface="+mn-ea"/>
              </a:rPr>
              <a:t>           </a:t>
            </a:r>
            <a:r>
              <a:rPr lang="ko-KR" altLang="en-US" sz="1500" b="1" dirty="0">
                <a:latin typeface="+mn-ea"/>
              </a:rPr>
              <a:t>합계</a:t>
            </a:r>
            <a:r>
              <a:rPr lang="en-US" altLang="ko-KR" sz="1500" b="1" dirty="0">
                <a:latin typeface="+mn-ea"/>
              </a:rPr>
              <a:t> :</a:t>
            </a:r>
            <a:r>
              <a:rPr lang="ko-KR" altLang="en-US" sz="1500" b="1" dirty="0">
                <a:latin typeface="+mn-ea"/>
              </a:rPr>
              <a:t>  </a:t>
            </a:r>
            <a:r>
              <a:rPr lang="en-US" altLang="ko-KR" sz="1500" b="1" dirty="0">
                <a:latin typeface="+mn-ea"/>
              </a:rPr>
              <a:t>108,518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ko-KR" sz="1400" b="1" dirty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500" b="1" dirty="0">
                <a:latin typeface="+mn-ea"/>
              </a:rPr>
              <a:t>■ 테스트 데이터 </a:t>
            </a:r>
            <a:r>
              <a:rPr lang="en-US" altLang="ko-KR" sz="1500" b="1" dirty="0">
                <a:latin typeface="+mn-ea"/>
              </a:rPr>
              <a:t>(30%)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500" b="1" dirty="0">
                <a:latin typeface="+mn-ea"/>
              </a:rPr>
              <a:t>          합계</a:t>
            </a:r>
            <a:r>
              <a:rPr lang="en-US" altLang="ko-KR" sz="1500" b="1" dirty="0">
                <a:latin typeface="+mn-ea"/>
              </a:rPr>
              <a:t> :</a:t>
            </a:r>
            <a:r>
              <a:rPr lang="ko-KR" altLang="en-US" sz="1500" b="1" dirty="0">
                <a:latin typeface="+mn-ea"/>
              </a:rPr>
              <a:t>    </a:t>
            </a:r>
            <a:r>
              <a:rPr lang="en-US" altLang="ko-KR" sz="1500" b="1" dirty="0">
                <a:latin typeface="+mn-ea"/>
              </a:rPr>
              <a:t>46,509</a:t>
            </a:r>
          </a:p>
        </p:txBody>
      </p:sp>
      <p:sp>
        <p:nvSpPr>
          <p:cNvPr id="27" name="텍스트 개체 틀 3">
            <a:extLst>
              <a:ext uri="{FF2B5EF4-FFF2-40B4-BE49-F238E27FC236}">
                <a16:creationId xmlns:a16="http://schemas.microsoft.com/office/drawing/2014/main" id="{D003891C-0726-144B-8A45-301A2CCD070B}"/>
              </a:ext>
            </a:extLst>
          </p:cNvPr>
          <p:cNvSpPr txBox="1">
            <a:spLocks/>
          </p:cNvSpPr>
          <p:nvPr/>
        </p:nvSpPr>
        <p:spPr>
          <a:xfrm>
            <a:off x="5310981" y="1826442"/>
            <a:ext cx="2133601" cy="437115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ko-KR" sz="1100" dirty="0"/>
              <a:t>0 </a:t>
            </a:r>
            <a:r>
              <a:rPr lang="ko-KR" altLang="en-US" sz="1100" dirty="0"/>
              <a:t>수금방법코드 </a:t>
            </a:r>
            <a:br>
              <a:rPr lang="en-US" altLang="ko-KR" sz="1100" dirty="0"/>
            </a:br>
            <a:r>
              <a:rPr lang="en-US" altLang="ko-KR" sz="1100" dirty="0"/>
              <a:t>1 </a:t>
            </a:r>
            <a:r>
              <a:rPr lang="ko-KR" altLang="en-US" sz="1100" dirty="0" err="1"/>
              <a:t>만기년수</a:t>
            </a:r>
            <a:r>
              <a:rPr lang="ko-KR" altLang="en-US" sz="1100" dirty="0"/>
              <a:t> </a:t>
            </a:r>
            <a:br>
              <a:rPr lang="en-US" altLang="ko-KR" sz="1100" dirty="0"/>
            </a:br>
            <a:r>
              <a:rPr lang="en-US" altLang="ko-KR" sz="1100" dirty="0"/>
              <a:t>2 </a:t>
            </a:r>
            <a:r>
              <a:rPr lang="ko-KR" altLang="en-US" sz="1100" dirty="0"/>
              <a:t>만기구분코드 </a:t>
            </a:r>
            <a:br>
              <a:rPr lang="en-US" altLang="ko-KR" sz="1100" dirty="0"/>
            </a:br>
            <a:r>
              <a:rPr lang="en-US" altLang="ko-KR" sz="1100" dirty="0"/>
              <a:t>3 </a:t>
            </a:r>
            <a:r>
              <a:rPr lang="en-US" sz="1100" dirty="0"/>
              <a:t>PA</a:t>
            </a:r>
            <a:r>
              <a:rPr lang="ko-KR" altLang="en-US" sz="1100" dirty="0" err="1"/>
              <a:t>계약여부</a:t>
            </a:r>
            <a:r>
              <a:rPr lang="ko-KR" altLang="en-US" sz="1100" dirty="0"/>
              <a:t> </a:t>
            </a:r>
            <a:br>
              <a:rPr lang="en-US" altLang="ko-KR" sz="1100" dirty="0"/>
            </a:br>
            <a:r>
              <a:rPr lang="en-US" altLang="ko-KR" sz="1100" dirty="0"/>
              <a:t>4 </a:t>
            </a:r>
            <a:r>
              <a:rPr lang="en-US" sz="1100" dirty="0"/>
              <a:t>PA</a:t>
            </a:r>
            <a:r>
              <a:rPr lang="ko-KR" altLang="en-US" sz="1100" dirty="0"/>
              <a:t>가족계약여부 </a:t>
            </a:r>
            <a:br>
              <a:rPr lang="en-US" altLang="ko-KR" sz="1100" dirty="0"/>
            </a:br>
            <a:r>
              <a:rPr lang="en-US" altLang="ko-KR" sz="1100" dirty="0"/>
              <a:t>5 </a:t>
            </a:r>
            <a:r>
              <a:rPr lang="en-US" sz="1100" dirty="0"/>
              <a:t>PA</a:t>
            </a:r>
            <a:r>
              <a:rPr lang="ko-KR" altLang="en-US" sz="1100" dirty="0"/>
              <a:t>본인계약여부 </a:t>
            </a:r>
            <a:br>
              <a:rPr lang="en-US" altLang="ko-KR" sz="1100" dirty="0"/>
            </a:br>
            <a:r>
              <a:rPr lang="en-US" altLang="ko-KR" sz="1100" dirty="0"/>
              <a:t>6 </a:t>
            </a:r>
            <a:r>
              <a:rPr lang="ko-KR" altLang="en-US" sz="1100" dirty="0" err="1"/>
              <a:t>계약자연령</a:t>
            </a:r>
            <a:r>
              <a:rPr lang="ko-KR" altLang="en-US" sz="1100" dirty="0"/>
              <a:t> </a:t>
            </a:r>
            <a:br>
              <a:rPr lang="en-US" altLang="ko-KR" sz="1100" dirty="0"/>
            </a:br>
            <a:r>
              <a:rPr lang="en-US" altLang="ko-KR" sz="1100" dirty="0"/>
              <a:t>7 </a:t>
            </a:r>
            <a:r>
              <a:rPr lang="ko-KR" altLang="en-US" sz="1100" dirty="0"/>
              <a:t>계약자성별코드 </a:t>
            </a:r>
            <a:br>
              <a:rPr lang="en-US" altLang="ko-KR" sz="1100" dirty="0"/>
            </a:br>
            <a:r>
              <a:rPr lang="en-US" altLang="ko-KR" sz="1100" dirty="0"/>
              <a:t>8 </a:t>
            </a:r>
            <a:r>
              <a:rPr lang="ko-KR" altLang="en-US" sz="1100" dirty="0" err="1"/>
              <a:t>승환계약대상해지총건수</a:t>
            </a:r>
            <a:r>
              <a:rPr lang="ko-KR" altLang="en-US" sz="1100" dirty="0"/>
              <a:t> </a:t>
            </a:r>
            <a:br>
              <a:rPr lang="en-US" altLang="ko-KR" sz="1100" dirty="0"/>
            </a:br>
            <a:r>
              <a:rPr lang="en-US" altLang="ko-KR" sz="1100" dirty="0"/>
              <a:t>9 </a:t>
            </a:r>
            <a:r>
              <a:rPr lang="ko-KR" altLang="en-US" sz="1100" dirty="0"/>
              <a:t>승환계약여부 </a:t>
            </a:r>
            <a:br>
              <a:rPr lang="en-US" altLang="ko-KR" sz="1100" dirty="0"/>
            </a:br>
            <a:r>
              <a:rPr lang="en-US" altLang="ko-KR" sz="1100" dirty="0"/>
              <a:t>10 </a:t>
            </a:r>
            <a:r>
              <a:rPr lang="ko-KR" altLang="en-US" sz="1100" dirty="0"/>
              <a:t>피보험자연령 </a:t>
            </a:r>
            <a:br>
              <a:rPr lang="en-US" altLang="ko-KR" sz="1100" dirty="0"/>
            </a:br>
            <a:r>
              <a:rPr lang="en-US" altLang="ko-KR" sz="1100" dirty="0"/>
              <a:t>11 </a:t>
            </a:r>
            <a:r>
              <a:rPr lang="ko-KR" altLang="en-US" sz="1100" dirty="0" err="1"/>
              <a:t>주피보험자상해급수코드</a:t>
            </a:r>
            <a:r>
              <a:rPr lang="ko-KR" altLang="en-US" sz="1100" dirty="0"/>
              <a:t> </a:t>
            </a:r>
            <a:br>
              <a:rPr lang="en-US" altLang="ko-KR" sz="1100" dirty="0"/>
            </a:br>
            <a:r>
              <a:rPr lang="en-US" altLang="ko-KR" sz="1100" dirty="0"/>
              <a:t>12 </a:t>
            </a:r>
            <a:r>
              <a:rPr lang="ko-KR" altLang="en-US" sz="1100" dirty="0"/>
              <a:t>피보험자성별코드 </a:t>
            </a:r>
            <a:br>
              <a:rPr lang="en-US" altLang="ko-KR" sz="1100" dirty="0"/>
            </a:br>
            <a:r>
              <a:rPr lang="en-US" altLang="ko-KR" sz="1100" dirty="0"/>
              <a:t>13 </a:t>
            </a:r>
            <a:r>
              <a:rPr lang="ko-KR" altLang="en-US" sz="1100" dirty="0" err="1"/>
              <a:t>납입년수</a:t>
            </a:r>
            <a:r>
              <a:rPr lang="ko-KR" altLang="en-US" sz="1100" dirty="0"/>
              <a:t> </a:t>
            </a:r>
            <a:br>
              <a:rPr lang="en-US" altLang="ko-KR" sz="1100" dirty="0"/>
            </a:br>
            <a:r>
              <a:rPr lang="en-US" altLang="ko-KR" sz="1100" dirty="0"/>
              <a:t>14 </a:t>
            </a:r>
            <a:r>
              <a:rPr lang="ko-KR" altLang="en-US" sz="1100" dirty="0" err="1"/>
              <a:t>차월수</a:t>
            </a:r>
            <a:r>
              <a:rPr lang="ko-KR" altLang="en-US" sz="1100" dirty="0"/>
              <a:t> </a:t>
            </a:r>
            <a:br>
              <a:rPr lang="en-US" altLang="ko-KR" sz="1100" dirty="0"/>
            </a:br>
            <a:r>
              <a:rPr lang="en-US" altLang="ko-KR" sz="1100" dirty="0"/>
              <a:t>15 </a:t>
            </a:r>
            <a:r>
              <a:rPr lang="ko-KR" altLang="en-US" sz="1100" dirty="0"/>
              <a:t>납입대상보험료</a:t>
            </a:r>
            <a:endParaRPr lang="en-US" altLang="ko-KR" sz="1500" b="1" dirty="0">
              <a:latin typeface="+mn-ea"/>
            </a:endParaRPr>
          </a:p>
        </p:txBody>
      </p:sp>
      <p:sp>
        <p:nvSpPr>
          <p:cNvPr id="28" name="텍스트 개체 틀 3">
            <a:extLst>
              <a:ext uri="{FF2B5EF4-FFF2-40B4-BE49-F238E27FC236}">
                <a16:creationId xmlns:a16="http://schemas.microsoft.com/office/drawing/2014/main" id="{FC938574-FE24-7843-A723-278D2C7E8961}"/>
              </a:ext>
            </a:extLst>
          </p:cNvPr>
          <p:cNvSpPr txBox="1">
            <a:spLocks/>
          </p:cNvSpPr>
          <p:nvPr/>
        </p:nvSpPr>
        <p:spPr>
          <a:xfrm>
            <a:off x="7486864" y="1826442"/>
            <a:ext cx="2217578" cy="426490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ko-KR" sz="1100" dirty="0"/>
              <a:t>16 </a:t>
            </a:r>
            <a:r>
              <a:rPr lang="ko-KR" altLang="en-US" sz="1100" dirty="0"/>
              <a:t>적립보험료 </a:t>
            </a:r>
            <a:br>
              <a:rPr lang="en-US" altLang="ko-KR" sz="1100" dirty="0"/>
            </a:br>
            <a:r>
              <a:rPr lang="en-US" altLang="ko-KR" sz="1100" dirty="0"/>
              <a:t>17 </a:t>
            </a:r>
            <a:r>
              <a:rPr lang="ko-KR" altLang="en-US" sz="1100" dirty="0" err="1"/>
              <a:t>보장보험료</a:t>
            </a:r>
            <a:r>
              <a:rPr lang="ko-KR" altLang="en-US" sz="1100" dirty="0"/>
              <a:t> </a:t>
            </a:r>
            <a:br>
              <a:rPr lang="en-US" altLang="ko-KR" sz="1100" dirty="0"/>
            </a:br>
            <a:r>
              <a:rPr lang="en-US" altLang="ko-KR" sz="1100" dirty="0"/>
              <a:t>18 </a:t>
            </a:r>
            <a:r>
              <a:rPr lang="ko-KR" altLang="en-US" sz="1100" dirty="0"/>
              <a:t>모집자</a:t>
            </a:r>
            <a:r>
              <a:rPr lang="en-US" altLang="ko-KR" sz="1100" dirty="0"/>
              <a:t>_</a:t>
            </a:r>
            <a:r>
              <a:rPr lang="ko-KR" altLang="en-US" sz="1100" dirty="0"/>
              <a:t>직전년도체결건수 </a:t>
            </a:r>
            <a:br>
              <a:rPr lang="en-US" altLang="ko-KR" sz="1100" dirty="0"/>
            </a:br>
            <a:r>
              <a:rPr lang="en-US" altLang="ko-KR" sz="1100" dirty="0"/>
              <a:t>19 </a:t>
            </a:r>
            <a:r>
              <a:rPr lang="ko-KR" altLang="en-US" sz="1100" dirty="0"/>
              <a:t>모집자</a:t>
            </a:r>
            <a:r>
              <a:rPr lang="en-US" altLang="ko-KR" sz="1100" dirty="0"/>
              <a:t>_</a:t>
            </a:r>
            <a:r>
              <a:rPr lang="ko-KR" altLang="en-US" sz="1100" dirty="0"/>
              <a:t>직전</a:t>
            </a:r>
            <a:r>
              <a:rPr lang="en-US" altLang="ko-KR" sz="1100" dirty="0"/>
              <a:t>3</a:t>
            </a:r>
            <a:r>
              <a:rPr lang="ko-KR" altLang="en-US" sz="1100" dirty="0" err="1"/>
              <a:t>년체결건수</a:t>
            </a:r>
            <a:r>
              <a:rPr lang="ko-KR" altLang="en-US" sz="1100" dirty="0"/>
              <a:t> </a:t>
            </a:r>
            <a:br>
              <a:rPr lang="en-US" altLang="ko-KR" sz="1100" dirty="0"/>
            </a:br>
            <a:r>
              <a:rPr lang="en-US" altLang="ko-KR" sz="1100" dirty="0"/>
              <a:t>20 </a:t>
            </a:r>
            <a:r>
              <a:rPr lang="ko-KR" altLang="en-US" sz="1100" dirty="0"/>
              <a:t>모집자</a:t>
            </a:r>
            <a:r>
              <a:rPr lang="en-US" altLang="ko-KR" sz="1100" dirty="0"/>
              <a:t>_</a:t>
            </a:r>
            <a:r>
              <a:rPr lang="ko-KR" altLang="en-US" sz="1100" dirty="0"/>
              <a:t>직전년도해지건수 </a:t>
            </a:r>
            <a:br>
              <a:rPr lang="en-US" altLang="ko-KR" sz="1100" dirty="0"/>
            </a:br>
            <a:r>
              <a:rPr lang="en-US" altLang="ko-KR" sz="1100" dirty="0"/>
              <a:t>21 </a:t>
            </a:r>
            <a:r>
              <a:rPr lang="ko-KR" altLang="en-US" sz="1100" dirty="0"/>
              <a:t>모집자</a:t>
            </a:r>
            <a:r>
              <a:rPr lang="en-US" altLang="ko-KR" sz="1100" dirty="0"/>
              <a:t>_</a:t>
            </a:r>
            <a:r>
              <a:rPr lang="ko-KR" altLang="en-US" sz="1100" dirty="0"/>
              <a:t>직전</a:t>
            </a:r>
            <a:r>
              <a:rPr lang="en-US" altLang="ko-KR" sz="1100" dirty="0"/>
              <a:t>3</a:t>
            </a:r>
            <a:r>
              <a:rPr lang="ko-KR" altLang="en-US" sz="1100" dirty="0" err="1"/>
              <a:t>년해지건수</a:t>
            </a:r>
            <a:r>
              <a:rPr lang="ko-KR" altLang="en-US" sz="1100" dirty="0"/>
              <a:t> </a:t>
            </a:r>
            <a:br>
              <a:rPr lang="en-US" altLang="ko-KR" sz="1100" dirty="0"/>
            </a:br>
            <a:r>
              <a:rPr lang="en-US" altLang="ko-KR" sz="1100" dirty="0"/>
              <a:t>22 </a:t>
            </a:r>
            <a:r>
              <a:rPr lang="ko-KR" altLang="en-US" sz="1100" dirty="0"/>
              <a:t>계약자</a:t>
            </a:r>
            <a:r>
              <a:rPr lang="en-US" altLang="ko-KR" sz="1100" dirty="0"/>
              <a:t>_</a:t>
            </a:r>
            <a:r>
              <a:rPr lang="ko-KR" altLang="en-US" sz="1100" dirty="0"/>
              <a:t>직전년도체결건수 </a:t>
            </a:r>
            <a:br>
              <a:rPr lang="en-US" altLang="ko-KR" sz="1100" dirty="0"/>
            </a:br>
            <a:r>
              <a:rPr lang="en-US" altLang="ko-KR" sz="1100" dirty="0"/>
              <a:t>23 </a:t>
            </a:r>
            <a:r>
              <a:rPr lang="ko-KR" altLang="en-US" sz="1100" dirty="0"/>
              <a:t>계약자</a:t>
            </a:r>
            <a:r>
              <a:rPr lang="en-US" altLang="ko-KR" sz="1100" dirty="0"/>
              <a:t>_</a:t>
            </a:r>
            <a:r>
              <a:rPr lang="ko-KR" altLang="en-US" sz="1100" dirty="0"/>
              <a:t>직전</a:t>
            </a:r>
            <a:r>
              <a:rPr lang="en-US" altLang="ko-KR" sz="1100" dirty="0"/>
              <a:t>3</a:t>
            </a:r>
            <a:r>
              <a:rPr lang="ko-KR" altLang="en-US" sz="1100" dirty="0" err="1"/>
              <a:t>년체결건수</a:t>
            </a:r>
            <a:r>
              <a:rPr lang="ko-KR" altLang="en-US" sz="1100" dirty="0"/>
              <a:t> </a:t>
            </a:r>
            <a:br>
              <a:rPr lang="en-US" altLang="ko-KR" sz="1100" dirty="0"/>
            </a:br>
            <a:r>
              <a:rPr lang="en-US" altLang="ko-KR" sz="1100" dirty="0"/>
              <a:t>24 </a:t>
            </a:r>
            <a:r>
              <a:rPr lang="ko-KR" altLang="en-US" sz="1100" dirty="0"/>
              <a:t>계약자</a:t>
            </a:r>
            <a:r>
              <a:rPr lang="en-US" altLang="ko-KR" sz="1100" dirty="0"/>
              <a:t>_</a:t>
            </a:r>
            <a:r>
              <a:rPr lang="ko-KR" altLang="en-US" sz="1100" dirty="0"/>
              <a:t>직전년도해지건수 </a:t>
            </a:r>
            <a:br>
              <a:rPr lang="en-US" altLang="ko-KR" sz="1100" dirty="0"/>
            </a:br>
            <a:r>
              <a:rPr lang="en-US" altLang="ko-KR" sz="1100" dirty="0"/>
              <a:t>25 </a:t>
            </a:r>
            <a:r>
              <a:rPr lang="ko-KR" altLang="en-US" sz="1100" dirty="0"/>
              <a:t>계약자</a:t>
            </a:r>
            <a:r>
              <a:rPr lang="en-US" altLang="ko-KR" sz="1100" dirty="0"/>
              <a:t>_</a:t>
            </a:r>
            <a:r>
              <a:rPr lang="ko-KR" altLang="en-US" sz="1100" dirty="0"/>
              <a:t>직전</a:t>
            </a:r>
            <a:r>
              <a:rPr lang="en-US" altLang="ko-KR" sz="1100" dirty="0"/>
              <a:t>3</a:t>
            </a:r>
            <a:r>
              <a:rPr lang="ko-KR" altLang="en-US" sz="1100" dirty="0" err="1"/>
              <a:t>년해지건수</a:t>
            </a:r>
            <a:r>
              <a:rPr lang="ko-KR" altLang="en-US" sz="1100" dirty="0"/>
              <a:t> </a:t>
            </a:r>
            <a:br>
              <a:rPr lang="en-US" altLang="ko-KR" sz="1100" dirty="0"/>
            </a:br>
            <a:r>
              <a:rPr lang="en-US" altLang="ko-KR" sz="1100" dirty="0"/>
              <a:t>26 </a:t>
            </a:r>
            <a:r>
              <a:rPr lang="ko-KR" altLang="en-US" sz="1100" dirty="0"/>
              <a:t>피보험자</a:t>
            </a:r>
            <a:r>
              <a:rPr lang="en-US" altLang="ko-KR" sz="1100" dirty="0"/>
              <a:t>_</a:t>
            </a:r>
            <a:r>
              <a:rPr lang="ko-KR" altLang="en-US" sz="1100" dirty="0"/>
              <a:t>직전년도체결건수 </a:t>
            </a:r>
            <a:br>
              <a:rPr lang="en-US" altLang="ko-KR" sz="1100" dirty="0"/>
            </a:br>
            <a:r>
              <a:rPr lang="en-US" altLang="ko-KR" sz="1100" dirty="0"/>
              <a:t>27 </a:t>
            </a:r>
            <a:r>
              <a:rPr lang="ko-KR" altLang="en-US" sz="1100" dirty="0"/>
              <a:t>피보험자</a:t>
            </a:r>
            <a:r>
              <a:rPr lang="en-US" altLang="ko-KR" sz="1100" dirty="0"/>
              <a:t>_</a:t>
            </a:r>
            <a:r>
              <a:rPr lang="ko-KR" altLang="en-US" sz="1100" dirty="0"/>
              <a:t>직전</a:t>
            </a:r>
            <a:r>
              <a:rPr lang="en-US" altLang="ko-KR" sz="1100" dirty="0"/>
              <a:t>3</a:t>
            </a:r>
            <a:r>
              <a:rPr lang="ko-KR" altLang="en-US" sz="1100" dirty="0" err="1"/>
              <a:t>년체결건수</a:t>
            </a:r>
            <a:r>
              <a:rPr lang="ko-KR" altLang="en-US" sz="1100" dirty="0"/>
              <a:t> </a:t>
            </a:r>
            <a:br>
              <a:rPr lang="en-US" altLang="ko-KR" sz="1100" dirty="0"/>
            </a:br>
            <a:r>
              <a:rPr lang="en-US" altLang="ko-KR" sz="1100" dirty="0"/>
              <a:t>28 </a:t>
            </a:r>
            <a:r>
              <a:rPr lang="ko-KR" altLang="en-US" sz="1100" dirty="0"/>
              <a:t>피보험자</a:t>
            </a:r>
            <a:r>
              <a:rPr lang="en-US" altLang="ko-KR" sz="1100" dirty="0"/>
              <a:t>_</a:t>
            </a:r>
            <a:r>
              <a:rPr lang="ko-KR" altLang="en-US" sz="1100" dirty="0"/>
              <a:t>직전년도해지건수 </a:t>
            </a:r>
            <a:br>
              <a:rPr lang="en-US" altLang="ko-KR" sz="1100" dirty="0"/>
            </a:br>
            <a:r>
              <a:rPr lang="en-US" altLang="ko-KR" sz="1100" dirty="0"/>
              <a:t>29 </a:t>
            </a:r>
            <a:r>
              <a:rPr lang="ko-KR" altLang="en-US" sz="1100" dirty="0"/>
              <a:t>피보험자</a:t>
            </a:r>
            <a:r>
              <a:rPr lang="en-US" altLang="ko-KR" sz="1100" dirty="0"/>
              <a:t>_</a:t>
            </a:r>
            <a:r>
              <a:rPr lang="ko-KR" altLang="en-US" sz="1100" dirty="0"/>
              <a:t>직전</a:t>
            </a:r>
            <a:r>
              <a:rPr lang="en-US" altLang="ko-KR" sz="1100" dirty="0"/>
              <a:t>3</a:t>
            </a:r>
            <a:r>
              <a:rPr lang="ko-KR" altLang="en-US" sz="1100" dirty="0" err="1"/>
              <a:t>년해지건수</a:t>
            </a:r>
            <a:r>
              <a:rPr lang="ko-KR" altLang="en-US" sz="1100" dirty="0"/>
              <a:t> </a:t>
            </a:r>
            <a:br>
              <a:rPr lang="en-US" altLang="ko-KR" sz="1100" dirty="0"/>
            </a:br>
            <a:r>
              <a:rPr lang="en-US" altLang="ko-KR" sz="1100" dirty="0"/>
              <a:t>30 </a:t>
            </a:r>
            <a:r>
              <a:rPr lang="ko-KR" altLang="en-US" sz="1100" dirty="0"/>
              <a:t>보험기간</a:t>
            </a:r>
            <a:r>
              <a:rPr lang="en-US" altLang="ko-KR" sz="1100" dirty="0"/>
              <a:t>_</a:t>
            </a:r>
            <a:r>
              <a:rPr lang="ko-KR" altLang="en-US" sz="1100" dirty="0"/>
              <a:t>월</a:t>
            </a:r>
            <a:endParaRPr lang="en-US" altLang="ko-KR" sz="15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073431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>
            <a:extLst>
              <a:ext uri="{FF2B5EF4-FFF2-40B4-BE49-F238E27FC236}">
                <a16:creationId xmlns:a16="http://schemas.microsoft.com/office/drawing/2014/main" id="{6BBBAD51-CD01-4456-AC31-3463FA3DD636}"/>
              </a:ext>
            </a:extLst>
          </p:cNvPr>
          <p:cNvSpPr/>
          <p:nvPr/>
        </p:nvSpPr>
        <p:spPr>
          <a:xfrm>
            <a:off x="0" y="-3001"/>
            <a:ext cx="10621963" cy="839713"/>
          </a:xfrm>
          <a:prstGeom prst="rect">
            <a:avLst/>
          </a:prstGeom>
          <a:gradFill>
            <a:gsLst>
              <a:gs pos="23000">
                <a:srgbClr val="008142">
                  <a:alpha val="82000"/>
                </a:srgbClr>
              </a:gs>
              <a:gs pos="100000">
                <a:srgbClr val="00582C"/>
              </a:gs>
            </a:gsLst>
            <a:lin ang="270000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마켓 산스 Bold" panose="02000000000000000000" pitchFamily="50" charset="-127"/>
              <a:ea typeface="G마켓 산스 Bold" panose="02000000000000000000" pitchFamily="50" charset="-127"/>
              <a:cs typeface="+mn-cs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66822" y="198372"/>
            <a:ext cx="77106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spc="-100" dirty="0">
                <a:solidFill>
                  <a:schemeClr val="bg1"/>
                </a:solidFill>
                <a:latin typeface="맑은 고딕 (본문)"/>
                <a:cs typeface="맑은고딕"/>
              </a:rPr>
              <a:t>7.</a:t>
            </a:r>
            <a:r>
              <a:rPr lang="ko-KR" altLang="en-US" sz="2800" b="1" spc="-100" dirty="0">
                <a:solidFill>
                  <a:schemeClr val="bg1"/>
                </a:solidFill>
                <a:latin typeface="맑은 고딕 (본문)"/>
                <a:cs typeface="맑은고딕"/>
              </a:rPr>
              <a:t> 모델 학습</a:t>
            </a:r>
            <a:endParaRPr lang="en-US" altLang="ko-KR" sz="2800" b="1" spc="-100" dirty="0">
              <a:solidFill>
                <a:schemeClr val="bg1"/>
              </a:solidFill>
              <a:latin typeface="맑은 고딕 (본문)"/>
              <a:cs typeface="맑은고딕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217247" y="721271"/>
            <a:ext cx="10187469" cy="0"/>
          </a:xfrm>
          <a:prstGeom prst="line">
            <a:avLst/>
          </a:prstGeom>
          <a:ln w="190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1665288-D90B-2946-88D0-3064225A16C7}"/>
              </a:ext>
            </a:extLst>
          </p:cNvPr>
          <p:cNvSpPr txBox="1"/>
          <p:nvPr/>
        </p:nvSpPr>
        <p:spPr>
          <a:xfrm>
            <a:off x="7658100" y="33182"/>
            <a:ext cx="295709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defTabSz="1320759">
              <a:defRPr/>
            </a:pPr>
            <a:r>
              <a:rPr lang="ko-KR" altLang="en-US" sz="1000" b="1" spc="867" dirty="0">
                <a:solidFill>
                  <a:prstClr val="white">
                    <a:alpha val="40000"/>
                  </a:prstClr>
                </a:solidFill>
                <a:latin typeface="+mn-ea"/>
                <a:cs typeface="조선일보명조" panose="02030304000000000000" pitchFamily="18" charset="-127"/>
              </a:rPr>
              <a:t> </a:t>
            </a:r>
            <a:r>
              <a:rPr lang="en-US" altLang="ko-KR" sz="1000" b="1" spc="867" dirty="0">
                <a:solidFill>
                  <a:prstClr val="white">
                    <a:alpha val="40000"/>
                  </a:prstClr>
                </a:solidFill>
                <a:latin typeface="+mn-ea"/>
                <a:cs typeface="조선일보명조" panose="02030304000000000000" pitchFamily="18" charset="-127"/>
              </a:rPr>
              <a:t>DBB(Expert)3</a:t>
            </a:r>
            <a:r>
              <a:rPr lang="ko-KR" altLang="en-US" sz="1000" b="1" spc="867" dirty="0">
                <a:solidFill>
                  <a:prstClr val="white">
                    <a:alpha val="40000"/>
                  </a:prstClr>
                </a:solidFill>
                <a:latin typeface="+mn-ea"/>
                <a:cs typeface="조선일보명조" panose="02030304000000000000" pitchFamily="18" charset="-127"/>
              </a:rPr>
              <a:t>팀</a:t>
            </a:r>
          </a:p>
        </p:txBody>
      </p:sp>
      <p:sp>
        <p:nvSpPr>
          <p:cNvPr id="15" name="텍스트 개체 틀 3">
            <a:extLst>
              <a:ext uri="{FF2B5EF4-FFF2-40B4-BE49-F238E27FC236}">
                <a16:creationId xmlns:a16="http://schemas.microsoft.com/office/drawing/2014/main" id="{1B7CA41C-F535-2D48-8716-B8CD2C350365}"/>
              </a:ext>
            </a:extLst>
          </p:cNvPr>
          <p:cNvSpPr txBox="1">
            <a:spLocks/>
          </p:cNvSpPr>
          <p:nvPr/>
        </p:nvSpPr>
        <p:spPr>
          <a:xfrm>
            <a:off x="501219" y="1760609"/>
            <a:ext cx="8402545" cy="11602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sz="1400" b="1" dirty="0">
                <a:latin typeface="+mn-ea"/>
              </a:rPr>
              <a:t>■ </a:t>
            </a:r>
            <a:r>
              <a:rPr lang="en-US" altLang="ko-KR" sz="1500" b="1" dirty="0" err="1">
                <a:latin typeface="+mn-ea"/>
              </a:rPr>
              <a:t>CatBoost</a:t>
            </a:r>
            <a:r>
              <a:rPr lang="en-US" altLang="ko-KR" sz="1500" b="1" dirty="0">
                <a:latin typeface="+mn-ea"/>
              </a:rPr>
              <a:t> </a:t>
            </a:r>
            <a:r>
              <a:rPr lang="ko-KR" altLang="en-US" sz="1500" b="1" dirty="0">
                <a:latin typeface="+mn-ea"/>
              </a:rPr>
              <a:t>모델 사용 </a:t>
            </a:r>
            <a:r>
              <a:rPr lang="ko-KR" altLang="en-US" sz="1500" b="1" dirty="0" err="1">
                <a:latin typeface="+mn-ea"/>
              </a:rPr>
              <a:t>계약별</a:t>
            </a:r>
            <a:r>
              <a:rPr lang="ko-KR" altLang="en-US" sz="1500" b="1" dirty="0">
                <a:latin typeface="+mn-ea"/>
              </a:rPr>
              <a:t> </a:t>
            </a:r>
            <a:r>
              <a:rPr lang="ko-KR" altLang="en-US" sz="1500" b="1" dirty="0" err="1">
                <a:latin typeface="+mn-ea"/>
              </a:rPr>
              <a:t>불량물건</a:t>
            </a:r>
            <a:r>
              <a:rPr lang="ko-KR" altLang="en-US" sz="1500" b="1" dirty="0">
                <a:latin typeface="+mn-ea"/>
              </a:rPr>
              <a:t> 예측</a:t>
            </a:r>
            <a:endParaRPr lang="en-US" altLang="ko-KR" sz="1500" b="1" dirty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400" b="1" dirty="0">
                <a:latin typeface="+mn-ea"/>
              </a:rPr>
              <a:t>  </a:t>
            </a:r>
            <a:r>
              <a:rPr lang="en-US" altLang="ko-KR" sz="1400" b="1" dirty="0">
                <a:latin typeface="+mn-ea"/>
              </a:rPr>
              <a:t>-</a:t>
            </a:r>
            <a:r>
              <a:rPr lang="ko-KR" altLang="en-US" sz="1400" b="1" dirty="0">
                <a:latin typeface="+mn-ea"/>
              </a:rPr>
              <a:t> 불량 계약</a:t>
            </a:r>
            <a:r>
              <a:rPr lang="en-US" altLang="ko-KR" sz="1400" b="1" dirty="0">
                <a:latin typeface="+mn-ea"/>
              </a:rPr>
              <a:t>(15</a:t>
            </a:r>
            <a:r>
              <a:rPr lang="ko-KR" altLang="en-US" sz="1400" b="1" dirty="0" err="1">
                <a:latin typeface="+mn-ea"/>
              </a:rPr>
              <a:t>회차</a:t>
            </a:r>
            <a:r>
              <a:rPr lang="ko-KR" altLang="en-US" sz="1400" b="1" dirty="0">
                <a:latin typeface="+mn-ea"/>
              </a:rPr>
              <a:t> 이전 해지</a:t>
            </a:r>
            <a:r>
              <a:rPr lang="en-US" altLang="ko-KR" sz="1400" b="1" dirty="0">
                <a:latin typeface="+mn-ea"/>
              </a:rPr>
              <a:t>)</a:t>
            </a:r>
            <a:r>
              <a:rPr lang="ko-KR" altLang="en-US" sz="1400" b="1" dirty="0">
                <a:latin typeface="+mn-ea"/>
              </a:rPr>
              <a:t>의 사전 식별이 가능한 예측 모델 개발</a:t>
            </a:r>
            <a:endParaRPr lang="en-US" altLang="ko-KR" sz="1400" b="1" dirty="0">
              <a:latin typeface="+mn-ea"/>
            </a:endParaRPr>
          </a:p>
        </p:txBody>
      </p:sp>
      <p:grpSp>
        <p:nvGrpSpPr>
          <p:cNvPr id="16" name="그룹 12">
            <a:extLst>
              <a:ext uri="{FF2B5EF4-FFF2-40B4-BE49-F238E27FC236}">
                <a16:creationId xmlns:a16="http://schemas.microsoft.com/office/drawing/2014/main" id="{82FF1866-A5C0-264B-A2BA-8873010DF416}"/>
              </a:ext>
            </a:extLst>
          </p:cNvPr>
          <p:cNvGrpSpPr/>
          <p:nvPr/>
        </p:nvGrpSpPr>
        <p:grpSpPr>
          <a:xfrm>
            <a:off x="266821" y="1306927"/>
            <a:ext cx="9141592" cy="408623"/>
            <a:chOff x="274437" y="1063833"/>
            <a:chExt cx="8570496" cy="408623"/>
          </a:xfrm>
        </p:grpSpPr>
        <p:sp>
          <p:nvSpPr>
            <p:cNvPr id="17" name="AutoShape 63">
              <a:extLst>
                <a:ext uri="{FF2B5EF4-FFF2-40B4-BE49-F238E27FC236}">
                  <a16:creationId xmlns:a16="http://schemas.microsoft.com/office/drawing/2014/main" id="{86E97F37-E8D0-654C-BEC6-D01184BF8B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091" y="1063833"/>
              <a:ext cx="8385842" cy="408623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defTabSz="914217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ko-KR" b="1" dirty="0" err="1">
                  <a:ln w="13500">
                    <a:solidFill>
                      <a:srgbClr val="4F81BD">
                        <a:shade val="2500"/>
                        <a:alpha val="6500"/>
                      </a:srgbClr>
                    </a:solidFill>
                    <a:prstDash val="solid"/>
                  </a:ln>
                  <a:solidFill>
                    <a:prstClr val="black"/>
                  </a:solidFill>
                  <a:latin typeface="맑은 고딕 (본문)"/>
                </a:rPr>
                <a:t>CatBoostClassifier</a:t>
              </a:r>
              <a:r>
                <a:rPr kumimoji="1" lang="ko-KR" altLang="en-US" b="1" dirty="0">
                  <a:ln w="13500">
                    <a:solidFill>
                      <a:srgbClr val="4F81BD">
                        <a:shade val="2500"/>
                        <a:alpha val="6500"/>
                      </a:srgbClr>
                    </a:solidFill>
                    <a:prstDash val="solid"/>
                  </a:ln>
                  <a:solidFill>
                    <a:prstClr val="black"/>
                  </a:solidFill>
                  <a:latin typeface="맑은 고딕 (본문)"/>
                </a:rPr>
                <a:t> 모델 학습</a:t>
              </a:r>
              <a:endParaRPr kumimoji="1" lang="en-US" altLang="ko-KR" b="1" dirty="0">
                <a:ln w="13500">
                  <a:solidFill>
                    <a:srgbClr val="4F81BD">
                      <a:shade val="2500"/>
                      <a:alpha val="6500"/>
                    </a:srgbClr>
                  </a:solidFill>
                  <a:prstDash val="solid"/>
                </a:ln>
                <a:solidFill>
                  <a:prstClr val="black"/>
                </a:solidFill>
                <a:latin typeface="맑은 고딕 (본문)"/>
              </a:endParaRPr>
            </a:p>
          </p:txBody>
        </p:sp>
        <p:grpSp>
          <p:nvGrpSpPr>
            <p:cNvPr id="18" name="그룹 14">
              <a:extLst>
                <a:ext uri="{FF2B5EF4-FFF2-40B4-BE49-F238E27FC236}">
                  <a16:creationId xmlns:a16="http://schemas.microsoft.com/office/drawing/2014/main" id="{003F3983-6394-C94A-A42D-CC4D56BA1A20}"/>
                </a:ext>
              </a:extLst>
            </p:cNvPr>
            <p:cNvGrpSpPr/>
            <p:nvPr/>
          </p:nvGrpSpPr>
          <p:grpSpPr>
            <a:xfrm>
              <a:off x="274437" y="1131931"/>
              <a:ext cx="146428" cy="270504"/>
              <a:chOff x="511545" y="841128"/>
              <a:chExt cx="146428" cy="270504"/>
            </a:xfrm>
          </p:grpSpPr>
          <p:sp>
            <p:nvSpPr>
              <p:cNvPr id="19" name="직사각형 15">
                <a:extLst>
                  <a:ext uri="{FF2B5EF4-FFF2-40B4-BE49-F238E27FC236}">
                    <a16:creationId xmlns:a16="http://schemas.microsoft.com/office/drawing/2014/main" id="{59976BE1-FDC8-2344-885A-ABCDE24A5293}"/>
                  </a:ext>
                </a:extLst>
              </p:cNvPr>
              <p:cNvSpPr/>
              <p:nvPr/>
            </p:nvSpPr>
            <p:spPr>
              <a:xfrm>
                <a:off x="603872" y="841128"/>
                <a:ext cx="54101" cy="270504"/>
              </a:xfrm>
              <a:prstGeom prst="rect">
                <a:avLst/>
              </a:prstGeom>
              <a:solidFill>
                <a:srgbClr val="008E4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latin typeface="맑은 고딕 (본문)"/>
                </a:endParaRPr>
              </a:p>
            </p:txBody>
          </p:sp>
          <p:sp>
            <p:nvSpPr>
              <p:cNvPr id="20" name="직사각형 16">
                <a:extLst>
                  <a:ext uri="{FF2B5EF4-FFF2-40B4-BE49-F238E27FC236}">
                    <a16:creationId xmlns:a16="http://schemas.microsoft.com/office/drawing/2014/main" id="{67D66824-BEAD-4149-9ADD-DEF3B7F41F21}"/>
                  </a:ext>
                </a:extLst>
              </p:cNvPr>
              <p:cNvSpPr/>
              <p:nvPr/>
            </p:nvSpPr>
            <p:spPr>
              <a:xfrm>
                <a:off x="511545" y="841128"/>
                <a:ext cx="54101" cy="270504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latin typeface="맑은 고딕 (본문)"/>
                </a:endParaRPr>
              </a:p>
            </p:txBody>
          </p:sp>
        </p:grpSp>
      </p:grpSp>
      <p:grpSp>
        <p:nvGrpSpPr>
          <p:cNvPr id="21" name="그룹 12">
            <a:extLst>
              <a:ext uri="{FF2B5EF4-FFF2-40B4-BE49-F238E27FC236}">
                <a16:creationId xmlns:a16="http://schemas.microsoft.com/office/drawing/2014/main" id="{73C3179E-AE9B-E148-B9AA-E6F817160F07}"/>
              </a:ext>
            </a:extLst>
          </p:cNvPr>
          <p:cNvGrpSpPr/>
          <p:nvPr/>
        </p:nvGrpSpPr>
        <p:grpSpPr>
          <a:xfrm>
            <a:off x="266821" y="2991306"/>
            <a:ext cx="9141592" cy="408623"/>
            <a:chOff x="274437" y="1063833"/>
            <a:chExt cx="8570496" cy="408623"/>
          </a:xfrm>
        </p:grpSpPr>
        <p:sp>
          <p:nvSpPr>
            <p:cNvPr id="22" name="AutoShape 63">
              <a:extLst>
                <a:ext uri="{FF2B5EF4-FFF2-40B4-BE49-F238E27FC236}">
                  <a16:creationId xmlns:a16="http://schemas.microsoft.com/office/drawing/2014/main" id="{C2EFA851-28EC-C345-8999-A23CD58691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091" y="1063833"/>
              <a:ext cx="8385842" cy="408623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defTabSz="914217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ko-KR" altLang="en-US" b="1" dirty="0">
                  <a:ln w="13500">
                    <a:solidFill>
                      <a:srgbClr val="4F81BD">
                        <a:shade val="2500"/>
                        <a:alpha val="6500"/>
                      </a:srgbClr>
                    </a:solidFill>
                    <a:prstDash val="solid"/>
                  </a:ln>
                  <a:solidFill>
                    <a:prstClr val="black"/>
                  </a:solidFill>
                  <a:latin typeface="맑은 고딕 (본문)"/>
                </a:rPr>
                <a:t>학습 결과</a:t>
              </a:r>
              <a:endParaRPr kumimoji="1" lang="en-US" altLang="ko-KR" b="1" dirty="0">
                <a:ln w="13500">
                  <a:solidFill>
                    <a:srgbClr val="4F81BD">
                      <a:shade val="2500"/>
                      <a:alpha val="6500"/>
                    </a:srgbClr>
                  </a:solidFill>
                  <a:prstDash val="solid"/>
                </a:ln>
                <a:solidFill>
                  <a:prstClr val="black"/>
                </a:solidFill>
                <a:latin typeface="맑은 고딕 (본문)"/>
              </a:endParaRPr>
            </a:p>
          </p:txBody>
        </p:sp>
        <p:grpSp>
          <p:nvGrpSpPr>
            <p:cNvPr id="23" name="그룹 14">
              <a:extLst>
                <a:ext uri="{FF2B5EF4-FFF2-40B4-BE49-F238E27FC236}">
                  <a16:creationId xmlns:a16="http://schemas.microsoft.com/office/drawing/2014/main" id="{740B1E64-CD08-ED43-BCAE-0EC6510F5289}"/>
                </a:ext>
              </a:extLst>
            </p:cNvPr>
            <p:cNvGrpSpPr/>
            <p:nvPr/>
          </p:nvGrpSpPr>
          <p:grpSpPr>
            <a:xfrm>
              <a:off x="274437" y="1131931"/>
              <a:ext cx="146428" cy="270504"/>
              <a:chOff x="511545" y="841128"/>
              <a:chExt cx="146428" cy="270504"/>
            </a:xfrm>
          </p:grpSpPr>
          <p:sp>
            <p:nvSpPr>
              <p:cNvPr id="24" name="직사각형 15">
                <a:extLst>
                  <a:ext uri="{FF2B5EF4-FFF2-40B4-BE49-F238E27FC236}">
                    <a16:creationId xmlns:a16="http://schemas.microsoft.com/office/drawing/2014/main" id="{A5538348-ACA0-5E49-80FB-78157BAB7891}"/>
                  </a:ext>
                </a:extLst>
              </p:cNvPr>
              <p:cNvSpPr/>
              <p:nvPr/>
            </p:nvSpPr>
            <p:spPr>
              <a:xfrm>
                <a:off x="603872" y="841128"/>
                <a:ext cx="54101" cy="270504"/>
              </a:xfrm>
              <a:prstGeom prst="rect">
                <a:avLst/>
              </a:prstGeom>
              <a:solidFill>
                <a:srgbClr val="008E4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latin typeface="맑은 고딕 (본문)"/>
                </a:endParaRPr>
              </a:p>
            </p:txBody>
          </p:sp>
          <p:sp>
            <p:nvSpPr>
              <p:cNvPr id="25" name="직사각형 16">
                <a:extLst>
                  <a:ext uri="{FF2B5EF4-FFF2-40B4-BE49-F238E27FC236}">
                    <a16:creationId xmlns:a16="http://schemas.microsoft.com/office/drawing/2014/main" id="{2D95A18D-229E-8B42-B213-C084CC537E89}"/>
                  </a:ext>
                </a:extLst>
              </p:cNvPr>
              <p:cNvSpPr/>
              <p:nvPr/>
            </p:nvSpPr>
            <p:spPr>
              <a:xfrm>
                <a:off x="511545" y="841128"/>
                <a:ext cx="54101" cy="270504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latin typeface="맑은 고딕 (본문)"/>
                </a:endParaRPr>
              </a:p>
            </p:txBody>
          </p:sp>
        </p:grpSp>
      </p:grpSp>
      <p:sp>
        <p:nvSpPr>
          <p:cNvPr id="26" name="텍스트 개체 틀 3">
            <a:extLst>
              <a:ext uri="{FF2B5EF4-FFF2-40B4-BE49-F238E27FC236}">
                <a16:creationId xmlns:a16="http://schemas.microsoft.com/office/drawing/2014/main" id="{10E3BA31-517F-7848-9377-2066B2D9BD0E}"/>
              </a:ext>
            </a:extLst>
          </p:cNvPr>
          <p:cNvSpPr txBox="1">
            <a:spLocks/>
          </p:cNvSpPr>
          <p:nvPr/>
        </p:nvSpPr>
        <p:spPr>
          <a:xfrm>
            <a:off x="1325310" y="3709979"/>
            <a:ext cx="2231821" cy="242675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sz="1500" b="1" dirty="0">
                <a:latin typeface="+mn-ea"/>
              </a:rPr>
              <a:t>성능 지표</a:t>
            </a:r>
            <a:endParaRPr lang="en-US" altLang="ko-KR" sz="1500" b="1" dirty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400" b="1" dirty="0">
                <a:latin typeface="+mn-ea"/>
              </a:rPr>
              <a:t>정확도 </a:t>
            </a:r>
            <a:r>
              <a:rPr lang="en-US" altLang="ko-KR" sz="1400" b="1" dirty="0">
                <a:latin typeface="+mn-ea"/>
              </a:rPr>
              <a:t>:</a:t>
            </a:r>
            <a:r>
              <a:rPr lang="ko-KR" altLang="en-US" sz="1400" b="1" dirty="0">
                <a:latin typeface="+mn-ea"/>
              </a:rPr>
              <a:t> </a:t>
            </a:r>
            <a:r>
              <a:rPr lang="en-US" altLang="ko-KR" sz="1400" b="1" dirty="0">
                <a:latin typeface="+mn-ea"/>
              </a:rPr>
              <a:t>85.55%</a:t>
            </a:r>
            <a:br>
              <a:rPr lang="en-US" altLang="ko-KR" sz="1400" b="1" dirty="0">
                <a:latin typeface="+mn-ea"/>
              </a:rPr>
            </a:br>
            <a:r>
              <a:rPr lang="ko-KR" altLang="en-US" sz="1400" b="1" dirty="0">
                <a:latin typeface="+mn-ea"/>
              </a:rPr>
              <a:t>정밀도 </a:t>
            </a:r>
            <a:r>
              <a:rPr lang="en-US" altLang="ko-KR" sz="1400" b="1" dirty="0">
                <a:latin typeface="+mn-ea"/>
              </a:rPr>
              <a:t>:</a:t>
            </a:r>
            <a:r>
              <a:rPr lang="ko-KR" altLang="en-US" sz="1400" b="1" dirty="0">
                <a:latin typeface="+mn-ea"/>
              </a:rPr>
              <a:t> </a:t>
            </a:r>
            <a:r>
              <a:rPr lang="en-US" altLang="ko-KR" sz="1400" b="1" dirty="0">
                <a:latin typeface="+mn-ea"/>
              </a:rPr>
              <a:t>82.04%</a:t>
            </a:r>
            <a:br>
              <a:rPr lang="en-US" altLang="ko-KR" sz="1400" b="1" dirty="0">
                <a:latin typeface="+mn-ea"/>
              </a:rPr>
            </a:br>
            <a:r>
              <a:rPr lang="ko-KR" altLang="en-US" sz="1400" b="1" dirty="0" err="1">
                <a:latin typeface="+mn-ea"/>
              </a:rPr>
              <a:t>재현율</a:t>
            </a:r>
            <a:r>
              <a:rPr lang="ko-KR" altLang="en-US" sz="1400" b="1" dirty="0">
                <a:latin typeface="+mn-ea"/>
              </a:rPr>
              <a:t> </a:t>
            </a:r>
            <a:r>
              <a:rPr lang="en-US" altLang="ko-KR" sz="1400" b="1" dirty="0">
                <a:latin typeface="+mn-ea"/>
              </a:rPr>
              <a:t>:</a:t>
            </a:r>
            <a:r>
              <a:rPr lang="ko-KR" altLang="en-US" sz="1400" b="1" dirty="0">
                <a:latin typeface="+mn-ea"/>
              </a:rPr>
              <a:t> </a:t>
            </a:r>
            <a:r>
              <a:rPr lang="en-US" altLang="ko-KR" sz="1400" b="1" dirty="0">
                <a:latin typeface="+mn-ea"/>
              </a:rPr>
              <a:t>85.55%</a:t>
            </a:r>
            <a:br>
              <a:rPr lang="en-US" altLang="ko-KR" sz="1400" b="1" dirty="0">
                <a:latin typeface="+mn-ea"/>
              </a:rPr>
            </a:br>
            <a:r>
              <a:rPr lang="en-US" altLang="ko-KR" sz="1400" b="1" dirty="0">
                <a:latin typeface="+mn-ea"/>
              </a:rPr>
              <a:t>F1</a:t>
            </a:r>
            <a:r>
              <a:rPr lang="ko-KR" altLang="en-US" sz="1400" b="1" dirty="0">
                <a:latin typeface="+mn-ea"/>
              </a:rPr>
              <a:t> 점수 </a:t>
            </a:r>
            <a:r>
              <a:rPr lang="en-US" altLang="ko-KR" sz="1400" b="1" dirty="0">
                <a:latin typeface="+mn-ea"/>
              </a:rPr>
              <a:t>:</a:t>
            </a:r>
            <a:r>
              <a:rPr lang="ko-KR" altLang="en-US" sz="1400" b="1" dirty="0">
                <a:latin typeface="+mn-ea"/>
              </a:rPr>
              <a:t> </a:t>
            </a:r>
            <a:r>
              <a:rPr lang="en-US" altLang="ko-KR" sz="1400" b="1" dirty="0">
                <a:latin typeface="+mn-ea"/>
              </a:rPr>
              <a:t>81.74%</a:t>
            </a:r>
          </a:p>
        </p:txBody>
      </p:sp>
      <p:pic>
        <p:nvPicPr>
          <p:cNvPr id="3" name="Picture 2" descr="A graph showing the difference between a confused matrix and a confused matrix&#10;&#10;Description automatically generated">
            <a:extLst>
              <a:ext uri="{FF2B5EF4-FFF2-40B4-BE49-F238E27FC236}">
                <a16:creationId xmlns:a16="http://schemas.microsoft.com/office/drawing/2014/main" id="{2CA174A9-8C43-FB4D-AEB7-212C1F4D44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7904" y="2920847"/>
            <a:ext cx="5389022" cy="3813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0555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>
            <a:extLst>
              <a:ext uri="{FF2B5EF4-FFF2-40B4-BE49-F238E27FC236}">
                <a16:creationId xmlns:a16="http://schemas.microsoft.com/office/drawing/2014/main" id="{6BBBAD51-CD01-4456-AC31-3463FA3DD636}"/>
              </a:ext>
            </a:extLst>
          </p:cNvPr>
          <p:cNvSpPr/>
          <p:nvPr/>
        </p:nvSpPr>
        <p:spPr>
          <a:xfrm>
            <a:off x="0" y="-3001"/>
            <a:ext cx="10621963" cy="839713"/>
          </a:xfrm>
          <a:prstGeom prst="rect">
            <a:avLst/>
          </a:prstGeom>
          <a:gradFill>
            <a:gsLst>
              <a:gs pos="23000">
                <a:srgbClr val="008142">
                  <a:alpha val="82000"/>
                </a:srgbClr>
              </a:gs>
              <a:gs pos="100000">
                <a:srgbClr val="00582C"/>
              </a:gs>
            </a:gsLst>
            <a:lin ang="270000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마켓 산스 Bold" panose="02000000000000000000" pitchFamily="50" charset="-127"/>
              <a:ea typeface="G마켓 산스 Bold" panose="02000000000000000000" pitchFamily="50" charset="-127"/>
              <a:cs typeface="+mn-cs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66822" y="198372"/>
            <a:ext cx="77106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spc="-100" dirty="0">
                <a:solidFill>
                  <a:schemeClr val="bg1"/>
                </a:solidFill>
                <a:latin typeface="맑은 고딕 (본문)"/>
                <a:cs typeface="맑은고딕"/>
              </a:rPr>
              <a:t>8.</a:t>
            </a:r>
            <a:r>
              <a:rPr lang="ko-KR" altLang="en-US" sz="2800" b="1" spc="-100" dirty="0">
                <a:solidFill>
                  <a:schemeClr val="bg1"/>
                </a:solidFill>
                <a:latin typeface="맑은 고딕 (본문)"/>
                <a:cs typeface="맑은고딕"/>
              </a:rPr>
              <a:t> 결과</a:t>
            </a:r>
            <a:endParaRPr lang="en-US" altLang="ko-KR" sz="2800" b="1" spc="-100" dirty="0">
              <a:solidFill>
                <a:schemeClr val="bg1"/>
              </a:solidFill>
              <a:latin typeface="맑은 고딕 (본문)"/>
              <a:cs typeface="맑은고딕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217247" y="721271"/>
            <a:ext cx="10187469" cy="0"/>
          </a:xfrm>
          <a:prstGeom prst="line">
            <a:avLst/>
          </a:prstGeom>
          <a:ln w="190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DFBA592-A738-304F-98E8-EA8FE88AE0BA}"/>
              </a:ext>
            </a:extLst>
          </p:cNvPr>
          <p:cNvSpPr txBox="1"/>
          <p:nvPr/>
        </p:nvSpPr>
        <p:spPr>
          <a:xfrm>
            <a:off x="7658100" y="33182"/>
            <a:ext cx="295709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defTabSz="1320759">
              <a:defRPr/>
            </a:pPr>
            <a:r>
              <a:rPr lang="ko-KR" altLang="en-US" sz="1000" b="1" spc="867" dirty="0">
                <a:solidFill>
                  <a:prstClr val="white">
                    <a:alpha val="40000"/>
                  </a:prstClr>
                </a:solidFill>
                <a:latin typeface="+mn-ea"/>
                <a:cs typeface="조선일보명조" panose="02030304000000000000" pitchFamily="18" charset="-127"/>
              </a:rPr>
              <a:t> </a:t>
            </a:r>
            <a:r>
              <a:rPr lang="en-US" altLang="ko-KR" sz="1000" b="1" spc="867" dirty="0">
                <a:solidFill>
                  <a:prstClr val="white">
                    <a:alpha val="40000"/>
                  </a:prstClr>
                </a:solidFill>
                <a:latin typeface="+mn-ea"/>
                <a:cs typeface="조선일보명조" panose="02030304000000000000" pitchFamily="18" charset="-127"/>
              </a:rPr>
              <a:t>DBB(Expert)3</a:t>
            </a:r>
            <a:r>
              <a:rPr lang="ko-KR" altLang="en-US" sz="1000" b="1" spc="867" dirty="0">
                <a:solidFill>
                  <a:prstClr val="white">
                    <a:alpha val="40000"/>
                  </a:prstClr>
                </a:solidFill>
                <a:latin typeface="+mn-ea"/>
                <a:cs typeface="조선일보명조" panose="02030304000000000000" pitchFamily="18" charset="-127"/>
              </a:rPr>
              <a:t>팀</a:t>
            </a:r>
          </a:p>
        </p:txBody>
      </p:sp>
      <p:grpSp>
        <p:nvGrpSpPr>
          <p:cNvPr id="15" name="그룹 12">
            <a:extLst>
              <a:ext uri="{FF2B5EF4-FFF2-40B4-BE49-F238E27FC236}">
                <a16:creationId xmlns:a16="http://schemas.microsoft.com/office/drawing/2014/main" id="{BDCD9F4A-DD15-AF46-8818-195384E0FA29}"/>
              </a:ext>
            </a:extLst>
          </p:cNvPr>
          <p:cNvGrpSpPr/>
          <p:nvPr/>
        </p:nvGrpSpPr>
        <p:grpSpPr>
          <a:xfrm>
            <a:off x="348553" y="1038085"/>
            <a:ext cx="2133479" cy="715089"/>
            <a:chOff x="274437" y="1063833"/>
            <a:chExt cx="1429782" cy="715089"/>
          </a:xfrm>
        </p:grpSpPr>
        <p:sp>
          <p:nvSpPr>
            <p:cNvPr id="16" name="AutoShape 63">
              <a:extLst>
                <a:ext uri="{FF2B5EF4-FFF2-40B4-BE49-F238E27FC236}">
                  <a16:creationId xmlns:a16="http://schemas.microsoft.com/office/drawing/2014/main" id="{67D05A4A-0D2F-8045-8E40-F9A51FC3D9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091" y="1063833"/>
              <a:ext cx="1245128" cy="715089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defTabSz="914217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ko-KR" altLang="en-US" b="1" dirty="0" err="1">
                  <a:ln w="13500">
                    <a:solidFill>
                      <a:srgbClr val="4F81BD">
                        <a:shade val="2500"/>
                        <a:alpha val="6500"/>
                      </a:srgbClr>
                    </a:solidFill>
                    <a:prstDash val="solid"/>
                  </a:ln>
                  <a:solidFill>
                    <a:prstClr val="black"/>
                  </a:solidFill>
                  <a:latin typeface="맑은 고딕 (본문)"/>
                </a:rPr>
                <a:t>로지스틱</a:t>
              </a:r>
              <a:r>
                <a:rPr kumimoji="1" lang="ko-KR" altLang="en-US" b="1" dirty="0">
                  <a:ln w="13500">
                    <a:solidFill>
                      <a:srgbClr val="4F81BD">
                        <a:shade val="2500"/>
                        <a:alpha val="6500"/>
                      </a:srgbClr>
                    </a:solidFill>
                    <a:prstDash val="solid"/>
                  </a:ln>
                  <a:solidFill>
                    <a:prstClr val="black"/>
                  </a:solidFill>
                  <a:latin typeface="맑은 고딕 (본문)"/>
                </a:rPr>
                <a:t> 회귀</a:t>
              </a:r>
              <a:endParaRPr kumimoji="1" lang="en-US" altLang="ko-KR" b="1" dirty="0">
                <a:ln w="13500">
                  <a:solidFill>
                    <a:srgbClr val="4F81BD">
                      <a:shade val="2500"/>
                      <a:alpha val="6500"/>
                    </a:srgbClr>
                  </a:solidFill>
                  <a:prstDash val="solid"/>
                </a:ln>
                <a:solidFill>
                  <a:prstClr val="black"/>
                </a:solidFill>
                <a:latin typeface="맑은 고딕 (본문)"/>
              </a:endParaRPr>
            </a:p>
          </p:txBody>
        </p:sp>
        <p:grpSp>
          <p:nvGrpSpPr>
            <p:cNvPr id="17" name="그룹 14">
              <a:extLst>
                <a:ext uri="{FF2B5EF4-FFF2-40B4-BE49-F238E27FC236}">
                  <a16:creationId xmlns:a16="http://schemas.microsoft.com/office/drawing/2014/main" id="{1E693B23-8A27-A14C-9038-01F6D7CA16A4}"/>
                </a:ext>
              </a:extLst>
            </p:cNvPr>
            <p:cNvGrpSpPr/>
            <p:nvPr/>
          </p:nvGrpSpPr>
          <p:grpSpPr>
            <a:xfrm>
              <a:off x="274437" y="1131931"/>
              <a:ext cx="146428" cy="270504"/>
              <a:chOff x="511545" y="841128"/>
              <a:chExt cx="146428" cy="270504"/>
            </a:xfrm>
          </p:grpSpPr>
          <p:sp>
            <p:nvSpPr>
              <p:cNvPr id="18" name="직사각형 15">
                <a:extLst>
                  <a:ext uri="{FF2B5EF4-FFF2-40B4-BE49-F238E27FC236}">
                    <a16:creationId xmlns:a16="http://schemas.microsoft.com/office/drawing/2014/main" id="{70ED91B6-0BEC-7D41-A4BC-68BFBC2EF091}"/>
                  </a:ext>
                </a:extLst>
              </p:cNvPr>
              <p:cNvSpPr/>
              <p:nvPr/>
            </p:nvSpPr>
            <p:spPr>
              <a:xfrm>
                <a:off x="603872" y="841128"/>
                <a:ext cx="54101" cy="270504"/>
              </a:xfrm>
              <a:prstGeom prst="rect">
                <a:avLst/>
              </a:prstGeom>
              <a:solidFill>
                <a:srgbClr val="008E4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latin typeface="맑은 고딕 (본문)"/>
                </a:endParaRPr>
              </a:p>
            </p:txBody>
          </p:sp>
          <p:sp>
            <p:nvSpPr>
              <p:cNvPr id="19" name="직사각형 16">
                <a:extLst>
                  <a:ext uri="{FF2B5EF4-FFF2-40B4-BE49-F238E27FC236}">
                    <a16:creationId xmlns:a16="http://schemas.microsoft.com/office/drawing/2014/main" id="{F54E2074-E716-E94E-91D7-017EFBF08D6F}"/>
                  </a:ext>
                </a:extLst>
              </p:cNvPr>
              <p:cNvSpPr/>
              <p:nvPr/>
            </p:nvSpPr>
            <p:spPr>
              <a:xfrm>
                <a:off x="511545" y="841128"/>
                <a:ext cx="54101" cy="270504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latin typeface="맑은 고딕 (본문)"/>
                </a:endParaRPr>
              </a:p>
            </p:txBody>
          </p:sp>
        </p:grpSp>
      </p:grpSp>
      <p:pic>
        <p:nvPicPr>
          <p:cNvPr id="3" name="Picture 2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19E435E8-B40B-A240-85D3-CBA2D56D70F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09"/>
          <a:stretch/>
        </p:blipFill>
        <p:spPr>
          <a:xfrm>
            <a:off x="348554" y="1560984"/>
            <a:ext cx="4481090" cy="2562081"/>
          </a:xfrm>
          <a:prstGeom prst="rect">
            <a:avLst/>
          </a:prstGeom>
        </p:spPr>
      </p:pic>
      <p:pic>
        <p:nvPicPr>
          <p:cNvPr id="6" name="Picture 5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75345A80-E3B3-3542-A98D-3C47B0F5AD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822" y="4782696"/>
            <a:ext cx="5189650" cy="168366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4A8660D6-32F4-4774-9051-C4FA1CF46F5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847"/>
          <a:stretch/>
        </p:blipFill>
        <p:spPr>
          <a:xfrm>
            <a:off x="5792320" y="922965"/>
            <a:ext cx="4481090" cy="5789128"/>
          </a:xfrm>
          <a:prstGeom prst="rect">
            <a:avLst/>
          </a:prstGeom>
        </p:spPr>
      </p:pic>
      <p:grpSp>
        <p:nvGrpSpPr>
          <p:cNvPr id="20" name="그룹 12">
            <a:extLst>
              <a:ext uri="{FF2B5EF4-FFF2-40B4-BE49-F238E27FC236}">
                <a16:creationId xmlns:a16="http://schemas.microsoft.com/office/drawing/2014/main" id="{6E336A1A-5412-F343-A9AB-F147BA776F85}"/>
              </a:ext>
            </a:extLst>
          </p:cNvPr>
          <p:cNvGrpSpPr/>
          <p:nvPr/>
        </p:nvGrpSpPr>
        <p:grpSpPr>
          <a:xfrm>
            <a:off x="348553" y="4307362"/>
            <a:ext cx="2022039" cy="408623"/>
            <a:chOff x="274437" y="1063833"/>
            <a:chExt cx="1291070" cy="408623"/>
          </a:xfrm>
        </p:grpSpPr>
        <p:sp>
          <p:nvSpPr>
            <p:cNvPr id="21" name="AutoShape 63">
              <a:extLst>
                <a:ext uri="{FF2B5EF4-FFF2-40B4-BE49-F238E27FC236}">
                  <a16:creationId xmlns:a16="http://schemas.microsoft.com/office/drawing/2014/main" id="{1F4D3198-E7A8-F74D-9141-B1975499BE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091" y="1063833"/>
              <a:ext cx="1106416" cy="408623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defTabSz="914217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ko-KR" altLang="en-US" b="1" dirty="0">
                  <a:ln w="13500">
                    <a:solidFill>
                      <a:srgbClr val="4F81BD">
                        <a:shade val="2500"/>
                        <a:alpha val="6500"/>
                      </a:srgbClr>
                    </a:solidFill>
                    <a:prstDash val="solid"/>
                  </a:ln>
                  <a:solidFill>
                    <a:prstClr val="black"/>
                  </a:solidFill>
                  <a:latin typeface="맑은 고딕 (본문)"/>
                </a:rPr>
                <a:t>랜덤 </a:t>
              </a:r>
              <a:r>
                <a:rPr kumimoji="1" lang="ko-KR" altLang="en-US" b="1" dirty="0" err="1">
                  <a:ln w="13500">
                    <a:solidFill>
                      <a:srgbClr val="4F81BD">
                        <a:shade val="2500"/>
                        <a:alpha val="6500"/>
                      </a:srgbClr>
                    </a:solidFill>
                    <a:prstDash val="solid"/>
                  </a:ln>
                  <a:solidFill>
                    <a:prstClr val="black"/>
                  </a:solidFill>
                  <a:latin typeface="맑은 고딕 (본문)"/>
                </a:rPr>
                <a:t>포레스트</a:t>
              </a:r>
              <a:endParaRPr kumimoji="1" lang="en-US" altLang="ko-KR" b="1" dirty="0">
                <a:ln w="13500">
                  <a:solidFill>
                    <a:srgbClr val="4F81BD">
                      <a:shade val="2500"/>
                      <a:alpha val="6500"/>
                    </a:srgbClr>
                  </a:solidFill>
                  <a:prstDash val="solid"/>
                </a:ln>
                <a:solidFill>
                  <a:prstClr val="black"/>
                </a:solidFill>
                <a:latin typeface="맑은 고딕 (본문)"/>
              </a:endParaRPr>
            </a:p>
          </p:txBody>
        </p:sp>
        <p:grpSp>
          <p:nvGrpSpPr>
            <p:cNvPr id="22" name="그룹 14">
              <a:extLst>
                <a:ext uri="{FF2B5EF4-FFF2-40B4-BE49-F238E27FC236}">
                  <a16:creationId xmlns:a16="http://schemas.microsoft.com/office/drawing/2014/main" id="{90018094-283D-7744-8B35-D0D711D1A8A5}"/>
                </a:ext>
              </a:extLst>
            </p:cNvPr>
            <p:cNvGrpSpPr/>
            <p:nvPr/>
          </p:nvGrpSpPr>
          <p:grpSpPr>
            <a:xfrm>
              <a:off x="274437" y="1131931"/>
              <a:ext cx="146428" cy="270504"/>
              <a:chOff x="511545" y="841128"/>
              <a:chExt cx="146428" cy="270504"/>
            </a:xfrm>
          </p:grpSpPr>
          <p:sp>
            <p:nvSpPr>
              <p:cNvPr id="26" name="직사각형 15">
                <a:extLst>
                  <a:ext uri="{FF2B5EF4-FFF2-40B4-BE49-F238E27FC236}">
                    <a16:creationId xmlns:a16="http://schemas.microsoft.com/office/drawing/2014/main" id="{219F5C41-E0DA-F24B-8830-F332F5F7B643}"/>
                  </a:ext>
                </a:extLst>
              </p:cNvPr>
              <p:cNvSpPr/>
              <p:nvPr/>
            </p:nvSpPr>
            <p:spPr>
              <a:xfrm>
                <a:off x="603872" y="841128"/>
                <a:ext cx="54101" cy="270504"/>
              </a:xfrm>
              <a:prstGeom prst="rect">
                <a:avLst/>
              </a:prstGeom>
              <a:solidFill>
                <a:srgbClr val="008E4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latin typeface="맑은 고딕 (본문)"/>
                </a:endParaRPr>
              </a:p>
            </p:txBody>
          </p:sp>
          <p:sp>
            <p:nvSpPr>
              <p:cNvPr id="27" name="직사각형 16">
                <a:extLst>
                  <a:ext uri="{FF2B5EF4-FFF2-40B4-BE49-F238E27FC236}">
                    <a16:creationId xmlns:a16="http://schemas.microsoft.com/office/drawing/2014/main" id="{E3BBBF2D-E7AD-E94E-B5E8-D0D12628FC73}"/>
                  </a:ext>
                </a:extLst>
              </p:cNvPr>
              <p:cNvSpPr/>
              <p:nvPr/>
            </p:nvSpPr>
            <p:spPr>
              <a:xfrm>
                <a:off x="511545" y="841128"/>
                <a:ext cx="54101" cy="270504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latin typeface="맑은 고딕 (본문)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99114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>
            <a:extLst>
              <a:ext uri="{FF2B5EF4-FFF2-40B4-BE49-F238E27FC236}">
                <a16:creationId xmlns:a16="http://schemas.microsoft.com/office/drawing/2014/main" id="{6BBBAD51-CD01-4456-AC31-3463FA3DD636}"/>
              </a:ext>
            </a:extLst>
          </p:cNvPr>
          <p:cNvSpPr/>
          <p:nvPr/>
        </p:nvSpPr>
        <p:spPr>
          <a:xfrm>
            <a:off x="0" y="-3001"/>
            <a:ext cx="10621963" cy="839713"/>
          </a:xfrm>
          <a:prstGeom prst="rect">
            <a:avLst/>
          </a:prstGeom>
          <a:gradFill>
            <a:gsLst>
              <a:gs pos="23000">
                <a:srgbClr val="008142">
                  <a:alpha val="82000"/>
                </a:srgbClr>
              </a:gs>
              <a:gs pos="100000">
                <a:srgbClr val="00582C"/>
              </a:gs>
            </a:gsLst>
            <a:lin ang="270000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마켓 산스 Bold" panose="02000000000000000000" pitchFamily="50" charset="-127"/>
              <a:ea typeface="G마켓 산스 Bold" panose="02000000000000000000" pitchFamily="50" charset="-127"/>
              <a:cs typeface="+mn-cs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66822" y="198372"/>
            <a:ext cx="77106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spc="-100" dirty="0">
                <a:solidFill>
                  <a:schemeClr val="bg1"/>
                </a:solidFill>
                <a:latin typeface="맑은 고딕 (본문)"/>
                <a:cs typeface="맑은고딕"/>
              </a:rPr>
              <a:t>8.</a:t>
            </a:r>
            <a:r>
              <a:rPr lang="ko-KR" altLang="en-US" sz="2800" b="1" spc="-100" dirty="0">
                <a:solidFill>
                  <a:schemeClr val="bg1"/>
                </a:solidFill>
                <a:latin typeface="맑은 고딕 (본문)"/>
                <a:cs typeface="맑은고딕"/>
              </a:rPr>
              <a:t> 결과</a:t>
            </a:r>
            <a:endParaRPr lang="en-US" altLang="ko-KR" sz="2800" b="1" spc="-100" dirty="0">
              <a:solidFill>
                <a:schemeClr val="bg1"/>
              </a:solidFill>
              <a:latin typeface="맑은 고딕 (본문)"/>
              <a:cs typeface="맑은고딕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217247" y="721271"/>
            <a:ext cx="10187469" cy="0"/>
          </a:xfrm>
          <a:prstGeom prst="line">
            <a:avLst/>
          </a:prstGeom>
          <a:ln w="190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DFBA592-A738-304F-98E8-EA8FE88AE0BA}"/>
              </a:ext>
            </a:extLst>
          </p:cNvPr>
          <p:cNvSpPr txBox="1"/>
          <p:nvPr/>
        </p:nvSpPr>
        <p:spPr>
          <a:xfrm>
            <a:off x="7658100" y="33182"/>
            <a:ext cx="295709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defTabSz="1320759">
              <a:defRPr/>
            </a:pPr>
            <a:r>
              <a:rPr lang="ko-KR" altLang="en-US" sz="1000" b="1" spc="867" dirty="0">
                <a:solidFill>
                  <a:prstClr val="white">
                    <a:alpha val="40000"/>
                  </a:prstClr>
                </a:solidFill>
                <a:latin typeface="+mn-ea"/>
                <a:cs typeface="조선일보명조" panose="02030304000000000000" pitchFamily="18" charset="-127"/>
              </a:rPr>
              <a:t> </a:t>
            </a:r>
            <a:r>
              <a:rPr lang="en-US" altLang="ko-KR" sz="1000" b="1" spc="867" dirty="0">
                <a:solidFill>
                  <a:prstClr val="white">
                    <a:alpha val="40000"/>
                  </a:prstClr>
                </a:solidFill>
                <a:latin typeface="+mn-ea"/>
                <a:cs typeface="조선일보명조" panose="02030304000000000000" pitchFamily="18" charset="-127"/>
              </a:rPr>
              <a:t>DBB(Expert)3</a:t>
            </a:r>
            <a:r>
              <a:rPr lang="ko-KR" altLang="en-US" sz="1000" b="1" spc="867" dirty="0">
                <a:solidFill>
                  <a:prstClr val="white">
                    <a:alpha val="40000"/>
                  </a:prstClr>
                </a:solidFill>
                <a:latin typeface="+mn-ea"/>
                <a:cs typeface="조선일보명조" panose="02030304000000000000" pitchFamily="18" charset="-127"/>
              </a:rPr>
              <a:t>팀</a:t>
            </a:r>
          </a:p>
        </p:txBody>
      </p:sp>
      <p:grpSp>
        <p:nvGrpSpPr>
          <p:cNvPr id="15" name="그룹 12">
            <a:extLst>
              <a:ext uri="{FF2B5EF4-FFF2-40B4-BE49-F238E27FC236}">
                <a16:creationId xmlns:a16="http://schemas.microsoft.com/office/drawing/2014/main" id="{BDCD9F4A-DD15-AF46-8818-195384E0FA29}"/>
              </a:ext>
            </a:extLst>
          </p:cNvPr>
          <p:cNvGrpSpPr/>
          <p:nvPr/>
        </p:nvGrpSpPr>
        <p:grpSpPr>
          <a:xfrm>
            <a:off x="348553" y="1038085"/>
            <a:ext cx="3268408" cy="408623"/>
            <a:chOff x="274437" y="1063833"/>
            <a:chExt cx="2190371" cy="408623"/>
          </a:xfrm>
        </p:grpSpPr>
        <p:sp>
          <p:nvSpPr>
            <p:cNvPr id="16" name="AutoShape 63">
              <a:extLst>
                <a:ext uri="{FF2B5EF4-FFF2-40B4-BE49-F238E27FC236}">
                  <a16:creationId xmlns:a16="http://schemas.microsoft.com/office/drawing/2014/main" id="{67D05A4A-0D2F-8045-8E40-F9A51FC3D9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091" y="1063833"/>
              <a:ext cx="2005717" cy="408623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defTabSz="914217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ko-KR" altLang="en-US" b="1" dirty="0" err="1">
                  <a:ln w="13500">
                    <a:solidFill>
                      <a:srgbClr val="4F81BD">
                        <a:shade val="2500"/>
                        <a:alpha val="6500"/>
                      </a:srgbClr>
                    </a:solidFill>
                    <a:prstDash val="solid"/>
                  </a:ln>
                  <a:solidFill>
                    <a:prstClr val="black"/>
                  </a:solidFill>
                  <a:latin typeface="맑은 고딕 (본문)"/>
                </a:rPr>
                <a:t>섀플리값</a:t>
              </a:r>
              <a:r>
                <a:rPr kumimoji="1" lang="en-US" altLang="ko-KR" b="1" dirty="0">
                  <a:ln w="13500">
                    <a:solidFill>
                      <a:srgbClr val="4F81BD">
                        <a:shade val="2500"/>
                        <a:alpha val="6500"/>
                      </a:srgbClr>
                    </a:solidFill>
                    <a:prstDash val="solid"/>
                  </a:ln>
                  <a:solidFill>
                    <a:prstClr val="black"/>
                  </a:solidFill>
                  <a:latin typeface="맑은 고딕 (본문)"/>
                </a:rPr>
                <a:t>(Shapley Values)</a:t>
              </a:r>
            </a:p>
          </p:txBody>
        </p:sp>
        <p:grpSp>
          <p:nvGrpSpPr>
            <p:cNvPr id="17" name="그룹 14">
              <a:extLst>
                <a:ext uri="{FF2B5EF4-FFF2-40B4-BE49-F238E27FC236}">
                  <a16:creationId xmlns:a16="http://schemas.microsoft.com/office/drawing/2014/main" id="{1E693B23-8A27-A14C-9038-01F6D7CA16A4}"/>
                </a:ext>
              </a:extLst>
            </p:cNvPr>
            <p:cNvGrpSpPr/>
            <p:nvPr/>
          </p:nvGrpSpPr>
          <p:grpSpPr>
            <a:xfrm>
              <a:off x="274437" y="1131931"/>
              <a:ext cx="146428" cy="270504"/>
              <a:chOff x="511545" y="841128"/>
              <a:chExt cx="146428" cy="270504"/>
            </a:xfrm>
          </p:grpSpPr>
          <p:sp>
            <p:nvSpPr>
              <p:cNvPr id="18" name="직사각형 15">
                <a:extLst>
                  <a:ext uri="{FF2B5EF4-FFF2-40B4-BE49-F238E27FC236}">
                    <a16:creationId xmlns:a16="http://schemas.microsoft.com/office/drawing/2014/main" id="{70ED91B6-0BEC-7D41-A4BC-68BFBC2EF091}"/>
                  </a:ext>
                </a:extLst>
              </p:cNvPr>
              <p:cNvSpPr/>
              <p:nvPr/>
            </p:nvSpPr>
            <p:spPr>
              <a:xfrm>
                <a:off x="603872" y="841128"/>
                <a:ext cx="54101" cy="270504"/>
              </a:xfrm>
              <a:prstGeom prst="rect">
                <a:avLst/>
              </a:prstGeom>
              <a:solidFill>
                <a:srgbClr val="008E4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latin typeface="맑은 고딕 (본문)"/>
                </a:endParaRPr>
              </a:p>
            </p:txBody>
          </p:sp>
          <p:sp>
            <p:nvSpPr>
              <p:cNvPr id="19" name="직사각형 16">
                <a:extLst>
                  <a:ext uri="{FF2B5EF4-FFF2-40B4-BE49-F238E27FC236}">
                    <a16:creationId xmlns:a16="http://schemas.microsoft.com/office/drawing/2014/main" id="{F54E2074-E716-E94E-91D7-017EFBF08D6F}"/>
                  </a:ext>
                </a:extLst>
              </p:cNvPr>
              <p:cNvSpPr/>
              <p:nvPr/>
            </p:nvSpPr>
            <p:spPr>
              <a:xfrm>
                <a:off x="511545" y="841128"/>
                <a:ext cx="54101" cy="270504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latin typeface="맑은 고딕 (본문)"/>
                </a:endParaRPr>
              </a:p>
            </p:txBody>
          </p:sp>
        </p:grpSp>
      </p:grpSp>
      <p:pic>
        <p:nvPicPr>
          <p:cNvPr id="7" name="Picture 6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E5B8C781-94C1-7C49-BCE8-28BD90A2D4B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94"/>
          <a:stretch/>
        </p:blipFill>
        <p:spPr>
          <a:xfrm>
            <a:off x="486321" y="2707175"/>
            <a:ext cx="4984673" cy="3834130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73BD76D5-C7B3-344E-B357-5A9A0712ADDC}"/>
              </a:ext>
            </a:extLst>
          </p:cNvPr>
          <p:cNvGrpSpPr/>
          <p:nvPr/>
        </p:nvGrpSpPr>
        <p:grpSpPr>
          <a:xfrm>
            <a:off x="5741226" y="1649568"/>
            <a:ext cx="4472410" cy="5120640"/>
            <a:chOff x="5484390" y="872895"/>
            <a:chExt cx="5130800" cy="5985105"/>
          </a:xfrm>
        </p:grpSpPr>
        <p:pic>
          <p:nvPicPr>
            <p:cNvPr id="9" name="Picture 8" descr="A graph with red and blue lines&#10;&#10;Description automatically generated">
              <a:extLst>
                <a:ext uri="{FF2B5EF4-FFF2-40B4-BE49-F238E27FC236}">
                  <a16:creationId xmlns:a16="http://schemas.microsoft.com/office/drawing/2014/main" id="{FE6FD658-5CC9-264A-9ACF-956909C421B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84390" y="1841500"/>
              <a:ext cx="5130800" cy="5016500"/>
            </a:xfrm>
            <a:prstGeom prst="rect">
              <a:avLst/>
            </a:prstGeom>
          </p:spPr>
        </p:pic>
        <p:pic>
          <p:nvPicPr>
            <p:cNvPr id="11" name="Picture 10" descr="A blue and red dots&#10;&#10;Description automatically generated with medium confidence">
              <a:extLst>
                <a:ext uri="{FF2B5EF4-FFF2-40B4-BE49-F238E27FC236}">
                  <a16:creationId xmlns:a16="http://schemas.microsoft.com/office/drawing/2014/main" id="{662CF659-841C-DE40-87AC-AA4E2D2E83E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84390" y="872895"/>
              <a:ext cx="5080000" cy="1282700"/>
            </a:xfrm>
            <a:prstGeom prst="rect">
              <a:avLst/>
            </a:prstGeom>
          </p:spPr>
        </p:pic>
      </p:grpSp>
      <p:sp>
        <p:nvSpPr>
          <p:cNvPr id="28" name="텍스트 개체 틀 3">
            <a:extLst>
              <a:ext uri="{FF2B5EF4-FFF2-40B4-BE49-F238E27FC236}">
                <a16:creationId xmlns:a16="http://schemas.microsoft.com/office/drawing/2014/main" id="{9CD94C52-BC20-594A-8225-17F16753D53C}"/>
              </a:ext>
            </a:extLst>
          </p:cNvPr>
          <p:cNvSpPr txBox="1">
            <a:spLocks/>
          </p:cNvSpPr>
          <p:nvPr/>
        </p:nvSpPr>
        <p:spPr>
          <a:xfrm>
            <a:off x="486321" y="1453426"/>
            <a:ext cx="5210624" cy="120466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sz="1400" b="1" dirty="0">
                <a:latin typeface="+mn-ea"/>
              </a:rPr>
              <a:t>■ </a:t>
            </a:r>
            <a:r>
              <a:rPr lang="en-US" altLang="ko-KR" sz="1500" b="1" dirty="0" err="1">
                <a:latin typeface="+mn-ea"/>
              </a:rPr>
              <a:t>CatBoost</a:t>
            </a:r>
            <a:r>
              <a:rPr lang="en-US" altLang="ko-KR" sz="1500" b="1" dirty="0">
                <a:latin typeface="+mn-ea"/>
              </a:rPr>
              <a:t> </a:t>
            </a:r>
            <a:r>
              <a:rPr lang="ko-KR" altLang="en-US" sz="1500" b="1" dirty="0">
                <a:latin typeface="+mn-ea"/>
              </a:rPr>
              <a:t>모델</a:t>
            </a:r>
            <a:r>
              <a:rPr lang="en-US" altLang="ko-KR" sz="1500" b="1" dirty="0">
                <a:latin typeface="+mn-ea"/>
              </a:rPr>
              <a:t> </a:t>
            </a:r>
            <a:r>
              <a:rPr lang="ko-KR" altLang="en-US" sz="1500" b="1" dirty="0">
                <a:latin typeface="+mn-ea"/>
              </a:rPr>
              <a:t>학습 및 예측에 대한 </a:t>
            </a:r>
            <a:r>
              <a:rPr lang="ko-KR" altLang="en-US" sz="1500" b="1" dirty="0" err="1">
                <a:latin typeface="+mn-ea"/>
              </a:rPr>
              <a:t>변수별</a:t>
            </a:r>
            <a:r>
              <a:rPr lang="ko-KR" altLang="en-US" sz="1500" b="1" dirty="0">
                <a:latin typeface="+mn-ea"/>
              </a:rPr>
              <a:t> 기여도</a:t>
            </a:r>
            <a:br>
              <a:rPr lang="en-US" altLang="ko-KR" sz="1500" b="1" dirty="0">
                <a:latin typeface="+mn-ea"/>
              </a:rPr>
            </a:br>
            <a:r>
              <a:rPr lang="ko-KR" altLang="en-US" sz="1500" b="1" dirty="0">
                <a:latin typeface="+mn-ea"/>
              </a:rPr>
              <a:t>    </a:t>
            </a:r>
            <a:r>
              <a:rPr lang="en-US" altLang="ko-KR" sz="1400" b="1" dirty="0">
                <a:latin typeface="+mn-ea"/>
              </a:rPr>
              <a:t>-</a:t>
            </a:r>
            <a:r>
              <a:rPr lang="ko-KR" altLang="en-US" sz="1400" b="1" dirty="0">
                <a:latin typeface="+mn-ea"/>
              </a:rPr>
              <a:t> 수금방법코드</a:t>
            </a:r>
            <a:endParaRPr lang="en-US" altLang="ko-KR" sz="14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794795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>
            <a:extLst>
              <a:ext uri="{FF2B5EF4-FFF2-40B4-BE49-F238E27FC236}">
                <a16:creationId xmlns:a16="http://schemas.microsoft.com/office/drawing/2014/main" id="{6BBBAD51-CD01-4456-AC31-3463FA3DD636}"/>
              </a:ext>
            </a:extLst>
          </p:cNvPr>
          <p:cNvSpPr/>
          <p:nvPr/>
        </p:nvSpPr>
        <p:spPr>
          <a:xfrm>
            <a:off x="0" y="-3001"/>
            <a:ext cx="10621963" cy="839713"/>
          </a:xfrm>
          <a:prstGeom prst="rect">
            <a:avLst/>
          </a:prstGeom>
          <a:gradFill>
            <a:gsLst>
              <a:gs pos="23000">
                <a:srgbClr val="008142">
                  <a:alpha val="82000"/>
                </a:srgbClr>
              </a:gs>
              <a:gs pos="100000">
                <a:srgbClr val="00582C"/>
              </a:gs>
            </a:gsLst>
            <a:lin ang="270000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마켓 산스 Bold" panose="02000000000000000000" pitchFamily="50" charset="-127"/>
              <a:ea typeface="G마켓 산스 Bold" panose="02000000000000000000" pitchFamily="50" charset="-127"/>
              <a:cs typeface="+mn-cs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66822" y="198372"/>
            <a:ext cx="77106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spc="-100" dirty="0">
                <a:solidFill>
                  <a:schemeClr val="bg1"/>
                </a:solidFill>
                <a:latin typeface="맑은 고딕 (본문)"/>
                <a:cs typeface="맑은고딕"/>
              </a:rPr>
              <a:t>8.</a:t>
            </a:r>
            <a:r>
              <a:rPr lang="ko-KR" altLang="en-US" sz="2800" b="1" spc="-100" dirty="0">
                <a:solidFill>
                  <a:schemeClr val="bg1"/>
                </a:solidFill>
                <a:latin typeface="맑은 고딕 (본문)"/>
                <a:cs typeface="맑은고딕"/>
              </a:rPr>
              <a:t> 결과</a:t>
            </a:r>
            <a:endParaRPr lang="en-US" altLang="ko-KR" sz="2800" b="1" spc="-100" dirty="0">
              <a:solidFill>
                <a:schemeClr val="bg1"/>
              </a:solidFill>
              <a:latin typeface="맑은 고딕 (본문)"/>
              <a:cs typeface="맑은고딕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217247" y="721271"/>
            <a:ext cx="10187469" cy="0"/>
          </a:xfrm>
          <a:prstGeom prst="line">
            <a:avLst/>
          </a:prstGeom>
          <a:ln w="190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DFBA592-A738-304F-98E8-EA8FE88AE0BA}"/>
              </a:ext>
            </a:extLst>
          </p:cNvPr>
          <p:cNvSpPr txBox="1"/>
          <p:nvPr/>
        </p:nvSpPr>
        <p:spPr>
          <a:xfrm>
            <a:off x="7658100" y="33182"/>
            <a:ext cx="295709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defTabSz="1320759">
              <a:defRPr/>
            </a:pPr>
            <a:r>
              <a:rPr lang="ko-KR" altLang="en-US" sz="1000" b="1" spc="867" dirty="0">
                <a:solidFill>
                  <a:prstClr val="white">
                    <a:alpha val="40000"/>
                  </a:prstClr>
                </a:solidFill>
                <a:latin typeface="+mn-ea"/>
                <a:cs typeface="조선일보명조" panose="02030304000000000000" pitchFamily="18" charset="-127"/>
              </a:rPr>
              <a:t> </a:t>
            </a:r>
            <a:r>
              <a:rPr lang="en-US" altLang="ko-KR" sz="1000" b="1" spc="867" dirty="0">
                <a:solidFill>
                  <a:prstClr val="white">
                    <a:alpha val="40000"/>
                  </a:prstClr>
                </a:solidFill>
                <a:latin typeface="+mn-ea"/>
                <a:cs typeface="조선일보명조" panose="02030304000000000000" pitchFamily="18" charset="-127"/>
              </a:rPr>
              <a:t>DBB(Expert)3</a:t>
            </a:r>
            <a:r>
              <a:rPr lang="ko-KR" altLang="en-US" sz="1000" b="1" spc="867" dirty="0">
                <a:solidFill>
                  <a:prstClr val="white">
                    <a:alpha val="40000"/>
                  </a:prstClr>
                </a:solidFill>
                <a:latin typeface="+mn-ea"/>
                <a:cs typeface="조선일보명조" panose="02030304000000000000" pitchFamily="18" charset="-127"/>
              </a:rPr>
              <a:t>팀</a:t>
            </a:r>
          </a:p>
        </p:txBody>
      </p:sp>
      <p:grpSp>
        <p:nvGrpSpPr>
          <p:cNvPr id="15" name="그룹 12">
            <a:extLst>
              <a:ext uri="{FF2B5EF4-FFF2-40B4-BE49-F238E27FC236}">
                <a16:creationId xmlns:a16="http://schemas.microsoft.com/office/drawing/2014/main" id="{BDCD9F4A-DD15-AF46-8818-195384E0FA29}"/>
              </a:ext>
            </a:extLst>
          </p:cNvPr>
          <p:cNvGrpSpPr/>
          <p:nvPr/>
        </p:nvGrpSpPr>
        <p:grpSpPr>
          <a:xfrm>
            <a:off x="348553" y="1038085"/>
            <a:ext cx="7628878" cy="408623"/>
            <a:chOff x="274437" y="1063833"/>
            <a:chExt cx="5112603" cy="408623"/>
          </a:xfrm>
        </p:grpSpPr>
        <p:sp>
          <p:nvSpPr>
            <p:cNvPr id="16" name="AutoShape 63">
              <a:extLst>
                <a:ext uri="{FF2B5EF4-FFF2-40B4-BE49-F238E27FC236}">
                  <a16:creationId xmlns:a16="http://schemas.microsoft.com/office/drawing/2014/main" id="{67D05A4A-0D2F-8045-8E40-F9A51FC3D9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091" y="1063833"/>
              <a:ext cx="4927949" cy="408623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defTabSz="914217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ko-KR" b="1" dirty="0">
                  <a:ln w="13500">
                    <a:solidFill>
                      <a:srgbClr val="4F81BD">
                        <a:shade val="2500"/>
                        <a:alpha val="6500"/>
                      </a:srgbClr>
                    </a:solidFill>
                    <a:prstDash val="solid"/>
                  </a:ln>
                  <a:solidFill>
                    <a:prstClr val="black"/>
                  </a:solidFill>
                  <a:latin typeface="맑은 고딕 (본문)"/>
                </a:rPr>
                <a:t>15</a:t>
              </a:r>
              <a:r>
                <a:rPr kumimoji="1" lang="ko-KR" altLang="en-US" b="1" dirty="0">
                  <a:ln w="13500">
                    <a:solidFill>
                      <a:srgbClr val="4F81BD">
                        <a:shade val="2500"/>
                        <a:alpha val="6500"/>
                      </a:srgbClr>
                    </a:solidFill>
                    <a:prstDash val="solid"/>
                  </a:ln>
                  <a:solidFill>
                    <a:prstClr val="black"/>
                  </a:solidFill>
                  <a:latin typeface="맑은 고딕 (본문)"/>
                </a:rPr>
                <a:t>차월 이전 해지건 대상 </a:t>
              </a:r>
              <a:r>
                <a:rPr kumimoji="1" lang="ko-KR" altLang="en-US" b="1" dirty="0" err="1">
                  <a:ln w="13500">
                    <a:solidFill>
                      <a:srgbClr val="4F81BD">
                        <a:shade val="2500"/>
                        <a:alpha val="6500"/>
                      </a:srgbClr>
                    </a:solidFill>
                    <a:prstDash val="solid"/>
                  </a:ln>
                  <a:solidFill>
                    <a:prstClr val="black"/>
                  </a:solidFill>
                  <a:latin typeface="맑은 고딕 (본문)"/>
                </a:rPr>
                <a:t>위험등급별</a:t>
              </a:r>
              <a:r>
                <a:rPr kumimoji="1" lang="ko-KR" altLang="en-US" b="1" dirty="0">
                  <a:ln w="13500">
                    <a:solidFill>
                      <a:srgbClr val="4F81BD">
                        <a:shade val="2500"/>
                        <a:alpha val="6500"/>
                      </a:srgbClr>
                    </a:solidFill>
                    <a:prstDash val="solid"/>
                  </a:ln>
                  <a:solidFill>
                    <a:prstClr val="black"/>
                  </a:solidFill>
                  <a:latin typeface="맑은 고딕 (본문)"/>
                </a:rPr>
                <a:t> 불량 계약 비중 확인</a:t>
              </a:r>
              <a:endParaRPr kumimoji="1" lang="en-US" altLang="ko-KR" b="1" dirty="0">
                <a:ln w="13500">
                  <a:solidFill>
                    <a:srgbClr val="4F81BD">
                      <a:shade val="2500"/>
                      <a:alpha val="6500"/>
                    </a:srgbClr>
                  </a:solidFill>
                  <a:prstDash val="solid"/>
                </a:ln>
                <a:solidFill>
                  <a:prstClr val="black"/>
                </a:solidFill>
                <a:latin typeface="맑은 고딕 (본문)"/>
              </a:endParaRPr>
            </a:p>
          </p:txBody>
        </p:sp>
        <p:grpSp>
          <p:nvGrpSpPr>
            <p:cNvPr id="17" name="그룹 14">
              <a:extLst>
                <a:ext uri="{FF2B5EF4-FFF2-40B4-BE49-F238E27FC236}">
                  <a16:creationId xmlns:a16="http://schemas.microsoft.com/office/drawing/2014/main" id="{1E693B23-8A27-A14C-9038-01F6D7CA16A4}"/>
                </a:ext>
              </a:extLst>
            </p:cNvPr>
            <p:cNvGrpSpPr/>
            <p:nvPr/>
          </p:nvGrpSpPr>
          <p:grpSpPr>
            <a:xfrm>
              <a:off x="274437" y="1131931"/>
              <a:ext cx="146428" cy="270504"/>
              <a:chOff x="511545" y="841128"/>
              <a:chExt cx="146428" cy="270504"/>
            </a:xfrm>
          </p:grpSpPr>
          <p:sp>
            <p:nvSpPr>
              <p:cNvPr id="18" name="직사각형 15">
                <a:extLst>
                  <a:ext uri="{FF2B5EF4-FFF2-40B4-BE49-F238E27FC236}">
                    <a16:creationId xmlns:a16="http://schemas.microsoft.com/office/drawing/2014/main" id="{70ED91B6-0BEC-7D41-A4BC-68BFBC2EF091}"/>
                  </a:ext>
                </a:extLst>
              </p:cNvPr>
              <p:cNvSpPr/>
              <p:nvPr/>
            </p:nvSpPr>
            <p:spPr>
              <a:xfrm>
                <a:off x="603872" y="841128"/>
                <a:ext cx="54101" cy="270504"/>
              </a:xfrm>
              <a:prstGeom prst="rect">
                <a:avLst/>
              </a:prstGeom>
              <a:solidFill>
                <a:srgbClr val="008E4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latin typeface="맑은 고딕 (본문)"/>
                </a:endParaRPr>
              </a:p>
            </p:txBody>
          </p:sp>
          <p:sp>
            <p:nvSpPr>
              <p:cNvPr id="19" name="직사각형 16">
                <a:extLst>
                  <a:ext uri="{FF2B5EF4-FFF2-40B4-BE49-F238E27FC236}">
                    <a16:creationId xmlns:a16="http://schemas.microsoft.com/office/drawing/2014/main" id="{F54E2074-E716-E94E-91D7-017EFBF08D6F}"/>
                  </a:ext>
                </a:extLst>
              </p:cNvPr>
              <p:cNvSpPr/>
              <p:nvPr/>
            </p:nvSpPr>
            <p:spPr>
              <a:xfrm>
                <a:off x="511545" y="841128"/>
                <a:ext cx="54101" cy="270504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latin typeface="맑은 고딕 (본문)"/>
                </a:endParaRPr>
              </a:p>
            </p:txBody>
          </p:sp>
        </p:grpSp>
      </p:grpSp>
      <p:sp>
        <p:nvSpPr>
          <p:cNvPr id="28" name="텍스트 개체 틀 3">
            <a:extLst>
              <a:ext uri="{FF2B5EF4-FFF2-40B4-BE49-F238E27FC236}">
                <a16:creationId xmlns:a16="http://schemas.microsoft.com/office/drawing/2014/main" id="{9CD94C52-BC20-594A-8225-17F16753D53C}"/>
              </a:ext>
            </a:extLst>
          </p:cNvPr>
          <p:cNvSpPr txBox="1">
            <a:spLocks/>
          </p:cNvSpPr>
          <p:nvPr/>
        </p:nvSpPr>
        <p:spPr>
          <a:xfrm>
            <a:off x="486321" y="1453426"/>
            <a:ext cx="5210624" cy="120466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sz="1400" b="1" dirty="0">
                <a:latin typeface="+mn-ea"/>
              </a:rPr>
              <a:t>■ </a:t>
            </a:r>
            <a:r>
              <a:rPr lang="ko-KR" altLang="en-US" sz="1500" b="1" dirty="0" err="1">
                <a:latin typeface="+mn-ea"/>
              </a:rPr>
              <a:t>스코어링</a:t>
            </a:r>
            <a:r>
              <a:rPr lang="ko-KR" altLang="en-US" sz="1500" b="1" dirty="0">
                <a:latin typeface="+mn-ea"/>
              </a:rPr>
              <a:t> 모델 정합성 체크</a:t>
            </a:r>
            <a:br>
              <a:rPr lang="en-US" altLang="ko-KR" sz="1500" b="1" dirty="0">
                <a:latin typeface="+mn-ea"/>
              </a:rPr>
            </a:br>
            <a:r>
              <a:rPr lang="ko-KR" altLang="en-US" sz="1500" b="1" dirty="0">
                <a:latin typeface="+mn-ea"/>
              </a:rPr>
              <a:t>    </a:t>
            </a:r>
            <a:r>
              <a:rPr lang="en-US" altLang="ko-KR" sz="1400" b="1" dirty="0">
                <a:latin typeface="+mn-ea"/>
              </a:rPr>
              <a:t>-</a:t>
            </a:r>
            <a:r>
              <a:rPr lang="ko-KR" altLang="en-US" sz="1400" b="1" dirty="0">
                <a:latin typeface="+mn-ea"/>
              </a:rPr>
              <a:t> 매우 위험 </a:t>
            </a:r>
            <a:r>
              <a:rPr lang="en-US" altLang="ko-KR" sz="1400" b="1" dirty="0">
                <a:latin typeface="+mn-ea"/>
              </a:rPr>
              <a:t>&amp;</a:t>
            </a:r>
            <a:r>
              <a:rPr lang="ko-KR" altLang="en-US" sz="1400" b="1" dirty="0">
                <a:latin typeface="+mn-ea"/>
              </a:rPr>
              <a:t> 위험 </a:t>
            </a:r>
            <a:r>
              <a:rPr lang="en-US" altLang="ko-KR" sz="1400" b="1" dirty="0">
                <a:latin typeface="+mn-ea"/>
              </a:rPr>
              <a:t>140</a:t>
            </a:r>
            <a:r>
              <a:rPr lang="ko-KR" altLang="en-US" sz="1400" b="1" dirty="0">
                <a:latin typeface="+mn-ea"/>
              </a:rPr>
              <a:t>건 중 </a:t>
            </a:r>
            <a:r>
              <a:rPr lang="en-US" altLang="ko-KR" sz="1400" b="1" dirty="0">
                <a:latin typeface="+mn-ea"/>
              </a:rPr>
              <a:t>15</a:t>
            </a:r>
            <a:r>
              <a:rPr lang="ko-KR" altLang="en-US" sz="1400" b="1" dirty="0">
                <a:latin typeface="+mn-ea"/>
              </a:rPr>
              <a:t>차월 이전 해지 </a:t>
            </a:r>
            <a:r>
              <a:rPr lang="en-US" altLang="ko-KR" sz="1400" b="1" dirty="0">
                <a:latin typeface="+mn-ea"/>
              </a:rPr>
              <a:t>102</a:t>
            </a:r>
            <a:r>
              <a:rPr lang="ko-KR" altLang="en-US" sz="1400" b="1" dirty="0">
                <a:latin typeface="+mn-ea"/>
              </a:rPr>
              <a:t>건으로 </a:t>
            </a:r>
            <a:endParaRPr lang="en-US" altLang="ko-KR" sz="14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873723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>
            <a:extLst>
              <a:ext uri="{FF2B5EF4-FFF2-40B4-BE49-F238E27FC236}">
                <a16:creationId xmlns:a16="http://schemas.microsoft.com/office/drawing/2014/main" id="{6BBBAD51-CD01-4456-AC31-3463FA3DD636}"/>
              </a:ext>
            </a:extLst>
          </p:cNvPr>
          <p:cNvSpPr/>
          <p:nvPr/>
        </p:nvSpPr>
        <p:spPr>
          <a:xfrm>
            <a:off x="0" y="-3001"/>
            <a:ext cx="10621963" cy="839713"/>
          </a:xfrm>
          <a:prstGeom prst="rect">
            <a:avLst/>
          </a:prstGeom>
          <a:gradFill>
            <a:gsLst>
              <a:gs pos="23000">
                <a:srgbClr val="008142">
                  <a:alpha val="82000"/>
                </a:srgbClr>
              </a:gs>
              <a:gs pos="100000">
                <a:srgbClr val="00582C"/>
              </a:gs>
            </a:gsLst>
            <a:lin ang="270000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마켓 산스 Bold" panose="02000000000000000000" pitchFamily="50" charset="-127"/>
              <a:ea typeface="G마켓 산스 Bold" panose="02000000000000000000" pitchFamily="50" charset="-127"/>
              <a:cs typeface="+mn-cs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66822" y="198372"/>
            <a:ext cx="77106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spc="-100" dirty="0">
                <a:solidFill>
                  <a:schemeClr val="bg1"/>
                </a:solidFill>
                <a:latin typeface="맑은 고딕 (본문)"/>
                <a:cs typeface="맑은고딕"/>
              </a:rPr>
              <a:t>9.</a:t>
            </a:r>
            <a:r>
              <a:rPr lang="ko-KR" altLang="en-US" sz="2800" b="1" spc="-100" dirty="0">
                <a:solidFill>
                  <a:schemeClr val="bg1"/>
                </a:solidFill>
                <a:latin typeface="맑은 고딕 (본문)"/>
                <a:cs typeface="맑은고딕"/>
              </a:rPr>
              <a:t> 결론</a:t>
            </a:r>
            <a:endParaRPr lang="en-US" altLang="ko-KR" sz="2800" b="1" spc="-100" dirty="0">
              <a:solidFill>
                <a:schemeClr val="bg1"/>
              </a:solidFill>
              <a:latin typeface="맑은 고딕 (본문)"/>
              <a:cs typeface="맑은고딕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217247" y="721271"/>
            <a:ext cx="10187469" cy="0"/>
          </a:xfrm>
          <a:prstGeom prst="line">
            <a:avLst/>
          </a:prstGeom>
          <a:ln w="190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DD20C23-8ACC-204C-A9C3-4E91CC53D41F}"/>
              </a:ext>
            </a:extLst>
          </p:cNvPr>
          <p:cNvSpPr txBox="1"/>
          <p:nvPr/>
        </p:nvSpPr>
        <p:spPr>
          <a:xfrm>
            <a:off x="7658100" y="33182"/>
            <a:ext cx="295709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defTabSz="1320759">
              <a:defRPr/>
            </a:pPr>
            <a:r>
              <a:rPr lang="ko-KR" altLang="en-US" sz="1000" b="1" spc="867" dirty="0">
                <a:solidFill>
                  <a:prstClr val="white">
                    <a:alpha val="40000"/>
                  </a:prstClr>
                </a:solidFill>
                <a:latin typeface="+mn-ea"/>
                <a:cs typeface="조선일보명조" panose="02030304000000000000" pitchFamily="18" charset="-127"/>
              </a:rPr>
              <a:t> </a:t>
            </a:r>
            <a:r>
              <a:rPr lang="en-US" altLang="ko-KR" sz="1000" b="1" spc="867" dirty="0">
                <a:solidFill>
                  <a:prstClr val="white">
                    <a:alpha val="40000"/>
                  </a:prstClr>
                </a:solidFill>
                <a:latin typeface="+mn-ea"/>
                <a:cs typeface="조선일보명조" panose="02030304000000000000" pitchFamily="18" charset="-127"/>
              </a:rPr>
              <a:t>DBB(Expert)3</a:t>
            </a:r>
            <a:r>
              <a:rPr lang="ko-KR" altLang="en-US" sz="1000" b="1" spc="867" dirty="0">
                <a:solidFill>
                  <a:prstClr val="white">
                    <a:alpha val="40000"/>
                  </a:prstClr>
                </a:solidFill>
                <a:latin typeface="+mn-ea"/>
                <a:cs typeface="조선일보명조" panose="02030304000000000000" pitchFamily="18" charset="-127"/>
              </a:rPr>
              <a:t>팀</a:t>
            </a:r>
          </a:p>
        </p:txBody>
      </p:sp>
      <p:grpSp>
        <p:nvGrpSpPr>
          <p:cNvPr id="16" name="그룹 12">
            <a:extLst>
              <a:ext uri="{FF2B5EF4-FFF2-40B4-BE49-F238E27FC236}">
                <a16:creationId xmlns:a16="http://schemas.microsoft.com/office/drawing/2014/main" id="{6CDA4997-AFE9-A847-9CF2-F57F6BBA2448}"/>
              </a:ext>
            </a:extLst>
          </p:cNvPr>
          <p:cNvGrpSpPr/>
          <p:nvPr/>
        </p:nvGrpSpPr>
        <p:grpSpPr>
          <a:xfrm>
            <a:off x="561183" y="1195224"/>
            <a:ext cx="9141592" cy="408623"/>
            <a:chOff x="274437" y="1063833"/>
            <a:chExt cx="8570496" cy="408623"/>
          </a:xfrm>
        </p:grpSpPr>
        <p:sp>
          <p:nvSpPr>
            <p:cNvPr id="17" name="AutoShape 63">
              <a:extLst>
                <a:ext uri="{FF2B5EF4-FFF2-40B4-BE49-F238E27FC236}">
                  <a16:creationId xmlns:a16="http://schemas.microsoft.com/office/drawing/2014/main" id="{537C2CA3-3CCB-D84C-94F9-627F552E0B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091" y="1063833"/>
              <a:ext cx="8385842" cy="408623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defTabSz="914217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ko-KR" altLang="en-US" b="1" dirty="0">
                  <a:ln w="13500">
                    <a:solidFill>
                      <a:srgbClr val="4F81BD">
                        <a:shade val="2500"/>
                        <a:alpha val="6500"/>
                      </a:srgbClr>
                    </a:solidFill>
                    <a:prstDash val="solid"/>
                  </a:ln>
                  <a:solidFill>
                    <a:prstClr val="black"/>
                  </a:solidFill>
                  <a:latin typeface="맑은 고딕 (본문)"/>
                </a:rPr>
                <a:t>향후 계획</a:t>
              </a:r>
              <a:endParaRPr kumimoji="1" lang="en-US" altLang="ko-KR" b="1" dirty="0">
                <a:ln w="13500">
                  <a:solidFill>
                    <a:srgbClr val="4F81BD">
                      <a:shade val="2500"/>
                      <a:alpha val="6500"/>
                    </a:srgbClr>
                  </a:solidFill>
                  <a:prstDash val="solid"/>
                </a:ln>
                <a:solidFill>
                  <a:prstClr val="black"/>
                </a:solidFill>
                <a:latin typeface="맑은 고딕 (본문)"/>
              </a:endParaRPr>
            </a:p>
          </p:txBody>
        </p:sp>
        <p:grpSp>
          <p:nvGrpSpPr>
            <p:cNvPr id="18" name="그룹 14">
              <a:extLst>
                <a:ext uri="{FF2B5EF4-FFF2-40B4-BE49-F238E27FC236}">
                  <a16:creationId xmlns:a16="http://schemas.microsoft.com/office/drawing/2014/main" id="{C7DFAC3E-F7D3-4348-A6B1-2207F3EAA80F}"/>
                </a:ext>
              </a:extLst>
            </p:cNvPr>
            <p:cNvGrpSpPr/>
            <p:nvPr/>
          </p:nvGrpSpPr>
          <p:grpSpPr>
            <a:xfrm>
              <a:off x="274437" y="1131931"/>
              <a:ext cx="146428" cy="270504"/>
              <a:chOff x="511545" y="841128"/>
              <a:chExt cx="146428" cy="270504"/>
            </a:xfrm>
          </p:grpSpPr>
          <p:sp>
            <p:nvSpPr>
              <p:cNvPr id="19" name="직사각형 15">
                <a:extLst>
                  <a:ext uri="{FF2B5EF4-FFF2-40B4-BE49-F238E27FC236}">
                    <a16:creationId xmlns:a16="http://schemas.microsoft.com/office/drawing/2014/main" id="{49B5C91E-B1CA-9640-9DE3-5383F29BBB09}"/>
                  </a:ext>
                </a:extLst>
              </p:cNvPr>
              <p:cNvSpPr/>
              <p:nvPr/>
            </p:nvSpPr>
            <p:spPr>
              <a:xfrm>
                <a:off x="603872" y="841128"/>
                <a:ext cx="54101" cy="270504"/>
              </a:xfrm>
              <a:prstGeom prst="rect">
                <a:avLst/>
              </a:prstGeom>
              <a:solidFill>
                <a:srgbClr val="008E4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latin typeface="맑은 고딕 (본문)"/>
                </a:endParaRPr>
              </a:p>
            </p:txBody>
          </p:sp>
          <p:sp>
            <p:nvSpPr>
              <p:cNvPr id="20" name="직사각형 16">
                <a:extLst>
                  <a:ext uri="{FF2B5EF4-FFF2-40B4-BE49-F238E27FC236}">
                    <a16:creationId xmlns:a16="http://schemas.microsoft.com/office/drawing/2014/main" id="{0463F6C7-1788-F946-8FC8-F6B2CDD73C83}"/>
                  </a:ext>
                </a:extLst>
              </p:cNvPr>
              <p:cNvSpPr/>
              <p:nvPr/>
            </p:nvSpPr>
            <p:spPr>
              <a:xfrm>
                <a:off x="511545" y="841128"/>
                <a:ext cx="54101" cy="270504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latin typeface="맑은 고딕 (본문)"/>
                </a:endParaRPr>
              </a:p>
            </p:txBody>
          </p:sp>
        </p:grpSp>
      </p:grpSp>
      <p:sp>
        <p:nvSpPr>
          <p:cNvPr id="13" name="Rectangle 3">
            <a:extLst>
              <a:ext uri="{FF2B5EF4-FFF2-40B4-BE49-F238E27FC236}">
                <a16:creationId xmlns:a16="http://schemas.microsoft.com/office/drawing/2014/main" id="{6E3B4CEE-BF59-4BF3-BEDD-4928C3926727}"/>
              </a:ext>
            </a:extLst>
          </p:cNvPr>
          <p:cNvSpPr>
            <a:spLocks noChangeArrowheads="1"/>
          </p:cNvSpPr>
          <p:nvPr/>
        </p:nvSpPr>
        <p:spPr bwMode="gray">
          <a:xfrm>
            <a:off x="799459" y="1603847"/>
            <a:ext cx="9391730" cy="41229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anchor="t" anchorCtr="0">
            <a:spAutoFit/>
          </a:bodyPr>
          <a:lstStyle/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prstClr val="black">
                  <a:lumMod val="65000"/>
                  <a:lumOff val="35000"/>
                </a:prstClr>
              </a:buClr>
              <a:defRPr/>
            </a:pPr>
            <a:r>
              <a:rPr lang="ko-KR" altLang="en-US" sz="1600" b="1" kern="0" dirty="0">
                <a:ln w="13500">
                  <a:solidFill>
                    <a:srgbClr val="00CC99">
                      <a:shade val="2500"/>
                      <a:alpha val="6500"/>
                    </a:srgbClr>
                  </a:solidFill>
                  <a:prstDash val="solid"/>
                </a:ln>
                <a:ea typeface="맑은 고딕" panose="020B0503020000020004" pitchFamily="50" charset="-127"/>
                <a:cs typeface="Arial" charset="0"/>
              </a:rPr>
              <a:t>향후 활용변수 다양화 및 학습데이터 세분화하여 추가분석 추진</a:t>
            </a:r>
          </a:p>
        </p:txBody>
      </p:sp>
      <p:sp>
        <p:nvSpPr>
          <p:cNvPr id="15" name="모서리가 둥근 직사각형 39">
            <a:extLst>
              <a:ext uri="{FF2B5EF4-FFF2-40B4-BE49-F238E27FC236}">
                <a16:creationId xmlns:a16="http://schemas.microsoft.com/office/drawing/2014/main" id="{99AABCD3-303A-4BFD-8EEF-48FC4C8852CC}"/>
              </a:ext>
            </a:extLst>
          </p:cNvPr>
          <p:cNvSpPr/>
          <p:nvPr/>
        </p:nvSpPr>
        <p:spPr>
          <a:xfrm>
            <a:off x="787427" y="2207715"/>
            <a:ext cx="1692000" cy="331092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300" b="1" spc="-7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/>
                <a:ea typeface="맑은 고딕" panose="020B0503020000020004" pitchFamily="50" charset="-127"/>
              </a:rPr>
              <a:t>고도화 계획</a:t>
            </a:r>
            <a:endParaRPr kumimoji="0" lang="ko-KR" altLang="en-US" sz="1300" b="1" i="0" u="none" strike="noStrike" kern="1200" cap="none" spc="-70" normalizeH="0" baseline="0" noProof="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1" name="모서리가 둥근 직사각형 39">
            <a:extLst>
              <a:ext uri="{FF2B5EF4-FFF2-40B4-BE49-F238E27FC236}">
                <a16:creationId xmlns:a16="http://schemas.microsoft.com/office/drawing/2014/main" id="{71A40BC1-4782-4097-B6D7-41C20EBC6726}"/>
              </a:ext>
            </a:extLst>
          </p:cNvPr>
          <p:cNvSpPr/>
          <p:nvPr/>
        </p:nvSpPr>
        <p:spPr>
          <a:xfrm>
            <a:off x="787427" y="4059762"/>
            <a:ext cx="1692000" cy="331092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300" b="1" spc="-7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/>
                <a:ea typeface="맑은 고딕" panose="020B0503020000020004" pitchFamily="50" charset="-127"/>
              </a:rPr>
              <a:t>업무적용 계획</a:t>
            </a:r>
            <a:endParaRPr kumimoji="0" lang="ko-KR" altLang="en-US" sz="1300" b="1" i="0" u="none" strike="noStrike" kern="1200" cap="none" spc="-70" normalizeH="0" baseline="0" noProof="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129284B-7158-43E7-818E-8D39AABA0E21}"/>
              </a:ext>
            </a:extLst>
          </p:cNvPr>
          <p:cNvSpPr/>
          <p:nvPr/>
        </p:nvSpPr>
        <p:spPr>
          <a:xfrm>
            <a:off x="920078" y="2914847"/>
            <a:ext cx="9165753" cy="11646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 fontAlgn="base" latinLnBrk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8A3E"/>
              </a:buClr>
              <a:defRPr/>
            </a:pPr>
            <a:r>
              <a:rPr lang="en-US" altLang="ko-KR" sz="1200" dirty="0">
                <a:ln w="13500">
                  <a:solidFill>
                    <a:srgbClr val="00CC99">
                      <a:shade val="2500"/>
                      <a:alpha val="6500"/>
                    </a:srgbClr>
                  </a:solidFill>
                  <a:prstDash val="solid"/>
                </a:ln>
                <a:latin typeface="맑은 고딕"/>
                <a:ea typeface="맑은 고딕" panose="020B0503020000020004" pitchFamily="50" charset="-127"/>
                <a:cs typeface="Arial" charset="0"/>
              </a:rPr>
              <a:t>-</a:t>
            </a:r>
            <a:r>
              <a:rPr lang="ko-KR" altLang="en-US" sz="1200" dirty="0">
                <a:ln w="13500">
                  <a:solidFill>
                    <a:srgbClr val="00CC99">
                      <a:shade val="2500"/>
                      <a:alpha val="6500"/>
                    </a:srgbClr>
                  </a:solidFill>
                  <a:prstDash val="solid"/>
                </a:ln>
                <a:latin typeface="맑은 고딕"/>
                <a:ea typeface="맑은 고딕" panose="020B0503020000020004" pitchFamily="50" charset="-127"/>
                <a:cs typeface="Arial" charset="0"/>
              </a:rPr>
              <a:t> 세부적인 </a:t>
            </a:r>
            <a:r>
              <a:rPr lang="ko-KR" altLang="en-US" sz="1200" dirty="0">
                <a:ln w="13500">
                  <a:solidFill>
                    <a:srgbClr val="00CC99">
                      <a:shade val="2500"/>
                      <a:alpha val="6500"/>
                    </a:srgbClr>
                  </a:solidFill>
                  <a:prstDash val="solid"/>
                </a:ln>
                <a:latin typeface="맑은 고딕"/>
                <a:cs typeface="Arial" charset="0"/>
              </a:rPr>
              <a:t>데이터의 추가 요소 반영한 분석을 통하여 결과 도출 필요</a:t>
            </a:r>
            <a:endParaRPr lang="en-US" altLang="ko-KR" sz="1200" dirty="0">
              <a:ln w="13500">
                <a:solidFill>
                  <a:srgbClr val="00CC99">
                    <a:shade val="2500"/>
                    <a:alpha val="6500"/>
                  </a:srgbClr>
                </a:solidFill>
                <a:prstDash val="solid"/>
              </a:ln>
              <a:latin typeface="맑은 고딕"/>
              <a:cs typeface="Arial" charset="0"/>
            </a:endParaRPr>
          </a:p>
          <a:p>
            <a:pPr marL="0" marR="0" lvl="0" indent="0" algn="l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8A3E"/>
              </a:buClr>
              <a:buSzTx/>
              <a:tabLst/>
              <a:defRPr/>
            </a:pPr>
            <a:r>
              <a:rPr lang="en-US" altLang="ko-KR" sz="1200" dirty="0">
                <a:ln w="13500">
                  <a:solidFill>
                    <a:srgbClr val="00CC99">
                      <a:shade val="2500"/>
                      <a:alpha val="6500"/>
                    </a:srgbClr>
                  </a:solidFill>
                  <a:prstDash val="solid"/>
                </a:ln>
                <a:latin typeface="맑은 고딕"/>
                <a:ea typeface="맑은 고딕" panose="020B0503020000020004" pitchFamily="50" charset="-127"/>
                <a:cs typeface="Arial" charset="0"/>
              </a:rPr>
              <a:t>  ※ </a:t>
            </a:r>
            <a:r>
              <a:rPr lang="ko-KR" altLang="en-US" sz="1200" dirty="0" err="1">
                <a:ln w="13500">
                  <a:solidFill>
                    <a:srgbClr val="00CC99">
                      <a:shade val="2500"/>
                      <a:alpha val="6500"/>
                    </a:srgbClr>
                  </a:solidFill>
                  <a:prstDash val="solid"/>
                </a:ln>
                <a:latin typeface="맑은 고딕"/>
                <a:ea typeface="맑은 고딕" panose="020B0503020000020004" pitchFamily="50" charset="-127"/>
                <a:cs typeface="Arial" charset="0"/>
              </a:rPr>
              <a:t>계약별</a:t>
            </a:r>
            <a:r>
              <a:rPr lang="ko-KR" altLang="en-US" sz="1200" dirty="0">
                <a:ln w="13500">
                  <a:solidFill>
                    <a:srgbClr val="00CC99">
                      <a:shade val="2500"/>
                      <a:alpha val="6500"/>
                    </a:srgbClr>
                  </a:solidFill>
                  <a:prstDash val="solid"/>
                </a:ln>
                <a:latin typeface="맑은 고딕"/>
                <a:ea typeface="맑은 고딕" panose="020B0503020000020004" pitchFamily="50" charset="-127"/>
                <a:cs typeface="Arial" charset="0"/>
              </a:rPr>
              <a:t> 납기</a:t>
            </a:r>
            <a:r>
              <a:rPr lang="en-US" altLang="ko-KR" sz="1200" dirty="0">
                <a:ln w="13500">
                  <a:solidFill>
                    <a:srgbClr val="00CC99">
                      <a:shade val="2500"/>
                      <a:alpha val="6500"/>
                    </a:srgbClr>
                  </a:solidFill>
                  <a:prstDash val="solid"/>
                </a:ln>
                <a:latin typeface="맑은 고딕"/>
                <a:ea typeface="맑은 고딕" panose="020B0503020000020004" pitchFamily="50" charset="-127"/>
                <a:cs typeface="Arial" charset="0"/>
              </a:rPr>
              <a:t>/</a:t>
            </a:r>
            <a:r>
              <a:rPr lang="ko-KR" altLang="en-US" sz="1200" dirty="0">
                <a:ln w="13500">
                  <a:solidFill>
                    <a:srgbClr val="00CC99">
                      <a:shade val="2500"/>
                      <a:alpha val="6500"/>
                    </a:srgbClr>
                  </a:solidFill>
                  <a:prstDash val="solid"/>
                </a:ln>
                <a:latin typeface="맑은 고딕"/>
                <a:ea typeface="맑은 고딕" panose="020B0503020000020004" pitchFamily="50" charset="-127"/>
                <a:cs typeface="Arial" charset="0"/>
              </a:rPr>
              <a:t>만기</a:t>
            </a:r>
            <a:r>
              <a:rPr lang="en-US" altLang="ko-KR" sz="1200" dirty="0">
                <a:ln w="13500">
                  <a:solidFill>
                    <a:srgbClr val="00CC99">
                      <a:shade val="2500"/>
                      <a:alpha val="6500"/>
                    </a:srgbClr>
                  </a:solidFill>
                  <a:prstDash val="solid"/>
                </a:ln>
                <a:latin typeface="맑은 고딕"/>
                <a:ea typeface="맑은 고딕" panose="020B0503020000020004" pitchFamily="50" charset="-127"/>
                <a:cs typeface="Arial" charset="0"/>
              </a:rPr>
              <a:t>, </a:t>
            </a:r>
            <a:r>
              <a:rPr lang="ko-KR" altLang="en-US" sz="1200" dirty="0">
                <a:ln w="13500">
                  <a:solidFill>
                    <a:srgbClr val="00CC99">
                      <a:shade val="2500"/>
                      <a:alpha val="6500"/>
                    </a:srgbClr>
                  </a:solidFill>
                  <a:prstDash val="solid"/>
                </a:ln>
                <a:latin typeface="맑은 고딕"/>
                <a:ea typeface="맑은 고딕" panose="020B0503020000020004" pitchFamily="50" charset="-127"/>
                <a:cs typeface="Arial" charset="0"/>
              </a:rPr>
              <a:t>플랜</a:t>
            </a:r>
            <a:r>
              <a:rPr lang="en-US" altLang="ko-KR" sz="1200" dirty="0">
                <a:ln w="13500">
                  <a:solidFill>
                    <a:srgbClr val="00CC99">
                      <a:shade val="2500"/>
                      <a:alpha val="6500"/>
                    </a:srgbClr>
                  </a:solidFill>
                  <a:prstDash val="solid"/>
                </a:ln>
                <a:latin typeface="맑은 고딕"/>
                <a:ea typeface="맑은 고딕" panose="020B0503020000020004" pitchFamily="50" charset="-127"/>
                <a:cs typeface="Arial" charset="0"/>
              </a:rPr>
              <a:t>(</a:t>
            </a:r>
            <a:r>
              <a:rPr lang="ko-KR" altLang="en-US" sz="1200" dirty="0">
                <a:ln w="13500">
                  <a:solidFill>
                    <a:srgbClr val="00CC99">
                      <a:shade val="2500"/>
                      <a:alpha val="6500"/>
                    </a:srgbClr>
                  </a:solidFill>
                  <a:prstDash val="solid"/>
                </a:ln>
                <a:latin typeface="맑은 고딕"/>
                <a:ea typeface="맑은 고딕" panose="020B0503020000020004" pitchFamily="50" charset="-127"/>
                <a:cs typeface="Arial" charset="0"/>
              </a:rPr>
              <a:t>일반해지</a:t>
            </a:r>
            <a:r>
              <a:rPr lang="en-US" altLang="ko-KR" sz="1200" dirty="0">
                <a:ln w="13500">
                  <a:solidFill>
                    <a:srgbClr val="00CC99">
                      <a:shade val="2500"/>
                      <a:alpha val="6500"/>
                    </a:srgbClr>
                  </a:solidFill>
                  <a:prstDash val="solid"/>
                </a:ln>
                <a:latin typeface="맑은 고딕"/>
                <a:ea typeface="맑은 고딕" panose="020B0503020000020004" pitchFamily="50" charset="-127"/>
                <a:cs typeface="Arial" charset="0"/>
              </a:rPr>
              <a:t>/</a:t>
            </a:r>
            <a:r>
              <a:rPr lang="ko-KR" altLang="en-US" sz="1200" dirty="0" err="1">
                <a:ln w="13500">
                  <a:solidFill>
                    <a:srgbClr val="00CC99">
                      <a:shade val="2500"/>
                      <a:alpha val="6500"/>
                    </a:srgbClr>
                  </a:solidFill>
                  <a:prstDash val="solid"/>
                </a:ln>
                <a:latin typeface="맑은 고딕"/>
                <a:ea typeface="맑은 고딕" panose="020B0503020000020004" pitchFamily="50" charset="-127"/>
                <a:cs typeface="Arial" charset="0"/>
              </a:rPr>
              <a:t>무해지</a:t>
            </a:r>
            <a:r>
              <a:rPr lang="en-US" altLang="ko-KR" sz="1200" dirty="0">
                <a:ln w="13500">
                  <a:solidFill>
                    <a:srgbClr val="00CC99">
                      <a:shade val="2500"/>
                      <a:alpha val="6500"/>
                    </a:srgbClr>
                  </a:solidFill>
                  <a:prstDash val="solid"/>
                </a:ln>
                <a:latin typeface="맑은 고딕"/>
                <a:ea typeface="맑은 고딕" panose="020B0503020000020004" pitchFamily="50" charset="-127"/>
                <a:cs typeface="Arial" charset="0"/>
              </a:rPr>
              <a:t>), </a:t>
            </a:r>
            <a:r>
              <a:rPr lang="ko-KR" altLang="en-US" sz="1200" dirty="0">
                <a:ln w="13500">
                  <a:solidFill>
                    <a:srgbClr val="00CC99">
                      <a:shade val="2500"/>
                      <a:alpha val="6500"/>
                    </a:srgbClr>
                  </a:solidFill>
                  <a:prstDash val="solid"/>
                </a:ln>
                <a:latin typeface="맑은 고딕"/>
                <a:ea typeface="맑은 고딕" panose="020B0503020000020004" pitchFamily="50" charset="-127"/>
                <a:cs typeface="Arial" charset="0"/>
              </a:rPr>
              <a:t>설계</a:t>
            </a:r>
            <a:r>
              <a:rPr lang="en-US" altLang="ko-KR" sz="1200" dirty="0">
                <a:ln w="13500">
                  <a:solidFill>
                    <a:srgbClr val="00CC99">
                      <a:shade val="2500"/>
                      <a:alpha val="6500"/>
                    </a:srgbClr>
                  </a:solidFill>
                  <a:prstDash val="solid"/>
                </a:ln>
                <a:latin typeface="맑은 고딕"/>
                <a:ea typeface="맑은 고딕" panose="020B0503020000020004" pitchFamily="50" charset="-127"/>
                <a:cs typeface="Arial" charset="0"/>
              </a:rPr>
              <a:t>-</a:t>
            </a:r>
            <a:r>
              <a:rPr lang="ko-KR" altLang="en-US" sz="1200" dirty="0">
                <a:ln w="13500">
                  <a:solidFill>
                    <a:srgbClr val="00CC99">
                      <a:shade val="2500"/>
                      <a:alpha val="6500"/>
                    </a:srgbClr>
                  </a:solidFill>
                  <a:prstDash val="solid"/>
                </a:ln>
                <a:latin typeface="맑은 고딕"/>
                <a:ea typeface="맑은 고딕" panose="020B0503020000020004" pitchFamily="50" charset="-127"/>
                <a:cs typeface="Arial" charset="0"/>
              </a:rPr>
              <a:t>체결 소요 시간</a:t>
            </a:r>
            <a:r>
              <a:rPr lang="en-US" altLang="ko-KR" sz="1200" dirty="0">
                <a:ln w="13500">
                  <a:solidFill>
                    <a:srgbClr val="00CC99">
                      <a:shade val="2500"/>
                      <a:alpha val="6500"/>
                    </a:srgbClr>
                  </a:solidFill>
                  <a:prstDash val="solid"/>
                </a:ln>
                <a:latin typeface="맑은 고딕"/>
                <a:ea typeface="맑은 고딕" panose="020B0503020000020004" pitchFamily="50" charset="-127"/>
                <a:cs typeface="Arial" charset="0"/>
              </a:rPr>
              <a:t>, </a:t>
            </a:r>
            <a:r>
              <a:rPr lang="ko-KR" altLang="en-US" sz="1200" dirty="0">
                <a:ln w="13500">
                  <a:solidFill>
                    <a:srgbClr val="00CC99">
                      <a:shade val="2500"/>
                      <a:alpha val="6500"/>
                    </a:srgbClr>
                  </a:solidFill>
                  <a:prstDash val="solid"/>
                </a:ln>
                <a:latin typeface="맑은 고딕"/>
                <a:ea typeface="맑은 고딕" panose="020B0503020000020004" pitchFamily="50" charset="-127"/>
                <a:cs typeface="Arial" charset="0"/>
              </a:rPr>
              <a:t>고객 특성</a:t>
            </a:r>
            <a:r>
              <a:rPr lang="en-US" altLang="ko-KR" sz="1200" dirty="0">
                <a:ln w="13500">
                  <a:solidFill>
                    <a:srgbClr val="00CC99">
                      <a:shade val="2500"/>
                      <a:alpha val="6500"/>
                    </a:srgbClr>
                  </a:solidFill>
                  <a:prstDash val="solid"/>
                </a:ln>
                <a:latin typeface="맑은 고딕"/>
                <a:ea typeface="맑은 고딕" panose="020B0503020000020004" pitchFamily="50" charset="-127"/>
                <a:cs typeface="Arial" charset="0"/>
              </a:rPr>
              <a:t>(</a:t>
            </a:r>
            <a:r>
              <a:rPr lang="ko-KR" altLang="en-US" sz="1200" dirty="0">
                <a:ln w="13500">
                  <a:solidFill>
                    <a:srgbClr val="00CC99">
                      <a:shade val="2500"/>
                      <a:alpha val="6500"/>
                    </a:srgbClr>
                  </a:solidFill>
                  <a:prstDash val="solid"/>
                </a:ln>
                <a:latin typeface="맑은 고딕"/>
                <a:ea typeface="맑은 고딕" panose="020B0503020000020004" pitchFamily="50" charset="-127"/>
                <a:cs typeface="Arial" charset="0"/>
              </a:rPr>
              <a:t>직업</a:t>
            </a:r>
            <a:r>
              <a:rPr lang="en-US" altLang="ko-KR" sz="1200" dirty="0">
                <a:ln w="13500">
                  <a:solidFill>
                    <a:srgbClr val="00CC99">
                      <a:shade val="2500"/>
                      <a:alpha val="6500"/>
                    </a:srgbClr>
                  </a:solidFill>
                  <a:prstDash val="solid"/>
                </a:ln>
                <a:latin typeface="맑은 고딕"/>
                <a:ea typeface="맑은 고딕" panose="020B0503020000020004" pitchFamily="50" charset="-127"/>
                <a:cs typeface="Arial" charset="0"/>
              </a:rPr>
              <a:t>, </a:t>
            </a:r>
            <a:r>
              <a:rPr lang="ko-KR" altLang="en-US" sz="1200" dirty="0" err="1">
                <a:ln w="13500">
                  <a:solidFill>
                    <a:srgbClr val="00CC99">
                      <a:shade val="2500"/>
                      <a:alpha val="6500"/>
                    </a:srgbClr>
                  </a:solidFill>
                  <a:prstDash val="solid"/>
                </a:ln>
                <a:latin typeface="맑은 고딕"/>
                <a:ea typeface="맑은 고딕" panose="020B0503020000020004" pitchFamily="50" charset="-127"/>
                <a:cs typeface="Arial" charset="0"/>
              </a:rPr>
              <a:t>유지율</a:t>
            </a:r>
            <a:r>
              <a:rPr lang="en-US" altLang="ko-KR" sz="1200" dirty="0">
                <a:ln w="13500">
                  <a:solidFill>
                    <a:srgbClr val="00CC99">
                      <a:shade val="2500"/>
                      <a:alpha val="6500"/>
                    </a:srgbClr>
                  </a:solidFill>
                  <a:prstDash val="solid"/>
                </a:ln>
                <a:latin typeface="맑은 고딕"/>
                <a:ea typeface="맑은 고딕" panose="020B0503020000020004" pitchFamily="50" charset="-127"/>
                <a:cs typeface="Arial" charset="0"/>
              </a:rPr>
              <a:t>, </a:t>
            </a:r>
            <a:r>
              <a:rPr lang="ko-KR" altLang="en-US" sz="1200" dirty="0">
                <a:ln w="13500">
                  <a:solidFill>
                    <a:srgbClr val="00CC99">
                      <a:shade val="2500"/>
                      <a:alpha val="6500"/>
                    </a:srgbClr>
                  </a:solidFill>
                  <a:prstDash val="solid"/>
                </a:ln>
                <a:latin typeface="맑은 고딕"/>
                <a:ea typeface="맑은 고딕" panose="020B0503020000020004" pitchFamily="50" charset="-127"/>
                <a:cs typeface="Arial" charset="0"/>
              </a:rPr>
              <a:t>계약 체결 및 해지 이력</a:t>
            </a:r>
            <a:r>
              <a:rPr lang="en-US" altLang="ko-KR" sz="1200" dirty="0">
                <a:ln w="13500">
                  <a:solidFill>
                    <a:srgbClr val="00CC99">
                      <a:shade val="2500"/>
                      <a:alpha val="6500"/>
                    </a:srgbClr>
                  </a:solidFill>
                  <a:prstDash val="solid"/>
                </a:ln>
                <a:latin typeface="맑은 고딕"/>
                <a:ea typeface="맑은 고딕" panose="020B0503020000020004" pitchFamily="50" charset="-127"/>
                <a:cs typeface="Arial" charset="0"/>
              </a:rPr>
              <a:t>), </a:t>
            </a:r>
          </a:p>
          <a:p>
            <a:pPr lvl="0" defTabSz="914400" fontAlgn="base" latinLnBrk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8A3E"/>
              </a:buClr>
              <a:defRPr/>
            </a:pPr>
            <a:r>
              <a:rPr lang="en-US" altLang="ko-KR" sz="1200" dirty="0">
                <a:ln w="13500">
                  <a:solidFill>
                    <a:srgbClr val="00CC99">
                      <a:shade val="2500"/>
                      <a:alpha val="6500"/>
                    </a:srgbClr>
                  </a:solidFill>
                  <a:prstDash val="solid"/>
                </a:ln>
                <a:latin typeface="맑은 고딕"/>
                <a:ea typeface="맑은 고딕" panose="020B0503020000020004" pitchFamily="50" charset="-127"/>
                <a:cs typeface="Arial" charset="0"/>
              </a:rPr>
              <a:t>     </a:t>
            </a:r>
            <a:r>
              <a:rPr lang="ko-KR" altLang="en-US" sz="1200" dirty="0">
                <a:ln w="13500">
                  <a:solidFill>
                    <a:srgbClr val="00CC99">
                      <a:shade val="2500"/>
                      <a:alpha val="6500"/>
                    </a:srgbClr>
                  </a:solidFill>
                  <a:prstDash val="solid"/>
                </a:ln>
                <a:latin typeface="맑은 고딕"/>
                <a:ea typeface="맑은 고딕" panose="020B0503020000020004" pitchFamily="50" charset="-127"/>
                <a:cs typeface="Arial" charset="0"/>
              </a:rPr>
              <a:t>대리점별 특성</a:t>
            </a:r>
            <a:r>
              <a:rPr lang="en-US" altLang="ko-KR" sz="1200" dirty="0">
                <a:ln w="13500">
                  <a:solidFill>
                    <a:srgbClr val="00CC99">
                      <a:shade val="2500"/>
                      <a:alpha val="6500"/>
                    </a:srgbClr>
                  </a:solidFill>
                  <a:prstDash val="solid"/>
                </a:ln>
                <a:latin typeface="맑은 고딕"/>
                <a:ea typeface="맑은 고딕" panose="020B0503020000020004" pitchFamily="50" charset="-127"/>
                <a:cs typeface="Arial" charset="0"/>
              </a:rPr>
              <a:t>, </a:t>
            </a:r>
            <a:r>
              <a:rPr lang="ko-KR" altLang="en-US" sz="1200" dirty="0">
                <a:ln w="13500">
                  <a:solidFill>
                    <a:srgbClr val="00CC99">
                      <a:shade val="2500"/>
                      <a:alpha val="6500"/>
                    </a:srgbClr>
                  </a:solidFill>
                  <a:prstDash val="solid"/>
                </a:ln>
                <a:latin typeface="맑은 고딕"/>
                <a:ea typeface="맑은 고딕" panose="020B0503020000020004" pitchFamily="50" charset="-127"/>
                <a:cs typeface="Arial" charset="0"/>
              </a:rPr>
              <a:t>수금 방법</a:t>
            </a:r>
            <a:r>
              <a:rPr lang="en-US" altLang="ko-KR" sz="1200" dirty="0">
                <a:ln w="13500">
                  <a:solidFill>
                    <a:srgbClr val="00CC99">
                      <a:shade val="2500"/>
                      <a:alpha val="6500"/>
                    </a:srgbClr>
                  </a:solidFill>
                  <a:prstDash val="solid"/>
                </a:ln>
                <a:latin typeface="맑은 고딕"/>
                <a:ea typeface="맑은 고딕" panose="020B0503020000020004" pitchFamily="50" charset="-127"/>
                <a:cs typeface="Arial" charset="0"/>
              </a:rPr>
              <a:t>(</a:t>
            </a:r>
            <a:r>
              <a:rPr lang="ko-KR" altLang="en-US" sz="1200" dirty="0">
                <a:ln w="13500">
                  <a:solidFill>
                    <a:srgbClr val="00CC99">
                      <a:shade val="2500"/>
                      <a:alpha val="6500"/>
                    </a:srgbClr>
                  </a:solidFill>
                  <a:prstDash val="solid"/>
                </a:ln>
                <a:latin typeface="맑은 고딕"/>
                <a:ea typeface="맑은 고딕" panose="020B0503020000020004" pitchFamily="50" charset="-127"/>
                <a:cs typeface="Arial" charset="0"/>
              </a:rPr>
              <a:t>자동이체 여부</a:t>
            </a:r>
            <a:r>
              <a:rPr lang="en-US" altLang="ko-KR" sz="1200" dirty="0">
                <a:ln w="13500">
                  <a:solidFill>
                    <a:srgbClr val="00CC99">
                      <a:shade val="2500"/>
                      <a:alpha val="6500"/>
                    </a:srgbClr>
                  </a:solidFill>
                  <a:prstDash val="solid"/>
                </a:ln>
                <a:latin typeface="맑은 고딕"/>
                <a:ea typeface="맑은 고딕" panose="020B0503020000020004" pitchFamily="50" charset="-127"/>
                <a:cs typeface="Arial" charset="0"/>
              </a:rPr>
              <a:t>), </a:t>
            </a:r>
            <a:r>
              <a:rPr lang="ko-KR" altLang="en-US" sz="1200" dirty="0">
                <a:ln w="13500">
                  <a:solidFill>
                    <a:srgbClr val="00CC99">
                      <a:shade val="2500"/>
                      <a:alpha val="6500"/>
                    </a:srgbClr>
                  </a:solidFill>
                  <a:prstDash val="solid"/>
                </a:ln>
                <a:latin typeface="맑은 고딕"/>
                <a:cs typeface="Arial" charset="0"/>
              </a:rPr>
              <a:t>보험료 수준</a:t>
            </a:r>
            <a:r>
              <a:rPr lang="ko-KR" altLang="en-US" sz="1200" dirty="0">
                <a:ln w="13500">
                  <a:solidFill>
                    <a:srgbClr val="00CC99">
                      <a:shade val="2500"/>
                      <a:alpha val="6500"/>
                    </a:srgbClr>
                  </a:solidFill>
                  <a:prstDash val="solid"/>
                </a:ln>
                <a:latin typeface="맑은 고딕"/>
                <a:ea typeface="맑은 고딕" panose="020B0503020000020004" pitchFamily="50" charset="-127"/>
                <a:cs typeface="Arial" charset="0"/>
              </a:rPr>
              <a:t> 등</a:t>
            </a:r>
            <a:endParaRPr lang="en-US" altLang="ko-KR" sz="1200" dirty="0">
              <a:ln w="13500">
                <a:solidFill>
                  <a:srgbClr val="00CC99">
                    <a:shade val="2500"/>
                    <a:alpha val="6500"/>
                  </a:srgbClr>
                </a:solidFill>
                <a:prstDash val="solid"/>
              </a:ln>
              <a:latin typeface="맑은 고딕"/>
              <a:ea typeface="맑은 고딕" panose="020B0503020000020004" pitchFamily="50" charset="-127"/>
              <a:cs typeface="Arial" charset="0"/>
            </a:endParaRPr>
          </a:p>
          <a:p>
            <a:pPr marL="0" marR="0" lvl="0" indent="0" algn="l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8A3E"/>
              </a:buClr>
              <a:buSzTx/>
              <a:tabLst/>
              <a:defRPr/>
            </a:pPr>
            <a:endParaRPr lang="en-US" altLang="ko-KR" sz="1200" dirty="0">
              <a:ln w="13500">
                <a:solidFill>
                  <a:srgbClr val="00CC99">
                    <a:shade val="2500"/>
                    <a:alpha val="6500"/>
                  </a:srgbClr>
                </a:solidFill>
                <a:prstDash val="solid"/>
              </a:ln>
              <a:latin typeface="맑은 고딕"/>
              <a:ea typeface="맑은 고딕" panose="020B0503020000020004" pitchFamily="50" charset="-127"/>
              <a:cs typeface="Arial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97DE4AC-C2A9-4F9C-B140-7C78F0182CB4}"/>
              </a:ext>
            </a:extLst>
          </p:cNvPr>
          <p:cNvSpPr txBox="1"/>
          <p:nvPr/>
        </p:nvSpPr>
        <p:spPr>
          <a:xfrm>
            <a:off x="758141" y="2626815"/>
            <a:ext cx="28803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● 추가 활용 데이터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변수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검토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B6F1B99-AEE6-437F-BB5C-3C3335E64BAD}"/>
              </a:ext>
            </a:extLst>
          </p:cNvPr>
          <p:cNvSpPr/>
          <p:nvPr/>
        </p:nvSpPr>
        <p:spPr>
          <a:xfrm>
            <a:off x="787427" y="4402903"/>
            <a:ext cx="9298404" cy="11646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8A3E"/>
              </a:buClr>
              <a:buSzTx/>
              <a:tabLst/>
              <a:defRPr/>
            </a:pPr>
            <a:r>
              <a:rPr lang="ko-KR" altLang="en-US" sz="1200" b="1" dirty="0">
                <a:ln w="13500">
                  <a:solidFill>
                    <a:srgbClr val="00CC99">
                      <a:shade val="2500"/>
                      <a:alpha val="6500"/>
                    </a:srgbClr>
                  </a:solidFill>
                  <a:prstDash val="solid"/>
                </a:ln>
                <a:latin typeface="맑은 고딕"/>
                <a:ea typeface="맑은 고딕" panose="020B0503020000020004" pitchFamily="50" charset="-127"/>
                <a:cs typeface="Arial" charset="0"/>
              </a:rPr>
              <a:t>● 부실 계약 </a:t>
            </a:r>
            <a:r>
              <a:rPr lang="ko-KR" altLang="en-US" sz="1200" b="1" dirty="0" err="1">
                <a:ln w="13500">
                  <a:solidFill>
                    <a:srgbClr val="00CC99">
                      <a:shade val="2500"/>
                      <a:alpha val="6500"/>
                    </a:srgbClr>
                  </a:solidFill>
                  <a:prstDash val="solid"/>
                </a:ln>
                <a:latin typeface="맑은 고딕"/>
                <a:ea typeface="맑은 고딕" panose="020B0503020000020004" pitchFamily="50" charset="-127"/>
                <a:cs typeface="Arial" charset="0"/>
              </a:rPr>
              <a:t>예측률이</a:t>
            </a:r>
            <a:r>
              <a:rPr lang="ko-KR" altLang="en-US" sz="1200" b="1" dirty="0">
                <a:ln w="13500">
                  <a:solidFill>
                    <a:srgbClr val="00CC99">
                      <a:shade val="2500"/>
                      <a:alpha val="6500"/>
                    </a:srgbClr>
                  </a:solidFill>
                  <a:prstDash val="solid"/>
                </a:ln>
                <a:latin typeface="맑은 고딕"/>
                <a:ea typeface="맑은 고딕" panose="020B0503020000020004" pitchFamily="50" charset="-127"/>
                <a:cs typeface="Arial" charset="0"/>
              </a:rPr>
              <a:t> 높은 건에 대한 팝업 알림으로 지점장</a:t>
            </a:r>
            <a:r>
              <a:rPr lang="en-US" altLang="ko-KR" sz="1200" b="1" dirty="0">
                <a:ln w="13500">
                  <a:solidFill>
                    <a:srgbClr val="00CC99">
                      <a:shade val="2500"/>
                      <a:alpha val="6500"/>
                    </a:srgbClr>
                  </a:solidFill>
                  <a:prstDash val="solid"/>
                </a:ln>
                <a:latin typeface="맑은 고딕"/>
                <a:ea typeface="맑은 고딕" panose="020B0503020000020004" pitchFamily="50" charset="-127"/>
                <a:cs typeface="Arial" charset="0"/>
              </a:rPr>
              <a:t>/</a:t>
            </a:r>
            <a:r>
              <a:rPr lang="ko-KR" altLang="en-US" sz="1200" b="1" dirty="0">
                <a:ln w="13500">
                  <a:solidFill>
                    <a:srgbClr val="00CC99">
                      <a:shade val="2500"/>
                      <a:alpha val="6500"/>
                    </a:srgbClr>
                  </a:solidFill>
                  <a:prstDash val="solid"/>
                </a:ln>
                <a:latin typeface="맑은 고딕"/>
                <a:ea typeface="맑은 고딕" panose="020B0503020000020004" pitchFamily="50" charset="-127"/>
                <a:cs typeface="Arial" charset="0"/>
              </a:rPr>
              <a:t>총무 계약 입구 관리 </a:t>
            </a:r>
            <a:br>
              <a:rPr lang="en-US" altLang="ko-KR" sz="1200" b="1" dirty="0">
                <a:ln w="13500">
                  <a:solidFill>
                    <a:srgbClr val="00CC99">
                      <a:shade val="2500"/>
                      <a:alpha val="6500"/>
                    </a:srgbClr>
                  </a:solidFill>
                  <a:prstDash val="solid"/>
                </a:ln>
                <a:latin typeface="맑은 고딕"/>
                <a:ea typeface="맑은 고딕" panose="020B0503020000020004" pitchFamily="50" charset="-127"/>
                <a:cs typeface="Arial" charset="0"/>
              </a:rPr>
            </a:br>
            <a:r>
              <a:rPr lang="en-US" altLang="ko-KR" sz="1200" dirty="0">
                <a:ln w="13500">
                  <a:solidFill>
                    <a:srgbClr val="00CC99">
                      <a:shade val="2500"/>
                      <a:alpha val="6500"/>
                    </a:srgbClr>
                  </a:solidFill>
                  <a:prstDash val="solid"/>
                </a:ln>
                <a:latin typeface="맑은 고딕"/>
                <a:ea typeface="맑은 고딕" panose="020B0503020000020004" pitchFamily="50" charset="-127"/>
                <a:cs typeface="Arial" charset="0"/>
              </a:rPr>
              <a:t>    - </a:t>
            </a:r>
            <a:r>
              <a:rPr lang="ko-KR" altLang="en-US" sz="1200" dirty="0">
                <a:ln w="13500">
                  <a:solidFill>
                    <a:srgbClr val="00CC99">
                      <a:shade val="2500"/>
                      <a:alpha val="6500"/>
                    </a:srgbClr>
                  </a:solidFill>
                  <a:prstDash val="solid"/>
                </a:ln>
                <a:latin typeface="맑은 고딕"/>
                <a:ea typeface="맑은 고딕" panose="020B0503020000020004" pitchFamily="50" charset="-127"/>
                <a:cs typeface="Arial" charset="0"/>
              </a:rPr>
              <a:t>관리자</a:t>
            </a:r>
            <a:r>
              <a:rPr lang="en-US" altLang="ko-KR" sz="1200" dirty="0">
                <a:ln w="13500">
                  <a:solidFill>
                    <a:srgbClr val="00CC99">
                      <a:shade val="2500"/>
                      <a:alpha val="6500"/>
                    </a:srgbClr>
                  </a:solidFill>
                  <a:prstDash val="solid"/>
                </a:ln>
                <a:latin typeface="맑은 고딕"/>
                <a:ea typeface="맑은 고딕" panose="020B0503020000020004" pitchFamily="50" charset="-127"/>
                <a:cs typeface="Arial" charset="0"/>
              </a:rPr>
              <a:t>(</a:t>
            </a:r>
            <a:r>
              <a:rPr lang="ko-KR" altLang="en-US" sz="1200" dirty="0">
                <a:ln w="13500">
                  <a:solidFill>
                    <a:srgbClr val="00CC99">
                      <a:shade val="2500"/>
                      <a:alpha val="6500"/>
                    </a:srgbClr>
                  </a:solidFill>
                  <a:prstDash val="solid"/>
                </a:ln>
                <a:latin typeface="맑은 고딕"/>
                <a:ea typeface="맑은 고딕" panose="020B0503020000020004" pitchFamily="50" charset="-127"/>
                <a:cs typeface="Arial" charset="0"/>
              </a:rPr>
              <a:t>지점장</a:t>
            </a:r>
            <a:r>
              <a:rPr lang="en-US" altLang="ko-KR" sz="1200" dirty="0">
                <a:ln w="13500">
                  <a:solidFill>
                    <a:srgbClr val="00CC99">
                      <a:shade val="2500"/>
                      <a:alpha val="6500"/>
                    </a:srgbClr>
                  </a:solidFill>
                  <a:prstDash val="solid"/>
                </a:ln>
                <a:latin typeface="맑은 고딕"/>
                <a:ea typeface="맑은 고딕" panose="020B0503020000020004" pitchFamily="50" charset="-127"/>
                <a:cs typeface="Arial" charset="0"/>
              </a:rPr>
              <a:t>, </a:t>
            </a:r>
            <a:r>
              <a:rPr lang="ko-KR" altLang="en-US" sz="1200" dirty="0">
                <a:ln w="13500">
                  <a:solidFill>
                    <a:srgbClr val="00CC99">
                      <a:shade val="2500"/>
                      <a:alpha val="6500"/>
                    </a:srgbClr>
                  </a:solidFill>
                  <a:prstDash val="solid"/>
                </a:ln>
                <a:latin typeface="맑은 고딕"/>
                <a:ea typeface="맑은 고딕" panose="020B0503020000020004" pitchFamily="50" charset="-127"/>
                <a:cs typeface="Arial" charset="0"/>
              </a:rPr>
              <a:t>총무</a:t>
            </a:r>
            <a:r>
              <a:rPr lang="en-US" altLang="ko-KR" sz="1200" dirty="0">
                <a:ln w="13500">
                  <a:solidFill>
                    <a:srgbClr val="00CC99">
                      <a:shade val="2500"/>
                      <a:alpha val="6500"/>
                    </a:srgbClr>
                  </a:solidFill>
                  <a:prstDash val="solid"/>
                </a:ln>
                <a:latin typeface="맑은 고딕"/>
                <a:ea typeface="맑은 고딕" panose="020B0503020000020004" pitchFamily="50" charset="-127"/>
                <a:cs typeface="Arial" charset="0"/>
              </a:rPr>
              <a:t>)</a:t>
            </a:r>
            <a:r>
              <a:rPr lang="ko-KR" altLang="en-US" sz="1200" dirty="0">
                <a:ln w="13500">
                  <a:solidFill>
                    <a:srgbClr val="00CC99">
                      <a:shade val="2500"/>
                      <a:alpha val="6500"/>
                    </a:srgbClr>
                  </a:solidFill>
                  <a:prstDash val="solid"/>
                </a:ln>
                <a:latin typeface="맑은 고딕"/>
                <a:ea typeface="맑은 고딕" panose="020B0503020000020004" pitchFamily="50" charset="-127"/>
                <a:cs typeface="Arial" charset="0"/>
              </a:rPr>
              <a:t> 승인활동 별도 적용 검토</a:t>
            </a:r>
            <a:br>
              <a:rPr lang="en-US" altLang="ko-KR" sz="1200" dirty="0">
                <a:ln w="13500">
                  <a:solidFill>
                    <a:srgbClr val="00CC99">
                      <a:shade val="2500"/>
                      <a:alpha val="6500"/>
                    </a:srgbClr>
                  </a:solidFill>
                  <a:prstDash val="solid"/>
                </a:ln>
                <a:latin typeface="맑은 고딕"/>
                <a:ea typeface="맑은 고딕" panose="020B0503020000020004" pitchFamily="50" charset="-127"/>
                <a:cs typeface="Arial" charset="0"/>
              </a:rPr>
            </a:br>
            <a:r>
              <a:rPr lang="en-US" altLang="ko-KR" sz="1200" dirty="0">
                <a:ln w="13500">
                  <a:solidFill>
                    <a:srgbClr val="00CC99">
                      <a:shade val="2500"/>
                      <a:alpha val="6500"/>
                    </a:srgbClr>
                  </a:solidFill>
                  <a:prstDash val="solid"/>
                </a:ln>
                <a:latin typeface="맑은 고딕"/>
                <a:ea typeface="맑은 고딕" panose="020B0503020000020004" pitchFamily="50" charset="-127"/>
                <a:cs typeface="Arial" charset="0"/>
              </a:rPr>
              <a:t>    - </a:t>
            </a:r>
            <a:r>
              <a:rPr lang="ko-KR" altLang="en-US" sz="1200" dirty="0">
                <a:ln w="13500">
                  <a:solidFill>
                    <a:srgbClr val="00CC99">
                      <a:shade val="2500"/>
                      <a:alpha val="6500"/>
                    </a:srgbClr>
                  </a:solidFill>
                  <a:prstDash val="solid"/>
                </a:ln>
                <a:latin typeface="맑은 고딕"/>
                <a:ea typeface="맑은 고딕" panose="020B0503020000020004" pitchFamily="50" charset="-127"/>
                <a:cs typeface="Arial" charset="0"/>
              </a:rPr>
              <a:t>부실 추정 계약 高 비중 지사 계약 점검 프로세스 정립 통한 관리 체계화</a:t>
            </a:r>
            <a:endParaRPr lang="en-US" altLang="ko-KR" sz="1200" dirty="0">
              <a:ln w="13500">
                <a:solidFill>
                  <a:srgbClr val="00CC99">
                    <a:shade val="2500"/>
                    <a:alpha val="6500"/>
                  </a:srgbClr>
                </a:solidFill>
                <a:prstDash val="solid"/>
              </a:ln>
              <a:latin typeface="맑은 고딕"/>
              <a:ea typeface="맑은 고딕" panose="020B0503020000020004" pitchFamily="50" charset="-127"/>
              <a:cs typeface="Arial" charset="0"/>
            </a:endParaRPr>
          </a:p>
          <a:p>
            <a:pPr marL="0" marR="0" lvl="0" indent="0" algn="l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8A3E"/>
              </a:buClr>
              <a:buSzTx/>
              <a:tabLst/>
              <a:defRPr/>
            </a:pPr>
            <a:r>
              <a:rPr kumimoji="0" lang="en-US" altLang="ko-KR" sz="1200" i="0" u="none" kern="1200" cap="none" spc="0" normalizeH="0" baseline="0" noProof="0" dirty="0">
                <a:ln w="13500">
                  <a:solidFill>
                    <a:srgbClr val="00CC99">
                      <a:shade val="2500"/>
                      <a:alpha val="6500"/>
                    </a:srgbClr>
                  </a:solidFill>
                  <a:prstDash val="solid"/>
                </a:ln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Arial" charset="0"/>
              </a:rPr>
              <a:t>    - </a:t>
            </a:r>
            <a:r>
              <a:rPr lang="ko-KR" altLang="en-US" sz="1200" dirty="0">
                <a:ln w="13500">
                  <a:solidFill>
                    <a:srgbClr val="00CC99">
                      <a:shade val="2500"/>
                      <a:alpha val="6500"/>
                    </a:srgbClr>
                  </a:solidFill>
                  <a:prstDash val="solid"/>
                </a:ln>
                <a:latin typeface="맑은 고딕"/>
                <a:ea typeface="맑은 고딕" panose="020B0503020000020004" pitchFamily="50" charset="-127"/>
                <a:cs typeface="Arial" charset="0"/>
              </a:rPr>
              <a:t>불량 계약 및 조직에 대한 입구 차단 강화</a:t>
            </a:r>
            <a:endParaRPr kumimoji="0" lang="en-US" altLang="ko-KR" sz="1200" i="0" u="none" kern="1200" cap="none" spc="0" normalizeH="0" baseline="0" noProof="0" dirty="0">
              <a:ln w="13500">
                <a:solidFill>
                  <a:srgbClr val="00CC99">
                    <a:shade val="2500"/>
                    <a:alpha val="6500"/>
                  </a:srgbClr>
                </a:solidFill>
                <a:prstDash val="solid"/>
              </a:ln>
              <a:effectLst/>
              <a:uLnTx/>
              <a:uFillTx/>
              <a:latin typeface="맑은 고딕"/>
              <a:ea typeface="맑은 고딕" panose="020B0503020000020004" pitchFamily="50" charset="-127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0074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>
            <a:extLst>
              <a:ext uri="{FF2B5EF4-FFF2-40B4-BE49-F238E27FC236}">
                <a16:creationId xmlns:a16="http://schemas.microsoft.com/office/drawing/2014/main" id="{6BBBAD51-CD01-4456-AC31-3463FA3DD636}"/>
              </a:ext>
            </a:extLst>
          </p:cNvPr>
          <p:cNvSpPr/>
          <p:nvPr/>
        </p:nvSpPr>
        <p:spPr>
          <a:xfrm>
            <a:off x="0" y="-3001"/>
            <a:ext cx="10621963" cy="839713"/>
          </a:xfrm>
          <a:prstGeom prst="rect">
            <a:avLst/>
          </a:prstGeom>
          <a:gradFill>
            <a:gsLst>
              <a:gs pos="23000">
                <a:srgbClr val="008142">
                  <a:alpha val="82000"/>
                </a:srgbClr>
              </a:gs>
              <a:gs pos="100000">
                <a:srgbClr val="00582C"/>
              </a:gs>
            </a:gsLst>
            <a:lin ang="270000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마켓 산스 Bold" panose="02000000000000000000" pitchFamily="50" charset="-127"/>
              <a:ea typeface="G마켓 산스 Bold" panose="02000000000000000000" pitchFamily="50" charset="-127"/>
              <a:cs typeface="+mn-cs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66822" y="198372"/>
            <a:ext cx="77106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spc="-100" dirty="0">
                <a:solidFill>
                  <a:schemeClr val="bg1"/>
                </a:solidFill>
                <a:latin typeface="맑은 고딕 (본문)"/>
                <a:cs typeface="맑은고딕"/>
              </a:rPr>
              <a:t>9.</a:t>
            </a:r>
            <a:r>
              <a:rPr lang="ko-KR" altLang="en-US" sz="2800" b="1" spc="-100" dirty="0">
                <a:solidFill>
                  <a:schemeClr val="bg1"/>
                </a:solidFill>
                <a:latin typeface="맑은 고딕 (본문)"/>
                <a:cs typeface="맑은고딕"/>
              </a:rPr>
              <a:t> 결론</a:t>
            </a:r>
            <a:endParaRPr lang="en-US" altLang="ko-KR" sz="2800" b="1" spc="-100" dirty="0">
              <a:solidFill>
                <a:schemeClr val="bg1"/>
              </a:solidFill>
              <a:latin typeface="맑은 고딕 (본문)"/>
              <a:cs typeface="맑은고딕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217247" y="721271"/>
            <a:ext cx="10187469" cy="0"/>
          </a:xfrm>
          <a:prstGeom prst="line">
            <a:avLst/>
          </a:prstGeom>
          <a:ln w="190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DD20C23-8ACC-204C-A9C3-4E91CC53D41F}"/>
              </a:ext>
            </a:extLst>
          </p:cNvPr>
          <p:cNvSpPr txBox="1"/>
          <p:nvPr/>
        </p:nvSpPr>
        <p:spPr>
          <a:xfrm>
            <a:off x="7658100" y="33182"/>
            <a:ext cx="295709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defTabSz="1320759">
              <a:defRPr/>
            </a:pPr>
            <a:r>
              <a:rPr lang="ko-KR" altLang="en-US" sz="1000" b="1" spc="867" dirty="0">
                <a:solidFill>
                  <a:prstClr val="white">
                    <a:alpha val="40000"/>
                  </a:prstClr>
                </a:solidFill>
                <a:latin typeface="+mn-ea"/>
                <a:cs typeface="조선일보명조" panose="02030304000000000000" pitchFamily="18" charset="-127"/>
              </a:rPr>
              <a:t> </a:t>
            </a:r>
            <a:r>
              <a:rPr lang="en-US" altLang="ko-KR" sz="1000" b="1" spc="867" dirty="0">
                <a:solidFill>
                  <a:prstClr val="white">
                    <a:alpha val="40000"/>
                  </a:prstClr>
                </a:solidFill>
                <a:latin typeface="+mn-ea"/>
                <a:cs typeface="조선일보명조" panose="02030304000000000000" pitchFamily="18" charset="-127"/>
              </a:rPr>
              <a:t>DBB(Expert)3</a:t>
            </a:r>
            <a:r>
              <a:rPr lang="ko-KR" altLang="en-US" sz="1000" b="1" spc="867" dirty="0">
                <a:solidFill>
                  <a:prstClr val="white">
                    <a:alpha val="40000"/>
                  </a:prstClr>
                </a:solidFill>
                <a:latin typeface="+mn-ea"/>
                <a:cs typeface="조선일보명조" panose="02030304000000000000" pitchFamily="18" charset="-127"/>
              </a:rPr>
              <a:t>팀</a:t>
            </a:r>
          </a:p>
        </p:txBody>
      </p:sp>
      <p:grpSp>
        <p:nvGrpSpPr>
          <p:cNvPr id="16" name="그룹 12">
            <a:extLst>
              <a:ext uri="{FF2B5EF4-FFF2-40B4-BE49-F238E27FC236}">
                <a16:creationId xmlns:a16="http://schemas.microsoft.com/office/drawing/2014/main" id="{6CDA4997-AFE9-A847-9CF2-F57F6BBA2448}"/>
              </a:ext>
            </a:extLst>
          </p:cNvPr>
          <p:cNvGrpSpPr/>
          <p:nvPr/>
        </p:nvGrpSpPr>
        <p:grpSpPr>
          <a:xfrm>
            <a:off x="561183" y="1560984"/>
            <a:ext cx="9141592" cy="408623"/>
            <a:chOff x="274437" y="1063833"/>
            <a:chExt cx="8570496" cy="408623"/>
          </a:xfrm>
        </p:grpSpPr>
        <p:sp>
          <p:nvSpPr>
            <p:cNvPr id="17" name="AutoShape 63">
              <a:extLst>
                <a:ext uri="{FF2B5EF4-FFF2-40B4-BE49-F238E27FC236}">
                  <a16:creationId xmlns:a16="http://schemas.microsoft.com/office/drawing/2014/main" id="{537C2CA3-3CCB-D84C-94F9-627F552E0B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091" y="1063833"/>
              <a:ext cx="8385842" cy="408623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defTabSz="914217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ko-KR" altLang="en-US" b="1" dirty="0">
                  <a:ln w="13500">
                    <a:solidFill>
                      <a:srgbClr val="4F81BD">
                        <a:shade val="2500"/>
                        <a:alpha val="6500"/>
                      </a:srgbClr>
                    </a:solidFill>
                    <a:prstDash val="solid"/>
                  </a:ln>
                  <a:solidFill>
                    <a:prstClr val="black"/>
                  </a:solidFill>
                  <a:latin typeface="맑은 고딕 (본문)"/>
                </a:rPr>
                <a:t>기대효과</a:t>
              </a:r>
              <a:endParaRPr kumimoji="1" lang="en-US" altLang="ko-KR" b="1" dirty="0">
                <a:ln w="13500">
                  <a:solidFill>
                    <a:srgbClr val="4F81BD">
                      <a:shade val="2500"/>
                      <a:alpha val="6500"/>
                    </a:srgbClr>
                  </a:solidFill>
                  <a:prstDash val="solid"/>
                </a:ln>
                <a:solidFill>
                  <a:prstClr val="black"/>
                </a:solidFill>
                <a:latin typeface="맑은 고딕 (본문)"/>
              </a:endParaRPr>
            </a:p>
          </p:txBody>
        </p:sp>
        <p:grpSp>
          <p:nvGrpSpPr>
            <p:cNvPr id="18" name="그룹 14">
              <a:extLst>
                <a:ext uri="{FF2B5EF4-FFF2-40B4-BE49-F238E27FC236}">
                  <a16:creationId xmlns:a16="http://schemas.microsoft.com/office/drawing/2014/main" id="{C7DFAC3E-F7D3-4348-A6B1-2207F3EAA80F}"/>
                </a:ext>
              </a:extLst>
            </p:cNvPr>
            <p:cNvGrpSpPr/>
            <p:nvPr/>
          </p:nvGrpSpPr>
          <p:grpSpPr>
            <a:xfrm>
              <a:off x="274437" y="1131931"/>
              <a:ext cx="146428" cy="270504"/>
              <a:chOff x="511545" y="841128"/>
              <a:chExt cx="146428" cy="270504"/>
            </a:xfrm>
          </p:grpSpPr>
          <p:sp>
            <p:nvSpPr>
              <p:cNvPr id="19" name="직사각형 15">
                <a:extLst>
                  <a:ext uri="{FF2B5EF4-FFF2-40B4-BE49-F238E27FC236}">
                    <a16:creationId xmlns:a16="http://schemas.microsoft.com/office/drawing/2014/main" id="{49B5C91E-B1CA-9640-9DE3-5383F29BBB09}"/>
                  </a:ext>
                </a:extLst>
              </p:cNvPr>
              <p:cNvSpPr/>
              <p:nvPr/>
            </p:nvSpPr>
            <p:spPr>
              <a:xfrm>
                <a:off x="603872" y="841128"/>
                <a:ext cx="54101" cy="270504"/>
              </a:xfrm>
              <a:prstGeom prst="rect">
                <a:avLst/>
              </a:prstGeom>
              <a:solidFill>
                <a:srgbClr val="008E4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latin typeface="맑은 고딕 (본문)"/>
                </a:endParaRPr>
              </a:p>
            </p:txBody>
          </p:sp>
          <p:sp>
            <p:nvSpPr>
              <p:cNvPr id="20" name="직사각형 16">
                <a:extLst>
                  <a:ext uri="{FF2B5EF4-FFF2-40B4-BE49-F238E27FC236}">
                    <a16:creationId xmlns:a16="http://schemas.microsoft.com/office/drawing/2014/main" id="{0463F6C7-1788-F946-8FC8-F6B2CDD73C83}"/>
                  </a:ext>
                </a:extLst>
              </p:cNvPr>
              <p:cNvSpPr/>
              <p:nvPr/>
            </p:nvSpPr>
            <p:spPr>
              <a:xfrm>
                <a:off x="511545" y="841128"/>
                <a:ext cx="54101" cy="270504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latin typeface="맑은 고딕 (본문)"/>
                </a:endParaRPr>
              </a:p>
            </p:txBody>
          </p:sp>
        </p:grp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4F966C32-80DA-4022-8A28-822F59D6FBE4}"/>
              </a:ext>
            </a:extLst>
          </p:cNvPr>
          <p:cNvSpPr txBox="1"/>
          <p:nvPr/>
        </p:nvSpPr>
        <p:spPr>
          <a:xfrm>
            <a:off x="795581" y="2043304"/>
            <a:ext cx="6632265" cy="24761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600" b="1" dirty="0">
                <a:latin typeface="+mn-ea"/>
              </a:rPr>
              <a:t>■ </a:t>
            </a:r>
            <a:r>
              <a:rPr lang="ko-KR" altLang="en-US" sz="1600" b="1" dirty="0" err="1">
                <a:latin typeface="+mn-ea"/>
              </a:rPr>
              <a:t>유지율</a:t>
            </a:r>
            <a:r>
              <a:rPr lang="ko-KR" altLang="en-US" sz="1600" b="1" dirty="0">
                <a:latin typeface="+mn-ea"/>
              </a:rPr>
              <a:t> 부진 </a:t>
            </a:r>
            <a:r>
              <a:rPr lang="en-US" altLang="ko-KR" sz="1600" b="1" dirty="0">
                <a:latin typeface="+mn-ea"/>
              </a:rPr>
              <a:t>Factor </a:t>
            </a:r>
            <a:r>
              <a:rPr lang="ko-KR" altLang="en-US" sz="1600" b="1" dirty="0">
                <a:latin typeface="+mn-ea"/>
              </a:rPr>
              <a:t>영향도 분석 통한 </a:t>
            </a:r>
            <a:r>
              <a:rPr lang="ko-KR" altLang="en-US" sz="1600" b="1" dirty="0" err="1">
                <a:latin typeface="+mn-ea"/>
              </a:rPr>
              <a:t>유지율</a:t>
            </a:r>
            <a:r>
              <a:rPr lang="ko-KR" altLang="en-US" sz="1600" b="1" dirty="0">
                <a:latin typeface="+mn-ea"/>
              </a:rPr>
              <a:t> 사전 </a:t>
            </a:r>
            <a:r>
              <a:rPr lang="ko-KR" altLang="en-US" sz="1600" b="1" dirty="0" err="1">
                <a:latin typeface="+mn-ea"/>
              </a:rPr>
              <a:t>차단시스템</a:t>
            </a:r>
            <a:r>
              <a:rPr lang="ko-KR" altLang="en-US" sz="1600" b="1" dirty="0">
                <a:latin typeface="+mn-ea"/>
              </a:rPr>
              <a:t> 구축</a:t>
            </a:r>
          </a:p>
          <a:p>
            <a:pPr>
              <a:lnSpc>
                <a:spcPct val="200000"/>
              </a:lnSpc>
            </a:pPr>
            <a:r>
              <a:rPr lang="ko-KR" altLang="en-US" sz="1600" b="1" dirty="0">
                <a:latin typeface="+mn-ea"/>
              </a:rPr>
              <a:t>■</a:t>
            </a:r>
            <a:r>
              <a:rPr lang="en-US" altLang="ko-KR" sz="1600" b="1" dirty="0">
                <a:latin typeface="+mn-ea"/>
              </a:rPr>
              <a:t> </a:t>
            </a:r>
            <a:r>
              <a:rPr lang="ko-KR" altLang="en-US" sz="1600" b="1" dirty="0">
                <a:latin typeface="+mn-ea"/>
              </a:rPr>
              <a:t>부실 계약의 사전 차단 통한 시상</a:t>
            </a:r>
            <a:r>
              <a:rPr lang="en-US" altLang="ko-KR" sz="1600" b="1" dirty="0">
                <a:latin typeface="+mn-ea"/>
              </a:rPr>
              <a:t> / </a:t>
            </a:r>
            <a:r>
              <a:rPr lang="ko-KR" altLang="en-US" sz="1600" b="1" dirty="0">
                <a:latin typeface="+mn-ea"/>
              </a:rPr>
              <a:t>수수료의 과대 지급 방어 </a:t>
            </a:r>
            <a:r>
              <a:rPr lang="en-US" altLang="ko-KR" sz="1600" b="1" dirty="0">
                <a:latin typeface="+mn-ea"/>
              </a:rPr>
              <a:t> </a:t>
            </a:r>
          </a:p>
          <a:p>
            <a:pPr>
              <a:lnSpc>
                <a:spcPct val="200000"/>
              </a:lnSpc>
            </a:pPr>
            <a:r>
              <a:rPr lang="ko-KR" altLang="en-US" sz="1600" b="1" dirty="0">
                <a:latin typeface="+mn-ea"/>
              </a:rPr>
              <a:t>■ </a:t>
            </a:r>
            <a:r>
              <a:rPr lang="ko-KR" altLang="en-US" sz="1600" b="1" dirty="0" err="1">
                <a:latin typeface="+mn-ea"/>
              </a:rPr>
              <a:t>신계약</a:t>
            </a:r>
            <a:r>
              <a:rPr lang="ko-KR" altLang="en-US" sz="1600" b="1" dirty="0">
                <a:latin typeface="+mn-ea"/>
              </a:rPr>
              <a:t> 건전성 확보 통한 공격적인 상품 마케팅 운영</a:t>
            </a:r>
            <a:endParaRPr lang="en-US" altLang="ko-KR" sz="1600" b="1" dirty="0">
              <a:latin typeface="+mn-ea"/>
            </a:endParaRPr>
          </a:p>
          <a:p>
            <a:pPr>
              <a:lnSpc>
                <a:spcPct val="200000"/>
              </a:lnSpc>
            </a:pPr>
            <a:r>
              <a:rPr lang="ko-KR" altLang="en-US" sz="1600" b="1" dirty="0">
                <a:latin typeface="+mn-ea"/>
              </a:rPr>
              <a:t>■</a:t>
            </a:r>
            <a:r>
              <a:rPr lang="en-US" altLang="ko-KR" sz="1600" b="1" dirty="0">
                <a:latin typeface="+mn-ea"/>
              </a:rPr>
              <a:t> </a:t>
            </a:r>
            <a:r>
              <a:rPr lang="ko-KR" altLang="en-US" sz="1600" b="1" dirty="0">
                <a:latin typeface="+mn-ea"/>
              </a:rPr>
              <a:t>사후 점검에 투입되는 인력 소모 감소 통한 효율성 제고</a:t>
            </a:r>
            <a:endParaRPr lang="en-US" altLang="ko-KR" sz="1600" b="1" dirty="0">
              <a:latin typeface="+mn-ea"/>
            </a:endParaRPr>
          </a:p>
          <a:p>
            <a:pPr>
              <a:lnSpc>
                <a:spcPct val="200000"/>
              </a:lnSpc>
            </a:pPr>
            <a:endParaRPr lang="en-US" altLang="ko-KR" sz="16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616340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>
            <a:extLst>
              <a:ext uri="{FF2B5EF4-FFF2-40B4-BE49-F238E27FC236}">
                <a16:creationId xmlns:a16="http://schemas.microsoft.com/office/drawing/2014/main" id="{6BBBAD51-CD01-4456-AC31-3463FA3DD636}"/>
              </a:ext>
            </a:extLst>
          </p:cNvPr>
          <p:cNvSpPr/>
          <p:nvPr/>
        </p:nvSpPr>
        <p:spPr>
          <a:xfrm>
            <a:off x="0" y="-3001"/>
            <a:ext cx="10621963" cy="839713"/>
          </a:xfrm>
          <a:prstGeom prst="rect">
            <a:avLst/>
          </a:prstGeom>
          <a:gradFill>
            <a:gsLst>
              <a:gs pos="23000">
                <a:srgbClr val="008142">
                  <a:alpha val="82000"/>
                </a:srgbClr>
              </a:gs>
              <a:gs pos="100000">
                <a:srgbClr val="00582C"/>
              </a:gs>
            </a:gsLst>
            <a:lin ang="270000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마켓 산스 Bold" panose="02000000000000000000" pitchFamily="50" charset="-127"/>
              <a:ea typeface="G마켓 산스 Bold" panose="02000000000000000000" pitchFamily="50" charset="-127"/>
              <a:cs typeface="+mn-cs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66822" y="198372"/>
            <a:ext cx="77106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spc="-100" dirty="0">
                <a:solidFill>
                  <a:schemeClr val="bg1"/>
                </a:solidFill>
                <a:latin typeface="맑은 고딕 (본문)"/>
                <a:cs typeface="맑은고딕"/>
              </a:rPr>
              <a:t>10. </a:t>
            </a:r>
            <a:r>
              <a:rPr lang="ko-KR" altLang="en-US" sz="2800" b="1" spc="-100" dirty="0">
                <a:solidFill>
                  <a:schemeClr val="bg1"/>
                </a:solidFill>
                <a:latin typeface="맑은 고딕 (본문)"/>
                <a:cs typeface="맑은고딕"/>
              </a:rPr>
              <a:t>질문 및 답변 </a:t>
            </a:r>
            <a:r>
              <a:rPr lang="en-US" altLang="ko-KR" sz="2800" b="1" spc="-100" dirty="0">
                <a:solidFill>
                  <a:schemeClr val="bg1"/>
                </a:solidFill>
                <a:latin typeface="맑은 고딕 (본문)"/>
                <a:cs typeface="맑은고딕"/>
              </a:rPr>
              <a:t>(Q&amp;A)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217247" y="721271"/>
            <a:ext cx="10187469" cy="0"/>
          </a:xfrm>
          <a:prstGeom prst="line">
            <a:avLst/>
          </a:prstGeom>
          <a:ln w="190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3C8301F-0A54-D143-B825-45CAA111EE12}"/>
              </a:ext>
            </a:extLst>
          </p:cNvPr>
          <p:cNvSpPr txBox="1"/>
          <p:nvPr/>
        </p:nvSpPr>
        <p:spPr>
          <a:xfrm>
            <a:off x="7658100" y="33182"/>
            <a:ext cx="295709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defTabSz="1320759">
              <a:defRPr/>
            </a:pPr>
            <a:r>
              <a:rPr lang="ko-KR" altLang="en-US" sz="1000" b="1" spc="867" dirty="0">
                <a:solidFill>
                  <a:prstClr val="white">
                    <a:alpha val="40000"/>
                  </a:prstClr>
                </a:solidFill>
                <a:latin typeface="+mn-ea"/>
                <a:cs typeface="조선일보명조" panose="02030304000000000000" pitchFamily="18" charset="-127"/>
              </a:rPr>
              <a:t> </a:t>
            </a:r>
            <a:r>
              <a:rPr lang="en-US" altLang="ko-KR" sz="1000" b="1" spc="867" dirty="0">
                <a:solidFill>
                  <a:prstClr val="white">
                    <a:alpha val="40000"/>
                  </a:prstClr>
                </a:solidFill>
                <a:latin typeface="+mn-ea"/>
                <a:cs typeface="조선일보명조" panose="02030304000000000000" pitchFamily="18" charset="-127"/>
              </a:rPr>
              <a:t>DBB(Expert)3</a:t>
            </a:r>
            <a:r>
              <a:rPr lang="ko-KR" altLang="en-US" sz="1000" b="1" spc="867" dirty="0">
                <a:solidFill>
                  <a:prstClr val="white">
                    <a:alpha val="40000"/>
                  </a:prstClr>
                </a:solidFill>
                <a:latin typeface="+mn-ea"/>
                <a:cs typeface="조선일보명조" panose="02030304000000000000" pitchFamily="18" charset="-127"/>
              </a:rPr>
              <a:t>팀</a:t>
            </a:r>
          </a:p>
        </p:txBody>
      </p:sp>
      <p:pic>
        <p:nvPicPr>
          <p:cNvPr id="3" name="Picture 2" descr="A group of colorful cubes with letters on them&#10;&#10;Description automatically generated">
            <a:extLst>
              <a:ext uri="{FF2B5EF4-FFF2-40B4-BE49-F238E27FC236}">
                <a16:creationId xmlns:a16="http://schemas.microsoft.com/office/drawing/2014/main" id="{675D016D-D478-F348-9778-678CCCF842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5639" y="1973830"/>
            <a:ext cx="6310683" cy="2910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64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>
            <a:extLst>
              <a:ext uri="{FF2B5EF4-FFF2-40B4-BE49-F238E27FC236}">
                <a16:creationId xmlns:a16="http://schemas.microsoft.com/office/drawing/2014/main" id="{6BBBAD51-CD01-4456-AC31-3463FA3DD636}"/>
              </a:ext>
            </a:extLst>
          </p:cNvPr>
          <p:cNvSpPr/>
          <p:nvPr/>
        </p:nvSpPr>
        <p:spPr>
          <a:xfrm>
            <a:off x="0" y="0"/>
            <a:ext cx="10621963" cy="839713"/>
          </a:xfrm>
          <a:prstGeom prst="rect">
            <a:avLst/>
          </a:prstGeom>
          <a:gradFill>
            <a:gsLst>
              <a:gs pos="23000">
                <a:srgbClr val="008142">
                  <a:alpha val="82000"/>
                </a:srgbClr>
              </a:gs>
              <a:gs pos="100000">
                <a:srgbClr val="00582C"/>
              </a:gs>
            </a:gsLst>
            <a:lin ang="270000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마켓 산스 Bold" panose="02000000000000000000" pitchFamily="50" charset="-127"/>
              <a:ea typeface="G마켓 산스 Bold" panose="02000000000000000000" pitchFamily="50" charset="-127"/>
              <a:cs typeface="+mn-cs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6A0B804-2655-40A4-9C4F-83EE0F60C80D}"/>
              </a:ext>
            </a:extLst>
          </p:cNvPr>
          <p:cNvSpPr txBox="1"/>
          <p:nvPr/>
        </p:nvSpPr>
        <p:spPr>
          <a:xfrm>
            <a:off x="7658100" y="33182"/>
            <a:ext cx="295709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defTabSz="1320759">
              <a:defRPr/>
            </a:pPr>
            <a:r>
              <a:rPr lang="ko-KR" altLang="en-US" sz="1000" b="1" spc="867" dirty="0">
                <a:solidFill>
                  <a:prstClr val="white">
                    <a:alpha val="40000"/>
                  </a:prstClr>
                </a:solidFill>
                <a:latin typeface="+mn-ea"/>
                <a:cs typeface="조선일보명조" panose="02030304000000000000" pitchFamily="18" charset="-127"/>
              </a:rPr>
              <a:t> </a:t>
            </a:r>
            <a:r>
              <a:rPr lang="en-US" altLang="ko-KR" sz="1000" b="1" spc="867" dirty="0">
                <a:solidFill>
                  <a:prstClr val="white">
                    <a:alpha val="40000"/>
                  </a:prstClr>
                </a:solidFill>
                <a:latin typeface="+mn-ea"/>
                <a:cs typeface="조선일보명조" panose="02030304000000000000" pitchFamily="18" charset="-127"/>
              </a:rPr>
              <a:t>DBB(Expert)3</a:t>
            </a:r>
            <a:r>
              <a:rPr lang="ko-KR" altLang="en-US" sz="1000" b="1" spc="867" dirty="0">
                <a:solidFill>
                  <a:prstClr val="white">
                    <a:alpha val="40000"/>
                  </a:prstClr>
                </a:solidFill>
                <a:latin typeface="+mn-ea"/>
                <a:cs typeface="조선일보명조" panose="02030304000000000000" pitchFamily="18" charset="-127"/>
              </a:rPr>
              <a:t>팀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66822" y="198372"/>
            <a:ext cx="77106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spc="-100" dirty="0">
                <a:solidFill>
                  <a:schemeClr val="bg1"/>
                </a:solidFill>
                <a:latin typeface="맑은 고딕 (본문)"/>
                <a:cs typeface="맑은고딕"/>
              </a:rPr>
              <a:t>1.</a:t>
            </a:r>
            <a:r>
              <a:rPr lang="ko-KR" altLang="en-US" sz="2800" b="1" spc="-100" dirty="0">
                <a:solidFill>
                  <a:schemeClr val="bg1"/>
                </a:solidFill>
                <a:latin typeface="맑은 고딕 (본문)"/>
                <a:cs typeface="맑은고딕"/>
              </a:rPr>
              <a:t> 주제 및 추진배경</a:t>
            </a:r>
            <a:endParaRPr lang="en-US" altLang="ko-KR" sz="2800" b="1" spc="-100" dirty="0">
              <a:solidFill>
                <a:schemeClr val="bg1"/>
              </a:solidFill>
              <a:latin typeface="맑은 고딕 (본문)"/>
              <a:cs typeface="맑은고딕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217247" y="721271"/>
            <a:ext cx="10187469" cy="0"/>
          </a:xfrm>
          <a:prstGeom prst="line">
            <a:avLst/>
          </a:prstGeom>
          <a:ln w="190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텍스트 개체 틀 3">
            <a:extLst>
              <a:ext uri="{FF2B5EF4-FFF2-40B4-BE49-F238E27FC236}">
                <a16:creationId xmlns:a16="http://schemas.microsoft.com/office/drawing/2014/main" id="{668CF089-0479-854C-85D2-852F7CCE597B}"/>
              </a:ext>
            </a:extLst>
          </p:cNvPr>
          <p:cNvSpPr txBox="1">
            <a:spLocks/>
          </p:cNvSpPr>
          <p:nvPr/>
        </p:nvSpPr>
        <p:spPr>
          <a:xfrm>
            <a:off x="299639" y="5883092"/>
            <a:ext cx="10290894" cy="376298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endParaRPr lang="ko-KR" altLang="en-US" sz="1600" dirty="0">
              <a:ln>
                <a:solidFill>
                  <a:schemeClr val="accent1">
                    <a:alpha val="0"/>
                  </a:schemeClr>
                </a:solidFill>
              </a:ln>
              <a:latin typeface="DB고딕 M" panose="02020503020101020101" pitchFamily="18" charset="-127"/>
              <a:ea typeface="DB고딕 M" panose="02020503020101020101" pitchFamily="18" charset="-127"/>
            </a:endParaRPr>
          </a:p>
        </p:txBody>
      </p:sp>
      <p:grpSp>
        <p:nvGrpSpPr>
          <p:cNvPr id="21" name="그룹 12">
            <a:extLst>
              <a:ext uri="{FF2B5EF4-FFF2-40B4-BE49-F238E27FC236}">
                <a16:creationId xmlns:a16="http://schemas.microsoft.com/office/drawing/2014/main" id="{EFB0EAEB-A978-D64C-B58F-C81FFE9DDDEB}"/>
              </a:ext>
            </a:extLst>
          </p:cNvPr>
          <p:cNvGrpSpPr/>
          <p:nvPr/>
        </p:nvGrpSpPr>
        <p:grpSpPr>
          <a:xfrm>
            <a:off x="217247" y="1263511"/>
            <a:ext cx="9937052" cy="442674"/>
            <a:chOff x="274437" y="1063833"/>
            <a:chExt cx="8570496" cy="442674"/>
          </a:xfrm>
        </p:grpSpPr>
        <p:sp>
          <p:nvSpPr>
            <p:cNvPr id="22" name="AutoShape 63">
              <a:extLst>
                <a:ext uri="{FF2B5EF4-FFF2-40B4-BE49-F238E27FC236}">
                  <a16:creationId xmlns:a16="http://schemas.microsoft.com/office/drawing/2014/main" id="{F53BFD9E-F40E-9641-9BBB-B412BFD031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091" y="1063833"/>
              <a:ext cx="8385842" cy="442674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defTabSz="914217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ko-KR" altLang="en-US" sz="2000" b="1" dirty="0">
                  <a:ln w="13500">
                    <a:solidFill>
                      <a:srgbClr val="4F81BD">
                        <a:shade val="2500"/>
                        <a:alpha val="6500"/>
                      </a:srgbClr>
                    </a:solidFill>
                    <a:prstDash val="solid"/>
                  </a:ln>
                  <a:solidFill>
                    <a:prstClr val="black"/>
                  </a:solidFill>
                  <a:latin typeface="맑은 고딕 (본문)"/>
                </a:rPr>
                <a:t>장기보험 </a:t>
              </a:r>
              <a:r>
                <a:rPr kumimoji="1" lang="en-US" altLang="ko-KR" sz="2000" b="1" dirty="0">
                  <a:ln w="13500">
                    <a:solidFill>
                      <a:srgbClr val="4F81BD">
                        <a:shade val="2500"/>
                        <a:alpha val="6500"/>
                      </a:srgbClr>
                    </a:solidFill>
                    <a:prstDash val="solid"/>
                  </a:ln>
                  <a:solidFill>
                    <a:prstClr val="black"/>
                  </a:solidFill>
                  <a:latin typeface="맑은 고딕 (본문)"/>
                </a:rPr>
                <a:t>2</a:t>
              </a:r>
              <a:r>
                <a:rPr kumimoji="1" lang="ko-KR" altLang="en-US" sz="2000" b="1" dirty="0">
                  <a:ln w="13500">
                    <a:solidFill>
                      <a:srgbClr val="4F81BD">
                        <a:shade val="2500"/>
                        <a:alpha val="6500"/>
                      </a:srgbClr>
                    </a:solidFill>
                    <a:prstDash val="solid"/>
                  </a:ln>
                  <a:solidFill>
                    <a:prstClr val="black"/>
                  </a:solidFill>
                  <a:latin typeface="맑은 고딕 (본문)"/>
                </a:rPr>
                <a:t>차년도 </a:t>
              </a:r>
              <a:r>
                <a:rPr kumimoji="1" lang="ko-KR" altLang="en-US" sz="2000" b="1" dirty="0" err="1">
                  <a:ln w="13500">
                    <a:solidFill>
                      <a:srgbClr val="4F81BD">
                        <a:shade val="2500"/>
                        <a:alpha val="6500"/>
                      </a:srgbClr>
                    </a:solidFill>
                    <a:prstDash val="solid"/>
                  </a:ln>
                  <a:solidFill>
                    <a:prstClr val="black"/>
                  </a:solidFill>
                  <a:latin typeface="맑은 고딕 (본문)"/>
                </a:rPr>
                <a:t>유지율</a:t>
              </a:r>
              <a:r>
                <a:rPr kumimoji="1" lang="ko-KR" altLang="en-US" sz="2000" b="1" dirty="0">
                  <a:ln w="13500">
                    <a:solidFill>
                      <a:srgbClr val="4F81BD">
                        <a:shade val="2500"/>
                        <a:alpha val="6500"/>
                      </a:srgbClr>
                    </a:solidFill>
                    <a:prstDash val="solid"/>
                  </a:ln>
                  <a:solidFill>
                    <a:prstClr val="black"/>
                  </a:solidFill>
                  <a:latin typeface="맑은 고딕 (본문)"/>
                </a:rPr>
                <a:t> 분석을 통한 부실 계약 사전 식별 및 효율적 </a:t>
              </a:r>
              <a:r>
                <a:rPr kumimoji="1" lang="ko-KR" altLang="en-US" sz="2000" b="1" dirty="0" err="1">
                  <a:ln w="13500">
                    <a:solidFill>
                      <a:srgbClr val="4F81BD">
                        <a:shade val="2500"/>
                        <a:alpha val="6500"/>
                      </a:srgbClr>
                    </a:solidFill>
                    <a:prstDash val="solid"/>
                  </a:ln>
                  <a:solidFill>
                    <a:prstClr val="black"/>
                  </a:solidFill>
                  <a:latin typeface="맑은 고딕 (본문)"/>
                </a:rPr>
                <a:t>유지율</a:t>
              </a:r>
              <a:r>
                <a:rPr kumimoji="1" lang="ko-KR" altLang="en-US" sz="2000" b="1" dirty="0">
                  <a:ln w="13500">
                    <a:solidFill>
                      <a:srgbClr val="4F81BD">
                        <a:shade val="2500"/>
                        <a:alpha val="6500"/>
                      </a:srgbClr>
                    </a:solidFill>
                    <a:prstDash val="solid"/>
                  </a:ln>
                  <a:solidFill>
                    <a:prstClr val="black"/>
                  </a:solidFill>
                  <a:latin typeface="맑은 고딕 (본문)"/>
                </a:rPr>
                <a:t> 관리</a:t>
              </a:r>
            </a:p>
          </p:txBody>
        </p:sp>
        <p:grpSp>
          <p:nvGrpSpPr>
            <p:cNvPr id="23" name="그룹 14">
              <a:extLst>
                <a:ext uri="{FF2B5EF4-FFF2-40B4-BE49-F238E27FC236}">
                  <a16:creationId xmlns:a16="http://schemas.microsoft.com/office/drawing/2014/main" id="{6E65CF2C-01C4-D643-B27C-D443F718F3A7}"/>
                </a:ext>
              </a:extLst>
            </p:cNvPr>
            <p:cNvGrpSpPr/>
            <p:nvPr/>
          </p:nvGrpSpPr>
          <p:grpSpPr>
            <a:xfrm>
              <a:off x="274437" y="1131931"/>
              <a:ext cx="146428" cy="270504"/>
              <a:chOff x="511545" y="841128"/>
              <a:chExt cx="146428" cy="270504"/>
            </a:xfrm>
          </p:grpSpPr>
          <p:sp>
            <p:nvSpPr>
              <p:cNvPr id="24" name="직사각형 15">
                <a:extLst>
                  <a:ext uri="{FF2B5EF4-FFF2-40B4-BE49-F238E27FC236}">
                    <a16:creationId xmlns:a16="http://schemas.microsoft.com/office/drawing/2014/main" id="{A9B29FF4-6417-FA4F-9FCA-8D4E0B8023C1}"/>
                  </a:ext>
                </a:extLst>
              </p:cNvPr>
              <p:cNvSpPr/>
              <p:nvPr/>
            </p:nvSpPr>
            <p:spPr>
              <a:xfrm>
                <a:off x="603872" y="841128"/>
                <a:ext cx="54101" cy="270504"/>
              </a:xfrm>
              <a:prstGeom prst="rect">
                <a:avLst/>
              </a:prstGeom>
              <a:solidFill>
                <a:srgbClr val="008E4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>
                  <a:latin typeface="맑은 고딕 (본문)"/>
                </a:endParaRPr>
              </a:p>
            </p:txBody>
          </p:sp>
          <p:sp>
            <p:nvSpPr>
              <p:cNvPr id="25" name="직사각형 16">
                <a:extLst>
                  <a:ext uri="{FF2B5EF4-FFF2-40B4-BE49-F238E27FC236}">
                    <a16:creationId xmlns:a16="http://schemas.microsoft.com/office/drawing/2014/main" id="{F5165C3B-E612-2147-99BD-6AF9EAFFA734}"/>
                  </a:ext>
                </a:extLst>
              </p:cNvPr>
              <p:cNvSpPr/>
              <p:nvPr/>
            </p:nvSpPr>
            <p:spPr>
              <a:xfrm>
                <a:off x="511545" y="841128"/>
                <a:ext cx="54101" cy="270504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>
                  <a:latin typeface="맑은 고딕 (본문)"/>
                </a:endParaRPr>
              </a:p>
            </p:txBody>
          </p: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B2EA974B-358C-4300-BBE6-EAC7520A6410}"/>
              </a:ext>
            </a:extLst>
          </p:cNvPr>
          <p:cNvSpPr txBox="1"/>
          <p:nvPr/>
        </p:nvSpPr>
        <p:spPr>
          <a:xfrm>
            <a:off x="749213" y="4914258"/>
            <a:ext cx="8828058" cy="15237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[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사후 조치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판매 성향 및 계약 속성 분석을 통한 </a:t>
            </a:r>
            <a:r>
              <a:rPr lang="ko-KR" altLang="en-US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유지율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불량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FC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GA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ko-KR" altLang="en-US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신계약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제어 조치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5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[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사전 조치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r>
              <a:rPr lang="ko-KR" altLang="en-US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미유지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계약의 유형 분석을 통한 부실 계약 사전 식별 모델 개발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→ </a:t>
            </a:r>
            <a:r>
              <a:rPr lang="ko-KR" altLang="en-US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유지율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사전 차단 시스템 구축 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           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1A7919B-C912-4BAA-9DC0-1577F3E577A0}"/>
              </a:ext>
            </a:extLst>
          </p:cNvPr>
          <p:cNvSpPr txBox="1"/>
          <p:nvPr/>
        </p:nvSpPr>
        <p:spPr>
          <a:xfrm>
            <a:off x="431344" y="1822375"/>
            <a:ext cx="8831264" cy="27361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■ 추진배경</a:t>
            </a: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보험업감독규정 개정 후 초년도 수수료 제한으로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‘21.1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월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~ 2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차년도 시상 운영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20000"/>
              </a:lnSpc>
            </a:pPr>
            <a:endParaRPr lang="en-US" altLang="ko-KR" sz="5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20000"/>
              </a:lnSpc>
            </a:pPr>
            <a:endParaRPr lang="en-US" altLang="ko-KR" sz="5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‘23.6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월 이후 모집계약부터는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차년도 시상에 대한 </a:t>
            </a:r>
            <a:r>
              <a:rPr lang="ko-KR" altLang="en-US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회차별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환수가 적용되었으나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</a:p>
          <a:p>
            <a:pPr>
              <a:lnSpc>
                <a:spcPct val="120000"/>
              </a:lnSpc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이전의 계약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(~’23.5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월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대해서는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15</a:t>
            </a:r>
            <a:r>
              <a:rPr lang="ko-KR" altLang="en-US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회차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이후 시상 환수가 미적용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20000"/>
              </a:lnSpc>
            </a:pPr>
            <a:endParaRPr lang="en-US" altLang="ko-KR" sz="5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20000"/>
              </a:lnSpc>
            </a:pPr>
            <a:endParaRPr lang="en-US" altLang="ko-KR" sz="5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- ‘21.1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월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(2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차년도 시상 운영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)~’23.5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월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(15</a:t>
            </a:r>
            <a:r>
              <a:rPr lang="ko-KR" altLang="en-US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회차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이후 환수 적용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기간 계약의 이상 징후 발견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▷ 2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차년도 </a:t>
            </a:r>
            <a:r>
              <a:rPr lang="ko-KR" altLang="en-US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유지율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(14→15</a:t>
            </a:r>
            <a:r>
              <a:rPr lang="ko-KR" altLang="en-US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회차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과대 낙폭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FC / GA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발생 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AAF9E12-7A88-4D19-950D-02D94E15FE6D}"/>
              </a:ext>
            </a:extLst>
          </p:cNvPr>
          <p:cNvSpPr txBox="1"/>
          <p:nvPr/>
        </p:nvSpPr>
        <p:spPr>
          <a:xfrm>
            <a:off x="431344" y="4455510"/>
            <a:ext cx="5581977" cy="4140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■ 사전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/ 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사후 조치를 통한 부실 계약 유입의 선제적 차단 </a:t>
            </a: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0920B8-BFDF-4EA2-8D30-92CE946DC836}"/>
              </a:ext>
            </a:extLst>
          </p:cNvPr>
          <p:cNvSpPr txBox="1"/>
          <p:nvPr/>
        </p:nvSpPr>
        <p:spPr>
          <a:xfrm>
            <a:off x="11201400" y="2295144"/>
            <a:ext cx="68547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+mn-ea"/>
                <a:sym typeface="Wingdings" panose="05000000000000000000" pitchFamily="2" charset="2"/>
              </a:rPr>
              <a:t> 업계 경쟁 과열 및 </a:t>
            </a:r>
            <a:r>
              <a:rPr lang="ko-KR" altLang="en-US" dirty="0" err="1">
                <a:latin typeface="+mn-ea"/>
                <a:sym typeface="Wingdings" panose="05000000000000000000" pitchFamily="2" charset="2"/>
              </a:rPr>
              <a:t>신담보</a:t>
            </a:r>
            <a:r>
              <a:rPr lang="ko-KR" altLang="en-US" dirty="0">
                <a:latin typeface="+mn-ea"/>
                <a:sym typeface="Wingdings" panose="05000000000000000000" pitchFamily="2" charset="2"/>
              </a:rPr>
              <a:t> 출시 등의 영향으로 </a:t>
            </a:r>
            <a:r>
              <a:rPr lang="ko-KR" altLang="en-US" dirty="0" err="1">
                <a:latin typeface="+mn-ea"/>
                <a:sym typeface="Wingdings" panose="05000000000000000000" pitchFamily="2" charset="2"/>
              </a:rPr>
              <a:t>유지율</a:t>
            </a:r>
            <a:r>
              <a:rPr lang="ko-KR" altLang="en-US" dirty="0">
                <a:latin typeface="+mn-ea"/>
                <a:sym typeface="Wingdings" panose="05000000000000000000" pitchFamily="2" charset="2"/>
              </a:rPr>
              <a:t> 지속 하락</a:t>
            </a:r>
            <a:endParaRPr lang="en-US" altLang="ko-KR" dirty="0">
              <a:latin typeface="+mn-ea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8025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>
            <a:extLst>
              <a:ext uri="{FF2B5EF4-FFF2-40B4-BE49-F238E27FC236}">
                <a16:creationId xmlns:a16="http://schemas.microsoft.com/office/drawing/2014/main" id="{6BBBAD51-CD01-4456-AC31-3463FA3DD636}"/>
              </a:ext>
            </a:extLst>
          </p:cNvPr>
          <p:cNvSpPr/>
          <p:nvPr/>
        </p:nvSpPr>
        <p:spPr>
          <a:xfrm>
            <a:off x="0" y="-3001"/>
            <a:ext cx="10621963" cy="839713"/>
          </a:xfrm>
          <a:prstGeom prst="rect">
            <a:avLst/>
          </a:prstGeom>
          <a:gradFill>
            <a:gsLst>
              <a:gs pos="23000">
                <a:srgbClr val="008142">
                  <a:alpha val="82000"/>
                </a:srgbClr>
              </a:gs>
              <a:gs pos="100000">
                <a:srgbClr val="00582C"/>
              </a:gs>
            </a:gsLst>
            <a:lin ang="270000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마켓 산스 Bold" panose="02000000000000000000" pitchFamily="50" charset="-127"/>
              <a:ea typeface="G마켓 산스 Bold" panose="02000000000000000000" pitchFamily="50" charset="-127"/>
              <a:cs typeface="+mn-cs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66822" y="198372"/>
            <a:ext cx="77106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spc="-100" dirty="0">
                <a:solidFill>
                  <a:schemeClr val="bg1"/>
                </a:solidFill>
                <a:latin typeface="맑은 고딕 (본문)"/>
                <a:cs typeface="맑은고딕"/>
              </a:rPr>
              <a:t>2.</a:t>
            </a:r>
            <a:r>
              <a:rPr lang="ko-KR" altLang="en-US" sz="2800" b="1" spc="-100" dirty="0">
                <a:solidFill>
                  <a:schemeClr val="bg1"/>
                </a:solidFill>
                <a:latin typeface="맑은 고딕 (본문)"/>
                <a:cs typeface="맑은고딕"/>
              </a:rPr>
              <a:t> 데이터 추출</a:t>
            </a:r>
            <a:endParaRPr lang="en-US" altLang="ko-KR" sz="2800" b="1" spc="-100" dirty="0">
              <a:solidFill>
                <a:schemeClr val="bg1"/>
              </a:solidFill>
              <a:latin typeface="맑은 고딕 (본문)"/>
              <a:cs typeface="맑은고딕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217247" y="721271"/>
            <a:ext cx="10187469" cy="0"/>
          </a:xfrm>
          <a:prstGeom prst="line">
            <a:avLst/>
          </a:prstGeom>
          <a:ln w="190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C01260B8-FC3E-41C6-90C6-DD79BD3DF59F}"/>
              </a:ext>
            </a:extLst>
          </p:cNvPr>
          <p:cNvGrpSpPr/>
          <p:nvPr/>
        </p:nvGrpSpPr>
        <p:grpSpPr>
          <a:xfrm>
            <a:off x="250251" y="1038085"/>
            <a:ext cx="10417080" cy="442674"/>
            <a:chOff x="274437" y="1045882"/>
            <a:chExt cx="10417080" cy="506971"/>
          </a:xfrm>
        </p:grpSpPr>
        <p:sp>
          <p:nvSpPr>
            <p:cNvPr id="14" name="AutoShape 63">
              <a:extLst>
                <a:ext uri="{FF2B5EF4-FFF2-40B4-BE49-F238E27FC236}">
                  <a16:creationId xmlns:a16="http://schemas.microsoft.com/office/drawing/2014/main" id="{99588B4A-4C2A-4D3D-8935-BB5B4D0AB2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091" y="1045882"/>
              <a:ext cx="10232426" cy="506971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defTabSz="914217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ko-KR" altLang="en-US" sz="2000" b="1" dirty="0">
                  <a:ln w="13500">
                    <a:solidFill>
                      <a:srgbClr val="4F81BD">
                        <a:shade val="2500"/>
                        <a:alpha val="6500"/>
                      </a:srgbClr>
                    </a:solidFill>
                    <a:prstDash val="solid"/>
                  </a:ln>
                  <a:solidFill>
                    <a:prstClr val="black"/>
                  </a:solidFill>
                  <a:latin typeface="맑은 고딕 (본문)"/>
                </a:rPr>
                <a:t>사용통계 </a:t>
              </a:r>
              <a:r>
                <a:rPr kumimoji="1" lang="en-US" altLang="ko-KR" sz="2000" b="1" dirty="0">
                  <a:ln w="13500">
                    <a:solidFill>
                      <a:srgbClr val="4F81BD">
                        <a:shade val="2500"/>
                        <a:alpha val="6500"/>
                      </a:srgbClr>
                    </a:solidFill>
                    <a:prstDash val="solid"/>
                  </a:ln>
                  <a:solidFill>
                    <a:prstClr val="black"/>
                  </a:solidFill>
                  <a:latin typeface="맑은 고딕 (본문)"/>
                </a:rPr>
                <a:t>(</a:t>
              </a:r>
              <a:r>
                <a:rPr kumimoji="1" lang="ko-KR" altLang="en-US" sz="2000" b="1" dirty="0">
                  <a:ln w="13500">
                    <a:solidFill>
                      <a:srgbClr val="4F81BD">
                        <a:shade val="2500"/>
                        <a:alpha val="6500"/>
                      </a:srgbClr>
                    </a:solidFill>
                    <a:prstDash val="solid"/>
                  </a:ln>
                  <a:solidFill>
                    <a:prstClr val="black"/>
                  </a:solidFill>
                  <a:latin typeface="맑은 고딕 (본문)"/>
                </a:rPr>
                <a:t>총 </a:t>
              </a:r>
              <a:r>
                <a:rPr kumimoji="1" lang="en-US" altLang="ko-KR" sz="2000" b="1" dirty="0">
                  <a:ln w="13500">
                    <a:solidFill>
                      <a:srgbClr val="4F81BD">
                        <a:shade val="2500"/>
                        <a:alpha val="6500"/>
                      </a:srgbClr>
                    </a:solidFill>
                    <a:prstDash val="solid"/>
                  </a:ln>
                  <a:solidFill>
                    <a:prstClr val="black"/>
                  </a:solidFill>
                  <a:latin typeface="맑은 고딕 (본문)"/>
                </a:rPr>
                <a:t>15.5</a:t>
              </a:r>
              <a:r>
                <a:rPr kumimoji="1" lang="ko-KR" altLang="en-US" sz="2000" b="1" dirty="0">
                  <a:ln w="13500">
                    <a:solidFill>
                      <a:srgbClr val="4F81BD">
                        <a:shade val="2500"/>
                        <a:alpha val="6500"/>
                      </a:srgbClr>
                    </a:solidFill>
                    <a:prstDash val="solid"/>
                  </a:ln>
                  <a:solidFill>
                    <a:prstClr val="black"/>
                  </a:solidFill>
                  <a:latin typeface="맑은 고딕 (본문)"/>
                </a:rPr>
                <a:t>만 </a:t>
              </a:r>
              <a:r>
                <a:rPr kumimoji="1" lang="en-US" altLang="ko-KR" sz="2000" b="1" dirty="0">
                  <a:ln w="13500">
                    <a:solidFill>
                      <a:srgbClr val="4F81BD">
                        <a:shade val="2500"/>
                        <a:alpha val="6500"/>
                      </a:srgbClr>
                    </a:solidFill>
                    <a:prstDash val="solid"/>
                  </a:ln>
                  <a:solidFill>
                    <a:prstClr val="black"/>
                  </a:solidFill>
                  <a:latin typeface="맑은 고딕 (본문)"/>
                </a:rPr>
                <a:t>Row)</a:t>
              </a:r>
              <a:endParaRPr kumimoji="1" lang="ko-KR" altLang="en-US" sz="2000" b="1" dirty="0">
                <a:ln w="13500">
                  <a:solidFill>
                    <a:srgbClr val="4F81BD">
                      <a:shade val="2500"/>
                      <a:alpha val="6500"/>
                    </a:srgbClr>
                  </a:solidFill>
                  <a:prstDash val="solid"/>
                </a:ln>
                <a:solidFill>
                  <a:prstClr val="black"/>
                </a:solidFill>
                <a:latin typeface="맑은 고딕 (본문)"/>
              </a:endParaRPr>
            </a:p>
          </p:txBody>
        </p: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DF537400-4AA0-4CAD-B998-5DC094844470}"/>
                </a:ext>
              </a:extLst>
            </p:cNvPr>
            <p:cNvGrpSpPr/>
            <p:nvPr/>
          </p:nvGrpSpPr>
          <p:grpSpPr>
            <a:xfrm>
              <a:off x="274437" y="1131931"/>
              <a:ext cx="146428" cy="270504"/>
              <a:chOff x="511545" y="841128"/>
              <a:chExt cx="146428" cy="270504"/>
            </a:xfrm>
          </p:grpSpPr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54E0A88F-D582-48F3-8744-62BBCC6BA1F4}"/>
                  </a:ext>
                </a:extLst>
              </p:cNvPr>
              <p:cNvSpPr/>
              <p:nvPr/>
            </p:nvSpPr>
            <p:spPr>
              <a:xfrm>
                <a:off x="603872" y="841128"/>
                <a:ext cx="54101" cy="270504"/>
              </a:xfrm>
              <a:prstGeom prst="rect">
                <a:avLst/>
              </a:prstGeom>
              <a:solidFill>
                <a:srgbClr val="008E4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맑은 고딕 (본문)"/>
                </a:endParaRPr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4020B9C9-45B5-4788-A653-CA58578F83BC}"/>
                  </a:ext>
                </a:extLst>
              </p:cNvPr>
              <p:cNvSpPr/>
              <p:nvPr/>
            </p:nvSpPr>
            <p:spPr>
              <a:xfrm>
                <a:off x="511545" y="841128"/>
                <a:ext cx="54101" cy="270504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맑은 고딕 (본문)"/>
                </a:endParaRPr>
              </a:p>
            </p:txBody>
          </p:sp>
        </p:grpSp>
      </p:grpSp>
      <p:sp>
        <p:nvSpPr>
          <p:cNvPr id="19" name="직사각형 17">
            <a:extLst>
              <a:ext uri="{FF2B5EF4-FFF2-40B4-BE49-F238E27FC236}">
                <a16:creationId xmlns:a16="http://schemas.microsoft.com/office/drawing/2014/main" id="{1736F738-DF9F-6044-A4C1-DEEAD1806686}"/>
              </a:ext>
            </a:extLst>
          </p:cNvPr>
          <p:cNvSpPr/>
          <p:nvPr/>
        </p:nvSpPr>
        <p:spPr>
          <a:xfrm>
            <a:off x="434905" y="1682132"/>
            <a:ext cx="5042617" cy="4630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36000" rIns="36000" bIns="36000">
            <a:spAutoFit/>
          </a:bodyPr>
          <a:lstStyle/>
          <a:p>
            <a:pPr lv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1400" b="1" kern="0" spc="-50" dirty="0">
                <a:latin typeface="맑은 고딕 (본문)"/>
              </a:rPr>
              <a:t>  </a:t>
            </a:r>
            <a:r>
              <a:rPr lang="ko-KR" altLang="en-US" sz="1600" b="1" kern="0" spc="-50" dirty="0">
                <a:latin typeface="맑은 고딕 (본문)"/>
              </a:rPr>
              <a:t>장기보유계약명세</a:t>
            </a:r>
            <a:r>
              <a:rPr lang="en-US" altLang="ko-KR" sz="1600" b="1" kern="0" spc="-50" dirty="0">
                <a:latin typeface="맑은 고딕 (본문)"/>
              </a:rPr>
              <a:t>_</a:t>
            </a:r>
            <a:r>
              <a:rPr lang="ko-KR" altLang="en-US" sz="1600" b="1" kern="0" spc="-50" dirty="0">
                <a:latin typeface="맑은 고딕 (본문)"/>
              </a:rPr>
              <a:t>월 마트 테이블</a:t>
            </a:r>
            <a:r>
              <a:rPr lang="en-US" altLang="ko-KR" sz="1600" b="1" kern="0" spc="-50" dirty="0">
                <a:latin typeface="맑은 고딕 (본문)"/>
              </a:rPr>
              <a:t>(DMAG02003)</a:t>
            </a:r>
            <a:r>
              <a:rPr lang="ko-KR" altLang="en-US" sz="1600" b="1" kern="0" spc="-50" dirty="0">
                <a:latin typeface="맑은 고딕 (본문)"/>
              </a:rPr>
              <a:t> 기준</a:t>
            </a:r>
            <a:endParaRPr lang="en-US" altLang="ko-KR" sz="1400" b="1" kern="0" spc="-50" dirty="0">
              <a:latin typeface="맑은 고딕 (본문)"/>
            </a:endParaRPr>
          </a:p>
          <a:p>
            <a:pPr lv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1200" b="1" kern="0" spc="-50" dirty="0">
              <a:latin typeface="맑은 고딕 (본문)"/>
            </a:endParaRPr>
          </a:p>
          <a:p>
            <a:pPr lv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400" b="1" kern="0" spc="-50" dirty="0">
                <a:latin typeface="맑은 고딕 (본문)"/>
              </a:rPr>
              <a:t>    1.</a:t>
            </a:r>
            <a:r>
              <a:rPr lang="ko-KR" altLang="en-US" sz="1400" b="1" kern="0" spc="-50" dirty="0">
                <a:latin typeface="맑은 고딕 (본문)"/>
              </a:rPr>
              <a:t> </a:t>
            </a:r>
            <a:r>
              <a:rPr lang="en-US" altLang="ko-KR" sz="1400" b="1" kern="0" spc="-50" dirty="0">
                <a:latin typeface="맑은 고딕 (본문)"/>
              </a:rPr>
              <a:t>2024.08</a:t>
            </a:r>
            <a:r>
              <a:rPr lang="ko-KR" altLang="en-US" sz="1400" b="1" kern="0" spc="-50" dirty="0">
                <a:latin typeface="맑은 고딕 (본문)"/>
              </a:rPr>
              <a:t> </a:t>
            </a:r>
            <a:r>
              <a:rPr lang="ko-KR" altLang="en-US" sz="1400" b="1" kern="0" spc="-50" dirty="0" err="1">
                <a:latin typeface="맑은 고딕 (본문)"/>
              </a:rPr>
              <a:t>마감월</a:t>
            </a:r>
            <a:r>
              <a:rPr lang="ko-KR" altLang="en-US" sz="1400" b="1" kern="0" spc="-50" dirty="0">
                <a:latin typeface="맑은 고딕 (본문)"/>
              </a:rPr>
              <a:t> 기준</a:t>
            </a:r>
            <a:endParaRPr lang="en-US" altLang="ko-KR" sz="1400" b="1" kern="0" spc="-50" dirty="0">
              <a:latin typeface="맑은 고딕 (본문)"/>
            </a:endParaRPr>
          </a:p>
          <a:p>
            <a:pPr lv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200" kern="0" spc="-50" dirty="0">
                <a:latin typeface="맑은 고딕 (본문)"/>
              </a:rPr>
              <a:t>       - </a:t>
            </a:r>
            <a:r>
              <a:rPr lang="ko-KR" altLang="en-US" sz="1200" kern="0" spc="-50" dirty="0">
                <a:latin typeface="맑은 고딕 (본문)"/>
              </a:rPr>
              <a:t>추출 시점 최신 </a:t>
            </a:r>
            <a:r>
              <a:rPr lang="ko-KR" altLang="en-US" sz="1200" kern="0" spc="-50" dirty="0" err="1">
                <a:latin typeface="맑은 고딕 (본문)"/>
              </a:rPr>
              <a:t>마감월</a:t>
            </a:r>
            <a:endParaRPr lang="en-US" altLang="ko-KR" sz="1200" kern="0" spc="-50" dirty="0">
              <a:latin typeface="맑은 고딕 (본문)"/>
            </a:endParaRPr>
          </a:p>
          <a:p>
            <a:pPr lv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1200" kern="0" spc="-50" dirty="0">
              <a:latin typeface="맑은 고딕 (본문)"/>
            </a:endParaRPr>
          </a:p>
          <a:p>
            <a:pPr lv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1400" kern="0" spc="-50" dirty="0">
                <a:latin typeface="맑은 고딕 (본문)"/>
              </a:rPr>
              <a:t>    </a:t>
            </a:r>
            <a:r>
              <a:rPr lang="en-US" altLang="ko-KR" sz="1400" b="1" kern="0" spc="-50" dirty="0">
                <a:latin typeface="맑은 고딕 (본문)"/>
              </a:rPr>
              <a:t>2.</a:t>
            </a:r>
            <a:r>
              <a:rPr lang="ko-KR" altLang="en-US" sz="1400" b="1" kern="0" spc="-50" dirty="0">
                <a:latin typeface="맑은 고딕 (본문)"/>
              </a:rPr>
              <a:t> </a:t>
            </a:r>
            <a:r>
              <a:rPr lang="en-US" altLang="ko-KR" sz="1400" b="1" kern="0" spc="-50" dirty="0">
                <a:latin typeface="맑은 고딕 (본문)"/>
              </a:rPr>
              <a:t>2022</a:t>
            </a:r>
            <a:r>
              <a:rPr lang="ko-KR" altLang="en-US" sz="1400" b="1" kern="0" spc="-50" dirty="0">
                <a:latin typeface="맑은 고딕 (본문)"/>
              </a:rPr>
              <a:t>년도 보험가입 계약</a:t>
            </a:r>
            <a:endParaRPr lang="en-US" altLang="ko-KR" sz="1400" b="1" kern="0" spc="-50" dirty="0">
              <a:latin typeface="맑은 고딕 (본문)"/>
            </a:endParaRPr>
          </a:p>
          <a:p>
            <a:pPr lv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200" b="1" kern="0" spc="-50" dirty="0">
                <a:latin typeface="맑은 고딕 (본문)"/>
              </a:rPr>
              <a:t>      </a:t>
            </a:r>
            <a:r>
              <a:rPr lang="en-US" altLang="ko-KR" sz="1200" kern="0" spc="-50" dirty="0">
                <a:latin typeface="맑은 고딕 (본문)"/>
              </a:rPr>
              <a:t>- 2</a:t>
            </a:r>
            <a:r>
              <a:rPr lang="ko-KR" altLang="en-US" sz="1200" kern="0" spc="-50" dirty="0">
                <a:latin typeface="맑은 고딕 (본문)"/>
              </a:rPr>
              <a:t>년 이상 경과하여 우량</a:t>
            </a:r>
            <a:r>
              <a:rPr lang="en-US" altLang="ko-KR" sz="1200" kern="0" spc="-50" dirty="0">
                <a:latin typeface="맑은 고딕 (본문)"/>
              </a:rPr>
              <a:t>/</a:t>
            </a:r>
            <a:r>
              <a:rPr lang="ko-KR" altLang="en-US" sz="1200" kern="0" spc="-50" dirty="0">
                <a:latin typeface="맑은 고딕 (본문)"/>
              </a:rPr>
              <a:t>불량 판단 가능</a:t>
            </a:r>
            <a:endParaRPr lang="en-US" altLang="ko-KR" sz="1400" b="1" kern="0" spc="-50" dirty="0">
              <a:latin typeface="맑은 고딕 (본문)"/>
            </a:endParaRPr>
          </a:p>
          <a:p>
            <a:pPr lv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1400" b="1" kern="0" spc="-50" dirty="0">
              <a:latin typeface="맑은 고딕 (본문)"/>
            </a:endParaRPr>
          </a:p>
          <a:p>
            <a:pPr lv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400" b="1" kern="0" spc="-50" dirty="0">
                <a:latin typeface="맑은 고딕 (본문)"/>
              </a:rPr>
              <a:t>    3. </a:t>
            </a:r>
            <a:r>
              <a:rPr lang="ko-KR" altLang="en-US" sz="1400" b="1" kern="0" spc="-50" dirty="0">
                <a:latin typeface="맑은 고딕 (본문)"/>
              </a:rPr>
              <a:t>대상 상품 </a:t>
            </a:r>
            <a:r>
              <a:rPr lang="en-US" altLang="ko-KR" sz="1400" b="1" kern="0" spc="-50" dirty="0">
                <a:latin typeface="맑은 고딕 (본문)"/>
              </a:rPr>
              <a:t>: </a:t>
            </a:r>
            <a:r>
              <a:rPr lang="ko-KR" altLang="en-US" sz="1400" b="1" kern="0" spc="-50" dirty="0" err="1">
                <a:latin typeface="맑은 고딕 (본문)"/>
              </a:rPr>
              <a:t>참좋은</a:t>
            </a:r>
            <a:r>
              <a:rPr lang="ko-KR" altLang="en-US" sz="1400" b="1" kern="0" spc="-50" dirty="0">
                <a:latin typeface="맑은 고딕 (본문)"/>
              </a:rPr>
              <a:t> </a:t>
            </a:r>
            <a:r>
              <a:rPr lang="ko-KR" altLang="en-US" sz="1400" b="1" kern="0" spc="-50" dirty="0" err="1">
                <a:latin typeface="맑은 고딕 (본문)"/>
              </a:rPr>
              <a:t>훼밀리더블플러스종합보험</a:t>
            </a:r>
            <a:r>
              <a:rPr lang="ko-KR" altLang="en-US" sz="1400" b="1" kern="0" spc="-50" dirty="0">
                <a:latin typeface="맑은 고딕 (본문)"/>
              </a:rPr>
              <a:t> </a:t>
            </a:r>
            <a:endParaRPr lang="en-US" altLang="ko-KR" sz="1400" b="1" kern="0" spc="-50" dirty="0">
              <a:latin typeface="맑은 고딕 (본문)"/>
            </a:endParaRPr>
          </a:p>
          <a:p>
            <a:pPr lv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400" kern="0" spc="-50" dirty="0">
                <a:latin typeface="맑은 고딕 (본문)"/>
              </a:rPr>
              <a:t>     </a:t>
            </a:r>
            <a:r>
              <a:rPr lang="en-US" altLang="ko-KR" sz="1200" kern="0" spc="-50" dirty="0">
                <a:latin typeface="맑은 고딕 (본문)"/>
              </a:rPr>
              <a:t> - GA</a:t>
            </a:r>
            <a:r>
              <a:rPr lang="ko-KR" altLang="en-US" sz="1200" kern="0" spc="-50" dirty="0">
                <a:latin typeface="맑은 고딕 (본문)"/>
              </a:rPr>
              <a:t>채널 분석을 위한 </a:t>
            </a:r>
            <a:r>
              <a:rPr lang="en-US" altLang="ko-KR" sz="1200" kern="0" spc="-50" dirty="0">
                <a:latin typeface="맑은 고딕 (본문)"/>
              </a:rPr>
              <a:t>GA </a:t>
            </a:r>
            <a:r>
              <a:rPr lang="ko-KR" altLang="en-US" sz="1200" kern="0" spc="-50" dirty="0">
                <a:latin typeface="맑은 고딕 (본문)"/>
              </a:rPr>
              <a:t>판매</a:t>
            </a:r>
            <a:r>
              <a:rPr lang="en-US" altLang="ko-KR" sz="1200" kern="0" spc="-50" dirty="0">
                <a:latin typeface="맑은 고딕 (본문)"/>
              </a:rPr>
              <a:t> </a:t>
            </a:r>
            <a:r>
              <a:rPr lang="ko-KR" altLang="en-US" sz="1200" kern="0" spc="-50" dirty="0">
                <a:latin typeface="맑은 고딕 (본문)"/>
              </a:rPr>
              <a:t>전용상품 활용</a:t>
            </a:r>
            <a:endParaRPr lang="en-US" altLang="ko-KR" sz="1400" kern="0" spc="-50" dirty="0">
              <a:latin typeface="맑은 고딕 (본문)"/>
            </a:endParaRPr>
          </a:p>
          <a:p>
            <a:pPr lv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1400" kern="0" spc="-50" dirty="0">
              <a:latin typeface="맑은 고딕 (본문)"/>
            </a:endParaRPr>
          </a:p>
          <a:p>
            <a:pPr lv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1400" kern="0" spc="-50" dirty="0">
                <a:latin typeface="맑은 고딕 (본문)"/>
              </a:rPr>
              <a:t>    </a:t>
            </a:r>
            <a:r>
              <a:rPr lang="en-US" altLang="ko-KR" sz="1400" b="1" kern="0" spc="-50" dirty="0">
                <a:latin typeface="맑은 고딕 (본문)"/>
              </a:rPr>
              <a:t>4.</a:t>
            </a:r>
            <a:r>
              <a:rPr lang="ko-KR" altLang="en-US" sz="1400" b="1" kern="0" spc="-50" dirty="0">
                <a:latin typeface="맑은 고딕 (본문)"/>
              </a:rPr>
              <a:t> 계약상태 </a:t>
            </a:r>
            <a:r>
              <a:rPr lang="en-US" altLang="ko-KR" sz="1400" b="1" kern="0" spc="-50" dirty="0">
                <a:latin typeface="맑은 고딕 (본문)"/>
              </a:rPr>
              <a:t>:</a:t>
            </a:r>
            <a:r>
              <a:rPr lang="ko-KR" altLang="en-US" sz="1400" b="1" kern="0" spc="-50" dirty="0">
                <a:latin typeface="맑은 고딕 (본문)"/>
              </a:rPr>
              <a:t> 소멸</a:t>
            </a:r>
            <a:r>
              <a:rPr lang="en-US" altLang="ko-KR" sz="1400" b="1" kern="0" spc="-50" dirty="0">
                <a:latin typeface="맑은 고딕 (본문)"/>
              </a:rPr>
              <a:t>,</a:t>
            </a:r>
            <a:r>
              <a:rPr lang="ko-KR" altLang="en-US" sz="1400" b="1" kern="0" spc="-50" dirty="0">
                <a:latin typeface="맑은 고딕 (본문)"/>
              </a:rPr>
              <a:t> 철회</a:t>
            </a:r>
            <a:r>
              <a:rPr lang="en-US" altLang="ko-KR" sz="1400" b="1" kern="0" spc="-50" dirty="0">
                <a:latin typeface="맑은 고딕 (본문)"/>
              </a:rPr>
              <a:t>,</a:t>
            </a:r>
            <a:r>
              <a:rPr lang="ko-KR" altLang="en-US" sz="1400" b="1" kern="0" spc="-50" dirty="0">
                <a:latin typeface="맑은 고딕 (본문)"/>
              </a:rPr>
              <a:t> 취소 제외</a:t>
            </a:r>
            <a:endParaRPr lang="en-US" altLang="ko-KR" sz="1400" b="1" kern="0" spc="-50" dirty="0">
              <a:latin typeface="맑은 고딕 (본문)"/>
            </a:endParaRPr>
          </a:p>
          <a:p>
            <a:pPr lv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200" kern="0" spc="-50" dirty="0">
                <a:latin typeface="맑은 고딕 (본문)"/>
              </a:rPr>
              <a:t>      - </a:t>
            </a:r>
            <a:r>
              <a:rPr lang="ko-KR" altLang="en-US" sz="1200" kern="0" spc="-50" dirty="0" err="1">
                <a:latin typeface="맑은 고딕 (본문)"/>
              </a:rPr>
              <a:t>유지율</a:t>
            </a:r>
            <a:r>
              <a:rPr lang="ko-KR" altLang="en-US" sz="1200" kern="0" spc="-50" dirty="0">
                <a:latin typeface="맑은 고딕 (본문)"/>
              </a:rPr>
              <a:t> 산정과 무관한 계약상태 제외</a:t>
            </a:r>
            <a:endParaRPr lang="en-US" altLang="ko-KR" sz="1200" kern="0" spc="-50" dirty="0">
              <a:latin typeface="맑은 고딕 (본문)"/>
            </a:endParaRPr>
          </a:p>
          <a:p>
            <a:pPr lv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1100" b="1" kern="0" spc="-50" dirty="0">
              <a:latin typeface="맑은 고딕 (본문)"/>
            </a:endParaRPr>
          </a:p>
          <a:p>
            <a:pPr lv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1100" b="1" kern="0" spc="-50" dirty="0">
              <a:latin typeface="맑은 고딕 (본문)"/>
            </a:endParaRPr>
          </a:p>
          <a:p>
            <a:pPr lv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1600" b="1" kern="0" spc="-50" dirty="0">
                <a:latin typeface="맑은 고딕 (본문)"/>
              </a:rPr>
              <a:t>  → 총 </a:t>
            </a:r>
            <a:r>
              <a:rPr lang="en-US" altLang="ko-KR" sz="1600" b="1" kern="0" spc="-50" dirty="0">
                <a:latin typeface="맑은 고딕 (본문)"/>
              </a:rPr>
              <a:t>15.5</a:t>
            </a:r>
            <a:r>
              <a:rPr lang="ko-KR" altLang="en-US" sz="1600" b="1" kern="0" spc="-50" dirty="0">
                <a:latin typeface="맑은 고딕 (본문)"/>
              </a:rPr>
              <a:t>만 개의 계약 데이터를 </a:t>
            </a:r>
            <a:r>
              <a:rPr lang="ko-KR" altLang="en-US" sz="1600" b="1" kern="0" spc="-50" dirty="0" err="1">
                <a:latin typeface="맑은 고딕 (본문)"/>
              </a:rPr>
              <a:t>모수로</a:t>
            </a:r>
            <a:r>
              <a:rPr lang="ko-KR" altLang="en-US" sz="1600" b="1" kern="0" spc="-50" dirty="0">
                <a:latin typeface="맑은 고딕 (본문)"/>
              </a:rPr>
              <a:t> 활용</a:t>
            </a:r>
            <a:endParaRPr lang="en-US" altLang="ko-KR" sz="1600" b="1" kern="0" spc="-50" dirty="0">
              <a:latin typeface="맑은 고딕 (본문)"/>
            </a:endParaRPr>
          </a:p>
          <a:p>
            <a:pPr lv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1200" b="1" kern="0" spc="-50" dirty="0">
              <a:latin typeface="맑은 고딕 (본문)"/>
            </a:endParaRPr>
          </a:p>
          <a:p>
            <a:pPr lv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1200" b="1" kern="0" spc="-50" dirty="0">
              <a:latin typeface="맑은 고딕 (본문)"/>
            </a:endParaRPr>
          </a:p>
          <a:p>
            <a:pPr lv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200" b="1" kern="0" spc="-50" dirty="0">
                <a:latin typeface="맑은 고딕 (본문)"/>
              </a:rPr>
              <a:t>  ※ </a:t>
            </a:r>
            <a:r>
              <a:rPr lang="ko-KR" altLang="en-US" sz="1200" kern="0" spc="-50" dirty="0">
                <a:latin typeface="맑은 고딕 (본문)"/>
              </a:rPr>
              <a:t>사후 편향 방지를 위해</a:t>
            </a:r>
            <a:r>
              <a:rPr lang="en-US" altLang="ko-KR" sz="1200" kern="0" spc="-50" dirty="0">
                <a:latin typeface="맑은 고딕 (본문)"/>
              </a:rPr>
              <a:t>, </a:t>
            </a:r>
            <a:r>
              <a:rPr lang="ko-KR" altLang="en-US" sz="1200" kern="0" spc="-50" dirty="0">
                <a:latin typeface="맑은 고딕 (본문)"/>
              </a:rPr>
              <a:t>가입시점 기준 활용 가능 데이터만 활용하였음</a:t>
            </a:r>
            <a:endParaRPr lang="en-US" altLang="ko-KR" sz="1200" b="1" kern="0" spc="-50" dirty="0">
              <a:latin typeface="맑은 고딕 (본문)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B6787D3-3CF2-574D-9D31-D3C881E750D3}"/>
              </a:ext>
            </a:extLst>
          </p:cNvPr>
          <p:cNvSpPr txBox="1"/>
          <p:nvPr/>
        </p:nvSpPr>
        <p:spPr>
          <a:xfrm>
            <a:off x="7658100" y="33182"/>
            <a:ext cx="295709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defTabSz="1320759">
              <a:defRPr/>
            </a:pPr>
            <a:r>
              <a:rPr lang="ko-KR" altLang="en-US" sz="1000" b="1" spc="867" dirty="0">
                <a:solidFill>
                  <a:prstClr val="white">
                    <a:alpha val="40000"/>
                  </a:prstClr>
                </a:solidFill>
                <a:latin typeface="+mn-ea"/>
                <a:cs typeface="조선일보명조" panose="02030304000000000000" pitchFamily="18" charset="-127"/>
              </a:rPr>
              <a:t> </a:t>
            </a:r>
            <a:r>
              <a:rPr lang="en-US" altLang="ko-KR" sz="1000" b="1" spc="867" dirty="0">
                <a:solidFill>
                  <a:prstClr val="white">
                    <a:alpha val="40000"/>
                  </a:prstClr>
                </a:solidFill>
                <a:latin typeface="+mn-ea"/>
                <a:cs typeface="조선일보명조" panose="02030304000000000000" pitchFamily="18" charset="-127"/>
              </a:rPr>
              <a:t>DBB(Expert)3</a:t>
            </a:r>
            <a:r>
              <a:rPr lang="ko-KR" altLang="en-US" sz="1000" b="1" spc="867" dirty="0">
                <a:solidFill>
                  <a:prstClr val="white">
                    <a:alpha val="40000"/>
                  </a:prstClr>
                </a:solidFill>
                <a:latin typeface="+mn-ea"/>
                <a:cs typeface="조선일보명조" panose="02030304000000000000" pitchFamily="18" charset="-127"/>
              </a:rPr>
              <a:t>팀</a:t>
            </a:r>
          </a:p>
        </p:txBody>
      </p:sp>
    </p:spTree>
    <p:extLst>
      <p:ext uri="{BB962C8B-B14F-4D97-AF65-F5344CB8AC3E}">
        <p14:creationId xmlns:p14="http://schemas.microsoft.com/office/powerpoint/2010/main" val="518777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>
            <a:extLst>
              <a:ext uri="{FF2B5EF4-FFF2-40B4-BE49-F238E27FC236}">
                <a16:creationId xmlns:a16="http://schemas.microsoft.com/office/drawing/2014/main" id="{6BBBAD51-CD01-4456-AC31-3463FA3DD636}"/>
              </a:ext>
            </a:extLst>
          </p:cNvPr>
          <p:cNvSpPr/>
          <p:nvPr/>
        </p:nvSpPr>
        <p:spPr>
          <a:xfrm>
            <a:off x="0" y="-3001"/>
            <a:ext cx="10621963" cy="839713"/>
          </a:xfrm>
          <a:prstGeom prst="rect">
            <a:avLst/>
          </a:prstGeom>
          <a:gradFill>
            <a:gsLst>
              <a:gs pos="23000">
                <a:srgbClr val="008142">
                  <a:alpha val="82000"/>
                </a:srgbClr>
              </a:gs>
              <a:gs pos="100000">
                <a:srgbClr val="00582C"/>
              </a:gs>
            </a:gsLst>
            <a:lin ang="270000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마켓 산스 Bold" panose="02000000000000000000" pitchFamily="50" charset="-127"/>
              <a:ea typeface="G마켓 산스 Bold" panose="02000000000000000000" pitchFamily="50" charset="-127"/>
              <a:cs typeface="+mn-cs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66822" y="198372"/>
            <a:ext cx="77106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spc="-100" dirty="0">
                <a:solidFill>
                  <a:schemeClr val="bg1"/>
                </a:solidFill>
                <a:latin typeface="맑은 고딕 (본문)"/>
                <a:cs typeface="맑은고딕"/>
              </a:rPr>
              <a:t>2.</a:t>
            </a:r>
            <a:r>
              <a:rPr lang="ko-KR" altLang="en-US" sz="2800" b="1" spc="-100" dirty="0">
                <a:solidFill>
                  <a:schemeClr val="bg1"/>
                </a:solidFill>
                <a:latin typeface="맑은 고딕 (본문)"/>
                <a:cs typeface="맑은고딕"/>
              </a:rPr>
              <a:t> 데이터 추출</a:t>
            </a:r>
            <a:endParaRPr lang="en-US" altLang="ko-KR" sz="2800" b="1" spc="-100" dirty="0">
              <a:solidFill>
                <a:schemeClr val="bg1"/>
              </a:solidFill>
              <a:latin typeface="맑은 고딕 (본문)"/>
              <a:cs typeface="맑은고딕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217247" y="721271"/>
            <a:ext cx="10187469" cy="0"/>
          </a:xfrm>
          <a:prstGeom prst="line">
            <a:avLst/>
          </a:prstGeom>
          <a:ln w="190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C01260B8-FC3E-41C6-90C6-DD79BD3DF59F}"/>
              </a:ext>
            </a:extLst>
          </p:cNvPr>
          <p:cNvGrpSpPr/>
          <p:nvPr/>
        </p:nvGrpSpPr>
        <p:grpSpPr>
          <a:xfrm>
            <a:off x="250251" y="1038085"/>
            <a:ext cx="10417080" cy="442674"/>
            <a:chOff x="274437" y="1045882"/>
            <a:chExt cx="10417080" cy="506971"/>
          </a:xfrm>
        </p:grpSpPr>
        <p:sp>
          <p:nvSpPr>
            <p:cNvPr id="14" name="AutoShape 63">
              <a:extLst>
                <a:ext uri="{FF2B5EF4-FFF2-40B4-BE49-F238E27FC236}">
                  <a16:creationId xmlns:a16="http://schemas.microsoft.com/office/drawing/2014/main" id="{99588B4A-4C2A-4D3D-8935-BB5B4D0AB2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091" y="1045882"/>
              <a:ext cx="10232426" cy="506971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defTabSz="914217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ko-KR" altLang="en-US" sz="2000" b="1" dirty="0" err="1">
                  <a:ln w="13500">
                    <a:solidFill>
                      <a:srgbClr val="4F81BD">
                        <a:shade val="2500"/>
                        <a:alpha val="6500"/>
                      </a:srgbClr>
                    </a:solidFill>
                    <a:prstDash val="solid"/>
                  </a:ln>
                  <a:solidFill>
                    <a:prstClr val="black"/>
                  </a:solidFill>
                  <a:latin typeface="맑은 고딕 (본문)"/>
                </a:rPr>
                <a:t>사용컬럼</a:t>
              </a:r>
              <a:r>
                <a:rPr kumimoji="1" lang="ko-KR" altLang="en-US" sz="2000" b="1" dirty="0">
                  <a:ln w="13500">
                    <a:solidFill>
                      <a:srgbClr val="4F81BD">
                        <a:shade val="2500"/>
                        <a:alpha val="6500"/>
                      </a:srgbClr>
                    </a:solidFill>
                    <a:prstDash val="solid"/>
                  </a:ln>
                  <a:solidFill>
                    <a:prstClr val="black"/>
                  </a:solidFill>
                  <a:latin typeface="맑은 고딕 (본문)"/>
                </a:rPr>
                <a:t> </a:t>
              </a:r>
              <a:r>
                <a:rPr kumimoji="1" lang="en-US" altLang="ko-KR" sz="2000" b="1" dirty="0">
                  <a:ln w="13500">
                    <a:solidFill>
                      <a:srgbClr val="4F81BD">
                        <a:shade val="2500"/>
                        <a:alpha val="6500"/>
                      </a:srgbClr>
                    </a:solidFill>
                    <a:prstDash val="solid"/>
                  </a:ln>
                  <a:solidFill>
                    <a:prstClr val="black"/>
                  </a:solidFill>
                  <a:latin typeface="맑은 고딕 (본문)"/>
                </a:rPr>
                <a:t>(</a:t>
              </a:r>
              <a:r>
                <a:rPr kumimoji="1" lang="ko-KR" altLang="en-US" sz="2000" b="1" dirty="0">
                  <a:ln w="13500">
                    <a:solidFill>
                      <a:srgbClr val="4F81BD">
                        <a:shade val="2500"/>
                        <a:alpha val="6500"/>
                      </a:srgbClr>
                    </a:solidFill>
                    <a:prstDash val="solid"/>
                  </a:ln>
                  <a:solidFill>
                    <a:prstClr val="black"/>
                  </a:solidFill>
                  <a:latin typeface="맑은 고딕 (본문)"/>
                </a:rPr>
                <a:t>총 </a:t>
              </a:r>
              <a:r>
                <a:rPr kumimoji="1" lang="en-US" altLang="ko-KR" sz="2000" b="1" dirty="0">
                  <a:ln w="13500">
                    <a:solidFill>
                      <a:srgbClr val="4F81BD">
                        <a:shade val="2500"/>
                        <a:alpha val="6500"/>
                      </a:srgbClr>
                    </a:solidFill>
                    <a:prstDash val="solid"/>
                  </a:ln>
                  <a:solidFill>
                    <a:prstClr val="black"/>
                  </a:solidFill>
                  <a:latin typeface="맑은 고딕 (본문)"/>
                </a:rPr>
                <a:t>45</a:t>
              </a:r>
              <a:r>
                <a:rPr kumimoji="1" lang="ko-KR" altLang="en-US" sz="2000" b="1" dirty="0">
                  <a:ln w="13500">
                    <a:solidFill>
                      <a:srgbClr val="4F81BD">
                        <a:shade val="2500"/>
                        <a:alpha val="6500"/>
                      </a:srgbClr>
                    </a:solidFill>
                    <a:prstDash val="solid"/>
                  </a:ln>
                  <a:solidFill>
                    <a:prstClr val="black"/>
                  </a:solidFill>
                  <a:latin typeface="맑은 고딕 (본문)"/>
                </a:rPr>
                <a:t>개</a:t>
              </a:r>
              <a:r>
                <a:rPr kumimoji="1" lang="en-US" altLang="ko-KR" sz="2000" b="1" dirty="0">
                  <a:ln w="13500">
                    <a:solidFill>
                      <a:srgbClr val="4F81BD">
                        <a:shade val="2500"/>
                        <a:alpha val="6500"/>
                      </a:srgbClr>
                    </a:solidFill>
                    <a:prstDash val="solid"/>
                  </a:ln>
                  <a:solidFill>
                    <a:prstClr val="black"/>
                  </a:solidFill>
                  <a:latin typeface="맑은 고딕 (본문)"/>
                </a:rPr>
                <a:t>)</a:t>
              </a:r>
            </a:p>
          </p:txBody>
        </p: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DF537400-4AA0-4CAD-B998-5DC094844470}"/>
                </a:ext>
              </a:extLst>
            </p:cNvPr>
            <p:cNvGrpSpPr/>
            <p:nvPr/>
          </p:nvGrpSpPr>
          <p:grpSpPr>
            <a:xfrm>
              <a:off x="274437" y="1131931"/>
              <a:ext cx="146428" cy="270504"/>
              <a:chOff x="511545" y="841128"/>
              <a:chExt cx="146428" cy="270504"/>
            </a:xfrm>
          </p:grpSpPr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54E0A88F-D582-48F3-8744-62BBCC6BA1F4}"/>
                  </a:ext>
                </a:extLst>
              </p:cNvPr>
              <p:cNvSpPr/>
              <p:nvPr/>
            </p:nvSpPr>
            <p:spPr>
              <a:xfrm>
                <a:off x="603872" y="841128"/>
                <a:ext cx="54101" cy="270504"/>
              </a:xfrm>
              <a:prstGeom prst="rect">
                <a:avLst/>
              </a:prstGeom>
              <a:solidFill>
                <a:srgbClr val="008E4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>
                  <a:latin typeface="맑은 고딕 (본문)"/>
                </a:endParaRPr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4020B9C9-45B5-4788-A653-CA58578F83BC}"/>
                  </a:ext>
                </a:extLst>
              </p:cNvPr>
              <p:cNvSpPr/>
              <p:nvPr/>
            </p:nvSpPr>
            <p:spPr>
              <a:xfrm>
                <a:off x="511545" y="841128"/>
                <a:ext cx="54101" cy="270504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>
                  <a:latin typeface="맑은 고딕 (본문)"/>
                </a:endParaRPr>
              </a:p>
            </p:txBody>
          </p:sp>
        </p:grp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8B6787D3-3CF2-574D-9D31-D3C881E750D3}"/>
              </a:ext>
            </a:extLst>
          </p:cNvPr>
          <p:cNvSpPr txBox="1"/>
          <p:nvPr/>
        </p:nvSpPr>
        <p:spPr>
          <a:xfrm>
            <a:off x="7658100" y="33182"/>
            <a:ext cx="295709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defTabSz="1320759">
              <a:defRPr/>
            </a:pPr>
            <a:r>
              <a:rPr lang="ko-KR" altLang="en-US" sz="1000" b="1" spc="867" dirty="0">
                <a:solidFill>
                  <a:prstClr val="white">
                    <a:alpha val="40000"/>
                  </a:prstClr>
                </a:solidFill>
                <a:latin typeface="+mn-ea"/>
                <a:cs typeface="조선일보명조" panose="02030304000000000000" pitchFamily="18" charset="-127"/>
              </a:rPr>
              <a:t> </a:t>
            </a:r>
            <a:r>
              <a:rPr lang="en-US" altLang="ko-KR" sz="1000" b="1" spc="867" dirty="0">
                <a:solidFill>
                  <a:prstClr val="white">
                    <a:alpha val="40000"/>
                  </a:prstClr>
                </a:solidFill>
                <a:latin typeface="+mn-ea"/>
                <a:cs typeface="조선일보명조" panose="02030304000000000000" pitchFamily="18" charset="-127"/>
              </a:rPr>
              <a:t>DBB(Expert)3</a:t>
            </a:r>
            <a:r>
              <a:rPr lang="ko-KR" altLang="en-US" sz="1000" b="1" spc="867" dirty="0">
                <a:solidFill>
                  <a:prstClr val="white">
                    <a:alpha val="40000"/>
                  </a:prstClr>
                </a:solidFill>
                <a:latin typeface="+mn-ea"/>
                <a:cs typeface="조선일보명조" panose="02030304000000000000" pitchFamily="18" charset="-127"/>
              </a:rPr>
              <a:t>팀</a:t>
            </a:r>
          </a:p>
        </p:txBody>
      </p:sp>
      <p:sp>
        <p:nvSpPr>
          <p:cNvPr id="12" name="직사각형 17">
            <a:extLst>
              <a:ext uri="{FF2B5EF4-FFF2-40B4-BE49-F238E27FC236}">
                <a16:creationId xmlns:a16="http://schemas.microsoft.com/office/drawing/2014/main" id="{4BF3D148-8DC6-4475-B749-6EB13D2952B4}"/>
              </a:ext>
            </a:extLst>
          </p:cNvPr>
          <p:cNvSpPr/>
          <p:nvPr/>
        </p:nvSpPr>
        <p:spPr>
          <a:xfrm>
            <a:off x="434905" y="1592262"/>
            <a:ext cx="9969811" cy="48170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36000" rIns="36000" bIns="36000">
            <a:spAutoFit/>
          </a:bodyPr>
          <a:lstStyle/>
          <a:p>
            <a:pPr lv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2000" b="1" kern="0" spc="-50" dirty="0">
                <a:latin typeface="맑은 고딕 (본문)"/>
              </a:rPr>
              <a:t>  </a:t>
            </a:r>
            <a:r>
              <a:rPr lang="ko-KR" altLang="en-US" sz="1600" b="1" kern="0" spc="-50" dirty="0">
                <a:latin typeface="맑은 고딕 (본문)"/>
              </a:rPr>
              <a:t>크게 </a:t>
            </a:r>
            <a:r>
              <a:rPr lang="en-US" altLang="ko-KR" sz="1600" b="1" kern="0" spc="-50" dirty="0">
                <a:latin typeface="맑은 고딕 (본문)"/>
              </a:rPr>
              <a:t>5</a:t>
            </a:r>
            <a:r>
              <a:rPr lang="ko-KR" altLang="en-US" sz="1600" b="1" kern="0" spc="-50" dirty="0">
                <a:latin typeface="맑은 고딕 (본문)"/>
              </a:rPr>
              <a:t>가지 유형으로 구분</a:t>
            </a:r>
            <a:endParaRPr lang="en-US" altLang="ko-KR" sz="1200" b="1" kern="0" spc="-50" dirty="0">
              <a:latin typeface="맑은 고딕 (본문)"/>
            </a:endParaRPr>
          </a:p>
          <a:p>
            <a:pPr lv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1200" b="1" kern="0" spc="-50" dirty="0">
              <a:latin typeface="맑은 고딕 (본문)"/>
            </a:endParaRPr>
          </a:p>
          <a:p>
            <a:pPr lv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400" b="1" kern="0" spc="-50" dirty="0">
                <a:latin typeface="맑은 고딕 (본문)"/>
              </a:rPr>
              <a:t>    1.</a:t>
            </a:r>
            <a:r>
              <a:rPr lang="ko-KR" altLang="en-US" sz="1400" b="1" kern="0" spc="-50" dirty="0">
                <a:latin typeface="맑은 고딕 (본문)"/>
              </a:rPr>
              <a:t> 계약 관련 데이터 </a:t>
            </a:r>
            <a:r>
              <a:rPr lang="en-US" altLang="ko-KR" sz="1400" b="1" kern="0" spc="-50" dirty="0">
                <a:latin typeface="맑은 고딕 (본문)"/>
              </a:rPr>
              <a:t>(</a:t>
            </a:r>
            <a:r>
              <a:rPr lang="ko-KR" altLang="en-US" sz="1400" b="1" kern="0" spc="-50" dirty="0">
                <a:latin typeface="맑은 고딕 (본문)"/>
              </a:rPr>
              <a:t>총 </a:t>
            </a:r>
            <a:r>
              <a:rPr lang="en-US" altLang="ko-KR" sz="1400" b="1" kern="0" spc="-50" dirty="0">
                <a:latin typeface="맑은 고딕 (본문)"/>
              </a:rPr>
              <a:t>13</a:t>
            </a:r>
            <a:r>
              <a:rPr lang="ko-KR" altLang="en-US" sz="1400" b="1" kern="0" spc="-50" dirty="0">
                <a:latin typeface="맑은 고딕 (본문)"/>
              </a:rPr>
              <a:t>개</a:t>
            </a:r>
            <a:r>
              <a:rPr lang="en-US" altLang="ko-KR" sz="1400" b="1" kern="0" spc="-50" dirty="0">
                <a:latin typeface="맑은 고딕 (본문)"/>
              </a:rPr>
              <a:t>)</a:t>
            </a:r>
          </a:p>
          <a:p>
            <a:pPr lv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100" kern="0" spc="-50" dirty="0">
                <a:latin typeface="맑은 고딕 (본문)"/>
              </a:rPr>
              <a:t>       - </a:t>
            </a:r>
            <a:r>
              <a:rPr lang="ko-KR" altLang="en-US" sz="1100" kern="0" spc="-50" dirty="0">
                <a:latin typeface="맑은 고딕 (본문)"/>
              </a:rPr>
              <a:t>증권번호</a:t>
            </a:r>
            <a:r>
              <a:rPr lang="en-US" altLang="ko-KR" sz="1100" kern="0" spc="-50" dirty="0">
                <a:latin typeface="맑은 고딕 (본문)"/>
              </a:rPr>
              <a:t>, </a:t>
            </a:r>
            <a:r>
              <a:rPr lang="ko-KR" altLang="en-US" sz="1100" kern="0" spc="-50" dirty="0">
                <a:latin typeface="맑은 고딕 (본문)"/>
              </a:rPr>
              <a:t>보험기간시작일자</a:t>
            </a:r>
            <a:r>
              <a:rPr lang="en-US" altLang="ko-KR" sz="1100" kern="0" spc="-50" dirty="0">
                <a:latin typeface="맑은 고딕 (본문)"/>
              </a:rPr>
              <a:t>, </a:t>
            </a:r>
            <a:r>
              <a:rPr lang="ko-KR" altLang="en-US" sz="1100" kern="0" spc="-50" dirty="0">
                <a:latin typeface="맑은 고딕 (본문)"/>
              </a:rPr>
              <a:t>보험기간종료일자</a:t>
            </a:r>
            <a:r>
              <a:rPr lang="en-US" altLang="ko-KR" sz="1100" kern="0" spc="-50" dirty="0">
                <a:latin typeface="맑은 고딕 (본문)"/>
              </a:rPr>
              <a:t>, </a:t>
            </a:r>
            <a:r>
              <a:rPr lang="ko-KR" altLang="en-US" sz="1100" kern="0" spc="-50" dirty="0">
                <a:latin typeface="맑은 고딕 (본문)"/>
              </a:rPr>
              <a:t>수금자사원번호</a:t>
            </a:r>
            <a:r>
              <a:rPr lang="en-US" altLang="ko-KR" sz="1100" kern="0" spc="-50" dirty="0">
                <a:latin typeface="맑은 고딕 (본문)"/>
              </a:rPr>
              <a:t>, </a:t>
            </a:r>
            <a:r>
              <a:rPr lang="ko-KR" altLang="en-US" sz="1100" kern="0" spc="-50" dirty="0">
                <a:latin typeface="맑은 고딕 (본문)"/>
              </a:rPr>
              <a:t>수금방법코드</a:t>
            </a:r>
            <a:r>
              <a:rPr lang="en-US" altLang="ko-KR" sz="1100" kern="0" spc="-50" dirty="0">
                <a:latin typeface="맑은 고딕 (본문)"/>
              </a:rPr>
              <a:t>, </a:t>
            </a:r>
            <a:r>
              <a:rPr lang="ko-KR" altLang="en-US" sz="1100" kern="0" spc="-50" dirty="0" err="1">
                <a:latin typeface="맑은 고딕 (본문)"/>
              </a:rPr>
              <a:t>만기년수</a:t>
            </a:r>
            <a:r>
              <a:rPr lang="en-US" altLang="ko-KR" sz="1100" kern="0" spc="-50" dirty="0">
                <a:latin typeface="맑은 고딕 (본문)"/>
              </a:rPr>
              <a:t>, </a:t>
            </a:r>
            <a:r>
              <a:rPr lang="ko-KR" altLang="en-US" sz="1100" kern="0" spc="-50" dirty="0">
                <a:latin typeface="맑은 고딕 (본문)"/>
              </a:rPr>
              <a:t>만기구분코드</a:t>
            </a:r>
            <a:r>
              <a:rPr lang="en-US" altLang="ko-KR" sz="1100" kern="0" spc="-50" dirty="0">
                <a:latin typeface="맑은 고딕 (본문)"/>
              </a:rPr>
              <a:t>, </a:t>
            </a:r>
            <a:r>
              <a:rPr lang="ko-KR" altLang="en-US" sz="1100" kern="0" spc="-50" dirty="0" err="1">
                <a:latin typeface="맑은 고딕 (본문)"/>
              </a:rPr>
              <a:t>납입년수</a:t>
            </a:r>
            <a:r>
              <a:rPr lang="en-US" altLang="ko-KR" sz="1100" kern="0" spc="-50" dirty="0">
                <a:latin typeface="맑은 고딕 (본문)"/>
              </a:rPr>
              <a:t>, </a:t>
            </a:r>
            <a:r>
              <a:rPr lang="ko-KR" altLang="en-US" sz="1100" kern="0" spc="-50" dirty="0">
                <a:latin typeface="맑은 고딕 (본문)"/>
              </a:rPr>
              <a:t>승환계약여부</a:t>
            </a:r>
            <a:r>
              <a:rPr lang="en-US" altLang="ko-KR" sz="1100" kern="0" spc="-50" dirty="0">
                <a:latin typeface="맑은 고딕 (본문)"/>
              </a:rPr>
              <a:t>,</a:t>
            </a:r>
          </a:p>
          <a:p>
            <a:pPr lv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100" kern="0" spc="-50" dirty="0">
                <a:latin typeface="맑은 고딕 (본문)"/>
              </a:rPr>
              <a:t>         </a:t>
            </a:r>
            <a:r>
              <a:rPr lang="ko-KR" altLang="en-US" sz="1100" kern="0" spc="-50" dirty="0" err="1">
                <a:latin typeface="맑은 고딕 (본문)"/>
              </a:rPr>
              <a:t>승환계약대상해지총건수</a:t>
            </a:r>
            <a:r>
              <a:rPr lang="en-US" altLang="ko-KR" sz="1100" kern="0" spc="-50" dirty="0">
                <a:latin typeface="맑은 고딕 (본문)"/>
              </a:rPr>
              <a:t>, </a:t>
            </a:r>
            <a:r>
              <a:rPr lang="ko-KR" altLang="en-US" sz="1100" kern="0" spc="-50" dirty="0">
                <a:latin typeface="맑은 고딕 (본문)"/>
              </a:rPr>
              <a:t>납입대상보험료</a:t>
            </a:r>
            <a:r>
              <a:rPr lang="en-US" altLang="ko-KR" sz="1100" kern="0" spc="-50" dirty="0">
                <a:latin typeface="맑은 고딕 (본문)"/>
              </a:rPr>
              <a:t>, </a:t>
            </a:r>
            <a:r>
              <a:rPr lang="ko-KR" altLang="en-US" sz="1100" kern="0" spc="-50" dirty="0">
                <a:latin typeface="맑은 고딕 (본문)"/>
              </a:rPr>
              <a:t>보장보험료</a:t>
            </a:r>
            <a:r>
              <a:rPr lang="en-US" altLang="ko-KR" sz="1100" kern="0" spc="-50" dirty="0">
                <a:latin typeface="맑은 고딕 (본문)"/>
              </a:rPr>
              <a:t>, </a:t>
            </a:r>
            <a:r>
              <a:rPr lang="ko-KR" altLang="en-US" sz="1100" kern="0" spc="-50" dirty="0">
                <a:latin typeface="맑은 고딕 (본문)"/>
              </a:rPr>
              <a:t>적립보험료</a:t>
            </a:r>
            <a:endParaRPr lang="en-US" altLang="ko-KR" sz="1100" kern="0" spc="-50" dirty="0">
              <a:latin typeface="맑은 고딕 (본문)"/>
            </a:endParaRPr>
          </a:p>
          <a:p>
            <a:pPr lv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1200" kern="0" spc="-50" dirty="0">
              <a:latin typeface="맑은 고딕 (본문)"/>
            </a:endParaRPr>
          </a:p>
          <a:p>
            <a:pPr lv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1400" kern="0" spc="-50" dirty="0">
                <a:latin typeface="맑은 고딕 (본문)"/>
              </a:rPr>
              <a:t>    </a:t>
            </a:r>
            <a:r>
              <a:rPr lang="en-US" altLang="ko-KR" sz="1400" b="1" kern="0" spc="-50" dirty="0">
                <a:latin typeface="맑은 고딕 (본문)"/>
              </a:rPr>
              <a:t>2.</a:t>
            </a:r>
            <a:r>
              <a:rPr lang="ko-KR" altLang="en-US" sz="1400" b="1" kern="0" spc="-50" dirty="0">
                <a:latin typeface="맑은 고딕 (본문)"/>
              </a:rPr>
              <a:t> 모집자 관련 데이터 </a:t>
            </a:r>
            <a:r>
              <a:rPr lang="en-US" altLang="ko-KR" sz="1400" b="1" kern="0" spc="-50" dirty="0">
                <a:latin typeface="맑은 고딕 (본문)"/>
              </a:rPr>
              <a:t>(</a:t>
            </a:r>
            <a:r>
              <a:rPr lang="ko-KR" altLang="en-US" sz="1400" b="1" kern="0" spc="-50" dirty="0">
                <a:latin typeface="맑은 고딕 (본문)"/>
              </a:rPr>
              <a:t>총 </a:t>
            </a:r>
            <a:r>
              <a:rPr lang="en-US" altLang="ko-KR" sz="1400" b="1" kern="0" spc="-50" dirty="0">
                <a:latin typeface="맑은 고딕 (본문)"/>
              </a:rPr>
              <a:t>8</a:t>
            </a:r>
            <a:r>
              <a:rPr lang="ko-KR" altLang="en-US" sz="1400" b="1" kern="0" spc="-50" dirty="0">
                <a:latin typeface="맑은 고딕 (본문)"/>
              </a:rPr>
              <a:t>개</a:t>
            </a:r>
            <a:r>
              <a:rPr lang="en-US" altLang="ko-KR" sz="1400" b="1" kern="0" spc="-50" dirty="0">
                <a:latin typeface="맑은 고딕 (본문)"/>
              </a:rPr>
              <a:t>)</a:t>
            </a:r>
          </a:p>
          <a:p>
            <a:pPr lv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100" b="1" kern="0" spc="-50" dirty="0">
                <a:latin typeface="맑은 고딕 (본문)"/>
              </a:rPr>
              <a:t>       </a:t>
            </a:r>
            <a:r>
              <a:rPr lang="en-US" altLang="ko-KR" sz="1100" kern="0" spc="-50" dirty="0">
                <a:latin typeface="맑은 고딕 (본문)"/>
              </a:rPr>
              <a:t>- </a:t>
            </a:r>
            <a:r>
              <a:rPr lang="ko-KR" altLang="en-US" sz="1100" kern="0" spc="-50" dirty="0">
                <a:latin typeface="맑은 고딕 (본문)"/>
              </a:rPr>
              <a:t>모집자사원번호</a:t>
            </a:r>
            <a:r>
              <a:rPr lang="en-US" altLang="ko-KR" sz="1100" kern="0" spc="-50" dirty="0">
                <a:latin typeface="맑은 고딕 (본문)"/>
              </a:rPr>
              <a:t>, PA</a:t>
            </a:r>
            <a:r>
              <a:rPr lang="ko-KR" altLang="en-US" sz="1100" kern="0" spc="-50" dirty="0">
                <a:latin typeface="맑은 고딕 (본문)"/>
              </a:rPr>
              <a:t>계약여부</a:t>
            </a:r>
            <a:r>
              <a:rPr lang="en-US" altLang="ko-KR" sz="1100" kern="0" spc="-50" dirty="0">
                <a:latin typeface="맑은 고딕 (본문)"/>
              </a:rPr>
              <a:t>, PA</a:t>
            </a:r>
            <a:r>
              <a:rPr lang="ko-KR" altLang="en-US" sz="1100" kern="0" spc="-50" dirty="0">
                <a:latin typeface="맑은 고딕 (본문)"/>
              </a:rPr>
              <a:t>가족계약여부</a:t>
            </a:r>
            <a:r>
              <a:rPr lang="en-US" altLang="ko-KR" sz="1100" kern="0" spc="-50" dirty="0">
                <a:latin typeface="맑은 고딕 (본문)"/>
              </a:rPr>
              <a:t>, </a:t>
            </a:r>
            <a:r>
              <a:rPr lang="ko-KR" altLang="en-US" sz="1100" kern="0" spc="-50" dirty="0" err="1">
                <a:latin typeface="맑은 고딕 (본문)"/>
              </a:rPr>
              <a:t>차월수</a:t>
            </a:r>
            <a:r>
              <a:rPr lang="en-US" altLang="ko-KR" sz="1100" kern="0" spc="-50" dirty="0">
                <a:latin typeface="맑은 고딕 (본문)"/>
              </a:rPr>
              <a:t>, </a:t>
            </a:r>
          </a:p>
          <a:p>
            <a:pPr lv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100" kern="0" spc="-50" dirty="0">
                <a:latin typeface="맑은 고딕 (본문)"/>
              </a:rPr>
              <a:t>         </a:t>
            </a:r>
            <a:r>
              <a:rPr lang="ko-KR" altLang="en-US" sz="1100" kern="0" spc="-50" dirty="0">
                <a:latin typeface="맑은 고딕 (본문)"/>
              </a:rPr>
              <a:t>모집자</a:t>
            </a:r>
            <a:r>
              <a:rPr lang="en-US" altLang="ko-KR" sz="1100" kern="0" spc="-50" dirty="0">
                <a:latin typeface="맑은 고딕 (본문)"/>
              </a:rPr>
              <a:t>_</a:t>
            </a:r>
            <a:r>
              <a:rPr lang="ko-KR" altLang="en-US" sz="1100" kern="0" spc="-50" dirty="0">
                <a:latin typeface="맑은 고딕 (본문)"/>
              </a:rPr>
              <a:t>직전</a:t>
            </a:r>
            <a:r>
              <a:rPr lang="en-US" altLang="ko-KR" sz="1100" kern="0" spc="-50" dirty="0">
                <a:latin typeface="맑은 고딕 (본문)"/>
              </a:rPr>
              <a:t>1</a:t>
            </a:r>
            <a:r>
              <a:rPr lang="ko-KR" altLang="en-US" sz="1100" kern="0" spc="-50" dirty="0" err="1">
                <a:latin typeface="맑은 고딕 (본문)"/>
              </a:rPr>
              <a:t>년체결건수</a:t>
            </a:r>
            <a:r>
              <a:rPr lang="en-US" altLang="ko-KR" sz="1100" kern="0" spc="-50" dirty="0">
                <a:latin typeface="맑은 고딕 (본문)"/>
              </a:rPr>
              <a:t>, </a:t>
            </a:r>
            <a:r>
              <a:rPr lang="ko-KR" altLang="en-US" sz="1100" kern="0" spc="-50" dirty="0">
                <a:latin typeface="맑은 고딕 (본문)"/>
              </a:rPr>
              <a:t>모집자</a:t>
            </a:r>
            <a:r>
              <a:rPr lang="en-US" altLang="ko-KR" sz="1100" kern="0" spc="-50" dirty="0">
                <a:latin typeface="맑은 고딕 (본문)"/>
              </a:rPr>
              <a:t>_</a:t>
            </a:r>
            <a:r>
              <a:rPr lang="ko-KR" altLang="en-US" sz="1100" kern="0" spc="-50" dirty="0">
                <a:latin typeface="맑은 고딕 (본문)"/>
              </a:rPr>
              <a:t>직전</a:t>
            </a:r>
            <a:r>
              <a:rPr lang="en-US" altLang="ko-KR" sz="1100" kern="0" spc="-50" dirty="0">
                <a:latin typeface="맑은 고딕 (본문)"/>
              </a:rPr>
              <a:t>3</a:t>
            </a:r>
            <a:r>
              <a:rPr lang="ko-KR" altLang="en-US" sz="1100" kern="0" spc="-50" dirty="0" err="1">
                <a:latin typeface="맑은 고딕 (본문)"/>
              </a:rPr>
              <a:t>년체결건수</a:t>
            </a:r>
            <a:r>
              <a:rPr lang="en-US" altLang="ko-KR" sz="1100" kern="0" spc="-50" dirty="0">
                <a:latin typeface="맑은 고딕 (본문)"/>
              </a:rPr>
              <a:t>,</a:t>
            </a:r>
            <a:r>
              <a:rPr lang="ko-KR" altLang="en-US" sz="1100" kern="0" spc="-50" dirty="0">
                <a:latin typeface="맑은 고딕 (본문)"/>
              </a:rPr>
              <a:t> 모집자</a:t>
            </a:r>
            <a:r>
              <a:rPr lang="en-US" altLang="ko-KR" sz="1100" kern="0" spc="-50" dirty="0">
                <a:latin typeface="맑은 고딕 (본문)"/>
              </a:rPr>
              <a:t>_</a:t>
            </a:r>
            <a:r>
              <a:rPr lang="ko-KR" altLang="en-US" sz="1100" kern="0" spc="-50" dirty="0">
                <a:latin typeface="맑은 고딕 (본문)"/>
              </a:rPr>
              <a:t>직전</a:t>
            </a:r>
            <a:r>
              <a:rPr lang="en-US" altLang="ko-KR" sz="1100" kern="0" spc="-50" dirty="0">
                <a:latin typeface="맑은 고딕 (본문)"/>
              </a:rPr>
              <a:t>1</a:t>
            </a:r>
            <a:r>
              <a:rPr lang="ko-KR" altLang="en-US" sz="1100" kern="0" spc="-50" dirty="0" err="1">
                <a:latin typeface="맑은 고딕 (본문)"/>
              </a:rPr>
              <a:t>년해지건수</a:t>
            </a:r>
            <a:r>
              <a:rPr lang="en-US" altLang="ko-KR" sz="1100" kern="0" spc="-50" dirty="0">
                <a:latin typeface="맑은 고딕 (본문)"/>
              </a:rPr>
              <a:t>, </a:t>
            </a:r>
            <a:r>
              <a:rPr lang="ko-KR" altLang="en-US" sz="1100" kern="0" spc="-50" dirty="0">
                <a:latin typeface="맑은 고딕 (본문)"/>
              </a:rPr>
              <a:t>모집자</a:t>
            </a:r>
            <a:r>
              <a:rPr lang="en-US" altLang="ko-KR" sz="1100" kern="0" spc="-50" dirty="0">
                <a:latin typeface="맑은 고딕 (본문)"/>
              </a:rPr>
              <a:t>_</a:t>
            </a:r>
            <a:r>
              <a:rPr lang="ko-KR" altLang="en-US" sz="1100" kern="0" spc="-50" dirty="0">
                <a:latin typeface="맑은 고딕 (본문)"/>
              </a:rPr>
              <a:t>직전</a:t>
            </a:r>
            <a:r>
              <a:rPr lang="en-US" altLang="ko-KR" sz="1100" kern="0" spc="-50" dirty="0">
                <a:latin typeface="맑은 고딕 (본문)"/>
              </a:rPr>
              <a:t>3</a:t>
            </a:r>
            <a:r>
              <a:rPr lang="ko-KR" altLang="en-US" sz="1100" kern="0" spc="-50" dirty="0" err="1">
                <a:latin typeface="맑은 고딕 (본문)"/>
              </a:rPr>
              <a:t>년해지건수</a:t>
            </a:r>
            <a:endParaRPr lang="en-US" altLang="ko-KR" sz="1100" kern="0" spc="-50" dirty="0">
              <a:latin typeface="맑은 고딕 (본문)"/>
            </a:endParaRPr>
          </a:p>
          <a:p>
            <a:pPr lv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1400" b="1" kern="0" spc="-50" dirty="0">
              <a:latin typeface="맑은 고딕 (본문)"/>
            </a:endParaRPr>
          </a:p>
          <a:p>
            <a:pPr lv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400" b="1" kern="0" spc="-50" dirty="0">
                <a:latin typeface="맑은 고딕 (본문)"/>
              </a:rPr>
              <a:t>    3. </a:t>
            </a:r>
            <a:r>
              <a:rPr lang="ko-KR" altLang="en-US" sz="1400" b="1" kern="0" spc="-50" dirty="0">
                <a:latin typeface="맑은 고딕 (본문)"/>
              </a:rPr>
              <a:t>모집조직 관련 데이터 </a:t>
            </a:r>
            <a:r>
              <a:rPr lang="en-US" altLang="ko-KR" sz="1400" b="1" kern="0" spc="-50" dirty="0">
                <a:latin typeface="맑은 고딕 (본문)"/>
              </a:rPr>
              <a:t>(</a:t>
            </a:r>
            <a:r>
              <a:rPr lang="ko-KR" altLang="en-US" sz="1400" b="1" kern="0" spc="-50" dirty="0">
                <a:latin typeface="맑은 고딕 (본문)"/>
              </a:rPr>
              <a:t>총 </a:t>
            </a:r>
            <a:r>
              <a:rPr lang="en-US" altLang="ko-KR" sz="1400" b="1" kern="0" spc="-50" dirty="0">
                <a:latin typeface="맑은 고딕 (본문)"/>
              </a:rPr>
              <a:t>7</a:t>
            </a:r>
            <a:r>
              <a:rPr lang="ko-KR" altLang="en-US" sz="1400" b="1" kern="0" spc="-50" dirty="0">
                <a:latin typeface="맑은 고딕 (본문)"/>
              </a:rPr>
              <a:t>개</a:t>
            </a:r>
            <a:r>
              <a:rPr lang="en-US" altLang="ko-KR" sz="1400" b="1" kern="0" spc="-50" dirty="0">
                <a:latin typeface="맑은 고딕 (본문)"/>
              </a:rPr>
              <a:t>)</a:t>
            </a:r>
          </a:p>
          <a:p>
            <a:pPr lv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200" kern="0" spc="-50" dirty="0">
                <a:latin typeface="맑은 고딕 (본문)"/>
              </a:rPr>
              <a:t>      </a:t>
            </a:r>
            <a:r>
              <a:rPr lang="en-US" altLang="ko-KR" sz="1100" kern="0" spc="-50" dirty="0">
                <a:latin typeface="맑은 고딕 (본문)"/>
              </a:rPr>
              <a:t> - </a:t>
            </a:r>
            <a:r>
              <a:rPr lang="ko-KR" altLang="en-US" sz="1100" kern="0" spc="-50" dirty="0">
                <a:latin typeface="맑은 고딕 (본문)"/>
              </a:rPr>
              <a:t>조직번호</a:t>
            </a:r>
            <a:r>
              <a:rPr lang="en-US" altLang="ko-KR" sz="1100" kern="0" spc="-50" dirty="0">
                <a:latin typeface="맑은 고딕 (본문)"/>
              </a:rPr>
              <a:t>, </a:t>
            </a:r>
            <a:r>
              <a:rPr lang="ko-KR" altLang="en-US" sz="1100" kern="0" spc="-50" dirty="0">
                <a:latin typeface="맑은 고딕 (본문)"/>
              </a:rPr>
              <a:t>지점번호</a:t>
            </a:r>
            <a:r>
              <a:rPr lang="en-US" altLang="ko-KR" sz="1100" kern="0" spc="-50" dirty="0">
                <a:latin typeface="맑은 고딕 (본문)"/>
              </a:rPr>
              <a:t>, </a:t>
            </a:r>
            <a:r>
              <a:rPr lang="ko-KR" altLang="en-US" sz="1100" kern="0" spc="-50" dirty="0">
                <a:latin typeface="맑은 고딕 (본문)"/>
              </a:rPr>
              <a:t>사업단번호</a:t>
            </a:r>
            <a:r>
              <a:rPr lang="en-US" altLang="ko-KR" sz="1100" kern="0" spc="-50" dirty="0">
                <a:latin typeface="맑은 고딕 (본문)"/>
              </a:rPr>
              <a:t>, </a:t>
            </a:r>
            <a:r>
              <a:rPr lang="ko-KR" altLang="en-US" sz="1100" kern="0" spc="-50" dirty="0">
                <a:latin typeface="맑은 고딕 (본문)"/>
              </a:rPr>
              <a:t>본부번호</a:t>
            </a:r>
            <a:r>
              <a:rPr lang="en-US" altLang="ko-KR" sz="1100" kern="0" spc="-50" dirty="0">
                <a:latin typeface="맑은 고딕 (본문)"/>
              </a:rPr>
              <a:t>, </a:t>
            </a:r>
            <a:r>
              <a:rPr lang="ko-KR" altLang="en-US" sz="1100" kern="0" spc="-50" dirty="0">
                <a:latin typeface="맑은 고딕 (본문)"/>
              </a:rPr>
              <a:t>대표대리점번호</a:t>
            </a:r>
            <a:r>
              <a:rPr lang="en-US" altLang="ko-KR" sz="1100" kern="0" spc="-50" dirty="0">
                <a:latin typeface="맑은 고딕 (본문)"/>
              </a:rPr>
              <a:t>, </a:t>
            </a:r>
            <a:r>
              <a:rPr lang="ko-KR" altLang="en-US" sz="1100" kern="0" spc="-50" dirty="0">
                <a:latin typeface="맑은 고딕 (본문)"/>
              </a:rPr>
              <a:t>대표대리점여부</a:t>
            </a:r>
            <a:r>
              <a:rPr lang="en-US" altLang="ko-KR" sz="1100" kern="0" spc="-50" dirty="0">
                <a:latin typeface="맑은 고딕 (본문)"/>
              </a:rPr>
              <a:t>, </a:t>
            </a:r>
            <a:r>
              <a:rPr lang="ko-KR" altLang="en-US" sz="1100" kern="0" spc="-50" dirty="0">
                <a:latin typeface="맑은 고딕 (본문)"/>
              </a:rPr>
              <a:t>모대리점번호</a:t>
            </a:r>
            <a:endParaRPr lang="en-US" altLang="ko-KR" sz="1200" kern="0" spc="-50" dirty="0">
              <a:latin typeface="맑은 고딕 (본문)"/>
            </a:endParaRPr>
          </a:p>
          <a:p>
            <a:pPr lv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1400" kern="0" spc="-50" dirty="0">
              <a:latin typeface="맑은 고딕 (본문)"/>
            </a:endParaRPr>
          </a:p>
          <a:p>
            <a:pPr lv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1400" kern="0" spc="-50" dirty="0">
                <a:latin typeface="맑은 고딕 (본문)"/>
              </a:rPr>
              <a:t>    </a:t>
            </a:r>
            <a:r>
              <a:rPr lang="en-US" altLang="ko-KR" sz="1400" b="1" kern="0" spc="-50" dirty="0">
                <a:latin typeface="맑은 고딕 (본문)"/>
              </a:rPr>
              <a:t>4.</a:t>
            </a:r>
            <a:r>
              <a:rPr lang="ko-KR" altLang="en-US" sz="1400" b="1" kern="0" spc="-50" dirty="0">
                <a:latin typeface="맑은 고딕 (본문)"/>
              </a:rPr>
              <a:t> 계약자 관련 데이터 </a:t>
            </a:r>
            <a:r>
              <a:rPr lang="en-US" altLang="ko-KR" sz="1400" b="1" kern="0" spc="-50" dirty="0">
                <a:latin typeface="맑은 고딕 (본문)"/>
              </a:rPr>
              <a:t>(</a:t>
            </a:r>
            <a:r>
              <a:rPr lang="ko-KR" altLang="en-US" sz="1400" b="1" kern="0" spc="-50" dirty="0">
                <a:latin typeface="맑은 고딕 (본문)"/>
              </a:rPr>
              <a:t>총 </a:t>
            </a:r>
            <a:r>
              <a:rPr lang="en-US" altLang="ko-KR" sz="1400" b="1" kern="0" spc="-50" dirty="0">
                <a:latin typeface="맑은 고딕 (본문)"/>
              </a:rPr>
              <a:t>8</a:t>
            </a:r>
            <a:r>
              <a:rPr lang="ko-KR" altLang="en-US" sz="1400" b="1" kern="0" spc="-50" dirty="0">
                <a:latin typeface="맑은 고딕 (본문)"/>
              </a:rPr>
              <a:t>개</a:t>
            </a:r>
            <a:r>
              <a:rPr lang="en-US" altLang="ko-KR" sz="1400" b="1" kern="0" spc="-50" dirty="0">
                <a:latin typeface="맑은 고딕 (본문)"/>
              </a:rPr>
              <a:t>)</a:t>
            </a:r>
          </a:p>
          <a:p>
            <a:pPr lv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100" kern="0" spc="-50" dirty="0">
                <a:latin typeface="맑은 고딕 (본문)"/>
              </a:rPr>
              <a:t>       - </a:t>
            </a:r>
            <a:r>
              <a:rPr lang="ko-KR" altLang="en-US" sz="1100" kern="0" spc="-50" dirty="0">
                <a:latin typeface="맑은 고딕 (본문)"/>
              </a:rPr>
              <a:t>계약자고객번호</a:t>
            </a:r>
            <a:r>
              <a:rPr lang="en-US" altLang="ko-KR" sz="1100" kern="0" spc="-50" dirty="0">
                <a:latin typeface="맑은 고딕 (본문)"/>
              </a:rPr>
              <a:t>, </a:t>
            </a:r>
            <a:r>
              <a:rPr lang="ko-KR" altLang="en-US" sz="1100" kern="0" spc="-50" dirty="0">
                <a:latin typeface="맑은 고딕 (본문)"/>
              </a:rPr>
              <a:t>계약자연령</a:t>
            </a:r>
            <a:r>
              <a:rPr lang="en-US" altLang="ko-KR" sz="1100" kern="0" spc="-50" dirty="0">
                <a:latin typeface="맑은 고딕 (본문)"/>
              </a:rPr>
              <a:t>, </a:t>
            </a:r>
            <a:r>
              <a:rPr lang="ko-KR" altLang="en-US" sz="1100" kern="0" spc="-50" dirty="0" err="1">
                <a:latin typeface="맑은 고딕 (본문)"/>
              </a:rPr>
              <a:t>계약자성별코드</a:t>
            </a:r>
            <a:r>
              <a:rPr lang="en-US" altLang="ko-KR" sz="1100" kern="0" spc="-50" dirty="0">
                <a:latin typeface="맑은 고딕 (본문)"/>
              </a:rPr>
              <a:t>, </a:t>
            </a:r>
            <a:r>
              <a:rPr lang="ko-KR" altLang="en-US" sz="1100" kern="0" spc="-50" dirty="0">
                <a:latin typeface="맑은 고딕 (본문)"/>
              </a:rPr>
              <a:t>개인단체구분코드</a:t>
            </a:r>
            <a:r>
              <a:rPr lang="en-US" altLang="ko-KR" sz="1100" kern="0" spc="-50" dirty="0">
                <a:latin typeface="맑은 고딕 (본문)"/>
              </a:rPr>
              <a:t>, </a:t>
            </a:r>
          </a:p>
          <a:p>
            <a:pPr lv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100" kern="0" spc="-50" dirty="0">
                <a:latin typeface="맑은 고딕 (본문)"/>
              </a:rPr>
              <a:t>         </a:t>
            </a:r>
            <a:r>
              <a:rPr lang="ko-KR" altLang="en-US" sz="1100" kern="0" spc="-50" dirty="0">
                <a:latin typeface="맑은 고딕 (본문)"/>
              </a:rPr>
              <a:t>계약자</a:t>
            </a:r>
            <a:r>
              <a:rPr lang="en-US" altLang="ko-KR" sz="1100" kern="0" spc="-50" dirty="0">
                <a:latin typeface="맑은 고딕 (본문)"/>
              </a:rPr>
              <a:t>_</a:t>
            </a:r>
            <a:r>
              <a:rPr lang="ko-KR" altLang="en-US" sz="1100" kern="0" spc="-50" dirty="0">
                <a:latin typeface="맑은 고딕 (본문)"/>
              </a:rPr>
              <a:t>직전</a:t>
            </a:r>
            <a:r>
              <a:rPr lang="en-US" altLang="ko-KR" sz="1100" kern="0" spc="-50" dirty="0">
                <a:latin typeface="맑은 고딕 (본문)"/>
              </a:rPr>
              <a:t>1</a:t>
            </a:r>
            <a:r>
              <a:rPr lang="ko-KR" altLang="en-US" sz="1100" kern="0" spc="-50" dirty="0" err="1">
                <a:latin typeface="맑은 고딕 (본문)"/>
              </a:rPr>
              <a:t>년체결건수</a:t>
            </a:r>
            <a:r>
              <a:rPr lang="en-US" altLang="ko-KR" sz="1100" kern="0" spc="-50" dirty="0">
                <a:latin typeface="맑은 고딕 (본문)"/>
              </a:rPr>
              <a:t>, </a:t>
            </a:r>
            <a:r>
              <a:rPr lang="ko-KR" altLang="en-US" sz="1100" kern="0" spc="-50" dirty="0">
                <a:latin typeface="맑은 고딕 (본문)"/>
              </a:rPr>
              <a:t>계약자</a:t>
            </a:r>
            <a:r>
              <a:rPr lang="en-US" altLang="ko-KR" sz="1100" kern="0" spc="-50" dirty="0">
                <a:latin typeface="맑은 고딕 (본문)"/>
              </a:rPr>
              <a:t>_</a:t>
            </a:r>
            <a:r>
              <a:rPr lang="ko-KR" altLang="en-US" sz="1100" kern="0" spc="-50" dirty="0">
                <a:latin typeface="맑은 고딕 (본문)"/>
              </a:rPr>
              <a:t>직전</a:t>
            </a:r>
            <a:r>
              <a:rPr lang="en-US" altLang="ko-KR" sz="1100" kern="0" spc="-50" dirty="0">
                <a:latin typeface="맑은 고딕 (본문)"/>
              </a:rPr>
              <a:t>3</a:t>
            </a:r>
            <a:r>
              <a:rPr lang="ko-KR" altLang="en-US" sz="1100" kern="0" spc="-50" dirty="0" err="1">
                <a:latin typeface="맑은 고딕 (본문)"/>
              </a:rPr>
              <a:t>년체결건수</a:t>
            </a:r>
            <a:r>
              <a:rPr lang="en-US" altLang="ko-KR" sz="1100" kern="0" spc="-50" dirty="0">
                <a:latin typeface="맑은 고딕 (본문)"/>
              </a:rPr>
              <a:t>, </a:t>
            </a:r>
            <a:r>
              <a:rPr lang="ko-KR" altLang="en-US" sz="1100" kern="0" spc="-50" dirty="0">
                <a:latin typeface="맑은 고딕 (본문)"/>
              </a:rPr>
              <a:t>계약자</a:t>
            </a:r>
            <a:r>
              <a:rPr lang="en-US" altLang="ko-KR" sz="1100" kern="0" spc="-50" dirty="0">
                <a:latin typeface="맑은 고딕 (본문)"/>
              </a:rPr>
              <a:t>_</a:t>
            </a:r>
            <a:r>
              <a:rPr lang="ko-KR" altLang="en-US" sz="1100" kern="0" spc="-50" dirty="0">
                <a:latin typeface="맑은 고딕 (본문)"/>
              </a:rPr>
              <a:t>직전</a:t>
            </a:r>
            <a:r>
              <a:rPr lang="en-US" altLang="ko-KR" sz="1100" kern="0" spc="-50" dirty="0">
                <a:latin typeface="맑은 고딕 (본문)"/>
              </a:rPr>
              <a:t>1</a:t>
            </a:r>
            <a:r>
              <a:rPr lang="ko-KR" altLang="en-US" sz="1100" kern="0" spc="-50" dirty="0" err="1">
                <a:latin typeface="맑은 고딕 (본문)"/>
              </a:rPr>
              <a:t>년해지건수</a:t>
            </a:r>
            <a:r>
              <a:rPr lang="en-US" altLang="ko-KR" sz="1100" kern="0" spc="-50" dirty="0">
                <a:latin typeface="맑은 고딕 (본문)"/>
              </a:rPr>
              <a:t>, </a:t>
            </a:r>
            <a:r>
              <a:rPr lang="ko-KR" altLang="en-US" sz="1100" kern="0" spc="-50" dirty="0">
                <a:latin typeface="맑은 고딕 (본문)"/>
              </a:rPr>
              <a:t>계약자</a:t>
            </a:r>
            <a:r>
              <a:rPr lang="en-US" altLang="ko-KR" sz="1100" kern="0" spc="-50" dirty="0">
                <a:latin typeface="맑은 고딕 (본문)"/>
              </a:rPr>
              <a:t>_</a:t>
            </a:r>
            <a:r>
              <a:rPr lang="ko-KR" altLang="en-US" sz="1100" kern="0" spc="-50" dirty="0">
                <a:latin typeface="맑은 고딕 (본문)"/>
              </a:rPr>
              <a:t>직전</a:t>
            </a:r>
            <a:r>
              <a:rPr lang="en-US" altLang="ko-KR" sz="1100" kern="0" spc="-50" dirty="0">
                <a:latin typeface="맑은 고딕 (본문)"/>
              </a:rPr>
              <a:t>3</a:t>
            </a:r>
            <a:r>
              <a:rPr lang="ko-KR" altLang="en-US" sz="1100" kern="0" spc="-50" dirty="0" err="1">
                <a:latin typeface="맑은 고딕 (본문)"/>
              </a:rPr>
              <a:t>년해지건수</a:t>
            </a:r>
            <a:endParaRPr lang="en-US" altLang="ko-KR" sz="1050" b="1" kern="0" spc="-50" dirty="0">
              <a:latin typeface="맑은 고딕 (본문)"/>
            </a:endParaRPr>
          </a:p>
          <a:p>
            <a:pPr lv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1100" b="1" kern="0" spc="-50" dirty="0">
              <a:latin typeface="맑은 고딕 (본문)"/>
            </a:endParaRPr>
          </a:p>
          <a:p>
            <a:pPr lv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100" b="1" kern="0" spc="-50" dirty="0">
                <a:latin typeface="맑은 고딕 (본문)"/>
              </a:rPr>
              <a:t>     </a:t>
            </a:r>
            <a:r>
              <a:rPr lang="en-US" altLang="ko-KR" sz="1400" b="1" kern="0" spc="-50" dirty="0">
                <a:latin typeface="맑은 고딕 (본문)"/>
              </a:rPr>
              <a:t>5</a:t>
            </a:r>
            <a:r>
              <a:rPr lang="en-US" altLang="ko-KR" b="1" kern="0" spc="-50" dirty="0">
                <a:latin typeface="맑은 고딕 (본문)"/>
              </a:rPr>
              <a:t>.</a:t>
            </a:r>
            <a:r>
              <a:rPr lang="ko-KR" altLang="en-US" b="1" kern="0" spc="-50" dirty="0">
                <a:latin typeface="맑은 고딕 (본문)"/>
              </a:rPr>
              <a:t> </a:t>
            </a:r>
            <a:r>
              <a:rPr lang="ko-KR" altLang="en-US" sz="1400" b="1" kern="0" spc="-50" dirty="0">
                <a:latin typeface="맑은 고딕 (본문)"/>
              </a:rPr>
              <a:t>피보험자 관련 데이터 </a:t>
            </a:r>
            <a:r>
              <a:rPr lang="en-US" altLang="ko-KR" sz="1400" b="1" kern="0" spc="-50" dirty="0">
                <a:latin typeface="맑은 고딕 (본문)"/>
              </a:rPr>
              <a:t>(</a:t>
            </a:r>
            <a:r>
              <a:rPr lang="ko-KR" altLang="en-US" sz="1400" b="1" kern="0" spc="-50" dirty="0">
                <a:latin typeface="맑은 고딕 (본문)"/>
              </a:rPr>
              <a:t>총 </a:t>
            </a:r>
            <a:r>
              <a:rPr lang="en-US" altLang="ko-KR" sz="1400" b="1" kern="0" spc="-50" dirty="0">
                <a:latin typeface="맑은 고딕 (본문)"/>
              </a:rPr>
              <a:t>9</a:t>
            </a:r>
            <a:r>
              <a:rPr lang="ko-KR" altLang="en-US" sz="1400" b="1" kern="0" spc="-50" dirty="0">
                <a:latin typeface="맑은 고딕 (본문)"/>
              </a:rPr>
              <a:t>개</a:t>
            </a:r>
            <a:r>
              <a:rPr lang="en-US" altLang="ko-KR" sz="1400" b="1" kern="0" spc="-50" dirty="0">
                <a:latin typeface="맑은 고딕 (본문)"/>
              </a:rPr>
              <a:t>)</a:t>
            </a:r>
          </a:p>
          <a:p>
            <a:pPr lv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100" kern="0" spc="-50" dirty="0">
                <a:latin typeface="맑은 고딕 (본문)"/>
              </a:rPr>
              <a:t>       - </a:t>
            </a:r>
            <a:r>
              <a:rPr lang="ko-KR" altLang="en-US" sz="1100" kern="0" spc="-50" dirty="0">
                <a:latin typeface="맑은 고딕 (본문)"/>
              </a:rPr>
              <a:t>피보험자고객번호</a:t>
            </a:r>
            <a:r>
              <a:rPr lang="en-US" altLang="ko-KR" sz="1100" kern="0" spc="-50" dirty="0">
                <a:latin typeface="맑은 고딕 (본문)"/>
              </a:rPr>
              <a:t>, </a:t>
            </a:r>
            <a:r>
              <a:rPr lang="ko-KR" altLang="en-US" sz="1100" kern="0" spc="-50" dirty="0">
                <a:latin typeface="맑은 고딕 (본문)"/>
              </a:rPr>
              <a:t>피보험자연령</a:t>
            </a:r>
            <a:r>
              <a:rPr lang="en-US" altLang="ko-KR" sz="1100" kern="0" spc="-50" dirty="0">
                <a:latin typeface="맑은 고딕 (본문)"/>
              </a:rPr>
              <a:t>, </a:t>
            </a:r>
            <a:r>
              <a:rPr lang="ko-KR" altLang="en-US" sz="1100" kern="0" spc="-50" dirty="0" err="1">
                <a:latin typeface="맑은 고딕 (본문)"/>
              </a:rPr>
              <a:t>주피보험자상해급수코드</a:t>
            </a:r>
            <a:r>
              <a:rPr lang="en-US" altLang="ko-KR" sz="1100" kern="0" spc="-50" dirty="0">
                <a:latin typeface="맑은 고딕 (본문)"/>
              </a:rPr>
              <a:t>, </a:t>
            </a:r>
            <a:r>
              <a:rPr lang="ko-KR" altLang="en-US" sz="1100" kern="0" spc="-50" dirty="0" err="1">
                <a:latin typeface="맑은 고딕 (본문)"/>
              </a:rPr>
              <a:t>주피보험자직업코드</a:t>
            </a:r>
            <a:r>
              <a:rPr lang="en-US" altLang="ko-KR" sz="1100" kern="0" spc="-50" dirty="0">
                <a:latin typeface="맑은 고딕 (본문)"/>
              </a:rPr>
              <a:t>, </a:t>
            </a:r>
            <a:r>
              <a:rPr lang="ko-KR" altLang="en-US" sz="1100" kern="0" spc="-50" dirty="0" err="1">
                <a:latin typeface="맑은 고딕 (본문)"/>
              </a:rPr>
              <a:t>피보험자성별코드</a:t>
            </a:r>
            <a:r>
              <a:rPr lang="en-US" altLang="ko-KR" sz="1100" kern="0" spc="-50" dirty="0">
                <a:latin typeface="맑은 고딕 (본문)"/>
              </a:rPr>
              <a:t>, </a:t>
            </a:r>
          </a:p>
          <a:p>
            <a:pPr lv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100" kern="0" spc="-50" dirty="0">
                <a:latin typeface="맑은 고딕 (본문)"/>
              </a:rPr>
              <a:t>         </a:t>
            </a:r>
            <a:r>
              <a:rPr lang="ko-KR" altLang="en-US" sz="1100" kern="0" spc="-50" dirty="0">
                <a:latin typeface="맑은 고딕 (본문)"/>
              </a:rPr>
              <a:t>피보험자</a:t>
            </a:r>
            <a:r>
              <a:rPr lang="en-US" altLang="ko-KR" sz="1100" kern="0" spc="-50" dirty="0">
                <a:latin typeface="맑은 고딕 (본문)"/>
              </a:rPr>
              <a:t>_</a:t>
            </a:r>
            <a:r>
              <a:rPr lang="ko-KR" altLang="en-US" sz="1100" kern="0" spc="-50" dirty="0">
                <a:latin typeface="맑은 고딕 (본문)"/>
              </a:rPr>
              <a:t>직전</a:t>
            </a:r>
            <a:r>
              <a:rPr lang="en-US" altLang="ko-KR" sz="1100" kern="0" spc="-50" dirty="0">
                <a:latin typeface="맑은 고딕 (본문)"/>
              </a:rPr>
              <a:t>1</a:t>
            </a:r>
            <a:r>
              <a:rPr lang="ko-KR" altLang="en-US" sz="1100" kern="0" spc="-50" dirty="0" err="1">
                <a:latin typeface="맑은 고딕 (본문)"/>
              </a:rPr>
              <a:t>년체결건수</a:t>
            </a:r>
            <a:r>
              <a:rPr lang="en-US" altLang="ko-KR" sz="1100" kern="0" spc="-50" dirty="0">
                <a:latin typeface="맑은 고딕 (본문)"/>
              </a:rPr>
              <a:t>, </a:t>
            </a:r>
            <a:r>
              <a:rPr lang="ko-KR" altLang="en-US" sz="1100" kern="0" spc="-50" dirty="0">
                <a:latin typeface="맑은 고딕 (본문)"/>
              </a:rPr>
              <a:t>피보험자</a:t>
            </a:r>
            <a:r>
              <a:rPr lang="en-US" altLang="ko-KR" sz="1100" kern="0" spc="-50" dirty="0">
                <a:latin typeface="맑은 고딕 (본문)"/>
              </a:rPr>
              <a:t>_</a:t>
            </a:r>
            <a:r>
              <a:rPr lang="ko-KR" altLang="en-US" sz="1100" kern="0" spc="-50" dirty="0">
                <a:latin typeface="맑은 고딕 (본문)"/>
              </a:rPr>
              <a:t>직전</a:t>
            </a:r>
            <a:r>
              <a:rPr lang="en-US" altLang="ko-KR" sz="1100" kern="0" spc="-50" dirty="0">
                <a:latin typeface="맑은 고딕 (본문)"/>
              </a:rPr>
              <a:t>3</a:t>
            </a:r>
            <a:r>
              <a:rPr lang="ko-KR" altLang="en-US" sz="1100" kern="0" spc="-50" dirty="0" err="1">
                <a:latin typeface="맑은 고딕 (본문)"/>
              </a:rPr>
              <a:t>년체결건수</a:t>
            </a:r>
            <a:r>
              <a:rPr lang="en-US" altLang="ko-KR" sz="1100" kern="0" spc="-50" dirty="0">
                <a:latin typeface="맑은 고딕 (본문)"/>
              </a:rPr>
              <a:t>, </a:t>
            </a:r>
            <a:r>
              <a:rPr lang="ko-KR" altLang="en-US" sz="1100" kern="0" spc="-50" dirty="0">
                <a:latin typeface="맑은 고딕 (본문)"/>
              </a:rPr>
              <a:t>피보험자</a:t>
            </a:r>
            <a:r>
              <a:rPr lang="en-US" altLang="ko-KR" sz="1100" kern="0" spc="-50" dirty="0">
                <a:latin typeface="맑은 고딕 (본문)"/>
              </a:rPr>
              <a:t>_</a:t>
            </a:r>
            <a:r>
              <a:rPr lang="ko-KR" altLang="en-US" sz="1100" kern="0" spc="-50" dirty="0">
                <a:latin typeface="맑은 고딕 (본문)"/>
              </a:rPr>
              <a:t>직전</a:t>
            </a:r>
            <a:r>
              <a:rPr lang="en-US" altLang="ko-KR" sz="1100" kern="0" spc="-50" dirty="0">
                <a:latin typeface="맑은 고딕 (본문)"/>
              </a:rPr>
              <a:t>1</a:t>
            </a:r>
            <a:r>
              <a:rPr lang="ko-KR" altLang="en-US" sz="1100" kern="0" spc="-50" dirty="0" err="1">
                <a:latin typeface="맑은 고딕 (본문)"/>
              </a:rPr>
              <a:t>년해지건수</a:t>
            </a:r>
            <a:r>
              <a:rPr lang="en-US" altLang="ko-KR" sz="1100" kern="0" spc="-50" dirty="0">
                <a:latin typeface="맑은 고딕 (본문)"/>
              </a:rPr>
              <a:t>, </a:t>
            </a:r>
            <a:r>
              <a:rPr lang="ko-KR" altLang="en-US" sz="1100" kern="0" spc="-50" dirty="0">
                <a:latin typeface="맑은 고딕 (본문)"/>
              </a:rPr>
              <a:t>피보험자</a:t>
            </a:r>
            <a:r>
              <a:rPr lang="en-US" altLang="ko-KR" sz="1100" kern="0" spc="-50" dirty="0">
                <a:latin typeface="맑은 고딕 (본문)"/>
              </a:rPr>
              <a:t>_</a:t>
            </a:r>
            <a:r>
              <a:rPr lang="ko-KR" altLang="en-US" sz="1100" kern="0" spc="-50" dirty="0">
                <a:latin typeface="맑은 고딕 (본문)"/>
              </a:rPr>
              <a:t>직전</a:t>
            </a:r>
            <a:r>
              <a:rPr lang="en-US" altLang="ko-KR" sz="1100" kern="0" spc="-50" dirty="0">
                <a:latin typeface="맑은 고딕 (본문)"/>
              </a:rPr>
              <a:t>3</a:t>
            </a:r>
            <a:r>
              <a:rPr lang="ko-KR" altLang="en-US" sz="1100" kern="0" spc="-50" dirty="0" err="1">
                <a:latin typeface="맑은 고딕 (본문)"/>
              </a:rPr>
              <a:t>년해지건수</a:t>
            </a:r>
            <a:endParaRPr lang="en-US" altLang="ko-KR" sz="1100" b="1" kern="0" spc="-50" dirty="0">
              <a:latin typeface="맑은 고딕 (본문)"/>
            </a:endParaRPr>
          </a:p>
        </p:txBody>
      </p:sp>
    </p:spTree>
    <p:extLst>
      <p:ext uri="{BB962C8B-B14F-4D97-AF65-F5344CB8AC3E}">
        <p14:creationId xmlns:p14="http://schemas.microsoft.com/office/powerpoint/2010/main" val="436855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>
            <a:extLst>
              <a:ext uri="{FF2B5EF4-FFF2-40B4-BE49-F238E27FC236}">
                <a16:creationId xmlns:a16="http://schemas.microsoft.com/office/drawing/2014/main" id="{6BBBAD51-CD01-4456-AC31-3463FA3DD636}"/>
              </a:ext>
            </a:extLst>
          </p:cNvPr>
          <p:cNvSpPr/>
          <p:nvPr/>
        </p:nvSpPr>
        <p:spPr>
          <a:xfrm>
            <a:off x="0" y="-3001"/>
            <a:ext cx="10621963" cy="839713"/>
          </a:xfrm>
          <a:prstGeom prst="rect">
            <a:avLst/>
          </a:prstGeom>
          <a:gradFill>
            <a:gsLst>
              <a:gs pos="23000">
                <a:srgbClr val="008142">
                  <a:alpha val="82000"/>
                </a:srgbClr>
              </a:gs>
              <a:gs pos="100000">
                <a:srgbClr val="00582C"/>
              </a:gs>
            </a:gsLst>
            <a:lin ang="270000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마켓 산스 Bold" panose="02000000000000000000" pitchFamily="50" charset="-127"/>
              <a:ea typeface="G마켓 산스 Bold" panose="02000000000000000000" pitchFamily="50" charset="-127"/>
              <a:cs typeface="+mn-cs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66822" y="198372"/>
            <a:ext cx="77106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spc="-100" dirty="0">
                <a:solidFill>
                  <a:schemeClr val="bg1"/>
                </a:solidFill>
                <a:latin typeface="맑은 고딕 (본문)"/>
                <a:cs typeface="맑은고딕"/>
              </a:rPr>
              <a:t>2.</a:t>
            </a:r>
            <a:r>
              <a:rPr lang="ko-KR" altLang="en-US" sz="2800" b="1" spc="-100" dirty="0">
                <a:solidFill>
                  <a:schemeClr val="bg1"/>
                </a:solidFill>
                <a:latin typeface="맑은 고딕 (본문)"/>
                <a:cs typeface="맑은고딕"/>
              </a:rPr>
              <a:t> 데이터 추출</a:t>
            </a:r>
            <a:endParaRPr lang="en-US" altLang="ko-KR" sz="2800" b="1" spc="-100" dirty="0">
              <a:solidFill>
                <a:schemeClr val="bg1"/>
              </a:solidFill>
              <a:latin typeface="맑은 고딕 (본문)"/>
              <a:cs typeface="맑은고딕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217247" y="721271"/>
            <a:ext cx="10187469" cy="0"/>
          </a:xfrm>
          <a:prstGeom prst="line">
            <a:avLst/>
          </a:prstGeom>
          <a:ln w="190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8B6787D3-3CF2-574D-9D31-D3C881E750D3}"/>
              </a:ext>
            </a:extLst>
          </p:cNvPr>
          <p:cNvSpPr txBox="1"/>
          <p:nvPr/>
        </p:nvSpPr>
        <p:spPr>
          <a:xfrm>
            <a:off x="7658100" y="33182"/>
            <a:ext cx="295709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defTabSz="1320759">
              <a:defRPr/>
            </a:pPr>
            <a:r>
              <a:rPr lang="ko-KR" altLang="en-US" sz="1000" b="1" spc="867" dirty="0">
                <a:solidFill>
                  <a:prstClr val="white">
                    <a:alpha val="40000"/>
                  </a:prstClr>
                </a:solidFill>
                <a:latin typeface="+mn-ea"/>
                <a:cs typeface="조선일보명조" panose="02030304000000000000" pitchFamily="18" charset="-127"/>
              </a:rPr>
              <a:t> </a:t>
            </a:r>
            <a:r>
              <a:rPr lang="en-US" altLang="ko-KR" sz="1000" b="1" spc="867" dirty="0">
                <a:solidFill>
                  <a:prstClr val="white">
                    <a:alpha val="40000"/>
                  </a:prstClr>
                </a:solidFill>
                <a:latin typeface="+mn-ea"/>
                <a:cs typeface="조선일보명조" panose="02030304000000000000" pitchFamily="18" charset="-127"/>
              </a:rPr>
              <a:t>DBB(Expert)3</a:t>
            </a:r>
            <a:r>
              <a:rPr lang="ko-KR" altLang="en-US" sz="1000" b="1" spc="867" dirty="0">
                <a:solidFill>
                  <a:prstClr val="white">
                    <a:alpha val="40000"/>
                  </a:prstClr>
                </a:solidFill>
                <a:latin typeface="+mn-ea"/>
                <a:cs typeface="조선일보명조" panose="02030304000000000000" pitchFamily="18" charset="-127"/>
              </a:rPr>
              <a:t>팀</a:t>
            </a: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842B3A3E-96C8-490E-BE7F-CF0422EA75E3}"/>
              </a:ext>
            </a:extLst>
          </p:cNvPr>
          <p:cNvGrpSpPr/>
          <p:nvPr/>
        </p:nvGrpSpPr>
        <p:grpSpPr>
          <a:xfrm>
            <a:off x="266822" y="1038085"/>
            <a:ext cx="10417080" cy="442674"/>
            <a:chOff x="274437" y="1052694"/>
            <a:chExt cx="10417080" cy="506971"/>
          </a:xfrm>
        </p:grpSpPr>
        <p:sp>
          <p:nvSpPr>
            <p:cNvPr id="23" name="AutoShape 63">
              <a:extLst>
                <a:ext uri="{FF2B5EF4-FFF2-40B4-BE49-F238E27FC236}">
                  <a16:creationId xmlns:a16="http://schemas.microsoft.com/office/drawing/2014/main" id="{E4DF4FD1-819B-407E-9ABD-909DD43209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091" y="1052694"/>
              <a:ext cx="10232426" cy="506971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defTabSz="914217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ko-KR" altLang="en-US" sz="2000" b="1" dirty="0">
                  <a:ln w="13500">
                    <a:solidFill>
                      <a:srgbClr val="4F81BD">
                        <a:shade val="2500"/>
                        <a:alpha val="6500"/>
                      </a:srgbClr>
                    </a:solidFill>
                    <a:prstDash val="solid"/>
                  </a:ln>
                  <a:solidFill>
                    <a:prstClr val="black"/>
                  </a:solidFill>
                  <a:latin typeface="맑은 고딕 (본문)"/>
                </a:rPr>
                <a:t>우</a:t>
              </a:r>
              <a:r>
                <a:rPr kumimoji="1" lang="en-US" altLang="ko-KR" sz="2000" b="1" dirty="0">
                  <a:ln w="13500">
                    <a:solidFill>
                      <a:srgbClr val="4F81BD">
                        <a:shade val="2500"/>
                        <a:alpha val="6500"/>
                      </a:srgbClr>
                    </a:solidFill>
                    <a:prstDash val="solid"/>
                  </a:ln>
                  <a:solidFill>
                    <a:prstClr val="black"/>
                  </a:solidFill>
                  <a:latin typeface="맑은 고딕 (본문)"/>
                </a:rPr>
                <a:t>/</a:t>
              </a:r>
              <a:r>
                <a:rPr kumimoji="1" lang="ko-KR" altLang="en-US" sz="2000" b="1" dirty="0">
                  <a:ln w="13500">
                    <a:solidFill>
                      <a:srgbClr val="4F81BD">
                        <a:shade val="2500"/>
                        <a:alpha val="6500"/>
                      </a:srgbClr>
                    </a:solidFill>
                    <a:prstDash val="solid"/>
                  </a:ln>
                  <a:solidFill>
                    <a:prstClr val="black"/>
                  </a:solidFill>
                  <a:latin typeface="맑은 고딕 (본문)"/>
                </a:rPr>
                <a:t>불량 판단 </a:t>
              </a:r>
              <a:r>
                <a:rPr kumimoji="1" lang="en-US" altLang="ko-KR" sz="2000" b="1" dirty="0">
                  <a:ln w="13500">
                    <a:solidFill>
                      <a:srgbClr val="4F81BD">
                        <a:shade val="2500"/>
                        <a:alpha val="6500"/>
                      </a:srgbClr>
                    </a:solidFill>
                    <a:prstDash val="solid"/>
                  </a:ln>
                  <a:solidFill>
                    <a:prstClr val="black"/>
                  </a:solidFill>
                  <a:latin typeface="맑은 고딕 (본문)"/>
                </a:rPr>
                <a:t>(Labeling)</a:t>
              </a:r>
              <a:endParaRPr kumimoji="1" lang="ko-KR" altLang="en-US" sz="2000" b="1" dirty="0">
                <a:ln w="13500">
                  <a:solidFill>
                    <a:srgbClr val="4F81BD">
                      <a:shade val="2500"/>
                      <a:alpha val="6500"/>
                    </a:srgbClr>
                  </a:solidFill>
                  <a:prstDash val="solid"/>
                </a:ln>
                <a:solidFill>
                  <a:prstClr val="black"/>
                </a:solidFill>
                <a:latin typeface="맑은 고딕 (본문)"/>
              </a:endParaRPr>
            </a:p>
          </p:txBody>
        </p: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3C629862-724E-4C3E-9429-BAD1481890AB}"/>
                </a:ext>
              </a:extLst>
            </p:cNvPr>
            <p:cNvGrpSpPr/>
            <p:nvPr/>
          </p:nvGrpSpPr>
          <p:grpSpPr>
            <a:xfrm>
              <a:off x="274437" y="1131931"/>
              <a:ext cx="146428" cy="270504"/>
              <a:chOff x="511545" y="841128"/>
              <a:chExt cx="146428" cy="270504"/>
            </a:xfrm>
          </p:grpSpPr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863C8BE8-34C2-4E3B-97C5-FA9A949C7E9E}"/>
                  </a:ext>
                </a:extLst>
              </p:cNvPr>
              <p:cNvSpPr/>
              <p:nvPr/>
            </p:nvSpPr>
            <p:spPr>
              <a:xfrm>
                <a:off x="603872" y="841128"/>
                <a:ext cx="54101" cy="270504"/>
              </a:xfrm>
              <a:prstGeom prst="rect">
                <a:avLst/>
              </a:prstGeom>
              <a:solidFill>
                <a:srgbClr val="008E4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맑은 고딕 (본문)"/>
                </a:endParaRPr>
              </a:p>
            </p:txBody>
          </p:sp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F2EDC3C7-3654-47D9-AE93-F0E3D3FAC77F}"/>
                  </a:ext>
                </a:extLst>
              </p:cNvPr>
              <p:cNvSpPr/>
              <p:nvPr/>
            </p:nvSpPr>
            <p:spPr>
              <a:xfrm>
                <a:off x="511545" y="841128"/>
                <a:ext cx="54101" cy="270504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맑은 고딕 (본문)"/>
                </a:endParaRPr>
              </a:p>
            </p:txBody>
          </p:sp>
        </p:grpSp>
      </p:grpSp>
      <p:sp>
        <p:nvSpPr>
          <p:cNvPr id="33" name="직사각형 17">
            <a:extLst>
              <a:ext uri="{FF2B5EF4-FFF2-40B4-BE49-F238E27FC236}">
                <a16:creationId xmlns:a16="http://schemas.microsoft.com/office/drawing/2014/main" id="{5424DAED-C417-4FF7-9E6A-369D7AC69B64}"/>
              </a:ext>
            </a:extLst>
          </p:cNvPr>
          <p:cNvSpPr/>
          <p:nvPr/>
        </p:nvSpPr>
        <p:spPr>
          <a:xfrm>
            <a:off x="451476" y="1611074"/>
            <a:ext cx="5576462" cy="937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36000" rIns="36000" bIns="36000">
            <a:spAutoFit/>
          </a:bodyPr>
          <a:lstStyle/>
          <a:p>
            <a:pPr lv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600" b="1" kern="0" spc="-50" dirty="0">
                <a:latin typeface="맑은 고딕 (본문)"/>
              </a:rPr>
              <a:t> </a:t>
            </a:r>
            <a:r>
              <a:rPr lang="ko-KR" altLang="en-US" sz="1600" b="1" kern="0" spc="-50" dirty="0">
                <a:latin typeface="맑은 고딕 (본문)"/>
              </a:rPr>
              <a:t> 불량여부 </a:t>
            </a:r>
            <a:r>
              <a:rPr lang="en-US" altLang="ko-KR" sz="1600" b="1" kern="0" spc="-50" dirty="0">
                <a:latin typeface="맑은 고딕 (본문)"/>
              </a:rPr>
              <a:t>: </a:t>
            </a:r>
            <a:r>
              <a:rPr lang="ko-KR" altLang="en-US" sz="1600" b="1" kern="0" spc="-50" dirty="0" err="1">
                <a:latin typeface="맑은 고딕 (본문)"/>
              </a:rPr>
              <a:t>최종납입회차</a:t>
            </a:r>
            <a:r>
              <a:rPr lang="ko-KR" altLang="en-US" sz="1600" b="1" kern="0" spc="-50" dirty="0">
                <a:latin typeface="맑은 고딕 (본문)"/>
              </a:rPr>
              <a:t> ≤ </a:t>
            </a:r>
            <a:r>
              <a:rPr lang="en-US" altLang="ko-KR" sz="1600" b="1" kern="0" spc="-50" dirty="0">
                <a:latin typeface="맑은 고딕 (본문)"/>
              </a:rPr>
              <a:t>15 </a:t>
            </a:r>
            <a:r>
              <a:rPr lang="ko-KR" altLang="en-US" sz="1600" b="1" kern="0" spc="-50" dirty="0">
                <a:latin typeface="맑은 고딕 (본문)"/>
              </a:rPr>
              <a:t>이면 불량으로 판단</a:t>
            </a:r>
            <a:endParaRPr lang="en-US" altLang="ko-KR" sz="1600" b="1" kern="0" spc="-50" dirty="0">
              <a:latin typeface="맑은 고딕 (본문)"/>
            </a:endParaRPr>
          </a:p>
          <a:p>
            <a:pPr lv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600" b="1" kern="0" spc="-50" dirty="0">
              <a:latin typeface="맑은 고딕 (본문)"/>
            </a:endParaRPr>
          </a:p>
          <a:p>
            <a:pPr lv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400" kern="0" spc="-50" dirty="0">
                <a:latin typeface="맑은 고딕 (본문)"/>
              </a:rPr>
              <a:t>  ※ </a:t>
            </a:r>
            <a:r>
              <a:rPr lang="ko-KR" altLang="en-US" sz="1400" kern="0" spc="-50" dirty="0" err="1">
                <a:latin typeface="맑은 고딕 (본문)"/>
              </a:rPr>
              <a:t>월납</a:t>
            </a:r>
            <a:r>
              <a:rPr lang="ko-KR" altLang="en-US" sz="1400" kern="0" spc="-50" dirty="0">
                <a:latin typeface="맑은 고딕 (본문)"/>
              </a:rPr>
              <a:t> 기준 </a:t>
            </a:r>
            <a:r>
              <a:rPr lang="en-US" altLang="ko-KR" sz="1400" kern="0" spc="-50" dirty="0">
                <a:latin typeface="맑은 고딕 (본문)"/>
              </a:rPr>
              <a:t>15</a:t>
            </a:r>
            <a:r>
              <a:rPr lang="ko-KR" altLang="en-US" sz="1400" kern="0" spc="-50" dirty="0" err="1">
                <a:latin typeface="맑은 고딕 (본문)"/>
              </a:rPr>
              <a:t>회차</a:t>
            </a:r>
            <a:r>
              <a:rPr lang="ko-KR" altLang="en-US" sz="1400" kern="0" spc="-50" dirty="0">
                <a:latin typeface="맑은 고딕 (본문)"/>
              </a:rPr>
              <a:t> 이하 유지 계약</a:t>
            </a:r>
            <a:endParaRPr lang="en-US" altLang="ko-KR" sz="1400" kern="0" spc="-50" dirty="0">
              <a:latin typeface="맑은 고딕 (본문)"/>
            </a:endParaRPr>
          </a:p>
          <a:p>
            <a:pPr lv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200" kern="0" spc="-50" dirty="0">
                <a:latin typeface="맑은 고딕 (본문)"/>
              </a:rPr>
              <a:t>   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E18422AB-B9DB-4371-88FD-327D648AC66F}"/>
              </a:ext>
            </a:extLst>
          </p:cNvPr>
          <p:cNvGrpSpPr/>
          <p:nvPr/>
        </p:nvGrpSpPr>
        <p:grpSpPr>
          <a:xfrm>
            <a:off x="266822" y="2617268"/>
            <a:ext cx="10417080" cy="442674"/>
            <a:chOff x="274437" y="1052694"/>
            <a:chExt cx="10417080" cy="506971"/>
          </a:xfrm>
        </p:grpSpPr>
        <p:sp>
          <p:nvSpPr>
            <p:cNvPr id="14" name="AutoShape 63">
              <a:extLst>
                <a:ext uri="{FF2B5EF4-FFF2-40B4-BE49-F238E27FC236}">
                  <a16:creationId xmlns:a16="http://schemas.microsoft.com/office/drawing/2014/main" id="{42270715-F079-4AF3-9FE6-1605B9E3EF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091" y="1052694"/>
              <a:ext cx="10232426" cy="506971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defTabSz="914217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ko-KR" altLang="en-US" sz="2000" b="1" dirty="0">
                  <a:ln w="13500">
                    <a:solidFill>
                      <a:srgbClr val="4F81BD">
                        <a:shade val="2500"/>
                        <a:alpha val="6500"/>
                      </a:srgbClr>
                    </a:solidFill>
                    <a:prstDash val="solid"/>
                  </a:ln>
                  <a:solidFill>
                    <a:prstClr val="black"/>
                  </a:solidFill>
                  <a:latin typeface="맑은 고딕 (본문)"/>
                </a:rPr>
                <a:t>최종 데이터 도식화</a:t>
              </a:r>
              <a:endParaRPr kumimoji="1" lang="en-US" altLang="ko-KR" sz="2000" b="1" dirty="0">
                <a:ln w="13500">
                  <a:solidFill>
                    <a:srgbClr val="4F81BD">
                      <a:shade val="2500"/>
                      <a:alpha val="6500"/>
                    </a:srgbClr>
                  </a:solidFill>
                  <a:prstDash val="solid"/>
                </a:ln>
                <a:solidFill>
                  <a:prstClr val="black"/>
                </a:solidFill>
                <a:latin typeface="맑은 고딕 (본문)"/>
              </a:endParaRPr>
            </a:p>
          </p:txBody>
        </p: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FA092AFF-EE31-486B-9FE5-7362FA46310D}"/>
                </a:ext>
              </a:extLst>
            </p:cNvPr>
            <p:cNvGrpSpPr/>
            <p:nvPr/>
          </p:nvGrpSpPr>
          <p:grpSpPr>
            <a:xfrm>
              <a:off x="274437" y="1131931"/>
              <a:ext cx="146428" cy="270504"/>
              <a:chOff x="511545" y="841128"/>
              <a:chExt cx="146428" cy="270504"/>
            </a:xfrm>
          </p:grpSpPr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D08306A6-97C8-46B3-8CD0-EF89437B29D5}"/>
                  </a:ext>
                </a:extLst>
              </p:cNvPr>
              <p:cNvSpPr/>
              <p:nvPr/>
            </p:nvSpPr>
            <p:spPr>
              <a:xfrm>
                <a:off x="603872" y="841128"/>
                <a:ext cx="54101" cy="270504"/>
              </a:xfrm>
              <a:prstGeom prst="rect">
                <a:avLst/>
              </a:prstGeom>
              <a:solidFill>
                <a:srgbClr val="008E4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맑은 고딕 (본문)"/>
                </a:endParaRPr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19715622-887D-40C5-9FF2-F3490E9A00A9}"/>
                  </a:ext>
                </a:extLst>
              </p:cNvPr>
              <p:cNvSpPr/>
              <p:nvPr/>
            </p:nvSpPr>
            <p:spPr>
              <a:xfrm>
                <a:off x="511545" y="841128"/>
                <a:ext cx="54101" cy="270504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맑은 고딕 (본문)"/>
                </a:endParaRPr>
              </a:p>
            </p:txBody>
          </p:sp>
        </p:grp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15AADD67-9F12-46AB-B902-24443655933F}"/>
              </a:ext>
            </a:extLst>
          </p:cNvPr>
          <p:cNvSpPr/>
          <p:nvPr/>
        </p:nvSpPr>
        <p:spPr>
          <a:xfrm>
            <a:off x="1216240" y="3535532"/>
            <a:ext cx="1615736" cy="28475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AutoNum type="arabicPeriod"/>
            </a:pPr>
            <a:r>
              <a:rPr lang="ko-KR" altLang="en-US" sz="1400" dirty="0">
                <a:solidFill>
                  <a:schemeClr val="tx1"/>
                </a:solidFill>
              </a:rPr>
              <a:t>계약 관련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(13</a:t>
            </a:r>
            <a:r>
              <a:rPr lang="ko-KR" altLang="en-US" sz="1400" dirty="0">
                <a:solidFill>
                  <a:schemeClr val="tx1"/>
                </a:solidFill>
              </a:rPr>
              <a:t>개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CE9ACA9-124D-4E34-8A8A-9D8F5992E1D1}"/>
              </a:ext>
            </a:extLst>
          </p:cNvPr>
          <p:cNvSpPr/>
          <p:nvPr/>
        </p:nvSpPr>
        <p:spPr>
          <a:xfrm>
            <a:off x="2831976" y="3535532"/>
            <a:ext cx="1189608" cy="28475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2. </a:t>
            </a:r>
            <a:r>
              <a:rPr lang="ko-KR" altLang="en-US" sz="1200" dirty="0">
                <a:solidFill>
                  <a:schemeClr val="tx1"/>
                </a:solidFill>
              </a:rPr>
              <a:t>모집자 관련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(8</a:t>
            </a:r>
            <a:r>
              <a:rPr lang="ko-KR" altLang="en-US" sz="1200" dirty="0">
                <a:solidFill>
                  <a:schemeClr val="tx1"/>
                </a:solidFill>
              </a:rPr>
              <a:t>개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909EECE-E3BF-4E84-9E88-583FA0DE05C0}"/>
              </a:ext>
            </a:extLst>
          </p:cNvPr>
          <p:cNvSpPr/>
          <p:nvPr/>
        </p:nvSpPr>
        <p:spPr>
          <a:xfrm>
            <a:off x="4021584" y="3535532"/>
            <a:ext cx="1189608" cy="28475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3. </a:t>
            </a:r>
            <a:r>
              <a:rPr lang="ko-KR" altLang="en-US" sz="1200" dirty="0">
                <a:solidFill>
                  <a:schemeClr val="tx1"/>
                </a:solidFill>
              </a:rPr>
              <a:t>모집조직 관련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(7</a:t>
            </a:r>
            <a:r>
              <a:rPr lang="ko-KR" altLang="en-US" sz="1200" dirty="0">
                <a:solidFill>
                  <a:schemeClr val="tx1"/>
                </a:solidFill>
              </a:rPr>
              <a:t>개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59D74D6-244D-4427-AA4A-AFC2CBB58EB0}"/>
              </a:ext>
            </a:extLst>
          </p:cNvPr>
          <p:cNvSpPr/>
          <p:nvPr/>
        </p:nvSpPr>
        <p:spPr>
          <a:xfrm>
            <a:off x="5211192" y="3535531"/>
            <a:ext cx="1189608" cy="28475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4. </a:t>
            </a:r>
            <a:r>
              <a:rPr lang="ko-KR" altLang="en-US" sz="1200" dirty="0">
                <a:solidFill>
                  <a:schemeClr val="tx1"/>
                </a:solidFill>
              </a:rPr>
              <a:t>계약자 관련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(8</a:t>
            </a:r>
            <a:r>
              <a:rPr lang="ko-KR" altLang="en-US" sz="1200" dirty="0">
                <a:solidFill>
                  <a:schemeClr val="tx1"/>
                </a:solidFill>
              </a:rPr>
              <a:t>개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E9DEB5C-3200-4611-9F5F-9C8F3F0BBB6F}"/>
              </a:ext>
            </a:extLst>
          </p:cNvPr>
          <p:cNvSpPr/>
          <p:nvPr/>
        </p:nvSpPr>
        <p:spPr>
          <a:xfrm>
            <a:off x="6400800" y="3535530"/>
            <a:ext cx="1189608" cy="28475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5. </a:t>
            </a:r>
            <a:r>
              <a:rPr lang="ko-KR" altLang="en-US" sz="1200" dirty="0">
                <a:solidFill>
                  <a:schemeClr val="tx1"/>
                </a:solidFill>
              </a:rPr>
              <a:t>피보험자 관련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(9</a:t>
            </a:r>
            <a:r>
              <a:rPr lang="ko-KR" altLang="en-US" sz="1200" dirty="0">
                <a:solidFill>
                  <a:schemeClr val="tx1"/>
                </a:solidFill>
              </a:rPr>
              <a:t>개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A85DF31-149C-43B2-A8D0-2C56D326C482}"/>
              </a:ext>
            </a:extLst>
          </p:cNvPr>
          <p:cNvSpPr/>
          <p:nvPr/>
        </p:nvSpPr>
        <p:spPr>
          <a:xfrm>
            <a:off x="7590408" y="3535530"/>
            <a:ext cx="497149" cy="28475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L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a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b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e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l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(1</a:t>
            </a:r>
            <a:r>
              <a:rPr lang="ko-KR" altLang="en-US" sz="1200" dirty="0">
                <a:solidFill>
                  <a:schemeClr val="tx1"/>
                </a:solidFill>
              </a:rPr>
              <a:t>개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" name="왼쪽 중괄호 3">
            <a:extLst>
              <a:ext uri="{FF2B5EF4-FFF2-40B4-BE49-F238E27FC236}">
                <a16:creationId xmlns:a16="http://schemas.microsoft.com/office/drawing/2014/main" id="{CB314D06-3B64-4A76-9BBD-907D76FBC45A}"/>
              </a:ext>
            </a:extLst>
          </p:cNvPr>
          <p:cNvSpPr/>
          <p:nvPr/>
        </p:nvSpPr>
        <p:spPr>
          <a:xfrm>
            <a:off x="843379" y="3535530"/>
            <a:ext cx="372861" cy="2847513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8DDA94A-07E4-4B30-A94D-E4EBFDA5A34B}"/>
              </a:ext>
            </a:extLst>
          </p:cNvPr>
          <p:cNvSpPr/>
          <p:nvPr/>
        </p:nvSpPr>
        <p:spPr>
          <a:xfrm>
            <a:off x="26633" y="4731798"/>
            <a:ext cx="736848" cy="4426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15.5</a:t>
            </a:r>
            <a:r>
              <a:rPr lang="ko-KR" altLang="en-US" sz="1400" b="1" dirty="0">
                <a:solidFill>
                  <a:schemeClr val="tx1"/>
                </a:solidFill>
              </a:rPr>
              <a:t>만 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Row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8" name="왼쪽 중괄호 27">
            <a:extLst>
              <a:ext uri="{FF2B5EF4-FFF2-40B4-BE49-F238E27FC236}">
                <a16:creationId xmlns:a16="http://schemas.microsoft.com/office/drawing/2014/main" id="{EC2BA0D5-1A19-4B6B-A439-B247E00E7616}"/>
              </a:ext>
            </a:extLst>
          </p:cNvPr>
          <p:cNvSpPr/>
          <p:nvPr/>
        </p:nvSpPr>
        <p:spPr>
          <a:xfrm rot="5400000">
            <a:off x="4465466" y="-109070"/>
            <a:ext cx="372861" cy="6871318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662C4D2-D86F-4662-A1E8-F5289ECC5763}"/>
              </a:ext>
            </a:extLst>
          </p:cNvPr>
          <p:cNvSpPr/>
          <p:nvPr/>
        </p:nvSpPr>
        <p:spPr>
          <a:xfrm>
            <a:off x="3829320" y="2882912"/>
            <a:ext cx="1704993" cy="2459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45</a:t>
            </a:r>
            <a:r>
              <a:rPr lang="ko-KR" altLang="en-US" sz="1400" b="1" dirty="0">
                <a:solidFill>
                  <a:schemeClr val="tx1"/>
                </a:solidFill>
              </a:rPr>
              <a:t>개 </a:t>
            </a:r>
            <a:r>
              <a:rPr lang="en-US" altLang="ko-KR" sz="1400" b="1" dirty="0">
                <a:solidFill>
                  <a:schemeClr val="tx1"/>
                </a:solidFill>
              </a:rPr>
              <a:t>Column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54838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>
            <a:extLst>
              <a:ext uri="{FF2B5EF4-FFF2-40B4-BE49-F238E27FC236}">
                <a16:creationId xmlns:a16="http://schemas.microsoft.com/office/drawing/2014/main" id="{6BBBAD51-CD01-4456-AC31-3463FA3DD636}"/>
              </a:ext>
            </a:extLst>
          </p:cNvPr>
          <p:cNvSpPr/>
          <p:nvPr/>
        </p:nvSpPr>
        <p:spPr>
          <a:xfrm>
            <a:off x="0" y="-3001"/>
            <a:ext cx="10621963" cy="839713"/>
          </a:xfrm>
          <a:prstGeom prst="rect">
            <a:avLst/>
          </a:prstGeom>
          <a:gradFill>
            <a:gsLst>
              <a:gs pos="23000">
                <a:srgbClr val="008142">
                  <a:alpha val="82000"/>
                </a:srgbClr>
              </a:gs>
              <a:gs pos="100000">
                <a:srgbClr val="00582C"/>
              </a:gs>
            </a:gsLst>
            <a:lin ang="270000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마켓 산스 Bold" panose="02000000000000000000" pitchFamily="50" charset="-127"/>
              <a:ea typeface="G마켓 산스 Bold" panose="02000000000000000000" pitchFamily="50" charset="-127"/>
              <a:cs typeface="+mn-cs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71348" y="198051"/>
            <a:ext cx="77106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spc="-100" dirty="0">
                <a:solidFill>
                  <a:schemeClr val="bg1"/>
                </a:solidFill>
                <a:latin typeface="맑은 고딕 (본문)"/>
                <a:cs typeface="맑은고딕"/>
              </a:rPr>
              <a:t>3.</a:t>
            </a:r>
            <a:r>
              <a:rPr lang="ko-KR" altLang="en-US" sz="2800" b="1" spc="-100" dirty="0">
                <a:solidFill>
                  <a:schemeClr val="bg1"/>
                </a:solidFill>
                <a:latin typeface="맑은 고딕 (본문)"/>
                <a:cs typeface="맑은고딕"/>
              </a:rPr>
              <a:t> 데이터 전처리</a:t>
            </a:r>
            <a:endParaRPr lang="en-US" altLang="ko-KR" sz="2800" b="1" spc="-100" dirty="0">
              <a:solidFill>
                <a:schemeClr val="bg1"/>
              </a:solidFill>
              <a:latin typeface="맑은 고딕 (본문)"/>
              <a:cs typeface="맑은고딕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217247" y="721271"/>
            <a:ext cx="10187469" cy="0"/>
          </a:xfrm>
          <a:prstGeom prst="line">
            <a:avLst/>
          </a:prstGeom>
          <a:ln w="190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C01260B8-FC3E-41C6-90C6-DD79BD3DF59F}"/>
              </a:ext>
            </a:extLst>
          </p:cNvPr>
          <p:cNvGrpSpPr/>
          <p:nvPr/>
        </p:nvGrpSpPr>
        <p:grpSpPr>
          <a:xfrm>
            <a:off x="271348" y="1138595"/>
            <a:ext cx="3191181" cy="442674"/>
            <a:chOff x="274437" y="1084239"/>
            <a:chExt cx="3044123" cy="329410"/>
          </a:xfrm>
        </p:grpSpPr>
        <p:sp>
          <p:nvSpPr>
            <p:cNvPr id="14" name="AutoShape 63">
              <a:extLst>
                <a:ext uri="{FF2B5EF4-FFF2-40B4-BE49-F238E27FC236}">
                  <a16:creationId xmlns:a16="http://schemas.microsoft.com/office/drawing/2014/main" id="{99588B4A-4C2A-4D3D-8935-BB5B4D0AB2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65" y="1084239"/>
              <a:ext cx="2897695" cy="32941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defTabSz="914217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ko-KR" sz="2000" b="1" dirty="0">
                  <a:ln w="13500">
                    <a:solidFill>
                      <a:srgbClr val="4F81BD">
                        <a:shade val="2500"/>
                        <a:alpha val="6500"/>
                      </a:srgbClr>
                    </a:solidFill>
                    <a:prstDash val="solid"/>
                  </a:ln>
                  <a:solidFill>
                    <a:prstClr val="black"/>
                  </a:solidFill>
                  <a:latin typeface="맑은 고딕 (본문)"/>
                </a:rPr>
                <a:t>Preprocessing</a:t>
              </a:r>
              <a:endParaRPr kumimoji="1" lang="ko-KR" altLang="en-US" sz="2000" b="1" dirty="0">
                <a:ln w="13500">
                  <a:solidFill>
                    <a:srgbClr val="4F81BD">
                      <a:shade val="2500"/>
                      <a:alpha val="6500"/>
                    </a:srgbClr>
                  </a:solidFill>
                  <a:prstDash val="solid"/>
                </a:ln>
                <a:solidFill>
                  <a:prstClr val="black"/>
                </a:solidFill>
                <a:latin typeface="맑은 고딕 (본문)"/>
              </a:endParaRPr>
            </a:p>
          </p:txBody>
        </p: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DF537400-4AA0-4CAD-B998-5DC094844470}"/>
                </a:ext>
              </a:extLst>
            </p:cNvPr>
            <p:cNvGrpSpPr/>
            <p:nvPr/>
          </p:nvGrpSpPr>
          <p:grpSpPr>
            <a:xfrm>
              <a:off x="274437" y="1131931"/>
              <a:ext cx="146428" cy="270504"/>
              <a:chOff x="511545" y="841128"/>
              <a:chExt cx="146428" cy="270504"/>
            </a:xfrm>
          </p:grpSpPr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54E0A88F-D582-48F3-8744-62BBCC6BA1F4}"/>
                  </a:ext>
                </a:extLst>
              </p:cNvPr>
              <p:cNvSpPr/>
              <p:nvPr/>
            </p:nvSpPr>
            <p:spPr>
              <a:xfrm>
                <a:off x="603872" y="841128"/>
                <a:ext cx="54101" cy="270504"/>
              </a:xfrm>
              <a:prstGeom prst="rect">
                <a:avLst/>
              </a:prstGeom>
              <a:solidFill>
                <a:srgbClr val="008E4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latin typeface="맑은 고딕 (본문)"/>
                </a:endParaRPr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4020B9C9-45B5-4788-A653-CA58578F83BC}"/>
                  </a:ext>
                </a:extLst>
              </p:cNvPr>
              <p:cNvSpPr/>
              <p:nvPr/>
            </p:nvSpPr>
            <p:spPr>
              <a:xfrm>
                <a:off x="511545" y="841128"/>
                <a:ext cx="54101" cy="270504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latin typeface="맑은 고딕 (본문)"/>
                </a:endParaRPr>
              </a:p>
            </p:txBody>
          </p:sp>
        </p:grpSp>
      </p:grp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5723D972-D3B8-1547-93C0-06DCAA19A1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3117" y="2043510"/>
            <a:ext cx="3037679" cy="331585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1D41163-8736-4540-91E5-6ACCB144E4D4}"/>
              </a:ext>
            </a:extLst>
          </p:cNvPr>
          <p:cNvSpPr txBox="1"/>
          <p:nvPr/>
        </p:nvSpPr>
        <p:spPr>
          <a:xfrm>
            <a:off x="7658100" y="33182"/>
            <a:ext cx="295709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defTabSz="1320759">
              <a:defRPr/>
            </a:pPr>
            <a:r>
              <a:rPr lang="ko-KR" altLang="en-US" sz="1000" b="1" spc="867" dirty="0">
                <a:solidFill>
                  <a:prstClr val="white">
                    <a:alpha val="40000"/>
                  </a:prstClr>
                </a:solidFill>
                <a:latin typeface="+mn-ea"/>
                <a:cs typeface="조선일보명조" panose="02030304000000000000" pitchFamily="18" charset="-127"/>
              </a:rPr>
              <a:t> </a:t>
            </a:r>
            <a:r>
              <a:rPr lang="en-US" altLang="ko-KR" sz="1000" b="1" spc="867" dirty="0">
                <a:solidFill>
                  <a:prstClr val="white">
                    <a:alpha val="40000"/>
                  </a:prstClr>
                </a:solidFill>
                <a:latin typeface="+mn-ea"/>
                <a:cs typeface="조선일보명조" panose="02030304000000000000" pitchFamily="18" charset="-127"/>
              </a:rPr>
              <a:t>DBB(Expert)3</a:t>
            </a:r>
            <a:r>
              <a:rPr lang="ko-KR" altLang="en-US" sz="1000" b="1" spc="867" dirty="0">
                <a:solidFill>
                  <a:prstClr val="white">
                    <a:alpha val="40000"/>
                  </a:prstClr>
                </a:solidFill>
                <a:latin typeface="+mn-ea"/>
                <a:cs typeface="조선일보명조" panose="02030304000000000000" pitchFamily="18" charset="-127"/>
              </a:rPr>
              <a:t>팀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D072195-4CB2-B14C-BBD6-B7D693ADF0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029" y="4487808"/>
            <a:ext cx="2730500" cy="558800"/>
          </a:xfrm>
          <a:prstGeom prst="rect">
            <a:avLst/>
          </a:prstGeom>
        </p:spPr>
      </p:pic>
      <p:sp>
        <p:nvSpPr>
          <p:cNvPr id="24" name="직사각형 34">
            <a:extLst>
              <a:ext uri="{FF2B5EF4-FFF2-40B4-BE49-F238E27FC236}">
                <a16:creationId xmlns:a16="http://schemas.microsoft.com/office/drawing/2014/main" id="{5157778E-65D9-F048-9E70-5B4948D60BA1}"/>
              </a:ext>
            </a:extLst>
          </p:cNvPr>
          <p:cNvSpPr/>
          <p:nvPr/>
        </p:nvSpPr>
        <p:spPr>
          <a:xfrm>
            <a:off x="424850" y="3437540"/>
            <a:ext cx="4122955" cy="272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36000" rIns="36000" bIns="36000">
            <a:spAutoFit/>
          </a:bodyPr>
          <a:lstStyle/>
          <a:p>
            <a:pPr marL="171450" lvl="0" indent="-17145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r>
              <a:rPr lang="ko-KR" altLang="en-US" sz="1200" b="1" kern="0" spc="-50" dirty="0" err="1">
                <a:latin typeface="맑은 고딕 (본문)"/>
              </a:rPr>
              <a:t>결측값</a:t>
            </a:r>
            <a:r>
              <a:rPr lang="ko-KR" altLang="en-US" sz="1200" b="1" kern="0" spc="-50" dirty="0">
                <a:latin typeface="맑은 고딕 (본문)"/>
              </a:rPr>
              <a:t> 처리</a:t>
            </a:r>
            <a:endParaRPr lang="en-US" altLang="ko-KR" sz="1200" b="1" kern="0" spc="-50" dirty="0">
              <a:latin typeface="맑은 고딕 (본문)"/>
            </a:endParaRPr>
          </a:p>
        </p:txBody>
      </p:sp>
      <p:sp>
        <p:nvSpPr>
          <p:cNvPr id="25" name="직사각형 34">
            <a:extLst>
              <a:ext uri="{FF2B5EF4-FFF2-40B4-BE49-F238E27FC236}">
                <a16:creationId xmlns:a16="http://schemas.microsoft.com/office/drawing/2014/main" id="{79B78FD5-5151-1E4F-90B5-C2D94FF2966A}"/>
              </a:ext>
            </a:extLst>
          </p:cNvPr>
          <p:cNvSpPr/>
          <p:nvPr/>
        </p:nvSpPr>
        <p:spPr>
          <a:xfrm>
            <a:off x="2579586" y="3855392"/>
            <a:ext cx="3648386" cy="1823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36000" rIns="36000" bIns="36000">
            <a:spAutoFit/>
          </a:bodyPr>
          <a:lstStyle/>
          <a:p>
            <a:pPr marL="171450" lvl="0" indent="-17145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r>
              <a:rPr lang="ko-KR" altLang="en-US" sz="1200" b="1" kern="0" spc="-50" dirty="0">
                <a:latin typeface="맑은 고딕 (본문)"/>
              </a:rPr>
              <a:t>전체 데이터 약 </a:t>
            </a:r>
            <a:r>
              <a:rPr lang="en-US" altLang="ko-KR" sz="1200" b="1" kern="0" spc="-50" dirty="0">
                <a:latin typeface="맑은 고딕 (본문)"/>
              </a:rPr>
              <a:t>15.5</a:t>
            </a:r>
            <a:r>
              <a:rPr lang="ko-KR" altLang="en-US" sz="1200" b="1" kern="0" spc="-50" dirty="0">
                <a:latin typeface="맑은 고딕 (본문)"/>
              </a:rPr>
              <a:t>만 건</a:t>
            </a:r>
            <a:r>
              <a:rPr lang="en-US" altLang="ko-KR" sz="1200" b="1" kern="0" spc="-50" dirty="0">
                <a:latin typeface="맑은 고딕 (본문)"/>
              </a:rPr>
              <a:t>,</a:t>
            </a:r>
            <a:r>
              <a:rPr lang="ko-KR" altLang="en-US" sz="1200" b="1" kern="0" spc="-50" dirty="0">
                <a:latin typeface="맑은 고딕 (본문)"/>
              </a:rPr>
              <a:t> 불량 식별 계약 </a:t>
            </a:r>
            <a:r>
              <a:rPr lang="en-US" altLang="ko-KR" sz="1200" b="1" kern="0" spc="-50" dirty="0">
                <a:latin typeface="맑은 고딕 (본문)"/>
              </a:rPr>
              <a:t>2.3</a:t>
            </a:r>
            <a:r>
              <a:rPr lang="ko-KR" altLang="en-US" sz="1200" b="1" kern="0" spc="-50" dirty="0">
                <a:latin typeface="맑은 고딕 (본문)"/>
              </a:rPr>
              <a:t>만 건</a:t>
            </a:r>
            <a:endParaRPr lang="en-US" altLang="ko-KR" sz="1200" b="1" kern="0" spc="-50" dirty="0">
              <a:latin typeface="맑은 고딕 (본문)"/>
            </a:endParaRPr>
          </a:p>
          <a:p>
            <a:pPr marL="171450" lvl="0" indent="-17145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endParaRPr lang="en-US" altLang="ko-KR" sz="1200" b="1" kern="0" spc="-50" dirty="0">
              <a:latin typeface="맑은 고딕 (본문)"/>
            </a:endParaRPr>
          </a:p>
          <a:p>
            <a:pPr marL="171450" lvl="0" indent="-17145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endParaRPr lang="en-US" altLang="ko-KR" sz="1200" b="1" kern="0" spc="-50" dirty="0">
              <a:latin typeface="맑은 고딕 (본문)"/>
            </a:endParaRPr>
          </a:p>
          <a:p>
            <a:pPr marL="171450" lvl="0" indent="-17145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endParaRPr lang="en-US" altLang="ko-KR" sz="1200" b="1" kern="0" spc="-50" dirty="0">
              <a:latin typeface="맑은 고딕 (본문)"/>
            </a:endParaRPr>
          </a:p>
          <a:p>
            <a:pPr lv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1200" b="1" kern="0" spc="-50" dirty="0">
              <a:latin typeface="맑은 고딕 (본문)"/>
            </a:endParaRPr>
          </a:p>
          <a:p>
            <a:pPr marL="171450" lvl="0" indent="-17145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r>
              <a:rPr lang="ko-KR" altLang="en-US" sz="1200" b="1" kern="0" spc="-50" dirty="0" err="1">
                <a:latin typeface="맑은 고딕 (본문)"/>
              </a:rPr>
              <a:t>불량여부</a:t>
            </a:r>
            <a:endParaRPr lang="en-US" altLang="ko-KR" sz="1200" b="1" kern="0" spc="-50" dirty="0">
              <a:latin typeface="맑은 고딕 (본문)"/>
            </a:endParaRPr>
          </a:p>
          <a:p>
            <a:pPr lv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1200" b="1" kern="0" spc="-50" dirty="0">
                <a:latin typeface="맑은 고딕 (본문)"/>
              </a:rPr>
              <a:t>    </a:t>
            </a:r>
            <a:r>
              <a:rPr lang="en-US" altLang="ko-KR" sz="1200" b="1" kern="0" spc="-50" dirty="0">
                <a:latin typeface="맑은 고딕 (본문)"/>
              </a:rPr>
              <a:t>0</a:t>
            </a:r>
            <a:r>
              <a:rPr lang="ko-KR" altLang="en-US" sz="1200" b="1" kern="0" spc="-50" dirty="0">
                <a:latin typeface="맑은 고딕 (본문)"/>
              </a:rPr>
              <a:t> </a:t>
            </a:r>
            <a:r>
              <a:rPr lang="en-US" altLang="ko-KR" sz="1200" b="1" kern="0" spc="-50" dirty="0">
                <a:latin typeface="맑은 고딕 (본문)"/>
              </a:rPr>
              <a:t>:</a:t>
            </a:r>
            <a:r>
              <a:rPr lang="ko-KR" altLang="en-US" sz="1200" b="1" kern="0" spc="-50" dirty="0">
                <a:latin typeface="맑은 고딕 (본문)"/>
              </a:rPr>
              <a:t> </a:t>
            </a:r>
            <a:r>
              <a:rPr lang="en-US" altLang="ko-KR" sz="1200" b="1" kern="0" spc="-50" dirty="0">
                <a:latin typeface="맑은 고딕 (본문)"/>
              </a:rPr>
              <a:t>132,064  (85.2%)</a:t>
            </a:r>
          </a:p>
          <a:p>
            <a:pPr lv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1200" b="1" kern="0" spc="-50" dirty="0">
                <a:latin typeface="맑은 고딕 (본문)"/>
              </a:rPr>
              <a:t>    </a:t>
            </a:r>
            <a:r>
              <a:rPr lang="en-US" altLang="ko-KR" sz="1200" b="1" kern="0" spc="-50" dirty="0">
                <a:latin typeface="맑은 고딕 (본문)"/>
              </a:rPr>
              <a:t>1</a:t>
            </a:r>
            <a:r>
              <a:rPr lang="ko-KR" altLang="en-US" sz="1200" b="1" kern="0" spc="-50" dirty="0">
                <a:latin typeface="맑은 고딕 (본문)"/>
              </a:rPr>
              <a:t> </a:t>
            </a:r>
            <a:r>
              <a:rPr lang="en-US" altLang="ko-KR" sz="1200" b="1" kern="0" spc="-50" dirty="0">
                <a:latin typeface="맑은 고딕 (본문)"/>
              </a:rPr>
              <a:t>:</a:t>
            </a:r>
            <a:r>
              <a:rPr lang="ko-KR" altLang="en-US" sz="1200" b="1" kern="0" spc="-50" dirty="0">
                <a:latin typeface="맑은 고딕 (본문)"/>
              </a:rPr>
              <a:t>   </a:t>
            </a:r>
            <a:r>
              <a:rPr lang="en-US" altLang="ko-KR" sz="1200" b="1" kern="0" spc="-50" dirty="0">
                <a:latin typeface="맑은 고딕 (본문)"/>
              </a:rPr>
              <a:t>22,963</a:t>
            </a:r>
            <a:r>
              <a:rPr lang="ko-KR" altLang="en-US" sz="1200" b="1" kern="0" spc="-50" dirty="0">
                <a:latin typeface="맑은 고딕 (본문)"/>
              </a:rPr>
              <a:t> </a:t>
            </a:r>
            <a:r>
              <a:rPr lang="en-US" altLang="ko-KR" sz="1200" b="1" kern="0" spc="-50" dirty="0">
                <a:latin typeface="맑은 고딕 (본문)"/>
              </a:rPr>
              <a:t> (14.8%)</a:t>
            </a:r>
          </a:p>
        </p:txBody>
      </p:sp>
      <p:sp>
        <p:nvSpPr>
          <p:cNvPr id="27" name="직사각형 34">
            <a:extLst>
              <a:ext uri="{FF2B5EF4-FFF2-40B4-BE49-F238E27FC236}">
                <a16:creationId xmlns:a16="http://schemas.microsoft.com/office/drawing/2014/main" id="{BA509910-DEAB-1E44-8068-E9F2C36BB150}"/>
              </a:ext>
            </a:extLst>
          </p:cNvPr>
          <p:cNvSpPr/>
          <p:nvPr/>
        </p:nvSpPr>
        <p:spPr>
          <a:xfrm>
            <a:off x="6227972" y="1771072"/>
            <a:ext cx="2980966" cy="272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36000" rIns="36000" bIns="36000">
            <a:spAutoFit/>
          </a:bodyPr>
          <a:lstStyle/>
          <a:p>
            <a:pPr marL="171450" lvl="0" indent="-17145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r>
              <a:rPr lang="ko-KR" altLang="en-US" sz="1200" b="1" kern="0" spc="-50" dirty="0" err="1">
                <a:latin typeface="맑은 고딕 (본문)"/>
              </a:rPr>
              <a:t>주요변수</a:t>
            </a:r>
            <a:r>
              <a:rPr lang="ko-KR" altLang="en-US" sz="1200" b="1" kern="0" spc="-50" dirty="0">
                <a:latin typeface="맑은 고딕 (본문)"/>
              </a:rPr>
              <a:t> 그룹별 구성비</a:t>
            </a:r>
          </a:p>
        </p:txBody>
      </p:sp>
      <p:sp>
        <p:nvSpPr>
          <p:cNvPr id="18" name="직사각형 34">
            <a:extLst>
              <a:ext uri="{FF2B5EF4-FFF2-40B4-BE49-F238E27FC236}">
                <a16:creationId xmlns:a16="http://schemas.microsoft.com/office/drawing/2014/main" id="{50756A80-CF2C-074F-9FDF-4869A52D187B}"/>
              </a:ext>
            </a:extLst>
          </p:cNvPr>
          <p:cNvSpPr/>
          <p:nvPr/>
        </p:nvSpPr>
        <p:spPr>
          <a:xfrm>
            <a:off x="424850" y="1818358"/>
            <a:ext cx="5511264" cy="138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36000" rIns="36000" bIns="36000">
            <a:spAutoFit/>
          </a:bodyPr>
          <a:lstStyle/>
          <a:p>
            <a:pPr marL="171450" lvl="0" indent="-17145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r>
              <a:rPr lang="ko-KR" altLang="en-US" sz="1200" b="1" kern="0" spc="-50" dirty="0">
                <a:latin typeface="맑은 고딕 (본문)"/>
              </a:rPr>
              <a:t>데이터 형식 변환</a:t>
            </a:r>
            <a:endParaRPr lang="en-US" altLang="ko-KR" sz="1200" b="1" kern="0" spc="-50" dirty="0">
              <a:latin typeface="맑은 고딕 (본문)"/>
            </a:endParaRPr>
          </a:p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1200" b="1" kern="0" spc="-50" dirty="0">
              <a:latin typeface="맑은 고딕 (본문)"/>
            </a:endParaRPr>
          </a:p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200" b="1" kern="0" spc="-50" dirty="0">
                <a:latin typeface="맑은 고딕 (본문)"/>
              </a:rPr>
              <a:t>1.</a:t>
            </a:r>
            <a:r>
              <a:rPr lang="ko-KR" altLang="en-US" sz="1200" b="1" kern="0" spc="-50" dirty="0">
                <a:latin typeface="맑은 고딕 (본문)"/>
              </a:rPr>
              <a:t> </a:t>
            </a:r>
            <a:r>
              <a:rPr lang="ko-KR" altLang="en-US" sz="1200" b="1" kern="0" spc="-50" dirty="0" err="1">
                <a:latin typeface="맑은 고딕 (본문)"/>
              </a:rPr>
              <a:t>보험시기와</a:t>
            </a:r>
            <a:r>
              <a:rPr lang="ko-KR" altLang="en-US" sz="1200" b="1" kern="0" spc="-50" dirty="0">
                <a:latin typeface="맑은 고딕 (본문)"/>
              </a:rPr>
              <a:t> 보험종기간의 차이를 일 또는 월 단위로 계산</a:t>
            </a:r>
            <a:r>
              <a:rPr lang="en-US" altLang="ko-KR" sz="1200" b="1" kern="0" spc="-50" dirty="0">
                <a:latin typeface="맑은 고딕 (본문)"/>
              </a:rPr>
              <a:t>(</a:t>
            </a:r>
            <a:r>
              <a:rPr lang="ko-KR" altLang="en-US" sz="1200" b="1" kern="0" spc="-50" dirty="0">
                <a:latin typeface="맑은 고딕 (본문)"/>
              </a:rPr>
              <a:t>기간</a:t>
            </a:r>
            <a:r>
              <a:rPr lang="en-US" altLang="ko-KR" sz="1200" b="1" kern="0" spc="-50" dirty="0">
                <a:latin typeface="맑은 고딕 (본문)"/>
              </a:rPr>
              <a:t>)</a:t>
            </a:r>
          </a:p>
          <a:p>
            <a:pPr lv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1200" b="1" kern="0" spc="-50" dirty="0">
              <a:latin typeface="맑은 고딕 (본문)"/>
            </a:endParaRPr>
          </a:p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200" b="1" kern="0" spc="-50" dirty="0">
                <a:latin typeface="맑은 고딕 (본문)"/>
              </a:rPr>
              <a:t>2.</a:t>
            </a:r>
            <a:r>
              <a:rPr lang="ko-KR" altLang="en-US" sz="1200" b="1" kern="0" spc="-50" dirty="0">
                <a:latin typeface="맑은 고딕 (본문)"/>
              </a:rPr>
              <a:t> 계약자성별코드</a:t>
            </a:r>
            <a:r>
              <a:rPr lang="en-US" altLang="ko-KR" sz="1200" b="1" kern="0" spc="-50" dirty="0">
                <a:latin typeface="맑은 고딕 (본문)"/>
              </a:rPr>
              <a:t>,</a:t>
            </a:r>
            <a:r>
              <a:rPr lang="ko-KR" altLang="en-US" sz="1200" b="1" kern="0" spc="-50" dirty="0">
                <a:latin typeface="맑은 고딕 (본문)"/>
              </a:rPr>
              <a:t> 피보험자성별코드</a:t>
            </a:r>
            <a:r>
              <a:rPr lang="en-US" altLang="ko-KR" sz="1200" b="1" kern="0" spc="-50" dirty="0">
                <a:latin typeface="맑은 고딕 (본문)"/>
              </a:rPr>
              <a:t>,</a:t>
            </a:r>
            <a:r>
              <a:rPr lang="ko-KR" altLang="en-US" sz="1200" b="1" kern="0" spc="-50" dirty="0">
                <a:latin typeface="맑은 고딕 (본문)"/>
              </a:rPr>
              <a:t> 만기구분코드 등 범주형 변수 처리</a:t>
            </a:r>
            <a:r>
              <a:rPr lang="en-US" altLang="ko-KR" sz="1200" b="1" kern="0" spc="-50" dirty="0">
                <a:latin typeface="맑은 고딕 (본문)"/>
              </a:rPr>
              <a:t>(</a:t>
            </a:r>
            <a:r>
              <a:rPr lang="ko-KR" altLang="en-US" sz="1200" b="1" kern="0" spc="-50" dirty="0" err="1">
                <a:latin typeface="맑은 고딕 (본문)"/>
              </a:rPr>
              <a:t>인코딩</a:t>
            </a:r>
            <a:r>
              <a:rPr lang="en-US" altLang="ko-KR" sz="1200" b="1" kern="0" spc="-50" dirty="0">
                <a:latin typeface="맑은 고딕 (본문)"/>
              </a:rPr>
              <a:t>)</a:t>
            </a:r>
          </a:p>
          <a:p>
            <a:pPr marL="171450" lvl="0" indent="-17145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endParaRPr lang="ko-KR" altLang="en-US" sz="1200" b="1" kern="0" spc="-50" dirty="0">
              <a:latin typeface="맑은 고딕 (본문)"/>
            </a:endParaRPr>
          </a:p>
        </p:txBody>
      </p:sp>
    </p:spTree>
    <p:extLst>
      <p:ext uri="{BB962C8B-B14F-4D97-AF65-F5344CB8AC3E}">
        <p14:creationId xmlns:p14="http://schemas.microsoft.com/office/powerpoint/2010/main" val="33152075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>
            <a:extLst>
              <a:ext uri="{FF2B5EF4-FFF2-40B4-BE49-F238E27FC236}">
                <a16:creationId xmlns:a16="http://schemas.microsoft.com/office/drawing/2014/main" id="{6BBBAD51-CD01-4456-AC31-3463FA3DD636}"/>
              </a:ext>
            </a:extLst>
          </p:cNvPr>
          <p:cNvSpPr/>
          <p:nvPr/>
        </p:nvSpPr>
        <p:spPr>
          <a:xfrm>
            <a:off x="0" y="-3001"/>
            <a:ext cx="10621963" cy="839713"/>
          </a:xfrm>
          <a:prstGeom prst="rect">
            <a:avLst/>
          </a:prstGeom>
          <a:gradFill>
            <a:gsLst>
              <a:gs pos="23000">
                <a:srgbClr val="008142">
                  <a:alpha val="82000"/>
                </a:srgbClr>
              </a:gs>
              <a:gs pos="100000">
                <a:srgbClr val="00582C"/>
              </a:gs>
            </a:gsLst>
            <a:lin ang="270000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마켓 산스 Bold" panose="02000000000000000000" pitchFamily="50" charset="-127"/>
              <a:ea typeface="G마켓 산스 Bold" panose="02000000000000000000" pitchFamily="50" charset="-127"/>
              <a:cs typeface="+mn-cs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71348" y="198051"/>
            <a:ext cx="77106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spc="-100" dirty="0">
                <a:solidFill>
                  <a:schemeClr val="bg1"/>
                </a:solidFill>
                <a:latin typeface="맑은 고딕 (본문)"/>
                <a:cs typeface="맑은고딕"/>
              </a:rPr>
              <a:t>4.</a:t>
            </a:r>
            <a:r>
              <a:rPr lang="ko-KR" altLang="en-US" sz="2800" b="1" spc="-100" dirty="0">
                <a:solidFill>
                  <a:schemeClr val="bg1"/>
                </a:solidFill>
                <a:latin typeface="맑은 고딕 (본문)"/>
                <a:cs typeface="맑은고딕"/>
              </a:rPr>
              <a:t> </a:t>
            </a:r>
            <a:r>
              <a:rPr lang="ko-KR" altLang="en-US" sz="2800" b="1" spc="-100" dirty="0" err="1">
                <a:solidFill>
                  <a:schemeClr val="bg1"/>
                </a:solidFill>
                <a:latin typeface="맑은 고딕 (본문)"/>
                <a:cs typeface="맑은고딕"/>
              </a:rPr>
              <a:t>연속형</a:t>
            </a:r>
            <a:r>
              <a:rPr lang="ko-KR" altLang="en-US" sz="2800" b="1" spc="-100" dirty="0">
                <a:solidFill>
                  <a:schemeClr val="bg1"/>
                </a:solidFill>
                <a:latin typeface="맑은 고딕 (본문)"/>
                <a:cs typeface="맑은고딕"/>
              </a:rPr>
              <a:t> 데이터 시각화</a:t>
            </a:r>
            <a:endParaRPr lang="en-US" altLang="ko-KR" sz="2800" b="1" spc="-100" dirty="0">
              <a:solidFill>
                <a:schemeClr val="bg1"/>
              </a:solidFill>
              <a:latin typeface="맑은 고딕 (본문)"/>
              <a:cs typeface="맑은고딕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217247" y="721271"/>
            <a:ext cx="10187469" cy="0"/>
          </a:xfrm>
          <a:prstGeom prst="line">
            <a:avLst/>
          </a:prstGeom>
          <a:ln w="190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C01260B8-FC3E-41C6-90C6-DD79BD3DF59F}"/>
              </a:ext>
            </a:extLst>
          </p:cNvPr>
          <p:cNvGrpSpPr/>
          <p:nvPr/>
        </p:nvGrpSpPr>
        <p:grpSpPr>
          <a:xfrm>
            <a:off x="271348" y="1197152"/>
            <a:ext cx="6192514" cy="408623"/>
            <a:chOff x="274437" y="1127816"/>
            <a:chExt cx="5583830" cy="304072"/>
          </a:xfrm>
        </p:grpSpPr>
        <p:sp>
          <p:nvSpPr>
            <p:cNvPr id="14" name="AutoShape 63">
              <a:extLst>
                <a:ext uri="{FF2B5EF4-FFF2-40B4-BE49-F238E27FC236}">
                  <a16:creationId xmlns:a16="http://schemas.microsoft.com/office/drawing/2014/main" id="{99588B4A-4C2A-4D3D-8935-BB5B4D0AB2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65" y="1127816"/>
              <a:ext cx="5437402" cy="304072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defTabSz="914217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ko-KR" altLang="en-US" b="1" dirty="0">
                  <a:ln w="13500">
                    <a:solidFill>
                      <a:srgbClr val="4F81BD">
                        <a:shade val="2500"/>
                        <a:alpha val="6500"/>
                      </a:srgbClr>
                    </a:solidFill>
                    <a:prstDash val="solid"/>
                  </a:ln>
                  <a:solidFill>
                    <a:prstClr val="black"/>
                  </a:solidFill>
                  <a:latin typeface="맑은 고딕 (본문)"/>
                </a:rPr>
                <a:t>바이올린플롯 활용 데이터 분포 및 밀도 파악</a:t>
              </a:r>
            </a:p>
          </p:txBody>
        </p: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DF537400-4AA0-4CAD-B998-5DC094844470}"/>
                </a:ext>
              </a:extLst>
            </p:cNvPr>
            <p:cNvGrpSpPr/>
            <p:nvPr/>
          </p:nvGrpSpPr>
          <p:grpSpPr>
            <a:xfrm>
              <a:off x="274437" y="1131931"/>
              <a:ext cx="146428" cy="270504"/>
              <a:chOff x="511545" y="841128"/>
              <a:chExt cx="146428" cy="270504"/>
            </a:xfrm>
          </p:grpSpPr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54E0A88F-D582-48F3-8744-62BBCC6BA1F4}"/>
                  </a:ext>
                </a:extLst>
              </p:cNvPr>
              <p:cNvSpPr/>
              <p:nvPr/>
            </p:nvSpPr>
            <p:spPr>
              <a:xfrm>
                <a:off x="603872" y="841128"/>
                <a:ext cx="54101" cy="270504"/>
              </a:xfrm>
              <a:prstGeom prst="rect">
                <a:avLst/>
              </a:prstGeom>
              <a:solidFill>
                <a:srgbClr val="008E4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>
                  <a:latin typeface="맑은 고딕 (본문)"/>
                </a:endParaRPr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4020B9C9-45B5-4788-A653-CA58578F83BC}"/>
                  </a:ext>
                </a:extLst>
              </p:cNvPr>
              <p:cNvSpPr/>
              <p:nvPr/>
            </p:nvSpPr>
            <p:spPr>
              <a:xfrm>
                <a:off x="511545" y="841128"/>
                <a:ext cx="54101" cy="270504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>
                  <a:latin typeface="맑은 고딕 (본문)"/>
                </a:endParaRPr>
              </a:p>
            </p:txBody>
          </p:sp>
        </p:grp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B1D41163-8736-4540-91E5-6ACCB144E4D4}"/>
              </a:ext>
            </a:extLst>
          </p:cNvPr>
          <p:cNvSpPr txBox="1"/>
          <p:nvPr/>
        </p:nvSpPr>
        <p:spPr>
          <a:xfrm>
            <a:off x="7658100" y="33182"/>
            <a:ext cx="295709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defTabSz="1320759">
              <a:defRPr/>
            </a:pPr>
            <a:r>
              <a:rPr lang="ko-KR" altLang="en-US" sz="1000" b="1" spc="867" dirty="0">
                <a:solidFill>
                  <a:prstClr val="white">
                    <a:alpha val="40000"/>
                  </a:prstClr>
                </a:solidFill>
                <a:latin typeface="+mn-ea"/>
                <a:cs typeface="조선일보명조" panose="02030304000000000000" pitchFamily="18" charset="-127"/>
              </a:rPr>
              <a:t> </a:t>
            </a:r>
            <a:r>
              <a:rPr lang="en-US" altLang="ko-KR" sz="1000" b="1" spc="867" dirty="0">
                <a:solidFill>
                  <a:prstClr val="white">
                    <a:alpha val="40000"/>
                  </a:prstClr>
                </a:solidFill>
                <a:latin typeface="+mn-ea"/>
                <a:cs typeface="조선일보명조" panose="02030304000000000000" pitchFamily="18" charset="-127"/>
              </a:rPr>
              <a:t>DBB(Expert)3</a:t>
            </a:r>
            <a:r>
              <a:rPr lang="ko-KR" altLang="en-US" sz="1000" b="1" spc="867" dirty="0">
                <a:solidFill>
                  <a:prstClr val="white">
                    <a:alpha val="40000"/>
                  </a:prstClr>
                </a:solidFill>
                <a:latin typeface="+mn-ea"/>
                <a:cs typeface="조선일보명조" panose="02030304000000000000" pitchFamily="18" charset="-127"/>
              </a:rPr>
              <a:t>팀</a:t>
            </a:r>
          </a:p>
        </p:txBody>
      </p:sp>
      <p:pic>
        <p:nvPicPr>
          <p:cNvPr id="7" name="Picture 6" descr="A collage of different shapes&#10;&#10;Description automatically generated with medium confidence">
            <a:extLst>
              <a:ext uri="{FF2B5EF4-FFF2-40B4-BE49-F238E27FC236}">
                <a16:creationId xmlns:a16="http://schemas.microsoft.com/office/drawing/2014/main" id="{6DD4AC59-A91C-514D-AA73-2FE95C1A07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311" y="2187035"/>
            <a:ext cx="5700077" cy="4255147"/>
          </a:xfrm>
          <a:prstGeom prst="rect">
            <a:avLst/>
          </a:prstGeom>
        </p:spPr>
      </p:pic>
      <p:pic>
        <p:nvPicPr>
          <p:cNvPr id="11" name="Picture 10" descr="A blue and black diagram&#10;&#10;Description automatically generated with medium confidence">
            <a:extLst>
              <a:ext uri="{FF2B5EF4-FFF2-40B4-BE49-F238E27FC236}">
                <a16:creationId xmlns:a16="http://schemas.microsoft.com/office/drawing/2014/main" id="{3FADACC2-8012-834A-850A-7B6B315BB8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3176" y="4978679"/>
            <a:ext cx="5700077" cy="1379419"/>
          </a:xfrm>
          <a:prstGeom prst="rect">
            <a:avLst/>
          </a:prstGeom>
        </p:spPr>
      </p:pic>
      <p:sp>
        <p:nvSpPr>
          <p:cNvPr id="28" name="Rectangle 3">
            <a:extLst>
              <a:ext uri="{FF2B5EF4-FFF2-40B4-BE49-F238E27FC236}">
                <a16:creationId xmlns:a16="http://schemas.microsoft.com/office/drawing/2014/main" id="{B8346A96-058C-4945-8712-7CF2287FAF21}"/>
              </a:ext>
            </a:extLst>
          </p:cNvPr>
          <p:cNvSpPr>
            <a:spLocks noChangeArrowheads="1"/>
          </p:cNvSpPr>
          <p:nvPr/>
        </p:nvSpPr>
        <p:spPr bwMode="gray">
          <a:xfrm>
            <a:off x="538841" y="1639839"/>
            <a:ext cx="9391730" cy="35868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anchor="t" anchorCtr="0">
            <a:spAutoFit/>
          </a:bodyPr>
          <a:lstStyle/>
          <a:p>
            <a:pPr lv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1600" b="1" kern="0" spc="-50" dirty="0" err="1">
                <a:latin typeface="맑은 고딕 (본문)"/>
              </a:rPr>
              <a:t>불량여부</a:t>
            </a:r>
            <a:r>
              <a:rPr lang="en-US" altLang="ko-KR" sz="1600" b="1" kern="0" spc="-50" dirty="0">
                <a:latin typeface="맑은 고딕 (본문)"/>
              </a:rPr>
              <a:t>(</a:t>
            </a:r>
            <a:r>
              <a:rPr lang="ko-KR" altLang="en-US" sz="1600" b="1" kern="0" spc="-50" dirty="0">
                <a:latin typeface="맑은 고딕 (본문)"/>
              </a:rPr>
              <a:t>이진형 변수</a:t>
            </a:r>
            <a:r>
              <a:rPr lang="en-US" altLang="ko-KR" sz="1600" b="1" kern="0" spc="-50" dirty="0">
                <a:latin typeface="맑은 고딕 (본문)"/>
              </a:rPr>
              <a:t>)</a:t>
            </a:r>
            <a:r>
              <a:rPr lang="ko-KR" altLang="en-US" sz="1600" b="1" kern="0" spc="-50" dirty="0">
                <a:latin typeface="맑은 고딕 (본문)"/>
              </a:rPr>
              <a:t>와 </a:t>
            </a:r>
            <a:r>
              <a:rPr lang="ko-KR" altLang="en-US" sz="1600" b="1" kern="0" spc="-50" dirty="0" err="1">
                <a:latin typeface="맑은 고딕 (본문)"/>
              </a:rPr>
              <a:t>연속형</a:t>
            </a:r>
            <a:r>
              <a:rPr lang="ko-KR" altLang="en-US" sz="1600" b="1" kern="0" spc="-50" dirty="0">
                <a:latin typeface="맑은 고딕 (본문)"/>
              </a:rPr>
              <a:t> 변수간의 분포 비교</a:t>
            </a:r>
            <a:endParaRPr lang="en-US" altLang="ko-KR" sz="1400" b="1" kern="0" spc="-50" dirty="0">
              <a:latin typeface="맑은 고딕 (본문)"/>
            </a:endParaRPr>
          </a:p>
        </p:txBody>
      </p:sp>
    </p:spTree>
    <p:extLst>
      <p:ext uri="{BB962C8B-B14F-4D97-AF65-F5344CB8AC3E}">
        <p14:creationId xmlns:p14="http://schemas.microsoft.com/office/powerpoint/2010/main" val="41863959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>
            <a:extLst>
              <a:ext uri="{FF2B5EF4-FFF2-40B4-BE49-F238E27FC236}">
                <a16:creationId xmlns:a16="http://schemas.microsoft.com/office/drawing/2014/main" id="{6BBBAD51-CD01-4456-AC31-3463FA3DD636}"/>
              </a:ext>
            </a:extLst>
          </p:cNvPr>
          <p:cNvSpPr/>
          <p:nvPr/>
        </p:nvSpPr>
        <p:spPr>
          <a:xfrm>
            <a:off x="0" y="-3001"/>
            <a:ext cx="10621963" cy="839713"/>
          </a:xfrm>
          <a:prstGeom prst="rect">
            <a:avLst/>
          </a:prstGeom>
          <a:gradFill>
            <a:gsLst>
              <a:gs pos="23000">
                <a:srgbClr val="008142">
                  <a:alpha val="82000"/>
                </a:srgbClr>
              </a:gs>
              <a:gs pos="100000">
                <a:srgbClr val="00582C"/>
              </a:gs>
            </a:gsLst>
            <a:lin ang="270000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마켓 산스 Bold" panose="02000000000000000000" pitchFamily="50" charset="-127"/>
              <a:ea typeface="G마켓 산스 Bold" panose="02000000000000000000" pitchFamily="50" charset="-127"/>
              <a:cs typeface="+mn-cs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71348" y="198051"/>
            <a:ext cx="77106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spc="-100" dirty="0">
                <a:solidFill>
                  <a:schemeClr val="bg1"/>
                </a:solidFill>
                <a:latin typeface="맑은 고딕 (본문)"/>
                <a:cs typeface="맑은고딕"/>
              </a:rPr>
              <a:t>5.</a:t>
            </a:r>
            <a:r>
              <a:rPr lang="ko-KR" altLang="en-US" sz="2800" b="1" spc="-100" dirty="0">
                <a:solidFill>
                  <a:schemeClr val="bg1"/>
                </a:solidFill>
                <a:latin typeface="맑은 고딕 (본문)"/>
                <a:cs typeface="맑은고딕"/>
              </a:rPr>
              <a:t> </a:t>
            </a:r>
            <a:r>
              <a:rPr lang="ko-KR" altLang="en-US" sz="2800" b="1" spc="-100" dirty="0" err="1">
                <a:solidFill>
                  <a:schemeClr val="bg1"/>
                </a:solidFill>
                <a:latin typeface="맑은 고딕 (본문)"/>
                <a:cs typeface="맑은고딕"/>
              </a:rPr>
              <a:t>이산형</a:t>
            </a:r>
            <a:r>
              <a:rPr lang="ko-KR" altLang="en-US" sz="2800" b="1" spc="-100" dirty="0">
                <a:solidFill>
                  <a:schemeClr val="bg1"/>
                </a:solidFill>
                <a:latin typeface="맑은 고딕 (본문)"/>
                <a:cs typeface="맑은고딕"/>
              </a:rPr>
              <a:t> 데이터 시각화</a:t>
            </a:r>
            <a:endParaRPr lang="en-US" altLang="ko-KR" sz="2800" b="1" spc="-100" dirty="0">
              <a:solidFill>
                <a:schemeClr val="bg1"/>
              </a:solidFill>
              <a:latin typeface="맑은 고딕 (본문)"/>
              <a:cs typeface="맑은고딕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217247" y="721271"/>
            <a:ext cx="10187469" cy="0"/>
          </a:xfrm>
          <a:prstGeom prst="line">
            <a:avLst/>
          </a:prstGeom>
          <a:ln w="190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C01260B8-FC3E-41C6-90C6-DD79BD3DF59F}"/>
              </a:ext>
            </a:extLst>
          </p:cNvPr>
          <p:cNvGrpSpPr/>
          <p:nvPr/>
        </p:nvGrpSpPr>
        <p:grpSpPr>
          <a:xfrm>
            <a:off x="271348" y="1197152"/>
            <a:ext cx="6192514" cy="408623"/>
            <a:chOff x="274437" y="1127816"/>
            <a:chExt cx="5583830" cy="304072"/>
          </a:xfrm>
        </p:grpSpPr>
        <p:sp>
          <p:nvSpPr>
            <p:cNvPr id="14" name="AutoShape 63">
              <a:extLst>
                <a:ext uri="{FF2B5EF4-FFF2-40B4-BE49-F238E27FC236}">
                  <a16:creationId xmlns:a16="http://schemas.microsoft.com/office/drawing/2014/main" id="{99588B4A-4C2A-4D3D-8935-BB5B4D0AB2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65" y="1127816"/>
              <a:ext cx="5437402" cy="304072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defTabSz="914217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ko-KR" altLang="en-US" b="1" dirty="0" err="1">
                  <a:ln w="13500">
                    <a:solidFill>
                      <a:srgbClr val="4F81BD">
                        <a:shade val="2500"/>
                        <a:alpha val="6500"/>
                      </a:srgbClr>
                    </a:solidFill>
                    <a:prstDash val="solid"/>
                  </a:ln>
                  <a:solidFill>
                    <a:prstClr val="black"/>
                  </a:solidFill>
                  <a:latin typeface="맑은 고딕 (본문)"/>
                </a:rPr>
                <a:t>카운트플롯</a:t>
              </a:r>
              <a:r>
                <a:rPr kumimoji="1" lang="ko-KR" altLang="en-US" b="1" dirty="0">
                  <a:ln w="13500">
                    <a:solidFill>
                      <a:srgbClr val="4F81BD">
                        <a:shade val="2500"/>
                        <a:alpha val="6500"/>
                      </a:srgbClr>
                    </a:solidFill>
                    <a:prstDash val="solid"/>
                  </a:ln>
                  <a:solidFill>
                    <a:prstClr val="black"/>
                  </a:solidFill>
                  <a:latin typeface="맑은 고딕 (본문)"/>
                </a:rPr>
                <a:t> 활용 데이터 비교분석</a:t>
              </a:r>
            </a:p>
          </p:txBody>
        </p: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DF537400-4AA0-4CAD-B998-5DC094844470}"/>
                </a:ext>
              </a:extLst>
            </p:cNvPr>
            <p:cNvGrpSpPr/>
            <p:nvPr/>
          </p:nvGrpSpPr>
          <p:grpSpPr>
            <a:xfrm>
              <a:off x="274437" y="1131931"/>
              <a:ext cx="146428" cy="270504"/>
              <a:chOff x="511545" y="841128"/>
              <a:chExt cx="146428" cy="270504"/>
            </a:xfrm>
          </p:grpSpPr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54E0A88F-D582-48F3-8744-62BBCC6BA1F4}"/>
                  </a:ext>
                </a:extLst>
              </p:cNvPr>
              <p:cNvSpPr/>
              <p:nvPr/>
            </p:nvSpPr>
            <p:spPr>
              <a:xfrm>
                <a:off x="603872" y="841128"/>
                <a:ext cx="54101" cy="270504"/>
              </a:xfrm>
              <a:prstGeom prst="rect">
                <a:avLst/>
              </a:prstGeom>
              <a:solidFill>
                <a:srgbClr val="008E4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>
                  <a:latin typeface="맑은 고딕 (본문)"/>
                </a:endParaRPr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4020B9C9-45B5-4788-A653-CA58578F83BC}"/>
                  </a:ext>
                </a:extLst>
              </p:cNvPr>
              <p:cNvSpPr/>
              <p:nvPr/>
            </p:nvSpPr>
            <p:spPr>
              <a:xfrm>
                <a:off x="511545" y="841128"/>
                <a:ext cx="54101" cy="270504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>
                  <a:latin typeface="맑은 고딕 (본문)"/>
                </a:endParaRPr>
              </a:p>
            </p:txBody>
          </p:sp>
        </p:grp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B1D41163-8736-4540-91E5-6ACCB144E4D4}"/>
              </a:ext>
            </a:extLst>
          </p:cNvPr>
          <p:cNvSpPr txBox="1"/>
          <p:nvPr/>
        </p:nvSpPr>
        <p:spPr>
          <a:xfrm>
            <a:off x="7658100" y="33182"/>
            <a:ext cx="295709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defTabSz="1320759">
              <a:defRPr/>
            </a:pPr>
            <a:r>
              <a:rPr lang="ko-KR" altLang="en-US" sz="1000" b="1" spc="867" dirty="0">
                <a:solidFill>
                  <a:prstClr val="white">
                    <a:alpha val="40000"/>
                  </a:prstClr>
                </a:solidFill>
                <a:latin typeface="+mn-ea"/>
                <a:cs typeface="조선일보명조" panose="02030304000000000000" pitchFamily="18" charset="-127"/>
              </a:rPr>
              <a:t> </a:t>
            </a:r>
            <a:r>
              <a:rPr lang="en-US" altLang="ko-KR" sz="1000" b="1" spc="867" dirty="0">
                <a:solidFill>
                  <a:prstClr val="white">
                    <a:alpha val="40000"/>
                  </a:prstClr>
                </a:solidFill>
                <a:latin typeface="+mn-ea"/>
                <a:cs typeface="조선일보명조" panose="02030304000000000000" pitchFamily="18" charset="-127"/>
              </a:rPr>
              <a:t>DBB(Expert)3</a:t>
            </a:r>
            <a:r>
              <a:rPr lang="ko-KR" altLang="en-US" sz="1000" b="1" spc="867" dirty="0">
                <a:solidFill>
                  <a:prstClr val="white">
                    <a:alpha val="40000"/>
                  </a:prstClr>
                </a:solidFill>
                <a:latin typeface="+mn-ea"/>
                <a:cs typeface="조선일보명조" panose="02030304000000000000" pitchFamily="18" charset="-127"/>
              </a:rPr>
              <a:t>팀</a:t>
            </a:r>
          </a:p>
        </p:txBody>
      </p:sp>
      <p:sp>
        <p:nvSpPr>
          <p:cNvPr id="28" name="Rectangle 3">
            <a:extLst>
              <a:ext uri="{FF2B5EF4-FFF2-40B4-BE49-F238E27FC236}">
                <a16:creationId xmlns:a16="http://schemas.microsoft.com/office/drawing/2014/main" id="{B8346A96-058C-4945-8712-7CF2287FAF21}"/>
              </a:ext>
            </a:extLst>
          </p:cNvPr>
          <p:cNvSpPr>
            <a:spLocks noChangeArrowheads="1"/>
          </p:cNvSpPr>
          <p:nvPr/>
        </p:nvSpPr>
        <p:spPr bwMode="gray">
          <a:xfrm>
            <a:off x="538841" y="1639839"/>
            <a:ext cx="9391730" cy="35868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anchor="t" anchorCtr="0">
            <a:spAutoFit/>
          </a:bodyPr>
          <a:lstStyle/>
          <a:p>
            <a:pPr lv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1600" b="1" kern="0" spc="-50" dirty="0">
                <a:latin typeface="맑은 고딕 (본문)"/>
              </a:rPr>
              <a:t>범주형 </a:t>
            </a:r>
            <a:r>
              <a:rPr lang="ko-KR" altLang="en-US" sz="1600" b="1" kern="0" spc="-50" dirty="0" err="1">
                <a:latin typeface="맑은 고딕 (본문)"/>
              </a:rPr>
              <a:t>변수별</a:t>
            </a:r>
            <a:r>
              <a:rPr lang="ko-KR" altLang="en-US" sz="1600" b="1" kern="0" spc="-50" dirty="0">
                <a:latin typeface="맑은 고딕 (본문)"/>
              </a:rPr>
              <a:t> </a:t>
            </a:r>
            <a:r>
              <a:rPr lang="ko-KR" altLang="en-US" sz="1600" b="1" kern="0" spc="-50" dirty="0" err="1">
                <a:latin typeface="맑은 고딕 (본문)"/>
              </a:rPr>
              <a:t>불량여부에</a:t>
            </a:r>
            <a:r>
              <a:rPr lang="ko-KR" altLang="en-US" sz="1600" b="1" kern="0" spc="-50" dirty="0">
                <a:latin typeface="맑은 고딕 (본문)"/>
              </a:rPr>
              <a:t> 따른 데이터 분포 확인 </a:t>
            </a:r>
            <a:endParaRPr lang="en-US" altLang="ko-KR" sz="1400" b="1" kern="0" spc="-50" dirty="0">
              <a:latin typeface="맑은 고딕 (본문)"/>
            </a:endParaRPr>
          </a:p>
        </p:txBody>
      </p:sp>
      <p:pic>
        <p:nvPicPr>
          <p:cNvPr id="3" name="Picture 2" descr="A graph of different colored bars&#10;&#10;Description automatically generated with medium confidence">
            <a:extLst>
              <a:ext uri="{FF2B5EF4-FFF2-40B4-BE49-F238E27FC236}">
                <a16:creationId xmlns:a16="http://schemas.microsoft.com/office/drawing/2014/main" id="{8771ED65-EB2B-544D-9B0A-CB8F0057FB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347" y="2241558"/>
            <a:ext cx="9965397" cy="3159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5681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>
            <a:extLst>
              <a:ext uri="{FF2B5EF4-FFF2-40B4-BE49-F238E27FC236}">
                <a16:creationId xmlns:a16="http://schemas.microsoft.com/office/drawing/2014/main" id="{6BBBAD51-CD01-4456-AC31-3463FA3DD636}"/>
              </a:ext>
            </a:extLst>
          </p:cNvPr>
          <p:cNvSpPr/>
          <p:nvPr/>
        </p:nvSpPr>
        <p:spPr>
          <a:xfrm>
            <a:off x="0" y="-3001"/>
            <a:ext cx="10621963" cy="839713"/>
          </a:xfrm>
          <a:prstGeom prst="rect">
            <a:avLst/>
          </a:prstGeom>
          <a:gradFill>
            <a:gsLst>
              <a:gs pos="23000">
                <a:srgbClr val="008142">
                  <a:alpha val="82000"/>
                </a:srgbClr>
              </a:gs>
              <a:gs pos="100000">
                <a:srgbClr val="00582C"/>
              </a:gs>
            </a:gsLst>
            <a:lin ang="270000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마켓 산스 Bold" panose="02000000000000000000" pitchFamily="50" charset="-127"/>
              <a:ea typeface="G마켓 산스 Bold" panose="02000000000000000000" pitchFamily="50" charset="-127"/>
              <a:cs typeface="+mn-cs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71348" y="198051"/>
            <a:ext cx="77106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spc="-100" dirty="0">
                <a:solidFill>
                  <a:schemeClr val="bg1"/>
                </a:solidFill>
                <a:latin typeface="맑은 고딕 (본문)"/>
                <a:cs typeface="맑은고딕"/>
              </a:rPr>
              <a:t>5.</a:t>
            </a:r>
            <a:r>
              <a:rPr lang="ko-KR" altLang="en-US" sz="2800" b="1" spc="-100" dirty="0">
                <a:solidFill>
                  <a:schemeClr val="bg1"/>
                </a:solidFill>
                <a:latin typeface="맑은 고딕 (본문)"/>
                <a:cs typeface="맑은고딕"/>
              </a:rPr>
              <a:t> </a:t>
            </a:r>
            <a:r>
              <a:rPr lang="ko-KR" altLang="en-US" sz="2800" b="1" spc="-100" dirty="0" err="1">
                <a:solidFill>
                  <a:schemeClr val="bg1"/>
                </a:solidFill>
                <a:latin typeface="맑은 고딕 (본문)"/>
                <a:cs typeface="맑은고딕"/>
              </a:rPr>
              <a:t>이산형</a:t>
            </a:r>
            <a:r>
              <a:rPr lang="ko-KR" altLang="en-US" sz="2800" b="1" spc="-100" dirty="0">
                <a:solidFill>
                  <a:schemeClr val="bg1"/>
                </a:solidFill>
                <a:latin typeface="맑은 고딕 (본문)"/>
                <a:cs typeface="맑은고딕"/>
              </a:rPr>
              <a:t> 데이터 시각화</a:t>
            </a:r>
            <a:endParaRPr lang="en-US" altLang="ko-KR" sz="2800" b="1" spc="-100" dirty="0">
              <a:solidFill>
                <a:schemeClr val="bg1"/>
              </a:solidFill>
              <a:latin typeface="맑은 고딕 (본문)"/>
              <a:cs typeface="맑은고딕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217247" y="721271"/>
            <a:ext cx="10187469" cy="0"/>
          </a:xfrm>
          <a:prstGeom prst="line">
            <a:avLst/>
          </a:prstGeom>
          <a:ln w="190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C01260B8-FC3E-41C6-90C6-DD79BD3DF59F}"/>
              </a:ext>
            </a:extLst>
          </p:cNvPr>
          <p:cNvGrpSpPr/>
          <p:nvPr/>
        </p:nvGrpSpPr>
        <p:grpSpPr>
          <a:xfrm>
            <a:off x="271348" y="1197152"/>
            <a:ext cx="6192514" cy="408623"/>
            <a:chOff x="274437" y="1127816"/>
            <a:chExt cx="5583830" cy="304072"/>
          </a:xfrm>
        </p:grpSpPr>
        <p:sp>
          <p:nvSpPr>
            <p:cNvPr id="14" name="AutoShape 63">
              <a:extLst>
                <a:ext uri="{FF2B5EF4-FFF2-40B4-BE49-F238E27FC236}">
                  <a16:creationId xmlns:a16="http://schemas.microsoft.com/office/drawing/2014/main" id="{99588B4A-4C2A-4D3D-8935-BB5B4D0AB2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65" y="1127816"/>
              <a:ext cx="5437402" cy="304072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defTabSz="914217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ko-KR" altLang="en-US" b="1" dirty="0" err="1">
                  <a:ln w="13500">
                    <a:solidFill>
                      <a:srgbClr val="4F81BD">
                        <a:shade val="2500"/>
                        <a:alpha val="6500"/>
                      </a:srgbClr>
                    </a:solidFill>
                    <a:prstDash val="solid"/>
                  </a:ln>
                  <a:solidFill>
                    <a:prstClr val="black"/>
                  </a:solidFill>
                  <a:latin typeface="맑은 고딕 (본문)"/>
                </a:rPr>
                <a:t>불량여부에</a:t>
              </a:r>
              <a:r>
                <a:rPr kumimoji="1" lang="ko-KR" altLang="en-US" b="1" dirty="0">
                  <a:ln w="13500">
                    <a:solidFill>
                      <a:srgbClr val="4F81BD">
                        <a:shade val="2500"/>
                        <a:alpha val="6500"/>
                      </a:srgbClr>
                    </a:solidFill>
                    <a:prstDash val="solid"/>
                  </a:ln>
                  <a:solidFill>
                    <a:prstClr val="black"/>
                  </a:solidFill>
                  <a:latin typeface="맑은 고딕 (본문)"/>
                </a:rPr>
                <a:t> 따른 </a:t>
              </a:r>
              <a:r>
                <a:rPr kumimoji="1" lang="ko-KR" altLang="en-US" b="1" dirty="0" err="1">
                  <a:ln w="13500">
                    <a:solidFill>
                      <a:srgbClr val="4F81BD">
                        <a:shade val="2500"/>
                        <a:alpha val="6500"/>
                      </a:srgbClr>
                    </a:solidFill>
                    <a:prstDash val="solid"/>
                  </a:ln>
                  <a:solidFill>
                    <a:prstClr val="black"/>
                  </a:solidFill>
                  <a:latin typeface="맑은 고딕 (본문)"/>
                </a:rPr>
                <a:t>수금방법별</a:t>
              </a:r>
              <a:r>
                <a:rPr kumimoji="1" lang="ko-KR" altLang="en-US" b="1" dirty="0">
                  <a:ln w="13500">
                    <a:solidFill>
                      <a:srgbClr val="4F81BD">
                        <a:shade val="2500"/>
                        <a:alpha val="6500"/>
                      </a:srgbClr>
                    </a:solidFill>
                    <a:prstDash val="solid"/>
                  </a:ln>
                  <a:solidFill>
                    <a:prstClr val="black"/>
                  </a:solidFill>
                  <a:latin typeface="맑은 고딕 (본문)"/>
                </a:rPr>
                <a:t> 구성비 차이</a:t>
              </a:r>
              <a:endParaRPr kumimoji="1" lang="en-US" altLang="ko-KR" b="1" dirty="0">
                <a:ln w="13500">
                  <a:solidFill>
                    <a:srgbClr val="4F81BD">
                      <a:shade val="2500"/>
                      <a:alpha val="6500"/>
                    </a:srgbClr>
                  </a:solidFill>
                  <a:prstDash val="solid"/>
                </a:ln>
                <a:solidFill>
                  <a:prstClr val="black"/>
                </a:solidFill>
                <a:latin typeface="맑은 고딕 (본문)"/>
              </a:endParaRPr>
            </a:p>
          </p:txBody>
        </p: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DF537400-4AA0-4CAD-B998-5DC094844470}"/>
                </a:ext>
              </a:extLst>
            </p:cNvPr>
            <p:cNvGrpSpPr/>
            <p:nvPr/>
          </p:nvGrpSpPr>
          <p:grpSpPr>
            <a:xfrm>
              <a:off x="274437" y="1131931"/>
              <a:ext cx="146428" cy="270504"/>
              <a:chOff x="511545" y="841128"/>
              <a:chExt cx="146428" cy="270504"/>
            </a:xfrm>
          </p:grpSpPr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54E0A88F-D582-48F3-8744-62BBCC6BA1F4}"/>
                  </a:ext>
                </a:extLst>
              </p:cNvPr>
              <p:cNvSpPr/>
              <p:nvPr/>
            </p:nvSpPr>
            <p:spPr>
              <a:xfrm>
                <a:off x="603872" y="841128"/>
                <a:ext cx="54101" cy="270504"/>
              </a:xfrm>
              <a:prstGeom prst="rect">
                <a:avLst/>
              </a:prstGeom>
              <a:solidFill>
                <a:srgbClr val="008E4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>
                  <a:latin typeface="맑은 고딕 (본문)"/>
                </a:endParaRPr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4020B9C9-45B5-4788-A653-CA58578F83BC}"/>
                  </a:ext>
                </a:extLst>
              </p:cNvPr>
              <p:cNvSpPr/>
              <p:nvPr/>
            </p:nvSpPr>
            <p:spPr>
              <a:xfrm>
                <a:off x="511545" y="841128"/>
                <a:ext cx="54101" cy="270504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>
                  <a:latin typeface="맑은 고딕 (본문)"/>
                </a:endParaRPr>
              </a:p>
            </p:txBody>
          </p:sp>
        </p:grp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B1D41163-8736-4540-91E5-6ACCB144E4D4}"/>
              </a:ext>
            </a:extLst>
          </p:cNvPr>
          <p:cNvSpPr txBox="1"/>
          <p:nvPr/>
        </p:nvSpPr>
        <p:spPr>
          <a:xfrm>
            <a:off x="7658100" y="33182"/>
            <a:ext cx="295709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defTabSz="1320759">
              <a:defRPr/>
            </a:pPr>
            <a:r>
              <a:rPr lang="ko-KR" altLang="en-US" sz="1000" b="1" spc="867" dirty="0">
                <a:solidFill>
                  <a:prstClr val="white">
                    <a:alpha val="40000"/>
                  </a:prstClr>
                </a:solidFill>
                <a:latin typeface="+mn-ea"/>
                <a:cs typeface="조선일보명조" panose="02030304000000000000" pitchFamily="18" charset="-127"/>
              </a:rPr>
              <a:t> </a:t>
            </a:r>
            <a:r>
              <a:rPr lang="en-US" altLang="ko-KR" sz="1000" b="1" spc="867" dirty="0">
                <a:solidFill>
                  <a:prstClr val="white">
                    <a:alpha val="40000"/>
                  </a:prstClr>
                </a:solidFill>
                <a:latin typeface="+mn-ea"/>
                <a:cs typeface="조선일보명조" panose="02030304000000000000" pitchFamily="18" charset="-127"/>
              </a:rPr>
              <a:t>DBB(Expert)3</a:t>
            </a:r>
            <a:r>
              <a:rPr lang="ko-KR" altLang="en-US" sz="1000" b="1" spc="867" dirty="0">
                <a:solidFill>
                  <a:prstClr val="white">
                    <a:alpha val="40000"/>
                  </a:prstClr>
                </a:solidFill>
                <a:latin typeface="+mn-ea"/>
                <a:cs typeface="조선일보명조" panose="02030304000000000000" pitchFamily="18" charset="-127"/>
              </a:rPr>
              <a:t>팀</a:t>
            </a:r>
          </a:p>
        </p:txBody>
      </p:sp>
      <p:pic>
        <p:nvPicPr>
          <p:cNvPr id="4" name="Picture 3" descr="A green circle with red and blue text&#10;&#10;Description automatically generated">
            <a:extLst>
              <a:ext uri="{FF2B5EF4-FFF2-40B4-BE49-F238E27FC236}">
                <a16:creationId xmlns:a16="http://schemas.microsoft.com/office/drawing/2014/main" id="{F9B3F7D0-B7B0-F24C-B6C6-2CE62720BA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347" y="2672654"/>
            <a:ext cx="4833779" cy="4085694"/>
          </a:xfrm>
          <a:prstGeom prst="rect">
            <a:avLst/>
          </a:prstGeom>
        </p:spPr>
      </p:pic>
      <p:pic>
        <p:nvPicPr>
          <p:cNvPr id="7" name="Picture 6" descr="A pie chart with different colored circles&#10;&#10;Description automatically generated">
            <a:extLst>
              <a:ext uri="{FF2B5EF4-FFF2-40B4-BE49-F238E27FC236}">
                <a16:creationId xmlns:a16="http://schemas.microsoft.com/office/drawing/2014/main" id="{EF186F54-3486-B34A-854E-DC9370E0105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16" b="4469"/>
          <a:stretch/>
        </p:blipFill>
        <p:spPr>
          <a:xfrm>
            <a:off x="5781412" y="2573002"/>
            <a:ext cx="4623304" cy="4284998"/>
          </a:xfrm>
          <a:prstGeom prst="rect">
            <a:avLst/>
          </a:prstGeom>
        </p:spPr>
      </p:pic>
      <p:sp>
        <p:nvSpPr>
          <p:cNvPr id="20" name="모서리가 둥근 직사각형 39">
            <a:extLst>
              <a:ext uri="{FF2B5EF4-FFF2-40B4-BE49-F238E27FC236}">
                <a16:creationId xmlns:a16="http://schemas.microsoft.com/office/drawing/2014/main" id="{F0817044-7AAD-4F48-AA47-0F8988560AB1}"/>
              </a:ext>
            </a:extLst>
          </p:cNvPr>
          <p:cNvSpPr/>
          <p:nvPr/>
        </p:nvSpPr>
        <p:spPr>
          <a:xfrm>
            <a:off x="742622" y="2065665"/>
            <a:ext cx="1249998" cy="507196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b="1" i="0" u="none" strike="noStrike" kern="1200" cap="none" spc="-70" normalizeH="0" baseline="0" noProof="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정상계약</a:t>
            </a:r>
            <a:endParaRPr kumimoji="0" lang="ko-KR" altLang="en-US" b="1" i="0" u="none" strike="noStrike" kern="1200" cap="none" spc="-70" normalizeH="0" baseline="0" noProof="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1" name="모서리가 둥근 직사각형 39">
            <a:extLst>
              <a:ext uri="{FF2B5EF4-FFF2-40B4-BE49-F238E27FC236}">
                <a16:creationId xmlns:a16="http://schemas.microsoft.com/office/drawing/2014/main" id="{0B40ADB9-9E80-5D4E-8D17-F7CFDF5AD990}"/>
              </a:ext>
            </a:extLst>
          </p:cNvPr>
          <p:cNvSpPr/>
          <p:nvPr/>
        </p:nvSpPr>
        <p:spPr>
          <a:xfrm>
            <a:off x="5781412" y="2065806"/>
            <a:ext cx="1249998" cy="507196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spc="-7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/>
                <a:ea typeface="맑은 고딕" panose="020B0503020000020004" pitchFamily="50" charset="-127"/>
              </a:rPr>
              <a:t>불량</a:t>
            </a:r>
            <a:r>
              <a:rPr kumimoji="0" lang="ko-KR" altLang="en-US" b="1" i="0" u="none" strike="noStrike" kern="1200" cap="none" spc="-70" normalizeH="0" baseline="0" noProof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계약</a:t>
            </a:r>
          </a:p>
        </p:txBody>
      </p:sp>
    </p:spTree>
    <p:extLst>
      <p:ext uri="{BB962C8B-B14F-4D97-AF65-F5344CB8AC3E}">
        <p14:creationId xmlns:p14="http://schemas.microsoft.com/office/powerpoint/2010/main" val="30389949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2557</TotalTime>
  <Words>2642</Words>
  <Application>Microsoft Macintosh PowerPoint</Application>
  <PresentationFormat>Custom</PresentationFormat>
  <Paragraphs>268</Paragraphs>
  <Slides>18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9" baseType="lpstr">
      <vt:lpstr>DB고딕 B</vt:lpstr>
      <vt:lpstr>DB고딕 M</vt:lpstr>
      <vt:lpstr>G마켓 산스 Bold</vt:lpstr>
      <vt:lpstr>맑은 고딕</vt:lpstr>
      <vt:lpstr>Spoqa Han Sans</vt:lpstr>
      <vt:lpstr>맑은 고딕 (본문)</vt:lpstr>
      <vt:lpstr>Arial</vt:lpstr>
      <vt:lpstr>Calibri</vt:lpstr>
      <vt:lpstr>Calibri Light</vt:lpstr>
      <vt:lpstr>Wingdings</vt:lpstr>
      <vt:lpstr>Office 테마</vt:lpstr>
      <vt:lpstr>DBB School (Expert) 3팀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이대현</dc:creator>
  <cp:lastModifiedBy>Dale Lee</cp:lastModifiedBy>
  <cp:revision>85</cp:revision>
  <cp:lastPrinted>2024-10-11T05:54:34Z</cp:lastPrinted>
  <dcterms:created xsi:type="dcterms:W3CDTF">2023-05-26T04:03:34Z</dcterms:created>
  <dcterms:modified xsi:type="dcterms:W3CDTF">2024-10-14T22:25:36Z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Fasoo_Trace_ID">
    <vt:lpwstr>eyJub2RlMSI6eyJkc2QiOiIwMTAwMDAwMDAwMDAyMjIyIiwibG9nVGltZSI6IjIwMjQtMTAtMTBUMDA6Mzk6MDJaIiwicElEIjoxLCJ0cmFjZUlkIjoiMzYzMTBFMDcyNkE3NDlCN0I5ODMzNkQyQ0MyNUFEMUQiLCJ1c2VyQ29kZSI6IjExNjAwMDIyIn0sIm5vZGUyIjp7ImRzZCI6IjAxMDAwMDAwMDAwMDIyMjIiLCJsb2dUaW1lIjoiMjAyNC0xMC0xMVQwMTowNTozNFoiLCJwSUQiOjEsInRyYWNlSWQiOiI4Q0NFMTBCN0FDMjY0MEJEOTQ4REZBMEU0NzcyQkZDMCIsInVzZXJDb2RlIjoiMTE2MDAwMjIifSwibm9kZTMiOnsiZHNkIjoiMDAwMDAwMDAwMDAwMDAwMCIsImxvZ1RpbWUiOiIyMDI0LTEwLTExVDAxOjE0OjI3WiIsInBJRCI6MjA0OCwidHJhY2VJZCI6IjRFRkFCNzk2NjdBMTREREE5QzA2QTk1NTRENTQ0NkI1IiwidXNlckNvZGUiOiIxMTYwMDAyMiJ9LCJub2RlNCI6eyJkc2QiOiIwMTAwMDAwMDAwMDAyMjIyIiwibG9nVGltZSI6IjIwMjQtMTAtMTFUMDg6MTE6MDlaIiwicElEIjoxLCJ0cmFjZUlkIjoiRDlCQUNGQThFRDg1NDczOTk4NEM1NzVFNjQxNTJEQkEiLCJ1c2VyQ29kZSI6IjEyMzAwMDYwIn0sIm5vZGU1Ijp7ImRzZCI6IjAwMDAwMDAwMDAwMDAwMDAiLCJsb2dUaW1lIjoiMjAyNC0xMC0xMVQwODoxMTozNloiLCJwSUQiOjIwNDgsInRyYWNlSWQiOiIxQkI0MzhBQ0FGNkY0OTI4QkUzNEY1QkYzRkU2MDRDNSIsInVzZXJDb2RlIjoiMTIzMDAwNjAifSwibm9kZUNvdW50Ijo1LCJyb290VHJhY2VJZCI6IjM2MzEwRTA3MjZBNzQ5QjdCOTgzMzZEMkNDMjVBRDFEIn0=</vt:lpwstr>
  </property>
</Properties>
</file>