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60" r:id="rId2"/>
    <p:sldId id="2250" r:id="rId3"/>
    <p:sldId id="2252" r:id="rId4"/>
    <p:sldId id="2259" r:id="rId5"/>
    <p:sldId id="2258" r:id="rId6"/>
    <p:sldId id="2253" r:id="rId7"/>
    <p:sldId id="2251" r:id="rId8"/>
    <p:sldId id="2254" r:id="rId9"/>
    <p:sldId id="2257" r:id="rId10"/>
    <p:sldId id="2255" r:id="rId11"/>
    <p:sldId id="2256" r:id="rId12"/>
  </p:sldIdLst>
  <p:sldSz cx="10621963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5ECC5-EEF6-4615-95A6-5682021C2836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241425"/>
            <a:ext cx="51879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81DAF-718B-4416-95AB-6ED3188D6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6450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74086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76703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6720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7160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6081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37484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01580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3688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55859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647" y="1122363"/>
            <a:ext cx="902866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746" y="3602038"/>
            <a:ext cx="79664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7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1343" y="365125"/>
            <a:ext cx="229036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60" y="365125"/>
            <a:ext cx="6738308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4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EC643A02-9704-4499-643B-9B6DE8C2A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42" y="1618357"/>
            <a:ext cx="8401889" cy="3738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392" y="2648306"/>
            <a:ext cx="4117183" cy="398249"/>
          </a:xfrm>
        </p:spPr>
        <p:txBody>
          <a:bodyPr anchor="b">
            <a:normAutofit/>
          </a:bodyPr>
          <a:lstStyle>
            <a:lvl1pPr>
              <a:defRPr sz="1724" spc="-91" baseline="0">
                <a:solidFill>
                  <a:srgbClr val="006838"/>
                </a:solidFill>
                <a:latin typeface="DB고딕 B" panose="02020503020101020101" pitchFamily="18" charset="-127"/>
                <a:ea typeface="DB고딕 B" panose="02020503020101020101" pitchFamily="18" charset="-127"/>
              </a:defRPr>
            </a:lvl1pPr>
          </a:lstStyle>
          <a:p>
            <a:r>
              <a:rPr lang="en-US" altLang="ko-KR" dirty="0"/>
              <a:t>VI(Visual Identity) </a:t>
            </a:r>
            <a:r>
              <a:rPr lang="ko-KR" altLang="en-US" dirty="0"/>
              <a:t>디자인 가이드 적용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8392" y="3071441"/>
            <a:ext cx="7233085" cy="582499"/>
          </a:xfrm>
        </p:spPr>
        <p:txBody>
          <a:bodyPr>
            <a:normAutofit/>
          </a:bodyPr>
          <a:lstStyle>
            <a:lvl1pPr marL="0" indent="0">
              <a:buNone/>
              <a:defRPr sz="3266" spc="-91" baseline="0">
                <a:solidFill>
                  <a:srgbClr val="006838"/>
                </a:solidFill>
                <a:latin typeface="DB고딕 B" panose="02020503020101020101" pitchFamily="18" charset="-127"/>
                <a:ea typeface="DB고딕 B" panose="02020503020101020101" pitchFamily="18" charset="-127"/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DB</a:t>
            </a:r>
            <a:r>
              <a:rPr lang="ko-KR" altLang="en-US" dirty="0"/>
              <a:t>손해보험 </a:t>
            </a:r>
            <a:r>
              <a:rPr lang="en-US" altLang="ko-KR" dirty="0"/>
              <a:t>PPT </a:t>
            </a:r>
            <a:r>
              <a:rPr lang="ko-KR" altLang="en-US" dirty="0"/>
              <a:t>템플릿 표준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12DF4-217D-0C64-7641-401D80CE0E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0" y="326858"/>
            <a:ext cx="1766667" cy="494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4AFB75-F9A7-A361-9ACB-CABFAE41959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80" y="390997"/>
            <a:ext cx="1254291" cy="352024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9B9023B-7D36-A6F4-BF21-E9BD1AAF82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393" y="3781993"/>
            <a:ext cx="4431732" cy="294512"/>
          </a:xfrm>
        </p:spPr>
        <p:txBody>
          <a:bodyPr>
            <a:normAutofit/>
          </a:bodyPr>
          <a:lstStyle>
            <a:lvl1pPr marL="0" indent="0">
              <a:buNone/>
              <a:defRPr sz="1452">
                <a:solidFill>
                  <a:schemeClr val="bg1">
                    <a:lumMod val="50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defRPr>
            </a:lvl1pPr>
          </a:lstStyle>
          <a:p>
            <a:pPr lvl="0"/>
            <a:r>
              <a:rPr lang="en-US" altLang="ko-KR" dirty="0"/>
              <a:t>2023. 11. 29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553EB-3979-2DAF-D572-E42ECFB69348}"/>
              </a:ext>
            </a:extLst>
          </p:cNvPr>
          <p:cNvSpPr txBox="1"/>
          <p:nvPr userDrawn="1"/>
        </p:nvSpPr>
        <p:spPr>
          <a:xfrm>
            <a:off x="6531072" y="6428986"/>
            <a:ext cx="365039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53" spc="0" baseline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copyright(c) </a:t>
            </a:r>
            <a:r>
              <a:rPr lang="en-US" altLang="ko-KR" sz="953" spc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2023 All </a:t>
            </a:r>
            <a:r>
              <a:rPr lang="en-US" altLang="ko-KR" sz="953" spc="0" baseline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rights</a:t>
            </a:r>
            <a:r>
              <a:rPr lang="en-US" altLang="ko-KR" sz="953" spc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 reserved.     www.idbins.com</a:t>
            </a:r>
            <a:endParaRPr lang="ko-KR" altLang="en-US" sz="953" spc="0" dirty="0">
              <a:solidFill>
                <a:schemeClr val="bg1">
                  <a:lumMod val="75000"/>
                </a:schemeClr>
              </a:solidFill>
              <a:latin typeface="DB고딕 M" panose="02020503020101020101" pitchFamily="18" charset="-127"/>
              <a:ea typeface="DB고딕 M" panose="02020503020101020101" pitchFamily="18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86915A8-7910-9DA3-E97B-B434BDA494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628" y="4097403"/>
            <a:ext cx="3755144" cy="324034"/>
          </a:xfrm>
        </p:spPr>
        <p:txBody>
          <a:bodyPr>
            <a:normAutofit/>
          </a:bodyPr>
          <a:lstStyle>
            <a:lvl1pPr marL="0" indent="0">
              <a:buNone/>
              <a:defRPr sz="1452">
                <a:solidFill>
                  <a:schemeClr val="bg1">
                    <a:lumMod val="50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defRPr>
            </a:lvl1pPr>
          </a:lstStyle>
          <a:p>
            <a:pPr lvl="0"/>
            <a:r>
              <a:rPr lang="ko-KR" altLang="en-US" dirty="0"/>
              <a:t>홍보파트</a:t>
            </a:r>
          </a:p>
        </p:txBody>
      </p:sp>
    </p:spTree>
    <p:extLst>
      <p:ext uri="{BB962C8B-B14F-4D97-AF65-F5344CB8AC3E}">
        <p14:creationId xmlns:p14="http://schemas.microsoft.com/office/powerpoint/2010/main" val="41377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1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28" y="1709740"/>
            <a:ext cx="91614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728" y="4589465"/>
            <a:ext cx="91614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4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60" y="1825625"/>
            <a:ext cx="451433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369" y="1825625"/>
            <a:ext cx="451433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44" y="365127"/>
            <a:ext cx="91614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644" y="1681163"/>
            <a:ext cx="44935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44" y="2505075"/>
            <a:ext cx="44935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7369" y="1681163"/>
            <a:ext cx="451571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7369" y="2505075"/>
            <a:ext cx="451571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43" y="457200"/>
            <a:ext cx="34258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718" y="987427"/>
            <a:ext cx="537736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643" y="2057400"/>
            <a:ext cx="34258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9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43" y="457200"/>
            <a:ext cx="34258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718" y="987427"/>
            <a:ext cx="537736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643" y="2057400"/>
            <a:ext cx="34258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260" y="365127"/>
            <a:ext cx="91614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60" y="1825625"/>
            <a:ext cx="91614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260" y="6356352"/>
            <a:ext cx="2389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36FF-248B-44CE-BAC4-03A03E1FA70F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25" y="6356352"/>
            <a:ext cx="3584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1761" y="6356352"/>
            <a:ext cx="2389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BAAF-A390-9A54-B880-A11F591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DBB</a:t>
            </a:r>
            <a:r>
              <a:rPr lang="ko-KR" altLang="en-US" dirty="0"/>
              <a:t> </a:t>
            </a:r>
            <a:r>
              <a:rPr lang="en-US" altLang="ko-KR" dirty="0"/>
              <a:t>School (Expert) 3</a:t>
            </a:r>
            <a:r>
              <a:rPr lang="ko-KR" altLang="en-US" dirty="0"/>
              <a:t>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64FD6-6C51-0FC2-45F3-BC871CFA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장기보험 계약 </a:t>
            </a:r>
            <a:r>
              <a:rPr lang="ko-KR" altLang="en-US" dirty="0" err="1"/>
              <a:t>유지율</a:t>
            </a:r>
            <a:r>
              <a:rPr lang="ko-KR" altLang="en-US" dirty="0"/>
              <a:t>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68F83-4B72-180E-0624-2EED07E03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2024. 10. 15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405782-D11F-9E03-36E9-341A2FD349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배상범</a:t>
            </a:r>
            <a:r>
              <a:rPr lang="ko-KR" altLang="en-US" dirty="0"/>
              <a:t> 수석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권준택</a:t>
            </a:r>
            <a:r>
              <a:rPr lang="ko-KR" altLang="en-US" dirty="0"/>
              <a:t> 책임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정찬영</a:t>
            </a:r>
            <a:r>
              <a:rPr lang="ko-KR" altLang="en-US" dirty="0"/>
              <a:t> 책임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이대현</a:t>
            </a:r>
            <a:r>
              <a:rPr lang="ko-KR" altLang="en-US" dirty="0"/>
              <a:t> 책임</a:t>
            </a:r>
          </a:p>
        </p:txBody>
      </p:sp>
    </p:spTree>
    <p:extLst>
      <p:ext uri="{BB962C8B-B14F-4D97-AF65-F5344CB8AC3E}">
        <p14:creationId xmlns:p14="http://schemas.microsoft.com/office/powerpoint/2010/main" val="352839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6.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결론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D20C23-8ACC-204C-A9C3-4E91CC53D41F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6CDA4997-AFE9-A847-9CF2-F57F6BBA2448}"/>
              </a:ext>
            </a:extLst>
          </p:cNvPr>
          <p:cNvGrpSpPr/>
          <p:nvPr/>
        </p:nvGrpSpPr>
        <p:grpSpPr>
          <a:xfrm>
            <a:off x="561183" y="1560984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537C2CA3-3CCB-D84C-94F9-627F552E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기대효과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C7DFAC3E-F7D3-4348-A6B1-2207F3EAA80F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49B5C91E-B1CA-9640-9DE3-5383F29BBB09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0463F6C7-1788-F946-8FC8-F6B2CDD73C83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966C32-80DA-4022-8A28-822F59D6FBE4}"/>
              </a:ext>
            </a:extLst>
          </p:cNvPr>
          <p:cNvSpPr txBox="1"/>
          <p:nvPr/>
        </p:nvSpPr>
        <p:spPr>
          <a:xfrm>
            <a:off x="795581" y="2043304"/>
            <a:ext cx="6632265" cy="247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 </a:t>
            </a:r>
            <a:r>
              <a:rPr lang="ko-KR" altLang="en-US" sz="1600" b="1" dirty="0" err="1">
                <a:latin typeface="+mn-ea"/>
              </a:rPr>
              <a:t>유지율</a:t>
            </a:r>
            <a:r>
              <a:rPr lang="ko-KR" altLang="en-US" sz="1600" b="1" dirty="0">
                <a:latin typeface="+mn-ea"/>
              </a:rPr>
              <a:t> 부진 </a:t>
            </a:r>
            <a:r>
              <a:rPr lang="en-US" altLang="ko-KR" sz="1600" b="1" dirty="0">
                <a:latin typeface="+mn-ea"/>
              </a:rPr>
              <a:t>Factor </a:t>
            </a:r>
            <a:r>
              <a:rPr lang="ko-KR" altLang="en-US" sz="1600" b="1" dirty="0">
                <a:latin typeface="+mn-ea"/>
              </a:rPr>
              <a:t>영향도 분석 통한 </a:t>
            </a:r>
            <a:r>
              <a:rPr lang="ko-KR" altLang="en-US" sz="1600" b="1" dirty="0" err="1">
                <a:latin typeface="+mn-ea"/>
              </a:rPr>
              <a:t>유지율</a:t>
            </a:r>
            <a:r>
              <a:rPr lang="ko-KR" altLang="en-US" sz="1600" b="1" dirty="0">
                <a:latin typeface="+mn-ea"/>
              </a:rPr>
              <a:t> 사전 </a:t>
            </a:r>
            <a:r>
              <a:rPr lang="ko-KR" altLang="en-US" sz="1600" b="1" dirty="0" err="1">
                <a:latin typeface="+mn-ea"/>
              </a:rPr>
              <a:t>차단시스템</a:t>
            </a:r>
            <a:r>
              <a:rPr lang="ko-KR" altLang="en-US" sz="1600" b="1" dirty="0">
                <a:latin typeface="+mn-ea"/>
              </a:rPr>
              <a:t> 구축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부실 계약의 사전 차단 통한 시상</a:t>
            </a:r>
            <a:r>
              <a:rPr lang="en-US" altLang="ko-KR" sz="1600" b="1" dirty="0">
                <a:latin typeface="+mn-ea"/>
              </a:rPr>
              <a:t> / </a:t>
            </a:r>
            <a:r>
              <a:rPr lang="ko-KR" altLang="en-US" sz="1600" b="1" dirty="0">
                <a:latin typeface="+mn-ea"/>
              </a:rPr>
              <a:t>수수료의 과대 지급 방어 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 </a:t>
            </a:r>
            <a:r>
              <a:rPr lang="ko-KR" altLang="en-US" sz="1600" b="1" dirty="0" err="1">
                <a:latin typeface="+mn-ea"/>
              </a:rPr>
              <a:t>신계약</a:t>
            </a:r>
            <a:r>
              <a:rPr lang="ko-KR" altLang="en-US" sz="1600" b="1" dirty="0">
                <a:latin typeface="+mn-ea"/>
              </a:rPr>
              <a:t> 건전성 확보 통한 공격적인 상품 마케팅 운영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사후 점검에 투입되는 인력 소모 감소 통한 효율성 제고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63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7. 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질문 및 답변 </a:t>
            </a:r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(Q&amp;A)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C8301F-0A54-D143-B825-45CAA111EE12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3" name="Picture 2" descr="A group of colorful cubes with letters on them&#10;&#10;Description automatically generated">
            <a:extLst>
              <a:ext uri="{FF2B5EF4-FFF2-40B4-BE49-F238E27FC236}">
                <a16:creationId xmlns:a16="http://schemas.microsoft.com/office/drawing/2014/main" id="{675D016D-D478-F348-9778-678CCCF84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39" y="1973830"/>
            <a:ext cx="6310683" cy="29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0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0B804-2655-40A4-9C4F-83EE0F60C80D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1.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주제 및 추진배경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668CF089-0479-854C-85D2-852F7CCE597B}"/>
              </a:ext>
            </a:extLst>
          </p:cNvPr>
          <p:cNvSpPr txBox="1">
            <a:spLocks/>
          </p:cNvSpPr>
          <p:nvPr/>
        </p:nvSpPr>
        <p:spPr>
          <a:xfrm>
            <a:off x="299639" y="5883092"/>
            <a:ext cx="10290894" cy="37629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DB고딕 M" panose="02020503020101020101" pitchFamily="18" charset="-127"/>
              <a:ea typeface="DB고딕 M" panose="02020503020101020101" pitchFamily="18" charset="-127"/>
            </a:endParaRPr>
          </a:p>
        </p:txBody>
      </p: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EFB0EAEB-A978-D64C-B58F-C81FFE9DDDEB}"/>
              </a:ext>
            </a:extLst>
          </p:cNvPr>
          <p:cNvGrpSpPr/>
          <p:nvPr/>
        </p:nvGrpSpPr>
        <p:grpSpPr>
          <a:xfrm>
            <a:off x="217247" y="1263511"/>
            <a:ext cx="9937052" cy="442674"/>
            <a:chOff x="274437" y="1063833"/>
            <a:chExt cx="8570496" cy="442674"/>
          </a:xfrm>
        </p:grpSpPr>
        <p:sp>
          <p:nvSpPr>
            <p:cNvPr id="22" name="AutoShape 63">
              <a:extLst>
                <a:ext uri="{FF2B5EF4-FFF2-40B4-BE49-F238E27FC236}">
                  <a16:creationId xmlns:a16="http://schemas.microsoft.com/office/drawing/2014/main" id="{F53BFD9E-F40E-9641-9BBB-B412BFD0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4267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장기보험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2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차년도 </a:t>
              </a:r>
              <a:r>
                <a:rPr kumimoji="1" lang="ko-KR" altLang="en-US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유지율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분석을 통한 부실 계약 사전 식별 및 효율적 </a:t>
              </a:r>
              <a:r>
                <a:rPr kumimoji="1" lang="ko-KR" altLang="en-US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유지율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관리</a:t>
              </a:r>
            </a:p>
          </p:txBody>
        </p:sp>
        <p:grpSp>
          <p:nvGrpSpPr>
            <p:cNvPr id="23" name="그룹 14">
              <a:extLst>
                <a:ext uri="{FF2B5EF4-FFF2-40B4-BE49-F238E27FC236}">
                  <a16:creationId xmlns:a16="http://schemas.microsoft.com/office/drawing/2014/main" id="{6E65CF2C-01C4-D643-B27C-D443F718F3A7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24" name="직사각형 15">
                <a:extLst>
                  <a:ext uri="{FF2B5EF4-FFF2-40B4-BE49-F238E27FC236}">
                    <a16:creationId xmlns:a16="http://schemas.microsoft.com/office/drawing/2014/main" id="{A9B29FF4-6417-FA4F-9FCA-8D4E0B8023C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  <p:sp>
            <p:nvSpPr>
              <p:cNvPr id="25" name="직사각형 16">
                <a:extLst>
                  <a:ext uri="{FF2B5EF4-FFF2-40B4-BE49-F238E27FC236}">
                    <a16:creationId xmlns:a16="http://schemas.microsoft.com/office/drawing/2014/main" id="{F5165C3B-E612-2147-99BD-6AF9EAFFA734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EA974B-358C-4300-BBE6-EAC7520A6410}"/>
              </a:ext>
            </a:extLst>
          </p:cNvPr>
          <p:cNvSpPr txBox="1"/>
          <p:nvPr/>
        </p:nvSpPr>
        <p:spPr>
          <a:xfrm>
            <a:off x="749213" y="4914258"/>
            <a:ext cx="8828058" cy="1523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 조치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 성향 및 계약 속성 분석을 통한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신계약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 조치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조치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미유지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계약의 유형 분석을 통한 부실 계약 사전 식별 모델 개발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사전 차단 시스템 구축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7919B-C912-4BAA-9DC0-1577F3E577A0}"/>
              </a:ext>
            </a:extLst>
          </p:cNvPr>
          <p:cNvSpPr txBox="1"/>
          <p:nvPr/>
        </p:nvSpPr>
        <p:spPr>
          <a:xfrm>
            <a:off x="431344" y="1822375"/>
            <a:ext cx="8831264" cy="273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추진배경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보험업감독규정 개정 후 초년도 수수료 제한으로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‘21.1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시상 운영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‘23.6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이후 모집계약부터는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시상에 대한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환수가 적용되었으나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이전의 계약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(~’23.5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시상 환수가 미적용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‘21.1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시상 운영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)~’23.5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(15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환수 적용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계약의 이상 징후 발견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▷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(14→15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과대 낙폭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FC / GA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F9E12-7A88-4D19-950D-02D94E15FE6D}"/>
              </a:ext>
            </a:extLst>
          </p:cNvPr>
          <p:cNvSpPr txBox="1"/>
          <p:nvPr/>
        </p:nvSpPr>
        <p:spPr>
          <a:xfrm>
            <a:off x="431344" y="4455510"/>
            <a:ext cx="558197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사전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 조치를 통한 부실 계약 유입의 선제적 차단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920B8-BFDF-4EA2-8D30-92CE946DC836}"/>
              </a:ext>
            </a:extLst>
          </p:cNvPr>
          <p:cNvSpPr txBox="1"/>
          <p:nvPr/>
        </p:nvSpPr>
        <p:spPr>
          <a:xfrm>
            <a:off x="11201400" y="2295144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sym typeface="Wingdings" panose="05000000000000000000" pitchFamily="2" charset="2"/>
              </a:rPr>
              <a:t> 업계 경쟁 과열 및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신담보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출시 등의 영향으로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유지율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지속 하락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0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2.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수집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50251" y="1038085"/>
            <a:ext cx="10417080" cy="442674"/>
            <a:chOff x="274437" y="1045882"/>
            <a:chExt cx="10417080" cy="506971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45882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사용통계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총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15.5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만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Row)</a:t>
              </a:r>
              <a:endParaRPr kumimoji="1" lang="ko-KR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</p:grpSp>
      </p:grp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1736F738-DF9F-6044-A4C1-DEEAD1806686}"/>
              </a:ext>
            </a:extLst>
          </p:cNvPr>
          <p:cNvSpPr/>
          <p:nvPr/>
        </p:nvSpPr>
        <p:spPr>
          <a:xfrm>
            <a:off x="434905" y="1682132"/>
            <a:ext cx="5042617" cy="463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spc="-50" dirty="0">
                <a:latin typeface="맑은 고딕 (본문)"/>
              </a:rPr>
              <a:t>  </a:t>
            </a:r>
            <a:r>
              <a:rPr lang="ko-KR" altLang="en-US" sz="1600" b="1" kern="0" spc="-50" dirty="0">
                <a:latin typeface="맑은 고딕 (본문)"/>
              </a:rPr>
              <a:t>장기보유계약명세</a:t>
            </a:r>
            <a:r>
              <a:rPr lang="en-US" altLang="ko-KR" sz="1600" b="1" kern="0" spc="-50" dirty="0">
                <a:latin typeface="맑은 고딕 (본문)"/>
              </a:rPr>
              <a:t>_</a:t>
            </a:r>
            <a:r>
              <a:rPr lang="ko-KR" altLang="en-US" sz="1600" b="1" kern="0" spc="-50" dirty="0">
                <a:latin typeface="맑은 고딕 (본문)"/>
              </a:rPr>
              <a:t>월 마트 테이블</a:t>
            </a:r>
            <a:r>
              <a:rPr lang="en-US" altLang="ko-KR" sz="1600" b="1" kern="0" spc="-50" dirty="0">
                <a:latin typeface="맑은 고딕 (본문)"/>
              </a:rPr>
              <a:t>(DMAG02003)</a:t>
            </a:r>
            <a:r>
              <a:rPr lang="ko-KR" altLang="en-US" sz="1600" b="1" kern="0" spc="-50" dirty="0">
                <a:latin typeface="맑은 고딕 (본문)"/>
              </a:rPr>
              <a:t> 기준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1.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en-US" altLang="ko-KR" sz="1400" b="1" kern="0" spc="-50" dirty="0">
                <a:latin typeface="맑은 고딕 (본문)"/>
              </a:rPr>
              <a:t>2024.08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ko-KR" altLang="en-US" sz="1400" b="1" kern="0" spc="-50" dirty="0" err="1">
                <a:latin typeface="맑은 고딕 (본문)"/>
              </a:rPr>
              <a:t>마감월</a:t>
            </a:r>
            <a:r>
              <a:rPr lang="ko-KR" altLang="en-US" sz="1400" b="1" kern="0" spc="-50" dirty="0">
                <a:latin typeface="맑은 고딕 (본문)"/>
              </a:rPr>
              <a:t> 기준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    - </a:t>
            </a:r>
            <a:r>
              <a:rPr lang="ko-KR" altLang="en-US" sz="1200" kern="0" spc="-50" dirty="0">
                <a:latin typeface="맑은 고딕 (본문)"/>
              </a:rPr>
              <a:t>추출 시점 최신 </a:t>
            </a:r>
            <a:r>
              <a:rPr lang="ko-KR" altLang="en-US" sz="1200" kern="0" spc="-50" dirty="0" err="1">
                <a:latin typeface="맑은 고딕 (본문)"/>
              </a:rPr>
              <a:t>마감월</a:t>
            </a:r>
            <a:endParaRPr lang="en-US" altLang="ko-KR" sz="12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2.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en-US" altLang="ko-KR" sz="1400" b="1" kern="0" spc="-50" dirty="0">
                <a:latin typeface="맑은 고딕 (본문)"/>
              </a:rPr>
              <a:t>2022</a:t>
            </a:r>
            <a:r>
              <a:rPr lang="ko-KR" altLang="en-US" sz="1400" b="1" kern="0" spc="-50" dirty="0">
                <a:latin typeface="맑은 고딕 (본문)"/>
              </a:rPr>
              <a:t>년도 보험가입 계약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spc="-50" dirty="0">
                <a:latin typeface="맑은 고딕 (본문)"/>
              </a:rPr>
              <a:t>      </a:t>
            </a:r>
            <a:r>
              <a:rPr lang="en-US" altLang="ko-KR" sz="1200" kern="0" spc="-50" dirty="0">
                <a:latin typeface="맑은 고딕 (본문)"/>
              </a:rPr>
              <a:t>- 2</a:t>
            </a:r>
            <a:r>
              <a:rPr lang="ko-KR" altLang="en-US" sz="1200" kern="0" spc="-50" dirty="0">
                <a:latin typeface="맑은 고딕 (본문)"/>
              </a:rPr>
              <a:t>년 이상 경과하여 우량</a:t>
            </a:r>
            <a:r>
              <a:rPr lang="en-US" altLang="ko-KR" sz="1200" kern="0" spc="-50" dirty="0">
                <a:latin typeface="맑은 고딕 (본문)"/>
              </a:rPr>
              <a:t>/</a:t>
            </a:r>
            <a:r>
              <a:rPr lang="ko-KR" altLang="en-US" sz="1200" kern="0" spc="-50" dirty="0">
                <a:latin typeface="맑은 고딕 (본문)"/>
              </a:rPr>
              <a:t>불량 판단 가능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3. </a:t>
            </a:r>
            <a:r>
              <a:rPr lang="ko-KR" altLang="en-US" sz="1400" b="1" kern="0" spc="-50" dirty="0">
                <a:latin typeface="맑은 고딕 (본문)"/>
              </a:rPr>
              <a:t>대상 상품 </a:t>
            </a:r>
            <a:r>
              <a:rPr lang="en-US" altLang="ko-KR" sz="1400" b="1" kern="0" spc="-50" dirty="0">
                <a:latin typeface="맑은 고딕 (본문)"/>
              </a:rPr>
              <a:t>: </a:t>
            </a:r>
            <a:r>
              <a:rPr lang="ko-KR" altLang="en-US" sz="1400" b="1" kern="0" spc="-50" dirty="0" err="1">
                <a:latin typeface="맑은 고딕 (본문)"/>
              </a:rPr>
              <a:t>참좋은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ko-KR" altLang="en-US" sz="1400" b="1" kern="0" spc="-50" dirty="0" err="1">
                <a:latin typeface="맑은 고딕 (본문)"/>
              </a:rPr>
              <a:t>훼밀리더블플러스종합보험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0" spc="-50" dirty="0">
                <a:latin typeface="맑은 고딕 (본문)"/>
              </a:rPr>
              <a:t>     </a:t>
            </a:r>
            <a:r>
              <a:rPr lang="en-US" altLang="ko-KR" sz="1200" kern="0" spc="-50" dirty="0">
                <a:latin typeface="맑은 고딕 (본문)"/>
              </a:rPr>
              <a:t> - GA</a:t>
            </a:r>
            <a:r>
              <a:rPr lang="ko-KR" altLang="en-US" sz="1200" kern="0" spc="-50" dirty="0">
                <a:latin typeface="맑은 고딕 (본문)"/>
              </a:rPr>
              <a:t>채널 분석을 위한 </a:t>
            </a:r>
            <a:r>
              <a:rPr lang="en-US" altLang="ko-KR" sz="1200" kern="0" spc="-50" dirty="0">
                <a:latin typeface="맑은 고딕 (본문)"/>
              </a:rPr>
              <a:t>GA </a:t>
            </a:r>
            <a:r>
              <a:rPr lang="ko-KR" altLang="en-US" sz="1200" kern="0" spc="-50" dirty="0">
                <a:latin typeface="맑은 고딕 (본문)"/>
              </a:rPr>
              <a:t>판매</a:t>
            </a:r>
            <a:r>
              <a:rPr lang="en-US" altLang="ko-KR" sz="1200" kern="0" spc="-50" dirty="0">
                <a:latin typeface="맑은 고딕 (본문)"/>
              </a:rPr>
              <a:t> </a:t>
            </a:r>
            <a:r>
              <a:rPr lang="ko-KR" altLang="en-US" sz="1200" kern="0" spc="-50" dirty="0">
                <a:latin typeface="맑은 고딕 (본문)"/>
              </a:rPr>
              <a:t>전용상품 활용</a:t>
            </a: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4.</a:t>
            </a:r>
            <a:r>
              <a:rPr lang="ko-KR" altLang="en-US" sz="1400" b="1" kern="0" spc="-50" dirty="0">
                <a:latin typeface="맑은 고딕 (본문)"/>
              </a:rPr>
              <a:t> 계약상태 </a:t>
            </a:r>
            <a:r>
              <a:rPr lang="en-US" altLang="ko-KR" sz="1400" b="1" kern="0" spc="-50" dirty="0">
                <a:latin typeface="맑은 고딕 (본문)"/>
              </a:rPr>
              <a:t>:</a:t>
            </a:r>
            <a:r>
              <a:rPr lang="ko-KR" altLang="en-US" sz="1400" b="1" kern="0" spc="-50" dirty="0">
                <a:latin typeface="맑은 고딕 (본문)"/>
              </a:rPr>
              <a:t> 소멸</a:t>
            </a:r>
            <a:r>
              <a:rPr lang="en-US" altLang="ko-KR" sz="1400" b="1" kern="0" spc="-50" dirty="0">
                <a:latin typeface="맑은 고딕 (본문)"/>
              </a:rPr>
              <a:t>,</a:t>
            </a:r>
            <a:r>
              <a:rPr lang="ko-KR" altLang="en-US" sz="1400" b="1" kern="0" spc="-50" dirty="0">
                <a:latin typeface="맑은 고딕 (본문)"/>
              </a:rPr>
              <a:t> 철회</a:t>
            </a:r>
            <a:r>
              <a:rPr lang="en-US" altLang="ko-KR" sz="1400" b="1" kern="0" spc="-50" dirty="0">
                <a:latin typeface="맑은 고딕 (본문)"/>
              </a:rPr>
              <a:t>,</a:t>
            </a:r>
            <a:r>
              <a:rPr lang="ko-KR" altLang="en-US" sz="1400" b="1" kern="0" spc="-50" dirty="0">
                <a:latin typeface="맑은 고딕 (본문)"/>
              </a:rPr>
              <a:t> 취소 제외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   - </a:t>
            </a:r>
            <a:r>
              <a:rPr lang="ko-KR" altLang="en-US" sz="1200" kern="0" spc="-50" dirty="0" err="1">
                <a:latin typeface="맑은 고딕 (본문)"/>
              </a:rPr>
              <a:t>유지율</a:t>
            </a:r>
            <a:r>
              <a:rPr lang="ko-KR" altLang="en-US" sz="1200" kern="0" spc="-50" dirty="0">
                <a:latin typeface="맑은 고딕 (본문)"/>
              </a:rPr>
              <a:t> 산정과 무관한 계약상태 제외</a:t>
            </a:r>
            <a:endParaRPr lang="en-US" altLang="ko-KR" sz="12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spc="-50" dirty="0">
                <a:latin typeface="맑은 고딕 (본문)"/>
              </a:rPr>
              <a:t>  → 총 </a:t>
            </a:r>
            <a:r>
              <a:rPr lang="en-US" altLang="ko-KR" sz="1600" b="1" kern="0" spc="-50" dirty="0">
                <a:latin typeface="맑은 고딕 (본문)"/>
              </a:rPr>
              <a:t>15.5</a:t>
            </a:r>
            <a:r>
              <a:rPr lang="ko-KR" altLang="en-US" sz="1600" b="1" kern="0" spc="-50" dirty="0">
                <a:latin typeface="맑은 고딕 (본문)"/>
              </a:rPr>
              <a:t>만 개의 계약 데이터를 </a:t>
            </a:r>
            <a:r>
              <a:rPr lang="ko-KR" altLang="en-US" sz="1600" b="1" kern="0" spc="-50" dirty="0" err="1">
                <a:latin typeface="맑은 고딕 (본문)"/>
              </a:rPr>
              <a:t>모수로</a:t>
            </a:r>
            <a:r>
              <a:rPr lang="ko-KR" altLang="en-US" sz="1600" b="1" kern="0" spc="-50" dirty="0">
                <a:latin typeface="맑은 고딕 (본문)"/>
              </a:rPr>
              <a:t> 활용</a:t>
            </a:r>
            <a:endParaRPr lang="en-US" altLang="ko-KR" sz="16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spc="-50" dirty="0">
                <a:latin typeface="맑은 고딕 (본문)"/>
              </a:rPr>
              <a:t>  ※ </a:t>
            </a:r>
            <a:r>
              <a:rPr lang="ko-KR" altLang="en-US" sz="1200" kern="0" spc="-50" dirty="0">
                <a:latin typeface="맑은 고딕 (본문)"/>
              </a:rPr>
              <a:t>사후 편향 방지를 위해</a:t>
            </a:r>
            <a:r>
              <a:rPr lang="en-US" altLang="ko-KR" sz="1200" kern="0" spc="-50" dirty="0">
                <a:latin typeface="맑은 고딕 (본문)"/>
              </a:rPr>
              <a:t>, </a:t>
            </a:r>
            <a:r>
              <a:rPr lang="ko-KR" altLang="en-US" sz="1200" kern="0" spc="-50" dirty="0">
                <a:latin typeface="맑은 고딕 (본문)"/>
              </a:rPr>
              <a:t>가입시점 기준 활용 가능 데이터만 활용하였음</a:t>
            </a:r>
            <a:endParaRPr lang="en-US" altLang="ko-KR" sz="1200" b="1" kern="0" spc="-50" dirty="0">
              <a:latin typeface="맑은 고딕 (본문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787D3-3CF2-574D-9D31-D3C881E750D3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5187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2.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수집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50251" y="1038085"/>
            <a:ext cx="10417080" cy="442674"/>
            <a:chOff x="274437" y="1045882"/>
            <a:chExt cx="10417080" cy="506971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45882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사용컬럼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총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45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개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)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 (본문)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6787D3-3CF2-574D-9D31-D3C881E750D3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4BF3D148-8DC6-4475-B749-6EB13D2952B4}"/>
              </a:ext>
            </a:extLst>
          </p:cNvPr>
          <p:cNvSpPr/>
          <p:nvPr/>
        </p:nvSpPr>
        <p:spPr>
          <a:xfrm>
            <a:off x="434905" y="1592262"/>
            <a:ext cx="9969811" cy="481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 kern="0" spc="-50" dirty="0">
                <a:latin typeface="맑은 고딕 (본문)"/>
              </a:rPr>
              <a:t>  </a:t>
            </a:r>
            <a:r>
              <a:rPr lang="ko-KR" altLang="en-US" sz="1600" b="1" kern="0" spc="-50" dirty="0">
                <a:latin typeface="맑은 고딕 (본문)"/>
              </a:rPr>
              <a:t>크게 </a:t>
            </a:r>
            <a:r>
              <a:rPr lang="en-US" altLang="ko-KR" sz="1600" b="1" kern="0" spc="-50" dirty="0">
                <a:latin typeface="맑은 고딕 (본문)"/>
              </a:rPr>
              <a:t>5</a:t>
            </a:r>
            <a:r>
              <a:rPr lang="ko-KR" altLang="en-US" sz="1600" b="1" kern="0" spc="-50" dirty="0">
                <a:latin typeface="맑은 고딕 (본문)"/>
              </a:rPr>
              <a:t>가지 유형으로 구분</a:t>
            </a: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1.</a:t>
            </a:r>
            <a:r>
              <a:rPr lang="ko-KR" altLang="en-US" sz="1400" b="1" kern="0" spc="-50" dirty="0">
                <a:latin typeface="맑은 고딕 (본문)"/>
              </a:rPr>
              <a:t> 계약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13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- </a:t>
            </a:r>
            <a:r>
              <a:rPr lang="ko-KR" altLang="en-US" sz="1100" kern="0" spc="-50" dirty="0">
                <a:latin typeface="맑은 고딕 (본문)"/>
              </a:rPr>
              <a:t>증권번호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보험기간시작일자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보험기간종료일자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수금자사원번호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수금방법코드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만기년수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만기구분코드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납입년수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승환계약여부</a:t>
            </a:r>
            <a:r>
              <a:rPr lang="en-US" altLang="ko-KR" sz="1100" kern="0" spc="-50" dirty="0">
                <a:latin typeface="맑은 고딕 (본문)"/>
              </a:rPr>
              <a:t>,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 err="1">
                <a:latin typeface="맑은 고딕 (본문)"/>
              </a:rPr>
              <a:t>승환계약대상해지총건수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납입대상보험료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보장보험료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적립보험료</a:t>
            </a:r>
            <a:endParaRPr lang="en-US" altLang="ko-KR" sz="11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2.</a:t>
            </a:r>
            <a:r>
              <a:rPr lang="ko-KR" altLang="en-US" sz="1400" b="1" kern="0" spc="-50" dirty="0">
                <a:latin typeface="맑은 고딕 (본문)"/>
              </a:rPr>
              <a:t> 모집자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8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spc="-50" dirty="0">
                <a:latin typeface="맑은 고딕 (본문)"/>
              </a:rPr>
              <a:t>       </a:t>
            </a:r>
            <a:r>
              <a:rPr lang="en-US" altLang="ko-KR" sz="1100" kern="0" spc="-50" dirty="0">
                <a:latin typeface="맑은 고딕 (본문)"/>
              </a:rPr>
              <a:t>- </a:t>
            </a:r>
            <a:r>
              <a:rPr lang="ko-KR" altLang="en-US" sz="1100" kern="0" spc="-50" dirty="0">
                <a:latin typeface="맑은 고딕 (본문)"/>
              </a:rPr>
              <a:t>모집자사원번호</a:t>
            </a:r>
            <a:r>
              <a:rPr lang="en-US" altLang="ko-KR" sz="1100" kern="0" spc="-50" dirty="0">
                <a:latin typeface="맑은 고딕 (본문)"/>
              </a:rPr>
              <a:t>, PA</a:t>
            </a:r>
            <a:r>
              <a:rPr lang="ko-KR" altLang="en-US" sz="1100" kern="0" spc="-50" dirty="0">
                <a:latin typeface="맑은 고딕 (본문)"/>
              </a:rPr>
              <a:t>계약여부</a:t>
            </a:r>
            <a:r>
              <a:rPr lang="en-US" altLang="ko-KR" sz="1100" kern="0" spc="-50" dirty="0">
                <a:latin typeface="맑은 고딕 (본문)"/>
              </a:rPr>
              <a:t>, PA</a:t>
            </a:r>
            <a:r>
              <a:rPr lang="ko-KR" altLang="en-US" sz="1100" kern="0" spc="-50" dirty="0">
                <a:latin typeface="맑은 고딕 (본문)"/>
              </a:rPr>
              <a:t>가족계약여부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차월수</a:t>
            </a:r>
            <a:r>
              <a:rPr lang="en-US" altLang="ko-KR" sz="1100" kern="0" spc="-50" dirty="0">
                <a:latin typeface="맑은 고딕 (본문)"/>
              </a:rPr>
              <a:t>,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>
                <a:latin typeface="맑은 고딕 (본문)"/>
              </a:rPr>
              <a:t>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</a:t>
            </a:r>
            <a:r>
              <a:rPr lang="ko-KR" altLang="en-US" sz="1100" kern="0" spc="-50" dirty="0">
                <a:latin typeface="맑은 고딕 (본문)"/>
              </a:rPr>
              <a:t> 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endParaRPr lang="en-US" altLang="ko-KR" sz="1100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3. </a:t>
            </a:r>
            <a:r>
              <a:rPr lang="ko-KR" altLang="en-US" sz="1400" b="1" kern="0" spc="-50" dirty="0">
                <a:latin typeface="맑은 고딕 (본문)"/>
              </a:rPr>
              <a:t>모집조직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7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   </a:t>
            </a:r>
            <a:r>
              <a:rPr lang="en-US" altLang="ko-KR" sz="1100" kern="0" spc="-50" dirty="0">
                <a:latin typeface="맑은 고딕 (본문)"/>
              </a:rPr>
              <a:t> - </a:t>
            </a:r>
            <a:r>
              <a:rPr lang="ko-KR" altLang="en-US" sz="1100" kern="0" spc="-50" dirty="0">
                <a:latin typeface="맑은 고딕 (본문)"/>
              </a:rPr>
              <a:t>조직번호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지점번호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사업단번호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본부번호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대표대리점번호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대표대리점여부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모대리점번호</a:t>
            </a:r>
            <a:endParaRPr lang="en-US" altLang="ko-KR" sz="12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4.</a:t>
            </a:r>
            <a:r>
              <a:rPr lang="ko-KR" altLang="en-US" sz="1400" b="1" kern="0" spc="-50" dirty="0">
                <a:latin typeface="맑은 고딕 (본문)"/>
              </a:rPr>
              <a:t> 계약자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8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- </a:t>
            </a:r>
            <a:r>
              <a:rPr lang="ko-KR" altLang="en-US" sz="1100" kern="0" spc="-50" dirty="0">
                <a:latin typeface="맑은 고딕 (본문)"/>
              </a:rPr>
              <a:t>계약자고객번호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계약자연령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계약자성별코드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개인단체구분코드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endParaRPr lang="en-US" altLang="ko-KR" sz="105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spc="-50" dirty="0">
                <a:latin typeface="맑은 고딕 (본문)"/>
              </a:rPr>
              <a:t>     </a:t>
            </a:r>
            <a:r>
              <a:rPr lang="en-US" altLang="ko-KR" sz="1400" b="1" kern="0" spc="-50" dirty="0">
                <a:latin typeface="맑은 고딕 (본문)"/>
              </a:rPr>
              <a:t>5</a:t>
            </a:r>
            <a:r>
              <a:rPr lang="en-US" altLang="ko-KR" b="1" kern="0" spc="-50" dirty="0">
                <a:latin typeface="맑은 고딕 (본문)"/>
              </a:rPr>
              <a:t>.</a:t>
            </a:r>
            <a:r>
              <a:rPr lang="ko-KR" altLang="en-US" b="1" kern="0" spc="-50" dirty="0">
                <a:latin typeface="맑은 고딕 (본문)"/>
              </a:rPr>
              <a:t> </a:t>
            </a:r>
            <a:r>
              <a:rPr lang="ko-KR" altLang="en-US" sz="1400" b="1" kern="0" spc="-50" dirty="0">
                <a:latin typeface="맑은 고딕 (본문)"/>
              </a:rPr>
              <a:t>피보험자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9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- </a:t>
            </a:r>
            <a:r>
              <a:rPr lang="ko-KR" altLang="en-US" sz="1100" kern="0" spc="-50" dirty="0">
                <a:latin typeface="맑은 고딕 (본문)"/>
              </a:rPr>
              <a:t>피보험자고객번호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피보험자연령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주피보험자상해급수코드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주피보험자직업코드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피보험자성별코드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endParaRPr lang="en-US" altLang="ko-KR" sz="1100" b="1" kern="0" spc="-5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4368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2.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수집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6787D3-3CF2-574D-9D31-D3C881E750D3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2B3A3E-96C8-490E-BE7F-CF0422EA75E3}"/>
              </a:ext>
            </a:extLst>
          </p:cNvPr>
          <p:cNvGrpSpPr/>
          <p:nvPr/>
        </p:nvGrpSpPr>
        <p:grpSpPr>
          <a:xfrm>
            <a:off x="266822" y="1038085"/>
            <a:ext cx="10417080" cy="442674"/>
            <a:chOff x="274437" y="1052694"/>
            <a:chExt cx="10417080" cy="506971"/>
          </a:xfrm>
        </p:grpSpPr>
        <p:sp>
          <p:nvSpPr>
            <p:cNvPr id="23" name="AutoShape 63">
              <a:extLst>
                <a:ext uri="{FF2B5EF4-FFF2-40B4-BE49-F238E27FC236}">
                  <a16:creationId xmlns:a16="http://schemas.microsoft.com/office/drawing/2014/main" id="{E4DF4FD1-819B-407E-9ABD-909DD432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52694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우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/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불량 판단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(Labeling)</a:t>
              </a:r>
              <a:endParaRPr kumimoji="1" lang="ko-KR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C629862-724E-4C3E-9429-BAD1481890AB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3C8BE8-34C2-4E3B-97C5-FA9A949C7E9E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2EDC3C7-3654-47D9-AE93-F0E3D3FAC77F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</p:grpSp>
      </p:grpSp>
      <p:sp>
        <p:nvSpPr>
          <p:cNvPr id="33" name="직사각형 17">
            <a:extLst>
              <a:ext uri="{FF2B5EF4-FFF2-40B4-BE49-F238E27FC236}">
                <a16:creationId xmlns:a16="http://schemas.microsoft.com/office/drawing/2014/main" id="{5424DAED-C417-4FF7-9E6A-369D7AC69B64}"/>
              </a:ext>
            </a:extLst>
          </p:cNvPr>
          <p:cNvSpPr/>
          <p:nvPr/>
        </p:nvSpPr>
        <p:spPr>
          <a:xfrm>
            <a:off x="451476" y="1611074"/>
            <a:ext cx="5576462" cy="9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spc="-50" dirty="0">
                <a:latin typeface="맑은 고딕 (본문)"/>
              </a:rPr>
              <a:t> </a:t>
            </a:r>
            <a:r>
              <a:rPr lang="ko-KR" altLang="en-US" sz="1600" b="1" kern="0" spc="-50" dirty="0">
                <a:latin typeface="맑은 고딕 (본문)"/>
              </a:rPr>
              <a:t> 불량여부 </a:t>
            </a:r>
            <a:r>
              <a:rPr lang="en-US" altLang="ko-KR" sz="1600" b="1" kern="0" spc="-50" dirty="0">
                <a:latin typeface="맑은 고딕 (본문)"/>
              </a:rPr>
              <a:t>: </a:t>
            </a:r>
            <a:r>
              <a:rPr lang="ko-KR" altLang="en-US" sz="1600" b="1" kern="0" spc="-50" dirty="0" err="1">
                <a:latin typeface="맑은 고딕 (본문)"/>
              </a:rPr>
              <a:t>최종납입회차</a:t>
            </a:r>
            <a:r>
              <a:rPr lang="ko-KR" altLang="en-US" sz="1600" b="1" kern="0" spc="-50" dirty="0">
                <a:latin typeface="맑은 고딕 (본문)"/>
              </a:rPr>
              <a:t> ≤ </a:t>
            </a:r>
            <a:r>
              <a:rPr lang="en-US" altLang="ko-KR" sz="1600" b="1" kern="0" spc="-50" dirty="0">
                <a:latin typeface="맑은 고딕 (본문)"/>
              </a:rPr>
              <a:t>15 </a:t>
            </a:r>
            <a:r>
              <a:rPr lang="ko-KR" altLang="en-US" sz="1600" b="1" kern="0" spc="-50" dirty="0">
                <a:latin typeface="맑은 고딕 (본문)"/>
              </a:rPr>
              <a:t>이면 불량으로 판단</a:t>
            </a:r>
            <a:endParaRPr lang="en-US" altLang="ko-KR" sz="16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6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0" spc="-50" dirty="0">
                <a:latin typeface="맑은 고딕 (본문)"/>
              </a:rPr>
              <a:t>  ※ </a:t>
            </a:r>
            <a:r>
              <a:rPr lang="ko-KR" altLang="en-US" sz="1400" kern="0" spc="-50" dirty="0" err="1">
                <a:latin typeface="맑은 고딕 (본문)"/>
              </a:rPr>
              <a:t>월납</a:t>
            </a:r>
            <a:r>
              <a:rPr lang="ko-KR" altLang="en-US" sz="1400" kern="0" spc="-50" dirty="0">
                <a:latin typeface="맑은 고딕 (본문)"/>
              </a:rPr>
              <a:t> 기준 </a:t>
            </a:r>
            <a:r>
              <a:rPr lang="en-US" altLang="ko-KR" sz="1400" kern="0" spc="-50" dirty="0">
                <a:latin typeface="맑은 고딕 (본문)"/>
              </a:rPr>
              <a:t>15</a:t>
            </a:r>
            <a:r>
              <a:rPr lang="ko-KR" altLang="en-US" sz="1400" kern="0" spc="-50" dirty="0" err="1">
                <a:latin typeface="맑은 고딕 (본문)"/>
              </a:rPr>
              <a:t>회차</a:t>
            </a:r>
            <a:r>
              <a:rPr lang="ko-KR" altLang="en-US" sz="1400" kern="0" spc="-50" dirty="0">
                <a:latin typeface="맑은 고딕 (본문)"/>
              </a:rPr>
              <a:t> 이하 유지 계약</a:t>
            </a: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8422AB-B9DB-4371-88FD-327D648AC66F}"/>
              </a:ext>
            </a:extLst>
          </p:cNvPr>
          <p:cNvGrpSpPr/>
          <p:nvPr/>
        </p:nvGrpSpPr>
        <p:grpSpPr>
          <a:xfrm>
            <a:off x="266822" y="2617268"/>
            <a:ext cx="10417080" cy="442674"/>
            <a:chOff x="274437" y="1052694"/>
            <a:chExt cx="10417080" cy="506971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42270715-F079-4AF3-9FE6-1605B9E3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52694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최종 데이터 도식화</a:t>
              </a:r>
              <a:endParaRPr kumimoji="1" lang="en-US" altLang="ko-KR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A092AFF-EE31-486B-9FE5-7362FA46310D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08306A6-97C8-46B3-8CD0-EF89437B29D5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9715622-887D-40C5-9FF2-F3490E9A00A9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AADD67-9F12-46AB-B902-24443655933F}"/>
              </a:ext>
            </a:extLst>
          </p:cNvPr>
          <p:cNvSpPr/>
          <p:nvPr/>
        </p:nvSpPr>
        <p:spPr>
          <a:xfrm>
            <a:off x="1216240" y="3535532"/>
            <a:ext cx="1615736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계약 관련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(13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9ACA9-124D-4E34-8A8A-9D8F5992E1D1}"/>
              </a:ext>
            </a:extLst>
          </p:cNvPr>
          <p:cNvSpPr/>
          <p:nvPr/>
        </p:nvSpPr>
        <p:spPr>
          <a:xfrm>
            <a:off x="2831976" y="3535532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모집자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(8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09EECE-E3BF-4E84-9E88-583FA0DE05C0}"/>
              </a:ext>
            </a:extLst>
          </p:cNvPr>
          <p:cNvSpPr/>
          <p:nvPr/>
        </p:nvSpPr>
        <p:spPr>
          <a:xfrm>
            <a:off x="4021584" y="3535532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모집조직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(7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9D74D6-244D-4427-AA4A-AFC2CBB58EB0}"/>
              </a:ext>
            </a:extLst>
          </p:cNvPr>
          <p:cNvSpPr/>
          <p:nvPr/>
        </p:nvSpPr>
        <p:spPr>
          <a:xfrm>
            <a:off x="5211192" y="3535531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계약자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(8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9DEB5C-3200-4611-9F5F-9C8F3F0BBB6F}"/>
              </a:ext>
            </a:extLst>
          </p:cNvPr>
          <p:cNvSpPr/>
          <p:nvPr/>
        </p:nvSpPr>
        <p:spPr>
          <a:xfrm>
            <a:off x="6400800" y="3535530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피보험자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(9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85DF31-149C-43B2-A8D0-2C56D326C482}"/>
              </a:ext>
            </a:extLst>
          </p:cNvPr>
          <p:cNvSpPr/>
          <p:nvPr/>
        </p:nvSpPr>
        <p:spPr>
          <a:xfrm>
            <a:off x="7590408" y="3535530"/>
            <a:ext cx="497149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(1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CB314D06-3B64-4A76-9BBD-907D76FBC45A}"/>
              </a:ext>
            </a:extLst>
          </p:cNvPr>
          <p:cNvSpPr/>
          <p:nvPr/>
        </p:nvSpPr>
        <p:spPr>
          <a:xfrm>
            <a:off x="843379" y="3535530"/>
            <a:ext cx="372861" cy="28475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DA94A-07E4-4B30-A94D-E4EBFDA5A34B}"/>
              </a:ext>
            </a:extLst>
          </p:cNvPr>
          <p:cNvSpPr/>
          <p:nvPr/>
        </p:nvSpPr>
        <p:spPr>
          <a:xfrm>
            <a:off x="26633" y="4731798"/>
            <a:ext cx="736848" cy="44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15.5</a:t>
            </a:r>
            <a:r>
              <a:rPr lang="ko-KR" altLang="en-US" sz="1400" b="1" dirty="0">
                <a:solidFill>
                  <a:schemeClr val="tx1"/>
                </a:solidFill>
              </a:rPr>
              <a:t>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EC2BA0D5-1A19-4B6B-A439-B247E00E7616}"/>
              </a:ext>
            </a:extLst>
          </p:cNvPr>
          <p:cNvSpPr/>
          <p:nvPr/>
        </p:nvSpPr>
        <p:spPr>
          <a:xfrm rot="5400000">
            <a:off x="4465466" y="-109070"/>
            <a:ext cx="372861" cy="687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62C4D2-D86F-4662-A1E8-F5289ECC5763}"/>
              </a:ext>
            </a:extLst>
          </p:cNvPr>
          <p:cNvSpPr/>
          <p:nvPr/>
        </p:nvSpPr>
        <p:spPr>
          <a:xfrm>
            <a:off x="3829320" y="2882912"/>
            <a:ext cx="1704993" cy="24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45</a:t>
            </a:r>
            <a:r>
              <a:rPr lang="ko-KR" altLang="en-US" sz="1400" b="1" dirty="0">
                <a:solidFill>
                  <a:schemeClr val="tx1"/>
                </a:solidFill>
              </a:rPr>
              <a:t>개 </a:t>
            </a:r>
            <a:r>
              <a:rPr lang="en-US" altLang="ko-KR" sz="1400" b="1" dirty="0">
                <a:solidFill>
                  <a:schemeClr val="tx1"/>
                </a:solidFill>
              </a:rPr>
              <a:t>Column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8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348" y="198051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3.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전처리 및 </a:t>
            </a:r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EDA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71348" y="1197154"/>
            <a:ext cx="3191181" cy="374572"/>
            <a:chOff x="274437" y="1127816"/>
            <a:chExt cx="3044123" cy="278733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65" y="1127816"/>
              <a:ext cx="2897695" cy="27873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6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데이터 탐색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23D972-D3B8-1547-93C0-06DCAA19A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17" y="2043510"/>
            <a:ext cx="3037679" cy="331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41163-8736-4540-91E5-6ACCB144E4D4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72195-4CB2-B14C-BBD6-B7D693ADF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0" y="5312080"/>
            <a:ext cx="2730500" cy="5588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346E944-FEB3-AD4A-82C3-A32FA19D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0" y="2043510"/>
            <a:ext cx="4343400" cy="2667000"/>
          </a:xfrm>
          <a:prstGeom prst="rect">
            <a:avLst/>
          </a:prstGeom>
        </p:spPr>
      </p:pic>
      <p:sp>
        <p:nvSpPr>
          <p:cNvPr id="24" name="직사각형 34">
            <a:extLst>
              <a:ext uri="{FF2B5EF4-FFF2-40B4-BE49-F238E27FC236}">
                <a16:creationId xmlns:a16="http://schemas.microsoft.com/office/drawing/2014/main" id="{5157778E-65D9-F048-9E70-5B4948D60BA1}"/>
              </a:ext>
            </a:extLst>
          </p:cNvPr>
          <p:cNvSpPr/>
          <p:nvPr/>
        </p:nvSpPr>
        <p:spPr>
          <a:xfrm>
            <a:off x="396493" y="1771072"/>
            <a:ext cx="2980966" cy="2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>
                <a:latin typeface="맑은 고딕 (본문)"/>
              </a:rPr>
              <a:t>전체 데이터 건수</a:t>
            </a:r>
          </a:p>
        </p:txBody>
      </p:sp>
      <p:sp>
        <p:nvSpPr>
          <p:cNvPr id="25" name="직사각형 34">
            <a:extLst>
              <a:ext uri="{FF2B5EF4-FFF2-40B4-BE49-F238E27FC236}">
                <a16:creationId xmlns:a16="http://schemas.microsoft.com/office/drawing/2014/main" id="{79B78FD5-5151-1E4F-90B5-C2D94FF2966A}"/>
              </a:ext>
            </a:extLst>
          </p:cNvPr>
          <p:cNvSpPr/>
          <p:nvPr/>
        </p:nvSpPr>
        <p:spPr>
          <a:xfrm>
            <a:off x="424850" y="5039642"/>
            <a:ext cx="3648386" cy="2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>
                <a:latin typeface="맑은 고딕 (본문)"/>
              </a:rPr>
              <a:t>전체 데이터 약 </a:t>
            </a:r>
            <a:r>
              <a:rPr lang="en-US" altLang="ko-KR" sz="1200" b="1" kern="0" spc="-50" dirty="0">
                <a:latin typeface="맑은 고딕 (본문)"/>
              </a:rPr>
              <a:t>15.5</a:t>
            </a:r>
            <a:r>
              <a:rPr lang="ko-KR" altLang="en-US" sz="1200" b="1" kern="0" spc="-50" dirty="0">
                <a:latin typeface="맑은 고딕 (본문)"/>
              </a:rPr>
              <a:t>만 건</a:t>
            </a:r>
            <a:r>
              <a:rPr lang="en-US" altLang="ko-KR" sz="1200" b="1" kern="0" spc="-50" dirty="0">
                <a:latin typeface="맑은 고딕 (본문)"/>
              </a:rPr>
              <a:t>,</a:t>
            </a:r>
            <a:r>
              <a:rPr lang="ko-KR" altLang="en-US" sz="1200" b="1" kern="0" spc="-50" dirty="0">
                <a:latin typeface="맑은 고딕 (본문)"/>
              </a:rPr>
              <a:t> 불량 식별 계약 </a:t>
            </a:r>
            <a:r>
              <a:rPr lang="en-US" altLang="ko-KR" sz="1200" b="1" kern="0" spc="-50" dirty="0">
                <a:latin typeface="맑은 고딕 (본문)"/>
              </a:rPr>
              <a:t>2.3</a:t>
            </a:r>
            <a:r>
              <a:rPr lang="ko-KR" altLang="en-US" sz="1200" b="1" kern="0" spc="-50" dirty="0">
                <a:latin typeface="맑은 고딕 (본문)"/>
              </a:rPr>
              <a:t>만 건</a:t>
            </a:r>
          </a:p>
        </p:txBody>
      </p:sp>
      <p:sp>
        <p:nvSpPr>
          <p:cNvPr id="27" name="직사각형 34">
            <a:extLst>
              <a:ext uri="{FF2B5EF4-FFF2-40B4-BE49-F238E27FC236}">
                <a16:creationId xmlns:a16="http://schemas.microsoft.com/office/drawing/2014/main" id="{BA509910-DEAB-1E44-8068-E9F2C36BB150}"/>
              </a:ext>
            </a:extLst>
          </p:cNvPr>
          <p:cNvSpPr/>
          <p:nvPr/>
        </p:nvSpPr>
        <p:spPr>
          <a:xfrm>
            <a:off x="6227972" y="1771072"/>
            <a:ext cx="2980966" cy="2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 err="1">
                <a:latin typeface="맑은 고딕 (본문)"/>
              </a:rPr>
              <a:t>주요변수</a:t>
            </a:r>
            <a:r>
              <a:rPr lang="ko-KR" altLang="en-US" sz="1200" b="1" kern="0" spc="-50" dirty="0">
                <a:latin typeface="맑은 고딕 (본문)"/>
              </a:rPr>
              <a:t> 그룹별 구성비</a:t>
            </a:r>
          </a:p>
        </p:txBody>
      </p:sp>
    </p:spTree>
    <p:extLst>
      <p:ext uri="{BB962C8B-B14F-4D97-AF65-F5344CB8AC3E}">
        <p14:creationId xmlns:p14="http://schemas.microsoft.com/office/powerpoint/2010/main" val="418639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4.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분석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65288-D90B-2946-88D0-3064225A16C7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B7CA41C-F535-2D48-8716-B8CD2C350365}"/>
              </a:ext>
            </a:extLst>
          </p:cNvPr>
          <p:cNvSpPr txBox="1">
            <a:spLocks/>
          </p:cNvSpPr>
          <p:nvPr/>
        </p:nvSpPr>
        <p:spPr>
          <a:xfrm>
            <a:off x="501219" y="1760609"/>
            <a:ext cx="8402545" cy="1160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500" b="1" dirty="0" err="1">
                <a:latin typeface="+mn-ea"/>
              </a:rPr>
              <a:t>로지스틱</a:t>
            </a:r>
            <a:r>
              <a:rPr lang="ko-KR" altLang="en-US" sz="1500" b="1" dirty="0">
                <a:latin typeface="+mn-ea"/>
              </a:rPr>
              <a:t> 회귀 및 랜덤 </a:t>
            </a:r>
            <a:r>
              <a:rPr lang="ko-KR" altLang="en-US" sz="1500" b="1" dirty="0" err="1">
                <a:latin typeface="+mn-ea"/>
              </a:rPr>
              <a:t>포레스트</a:t>
            </a:r>
            <a:r>
              <a:rPr lang="ko-KR" altLang="en-US" sz="1500" b="1" dirty="0">
                <a:latin typeface="+mn-ea"/>
              </a:rPr>
              <a:t> 모델 활용 </a:t>
            </a:r>
            <a:r>
              <a:rPr lang="ko-KR" altLang="en-US" sz="1500" b="1" dirty="0" err="1">
                <a:latin typeface="+mn-ea"/>
              </a:rPr>
              <a:t>계약별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 err="1">
                <a:latin typeface="+mn-ea"/>
              </a:rPr>
              <a:t>불량물건</a:t>
            </a:r>
            <a:r>
              <a:rPr lang="ko-KR" altLang="en-US" sz="1500" b="1" dirty="0">
                <a:latin typeface="+mn-ea"/>
              </a:rPr>
              <a:t> 예측</a:t>
            </a:r>
            <a:endParaRPr lang="en-US" altLang="ko-KR" sz="15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  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15</a:t>
            </a:r>
            <a:r>
              <a:rPr lang="ko-KR" altLang="en-US" sz="1400" b="1" dirty="0" err="1">
                <a:latin typeface="+mn-ea"/>
              </a:rPr>
              <a:t>회차</a:t>
            </a:r>
            <a:r>
              <a:rPr lang="ko-KR" altLang="en-US" sz="1400" b="1" dirty="0">
                <a:latin typeface="+mn-ea"/>
              </a:rPr>
              <a:t> 이전 해지 위험이 높은 계약의 사전 식별이 가능한 예측 모델 개발</a:t>
            </a:r>
            <a:endParaRPr lang="en-US" altLang="ko-KR" sz="1400" b="1" dirty="0">
              <a:latin typeface="+mn-ea"/>
            </a:endParaRP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82FF1866-A5C0-264B-A2BA-8873010DF416}"/>
              </a:ext>
            </a:extLst>
          </p:cNvPr>
          <p:cNvGrpSpPr/>
          <p:nvPr/>
        </p:nvGrpSpPr>
        <p:grpSpPr>
          <a:xfrm>
            <a:off x="266821" y="1306927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86E97F37-E8D0-654C-BEC6-D01184BF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이진 분류 모델 학습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003F3983-6394-C94A-A42D-CC4D56BA1A2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59976BE1-FDC8-2344-885A-ABCDE24A5293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67D66824-BEAD-4149-9ADD-DEF3B7F41F21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DF1AF396-7021-234F-843C-356E4D7F7EDA}"/>
              </a:ext>
            </a:extLst>
          </p:cNvPr>
          <p:cNvSpPr txBox="1">
            <a:spLocks/>
          </p:cNvSpPr>
          <p:nvPr/>
        </p:nvSpPr>
        <p:spPr>
          <a:xfrm>
            <a:off x="501219" y="3689960"/>
            <a:ext cx="8402545" cy="2005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400" b="1" dirty="0">
                <a:latin typeface="+mn-ea"/>
              </a:rPr>
              <a:t>GA</a:t>
            </a:r>
            <a:r>
              <a:rPr lang="ko-KR" altLang="en-US" sz="1400" b="1" dirty="0">
                <a:latin typeface="+mn-ea"/>
              </a:rPr>
              <a:t>계약 </a:t>
            </a:r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차년도 유지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 err="1">
                <a:latin typeface="+mn-ea"/>
              </a:rPr>
              <a:t>미유지</a:t>
            </a:r>
            <a:r>
              <a:rPr lang="ko-KR" altLang="en-US" sz="1400" b="1" dirty="0">
                <a:latin typeface="+mn-ea"/>
              </a:rPr>
              <a:t> 데이터의 변수 간 상관관계 분석</a:t>
            </a:r>
            <a:endParaRPr lang="en-US" altLang="ko-KR" sz="1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차년도 계약 유지 여부에 영향을 미치는 주요 요인 도출</a:t>
            </a:r>
            <a:endParaRPr lang="en-US" altLang="ko-KR" sz="1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부실 계약 예측을 위한 특정 패턴 파악</a:t>
            </a:r>
            <a:endParaRPr lang="en-US" altLang="ko-KR" sz="1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예측모델 선정 및 학습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DB고딕 M" panose="02020503020101020101" pitchFamily="18" charset="-127"/>
              <a:ea typeface="DB고딕 M" panose="02020503020101020101" pitchFamily="18" charset="-127"/>
            </a:endParaRPr>
          </a:p>
        </p:txBody>
      </p:sp>
      <p:grpSp>
        <p:nvGrpSpPr>
          <p:cNvPr id="31" name="그룹 12">
            <a:extLst>
              <a:ext uri="{FF2B5EF4-FFF2-40B4-BE49-F238E27FC236}">
                <a16:creationId xmlns:a16="http://schemas.microsoft.com/office/drawing/2014/main" id="{18EA9F71-F437-B544-9EDC-3523D8BF71F7}"/>
              </a:ext>
            </a:extLst>
          </p:cNvPr>
          <p:cNvGrpSpPr/>
          <p:nvPr/>
        </p:nvGrpSpPr>
        <p:grpSpPr>
          <a:xfrm>
            <a:off x="266821" y="3101092"/>
            <a:ext cx="9141592" cy="408623"/>
            <a:chOff x="274437" y="1063833"/>
            <a:chExt cx="8570496" cy="408623"/>
          </a:xfrm>
        </p:grpSpPr>
        <p:sp>
          <p:nvSpPr>
            <p:cNvPr id="32" name="AutoShape 63">
              <a:extLst>
                <a:ext uri="{FF2B5EF4-FFF2-40B4-BE49-F238E27FC236}">
                  <a16:creationId xmlns:a16="http://schemas.microsoft.com/office/drawing/2014/main" id="{89A790D3-2C34-294C-A842-B1E185AF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분석 과정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37" name="그룹 14">
              <a:extLst>
                <a:ext uri="{FF2B5EF4-FFF2-40B4-BE49-F238E27FC236}">
                  <a16:creationId xmlns:a16="http://schemas.microsoft.com/office/drawing/2014/main" id="{EAFBB2A3-1DC9-7743-9ED5-827494381BF7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39" name="직사각형 15">
                <a:extLst>
                  <a:ext uri="{FF2B5EF4-FFF2-40B4-BE49-F238E27FC236}">
                    <a16:creationId xmlns:a16="http://schemas.microsoft.com/office/drawing/2014/main" id="{DBC1E3A2-1C67-F943-9512-E42DB9BF0083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40" name="직사각형 16">
                <a:extLst>
                  <a:ext uri="{FF2B5EF4-FFF2-40B4-BE49-F238E27FC236}">
                    <a16:creationId xmlns:a16="http://schemas.microsoft.com/office/drawing/2014/main" id="{EF80D866-FD2F-294B-B451-973211FC267B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05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5.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결과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FBA592-A738-304F-98E8-EA8FE88AE0BA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5" name="그룹 12">
            <a:extLst>
              <a:ext uri="{FF2B5EF4-FFF2-40B4-BE49-F238E27FC236}">
                <a16:creationId xmlns:a16="http://schemas.microsoft.com/office/drawing/2014/main" id="{BDCD9F4A-DD15-AF46-8818-195384E0FA29}"/>
              </a:ext>
            </a:extLst>
          </p:cNvPr>
          <p:cNvGrpSpPr/>
          <p:nvPr/>
        </p:nvGrpSpPr>
        <p:grpSpPr>
          <a:xfrm>
            <a:off x="348553" y="1038085"/>
            <a:ext cx="2133479" cy="715089"/>
            <a:chOff x="274437" y="1063833"/>
            <a:chExt cx="1429782" cy="715089"/>
          </a:xfrm>
        </p:grpSpPr>
        <p:sp>
          <p:nvSpPr>
            <p:cNvPr id="16" name="AutoShape 63">
              <a:extLst>
                <a:ext uri="{FF2B5EF4-FFF2-40B4-BE49-F238E27FC236}">
                  <a16:creationId xmlns:a16="http://schemas.microsoft.com/office/drawing/2014/main" id="{67D05A4A-0D2F-8045-8E40-F9A51FC3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1245128" cy="71508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로지스틱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회귀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7" name="그룹 14">
              <a:extLst>
                <a:ext uri="{FF2B5EF4-FFF2-40B4-BE49-F238E27FC236}">
                  <a16:creationId xmlns:a16="http://schemas.microsoft.com/office/drawing/2014/main" id="{1E693B23-8A27-A14C-9038-01F6D7CA16A4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8" name="직사각형 15">
                <a:extLst>
                  <a:ext uri="{FF2B5EF4-FFF2-40B4-BE49-F238E27FC236}">
                    <a16:creationId xmlns:a16="http://schemas.microsoft.com/office/drawing/2014/main" id="{70ED91B6-0BEC-7D41-A4BC-68BFBC2EF09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19" name="직사각형 16">
                <a:extLst>
                  <a:ext uri="{FF2B5EF4-FFF2-40B4-BE49-F238E27FC236}">
                    <a16:creationId xmlns:a16="http://schemas.microsoft.com/office/drawing/2014/main" id="{F54E2074-E716-E94E-91D7-017EFBF08D6F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E435E8-B40B-A240-85D3-CBA2D56D7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"/>
          <a:stretch/>
        </p:blipFill>
        <p:spPr>
          <a:xfrm>
            <a:off x="348554" y="1560984"/>
            <a:ext cx="4481090" cy="2562081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345A80-E3B3-3542-A98D-3C47B0F5A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" y="4307362"/>
            <a:ext cx="6654800" cy="215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8660D6-32F4-4774-9051-C4FA1CF46F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7"/>
          <a:stretch/>
        </p:blipFill>
        <p:spPr>
          <a:xfrm>
            <a:off x="6978661" y="1302582"/>
            <a:ext cx="3291919" cy="4252836"/>
          </a:xfrm>
          <a:prstGeom prst="rect">
            <a:avLst/>
          </a:prstGeom>
        </p:spPr>
      </p:pic>
      <p:grpSp>
        <p:nvGrpSpPr>
          <p:cNvPr id="20" name="그룹 12">
            <a:extLst>
              <a:ext uri="{FF2B5EF4-FFF2-40B4-BE49-F238E27FC236}">
                <a16:creationId xmlns:a16="http://schemas.microsoft.com/office/drawing/2014/main" id="{6E336A1A-5412-F343-A9AB-F147BA776F85}"/>
              </a:ext>
            </a:extLst>
          </p:cNvPr>
          <p:cNvGrpSpPr/>
          <p:nvPr/>
        </p:nvGrpSpPr>
        <p:grpSpPr>
          <a:xfrm>
            <a:off x="2404646" y="3767387"/>
            <a:ext cx="2022039" cy="408623"/>
            <a:chOff x="274437" y="1063833"/>
            <a:chExt cx="1291070" cy="408623"/>
          </a:xfrm>
        </p:grpSpPr>
        <p:sp>
          <p:nvSpPr>
            <p:cNvPr id="21" name="AutoShape 63">
              <a:extLst>
                <a:ext uri="{FF2B5EF4-FFF2-40B4-BE49-F238E27FC236}">
                  <a16:creationId xmlns:a16="http://schemas.microsoft.com/office/drawing/2014/main" id="{1F4D3198-E7A8-F74D-9141-B1975499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1106416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랜덤 </a:t>
              </a: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포레스트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22" name="그룹 14">
              <a:extLst>
                <a:ext uri="{FF2B5EF4-FFF2-40B4-BE49-F238E27FC236}">
                  <a16:creationId xmlns:a16="http://schemas.microsoft.com/office/drawing/2014/main" id="{90018094-283D-7744-8B35-D0D711D1A8A5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26" name="직사각형 15">
                <a:extLst>
                  <a:ext uri="{FF2B5EF4-FFF2-40B4-BE49-F238E27FC236}">
                    <a16:creationId xmlns:a16="http://schemas.microsoft.com/office/drawing/2014/main" id="{219F5C41-E0DA-F24B-8830-F332F5F7B643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7" name="직사각형 16">
                <a:extLst>
                  <a:ext uri="{FF2B5EF4-FFF2-40B4-BE49-F238E27FC236}">
                    <a16:creationId xmlns:a16="http://schemas.microsoft.com/office/drawing/2014/main" id="{E3BBBF2D-E7AD-E94E-B5E8-D0D12628FC73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1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6.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결론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D20C23-8ACC-204C-A9C3-4E91CC53D41F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6CDA4997-AFE9-A847-9CF2-F57F6BBA2448}"/>
              </a:ext>
            </a:extLst>
          </p:cNvPr>
          <p:cNvGrpSpPr/>
          <p:nvPr/>
        </p:nvGrpSpPr>
        <p:grpSpPr>
          <a:xfrm>
            <a:off x="561183" y="1195224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537C2CA3-3CCB-D84C-94F9-627F552E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향후 계획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C7DFAC3E-F7D3-4348-A6B1-2207F3EAA80F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49B5C91E-B1CA-9640-9DE3-5383F29BBB09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0463F6C7-1788-F946-8FC8-F6B2CDD73C83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E3B4CEE-BF59-4BF3-BEDD-4928C39267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9459" y="1603847"/>
            <a:ext cx="9391730" cy="4122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anchorCtr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ea typeface="맑은 고딕" panose="020B0503020000020004" pitchFamily="50" charset="-127"/>
                <a:cs typeface="Arial" charset="0"/>
              </a:rPr>
              <a:t>향후 활용변수 다양화 및 학습데이터 세분화하여 추가분석 추진</a:t>
            </a:r>
          </a:p>
        </p:txBody>
      </p:sp>
      <p:sp>
        <p:nvSpPr>
          <p:cNvPr id="15" name="모서리가 둥근 직사각형 39">
            <a:extLst>
              <a:ext uri="{FF2B5EF4-FFF2-40B4-BE49-F238E27FC236}">
                <a16:creationId xmlns:a16="http://schemas.microsoft.com/office/drawing/2014/main" id="{99AABCD3-303A-4BFD-8EEF-48FC4C8852CC}"/>
              </a:ext>
            </a:extLst>
          </p:cNvPr>
          <p:cNvSpPr/>
          <p:nvPr/>
        </p:nvSpPr>
        <p:spPr>
          <a:xfrm>
            <a:off x="787427" y="2207715"/>
            <a:ext cx="1692000" cy="3310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고도화 계획</a:t>
            </a:r>
            <a:endParaRPr kumimoji="0" lang="ko-KR" altLang="en-US" sz="1300" b="1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71A40BC1-4782-4097-B6D7-41C20EBC6726}"/>
              </a:ext>
            </a:extLst>
          </p:cNvPr>
          <p:cNvSpPr/>
          <p:nvPr/>
        </p:nvSpPr>
        <p:spPr>
          <a:xfrm>
            <a:off x="787427" y="4059762"/>
            <a:ext cx="1692000" cy="3310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업무적용 계획</a:t>
            </a:r>
            <a:endParaRPr kumimoji="0" lang="ko-KR" altLang="en-US" sz="1300" b="1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9284B-7158-43E7-818E-8D39AABA0E21}"/>
              </a:ext>
            </a:extLst>
          </p:cNvPr>
          <p:cNvSpPr/>
          <p:nvPr/>
        </p:nvSpPr>
        <p:spPr>
          <a:xfrm>
            <a:off x="920078" y="2914847"/>
            <a:ext cx="916575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defRPr/>
            </a:pP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-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세부적인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cs typeface="Arial" charset="0"/>
              </a:rPr>
              <a:t>데이터의 추가 요소 반영한 분석을 통하여 결과 도출 필요</a:t>
            </a: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cs typeface="Arial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※ </a:t>
            </a:r>
            <a:r>
              <a:rPr lang="ko-KR" altLang="en-US" sz="1200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계약별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납기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/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만기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플랜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일반해지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/</a:t>
            </a:r>
            <a:r>
              <a:rPr lang="ko-KR" altLang="en-US" sz="1200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무해지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설계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-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체결 소요 시간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고객 특성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직업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유지율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계약 체결 및 해지 이력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), </a:t>
            </a:r>
          </a:p>
          <a:p>
            <a:pPr lvl="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defRPr/>
            </a:pP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  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대리점별 특성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수금 방법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자동이체 여부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cs typeface="Arial" charset="0"/>
              </a:rPr>
              <a:t>보험료 수준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등</a:t>
            </a: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ea typeface="맑은 고딕" panose="020B0503020000020004" pitchFamily="50" charset="-127"/>
              <a:cs typeface="Arial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DE4AC-C2A9-4F9C-B140-7C78F0182CB4}"/>
              </a:ext>
            </a:extLst>
          </p:cNvPr>
          <p:cNvSpPr txBox="1"/>
          <p:nvPr/>
        </p:nvSpPr>
        <p:spPr>
          <a:xfrm>
            <a:off x="758141" y="262681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추가 활용 데이터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6F1B99-AEE6-437F-BB5C-3C3335E64BAD}"/>
              </a:ext>
            </a:extLst>
          </p:cNvPr>
          <p:cNvSpPr/>
          <p:nvPr/>
        </p:nvSpPr>
        <p:spPr>
          <a:xfrm>
            <a:off x="787427" y="4402903"/>
            <a:ext cx="929840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r>
              <a:rPr lang="ko-KR" altLang="en-US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● 부실 계약 </a:t>
            </a:r>
            <a:r>
              <a:rPr lang="ko-KR" altLang="en-US" sz="1200" b="1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예측률이</a:t>
            </a:r>
            <a:r>
              <a:rPr lang="ko-KR" altLang="en-US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높은 건에 대한 팝업 알림으로 지점장</a:t>
            </a:r>
            <a:r>
              <a:rPr lang="en-US" altLang="ko-KR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/</a:t>
            </a:r>
            <a:r>
              <a:rPr lang="ko-KR" altLang="en-US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총무 계약 입구 관리 </a:t>
            </a:r>
            <a:br>
              <a:rPr lang="en-US" altLang="ko-KR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</a:b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  -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관리자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지점장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총무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승인활동 별도 적용 검토</a:t>
            </a:r>
            <a:b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</a:b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  -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부실 추정 계약 高 비중 지사 계약 점검 프로세스 정립 통한 관리 체계화</a:t>
            </a: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ea typeface="맑은 고딕" panose="020B0503020000020004" pitchFamily="50" charset="-127"/>
              <a:cs typeface="Arial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r>
              <a:rPr kumimoji="0" lang="en-US" altLang="ko-KR" sz="1200" i="0" u="none" kern="1200" cap="none" spc="0" normalizeH="0" baseline="0" noProof="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</a:rPr>
              <a:t>    -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불량 계약 및 조직에 대한 입구 차단 강화</a:t>
            </a:r>
            <a:endParaRPr kumimoji="0" lang="en-US" altLang="ko-KR" sz="1200" i="0" u="none" kern="1200" cap="none" spc="0" normalizeH="0" baseline="0" noProof="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992</Words>
  <Application>Microsoft Macintosh PowerPoint</Application>
  <PresentationFormat>Custom</PresentationFormat>
  <Paragraphs>139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DB고딕 B</vt:lpstr>
      <vt:lpstr>DB고딕 M</vt:lpstr>
      <vt:lpstr>G마켓 산스 Bold</vt:lpstr>
      <vt:lpstr>맑은 고딕</vt:lpstr>
      <vt:lpstr>맑은 고딕 (본문)</vt:lpstr>
      <vt:lpstr>Arial</vt:lpstr>
      <vt:lpstr>Calibri</vt:lpstr>
      <vt:lpstr>Calibri Light</vt:lpstr>
      <vt:lpstr>Wingdings</vt:lpstr>
      <vt:lpstr>Office 테마</vt:lpstr>
      <vt:lpstr>DBB School (Expert) 3팀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이대현</dc:creator>
  <cp:lastModifiedBy>Dale Lee</cp:lastModifiedBy>
  <cp:revision>77</cp:revision>
  <cp:lastPrinted>2024-10-11T05:54:34Z</cp:lastPrinted>
  <dcterms:created xsi:type="dcterms:W3CDTF">2023-05-26T04:03:34Z</dcterms:created>
  <dcterms:modified xsi:type="dcterms:W3CDTF">2024-10-13T16:59:31Z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MjIyIiwibG9nVGltZSI6IjIwMjQtMTAtMTBUMDA6Mzk6MDJaIiwicElEIjoxLCJ0cmFjZUlkIjoiMzYzMTBFMDcyNkE3NDlCN0I5ODMzNkQyQ0MyNUFEMUQiLCJ1c2VyQ29kZSI6IjExNjAwMDIyIn0sIm5vZGUyIjp7ImRzZCI6IjAxMDAwMDAwMDAwMDIyMjIiLCJsb2dUaW1lIjoiMjAyNC0xMC0xMVQwMTowNTozNFoiLCJwSUQiOjEsInRyYWNlSWQiOiI4Q0NFMTBCN0FDMjY0MEJEOTQ4REZBMEU0NzcyQkZDMCIsInVzZXJDb2RlIjoiMTE2MDAwMjIifSwibm9kZTMiOnsiZHNkIjoiMDAwMDAwMDAwMDAwMDAwMCIsImxvZ1RpbWUiOiIyMDI0LTEwLTExVDAxOjE0OjI3WiIsInBJRCI6MjA0OCwidHJhY2VJZCI6IjRFRkFCNzk2NjdBMTREREE5QzA2QTk1NTRENTQ0NkI1IiwidXNlckNvZGUiOiIxMTYwMDAyMiJ9LCJub2RlNCI6eyJkc2QiOiIwMTAwMDAwMDAwMDAyMjIyIiwibG9nVGltZSI6IjIwMjQtMTAtMTFUMDg6MTE6MDlaIiwicElEIjoxLCJ0cmFjZUlkIjoiRDlCQUNGQThFRDg1NDczOTk4NEM1NzVFNjQxNTJEQkEiLCJ1c2VyQ29kZSI6IjEyMzAwMDYwIn0sIm5vZGU1Ijp7ImRzZCI6IjAwMDAwMDAwMDAwMDAwMDAiLCJsb2dUaW1lIjoiMjAyNC0xMC0xMVQwODoxMTozNloiLCJwSUQiOjIwNDgsInRyYWNlSWQiOiIxQkI0MzhBQ0FGNkY0OTI4QkUzNEY1QkYzRkU2MDRDNSIsInVzZXJDb2RlIjoiMTIzMDAwNjAifSwibm9kZUNvdW50Ijo1LCJyb290VHJhY2VJZCI6IjM2MzEwRTA3MjZBNzQ5QjdCOTgzMzZEMkNDMjVBRDFEIn0=</vt:lpwstr>
  </property>
</Properties>
</file>