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6" r:id="rId3"/>
    <p:sldId id="265" r:id="rId4"/>
    <p:sldId id="257" r:id="rId5"/>
    <p:sldId id="261" r:id="rId6"/>
    <p:sldId id="262" r:id="rId7"/>
    <p:sldId id="263" r:id="rId8"/>
    <p:sldId id="264" r:id="rId9"/>
    <p:sldId id="267" r:id="rId10"/>
    <p:sldId id="268" r:id="rId11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8496A-ED1C-CF84-6B0C-FFA240A5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1" y="1685824"/>
            <a:ext cx="11592463" cy="4706350"/>
          </a:xfrm>
        </p:spPr>
        <p:txBody>
          <a:bodyPr/>
          <a:lstStyle>
            <a:lvl1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1pPr>
            <a:lvl2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2pPr>
            <a:lvl3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3pPr>
            <a:lvl4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4pPr>
            <a:lvl5pPr>
              <a:defRPr>
                <a:latin typeface="나눔바른고딕 Light" panose="020B0603020101020101" pitchFamily="50" charset="-127"/>
                <a:ea typeface="나눔바른고딕 Light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2954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빈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126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답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00F2E-9A30-77B1-BDF4-C91BE309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2" y="114960"/>
            <a:ext cx="10515600" cy="626460"/>
          </a:xfrm>
        </p:spPr>
        <p:txBody>
          <a:bodyPr>
            <a:normAutofit/>
          </a:bodyPr>
          <a:lstStyle>
            <a:lvl1pPr>
              <a:defRPr sz="3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3EC62-F032-2C87-436A-F7C770E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4616" y="6502992"/>
            <a:ext cx="2743200" cy="365125"/>
          </a:xfrm>
        </p:spPr>
        <p:txBody>
          <a:bodyPr/>
          <a:lstStyle/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FEE39C-5E17-D8F9-015B-961E56FA97C7}"/>
              </a:ext>
            </a:extLst>
          </p:cNvPr>
          <p:cNvSpPr/>
          <p:nvPr userDrawn="1"/>
        </p:nvSpPr>
        <p:spPr>
          <a:xfrm>
            <a:off x="0" y="0"/>
            <a:ext cx="177282" cy="14089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07225-C159-1424-296F-8BC62583B025}"/>
              </a:ext>
            </a:extLst>
          </p:cNvPr>
          <p:cNvCxnSpPr>
            <a:cxnSpLocks/>
          </p:cNvCxnSpPr>
          <p:nvPr userDrawn="1"/>
        </p:nvCxnSpPr>
        <p:spPr>
          <a:xfrm>
            <a:off x="286112" y="756486"/>
            <a:ext cx="1149531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349258EC-69C2-FD40-3FB2-476BA08A69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86112" y="771554"/>
            <a:ext cx="10515600" cy="47065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4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F27AD-C5B7-4726-3474-314BF185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0E434-6A01-C43A-3BE3-7722FDC5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D8970-F624-BE29-A3AD-98433F81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6EDB-87C9-4D53-9111-6A6388BB3CCA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0257A-A197-26C0-C46B-B06D00D4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ECD2F-7BA7-35A1-08B2-65E21297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A73F3-B5A2-41CE-A565-03EAD946B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7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1857459" y="1444795"/>
            <a:ext cx="5825881" cy="1499247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을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On-Premise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환경에서 운영중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데이터센터에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Dedicated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스토리지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네트워크 장비로 구성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 공장 운영중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공장 구성 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EIF(API GW)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 AP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→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베트남만 검수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+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통계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리포트 제공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운영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베트남 공장시스템을 유통서비스로 확대하고자 함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유럽과 베트남으로 공장을 확장할 예정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BC1A8F-E5E4-BBF7-64F1-FCAF1C621585}"/>
              </a:ext>
            </a:extLst>
          </p:cNvPr>
          <p:cNvSpPr/>
          <p:nvPr/>
        </p:nvSpPr>
        <p:spPr>
          <a:xfrm>
            <a:off x="463225" y="151750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현황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현황 및 업무 특성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E442F-EC38-415B-B77E-B5F94417C1F9}"/>
              </a:ext>
            </a:extLst>
          </p:cNvPr>
          <p:cNvSpPr/>
          <p:nvPr/>
        </p:nvSpPr>
        <p:spPr>
          <a:xfrm>
            <a:off x="461722" y="3118458"/>
            <a:ext cx="1200174" cy="37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 특성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A44810A2-2027-4147-94DA-16D0CAD8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85298"/>
              </p:ext>
            </p:extLst>
          </p:nvPr>
        </p:nvGraphicFramePr>
        <p:xfrm>
          <a:off x="1928388" y="3219345"/>
          <a:ext cx="9560460" cy="329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37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156727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</a:tblGrid>
              <a:tr h="3928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업무 특성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데이터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공장에서 실시간으로 생산 데이터와 품질 데이터를 수집 및 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데이터의 정확성과 신뢰성 확보가 중요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다국적 데이터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한국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유럽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베트남에서 수집된 데이터를 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법규 및 데이터 보호 규정을 준수해야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확장성 및 유연성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공장 확장에 따라 시스템의 유연한 확장이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새로운 지역 공장에 신속하게 시스템을 배포할 수 있어야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보호 및 네트워크 보안이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 데이터 접근 및 전송 시 보안이 보장되어야 함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비용 효율성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효율적인 비용 관리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클라우드 인프라를 사용하여 초기 투자 비용 절감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484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재해복구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지역에서의 재해 발생 시 빠른 복구를 위한 계획 필요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백업 및 복구 전략이 중요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54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B8FAC2-5999-4A77-9963-A47E4EB5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176950"/>
            <a:ext cx="10390909" cy="55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/>
        </p:nvGraphicFramePr>
        <p:xfrm>
          <a:off x="398353" y="1459489"/>
          <a:ext cx="11262509" cy="4850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9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55964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32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개발 및 배포 파이프라인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DevOps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사용한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파이프라인 구축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배포 자동화 및 인프라 구성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11. AI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머신러닝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Machine Learning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생산 최적화 및 예측 분석 구현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5072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12. 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서비스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API Management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여러 서비스 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사용자접속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Active Directory B2C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사용자 인증 및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사용자 접근 제어 및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대량 배치 작업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Batch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대량 배치 작업을 효율적으로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 작업이 온라인 서비스에 영향을 주지 않도록 구성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글로벌 트래픽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Traffic Manager(42:54)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글로벌 트래픽을 효율적으로 분산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지역별 최적화된 사용자 경험 제공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로드밸런서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로그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Log Analytics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실시간 로그 수집 및 분석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발생 시 빠른 대응 및 해결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통합보안 및 로그분석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네트워크 보안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Firewall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DDoS Protection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네트워크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IP, Port, URL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기반으로 트래픽 제어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인프라와의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온프레미스 시스템과의 원활한 연동을 위해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Hybrid Connections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및 애플리케이션의 이관을 위한 전략 수립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82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아키텍처 요구사항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(2/2)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제조업 </a:t>
            </a:r>
            <a:r>
              <a:rPr lang="en-US" altLang="ko-KR"/>
              <a:t>MES</a:t>
            </a:r>
            <a:r>
              <a:rPr lang="ko-KR" altLang="en-US"/>
              <a:t>공장 자동화 시스템 구축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E18773-A559-4ADF-9629-1AF6186E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26053"/>
              </p:ext>
            </p:extLst>
          </p:nvPr>
        </p:nvGraphicFramePr>
        <p:xfrm>
          <a:off x="398353" y="1459489"/>
          <a:ext cx="11262509" cy="4850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19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755964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1638676">
                  <a:extLst>
                    <a:ext uri="{9D8B030D-6E8A-4147-A177-3AD203B41FA5}">
                      <a16:colId xmlns:a16="http://schemas.microsoft.com/office/drawing/2014/main" val="2315984197"/>
                    </a:ext>
                  </a:extLst>
                </a:gridCol>
              </a:tblGrid>
              <a:tr h="3254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세부 요건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키워드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10.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개발 및 배포 파이프라인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DevOps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사용한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CI/CD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파이프라인 구축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코드 배포 자동화 및 인프라 구성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418469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11. AI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머신러닝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Machine Learning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생산 최적화 및 예측 분석 구현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095072"/>
                  </a:ext>
                </a:extLst>
              </a:tr>
              <a:tr h="3640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12. 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서비스 통합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API Management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여러 서비스 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 관리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PaaS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13.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사용자접속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인증관리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Active Directory B2C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사용자 인증 및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각 지역의 사용자 접근 제어 및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14.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대량 배치 작업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Batch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대량 배치 작업을 효율적으로 관리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 작업이 온라인 서비스에 영향을 주지 않도록 구성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배치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15.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글로벌 트래픽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Traffic Manager(42:54)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글로벌 트래픽을 효율적으로 분산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지역별 최적화된 사용자 경험 제공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DNS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 로드밸런서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16.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실시간 로그 수집 및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Log Analytics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를 사용하여 실시간 로그 수집 및 분석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문제 발생 시 빠른 대응 및 해결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통합보안 및 로그분석</a:t>
                      </a: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네트워크 보안 및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Firewall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DDoS Protection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을 사용하여 네트워크 보안 강화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IP, Port, URL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기반으로 트래픽 제어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400771"/>
                  </a:ext>
                </a:extLst>
              </a:tr>
              <a:tr h="54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18.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인프라와의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기존 온프레미스 시스템과의 원활한 연동을 위해 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Azure Hybrid Connections 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사용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데이터 및 애플리케이션의 이관을 위한 전략 수립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7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2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제시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6112"/>
              </p:ext>
            </p:extLst>
          </p:nvPr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9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246142" cy="29891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공장 확장에 따른 아키텍처 구현 방안 및 고려 사항 </a:t>
            </a:r>
            <a:r>
              <a:rPr lang="en-US" altLang="ko-KR"/>
              <a:t>- </a:t>
            </a:r>
            <a:r>
              <a:rPr lang="ko-KR" altLang="en-US"/>
              <a:t>답안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시스템 현황 및 업무 특성</a:t>
            </a:r>
            <a:r>
              <a:rPr lang="en-US" altLang="ko-KR"/>
              <a:t>, </a:t>
            </a:r>
            <a:r>
              <a:rPr lang="ko-KR" altLang="en-US"/>
              <a:t>아키텍처 요구사항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88768"/>
              </p:ext>
            </p:extLst>
          </p:nvPr>
        </p:nvGraphicFramePr>
        <p:xfrm>
          <a:off x="792179" y="1931914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819027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0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6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AA9895-85C3-0BEE-1525-9E4676C04264}"/>
              </a:ext>
            </a:extLst>
          </p:cNvPr>
          <p:cNvSpPr txBox="1"/>
          <p:nvPr/>
        </p:nvSpPr>
        <p:spPr>
          <a:xfrm>
            <a:off x="463225" y="1435741"/>
            <a:ext cx="7665038" cy="4380036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확장에 따른 시스템 현황 및 업무 특성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아키텍처 요구사항 등에 기반한 아키텍처 구현 방안 및 고려 사항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아키텍처 구성도 작성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AKS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기반으로 구현하는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PoC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 발생한 이슈에 대해 원인 분석 및 해결 방안 제시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(Scale Out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정상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Scale In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 발생건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나눔바른고딕" panose="020B0603020101020101" pitchFamily="50" charset="-127"/>
              <a:buChar char="–"/>
            </a:pP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504 Bad Gateway (Web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서버 응답 </a:t>
            </a:r>
            <a:r>
              <a:rPr lang="en-US" altLang="ko-KR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Time out) </a:t>
            </a:r>
            <a:r>
              <a: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에러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2045BADF-B447-4D66-8D3E-01138DECBE30}"/>
              </a:ext>
            </a:extLst>
          </p:cNvPr>
          <p:cNvGraphicFramePr>
            <a:graphicFrameLocks noGrp="1"/>
          </p:cNvGraphicFramePr>
          <p:nvPr/>
        </p:nvGraphicFramePr>
        <p:xfrm>
          <a:off x="1046179" y="1931914"/>
          <a:ext cx="102615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533">
                  <a:extLst>
                    <a:ext uri="{9D8B030D-6E8A-4147-A177-3AD203B41FA5}">
                      <a16:colId xmlns:a16="http://schemas.microsoft.com/office/drawing/2014/main" val="696568600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972388542"/>
                    </a:ext>
                  </a:extLst>
                </a:gridCol>
                <a:gridCol w="3420533">
                  <a:extLst>
                    <a:ext uri="{9D8B030D-6E8A-4147-A177-3AD203B41FA5}">
                      <a16:colId xmlns:a16="http://schemas.microsoft.com/office/drawing/2014/main" val="295580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요건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구현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고려사항</a:t>
                      </a:r>
                      <a:r>
                        <a:rPr lang="en-US" altLang="ko-KR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kern="120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기대효과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967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74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2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21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189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8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32C45-E352-44D6-9FED-CC79DACC7F21}"/>
              </a:ext>
            </a:extLst>
          </p:cNvPr>
          <p:cNvSpPr txBox="1"/>
          <p:nvPr/>
        </p:nvSpPr>
        <p:spPr>
          <a:xfrm>
            <a:off x="427012" y="1490063"/>
            <a:ext cx="10744964" cy="734584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8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[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온프레미스 데이터 센터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---[ExpressRoute/VPN]--- [Azure 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클라우드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[MES 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시스템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                        +--&gt; [Azure Arc]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Data Factory]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Security Center]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IoT Hub]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Stream Analytics]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VMs / AKS]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Site Recovery]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Monitor / Log Analytics]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DevOps]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Machine Learning]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                                          +--&gt; [Azure API Management]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+--&gt; [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각 공장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(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한국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유럽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베트남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)]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[IoT 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센서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---[VPN]--- [Azure IoT Hub]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데이터 수집 및 동기화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Data Factory]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|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               +--&gt; [</a:t>
            </a:r>
            <a:r>
              <a:rPr lang="ko-KR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실시간 분석 및 처리</a:t>
            </a:r>
            <a:r>
              <a:rPr lang="en-US" altLang="ko-KR" sz="1400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 ---[Azure Stream Analytics]</a:t>
            </a:r>
            <a:endParaRPr lang="ko-KR" altLang="ko-KR" sz="14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0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64F2F-D6EF-D186-7DEA-5133F5BA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To-Be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ED35C-205F-FAE7-3773-BB91829AFC8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ko-KR" altLang="en-US"/>
              <a:t>중규모 제조업 고객의 해외 공장 시스템 구축</a:t>
            </a:r>
            <a:r>
              <a:rPr lang="en-US" altLang="ko-KR"/>
              <a:t>/</a:t>
            </a:r>
            <a:r>
              <a:rPr lang="ko-KR" altLang="en-US"/>
              <a:t>확산을 위한 아키텍처 표준 수립</a:t>
            </a:r>
          </a:p>
        </p:txBody>
      </p:sp>
    </p:spTree>
    <p:extLst>
      <p:ext uri="{BB962C8B-B14F-4D97-AF65-F5344CB8AC3E}">
        <p14:creationId xmlns:p14="http://schemas.microsoft.com/office/powerpoint/2010/main" val="167727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dirty="0">
            <a:solidFill>
              <a:schemeClr val="tx1"/>
            </a:solidFill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l">
          <a:defRPr sz="1400" dirty="0">
            <a:latin typeface="나눔바른고딕" panose="020B0603020101020101" pitchFamily="50" charset="-127"/>
            <a:ea typeface="나눔바른고딕" panose="020B060302010102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1188</Words>
  <Application>Microsoft Office PowerPoint</Application>
  <PresentationFormat>와이드스크린</PresentationFormat>
  <Paragraphs>202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나눔고딕 ExtraBold</vt:lpstr>
      <vt:lpstr>나눔바른고딕 Light</vt:lpstr>
      <vt:lpstr>나눔바른고딕</vt:lpstr>
      <vt:lpstr>Arial</vt:lpstr>
      <vt:lpstr>Office 테마</vt:lpstr>
      <vt:lpstr>시스템 현황 및 업무 특성 - 과제 제시</vt:lpstr>
      <vt:lpstr>아키텍처 요구사항(1/2) - 과제 제시</vt:lpstr>
      <vt:lpstr>아키텍처 요구사항(2/2) - 과제 제시</vt:lpstr>
      <vt:lpstr>과제 제시</vt:lpstr>
      <vt:lpstr>공장 확장에 따른 아키텍처 구현 방안 및 고려 사항 - 답안</vt:lpstr>
      <vt:lpstr>과</vt:lpstr>
      <vt:lpstr>과</vt:lpstr>
      <vt:lpstr>To-Be 아키텍처</vt:lpstr>
      <vt:lpstr>To-Be 아키텍처</vt:lpstr>
      <vt:lpstr>To-Be 아키텍처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David</dc:creator>
  <cp:lastModifiedBy>David</cp:lastModifiedBy>
  <cp:revision>106</cp:revision>
  <dcterms:created xsi:type="dcterms:W3CDTF">2023-07-26T01:11:03Z</dcterms:created>
  <dcterms:modified xsi:type="dcterms:W3CDTF">2024-08-12T07:54:37Z</dcterms:modified>
</cp:coreProperties>
</file>