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7" r:id="rId2"/>
    <p:sldId id="265" r:id="rId3"/>
    <p:sldId id="266" r:id="rId4"/>
    <p:sldId id="256" r:id="rId5"/>
    <p:sldId id="267" r:id="rId6"/>
    <p:sldId id="423" r:id="rId7"/>
    <p:sldId id="654" r:id="rId8"/>
    <p:sldId id="264" r:id="rId9"/>
    <p:sldId id="269" r:id="rId10"/>
    <p:sldId id="424" r:id="rId11"/>
    <p:sldId id="270" r:id="rId12"/>
    <p:sldId id="261" r:id="rId13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BDE"/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79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7A02-A0B7-4B9C-8E61-628629ACF987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751A1-A1EB-4610-8EF1-BE9F29A7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0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##################################</a:t>
            </a:r>
          </a:p>
          <a:p>
            <a:r>
              <a:rPr lang="en-US" altLang="ko-KR" smtClean="0"/>
              <a:t># </a:t>
            </a:r>
            <a:r>
              <a:rPr lang="ko-KR" altLang="en-US" smtClean="0"/>
              <a:t>윤년 체크 프로그램</a:t>
            </a:r>
          </a:p>
          <a:p>
            <a:r>
              <a:rPr lang="en-US" altLang="ko-KR" smtClean="0"/>
              <a:t>##################################</a:t>
            </a:r>
          </a:p>
          <a:p>
            <a:r>
              <a:rPr lang="en-US" altLang="ko-KR" smtClean="0"/>
              <a:t>year = int(input('</a:t>
            </a:r>
            <a:r>
              <a:rPr lang="ko-KR" altLang="en-US" smtClean="0"/>
              <a:t>판별할 연도 입력</a:t>
            </a:r>
            <a:r>
              <a:rPr lang="en-US" altLang="ko-KR" smtClean="0"/>
              <a:t>: '))</a:t>
            </a:r>
          </a:p>
          <a:p>
            <a:r>
              <a:rPr lang="en-US" altLang="ko-KR" smtClean="0"/>
              <a:t>leafyear = year % 4 == 0 and year % 100 != 0 or year % 400 == 0</a:t>
            </a:r>
          </a:p>
          <a:p>
            <a:r>
              <a:rPr lang="en-US" altLang="ko-KR" smtClean="0"/>
              <a:t>print(f'{year}</a:t>
            </a:r>
            <a:r>
              <a:rPr lang="ko-KR" altLang="en-US" smtClean="0"/>
              <a:t>년은 </a:t>
            </a:r>
            <a:r>
              <a:rPr lang="en-US" altLang="ko-KR" smtClean="0"/>
              <a:t>{leafyear}')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3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3" name="그래픽 2" descr="클라우드 컴퓨팅 윤곽선">
            <a:extLst>
              <a:ext uri="{FF2B5EF4-FFF2-40B4-BE49-F238E27FC236}">
                <a16:creationId xmlns:a16="http://schemas.microsoft.com/office/drawing/2014/main" id="{4A0B78A2-AFA3-6D42-C52D-98C57A971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4CEE1-DEED-6022-3D57-4DA0B019CA03}"/>
              </a:ext>
            </a:extLst>
          </p:cNvPr>
          <p:cNvCxnSpPr>
            <a:cxnSpLocks/>
          </p:cNvCxnSpPr>
          <p:nvPr/>
        </p:nvCxnSpPr>
        <p:spPr>
          <a:xfrm>
            <a:off x="375602" y="2356802"/>
            <a:ext cx="11308398" cy="2476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8071AE2-240D-F4BB-C48A-F67020546D0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67" y="233228"/>
            <a:ext cx="1201066" cy="346787"/>
          </a:xfrm>
          <a:prstGeom prst="rect">
            <a:avLst/>
          </a:prstGeom>
        </p:spPr>
      </p:pic>
      <p:pic>
        <p:nvPicPr>
          <p:cNvPr id="5" name="그래픽 4" descr="클라우드 컴퓨팅 윤곽선">
            <a:extLst>
              <a:ext uri="{FF2B5EF4-FFF2-40B4-BE49-F238E27FC236}">
                <a16:creationId xmlns:a16="http://schemas.microsoft.com/office/drawing/2014/main" id="{FB54D3F2-D051-C12A-D204-8CFBF0C9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FFBD74F-B435-5D99-EB4E-C688F13E1D82}"/>
              </a:ext>
            </a:extLst>
          </p:cNvPr>
          <p:cNvCxnSpPr>
            <a:cxnSpLocks/>
          </p:cNvCxnSpPr>
          <p:nvPr/>
        </p:nvCxnSpPr>
        <p:spPr>
          <a:xfrm>
            <a:off x="375602" y="2356802"/>
            <a:ext cx="11308398" cy="2476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A8C5556-3F27-4364-6C97-37EDD86AE5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467" y="233228"/>
            <a:ext cx="1201066" cy="346787"/>
          </a:xfrm>
          <a:prstGeom prst="rect">
            <a:avLst/>
          </a:prstGeom>
        </p:spPr>
      </p:pic>
      <p:pic>
        <p:nvPicPr>
          <p:cNvPr id="10" name="그래픽 9" descr="클라우드 컴퓨팅 윤곽선">
            <a:extLst>
              <a:ext uri="{FF2B5EF4-FFF2-40B4-BE49-F238E27FC236}">
                <a16:creationId xmlns:a16="http://schemas.microsoft.com/office/drawing/2014/main" id="{F1CD12F2-322B-0B70-FBEE-876A0EA5F9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3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92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498263"/>
            <a:ext cx="444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도전</a:t>
            </a:r>
            <a:r>
              <a:rPr kumimoji="0" lang="en-US" altLang="ko-KR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!</a:t>
            </a:r>
            <a:endParaRPr kumimoji="0"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273141" cy="4711237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3" name="그래픽 2" descr="질문 윤곽선">
            <a:extLst>
              <a:ext uri="{FF2B5EF4-FFF2-40B4-BE49-F238E27FC236}">
                <a16:creationId xmlns:a16="http://schemas.microsoft.com/office/drawing/2014/main" id="{68C3A1A1-8BC2-FA8B-8AA8-29E17E84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73" y="404811"/>
            <a:ext cx="1231952" cy="1231952"/>
          </a:xfrm>
          <a:prstGeom prst="rect">
            <a:avLst/>
          </a:prstGeom>
        </p:spPr>
      </p:pic>
      <p:pic>
        <p:nvPicPr>
          <p:cNvPr id="2" name="그래픽 1" descr="질문 윤곽선">
            <a:extLst>
              <a:ext uri="{FF2B5EF4-FFF2-40B4-BE49-F238E27FC236}">
                <a16:creationId xmlns:a16="http://schemas.microsoft.com/office/drawing/2014/main" id="{D1310F44-356C-27BA-70EA-6471383C9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73" y="404811"/>
            <a:ext cx="1231952" cy="1231952"/>
          </a:xfrm>
          <a:prstGeom prst="rect">
            <a:avLst/>
          </a:prstGeom>
        </p:spPr>
      </p:pic>
      <p:pic>
        <p:nvPicPr>
          <p:cNvPr id="4" name="그래픽 3" descr="질문 윤곽선">
            <a:extLst>
              <a:ext uri="{FF2B5EF4-FFF2-40B4-BE49-F238E27FC236}">
                <a16:creationId xmlns:a16="http://schemas.microsoft.com/office/drawing/2014/main" id="{938B0D30-C3A4-DCBE-0F09-3A1F2E0DB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73" y="404811"/>
            <a:ext cx="1231952" cy="12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8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723205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54612"/>
            <a:ext cx="10380133" cy="667064"/>
          </a:xfrm>
        </p:spPr>
        <p:txBody>
          <a:bodyPr>
            <a:noAutofit/>
          </a:bodyPr>
          <a:lstStyle>
            <a:lvl1pPr algn="l">
              <a:defRPr sz="3200" b="1" spc="-100" baseline="0">
                <a:solidFill>
                  <a:schemeClr val="accent6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21211" y="93795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C258BA-31E2-2F92-315C-6EF3823F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EDFD2-9951-DCAE-BAEF-7296E5F123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8814FB-0438-5157-DAC7-79D9B82D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AD1E83-AFDA-1E0E-3EC6-1784FE0795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1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3CDF47D3-804C-4C2E-998F-438DB481BD75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FA42760E-51E9-4DAF-9455-355129C5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E2827-1CC8-43BC-8D35-D1DFBB2E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Lesson 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D0FC9-ADDA-A197-A80C-3E6D65F2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</a:t>
            </a:r>
            <a:r>
              <a:rPr lang="en-US" altLang="ko-KR"/>
              <a:t>(Operator)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3" y="54612"/>
            <a:ext cx="10862161" cy="667064"/>
          </a:xfrm>
        </p:spPr>
        <p:txBody>
          <a:bodyPr/>
          <a:lstStyle/>
          <a:p>
            <a:r>
              <a:rPr lang="ko-KR" altLang="en-US"/>
              <a:t>논리 연산자 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여러 개의 조건을 지정하거나 논리값을 반전할 때 사용하는 연산자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2039561" y="1344113"/>
            <a:ext cx="85506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latin typeface="Consolas" panose="020B0609020204030204" pitchFamily="49" charset="0"/>
              </a:rPr>
              <a:t>age=40</a:t>
            </a:r>
          </a:p>
          <a:p>
            <a:r>
              <a:rPr lang="en-US" altLang="ko-KR" sz="3600">
                <a:latin typeface="Consolas" panose="020B0609020204030204" pitchFamily="49" charset="0"/>
              </a:rPr>
              <a:t>toeic=860</a:t>
            </a:r>
            <a:endParaRPr lang="fr-FR" altLang="ko-KR" sz="3600">
              <a:latin typeface="Consolas" panose="020B0609020204030204" pitchFamily="49" charset="0"/>
            </a:endParaRPr>
          </a:p>
          <a:p>
            <a:r>
              <a:rPr lang="fr-FR" altLang="ko-KR" sz="3600">
                <a:latin typeface="Consolas" panose="020B0609020204030204" pitchFamily="49" charset="0"/>
              </a:rPr>
              <a:t>print(age&lt;40 and toeic&gt;=850)</a:t>
            </a:r>
            <a:endParaRPr lang="en-US" altLang="ko-KR" sz="3600" b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0" y="1006073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12F37-557F-2BAF-07E8-F0268D407750}"/>
              </a:ext>
            </a:extLst>
          </p:cNvPr>
          <p:cNvSpPr txBox="1"/>
          <p:nvPr/>
        </p:nvSpPr>
        <p:spPr>
          <a:xfrm>
            <a:off x="7599739" y="1574944"/>
            <a:ext cx="1927122" cy="6463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ko-KR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94E69-236C-38E3-0B53-97D58333C6A9}"/>
              </a:ext>
            </a:extLst>
          </p:cNvPr>
          <p:cNvSpPr txBox="1"/>
          <p:nvPr/>
        </p:nvSpPr>
        <p:spPr>
          <a:xfrm>
            <a:off x="2039562" y="3429000"/>
            <a:ext cx="75802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latin typeface="Consolas" panose="020B0609020204030204" pitchFamily="49" charset="0"/>
              </a:rPr>
              <a:t>age=40</a:t>
            </a:r>
          </a:p>
          <a:p>
            <a:r>
              <a:rPr lang="en-US" altLang="ko-KR" sz="3600">
                <a:latin typeface="Consolas" panose="020B0609020204030204" pitchFamily="49" charset="0"/>
              </a:rPr>
              <a:t>toeic=860</a:t>
            </a:r>
            <a:endParaRPr lang="fr-FR" altLang="ko-KR" sz="3600">
              <a:latin typeface="Consolas" panose="020B0609020204030204" pitchFamily="49" charset="0"/>
            </a:endParaRPr>
          </a:p>
          <a:p>
            <a:r>
              <a:rPr lang="fr-FR" altLang="ko-KR" sz="3600">
                <a:latin typeface="Consolas" panose="020B0609020204030204" pitchFamily="49" charset="0"/>
              </a:rPr>
              <a:t>print(age&lt;40 or toeic&gt;=850)</a:t>
            </a:r>
            <a:endParaRPr lang="en-US" altLang="ko-KR" sz="36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47613-AA83-3045-317F-690ADAE83EA7}"/>
              </a:ext>
            </a:extLst>
          </p:cNvPr>
          <p:cNvSpPr txBox="1"/>
          <p:nvPr/>
        </p:nvSpPr>
        <p:spPr>
          <a:xfrm>
            <a:off x="7599739" y="3489713"/>
            <a:ext cx="1927122" cy="64633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ko-KR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BFFE6-64FE-31D7-B460-8DF7691F6134}"/>
              </a:ext>
            </a:extLst>
          </p:cNvPr>
          <p:cNvSpPr txBox="1"/>
          <p:nvPr/>
        </p:nvSpPr>
        <p:spPr>
          <a:xfrm>
            <a:off x="2039561" y="103905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latin typeface="Consolas" panose="020B0609020204030204" pitchFamily="49" charset="0"/>
              </a:rPr>
              <a:t>입사 지원 조건</a:t>
            </a:r>
            <a:r>
              <a:rPr lang="en-US" altLang="ko-KR" sz="1800">
                <a:latin typeface="Consolas" panose="020B0609020204030204" pitchFamily="49" charset="0"/>
              </a:rPr>
              <a:t>: 40</a:t>
            </a:r>
            <a:r>
              <a:rPr lang="ko-KR" altLang="en-US" sz="1800">
                <a:latin typeface="Consolas" panose="020B0609020204030204" pitchFamily="49" charset="0"/>
              </a:rPr>
              <a:t>세 미만이고 토익이 </a:t>
            </a:r>
            <a:r>
              <a:rPr lang="en-US" altLang="ko-KR" sz="1800">
                <a:latin typeface="Consolas" panose="020B0609020204030204" pitchFamily="49" charset="0"/>
              </a:rPr>
              <a:t>850</a:t>
            </a:r>
            <a:r>
              <a:rPr lang="ko-KR" altLang="en-US">
                <a:latin typeface="Consolas" panose="020B0609020204030204" pitchFamily="49" charset="0"/>
              </a:rPr>
              <a:t>이상</a:t>
            </a:r>
            <a:endParaRPr lang="en-US" altLang="ko-KR" sz="18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A4F09-C967-0D82-ADB6-468D111DEF13}"/>
              </a:ext>
            </a:extLst>
          </p:cNvPr>
          <p:cNvSpPr txBox="1"/>
          <p:nvPr/>
        </p:nvSpPr>
        <p:spPr>
          <a:xfrm>
            <a:off x="2039561" y="313976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latin typeface="Consolas" panose="020B0609020204030204" pitchFamily="49" charset="0"/>
              </a:rPr>
              <a:t>입사 지원 조건</a:t>
            </a:r>
            <a:r>
              <a:rPr lang="en-US" altLang="ko-KR" sz="1800">
                <a:latin typeface="Consolas" panose="020B0609020204030204" pitchFamily="49" charset="0"/>
              </a:rPr>
              <a:t>: 40</a:t>
            </a:r>
            <a:r>
              <a:rPr lang="ko-KR" altLang="en-US" sz="1800">
                <a:latin typeface="Consolas" panose="020B0609020204030204" pitchFamily="49" charset="0"/>
              </a:rPr>
              <a:t>세 미만이거나 토익이 </a:t>
            </a:r>
            <a:r>
              <a:rPr lang="en-US" altLang="ko-KR" sz="1800">
                <a:latin typeface="Consolas" panose="020B0609020204030204" pitchFamily="49" charset="0"/>
              </a:rPr>
              <a:t>850</a:t>
            </a:r>
            <a:r>
              <a:rPr lang="ko-KR" altLang="en-US">
                <a:latin typeface="Consolas" panose="020B0609020204030204" pitchFamily="49" charset="0"/>
              </a:rPr>
              <a:t>이상</a:t>
            </a:r>
            <a:endParaRPr lang="en-US" altLang="ko-KR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" grpId="0" animBg="1"/>
      <p:bldP spid="3" grpId="0" uiExpand="1" build="p"/>
      <p:bldP spid="5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3" y="54612"/>
            <a:ext cx="10637572" cy="667064"/>
          </a:xfrm>
        </p:spPr>
        <p:txBody>
          <a:bodyPr/>
          <a:lstStyle/>
          <a:p>
            <a:r>
              <a:rPr lang="ko-KR" altLang="en-US"/>
              <a:t>논리 연산자 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여러 개의 조건을 지정하거나 논리값을 반전할 때 사용하는 연산자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18" y="731432"/>
            <a:ext cx="9361886" cy="3196756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ko-KR" sz="1800" b="0">
                <a:effectLst/>
                <a:latin typeface="Consolas" panose="020B0609020204030204" pitchFamily="49" charset="0"/>
              </a:rPr>
              <a:t>and 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조건들을 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"~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이고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로 지정할 때 사용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      </a:t>
            </a:r>
            <a:r>
              <a:rPr lang="ko-KR" altLang="en-US" sz="1800">
                <a:solidFill>
                  <a:srgbClr val="FF0000"/>
                </a:solidFill>
                <a:latin typeface="Consolas" panose="020B0609020204030204" pitchFamily="49" charset="0"/>
              </a:rPr>
              <a:t>조건이 모두 참이면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800">
                <a:solidFill>
                  <a:srgbClr val="FF0000"/>
                </a:solidFill>
                <a:latin typeface="Consolas" panose="020B0609020204030204" pitchFamily="49" charset="0"/>
              </a:rPr>
              <a:t>를 반환함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en-US" altLang="ko-KR" sz="18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      </a:t>
            </a:r>
            <a:r>
              <a:rPr lang="ko-KR" alt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</a:rPr>
              <a:t>1 and </a:t>
            </a:r>
            <a:r>
              <a:rPr lang="ko-KR" alt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ko-KR" sz="110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or</a:t>
            </a:r>
            <a:r>
              <a:rPr lang="ko-KR" altLang="en-US" sz="1800">
                <a:latin typeface="Consolas" panose="020B0609020204030204" pitchFamily="49" charset="0"/>
              </a:rPr>
              <a:t>  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조건들을 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"~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이거나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로 지정할 때 사용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      </a:t>
            </a:r>
            <a:r>
              <a:rPr lang="ko-KR" altLang="en-US" sz="1800">
                <a:solidFill>
                  <a:srgbClr val="FF0000"/>
                </a:solidFill>
                <a:latin typeface="Consolas" panose="020B0609020204030204" pitchFamily="49" charset="0"/>
              </a:rPr>
              <a:t>조건이 하나라도 참이면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800">
                <a:solidFill>
                  <a:srgbClr val="FF0000"/>
                </a:solidFill>
                <a:latin typeface="Consolas" panose="020B0609020204030204" pitchFamily="49" charset="0"/>
              </a:rPr>
              <a:t>를 반환함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en-US" altLang="ko-KR" sz="18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      </a:t>
            </a:r>
            <a:r>
              <a:rPr lang="ko-KR" alt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</a:rPr>
              <a:t>1 or </a:t>
            </a:r>
            <a:r>
              <a:rPr lang="ko-KR" alt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ko-KR" sz="105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not 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800" b="0">
                <a:effectLst/>
                <a:latin typeface="Consolas" panose="020B0609020204030204" pitchFamily="49" charset="0"/>
              </a:rPr>
              <a:t>논리값을 반전 시킬 때 사용</a:t>
            </a:r>
            <a:r>
              <a:rPr lang="en-US" altLang="ko-KR" sz="1800" b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     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800">
                <a:solidFill>
                  <a:srgbClr val="FF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sz="1800">
                <a:solidFill>
                  <a:srgbClr val="FF0000"/>
                </a:solidFill>
                <a:latin typeface="Consolas" panose="020B0609020204030204" pitchFamily="49" charset="0"/>
              </a:rPr>
              <a:t>로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, False</a:t>
            </a:r>
            <a:r>
              <a:rPr lang="ko-KR" altLang="en-US" sz="1800">
                <a:solidFill>
                  <a:srgbClr val="FF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800">
                <a:solidFill>
                  <a:srgbClr val="FF0000"/>
                </a:solidFill>
                <a:latin typeface="Consolas" panose="020B0609020204030204" pitchFamily="49" charset="0"/>
              </a:rPr>
              <a:t>로 변경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en-US" altLang="ko-KR" sz="18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1800">
                <a:latin typeface="Consolas" panose="020B0609020204030204" pitchFamily="49" charset="0"/>
              </a:rPr>
              <a:t>      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</a:rPr>
              <a:t>not </a:t>
            </a:r>
            <a:r>
              <a:rPr lang="ko-KR" alt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조건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endParaRPr lang="ko-KR" alt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2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CC9FD63-AA4E-80DE-D234-A29027C6DF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594630" cy="47112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/>
              <a:t>[</a:t>
            </a:r>
            <a:r>
              <a:rPr lang="ko-KR" altLang="en-US" sz="2000"/>
              <a:t>문제</a:t>
            </a:r>
            <a:r>
              <a:rPr lang="en-US" altLang="ko-KR" sz="2000"/>
              <a:t>]</a:t>
            </a:r>
            <a:r>
              <a:rPr lang="ko-KR" altLang="en-US" sz="2000">
                <a:effectLst/>
                <a:latin typeface="Consolas" panose="020B0609020204030204" pitchFamily="49" charset="0"/>
              </a:rPr>
              <a:t> 연도를 입력받아서 입력한 연도가 윤년인지 아닌지 확인하는 프로그램 작성하기</a:t>
            </a:r>
            <a:endParaRPr lang="en-US" altLang="ko-KR" sz="200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826DB-DACD-0181-C4A4-F2D7FCD04664}"/>
              </a:ext>
            </a:extLst>
          </p:cNvPr>
          <p:cNvSpPr txBox="1"/>
          <p:nvPr/>
        </p:nvSpPr>
        <p:spPr>
          <a:xfrm>
            <a:off x="1748710" y="2869122"/>
            <a:ext cx="519286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Consolas" panose="020B0609020204030204" pitchFamily="49" charset="0"/>
              </a:rPr>
              <a:t>판별할 </a:t>
            </a:r>
            <a:r>
              <a:rPr lang="ko-KR" altLang="en-US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연도 입력</a:t>
            </a:r>
            <a:r>
              <a:rPr lang="en-US" altLang="ko-KR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2022</a:t>
            </a:r>
            <a:endParaRPr lang="ko-KR" altLang="en-US" sz="28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ko-KR" altLang="en-US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년은 </a:t>
            </a:r>
            <a:r>
              <a:rPr lang="en-US" altLang="ko-KR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False</a:t>
            </a:r>
            <a:endParaRPr lang="ko-KR" altLang="en-US" sz="28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판별할 연도 입력</a:t>
            </a:r>
            <a:r>
              <a:rPr lang="en-US" altLang="ko-KR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2024</a:t>
            </a:r>
            <a:endParaRPr lang="ko-KR" altLang="en-US" sz="28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2024</a:t>
            </a:r>
            <a:r>
              <a:rPr lang="ko-KR" altLang="en-US" sz="2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년은 </a:t>
            </a:r>
            <a:r>
              <a:rPr lang="en-US" altLang="ko-KR" sz="280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ko-KR" altLang="en-US" sz="28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33F0FE-78B5-B187-9165-E497A2F3C84B}"/>
              </a:ext>
            </a:extLst>
          </p:cNvPr>
          <p:cNvGrpSpPr/>
          <p:nvPr/>
        </p:nvGrpSpPr>
        <p:grpSpPr>
          <a:xfrm>
            <a:off x="1585082" y="1873563"/>
            <a:ext cx="9439335" cy="672887"/>
            <a:chOff x="4444077" y="742634"/>
            <a:chExt cx="9648656" cy="6728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0E341C-0C81-9735-EA2D-D6EA2C915C5A}"/>
                </a:ext>
              </a:extLst>
            </p:cNvPr>
            <p:cNvSpPr txBox="1"/>
            <p:nvPr/>
          </p:nvSpPr>
          <p:spPr>
            <a:xfrm>
              <a:off x="4834696" y="1015411"/>
              <a:ext cx="925803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ko-KR" altLang="en-US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윤년이란</a:t>
              </a:r>
              <a:r>
                <a:rPr lang="en-US" altLang="ko-KR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? 4</a:t>
              </a:r>
              <a:r>
                <a:rPr lang="ko-KR" altLang="en-US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의 배수이고 </a:t>
              </a:r>
              <a:r>
                <a:rPr lang="en-US" altLang="ko-KR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ko-KR" altLang="en-US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의 배수가 아닌 연도 또는 </a:t>
              </a:r>
              <a:r>
                <a:rPr lang="en-US" altLang="ko-KR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400</a:t>
              </a:r>
              <a:r>
                <a:rPr lang="ko-KR" altLang="en-US" sz="2000" b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의 배수인 연도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D4068B-A8BA-B54C-C3CA-73B116AA2F19}"/>
                </a:ext>
              </a:extLst>
            </p:cNvPr>
            <p:cNvGrpSpPr/>
            <p:nvPr/>
          </p:nvGrpSpPr>
          <p:grpSpPr>
            <a:xfrm>
              <a:off x="4444077" y="742634"/>
              <a:ext cx="1406494" cy="545554"/>
              <a:chOff x="7007776" y="886544"/>
              <a:chExt cx="1406494" cy="545554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9D040640-94F7-EBF0-B97A-60F4C2F535D5}"/>
                  </a:ext>
                </a:extLst>
              </p:cNvPr>
              <p:cNvGrpSpPr/>
              <p:nvPr/>
            </p:nvGrpSpPr>
            <p:grpSpPr>
              <a:xfrm>
                <a:off x="7553330" y="1038152"/>
                <a:ext cx="860940" cy="50477"/>
                <a:chOff x="7712573" y="4394199"/>
                <a:chExt cx="860940" cy="50477"/>
              </a:xfrm>
            </p:grpSpPr>
            <p:sp>
              <p:nvSpPr>
                <p:cNvPr id="21" name="object 45">
                  <a:extLst>
                    <a:ext uri="{FF2B5EF4-FFF2-40B4-BE49-F238E27FC236}">
                      <a16:creationId xmlns:a16="http://schemas.microsoft.com/office/drawing/2014/main" id="{75282C96-F78D-9D90-08EE-509F332E6DA3}"/>
                    </a:ext>
                  </a:extLst>
                </p:cNvPr>
                <p:cNvSpPr/>
                <p:nvPr/>
              </p:nvSpPr>
              <p:spPr>
                <a:xfrm>
                  <a:off x="7712573" y="4397354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EC7C30"/>
                </a:solidFill>
              </p:spPr>
              <p:txBody>
                <a:bodyPr wrap="square" lIns="0" tIns="0" rIns="0" bIns="0" rtlCol="0"/>
                <a:lstStyle/>
                <a:p>
                  <a:endParaRPr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2" name="object 46">
                  <a:extLst>
                    <a:ext uri="{FF2B5EF4-FFF2-40B4-BE49-F238E27FC236}">
                      <a16:creationId xmlns:a16="http://schemas.microsoft.com/office/drawing/2014/main" id="{FC2D1780-A33D-2BB9-5EF8-D2F52E731F79}"/>
                    </a:ext>
                  </a:extLst>
                </p:cNvPr>
                <p:cNvSpPr/>
                <p:nvPr/>
              </p:nvSpPr>
              <p:spPr>
                <a:xfrm>
                  <a:off x="8027960" y="4394199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F8E82F"/>
                </a:solidFill>
              </p:spPr>
              <p:txBody>
                <a:bodyPr wrap="square" lIns="0" tIns="0" rIns="0" bIns="0" rtlCol="0"/>
                <a:lstStyle/>
                <a:p>
                  <a:endParaRPr b="1">
                    <a:solidFill>
                      <a:srgbClr val="0070C0"/>
                    </a:solidFill>
                  </a:endParaRPr>
                </a:p>
              </p:txBody>
            </p:sp>
          </p:grpSp>
          <p:pic>
            <p:nvPicPr>
              <p:cNvPr id="20" name="그래픽 19" descr="전구 및 기어  단색으로 채워진">
                <a:extLst>
                  <a:ext uri="{FF2B5EF4-FFF2-40B4-BE49-F238E27FC236}">
                    <a16:creationId xmlns:a16="http://schemas.microsoft.com/office/drawing/2014/main" id="{030E1176-A450-350B-DBFD-6D92FE580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07776" y="886544"/>
                <a:ext cx="545553" cy="545554"/>
              </a:xfrm>
              <a:prstGeom prst="rect">
                <a:avLst/>
              </a:prstGeom>
            </p:spPr>
          </p:pic>
        </p:grpSp>
      </p:grpSp>
      <p:sp>
        <p:nvSpPr>
          <p:cNvPr id="12" name="타원형 설명선 11"/>
          <p:cNvSpPr/>
          <p:nvPr/>
        </p:nvSpPr>
        <p:spPr>
          <a:xfrm>
            <a:off x="8071667" y="2819227"/>
            <a:ext cx="2952750" cy="2056172"/>
          </a:xfrm>
          <a:prstGeom prst="wedgeEllipseCallout">
            <a:avLst>
              <a:gd name="adj1" fmla="val -52823"/>
              <a:gd name="adj2" fmla="val 372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키보드에서 손을 떼고 잠시 어떻게 짜야할 지 종이에 적어본 후 코딩 합시다</a:t>
            </a:r>
            <a:r>
              <a:rPr lang="en-US" altLang="ko-KR" smtClean="0"/>
              <a:t>!!!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C24662-6300-4177-9B23-7E7EA4D84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463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연산자란</a:t>
            </a:r>
            <a:r>
              <a:rPr lang="en-US" altLang="ko-KR"/>
              <a:t>?</a:t>
            </a:r>
          </a:p>
          <a:p>
            <a:pPr>
              <a:lnSpc>
                <a:spcPct val="100000"/>
              </a:lnSpc>
            </a:pPr>
            <a:r>
              <a:rPr lang="ko-KR" altLang="en-US"/>
              <a:t>연산자의 종류</a:t>
            </a:r>
            <a:endParaRPr lang="en-US" altLang="ko-KR"/>
          </a:p>
          <a:p>
            <a:pPr lvl="1"/>
            <a:r>
              <a:rPr lang="ko-KR" altLang="en-US" sz="2000"/>
              <a:t>산술 연산자</a:t>
            </a:r>
            <a:endParaRPr lang="en-US" altLang="ko-KR" sz="2000"/>
          </a:p>
          <a:p>
            <a:pPr lvl="1"/>
            <a:r>
              <a:rPr lang="ko-KR" altLang="en-US" sz="2000"/>
              <a:t>복합 대입 연산자</a:t>
            </a:r>
            <a:endParaRPr lang="en-US" altLang="ko-KR" sz="2000"/>
          </a:p>
          <a:p>
            <a:pPr lvl="1"/>
            <a:r>
              <a:rPr lang="ko-KR" altLang="en-US" sz="2000"/>
              <a:t>관계 연산자</a:t>
            </a:r>
            <a:endParaRPr lang="en-US" altLang="ko-KR" sz="2000"/>
          </a:p>
          <a:p>
            <a:pPr lvl="1"/>
            <a:r>
              <a:rPr lang="ko-KR" altLang="en-US" sz="2000"/>
              <a:t>논리 연산자</a:t>
            </a:r>
            <a:endParaRPr lang="en-US" altLang="ko-KR" sz="2000"/>
          </a:p>
          <a:p>
            <a:pPr lvl="1"/>
            <a:r>
              <a:rPr lang="ko-KR" altLang="en-US" sz="2000"/>
              <a:t>멤버 연산자</a:t>
            </a:r>
            <a:endParaRPr lang="en-US" altLang="ko-KR" sz="2000"/>
          </a:p>
          <a:p>
            <a:pPr lvl="1"/>
            <a:r>
              <a:rPr lang="ko-KR" altLang="en-US" sz="2000"/>
              <a:t>삼항 연산자</a:t>
            </a: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mtClean="0"/>
              <a:t>연산자 </a:t>
            </a:r>
            <a:r>
              <a:rPr lang="ko-KR" altLang="en-US"/>
              <a:t>우선 순위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3EEE4-FACC-D871-65FA-EFC129991337}"/>
              </a:ext>
            </a:extLst>
          </p:cNvPr>
          <p:cNvSpPr txBox="1"/>
          <p:nvPr/>
        </p:nvSpPr>
        <p:spPr>
          <a:xfrm>
            <a:off x="2772696" y="1860444"/>
            <a:ext cx="7059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/>
              <a:t>연산자</a:t>
            </a:r>
            <a:r>
              <a:rPr lang="en-US" altLang="ko-KR" sz="6000"/>
              <a:t>(operator)</a:t>
            </a:r>
            <a:r>
              <a:rPr lang="ko-KR" altLang="en-US" sz="6000"/>
              <a:t>란</a:t>
            </a:r>
            <a:r>
              <a:rPr lang="en-US" altLang="ko-KR" sz="600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6F7B1-5D53-FB0F-88AA-5C5BB8CCAA5D}"/>
              </a:ext>
            </a:extLst>
          </p:cNvPr>
          <p:cNvSpPr txBox="1"/>
          <p:nvPr/>
        </p:nvSpPr>
        <p:spPr>
          <a:xfrm>
            <a:off x="3048000" y="32467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/>
              <a:t>연산에 사용하는 기호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5096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산술 연산자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숫자를 계산할 때 사용하는 연산자</a:t>
            </a:r>
            <a:endParaRPr lang="ko-KR" altLang="en-US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491" y="829632"/>
            <a:ext cx="4062298" cy="1431619"/>
          </a:xfrm>
        </p:spPr>
        <p:txBody>
          <a:bodyPr/>
          <a:lstStyle/>
          <a:p>
            <a:pPr marL="0" indent="0">
              <a:lnSpc>
                <a:spcPts val="2600"/>
              </a:lnSpc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+ : 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더하기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- : 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빼기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* : 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곱하기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/ : 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나누기</a:t>
            </a:r>
          </a:p>
          <a:p>
            <a:pPr lvl="1" indent="0">
              <a:lnSpc>
                <a:spcPts val="2600"/>
              </a:lnSpc>
              <a:buNone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1128876" y="2780466"/>
            <a:ext cx="55601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print(10**2)</a:t>
            </a:r>
          </a:p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print(10**10)</a:t>
            </a:r>
          </a:p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print(10//3)</a:t>
            </a:r>
          </a:p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print(10%3)</a:t>
            </a:r>
          </a:p>
          <a:p>
            <a:r>
              <a:rPr lang="en-US" altLang="ko-KR" sz="3600">
                <a:latin typeface="Consolas" panose="020B0609020204030204" pitchFamily="49" charset="0"/>
              </a:rPr>
              <a:t>print(divmod(10,3))</a:t>
            </a:r>
            <a:endParaRPr lang="en-US" altLang="ko-KR" sz="3600" b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2575" y="2615596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7B7FF-A2A5-DE0D-06C2-41294F20C9A3}"/>
              </a:ext>
            </a:extLst>
          </p:cNvPr>
          <p:cNvSpPr txBox="1"/>
          <p:nvPr/>
        </p:nvSpPr>
        <p:spPr>
          <a:xfrm>
            <a:off x="4333352" y="829632"/>
            <a:ext cx="6105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400" b="0"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2400" b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>
                <a:effectLst/>
                <a:latin typeface="Consolas" panose="020B0609020204030204" pitchFamily="49" charset="0"/>
              </a:rPr>
              <a:t>거듭제곱</a:t>
            </a:r>
          </a:p>
          <a:p>
            <a:pPr marL="0" indent="0">
              <a:buNone/>
            </a:pPr>
            <a:r>
              <a:rPr lang="en-US" altLang="ko-KR" sz="2400" b="0">
                <a:effectLst/>
                <a:latin typeface="Consolas" panose="020B0609020204030204" pitchFamily="49" charset="0"/>
              </a:rPr>
              <a:t>// : </a:t>
            </a:r>
            <a:r>
              <a:rPr lang="ko-KR" altLang="en-US" sz="2400" b="0">
                <a:effectLst/>
                <a:latin typeface="Consolas" panose="020B0609020204030204" pitchFamily="49" charset="0"/>
              </a:rPr>
              <a:t>나누기의 몫</a:t>
            </a:r>
          </a:p>
          <a:p>
            <a:pPr marL="0" indent="0">
              <a:buNone/>
            </a:pPr>
            <a:r>
              <a:rPr lang="en-US" altLang="ko-KR" sz="2400" b="0">
                <a:effectLst/>
                <a:latin typeface="Consolas" panose="020B0609020204030204" pitchFamily="49" charset="0"/>
              </a:rPr>
              <a:t>%  : </a:t>
            </a:r>
            <a:r>
              <a:rPr lang="ko-KR" altLang="en-US" sz="2400" b="0">
                <a:effectLst/>
                <a:latin typeface="Consolas" panose="020B0609020204030204" pitchFamily="49" charset="0"/>
              </a:rPr>
              <a:t>나누기의 나머지</a:t>
            </a:r>
            <a:r>
              <a:rPr lang="en-US" altLang="ko-KR" sz="2400" b="0">
                <a:effectLst/>
                <a:latin typeface="Consolas" panose="020B0609020204030204" pitchFamily="49" charset="0"/>
              </a:rPr>
              <a:t> </a:t>
            </a:r>
            <a:endParaRPr lang="ko-KR" altLang="en-US" sz="2400" b="0"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E832B3-5B89-4AB1-8537-4C3E31F801FC}"/>
              </a:ext>
            </a:extLst>
          </p:cNvPr>
          <p:cNvGrpSpPr/>
          <p:nvPr/>
        </p:nvGrpSpPr>
        <p:grpSpPr>
          <a:xfrm>
            <a:off x="7939571" y="829632"/>
            <a:ext cx="4252429" cy="919108"/>
            <a:chOff x="4444077" y="742634"/>
            <a:chExt cx="4346728" cy="9191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CADA8F-1D90-5566-E4D2-99AAE423BC13}"/>
                </a:ext>
              </a:extLst>
            </p:cNvPr>
            <p:cNvSpPr txBox="1"/>
            <p:nvPr/>
          </p:nvSpPr>
          <p:spPr>
            <a:xfrm>
              <a:off x="4834697" y="1015411"/>
              <a:ext cx="39561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divmod()</a:t>
              </a:r>
              <a:r>
                <a:rPr lang="ko-KR" altLang="en-US" b="1">
                  <a:solidFill>
                    <a:schemeClr val="accent6"/>
                  </a:solidFill>
                  <a:effectLst/>
                  <a:latin typeface="Consolas" panose="020B0609020204030204" pitchFamily="49" charset="0"/>
                </a:rPr>
                <a:t>함수</a:t>
              </a:r>
              <a:endParaRPr lang="en-US" altLang="ko-KR" b="1">
                <a:solidFill>
                  <a:schemeClr val="accent6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ko-KR" altLang="en-US" b="1">
                  <a:solidFill>
                    <a:schemeClr val="accent6"/>
                  </a:solidFill>
                  <a:latin typeface="Consolas" panose="020B0609020204030204" pitchFamily="49" charset="0"/>
                </a:rPr>
                <a:t>  몫과 나머지를 튜플로 반환함</a:t>
              </a:r>
              <a:r>
                <a:rPr lang="en-US" altLang="ko-KR" b="1">
                  <a:solidFill>
                    <a:schemeClr val="accent6"/>
                  </a:solidFill>
                  <a:latin typeface="Consolas" panose="020B0609020204030204" pitchFamily="49" charset="0"/>
                </a:rPr>
                <a:t>.</a:t>
              </a:r>
              <a:endParaRPr lang="ko-KR" altLang="en-US" b="1">
                <a:solidFill>
                  <a:schemeClr val="accent6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9FE7768-0963-2D18-EE59-A0B5E43CCAED}"/>
                </a:ext>
              </a:extLst>
            </p:cNvPr>
            <p:cNvGrpSpPr/>
            <p:nvPr/>
          </p:nvGrpSpPr>
          <p:grpSpPr>
            <a:xfrm>
              <a:off x="4444077" y="742634"/>
              <a:ext cx="1406494" cy="545554"/>
              <a:chOff x="7007776" y="886544"/>
              <a:chExt cx="1406494" cy="5455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D662984-CFBB-F4C9-9BE6-5F122939D937}"/>
                  </a:ext>
                </a:extLst>
              </p:cNvPr>
              <p:cNvGrpSpPr/>
              <p:nvPr/>
            </p:nvGrpSpPr>
            <p:grpSpPr>
              <a:xfrm>
                <a:off x="7553330" y="1038152"/>
                <a:ext cx="860940" cy="50477"/>
                <a:chOff x="7712573" y="4394199"/>
                <a:chExt cx="860940" cy="50477"/>
              </a:xfrm>
            </p:grpSpPr>
            <p:sp>
              <p:nvSpPr>
                <p:cNvPr id="13" name="object 45">
                  <a:extLst>
                    <a:ext uri="{FF2B5EF4-FFF2-40B4-BE49-F238E27FC236}">
                      <a16:creationId xmlns:a16="http://schemas.microsoft.com/office/drawing/2014/main" id="{4D5EFA53-F156-9B78-5565-BE1290006B74}"/>
                    </a:ext>
                  </a:extLst>
                </p:cNvPr>
                <p:cNvSpPr/>
                <p:nvPr/>
              </p:nvSpPr>
              <p:spPr>
                <a:xfrm>
                  <a:off x="7712573" y="4397354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EC7C3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" name="object 46">
                  <a:extLst>
                    <a:ext uri="{FF2B5EF4-FFF2-40B4-BE49-F238E27FC236}">
                      <a16:creationId xmlns:a16="http://schemas.microsoft.com/office/drawing/2014/main" id="{0E0CB9DD-6122-A536-87EE-744D7188BC11}"/>
                    </a:ext>
                  </a:extLst>
                </p:cNvPr>
                <p:cNvSpPr/>
                <p:nvPr/>
              </p:nvSpPr>
              <p:spPr>
                <a:xfrm>
                  <a:off x="8027960" y="4394199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F8E82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  <p:pic>
            <p:nvPicPr>
              <p:cNvPr id="12" name="그래픽 11" descr="전구 및 기어  단색으로 채워진">
                <a:extLst>
                  <a:ext uri="{FF2B5EF4-FFF2-40B4-BE49-F238E27FC236}">
                    <a16:creationId xmlns:a16="http://schemas.microsoft.com/office/drawing/2014/main" id="{8466992E-BA20-B6AE-9A81-446B850F0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07776" y="886544"/>
                <a:ext cx="545553" cy="545554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FA4A10-6558-5E0B-3E8C-FA7B865DDECD}"/>
              </a:ext>
            </a:extLst>
          </p:cNvPr>
          <p:cNvSpPr txBox="1"/>
          <p:nvPr/>
        </p:nvSpPr>
        <p:spPr>
          <a:xfrm>
            <a:off x="7035372" y="2780466"/>
            <a:ext cx="3409551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3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100</a:t>
            </a:r>
          </a:p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10000000000</a:t>
            </a:r>
          </a:p>
          <a:p>
            <a:r>
              <a:rPr lang="en-US" altLang="ko-KR" sz="3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3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(3,1)</a:t>
            </a:r>
          </a:p>
        </p:txBody>
      </p:sp>
    </p:spTree>
    <p:extLst>
      <p:ext uri="{BB962C8B-B14F-4D97-AF65-F5344CB8AC3E}">
        <p14:creationId xmlns:p14="http://schemas.microsoft.com/office/powerpoint/2010/main" val="11247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" grpId="0" build="p"/>
      <p:bldP spid="33" grpId="0" animBg="1"/>
      <p:bldP spid="3" grpId="0" uiExpand="1" build="p"/>
      <p:bldP spid="18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3" y="54612"/>
            <a:ext cx="10653096" cy="667064"/>
          </a:xfrm>
        </p:spPr>
        <p:txBody>
          <a:bodyPr/>
          <a:lstStyle/>
          <a:p>
            <a:r>
              <a:rPr lang="ko-KR" altLang="en-US"/>
              <a:t>복합 대입 연산자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숫자를 계산할 때 사용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 산술 연산 후 해당 변수에 대입하는 연산자</a:t>
            </a:r>
            <a:r>
              <a:rPr lang="ko-KR" altLang="en-US" sz="2000"/>
              <a:t> 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49" y="735909"/>
            <a:ext cx="1761550" cy="1829858"/>
          </a:xfrm>
        </p:spPr>
        <p:txBody>
          <a:bodyPr/>
          <a:lstStyle/>
          <a:p>
            <a:pPr marL="0" indent="0">
              <a:lnSpc>
                <a:spcPts val="2800"/>
              </a:lnSpc>
              <a:buNone/>
            </a:pPr>
            <a:r>
              <a:rPr lang="en-US" altLang="ko-KR" sz="2800">
                <a:latin typeface="Consolas" panose="020B0609020204030204" pitchFamily="49" charset="0"/>
              </a:rPr>
              <a:t>+=</a:t>
            </a:r>
            <a:endParaRPr lang="ko-KR" altLang="en-US" sz="2800">
              <a:latin typeface="Consolas" panose="020B0609020204030204" pitchFamily="49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ko-KR" sz="2800">
                <a:latin typeface="Consolas" panose="020B0609020204030204" pitchFamily="49" charset="0"/>
              </a:rPr>
              <a:t>-=</a:t>
            </a:r>
            <a:endParaRPr lang="ko-KR" altLang="en-US" sz="2800">
              <a:latin typeface="Consolas" panose="020B0609020204030204" pitchFamily="49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ko-KR" sz="2800">
                <a:latin typeface="Consolas" panose="020B0609020204030204" pitchFamily="49" charset="0"/>
              </a:rPr>
              <a:t>*=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ko-KR" sz="2800">
                <a:latin typeface="Consolas" panose="020B0609020204030204" pitchFamily="49" charset="0"/>
              </a:rPr>
              <a:t>/=</a:t>
            </a:r>
          </a:p>
          <a:p>
            <a:pPr lvl="1">
              <a:lnSpc>
                <a:spcPts val="2800"/>
              </a:lnSpc>
            </a:pPr>
            <a:endParaRPr lang="ko-KR" alt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1862426" y="2709948"/>
            <a:ext cx="55601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3600" b="0">
                <a:effectLst/>
                <a:latin typeface="Consolas" panose="020B0609020204030204" pitchFamily="49" charset="0"/>
              </a:rPr>
              <a:t>a=1</a:t>
            </a:r>
          </a:p>
          <a:p>
            <a:r>
              <a:rPr lang="pt-BR" altLang="ko-KR" sz="3600" b="0">
                <a:effectLst/>
                <a:latin typeface="Consolas" panose="020B0609020204030204" pitchFamily="49" charset="0"/>
              </a:rPr>
              <a:t>a+=1    </a:t>
            </a:r>
          </a:p>
          <a:p>
            <a:r>
              <a:rPr lang="pt-BR" altLang="ko-KR" sz="3600" b="0">
                <a:effectLst/>
                <a:latin typeface="Consolas" panose="020B0609020204030204" pitchFamily="49" charset="0"/>
              </a:rPr>
              <a:t>a*=5</a:t>
            </a:r>
          </a:p>
          <a:p>
            <a:r>
              <a:rPr lang="pt-BR" altLang="ko-KR" sz="3600" b="0">
                <a:effectLst/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0" y="2686113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E832B3-5B89-4AB1-8537-4C3E31F801FC}"/>
              </a:ext>
            </a:extLst>
          </p:cNvPr>
          <p:cNvGrpSpPr/>
          <p:nvPr/>
        </p:nvGrpSpPr>
        <p:grpSpPr>
          <a:xfrm>
            <a:off x="3352799" y="3226364"/>
            <a:ext cx="5220928" cy="980663"/>
            <a:chOff x="4444077" y="742634"/>
            <a:chExt cx="5336704" cy="9806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CADA8F-1D90-5566-E4D2-99AAE423BC13}"/>
                </a:ext>
              </a:extLst>
            </p:cNvPr>
            <p:cNvSpPr txBox="1"/>
            <p:nvPr/>
          </p:nvSpPr>
          <p:spPr>
            <a:xfrm>
              <a:off x="4834696" y="1015411"/>
              <a:ext cx="494608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altLang="ko-KR" sz="2000">
                  <a:latin typeface="Consolas" panose="020B0609020204030204" pitchFamily="49" charset="0"/>
                </a:rPr>
                <a:t>a+=1</a:t>
              </a:r>
              <a:r>
                <a:rPr lang="ko-KR" altLang="en-US" sz="2000">
                  <a:latin typeface="Consolas" panose="020B0609020204030204" pitchFamily="49" charset="0"/>
                </a:rPr>
                <a:t>은 </a:t>
              </a:r>
              <a:r>
                <a:rPr lang="pt-BR" altLang="ko-KR" sz="2000" b="0">
                  <a:effectLst/>
                  <a:latin typeface="Consolas" panose="020B0609020204030204" pitchFamily="49" charset="0"/>
                </a:rPr>
                <a:t>a=a+1</a:t>
              </a:r>
              <a:r>
                <a:rPr lang="ko-KR" altLang="en-US" sz="2000" b="0">
                  <a:effectLst/>
                  <a:latin typeface="Consolas" panose="020B0609020204030204" pitchFamily="49" charset="0"/>
                </a:rPr>
                <a:t>와 동일한 수식이다</a:t>
              </a:r>
              <a:r>
                <a:rPr lang="en-US" altLang="ko-KR" sz="2000" b="0">
                  <a:effectLst/>
                  <a:latin typeface="Consolas" panose="020B0609020204030204" pitchFamily="49" charset="0"/>
                </a:rPr>
                <a:t>.</a:t>
              </a:r>
            </a:p>
            <a:p>
              <a:r>
                <a:rPr lang="en-US" altLang="ko-KR" sz="2000">
                  <a:latin typeface="Consolas" panose="020B0609020204030204" pitchFamily="49" charset="0"/>
                </a:rPr>
                <a:t>a*=5</a:t>
              </a:r>
              <a:r>
                <a:rPr lang="ko-KR" altLang="en-US" sz="2000">
                  <a:latin typeface="Consolas" panose="020B0609020204030204" pitchFamily="49" charset="0"/>
                </a:rPr>
                <a:t>는 </a:t>
              </a:r>
              <a:r>
                <a:rPr lang="en-US" altLang="ko-KR" sz="2000">
                  <a:latin typeface="Consolas" panose="020B0609020204030204" pitchFamily="49" charset="0"/>
                </a:rPr>
                <a:t>a=a*5</a:t>
              </a:r>
              <a:r>
                <a:rPr lang="ko-KR" altLang="en-US" sz="2000">
                  <a:latin typeface="Consolas" panose="020B0609020204030204" pitchFamily="49" charset="0"/>
                </a:rPr>
                <a:t>와 동일한 수식이다</a:t>
              </a:r>
              <a:r>
                <a:rPr lang="en-US" altLang="ko-KR" sz="2000">
                  <a:latin typeface="Consolas" panose="020B0609020204030204" pitchFamily="49" charset="0"/>
                </a:rPr>
                <a:t>.</a:t>
              </a:r>
              <a:endParaRPr lang="ko-KR" altLang="en-US" sz="2000">
                <a:latin typeface="Consolas" panose="020B0609020204030204" pitchFamily="49" charset="0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9FE7768-0963-2D18-EE59-A0B5E43CCAED}"/>
                </a:ext>
              </a:extLst>
            </p:cNvPr>
            <p:cNvGrpSpPr/>
            <p:nvPr/>
          </p:nvGrpSpPr>
          <p:grpSpPr>
            <a:xfrm>
              <a:off x="4444077" y="742634"/>
              <a:ext cx="1406494" cy="545554"/>
              <a:chOff x="7007776" y="886544"/>
              <a:chExt cx="1406494" cy="545554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D662984-CFBB-F4C9-9BE6-5F122939D937}"/>
                  </a:ext>
                </a:extLst>
              </p:cNvPr>
              <p:cNvGrpSpPr/>
              <p:nvPr/>
            </p:nvGrpSpPr>
            <p:grpSpPr>
              <a:xfrm>
                <a:off x="7553330" y="1038152"/>
                <a:ext cx="860940" cy="50477"/>
                <a:chOff x="7712573" y="4394199"/>
                <a:chExt cx="860940" cy="50477"/>
              </a:xfrm>
            </p:grpSpPr>
            <p:sp>
              <p:nvSpPr>
                <p:cNvPr id="13" name="object 45">
                  <a:extLst>
                    <a:ext uri="{FF2B5EF4-FFF2-40B4-BE49-F238E27FC236}">
                      <a16:creationId xmlns:a16="http://schemas.microsoft.com/office/drawing/2014/main" id="{4D5EFA53-F156-9B78-5565-BE1290006B74}"/>
                    </a:ext>
                  </a:extLst>
                </p:cNvPr>
                <p:cNvSpPr/>
                <p:nvPr/>
              </p:nvSpPr>
              <p:spPr>
                <a:xfrm>
                  <a:off x="7712573" y="4397354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EC7C3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" name="object 46">
                  <a:extLst>
                    <a:ext uri="{FF2B5EF4-FFF2-40B4-BE49-F238E27FC236}">
                      <a16:creationId xmlns:a16="http://schemas.microsoft.com/office/drawing/2014/main" id="{0E0CB9DD-6122-A536-87EE-744D7188BC11}"/>
                    </a:ext>
                  </a:extLst>
                </p:cNvPr>
                <p:cNvSpPr/>
                <p:nvPr/>
              </p:nvSpPr>
              <p:spPr>
                <a:xfrm>
                  <a:off x="8027960" y="4394199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F8E82F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  <p:pic>
            <p:nvPicPr>
              <p:cNvPr id="12" name="그래픽 11" descr="전구 및 기어  단색으로 채워진">
                <a:extLst>
                  <a:ext uri="{FF2B5EF4-FFF2-40B4-BE49-F238E27FC236}">
                    <a16:creationId xmlns:a16="http://schemas.microsoft.com/office/drawing/2014/main" id="{8466992E-BA20-B6AE-9A81-446B850F0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07776" y="886544"/>
                <a:ext cx="545553" cy="545554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338AB6-057D-EB47-3C7F-781112B50020}"/>
              </a:ext>
            </a:extLst>
          </p:cNvPr>
          <p:cNvSpPr txBox="1"/>
          <p:nvPr/>
        </p:nvSpPr>
        <p:spPr>
          <a:xfrm>
            <a:off x="4642514" y="4351208"/>
            <a:ext cx="865238" cy="66706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</a:rPr>
              <a:t>10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C60E0D0A-9CFD-8E4F-46D6-1921A4519256}"/>
              </a:ext>
            </a:extLst>
          </p:cNvPr>
          <p:cNvSpPr txBox="1">
            <a:spLocks/>
          </p:cNvSpPr>
          <p:nvPr/>
        </p:nvSpPr>
        <p:spPr bwMode="auto">
          <a:xfrm>
            <a:off x="3642596" y="760456"/>
            <a:ext cx="1761550" cy="182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ko-KR" sz="2800">
                <a:latin typeface="Consolas" panose="020B0609020204030204" pitchFamily="49" charset="0"/>
              </a:rPr>
              <a:t>**=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ko-KR" sz="2800">
                <a:latin typeface="Consolas" panose="020B0609020204030204" pitchFamily="49" charset="0"/>
              </a:rPr>
              <a:t>//=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altLang="ko-KR" sz="2800">
                <a:latin typeface="Consolas" panose="020B0609020204030204" pitchFamily="49" charset="0"/>
              </a:rPr>
              <a:t>%=</a:t>
            </a:r>
          </a:p>
          <a:p>
            <a:pPr lvl="1">
              <a:lnSpc>
                <a:spcPts val="28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473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6" grpId="0" build="p"/>
      <p:bldP spid="2" grpId="0" animBg="1"/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C4F9282-36B0-DDFC-5BBE-F85C259E17D1}"/>
              </a:ext>
            </a:extLst>
          </p:cNvPr>
          <p:cNvSpPr/>
          <p:nvPr/>
        </p:nvSpPr>
        <p:spPr>
          <a:xfrm>
            <a:off x="870371" y="1766319"/>
            <a:ext cx="10451258" cy="4136641"/>
          </a:xfrm>
          <a:prstGeom prst="roundRect">
            <a:avLst>
              <a:gd name="adj" fmla="val 66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>
                <a:solidFill>
                  <a:schemeClr val="tx1"/>
                </a:solidFill>
              </a:rPr>
              <a:t>1.</a:t>
            </a:r>
            <a:r>
              <a:rPr lang="ko-KR" altLang="en-US" sz="3200">
                <a:solidFill>
                  <a:schemeClr val="tx1"/>
                </a:solidFill>
              </a:rPr>
              <a:t>아래 수식의 결과는 얼마인가</a:t>
            </a:r>
            <a:r>
              <a:rPr lang="en-US" altLang="ko-KR" sz="320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a=0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a+=5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a</a:t>
            </a:r>
            <a:r>
              <a:rPr lang="ko-KR" altLang="en-US" sz="3200">
                <a:solidFill>
                  <a:schemeClr val="tx1"/>
                </a:solidFill>
              </a:rPr>
              <a:t>*</a:t>
            </a:r>
            <a:r>
              <a:rPr lang="en-US" altLang="ko-KR" sz="3200">
                <a:solidFill>
                  <a:schemeClr val="tx1"/>
                </a:solidFill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31032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C491A-9076-95CC-6ADD-0A2BF116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예제</a:t>
            </a: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7B329E85-59A4-31C6-B202-847661C5C9F7}"/>
              </a:ext>
            </a:extLst>
          </p:cNvPr>
          <p:cNvSpPr txBox="1">
            <a:spLocks/>
          </p:cNvSpPr>
          <p:nvPr/>
        </p:nvSpPr>
        <p:spPr>
          <a:xfrm>
            <a:off x="783501" y="801329"/>
            <a:ext cx="10273141" cy="471123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kumimoji="0" lang="en-US" altLang="ko-KR" sz="2400">
                <a:latin typeface="+mj-lt"/>
              </a:rPr>
              <a:t>#############################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400">
                <a:latin typeface="+mj-lt"/>
              </a:rPr>
              <a:t># 10~99 </a:t>
            </a:r>
            <a:r>
              <a:rPr kumimoji="0" lang="ko-KR" altLang="en-US" sz="2400">
                <a:latin typeface="+mj-lt"/>
              </a:rPr>
              <a:t>사이의 정수 입력</a:t>
            </a:r>
            <a:r>
              <a:rPr kumimoji="0" lang="en-US" altLang="ko-KR" sz="2400">
                <a:latin typeface="+mj-lt"/>
              </a:rPr>
              <a:t>: 55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400">
                <a:latin typeface="+mj-lt"/>
              </a:rPr>
              <a:t># </a:t>
            </a:r>
            <a:r>
              <a:rPr kumimoji="0" lang="ko-KR" altLang="en-US" sz="2400">
                <a:latin typeface="+mj-lt"/>
              </a:rPr>
              <a:t>십자리</a:t>
            </a:r>
            <a:r>
              <a:rPr kumimoji="0" lang="en-US" altLang="ko-KR" sz="2400">
                <a:latin typeface="+mj-lt"/>
              </a:rPr>
              <a:t>: 5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400">
                <a:latin typeface="+mj-lt"/>
              </a:rPr>
              <a:t># </a:t>
            </a:r>
            <a:r>
              <a:rPr kumimoji="0" lang="ko-KR" altLang="en-US" sz="2400">
                <a:latin typeface="+mj-lt"/>
              </a:rPr>
              <a:t>일자리</a:t>
            </a:r>
            <a:r>
              <a:rPr kumimoji="0" lang="en-US" altLang="ko-KR" sz="2400">
                <a:latin typeface="+mj-lt"/>
              </a:rPr>
              <a:t>: 5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400">
                <a:latin typeface="+mj-lt"/>
              </a:rPr>
              <a:t>#############################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400">
                <a:latin typeface="+mj-lt"/>
              </a:rPr>
              <a:t>number = int(input('10~99 </a:t>
            </a:r>
            <a:r>
              <a:rPr kumimoji="0" lang="ko-KR" altLang="en-US" sz="2400">
                <a:latin typeface="+mj-lt"/>
              </a:rPr>
              <a:t>사이의 정수 입력</a:t>
            </a:r>
            <a:r>
              <a:rPr kumimoji="0" lang="en-US" altLang="ko-KR" sz="2400">
                <a:latin typeface="+mj-lt"/>
              </a:rPr>
              <a:t>:'))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400">
                <a:latin typeface="+mj-lt"/>
              </a:rPr>
              <a:t>unit_10 = number // 10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400">
                <a:latin typeface="+mj-lt"/>
              </a:rPr>
              <a:t>unit_1 = number % 10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400">
                <a:latin typeface="+mj-lt"/>
              </a:rPr>
              <a:t>print('</a:t>
            </a:r>
            <a:r>
              <a:rPr kumimoji="0" lang="ko-KR" altLang="en-US" sz="2400">
                <a:latin typeface="+mj-lt"/>
              </a:rPr>
              <a:t>십자리</a:t>
            </a:r>
            <a:r>
              <a:rPr kumimoji="0" lang="en-US" altLang="ko-KR" sz="2400">
                <a:latin typeface="+mj-lt"/>
              </a:rPr>
              <a:t>:', unit_10)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400">
                <a:latin typeface="+mj-lt"/>
              </a:rPr>
              <a:t>print('</a:t>
            </a:r>
            <a:r>
              <a:rPr kumimoji="0" lang="ko-KR" altLang="en-US" sz="2400">
                <a:latin typeface="+mj-lt"/>
              </a:rPr>
              <a:t>일자리</a:t>
            </a:r>
            <a:r>
              <a:rPr kumimoji="0" lang="en-US" altLang="ko-KR" sz="2400">
                <a:latin typeface="+mj-lt"/>
              </a:rPr>
              <a:t>:', unit_1)</a:t>
            </a:r>
            <a:endParaRPr kumimoji="0" lang="ko-KR" altLang="en-US" sz="2400">
              <a:latin typeface="+mj-lt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748ABBE2-8E38-01BD-CF5F-967E4D39657D}"/>
              </a:ext>
            </a:extLst>
          </p:cNvPr>
          <p:cNvSpPr txBox="1"/>
          <p:nvPr/>
        </p:nvSpPr>
        <p:spPr>
          <a:xfrm>
            <a:off x="0" y="801329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타원형 설명선 5"/>
          <p:cNvSpPr/>
          <p:nvPr/>
        </p:nvSpPr>
        <p:spPr>
          <a:xfrm>
            <a:off x="7172325" y="955217"/>
            <a:ext cx="2952750" cy="2056172"/>
          </a:xfrm>
          <a:prstGeom prst="wedgeEllipseCallout">
            <a:avLst>
              <a:gd name="adj1" fmla="val -58703"/>
              <a:gd name="adj2" fmla="val 1187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키보드에서 손을 떼고 잠시 어떻게 짜야할 지 종이에 적어본 후 코딩 합시다</a:t>
            </a:r>
            <a:r>
              <a:rPr lang="en-US" altLang="ko-KR" smtClean="0"/>
              <a:t>!!!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4C1185-D668-93E7-60C4-2D1C369F7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[</a:t>
            </a:r>
            <a:r>
              <a:rPr lang="ko-KR" altLang="en-US" sz="2400"/>
              <a:t>문제</a:t>
            </a:r>
            <a:r>
              <a:rPr lang="en-US" altLang="ko-KR" sz="2400"/>
              <a:t>]</a:t>
            </a:r>
            <a:r>
              <a:rPr lang="ko-KR" altLang="en-US" sz="2400"/>
              <a:t> 동전 교환 프로그램 작성하기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endParaRPr lang="en-US" altLang="ko-KR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545BA-8A60-5DE3-B310-25BB49E0CFCE}"/>
              </a:ext>
            </a:extLst>
          </p:cNvPr>
          <p:cNvSpPr txBox="1"/>
          <p:nvPr/>
        </p:nvSpPr>
        <p:spPr>
          <a:xfrm>
            <a:off x="1190706" y="1856682"/>
            <a:ext cx="6096000" cy="33423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>
                <a:solidFill>
                  <a:schemeClr val="bg1"/>
                </a:solidFill>
              </a:rPr>
              <a:t>금액을 입력하세요</a:t>
            </a:r>
            <a:r>
              <a:rPr lang="en-US" altLang="ko-KR" sz="2400">
                <a:solidFill>
                  <a:schemeClr val="bg1"/>
                </a:solidFill>
              </a:rPr>
              <a:t>: 752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>
                <a:solidFill>
                  <a:schemeClr val="bg1"/>
                </a:solidFill>
              </a:rPr>
              <a:t>500</a:t>
            </a:r>
            <a:r>
              <a:rPr lang="ko-KR" altLang="en-US" sz="2400">
                <a:solidFill>
                  <a:schemeClr val="bg1"/>
                </a:solidFill>
              </a:rPr>
              <a:t>원짜리</a:t>
            </a:r>
            <a:r>
              <a:rPr lang="en-US" altLang="ko-KR" sz="2400">
                <a:solidFill>
                  <a:schemeClr val="bg1"/>
                </a:solidFill>
              </a:rPr>
              <a:t>: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>
                <a:solidFill>
                  <a:schemeClr val="bg1"/>
                </a:solidFill>
              </a:rPr>
              <a:t>100</a:t>
            </a:r>
            <a:r>
              <a:rPr lang="ko-KR" altLang="en-US" sz="2400">
                <a:solidFill>
                  <a:schemeClr val="bg1"/>
                </a:solidFill>
              </a:rPr>
              <a:t>원짜리</a:t>
            </a:r>
            <a:r>
              <a:rPr lang="en-US" altLang="ko-KR" sz="2400">
                <a:solidFill>
                  <a:schemeClr val="bg1"/>
                </a:solidFill>
              </a:rPr>
              <a:t>: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>
                <a:solidFill>
                  <a:schemeClr val="bg1"/>
                </a:solidFill>
              </a:rPr>
              <a:t>50</a:t>
            </a:r>
            <a:r>
              <a:rPr lang="ko-KR" altLang="en-US" sz="2400">
                <a:solidFill>
                  <a:schemeClr val="bg1"/>
                </a:solidFill>
              </a:rPr>
              <a:t>원짜리</a:t>
            </a:r>
            <a:r>
              <a:rPr lang="en-US" altLang="ko-KR" sz="2400">
                <a:solidFill>
                  <a:schemeClr val="bg1"/>
                </a:solidFill>
              </a:rPr>
              <a:t>: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>
                <a:solidFill>
                  <a:schemeClr val="bg1"/>
                </a:solidFill>
              </a:rPr>
              <a:t>10</a:t>
            </a:r>
            <a:r>
              <a:rPr lang="ko-KR" altLang="en-US" sz="2400">
                <a:solidFill>
                  <a:schemeClr val="bg1"/>
                </a:solidFill>
              </a:rPr>
              <a:t>원짜리</a:t>
            </a:r>
            <a:r>
              <a:rPr lang="en-US" altLang="ko-KR" sz="2400">
                <a:solidFill>
                  <a:schemeClr val="bg1"/>
                </a:solidFill>
              </a:rPr>
              <a:t>: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>
                <a:solidFill>
                  <a:schemeClr val="bg1"/>
                </a:solidFill>
              </a:rPr>
              <a:t>나머지 돈</a:t>
            </a:r>
            <a:r>
              <a:rPr lang="en-US" altLang="ko-KR" sz="2400">
                <a:solidFill>
                  <a:schemeClr val="bg1"/>
                </a:solidFill>
              </a:rPr>
              <a:t>: 2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" name="타원형 설명선 3"/>
          <p:cNvSpPr/>
          <p:nvPr/>
        </p:nvSpPr>
        <p:spPr>
          <a:xfrm>
            <a:off x="8327826" y="1059992"/>
            <a:ext cx="2952750" cy="2056172"/>
          </a:xfrm>
          <a:prstGeom prst="wedgeEllipseCallout">
            <a:avLst>
              <a:gd name="adj1" fmla="val -52823"/>
              <a:gd name="adj2" fmla="val 372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키보드에서 손을 떼고 잠시 어떻게 짜야할 지 종이에 적어본 후 코딩 합시다</a:t>
            </a:r>
            <a:r>
              <a:rPr lang="en-US" altLang="ko-KR" smtClean="0"/>
              <a:t>!!!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1B6B048-89FB-D42C-7FE3-8C03705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 연산자 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개의 항을 비교할 때 사용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결과는 논리형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(bool)</a:t>
            </a:r>
            <a:r>
              <a:rPr lang="ko-KR" altLang="en-US" sz="2000" b="0">
                <a:solidFill>
                  <a:schemeClr val="bg1">
                    <a:lumMod val="50000"/>
                  </a:schemeClr>
                </a:solidFill>
              </a:rPr>
              <a:t>을 반환함</a:t>
            </a:r>
            <a:r>
              <a:rPr lang="en-US" altLang="ko-KR" sz="2000" b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A0F60-537D-58B8-9238-613E764C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12" y="829632"/>
            <a:ext cx="4062298" cy="143161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&gt;  : 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초과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&lt;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  : </a:t>
            </a:r>
            <a:r>
              <a:rPr lang="ko-KR" altLang="en-US">
                <a:latin typeface="Consolas" panose="020B0609020204030204" pitchFamily="49" charset="0"/>
              </a:rPr>
              <a:t>미만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&gt;= 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>
                <a:latin typeface="Consolas" panose="020B0609020204030204" pitchFamily="49" charset="0"/>
              </a:rPr>
              <a:t>이상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&lt;=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 : </a:t>
            </a:r>
            <a:r>
              <a:rPr lang="ko-KR" altLang="en-US">
                <a:latin typeface="Consolas" panose="020B0609020204030204" pitchFamily="49" charset="0"/>
              </a:rPr>
              <a:t>이하</a:t>
            </a:r>
            <a:endParaRPr lang="ko-KR" altLang="en-US" b="0">
              <a:effectLst/>
              <a:latin typeface="Consolas" panose="020B0609020204030204" pitchFamily="49" charset="0"/>
            </a:endParaRPr>
          </a:p>
          <a:p>
            <a:pPr lvl="1" indent="0">
              <a:lnSpc>
                <a:spcPct val="100000"/>
              </a:lnSpc>
              <a:buNone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5D389-AA4A-2D6F-FCEF-5E21D7D7EA0F}"/>
              </a:ext>
            </a:extLst>
          </p:cNvPr>
          <p:cNvSpPr txBox="1"/>
          <p:nvPr/>
        </p:nvSpPr>
        <p:spPr>
          <a:xfrm>
            <a:off x="1128876" y="2780466"/>
            <a:ext cx="55601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3600">
                <a:latin typeface="Consolas" panose="020B0609020204030204" pitchFamily="49" charset="0"/>
              </a:rPr>
              <a:t>print(5==5)</a:t>
            </a:r>
          </a:p>
          <a:p>
            <a:r>
              <a:rPr lang="fr-FR" altLang="ko-KR" sz="3600">
                <a:latin typeface="Consolas" panose="020B0609020204030204" pitchFamily="49" charset="0"/>
              </a:rPr>
              <a:t>print(10&lt;5)</a:t>
            </a:r>
          </a:p>
          <a:p>
            <a:r>
              <a:rPr lang="fr-FR" altLang="ko-KR" sz="3600">
                <a:latin typeface="Consolas" panose="020B0609020204030204" pitchFamily="49" charset="0"/>
              </a:rPr>
              <a:t>print('ace'!='')</a:t>
            </a:r>
            <a:endParaRPr lang="en-US" altLang="ko-KR" sz="3600" b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B5BD9049-2935-FCA0-524D-BB357C9C7B2F}"/>
              </a:ext>
            </a:extLst>
          </p:cNvPr>
          <p:cNvSpPr txBox="1"/>
          <p:nvPr/>
        </p:nvSpPr>
        <p:spPr>
          <a:xfrm>
            <a:off x="2575" y="2615596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7B7FF-A2A5-DE0D-06C2-41294F20C9A3}"/>
              </a:ext>
            </a:extLst>
          </p:cNvPr>
          <p:cNvSpPr txBox="1"/>
          <p:nvPr/>
        </p:nvSpPr>
        <p:spPr>
          <a:xfrm>
            <a:off x="5011776" y="829632"/>
            <a:ext cx="6105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400" b="0">
                <a:effectLst/>
                <a:latin typeface="Consolas" panose="020B0609020204030204" pitchFamily="49" charset="0"/>
              </a:rPr>
              <a:t>==</a:t>
            </a:r>
            <a:r>
              <a:rPr lang="ko-KR" altLang="en-US" sz="2400" b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>
                <a:effectLst/>
                <a:latin typeface="Consolas" panose="020B0609020204030204" pitchFamily="49" charset="0"/>
              </a:rPr>
              <a:t>같다</a:t>
            </a:r>
          </a:p>
          <a:p>
            <a:pPr marL="0" indent="0">
              <a:buNone/>
            </a:pPr>
            <a:r>
              <a:rPr lang="en-US" altLang="ko-KR" sz="2400" b="0">
                <a:effectLst/>
                <a:latin typeface="Consolas" panose="020B0609020204030204" pitchFamily="49" charset="0"/>
              </a:rPr>
              <a:t>!= : </a:t>
            </a:r>
            <a:r>
              <a:rPr lang="ko-KR" altLang="en-US" sz="2400">
                <a:latin typeface="Consolas" panose="020B0609020204030204" pitchFamily="49" charset="0"/>
              </a:rPr>
              <a:t>같지 않다</a:t>
            </a:r>
            <a:endParaRPr lang="ko-KR" altLang="en-US" sz="2400" b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12F37-557F-2BAF-07E8-F0268D407750}"/>
              </a:ext>
            </a:extLst>
          </p:cNvPr>
          <p:cNvSpPr txBox="1"/>
          <p:nvPr/>
        </p:nvSpPr>
        <p:spPr>
          <a:xfrm>
            <a:off x="6689052" y="2864045"/>
            <a:ext cx="1927122" cy="167074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360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ko-KR" alt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" grpId="0" build="p"/>
      <p:bldP spid="3" grpId="0" build="p"/>
      <p:bldP spid="2" grpId="0" animBg="1"/>
    </p:bldLst>
  </p:timing>
</p:sld>
</file>

<file path=ppt/theme/theme1.xml><?xml version="1.0" encoding="utf-8"?>
<a:theme xmlns:a="http://schemas.openxmlformats.org/drawingml/2006/main" name="빛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빛테마" id="{57FFF0E4-7B0E-4FE3-878D-63C84E91A411}" vid="{CDCC2D5D-48F7-453D-8FBA-654370A242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빛테마</Template>
  <TotalTime>6250</TotalTime>
  <Words>561</Words>
  <Application>Microsoft Office PowerPoint</Application>
  <PresentationFormat>와이드스크린</PresentationFormat>
  <Paragraphs>129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Spoqa Han Sans Neo</vt:lpstr>
      <vt:lpstr>굴림</vt:lpstr>
      <vt:lpstr>맑은 고딕</vt:lpstr>
      <vt:lpstr>Arial</vt:lpstr>
      <vt:lpstr>Consolas</vt:lpstr>
      <vt:lpstr>Tahoma</vt:lpstr>
      <vt:lpstr>Wingdings</vt:lpstr>
      <vt:lpstr>빛테마</vt:lpstr>
      <vt:lpstr>연산자(Operator)</vt:lpstr>
      <vt:lpstr>PowerPoint 프레젠테이션</vt:lpstr>
      <vt:lpstr>PowerPoint 프레젠테이션</vt:lpstr>
      <vt:lpstr>산술 연산자 숫자를 계산할 때 사용하는 연산자</vt:lpstr>
      <vt:lpstr>복합 대입 연산자 숫자를 계산할 때 사용. 산술 연산 후 해당 변수에 대입하는 연산자 </vt:lpstr>
      <vt:lpstr>PowerPoint 프레젠테이션</vt:lpstr>
      <vt:lpstr>응용 예제</vt:lpstr>
      <vt:lpstr>PowerPoint 프레젠테이션</vt:lpstr>
      <vt:lpstr>관계 연산자 2개의 항을 비교할 때 사용. 결과는 논리형(bool)을 반환함.</vt:lpstr>
      <vt:lpstr>논리 연산자  여러 개의 조건을 지정하거나 논리값을 반전할 때 사용하는 연산자</vt:lpstr>
      <vt:lpstr>논리 연산자  여러 개의 조건을 지정하거나 논리값을 반전할 때 사용하는 연산자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출력</dc:title>
  <dc:creator>16387</dc:creator>
  <cp:lastModifiedBy>은숙 김</cp:lastModifiedBy>
  <cp:revision>494</cp:revision>
  <dcterms:created xsi:type="dcterms:W3CDTF">2022-12-16T06:07:15Z</dcterms:created>
  <dcterms:modified xsi:type="dcterms:W3CDTF">2023-09-17T12:11:54Z</dcterms:modified>
</cp:coreProperties>
</file>