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3"/>
  </p:notesMasterIdLst>
  <p:sldIdLst>
    <p:sldId id="256" r:id="rId5"/>
    <p:sldId id="391" r:id="rId6"/>
    <p:sldId id="397" r:id="rId7"/>
    <p:sldId id="414" r:id="rId8"/>
    <p:sldId id="413" r:id="rId9"/>
    <p:sldId id="402" r:id="rId10"/>
    <p:sldId id="406" r:id="rId11"/>
    <p:sldId id="403" r:id="rId12"/>
    <p:sldId id="405" r:id="rId13"/>
    <p:sldId id="415" r:id="rId14"/>
    <p:sldId id="416" r:id="rId15"/>
    <p:sldId id="418" r:id="rId16"/>
    <p:sldId id="420" r:id="rId17"/>
    <p:sldId id="417" r:id="rId18"/>
    <p:sldId id="421" r:id="rId19"/>
    <p:sldId id="419" r:id="rId20"/>
    <p:sldId id="422" r:id="rId21"/>
    <p:sldId id="408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4"/>
    <a:srgbClr val="0D126F"/>
    <a:srgbClr val="00CC00"/>
    <a:srgbClr val="001429"/>
    <a:srgbClr val="D0D8E8"/>
    <a:srgbClr val="0000FF"/>
    <a:srgbClr val="989898"/>
    <a:srgbClr val="00FF00"/>
    <a:srgbClr val="7C001A"/>
    <a:srgbClr val="932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0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A8CB41DF-F982-4C24-84C9-04886C9288EB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01EAD662-4D89-4A2E-93CA-9FDDEE5D18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D662-4D89-4A2E-93CA-9FDDEE5D1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-4763" y="0"/>
            <a:ext cx="9158288" cy="342900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en-US" altLang="ko-KR" sz="110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3429000"/>
            <a:ext cx="9144000" cy="14446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63" y="3573462"/>
            <a:ext cx="9148762" cy="215979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89903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79512" y="980728"/>
            <a:ext cx="8784976" cy="54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50000"/>
              </a:lnSpc>
              <a:defRPr sz="2000" b="1"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800">
                <a:latin typeface="KoPub돋움체 Bold" panose="02020603020101020101" pitchFamily="18" charset="-127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600">
                <a:latin typeface="KoPub돋움체 Bold" panose="02020603020101020101" pitchFamily="18" charset="-127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400">
                <a:latin typeface="KoPub돋움체 Bold" panose="02020603020101020101" pitchFamily="18" charset="-127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KoPub돋움체 Bold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  <a:endParaRPr lang="en-US" altLang="ko-KR"/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33258"/>
            <a:ext cx="8784976" cy="6120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977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0B884-2A89-40D3-B36C-0526DB0C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2256BB-C811-4C75-BA4F-B89027C55C2D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79512" y="1556792"/>
            <a:ext cx="8784976" cy="48245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50000"/>
              </a:lnSpc>
              <a:defRPr sz="1800" b="1"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600">
                <a:latin typeface="KoPub돋움체 Bold" panose="02020603020101020101" pitchFamily="18" charset="-127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400">
                <a:latin typeface="KoPub돋움체 Bold" panose="02020603020101020101" pitchFamily="18" charset="-127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KoPub돋움체 Bold" panose="02020603020101020101" pitchFamily="18" charset="-127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100">
                <a:latin typeface="KoPub돋움체 Bold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  <a:endParaRPr lang="en-US" altLang="ko-KR"/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CB7CE4-B4CE-49F1-8F2E-A6E6009238D1}"/>
              </a:ext>
            </a:extLst>
          </p:cNvPr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80260" y="980728"/>
            <a:ext cx="8784976" cy="5040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2"/>
                </a:solidFill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600">
                <a:latin typeface="Calibri" panose="020F0502020204030204" pitchFamily="34" charset="0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400">
                <a:latin typeface="Calibri" panose="020F050202020403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Calibri" panose="020F050202020403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1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327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323850" y="1063203"/>
            <a:ext cx="4181475" cy="53181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4657725" y="1052736"/>
            <a:ext cx="4183063" cy="53181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837" y="116632"/>
            <a:ext cx="8784976" cy="6120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124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F63B945F-8191-456E-A60A-64B4BE94B586}" type="datetimeFigureOut">
              <a:rPr lang="ko-KR" altLang="en-US" smtClean="0"/>
              <a:pPr>
                <a:defRPr/>
              </a:pPr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A2D3D578-D96F-4B96-B912-FE9F686811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81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737" y="15795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9EFBC6EE-35DF-4372-BE47-3004DF3315AA}" type="datetimeFigureOut">
              <a:rPr lang="ko-KR" altLang="en-US" smtClean="0"/>
              <a:pPr>
                <a:defRPr/>
              </a:pPr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F72688B9-AAB3-4353-80AC-FECF9CDB21D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38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AE8E5463-8EC3-4A6C-8EAB-72169370D319}" type="datetimeFigureOut">
              <a:rPr lang="ko-KR" altLang="en-US" smtClean="0"/>
              <a:pPr>
                <a:defRPr/>
              </a:pPr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9E601460-6103-499C-893E-4DD902E20C1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126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0"/>
            <a:ext cx="9153525" cy="871538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en-US" altLang="ko-KR" sz="110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-4763" y="6524625"/>
            <a:ext cx="9158288" cy="34766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1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anose="020F0502020204030204" pitchFamily="34" charset="0"/>
              </a:rPr>
              <a:t>Optimal Control and Reinforcement Learning</a:t>
            </a:r>
            <a:endParaRPr kumimoji="0" lang="en-US" altLang="ko-KR" sz="11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7" y="130175"/>
            <a:ext cx="87852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24733"/>
            <a:ext cx="8785225" cy="535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12" name="Text Box 28"/>
          <p:cNvSpPr txBox="1">
            <a:spLocks noChangeArrowheads="1"/>
          </p:cNvSpPr>
          <p:nvPr userDrawn="1"/>
        </p:nvSpPr>
        <p:spPr bwMode="auto">
          <a:xfrm>
            <a:off x="8388350" y="6597650"/>
            <a:ext cx="711200" cy="2462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85C2F5A-4479-4CEE-9E46-860BED0876B2}" type="slidenum">
              <a:rPr lang="en-US" altLang="ko-KR" sz="1000" b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rPr>
              <a:pPr algn="ctr" eaLnBrk="1" latin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rPr>
              <a:t> / 18</a:t>
            </a:r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34924" y="6597650"/>
            <a:ext cx="11526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altLang="ko-KR" sz="1000" b="1">
                <a:solidFill>
                  <a:schemeClr val="bg1"/>
                </a:solidFill>
                <a:latin typeface="KoPub돋움체 Bold" panose="02020603020101020101" pitchFamily="18" charset="-127"/>
                <a:cs typeface="Calibri" pitchFamily="34" charset="0"/>
              </a:rPr>
              <a:t>2020-12-8</a:t>
            </a:r>
            <a:endParaRPr lang="en-US" altLang="ko-KR" sz="1000" b="1" dirty="0">
              <a:solidFill>
                <a:schemeClr val="bg1"/>
              </a:solidFill>
              <a:latin typeface="KoPub돋움체 Bold" panose="02020603020101020101" pitchFamily="18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5" r:id="rId3"/>
    <p:sldLayoutId id="2147483667" r:id="rId4"/>
    <p:sldLayoutId id="2147483668" r:id="rId5"/>
    <p:sldLayoutId id="2147483671" r:id="rId6"/>
    <p:sldLayoutId id="2147483673" r:id="rId7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1pPr>
      <a:lvl2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2pPr>
      <a:lvl3pPr marL="11430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•"/>
        <a:defRPr sz="1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3pPr>
      <a:lvl4pPr marL="16002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◦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4pPr>
      <a:lvl5pPr marL="20574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◦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4.mkv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3.mkv"/><Relationship Id="rId1" Type="http://schemas.microsoft.com/office/2007/relationships/media" Target="../media/media3.mkv"/><Relationship Id="rId6" Type="http://schemas.openxmlformats.org/officeDocument/2006/relationships/video" Target="../media/media5.mkv"/><Relationship Id="rId5" Type="http://schemas.microsoft.com/office/2007/relationships/media" Target="../media/media5.mkv"/><Relationship Id="rId10" Type="http://schemas.openxmlformats.org/officeDocument/2006/relationships/image" Target="../media/image14.png"/><Relationship Id="rId4" Type="http://schemas.openxmlformats.org/officeDocument/2006/relationships/video" Target="../media/media4.mkv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7.mkv"/><Relationship Id="rId7" Type="http://schemas.openxmlformats.org/officeDocument/2006/relationships/image" Target="../media/image16.png"/><Relationship Id="rId2" Type="http://schemas.openxmlformats.org/officeDocument/2006/relationships/video" Target="../media/media6.mkv"/><Relationship Id="rId1" Type="http://schemas.microsoft.com/office/2007/relationships/media" Target="../media/media6.mkv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7.mk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 bwMode="auto">
          <a:xfrm>
            <a:off x="-1589" y="1389907"/>
            <a:ext cx="9144000" cy="18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4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Final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- 2D Manipulator -</a:t>
            </a:r>
            <a:endParaRPr lang="en-US" altLang="ko-KR" sz="2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부제목 1"/>
          <p:cNvSpPr>
            <a:spLocks noGrp="1"/>
          </p:cNvSpPr>
          <p:nvPr>
            <p:ph type="subTitle" idx="1"/>
          </p:nvPr>
        </p:nvSpPr>
        <p:spPr>
          <a:xfrm>
            <a:off x="200024" y="3601856"/>
            <a:ext cx="8740775" cy="2253432"/>
          </a:xfrm>
        </p:spPr>
        <p:txBody>
          <a:bodyPr/>
          <a:lstStyle/>
          <a:p>
            <a:pPr eaLnBrk="1" hangingPunct="1"/>
            <a:r>
              <a:rPr lang="en-US" altLang="ko-KR" sz="2000"/>
              <a:t>D</a:t>
            </a:r>
            <a:r>
              <a:rPr lang="en-US" altLang="ko-KR" sz="2000" b="1"/>
              <a:t>ooHyun Lee</a:t>
            </a:r>
            <a:endParaRPr lang="en-US" altLang="ko-KR" sz="2000" b="1" dirty="0"/>
          </a:p>
          <a:p>
            <a:pPr algn="r" eaLnBrk="1" hangingPunct="1"/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C9370C-29CC-465D-99C3-08E804693246}"/>
              </a:ext>
            </a:extLst>
          </p:cNvPr>
          <p:cNvGrpSpPr/>
          <p:nvPr/>
        </p:nvGrpSpPr>
        <p:grpSpPr>
          <a:xfrm>
            <a:off x="2660414" y="5524088"/>
            <a:ext cx="3960739" cy="662400"/>
            <a:chOff x="29267" y="5478724"/>
            <a:chExt cx="3960739" cy="6624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3AFFE07-F032-4FDF-A45F-CC4ED68C7D2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7" y="5478724"/>
              <a:ext cx="662400" cy="662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668C66-D3E9-436B-BAA5-3FF8089A5F70}"/>
                </a:ext>
              </a:extLst>
            </p:cNvPr>
            <p:cNvSpPr txBox="1"/>
            <p:nvPr/>
          </p:nvSpPr>
          <p:spPr>
            <a:xfrm>
              <a:off x="691667" y="5532925"/>
              <a:ext cx="32983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i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School of Mechanical Engineering</a:t>
              </a:r>
            </a:p>
            <a:p>
              <a:r>
                <a:rPr lang="en-US" altLang="ko-KR" sz="1500" b="1" i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Yonsei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8868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PPO2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Learning rate = 2.5e-4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Gamma = 0.9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pic>
        <p:nvPicPr>
          <p:cNvPr id="4" name="ppo2_mid">
            <a:hlinkClick r:id="" action="ppaction://media"/>
            <a:extLst>
              <a:ext uri="{FF2B5EF4-FFF2-40B4-BE49-F238E27FC236}">
                <a16:creationId xmlns:a16="http://schemas.microsoft.com/office/drawing/2014/main" id="{B042D578-B1B5-4045-827E-DB9A0C4C82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4672" y="2646963"/>
            <a:ext cx="6194655" cy="34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36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Trained Agent’s problem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Although the agent trained by PPO2 algorithm arrives at the target the fastest, end-effector vibrates a lot.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Can’t catch the target very well (often misses the target)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Agent algorithm problem(PPO2)</a:t>
            </a:r>
            <a:endParaRPr lang="ko-KR" altLang="en-US" dirty="0"/>
          </a:p>
        </p:txBody>
      </p:sp>
      <p:pic>
        <p:nvPicPr>
          <p:cNvPr id="2" name="ppo2_0.1">
            <a:hlinkClick r:id="" action="ppaction://media"/>
            <a:extLst>
              <a:ext uri="{FF2B5EF4-FFF2-40B4-BE49-F238E27FC236}">
                <a16:creationId xmlns:a16="http://schemas.microsoft.com/office/drawing/2014/main" id="{DEEDC681-A80A-4F99-895E-02E53DCAFD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4263" y="3046132"/>
            <a:ext cx="6135474" cy="34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2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To solve the problem, I changed the tolerance of training environment and trained the model.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Graph of the time it takes to catch a target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models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BF5596-C6FD-4959-9963-C46797E0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55665"/>
            <a:ext cx="8964488" cy="40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45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>
                <a:sym typeface="Wingdings" panose="05000000000000000000" pitchFamily="2" charset="2"/>
              </a:rPr>
              <a:t>The number of success during 1000 timesteps graph (not reset)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models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BBFB63-7885-4C72-A544-F26AB9CF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2066"/>
            <a:ext cx="8375374" cy="44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92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Average results table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models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C0FFA41-49F2-413F-85B7-40FE2A7F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74469"/>
              </p:ext>
            </p:extLst>
          </p:nvPr>
        </p:nvGraphicFramePr>
        <p:xfrm>
          <a:off x="179513" y="2148397"/>
          <a:ext cx="878497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05">
                  <a:extLst>
                    <a:ext uri="{9D8B030D-6E8A-4147-A177-3AD203B41FA5}">
                      <a16:colId xmlns:a16="http://schemas.microsoft.com/office/drawing/2014/main" val="82031987"/>
                    </a:ext>
                  </a:extLst>
                </a:gridCol>
                <a:gridCol w="1477643">
                  <a:extLst>
                    <a:ext uri="{9D8B030D-6E8A-4147-A177-3AD203B41FA5}">
                      <a16:colId xmlns:a16="http://schemas.microsoft.com/office/drawing/2014/main" val="336674111"/>
                    </a:ext>
                  </a:extLst>
                </a:gridCol>
                <a:gridCol w="1477643">
                  <a:extLst>
                    <a:ext uri="{9D8B030D-6E8A-4147-A177-3AD203B41FA5}">
                      <a16:colId xmlns:a16="http://schemas.microsoft.com/office/drawing/2014/main" val="945099216"/>
                    </a:ext>
                  </a:extLst>
                </a:gridCol>
                <a:gridCol w="1477643">
                  <a:extLst>
                    <a:ext uri="{9D8B030D-6E8A-4147-A177-3AD203B41FA5}">
                      <a16:colId xmlns:a16="http://schemas.microsoft.com/office/drawing/2014/main" val="657622177"/>
                    </a:ext>
                  </a:extLst>
                </a:gridCol>
                <a:gridCol w="1477643">
                  <a:extLst>
                    <a:ext uri="{9D8B030D-6E8A-4147-A177-3AD203B41FA5}">
                      <a16:colId xmlns:a16="http://schemas.microsoft.com/office/drawing/2014/main" val="384019266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Tol = 0.1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Tol = 0.01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Tol = 0.005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Tol = 0.001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35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2.319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2.236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2.302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2.221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99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The number of successes during 1000 timesteps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219.104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693.202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664.078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756.559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6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609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Final model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State : position error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Action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0 ≤ robot’s linear velocity ≤ 1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-2π ≤ robot, joint1 angular velocity ≤ 2π , -π ≤ joint2’s angular velocity ≤ π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Reward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Tol &gt; Distance  + 1000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Out of boundary  -3000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Time over(1000 timesteps)  - 3000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- l</a:t>
            </a:r>
            <a:r>
              <a:rPr lang="en-US" altLang="ko-KR" baseline="30000">
                <a:sym typeface="Wingdings" panose="05000000000000000000" pitchFamily="2" charset="2"/>
              </a:rPr>
              <a:t>2</a:t>
            </a:r>
            <a:r>
              <a:rPr lang="en-US" altLang="ko-KR">
                <a:sym typeface="Wingdings" panose="05000000000000000000" pitchFamily="2" charset="2"/>
              </a:rPr>
              <a:t> reward for every timestep  for minimum expected time control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Training timesteps : 20,000,000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Learning rate = 2.5e-4, gamma = 0.9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1822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>
                <a:sym typeface="Wingdings" panose="05000000000000000000" pitchFamily="2" charset="2"/>
              </a:rPr>
              <a:t>During training  tol = 0.001 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Test  tol = 0.1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There is still vibration, but the end-effector has become better able to catch a target</a:t>
            </a: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     Ex. 1			       Ex. 2		       Ex. 3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 dirty="0"/>
          </a:p>
        </p:txBody>
      </p:sp>
      <p:pic>
        <p:nvPicPr>
          <p:cNvPr id="4" name="2020-12-08 00-40-52">
            <a:hlinkClick r:id="" action="ppaction://media"/>
            <a:extLst>
              <a:ext uri="{FF2B5EF4-FFF2-40B4-BE49-F238E27FC236}">
                <a16:creationId xmlns:a16="http://schemas.microsoft.com/office/drawing/2014/main" id="{E3194057-28FA-450B-838A-EB7B973B23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" y="3303465"/>
            <a:ext cx="3420000" cy="1923750"/>
          </a:xfrm>
          <a:prstGeom prst="rect">
            <a:avLst/>
          </a:prstGeom>
        </p:spPr>
      </p:pic>
      <p:pic>
        <p:nvPicPr>
          <p:cNvPr id="6" name="2020-12-08 00-41-36">
            <a:hlinkClick r:id="" action="ppaction://media"/>
            <a:extLst>
              <a:ext uri="{FF2B5EF4-FFF2-40B4-BE49-F238E27FC236}">
                <a16:creationId xmlns:a16="http://schemas.microsoft.com/office/drawing/2014/main" id="{AAF82667-5FBB-41FE-BAAF-FEAEAD8E426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62000" y="3303465"/>
            <a:ext cx="3420000" cy="1923750"/>
          </a:xfrm>
          <a:prstGeom prst="rect">
            <a:avLst/>
          </a:prstGeom>
        </p:spPr>
      </p:pic>
      <p:pic>
        <p:nvPicPr>
          <p:cNvPr id="7" name="2020-12-08 00-42-20">
            <a:hlinkClick r:id="" action="ppaction://media"/>
            <a:extLst>
              <a:ext uri="{FF2B5EF4-FFF2-40B4-BE49-F238E27FC236}">
                <a16:creationId xmlns:a16="http://schemas.microsoft.com/office/drawing/2014/main" id="{3BC0611D-4A9C-45E3-BD56-D132B14E46A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41657" y="3303465"/>
            <a:ext cx="3420000" cy="19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7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>
                <a:sym typeface="Wingdings" panose="05000000000000000000" pitchFamily="2" charset="2"/>
              </a:rPr>
              <a:t>Examples of the robot following a target for 1000 timesteps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Unlike before, once end-effector catch the target, it hardly misses the target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	     Ex. 1			  	          Ex. 2</a:t>
            </a: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     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 dirty="0"/>
          </a:p>
        </p:txBody>
      </p:sp>
      <p:pic>
        <p:nvPicPr>
          <p:cNvPr id="2" name="ppo2_0.001_noreset">
            <a:hlinkClick r:id="" action="ppaction://media"/>
            <a:extLst>
              <a:ext uri="{FF2B5EF4-FFF2-40B4-BE49-F238E27FC236}">
                <a16:creationId xmlns:a16="http://schemas.microsoft.com/office/drawing/2014/main" id="{84B068FE-0876-4FD6-AAC1-9D041B64BE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470" y="2263528"/>
            <a:ext cx="5040000" cy="2835000"/>
          </a:xfrm>
          <a:prstGeom prst="rect">
            <a:avLst/>
          </a:prstGeom>
        </p:spPr>
      </p:pic>
      <p:pic>
        <p:nvPicPr>
          <p:cNvPr id="8" name="2020-12-08 00-56-50">
            <a:hlinkClick r:id="" action="ppaction://media"/>
            <a:extLst>
              <a:ext uri="{FF2B5EF4-FFF2-40B4-BE49-F238E27FC236}">
                <a16:creationId xmlns:a16="http://schemas.microsoft.com/office/drawing/2014/main" id="{1C35C557-B972-4CF6-B499-C173E55BDD9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04000" y="2263528"/>
            <a:ext cx="504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42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2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3000">
                <a:sym typeface="Wingdings" panose="05000000000000000000" pitchFamily="2" charset="2"/>
              </a:rPr>
              <a:t>THANK YOU FOR LISTENING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9171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Mid progress review</a:t>
            </a:r>
          </a:p>
          <a:p>
            <a:endParaRPr lang="en-US" altLang="ko-KR"/>
          </a:p>
          <a:p>
            <a:r>
              <a:rPr lang="en-US" altLang="ko-KR"/>
              <a:t>Agent algorithm problem(PPO2)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Compare models</a:t>
            </a:r>
          </a:p>
          <a:p>
            <a:endParaRPr lang="en-US" altLang="ko-KR"/>
          </a:p>
          <a:p>
            <a:r>
              <a:rPr lang="en-US" altLang="ko-KR"/>
              <a:t>Result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725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State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Using position error as state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Action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Double (joint1, joint2)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-π &lt; joint2 &lt; π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-2π &lt; robot, joint1&lt; 2π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70AAC-649F-4D72-BED5-434B42D1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06" y="1937816"/>
            <a:ext cx="4161553" cy="1991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C8E04C-5B0E-486C-A36B-3EAA3F3B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06" y="4801120"/>
            <a:ext cx="4352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0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Reward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Tol &gt; Distance  + 1000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Out of boundary  -3000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Time over(1000 timesteps)  - 3000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- l</a:t>
            </a:r>
            <a:r>
              <a:rPr lang="en-US" altLang="ko-KR" baseline="30000">
                <a:sym typeface="Wingdings" panose="05000000000000000000" pitchFamily="2" charset="2"/>
              </a:rPr>
              <a:t>2</a:t>
            </a:r>
            <a:r>
              <a:rPr lang="en-US" altLang="ko-KR">
                <a:sym typeface="Wingdings" panose="05000000000000000000" pitchFamily="2" charset="2"/>
              </a:rPr>
              <a:t> reward for every timestep  for minimum expected time control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506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Algorithm compare graph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Convergence time : PPO2 &gt; A2C &gt; ACKTR &gt; SAC &gt; DDPG</a:t>
            </a:r>
          </a:p>
          <a:p>
            <a:pPr marL="457200" lvl="1" indent="0">
              <a:buNone/>
            </a:pPr>
            <a:r>
              <a:rPr lang="en-US" altLang="ko-KR" sz="1400">
                <a:sym typeface="Wingdings" panose="05000000000000000000" pitchFamily="2" charset="2"/>
              </a:rPr>
              <a:t> PPO2 shows best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numerical values for the most part including convergence time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903DF3-10F9-445C-99AA-550AA173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1458017"/>
            <a:ext cx="6120000" cy="19856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19AAB2-81B9-4710-869B-E60E0DD5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3366856"/>
            <a:ext cx="6120000" cy="19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0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Learning rate (gamma = 0.9)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Learning rate = 2.5e-4 model shows overall good figures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9675B19-9D0C-4F52-BEA6-5B93432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89612"/>
              </p:ext>
            </p:extLst>
          </p:nvPr>
        </p:nvGraphicFramePr>
        <p:xfrm>
          <a:off x="423168" y="1828800"/>
          <a:ext cx="77531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319">
                  <a:extLst>
                    <a:ext uri="{9D8B030D-6E8A-4147-A177-3AD203B41FA5}">
                      <a16:colId xmlns:a16="http://schemas.microsoft.com/office/drawing/2014/main" val="82031987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336674111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945099216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6576221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lr = 0.001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lr = 2.5e-4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lr = 1e-4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35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Episode len_mean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99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Success counts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2049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1535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62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Out of boundary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043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 for training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11s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11m 52s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14s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2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0465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Learning rate (gamma = 0.9)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There is little difference in convergence time between lr = 2.5e-4 and lr = 1e-4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Choose lr = 2.5e-4 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9810EA-03B3-40AE-AA1D-717E1014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154"/>
            <a:ext cx="9144000" cy="29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51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Gamma(lr = 2.5e-4)</a:t>
            </a: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AA37219-0AE1-4751-AB35-4E156DF0C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4098"/>
              </p:ext>
            </p:extLst>
          </p:nvPr>
        </p:nvGraphicFramePr>
        <p:xfrm>
          <a:off x="423167" y="1828800"/>
          <a:ext cx="79928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88">
                  <a:extLst>
                    <a:ext uri="{9D8B030D-6E8A-4147-A177-3AD203B41FA5}">
                      <a16:colId xmlns:a16="http://schemas.microsoft.com/office/drawing/2014/main" val="82031987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336674111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945099216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6576221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35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Episode len_mean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99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Success counts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2049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62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Out of boundary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043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 for training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7s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11m 52s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19s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2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890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Gamma(lr = 0.0001)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Gamma = 0.5 and gamma = 0.9 show similar convergence time but model with gamma of 0.5 often shows out of boundary case.</a:t>
            </a:r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Choose gamma = 0.9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Midprogress review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CB814-407C-4659-AB43-F48411D0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618"/>
            <a:ext cx="9144000" cy="29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88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2E7C473822D4798CA4AC417CB5C37" ma:contentTypeVersion="12" ma:contentTypeDescription="새 문서를 만듭니다." ma:contentTypeScope="" ma:versionID="fbaf8c67ec8abfef73a1b55552174cb4">
  <xsd:schema xmlns:xsd="http://www.w3.org/2001/XMLSchema" xmlns:xs="http://www.w3.org/2001/XMLSchema" xmlns:p="http://schemas.microsoft.com/office/2006/metadata/properties" xmlns:ns3="314d3812-c5ff-4148-bec4-649f33ccd75b" xmlns:ns4="187a9376-7618-48c6-9120-d318901c907d" targetNamespace="http://schemas.microsoft.com/office/2006/metadata/properties" ma:root="true" ma:fieldsID="edaaeb37f6a98d3e0c5c99d450bfeeb9" ns3:_="" ns4:_="">
    <xsd:import namespace="314d3812-c5ff-4148-bec4-649f33ccd75b"/>
    <xsd:import namespace="187a9376-7618-48c6-9120-d318901c9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d3812-c5ff-4148-bec4-649f33ccd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7a9376-7618-48c6-9120-d318901c9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E2854D-2D01-44AC-86D1-1DB1B87B9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6E122-F736-4C09-93E1-D805F99392A0}">
  <ds:schemaRefs>
    <ds:schemaRef ds:uri="187a9376-7618-48c6-9120-d318901c907d"/>
    <ds:schemaRef ds:uri="314d3812-c5ff-4148-bec4-649f33ccd7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5D6E85-BA54-49A1-B78F-E39D601227FF}">
  <ds:schemaRefs>
    <ds:schemaRef ds:uri="http://schemas.microsoft.com/office/2006/documentManagement/types"/>
    <ds:schemaRef ds:uri="http://purl.org/dc/terms/"/>
    <ds:schemaRef ds:uri="http://www.w3.org/XML/1998/namespace"/>
    <ds:schemaRef ds:uri="314d3812-c5ff-4148-bec4-649f33ccd75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87a9376-7618-48c6-9120-d318901c907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583</Words>
  <Application>Microsoft Office PowerPoint</Application>
  <PresentationFormat>화면 슬라이드 쇼(4:3)</PresentationFormat>
  <Paragraphs>225</Paragraphs>
  <Slides>18</Slides>
  <Notes>1</Notes>
  <HiddenSlides>0</HiddenSlides>
  <MMClips>7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Bold</vt:lpstr>
      <vt:lpstr>Arial</vt:lpstr>
      <vt:lpstr>Calibri</vt:lpstr>
      <vt:lpstr>Wingdings</vt:lpstr>
      <vt:lpstr>1_Office 테마</vt:lpstr>
      <vt:lpstr>PowerPoint 프레젠테이션</vt:lpstr>
      <vt:lpstr>Contents</vt:lpstr>
      <vt:lpstr>Midprogress review</vt:lpstr>
      <vt:lpstr>Midprogress review</vt:lpstr>
      <vt:lpstr>Midprogress review</vt:lpstr>
      <vt:lpstr>Midprogress review</vt:lpstr>
      <vt:lpstr>Midprogress review</vt:lpstr>
      <vt:lpstr>Midprogress review</vt:lpstr>
      <vt:lpstr>Midprogress review</vt:lpstr>
      <vt:lpstr>Midprogress review</vt:lpstr>
      <vt:lpstr>Agent algorithm problem(PPO2)</vt:lpstr>
      <vt:lpstr>Compare models</vt:lpstr>
      <vt:lpstr>Compare models</vt:lpstr>
      <vt:lpstr>Compare models</vt:lpstr>
      <vt:lpstr>Result</vt:lpstr>
      <vt:lpstr>Result</vt:lpstr>
      <vt:lpstr>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강예지</dc:creator>
  <cp:lastModifiedBy>이두현</cp:lastModifiedBy>
  <cp:revision>145</cp:revision>
  <cp:lastPrinted>2019-10-30T16:47:32Z</cp:lastPrinted>
  <dcterms:created xsi:type="dcterms:W3CDTF">2015-03-02T06:21:26Z</dcterms:created>
  <dcterms:modified xsi:type="dcterms:W3CDTF">2020-12-08T03:33:59Z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0x010100E052E7C473822D4798CA4AC417CB5C37</vt:lpwstr>
  </property>
</Properties>
</file>