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4.xml" ContentType="application/vnd.openxmlformats-officedocument.theme+xml"/>
  <Override PartName="/ppt/slideMasters/slideMaster3.xml" ContentType="application/vnd.openxmlformats-officedocument.presentationml.slideMaster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2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14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tiff" ContentType="image/tiff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Default Extension="rels" ContentType="application/vnd.openxmlformats-package.relationships+xml"/>
  <Override PartName="/ppt/slides/slide24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51" r:id="rId1"/>
    <p:sldMasterId id="2147483686" r:id="rId2"/>
    <p:sldMasterId id="2147483699" r:id="rId3"/>
  </p:sldMasterIdLst>
  <p:notesMasterIdLst>
    <p:notesMasterId r:id="rId41"/>
  </p:notesMasterIdLst>
  <p:sldIdLst>
    <p:sldId id="256" r:id="rId4"/>
    <p:sldId id="767" r:id="rId5"/>
    <p:sldId id="744" r:id="rId6"/>
    <p:sldId id="745" r:id="rId7"/>
    <p:sldId id="746" r:id="rId8"/>
    <p:sldId id="730" r:id="rId9"/>
    <p:sldId id="724" r:id="rId10"/>
    <p:sldId id="723" r:id="rId11"/>
    <p:sldId id="726" r:id="rId12"/>
    <p:sldId id="727" r:id="rId13"/>
    <p:sldId id="729" r:id="rId14"/>
    <p:sldId id="731" r:id="rId15"/>
    <p:sldId id="768" r:id="rId16"/>
    <p:sldId id="789" r:id="rId17"/>
    <p:sldId id="784" r:id="rId18"/>
    <p:sldId id="785" r:id="rId19"/>
    <p:sldId id="715" r:id="rId20"/>
    <p:sldId id="717" r:id="rId21"/>
    <p:sldId id="716" r:id="rId22"/>
    <p:sldId id="718" r:id="rId23"/>
    <p:sldId id="786" r:id="rId24"/>
    <p:sldId id="790" r:id="rId25"/>
    <p:sldId id="791" r:id="rId26"/>
    <p:sldId id="748" r:id="rId27"/>
    <p:sldId id="792" r:id="rId28"/>
    <p:sldId id="793" r:id="rId29"/>
    <p:sldId id="749" r:id="rId30"/>
    <p:sldId id="750" r:id="rId31"/>
    <p:sldId id="751" r:id="rId32"/>
    <p:sldId id="752" r:id="rId33"/>
    <p:sldId id="753" r:id="rId34"/>
    <p:sldId id="758" r:id="rId35"/>
    <p:sldId id="774" r:id="rId36"/>
    <p:sldId id="775" r:id="rId37"/>
    <p:sldId id="776" r:id="rId38"/>
    <p:sldId id="787" r:id="rId39"/>
    <p:sldId id="76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4570"/>
    <a:srgbClr val="FF0000"/>
    <a:srgbClr val="FF0066"/>
    <a:srgbClr val="FFFF00"/>
    <a:srgbClr val="33CC33"/>
    <a:srgbClr val="3366FF"/>
    <a:srgbClr val="B2B2B2"/>
    <a:srgbClr val="292929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9486" autoAdjust="0"/>
    <p:restoredTop sz="89041" autoAdjust="0"/>
  </p:normalViewPr>
  <p:slideViewPr>
    <p:cSldViewPr snapToGrid="0">
      <p:cViewPr varScale="1">
        <p:scale>
          <a:sx n="89" d="100"/>
          <a:sy n="89" d="100"/>
        </p:scale>
        <p:origin x="-11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221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35" Type="http://schemas.openxmlformats.org/officeDocument/2006/relationships/slide" Target="slides/slide32.xml"/><Relationship Id="rId31" Type="http://schemas.openxmlformats.org/officeDocument/2006/relationships/slide" Target="slides/slide28.xml"/><Relationship Id="rId34" Type="http://schemas.openxmlformats.org/officeDocument/2006/relationships/slide" Target="slides/slide31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7" Type="http://schemas.openxmlformats.org/officeDocument/2006/relationships/slide" Target="slides/slide4.xml"/><Relationship Id="rId36" Type="http://schemas.openxmlformats.org/officeDocument/2006/relationships/slide" Target="slides/slide33.xml"/><Relationship Id="rId4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0" Type="http://schemas.openxmlformats.org/officeDocument/2006/relationships/slide" Target="slides/slide7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9" Type="http://schemas.openxmlformats.org/officeDocument/2006/relationships/slide" Target="slides/slide6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7" Type="http://schemas.openxmlformats.org/officeDocument/2006/relationships/slide" Target="slides/slide24.xml"/><Relationship Id="rId14" Type="http://schemas.openxmlformats.org/officeDocument/2006/relationships/slide" Target="slides/slide11.xml"/><Relationship Id="rId23" Type="http://schemas.openxmlformats.org/officeDocument/2006/relationships/slide" Target="slides/slide20.xml"/><Relationship Id="rId4" Type="http://schemas.openxmlformats.org/officeDocument/2006/relationships/slide" Target="slides/slide1.xml"/><Relationship Id="rId28" Type="http://schemas.openxmlformats.org/officeDocument/2006/relationships/slide" Target="slides/slide25.xml"/><Relationship Id="rId45" Type="http://schemas.openxmlformats.org/officeDocument/2006/relationships/theme" Target="theme/theme1.xml"/><Relationship Id="rId26" Type="http://schemas.openxmlformats.org/officeDocument/2006/relationships/slide" Target="slides/slide23.xml"/><Relationship Id="rId30" Type="http://schemas.openxmlformats.org/officeDocument/2006/relationships/slide" Target="slides/slide27.xml"/><Relationship Id="rId11" Type="http://schemas.openxmlformats.org/officeDocument/2006/relationships/slide" Target="slides/slide8.xml"/><Relationship Id="rId42" Type="http://schemas.openxmlformats.org/officeDocument/2006/relationships/printerSettings" Target="printerSettings/printerSettings1.bin"/><Relationship Id="rId29" Type="http://schemas.openxmlformats.org/officeDocument/2006/relationships/slide" Target="slides/slide26.xml"/><Relationship Id="rId6" Type="http://schemas.openxmlformats.org/officeDocument/2006/relationships/slide" Target="slides/slide3.xml"/><Relationship Id="rId16" Type="http://schemas.openxmlformats.org/officeDocument/2006/relationships/slide" Target="slides/slide13.xml"/><Relationship Id="rId33" Type="http://schemas.openxmlformats.org/officeDocument/2006/relationships/slide" Target="slides/slide30.xml"/><Relationship Id="rId44" Type="http://schemas.openxmlformats.org/officeDocument/2006/relationships/viewProps" Target="viewProps.xml"/><Relationship Id="rId4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9" Type="http://schemas.openxmlformats.org/officeDocument/2006/relationships/slide" Target="slides/slide16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FDECA520-DB9A-464C-B784-2FECB8BBEF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FD16A-5CEA-46F2-B8CE-A648F2FD39FF}" type="slidenum">
              <a:rPr lang="en-US"/>
              <a:pPr/>
              <a:t>1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peyote</a:t>
            </a:r>
            <a:r>
              <a:rPr lang="en-US" baseline="0" dirty="0" smtClean="0"/>
              <a:t> buttons were harmed in the making of this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CA520-DB9A-464C-B784-2FECB8BBEFC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CA520-DB9A-464C-B784-2FECB8BBEFC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328613"/>
            <a:ext cx="2038350" cy="5961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7363" y="328613"/>
            <a:ext cx="5964237" cy="5961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randomBa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pitchFamily="31" charset="0"/>
              <a:buNone/>
              <a:defRPr sz="25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3079" name="Picture 7" descr="wordmark3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</p:spPr>
      </p:pic>
      <p:pic>
        <p:nvPicPr>
          <p:cNvPr id="3080" name="Picture 8" descr="isr_logo_308_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676400"/>
            <a:ext cx="3886200" cy="1416050"/>
          </a:xfrm>
          <a:prstGeom prst="rect">
            <a:avLst/>
          </a:prstGeom>
          <a:noFill/>
        </p:spPr>
      </p:pic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428625" y="6477000"/>
            <a:ext cx="5599113" cy="0"/>
          </a:xfrm>
          <a:prstGeom prst="line">
            <a:avLst/>
          </a:prstGeom>
          <a:noFill/>
          <a:ln w="57150" cmpd="thinThick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randomBa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260475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260475"/>
            <a:ext cx="400208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4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3.xml"/><Relationship Id="rId5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260475"/>
            <a:ext cx="8154987" cy="5029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111125" tIns="55562" rIns="111125" bIns="55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54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36575" y="328613"/>
            <a:ext cx="8070850" cy="7461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111125" tIns="55562" rIns="111125" bIns="555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15401" name="Line 9"/>
          <p:cNvSpPr>
            <a:spLocks noChangeShapeType="1"/>
          </p:cNvSpPr>
          <p:nvPr userDrawn="1"/>
        </p:nvSpPr>
        <p:spPr bwMode="auto">
          <a:xfrm flipH="1">
            <a:off x="485775" y="1138238"/>
            <a:ext cx="8188325" cy="0"/>
          </a:xfrm>
          <a:prstGeom prst="line">
            <a:avLst/>
          </a:prstGeom>
          <a:noFill/>
          <a:ln w="57150" cmpd="thickThin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02" name="Line 10"/>
          <p:cNvSpPr>
            <a:spLocks noChangeShapeType="1"/>
          </p:cNvSpPr>
          <p:nvPr userDrawn="1"/>
        </p:nvSpPr>
        <p:spPr bwMode="auto">
          <a:xfrm>
            <a:off x="428625" y="6477000"/>
            <a:ext cx="5599113" cy="0"/>
          </a:xfrm>
          <a:prstGeom prst="line">
            <a:avLst/>
          </a:prstGeom>
          <a:noFill/>
          <a:ln w="57150" cmpd="thinThick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03" name="Rectangle 11"/>
          <p:cNvSpPr>
            <a:spLocks noChangeArrowheads="1"/>
          </p:cNvSpPr>
          <p:nvPr userDrawn="1"/>
        </p:nvSpPr>
        <p:spPr bwMode="auto">
          <a:xfrm>
            <a:off x="381000" y="661670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00000"/>
              </a:lnSpc>
            </a:pPr>
            <a:fld id="{819A3D4A-CA83-49A6-8334-AE91D8503572}" type="slidenum">
              <a:rPr lang="en-US" sz="1000" b="0">
                <a:solidFill>
                  <a:srgbClr val="FF0033"/>
                </a:solidFill>
                <a:latin typeface="Book Antiqua" pitchFamily="18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>
              <a:solidFill>
                <a:srgbClr val="FF0033"/>
              </a:solidFill>
              <a:latin typeface="Book Antiqua" pitchFamily="18" charset="0"/>
            </a:endParaRPr>
          </a:p>
        </p:txBody>
      </p:sp>
      <p:pic>
        <p:nvPicPr>
          <p:cNvPr id="315404" name="Picture 12" descr="scs_logo"/>
          <p:cNvPicPr>
            <a:picLocks noChangeAspect="1" noChangeArrowheads="1"/>
          </p:cNvPicPr>
          <p:nvPr userDrawn="1"/>
        </p:nvPicPr>
        <p:blipFill>
          <a:blip r:embed="rId13"/>
          <a:srcRect r="21942"/>
          <a:stretch>
            <a:fillRect/>
          </a:stretch>
        </p:blipFill>
        <p:spPr bwMode="auto">
          <a:xfrm>
            <a:off x="6126163" y="6291263"/>
            <a:ext cx="26019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randomBar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31" name="Picture 7" descr="wordmark3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</p:spPr>
      </p:pic>
      <p:pic>
        <p:nvPicPr>
          <p:cNvPr id="1032" name="Picture 8" descr="isr_logo_308_r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</p:spPr>
      </p:pic>
      <p:sp>
        <p:nvSpPr>
          <p:cNvPr id="6" name="Line 4"/>
          <p:cNvSpPr>
            <a:spLocks noChangeShapeType="1"/>
          </p:cNvSpPr>
          <p:nvPr userDrawn="1"/>
        </p:nvSpPr>
        <p:spPr bwMode="auto">
          <a:xfrm flipH="1">
            <a:off x="485775" y="1138238"/>
            <a:ext cx="8188325" cy="0"/>
          </a:xfrm>
          <a:prstGeom prst="line">
            <a:avLst/>
          </a:prstGeom>
          <a:noFill/>
          <a:ln w="57150" cmpd="thickThin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randomBar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31" name="Picture 7" descr="wordmark3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</p:spPr>
      </p:pic>
      <p:pic>
        <p:nvPicPr>
          <p:cNvPr id="1032" name="Picture 8" descr="isr_logo_308_r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</p:spPr>
      </p:pic>
      <p:sp>
        <p:nvSpPr>
          <p:cNvPr id="6" name="Line 4"/>
          <p:cNvSpPr>
            <a:spLocks noChangeShapeType="1"/>
          </p:cNvSpPr>
          <p:nvPr userDrawn="1"/>
        </p:nvSpPr>
        <p:spPr bwMode="auto">
          <a:xfrm flipH="1">
            <a:off x="485775" y="1138238"/>
            <a:ext cx="8188325" cy="0"/>
          </a:xfrm>
          <a:prstGeom prst="line">
            <a:avLst/>
          </a:prstGeom>
          <a:noFill/>
          <a:ln w="57150" cmpd="thickThin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ransition>
    <p:randomBar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1" charset="0"/>
          <a:ea typeface="Osaka" pitchFamily="31" charset="-128"/>
          <a:cs typeface="Osaka" pitchFamily="3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pitchFamily="3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df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df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Talking About Concerns . . .</a:t>
            </a:r>
            <a:endParaRPr lang="en-US" dirty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James D. Herbsleb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School of Computer Science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Carnegie Mellon University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 bwMode="auto">
          <a:xfrm rot="5400000" flipH="1" flipV="1">
            <a:off x="-980341" y="3311374"/>
            <a:ext cx="4451744" cy="20770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35782" y="5548091"/>
            <a:ext cx="6610009" cy="18325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65326" y="521851"/>
            <a:ext cx="3249846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Proportion of dependencies </a:t>
            </a:r>
          </a:p>
          <a:p>
            <a:pPr algn="r"/>
            <a:r>
              <a:rPr lang="en-US" dirty="0" smtClean="0"/>
              <a:t>that cross-cut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49437" y="5614446"/>
            <a:ext cx="3160240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language-based </a:t>
            </a:r>
          </a:p>
          <a:p>
            <a:r>
              <a:rPr lang="en-US" dirty="0" smtClean="0"/>
              <a:t>modularizing mechanisms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100" y="1322025"/>
            <a:ext cx="7750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1252543" y="2122197"/>
            <a:ext cx="6488869" cy="3426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" name="Group 64"/>
          <p:cNvGrpSpPr/>
          <p:nvPr/>
        </p:nvGrpSpPr>
        <p:grpSpPr>
          <a:xfrm>
            <a:off x="5584256" y="852358"/>
            <a:ext cx="2981240" cy="1513369"/>
            <a:chOff x="4940588" y="3461616"/>
            <a:chExt cx="2981240" cy="1513369"/>
          </a:xfrm>
        </p:grpSpPr>
        <p:sp>
          <p:nvSpPr>
            <p:cNvPr id="62" name="TextBox 61"/>
            <p:cNvSpPr txBox="1"/>
            <p:nvPr/>
          </p:nvSpPr>
          <p:spPr>
            <a:xfrm>
              <a:off x="5236327" y="3461616"/>
              <a:ext cx="2685501" cy="59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Cognition and</a:t>
              </a:r>
            </a:p>
            <a:p>
              <a:r>
                <a:rPr lang="en-US" dirty="0" smtClean="0"/>
                <a:t>coordination problems</a:t>
              </a:r>
              <a:endParaRPr lang="en-US" dirty="0"/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 rot="5400000">
              <a:off x="4618794" y="4287866"/>
              <a:ext cx="1008913" cy="365325"/>
            </a:xfrm>
            <a:prstGeom prst="straightConnector1">
              <a:avLst/>
            </a:prstGeom>
            <a:solidFill>
              <a:srgbClr val="FFBE7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Box 46"/>
          <p:cNvSpPr txBox="1"/>
          <p:nvPr/>
        </p:nvSpPr>
        <p:spPr>
          <a:xfrm>
            <a:off x="3879403" y="1113283"/>
            <a:ext cx="1390124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Traditional </a:t>
            </a:r>
          </a:p>
          <a:p>
            <a:r>
              <a:rPr lang="en-US" dirty="0" smtClean="0"/>
              <a:t>modularity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rot="10800000" flipV="1">
            <a:off x="3166152" y="1635134"/>
            <a:ext cx="695859" cy="382691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1503142" y="1495211"/>
            <a:ext cx="6266713" cy="609591"/>
            <a:chOff x="1503142" y="1495211"/>
            <a:chExt cx="6266713" cy="3079688"/>
          </a:xfrm>
        </p:grpSpPr>
        <p:grpSp>
          <p:nvGrpSpPr>
            <p:cNvPr id="7" name="Group 45"/>
            <p:cNvGrpSpPr/>
            <p:nvPr/>
          </p:nvGrpSpPr>
          <p:grpSpPr>
            <a:xfrm>
              <a:off x="1503142" y="1495211"/>
              <a:ext cx="1580536" cy="3079688"/>
              <a:chOff x="1503142" y="1495211"/>
              <a:chExt cx="1580536" cy="1212767"/>
            </a:xfrm>
          </p:grpSpPr>
          <p:cxnSp>
            <p:nvCxnSpPr>
              <p:cNvPr id="3" name="Straight Connector 2"/>
              <p:cNvCxnSpPr/>
              <p:nvPr/>
            </p:nvCxnSpPr>
            <p:spPr bwMode="auto">
              <a:xfrm rot="16200000" flipV="1">
                <a:off x="2466909" y="2091210"/>
                <a:ext cx="1212767" cy="20770"/>
              </a:xfrm>
              <a:prstGeom prst="line">
                <a:avLst/>
              </a:prstGeom>
              <a:solidFill>
                <a:srgbClr val="FFBE7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" name="Straight Connector 4"/>
              <p:cNvCxnSpPr/>
              <p:nvPr/>
            </p:nvCxnSpPr>
            <p:spPr bwMode="auto">
              <a:xfrm>
                <a:off x="1503142" y="1499204"/>
                <a:ext cx="1557792" cy="2"/>
              </a:xfrm>
              <a:prstGeom prst="line">
                <a:avLst/>
              </a:prstGeom>
              <a:solidFill>
                <a:srgbClr val="FFBE7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8" name="Straight Connector 67"/>
            <p:cNvCxnSpPr/>
            <p:nvPr/>
          </p:nvCxnSpPr>
          <p:spPr bwMode="auto">
            <a:xfrm>
              <a:off x="3090215" y="4570204"/>
              <a:ext cx="4679640" cy="1588"/>
            </a:xfrm>
            <a:prstGeom prst="line">
              <a:avLst/>
            </a:prstGeom>
            <a:solidFill>
              <a:srgbClr val="FFBE7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504497" y="6018689"/>
            <a:ext cx="3334817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Consensus view at Recife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 bwMode="auto">
          <a:xfrm rot="5400000" flipH="1" flipV="1">
            <a:off x="-980341" y="3311374"/>
            <a:ext cx="4451744" cy="20770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35782" y="5548091"/>
            <a:ext cx="6610009" cy="18325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65326" y="521851"/>
            <a:ext cx="3249846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Proportion of dependencies </a:t>
            </a:r>
          </a:p>
          <a:p>
            <a:pPr algn="r"/>
            <a:r>
              <a:rPr lang="en-US" dirty="0" smtClean="0"/>
              <a:t>that cross-cut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49437" y="5614446"/>
            <a:ext cx="3160240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language-based </a:t>
            </a:r>
          </a:p>
          <a:p>
            <a:r>
              <a:rPr lang="en-US" dirty="0" smtClean="0"/>
              <a:t>modularizing mechanisms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100" y="1322025"/>
            <a:ext cx="7750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52543" y="3426826"/>
            <a:ext cx="6999818" cy="2122195"/>
            <a:chOff x="1252543" y="3426826"/>
            <a:chExt cx="6999818" cy="2122195"/>
          </a:xfrm>
        </p:grpSpPr>
        <p:sp>
          <p:nvSpPr>
            <p:cNvPr id="59" name="Rectangle 58"/>
            <p:cNvSpPr/>
            <p:nvPr/>
          </p:nvSpPr>
          <p:spPr bwMode="auto">
            <a:xfrm>
              <a:off x="1252543" y="4801034"/>
              <a:ext cx="6488869" cy="74798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2" name="Group 64"/>
            <p:cNvGrpSpPr/>
            <p:nvPr/>
          </p:nvGrpSpPr>
          <p:grpSpPr>
            <a:xfrm>
              <a:off x="5271121" y="3426826"/>
              <a:ext cx="2981240" cy="1513369"/>
              <a:chOff x="4940588" y="3461616"/>
              <a:chExt cx="2981240" cy="151336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5236327" y="3461616"/>
                <a:ext cx="2685501" cy="59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Cognition and</a:t>
                </a:r>
              </a:p>
              <a:p>
                <a:r>
                  <a:rPr lang="en-US" dirty="0" smtClean="0"/>
                  <a:t>coordination problems</a:t>
                </a:r>
                <a:endParaRPr lang="en-US" dirty="0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 bwMode="auto">
              <a:xfrm rot="5400000">
                <a:off x="4618794" y="4287866"/>
                <a:ext cx="1008913" cy="365325"/>
              </a:xfrm>
              <a:prstGeom prst="straightConnector1">
                <a:avLst/>
              </a:prstGeom>
              <a:solidFill>
                <a:srgbClr val="FFBE7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6" name="Group 45"/>
          <p:cNvGrpSpPr/>
          <p:nvPr/>
        </p:nvGrpSpPr>
        <p:grpSpPr>
          <a:xfrm>
            <a:off x="1503142" y="1495211"/>
            <a:ext cx="1580536" cy="609591"/>
            <a:chOff x="1503142" y="1495211"/>
            <a:chExt cx="1580536" cy="1212767"/>
          </a:xfrm>
        </p:grpSpPr>
        <p:cxnSp>
          <p:nvCxnSpPr>
            <p:cNvPr id="3" name="Straight Connector 2"/>
            <p:cNvCxnSpPr/>
            <p:nvPr/>
          </p:nvCxnSpPr>
          <p:spPr bwMode="auto">
            <a:xfrm rot="16200000" flipV="1">
              <a:off x="2466909" y="2091210"/>
              <a:ext cx="1212767" cy="20770"/>
            </a:xfrm>
            <a:prstGeom prst="line">
              <a:avLst/>
            </a:prstGeom>
            <a:solidFill>
              <a:srgbClr val="FFBE7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1503142" y="1499204"/>
              <a:ext cx="1557792" cy="2"/>
            </a:xfrm>
            <a:prstGeom prst="line">
              <a:avLst/>
            </a:prstGeom>
            <a:solidFill>
              <a:srgbClr val="FFBE7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8" name="Straight Connector 67"/>
          <p:cNvCxnSpPr/>
          <p:nvPr/>
        </p:nvCxnSpPr>
        <p:spPr bwMode="auto">
          <a:xfrm>
            <a:off x="3090215" y="2103873"/>
            <a:ext cx="1659011" cy="929"/>
          </a:xfrm>
          <a:prstGeom prst="line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3396413" y="3440217"/>
            <a:ext cx="2678839" cy="17397"/>
          </a:xfrm>
          <a:prstGeom prst="line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727133" y="4794955"/>
            <a:ext cx="3079169" cy="1588"/>
          </a:xfrm>
          <a:prstGeom prst="line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553101" y="3596620"/>
            <a:ext cx="108274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Aspects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3583665" y="3913890"/>
            <a:ext cx="1043786" cy="521849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04497" y="6018689"/>
            <a:ext cx="3334817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Consensus view at Recife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 bwMode="auto">
          <a:xfrm rot="5400000" flipH="1" flipV="1">
            <a:off x="-980341" y="3311374"/>
            <a:ext cx="4451744" cy="20770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35782" y="5548091"/>
            <a:ext cx="6610009" cy="18325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65326" y="521851"/>
            <a:ext cx="3249846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Proportion of dependencies </a:t>
            </a:r>
          </a:p>
          <a:p>
            <a:pPr algn="r"/>
            <a:r>
              <a:rPr lang="en-US" dirty="0" smtClean="0"/>
              <a:t>that cross-cut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49437" y="5614446"/>
            <a:ext cx="3160240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language-based </a:t>
            </a:r>
          </a:p>
          <a:p>
            <a:r>
              <a:rPr lang="en-US" dirty="0" smtClean="0"/>
              <a:t>modularizing mechanisms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100" y="1322025"/>
            <a:ext cx="7750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 bwMode="auto">
          <a:xfrm>
            <a:off x="1356920" y="1513370"/>
            <a:ext cx="6436681" cy="663098"/>
          </a:xfrm>
          <a:custGeom>
            <a:avLst/>
            <a:gdLst>
              <a:gd name="connsiteX0" fmla="*/ 0 w 3768468"/>
              <a:gd name="connsiteY0" fmla="*/ 0 h 3758237"/>
              <a:gd name="connsiteX1" fmla="*/ 114511 w 3768468"/>
              <a:gd name="connsiteY1" fmla="*/ 1228454 h 3758237"/>
              <a:gd name="connsiteX2" fmla="*/ 333124 w 3768468"/>
              <a:gd name="connsiteY2" fmla="*/ 2217464 h 3758237"/>
              <a:gd name="connsiteX3" fmla="*/ 551737 w 3768468"/>
              <a:gd name="connsiteY3" fmla="*/ 2706763 h 3758237"/>
              <a:gd name="connsiteX4" fmla="*/ 811990 w 3768468"/>
              <a:gd name="connsiteY4" fmla="*/ 3029493 h 3758237"/>
              <a:gd name="connsiteX5" fmla="*/ 1113884 w 3768468"/>
              <a:gd name="connsiteY5" fmla="*/ 3248116 h 3758237"/>
              <a:gd name="connsiteX6" fmla="*/ 1582340 w 3768468"/>
              <a:gd name="connsiteY6" fmla="*/ 3435507 h 3758237"/>
              <a:gd name="connsiteX7" fmla="*/ 1936285 w 3768468"/>
              <a:gd name="connsiteY7" fmla="*/ 3539613 h 3758237"/>
              <a:gd name="connsiteX8" fmla="*/ 2488022 w 3768468"/>
              <a:gd name="connsiteY8" fmla="*/ 3643720 h 3758237"/>
              <a:gd name="connsiteX9" fmla="*/ 3404113 w 3768468"/>
              <a:gd name="connsiteY9" fmla="*/ 3737415 h 3758237"/>
              <a:gd name="connsiteX10" fmla="*/ 3768468 w 3768468"/>
              <a:gd name="connsiteY10" fmla="*/ 3758237 h 375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68468" h="3758237">
                <a:moveTo>
                  <a:pt x="0" y="0"/>
                </a:moveTo>
                <a:cubicBezTo>
                  <a:pt x="29495" y="429438"/>
                  <a:pt x="58990" y="858877"/>
                  <a:pt x="114511" y="1228454"/>
                </a:cubicBezTo>
                <a:cubicBezTo>
                  <a:pt x="170032" y="1598031"/>
                  <a:pt x="260253" y="1971079"/>
                  <a:pt x="333124" y="2217464"/>
                </a:cubicBezTo>
                <a:cubicBezTo>
                  <a:pt x="405995" y="2463849"/>
                  <a:pt x="471926" y="2571425"/>
                  <a:pt x="551737" y="2706763"/>
                </a:cubicBezTo>
                <a:cubicBezTo>
                  <a:pt x="631548" y="2842101"/>
                  <a:pt x="718299" y="2939268"/>
                  <a:pt x="811990" y="3029493"/>
                </a:cubicBezTo>
                <a:cubicBezTo>
                  <a:pt x="905681" y="3119718"/>
                  <a:pt x="985493" y="3180447"/>
                  <a:pt x="1113884" y="3248116"/>
                </a:cubicBezTo>
                <a:cubicBezTo>
                  <a:pt x="1242275" y="3315785"/>
                  <a:pt x="1445273" y="3386924"/>
                  <a:pt x="1582340" y="3435507"/>
                </a:cubicBezTo>
                <a:cubicBezTo>
                  <a:pt x="1719407" y="3484090"/>
                  <a:pt x="1785338" y="3504911"/>
                  <a:pt x="1936285" y="3539613"/>
                </a:cubicBezTo>
                <a:cubicBezTo>
                  <a:pt x="2087232" y="3574315"/>
                  <a:pt x="2243384" y="3610753"/>
                  <a:pt x="2488022" y="3643720"/>
                </a:cubicBezTo>
                <a:cubicBezTo>
                  <a:pt x="2732660" y="3676687"/>
                  <a:pt x="3190706" y="3718329"/>
                  <a:pt x="3404113" y="3737415"/>
                </a:cubicBezTo>
                <a:cubicBezTo>
                  <a:pt x="3617520" y="3756501"/>
                  <a:pt x="3768468" y="3758237"/>
                  <a:pt x="3768468" y="3758237"/>
                </a:cubicBez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52543" y="852358"/>
            <a:ext cx="7312953" cy="4696664"/>
            <a:chOff x="1252543" y="852358"/>
            <a:chExt cx="7312953" cy="4696664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252543" y="2191777"/>
              <a:ext cx="6488869" cy="335724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15" name="Group 64"/>
            <p:cNvGrpSpPr/>
            <p:nvPr/>
          </p:nvGrpSpPr>
          <p:grpSpPr>
            <a:xfrm>
              <a:off x="5584256" y="852358"/>
              <a:ext cx="2981240" cy="1513369"/>
              <a:chOff x="4940588" y="3461616"/>
              <a:chExt cx="2981240" cy="151336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236327" y="3461616"/>
                <a:ext cx="2685501" cy="59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Cognition and</a:t>
                </a:r>
              </a:p>
              <a:p>
                <a:r>
                  <a:rPr lang="en-US" dirty="0" smtClean="0"/>
                  <a:t>coordination problems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 bwMode="auto">
              <a:xfrm rot="5400000">
                <a:off x="4618794" y="4287866"/>
                <a:ext cx="1008913" cy="365325"/>
              </a:xfrm>
              <a:prstGeom prst="straightConnector1">
                <a:avLst/>
              </a:prstGeom>
              <a:solidFill>
                <a:srgbClr val="FFBE7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19" name="TextBox 18"/>
          <p:cNvSpPr txBox="1"/>
          <p:nvPr/>
        </p:nvSpPr>
        <p:spPr>
          <a:xfrm>
            <a:off x="504497" y="6018689"/>
            <a:ext cx="3733815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My view (mildly exaggerated)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8262" y="2293350"/>
            <a:ext cx="4917632" cy="1094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Dystopian vision:</a:t>
            </a:r>
          </a:p>
          <a:p>
            <a:endParaRPr lang="en-US" dirty="0" smtClean="0"/>
          </a:p>
          <a:p>
            <a:r>
              <a:rPr lang="en-US" dirty="0" smtClean="0"/>
              <a:t>Modularity alone will never fix the problem.  </a:t>
            </a:r>
          </a:p>
          <a:p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the Gray Area . . .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design, work assignment, and tools set up to bring the right dependencies to the attention of the right people so they can act appropriately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Examples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design and work assignment</a:t>
            </a:r>
          </a:p>
          <a:p>
            <a:pPr lvl="1"/>
            <a:r>
              <a:rPr lang="en-US" dirty="0" smtClean="0"/>
              <a:t>Lessons from feature-driven development</a:t>
            </a:r>
          </a:p>
          <a:p>
            <a:r>
              <a:rPr lang="en-US" dirty="0" smtClean="0"/>
              <a:t>Using information from the environment</a:t>
            </a:r>
          </a:p>
          <a:p>
            <a:pPr lvl="1"/>
            <a:r>
              <a:rPr lang="en-US" dirty="0" smtClean="0"/>
              <a:t>Learning from human activity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of functionality in end-user terms</a:t>
            </a:r>
          </a:p>
          <a:p>
            <a:r>
              <a:rPr lang="en-US" dirty="0" smtClean="0"/>
              <a:t>Feature is the unit of development managed by a project</a:t>
            </a:r>
          </a:p>
          <a:p>
            <a:r>
              <a:rPr lang="en-US" dirty="0" smtClean="0"/>
              <a:t>Features tend to cut across traditional software entities</a:t>
            </a:r>
          </a:p>
          <a:p>
            <a:r>
              <a:rPr lang="en-US" dirty="0" smtClean="0"/>
              <a:t>Work often overseen by “feature manager”</a:t>
            </a:r>
          </a:p>
          <a:p>
            <a:r>
              <a:rPr lang="en-US" dirty="0" smtClean="0"/>
              <a:t>Developers associated with component, assigned to work on particular features</a:t>
            </a:r>
          </a:p>
          <a:p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Setting</a:t>
            </a:r>
          </a:p>
          <a:p>
            <a:pPr lvl="1"/>
            <a:r>
              <a:rPr lang="en-US" sz="2400" dirty="0" smtClean="0"/>
              <a:t>Software for automotive navigation system</a:t>
            </a:r>
          </a:p>
          <a:p>
            <a:pPr lvl="1"/>
            <a:r>
              <a:rPr lang="en-US" sz="2400" dirty="0" smtClean="0"/>
              <a:t>1195 features</a:t>
            </a:r>
          </a:p>
          <a:p>
            <a:pPr lvl="1"/>
            <a:r>
              <a:rPr lang="en-US" sz="2400" dirty="0" smtClean="0"/>
              <a:t>32 months of activity</a:t>
            </a:r>
          </a:p>
          <a:p>
            <a:pPr lvl="1"/>
            <a:r>
              <a:rPr lang="en-US" sz="2400" dirty="0" smtClean="0"/>
              <a:t>179 engineers in 13 teams</a:t>
            </a:r>
          </a:p>
          <a:p>
            <a:pPr lvl="1"/>
            <a:r>
              <a:rPr lang="en-US" sz="2400" dirty="0" smtClean="0"/>
              <a:t>1.5 M LOC, 6789 source files, 107 architectural components</a:t>
            </a:r>
          </a:p>
          <a:p>
            <a:pPr lvl="1"/>
            <a:r>
              <a:rPr lang="en-US" sz="2400" dirty="0" smtClean="0"/>
              <a:t>Organization had 5 years of prior experience with feature-driven development</a:t>
            </a:r>
          </a:p>
          <a:p>
            <a:r>
              <a:rPr lang="en-US" sz="2800" dirty="0" smtClean="0"/>
              <a:t>Architects prepare feature development specification</a:t>
            </a:r>
            <a:endParaRPr lang="en-US" sz="28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1358" y="1756011"/>
            <a:ext cx="8257047" cy="33764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8236" y="5293156"/>
            <a:ext cx="6910090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Odds Ratios from Regression Assessing Factors Driving Feature Integration Failures </a:t>
            </a:r>
            <a:endParaRPr lang="en-US" sz="14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22695" y="6279956"/>
            <a:ext cx="6961793" cy="34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/>
              <a:t>From Cataldo, M. &amp; Herbsleb, J.D. (2011).  Factors Leading to Integration Failures in Global Feature-Oriented Development: An Empirical Analysis</a:t>
            </a:r>
            <a:r>
              <a:rPr lang="en-US" sz="900" b="0" i="1" dirty="0" smtClean="0"/>
              <a:t>.  Proceedings, International Conference on Software Engineering</a:t>
            </a:r>
            <a:r>
              <a:rPr lang="en-US" sz="900" b="0" dirty="0" smtClean="0"/>
              <a:t> (to appear). 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91326" y="2873917"/>
            <a:ext cx="8046628" cy="203955"/>
            <a:chOff x="491326" y="2873917"/>
            <a:chExt cx="8046628" cy="203955"/>
          </a:xfrm>
        </p:grpSpPr>
        <p:sp>
          <p:nvSpPr>
            <p:cNvPr id="5" name="Rectangle 4"/>
            <p:cNvSpPr/>
            <p:nvPr/>
          </p:nvSpPr>
          <p:spPr bwMode="auto">
            <a:xfrm>
              <a:off x="491326" y="2873917"/>
              <a:ext cx="2595687" cy="19468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 bwMode="auto">
            <a:xfrm flipV="1">
              <a:off x="3087013" y="2966624"/>
              <a:ext cx="3485635" cy="46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Rectangle 7"/>
            <p:cNvSpPr/>
            <p:nvPr/>
          </p:nvSpPr>
          <p:spPr bwMode="auto">
            <a:xfrm>
              <a:off x="6548313" y="2877986"/>
              <a:ext cx="1989641" cy="19988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95406" y="3193196"/>
            <a:ext cx="8046628" cy="199880"/>
            <a:chOff x="495406" y="3193196"/>
            <a:chExt cx="8046628" cy="199880"/>
          </a:xfrm>
        </p:grpSpPr>
        <p:sp>
          <p:nvSpPr>
            <p:cNvPr id="9" name="Rectangle 8"/>
            <p:cNvSpPr/>
            <p:nvPr/>
          </p:nvSpPr>
          <p:spPr bwMode="auto">
            <a:xfrm>
              <a:off x="495406" y="3193196"/>
              <a:ext cx="431625" cy="18134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 bwMode="auto">
            <a:xfrm flipV="1">
              <a:off x="927031" y="3281828"/>
              <a:ext cx="6192566" cy="20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 bwMode="auto">
            <a:xfrm>
              <a:off x="7156678" y="3197264"/>
              <a:ext cx="1385356" cy="19581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8026" y="3512473"/>
            <a:ext cx="8046628" cy="223619"/>
            <a:chOff x="518026" y="3512473"/>
            <a:chExt cx="8046628" cy="223619"/>
          </a:xfrm>
        </p:grpSpPr>
        <p:sp>
          <p:nvSpPr>
            <p:cNvPr id="12" name="Rectangle 11"/>
            <p:cNvSpPr/>
            <p:nvPr/>
          </p:nvSpPr>
          <p:spPr bwMode="auto">
            <a:xfrm>
              <a:off x="518026" y="3512473"/>
              <a:ext cx="3301341" cy="205078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 bwMode="auto">
            <a:xfrm>
              <a:off x="3819367" y="3615012"/>
              <a:ext cx="3300230" cy="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7156678" y="3516542"/>
              <a:ext cx="1407976" cy="21955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2106" y="3859564"/>
            <a:ext cx="8046628" cy="201002"/>
            <a:chOff x="522106" y="3859564"/>
            <a:chExt cx="8046628" cy="20100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522106" y="3859564"/>
              <a:ext cx="5327458" cy="20100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 flipV="1">
              <a:off x="5849564" y="3958589"/>
              <a:ext cx="2076549" cy="14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7963195" y="3863633"/>
              <a:ext cx="605539" cy="196933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 smtClean="0"/>
              <a:t>What Causes Integration Failure?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action_edeps_fresp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39227" y="1937975"/>
            <a:ext cx="5720437" cy="39325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695" y="6279956"/>
            <a:ext cx="6961793" cy="34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/>
              <a:t>From Cataldo, M. &amp; Herbsleb, J.D. (2011).  Factors Leading to Integration Failures in Global Feature-Oriented Development: An Empirical Analysis</a:t>
            </a:r>
            <a:r>
              <a:rPr lang="en-US" sz="900" b="0" i="1" dirty="0" smtClean="0"/>
              <a:t>.  Proceedings, International Conference on Software Engineering</a:t>
            </a:r>
            <a:r>
              <a:rPr lang="en-US" sz="900" b="0" dirty="0" smtClean="0"/>
              <a:t> (to appear).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 Matters!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135332" y="1948537"/>
            <a:ext cx="9472920" cy="3304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2756" y="5463656"/>
            <a:ext cx="8496987" cy="483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Odds Ratios from Regression Assessing the Impact of Cross-Feature Interactions on Integration Failures</a:t>
            </a:r>
          </a:p>
          <a:p>
            <a:endParaRPr lang="en-US" sz="14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22695" y="6279956"/>
            <a:ext cx="6961793" cy="34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/>
              <a:t>From Cataldo, M. &amp; Herbsleb, J.D. (2011).  Factors Leading to Integration Failures in Global Feature-Oriented Development: An Empirical Analysis</a:t>
            </a:r>
            <a:r>
              <a:rPr lang="en-US" sz="900" b="0" i="1" dirty="0" smtClean="0"/>
              <a:t>.  Proceedings, International Conference on Software Engineering</a:t>
            </a:r>
            <a:r>
              <a:rPr lang="en-US" sz="900" b="0" dirty="0" smtClean="0"/>
              <a:t> (to appear).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1326" y="3021881"/>
            <a:ext cx="8046629" cy="231767"/>
            <a:chOff x="491326" y="2864653"/>
            <a:chExt cx="8046629" cy="231767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91326" y="2864653"/>
              <a:ext cx="1390547" cy="2039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  <p:cxnSp>
          <p:nvCxnSpPr>
            <p:cNvPr id="13" name="Straight Arrow Connector 12"/>
            <p:cNvCxnSpPr>
              <a:stCxn id="12" idx="3"/>
              <a:endCxn id="14" idx="1"/>
            </p:cNvCxnSpPr>
            <p:nvPr/>
          </p:nvCxnSpPr>
          <p:spPr bwMode="auto">
            <a:xfrm>
              <a:off x="1881873" y="2966628"/>
              <a:ext cx="4078936" cy="205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5960809" y="2877985"/>
              <a:ext cx="2577146" cy="21843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1327" y="3235107"/>
            <a:ext cx="8046628" cy="208018"/>
            <a:chOff x="491327" y="2869853"/>
            <a:chExt cx="8046628" cy="20801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91327" y="2869853"/>
              <a:ext cx="1733548" cy="1987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  <p:cxnSp>
          <p:nvCxnSpPr>
            <p:cNvPr id="17" name="Straight Arrow Connector 16"/>
            <p:cNvCxnSpPr>
              <a:stCxn id="16" idx="3"/>
              <a:endCxn id="18" idx="1"/>
            </p:cNvCxnSpPr>
            <p:nvPr/>
          </p:nvCxnSpPr>
          <p:spPr bwMode="auto">
            <a:xfrm>
              <a:off x="2224875" y="2969228"/>
              <a:ext cx="3735934" cy="185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960809" y="2897664"/>
              <a:ext cx="2577146" cy="18020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1326" y="3401981"/>
            <a:ext cx="8046629" cy="222495"/>
            <a:chOff x="491326" y="2865785"/>
            <a:chExt cx="8046629" cy="222495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91326" y="2865785"/>
              <a:ext cx="1575953" cy="202818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  <p:cxnSp>
          <p:nvCxnSpPr>
            <p:cNvPr id="21" name="Straight Arrow Connector 20"/>
            <p:cNvCxnSpPr>
              <a:stCxn id="20" idx="3"/>
              <a:endCxn id="22" idx="1"/>
            </p:cNvCxnSpPr>
            <p:nvPr/>
          </p:nvCxnSpPr>
          <p:spPr bwMode="auto">
            <a:xfrm>
              <a:off x="2067279" y="2967194"/>
              <a:ext cx="3902800" cy="159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ectangle 21"/>
            <p:cNvSpPr/>
            <p:nvPr/>
          </p:nvSpPr>
          <p:spPr bwMode="auto">
            <a:xfrm>
              <a:off x="5970079" y="2877985"/>
              <a:ext cx="2567876" cy="21029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1327" y="3608868"/>
            <a:ext cx="8046627" cy="210293"/>
            <a:chOff x="491327" y="2873917"/>
            <a:chExt cx="8046627" cy="21029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91327" y="2873917"/>
              <a:ext cx="546948" cy="201023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  <p:cxnSp>
          <p:nvCxnSpPr>
            <p:cNvPr id="25" name="Straight Arrow Connector 24"/>
            <p:cNvCxnSpPr>
              <a:stCxn id="24" idx="3"/>
              <a:endCxn id="26" idx="1"/>
            </p:cNvCxnSpPr>
            <p:nvPr/>
          </p:nvCxnSpPr>
          <p:spPr bwMode="auto">
            <a:xfrm>
              <a:off x="1038275" y="2974429"/>
              <a:ext cx="4941074" cy="6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ectangle 25"/>
            <p:cNvSpPr/>
            <p:nvPr/>
          </p:nvSpPr>
          <p:spPr bwMode="auto">
            <a:xfrm>
              <a:off x="5979349" y="2877986"/>
              <a:ext cx="2558605" cy="20622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1326" y="3816894"/>
            <a:ext cx="8046628" cy="196952"/>
            <a:chOff x="491326" y="2873917"/>
            <a:chExt cx="8046628" cy="196952"/>
          </a:xfrm>
        </p:grpSpPr>
        <p:sp>
          <p:nvSpPr>
            <p:cNvPr id="28" name="Rectangle 27"/>
            <p:cNvSpPr/>
            <p:nvPr/>
          </p:nvSpPr>
          <p:spPr bwMode="auto">
            <a:xfrm>
              <a:off x="491326" y="2873917"/>
              <a:ext cx="3198257" cy="19695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  <p:cxnSp>
          <p:nvCxnSpPr>
            <p:cNvPr id="29" name="Straight Arrow Connector 28"/>
            <p:cNvCxnSpPr>
              <a:stCxn id="28" idx="3"/>
              <a:endCxn id="30" idx="1"/>
            </p:cNvCxnSpPr>
            <p:nvPr/>
          </p:nvCxnSpPr>
          <p:spPr bwMode="auto">
            <a:xfrm flipV="1">
              <a:off x="3689583" y="2965157"/>
              <a:ext cx="3105553" cy="72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6795136" y="2877986"/>
              <a:ext cx="1742818" cy="17434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6136" y="4163985"/>
            <a:ext cx="8046628" cy="203955"/>
            <a:chOff x="491326" y="2873917"/>
            <a:chExt cx="8046628" cy="203955"/>
          </a:xfrm>
        </p:grpSpPr>
        <p:sp>
          <p:nvSpPr>
            <p:cNvPr id="32" name="Rectangle 31"/>
            <p:cNvSpPr/>
            <p:nvPr/>
          </p:nvSpPr>
          <p:spPr bwMode="auto">
            <a:xfrm>
              <a:off x="491326" y="2873917"/>
              <a:ext cx="3351771" cy="19287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34" idx="1"/>
            </p:cNvCxnSpPr>
            <p:nvPr/>
          </p:nvCxnSpPr>
          <p:spPr bwMode="auto">
            <a:xfrm>
              <a:off x="3843097" y="2970356"/>
              <a:ext cx="3967692" cy="92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Rectangle 33"/>
            <p:cNvSpPr/>
            <p:nvPr/>
          </p:nvSpPr>
          <p:spPr bwMode="auto">
            <a:xfrm>
              <a:off x="7810789" y="2881380"/>
              <a:ext cx="727165" cy="19649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  <a:ea typeface="Osaka" pitchFamily="31" charset="-128"/>
                <a:cs typeface="Osaka" pitchFamily="31" charset="-128"/>
              </a:endParaRPr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 smtClean="0"/>
              <a:t>Destructive Feature Interaction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Modularity?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Thanks, Mary!</a:t>
            </a:r>
          </a:p>
          <a:p>
            <a:r>
              <a:rPr lang="en-US" dirty="0" smtClean="0"/>
              <a:t>Thanks, Dick!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eraction_gsd_dep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568667" y="1938221"/>
            <a:ext cx="5725881" cy="3932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695" y="6279956"/>
            <a:ext cx="6961793" cy="34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/>
              <a:t>From Cataldo, M. &amp; Herbsleb, J.D. (2011).  Factors Leading to Integration Failures in Global Feature-Oriented Development: An Empirical Analysis</a:t>
            </a:r>
            <a:r>
              <a:rPr lang="en-US" sz="900" b="0" i="1" dirty="0" smtClean="0"/>
              <a:t>.  Proceedings, International Conference on Software Engineering</a:t>
            </a:r>
            <a:r>
              <a:rPr lang="en-US" sz="900" b="0" dirty="0" smtClean="0"/>
              <a:t> (to appear).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Co-location Doesn’t Scale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Broader Lessons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arrangements matter!</a:t>
            </a:r>
          </a:p>
          <a:p>
            <a:r>
              <a:rPr lang="en-US" dirty="0" smtClean="0"/>
              <a:t>Effects can be quite large</a:t>
            </a:r>
          </a:p>
          <a:p>
            <a:r>
              <a:rPr lang="en-US" dirty="0" smtClean="0"/>
              <a:t>Effects often are not commonsensical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Dependencies from Traces of Human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Prior work</a:t>
            </a:r>
          </a:p>
          <a:p>
            <a:pPr lvl="1"/>
            <a:r>
              <a:rPr lang="en-US" sz="2400" dirty="0" smtClean="0"/>
              <a:t>Use files changed together as measure of dependencies</a:t>
            </a:r>
          </a:p>
          <a:p>
            <a:pPr lvl="1"/>
            <a:r>
              <a:rPr lang="en-US" sz="2400" dirty="0" smtClean="0"/>
              <a:t>Can generate a measure of coordination requirements</a:t>
            </a:r>
          </a:p>
          <a:p>
            <a:pPr lvl="1"/>
            <a:r>
              <a:rPr lang="en-US" sz="2400" dirty="0" smtClean="0"/>
              <a:t>Validated in a number of settings</a:t>
            </a:r>
          </a:p>
          <a:p>
            <a:r>
              <a:rPr lang="en-US" sz="2800" dirty="0" smtClean="0"/>
              <a:t>Can we generalize from “files changed together” to “entities discussed together”?</a:t>
            </a:r>
            <a:endParaRPr lang="en-US" sz="28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ymbol system machine learning.tiff"/>
          <p:cNvPicPr>
            <a:picLocks noChangeAspect="1"/>
          </p:cNvPicPr>
          <p:nvPr/>
        </p:nvPicPr>
        <p:blipFill>
          <a:blip r:embed="rId2"/>
          <a:srcRect t="15596" r="13233" b="9531"/>
          <a:stretch>
            <a:fillRect/>
          </a:stretch>
        </p:blipFill>
        <p:spPr>
          <a:xfrm>
            <a:off x="0" y="1340716"/>
            <a:ext cx="9129342" cy="54687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86216"/>
            <a:ext cx="7772400" cy="1143000"/>
          </a:xfrm>
        </p:spPr>
        <p:txBody>
          <a:bodyPr/>
          <a:lstStyle/>
          <a:p>
            <a:r>
              <a:rPr lang="en-US" dirty="0" smtClean="0"/>
              <a:t>A Brief Digression/Analogy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Analysis: Field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</a:p>
          <a:p>
            <a:pPr lvl="1"/>
            <a:r>
              <a:rPr lang="en-US" dirty="0" smtClean="0"/>
              <a:t>Lunar X Prize competition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9269" t="4550" r="10695"/>
          <a:stretch>
            <a:fillRect/>
          </a:stretch>
        </p:blipFill>
        <p:spPr>
          <a:xfrm>
            <a:off x="-26736" y="-1"/>
            <a:ext cx="9170736" cy="6858001"/>
          </a:xfrm>
          <a:noFill/>
          <a:ln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Analysis: Field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Project 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Lunar X Prize competition</a:t>
            </a:r>
          </a:p>
          <a:p>
            <a:r>
              <a:rPr lang="en-US" dirty="0" smtClean="0"/>
              <a:t>No automatically collected version or change data</a:t>
            </a:r>
          </a:p>
          <a:p>
            <a:r>
              <a:rPr lang="en-US" dirty="0" smtClean="0"/>
              <a:t>Constantly shifting component boundaries and interfaces</a:t>
            </a:r>
          </a:p>
          <a:p>
            <a:r>
              <a:rPr lang="en-US" dirty="0" smtClean="0"/>
              <a:t>Can we use text analysis to derive dependencies?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Collected data</a:t>
            </a:r>
          </a:p>
          <a:p>
            <a:pPr lvl="1"/>
            <a:r>
              <a:rPr lang="en-US" dirty="0" smtClean="0"/>
              <a:t>25 all-hands meetings</a:t>
            </a:r>
          </a:p>
          <a:p>
            <a:pPr lvl="1"/>
            <a:r>
              <a:rPr lang="en-US" dirty="0" smtClean="0"/>
              <a:t>About 10,000 words each</a:t>
            </a:r>
          </a:p>
          <a:p>
            <a:r>
              <a:rPr lang="en-US" dirty="0" smtClean="0"/>
              <a:t>Developed code book</a:t>
            </a:r>
          </a:p>
          <a:p>
            <a:pPr lvl="1"/>
            <a:r>
              <a:rPr lang="en-US" dirty="0" smtClean="0"/>
              <a:t>6 field robotics articles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29733"/>
          </a:xfrm>
        </p:spPr>
        <p:txBody>
          <a:bodyPr/>
          <a:lstStyle/>
          <a:p>
            <a:r>
              <a:rPr lang="en-US" dirty="0" smtClean="0"/>
              <a:t>Code 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80" y="1523631"/>
            <a:ext cx="5843663" cy="5100703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>Collected data</a:t>
            </a:r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25 all-hands meetings</a:t>
            </a:r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About 10,000 words each</a:t>
            </a:r>
          </a:p>
          <a:p>
            <a:r>
              <a:rPr lang="en-US" dirty="0" smtClean="0">
                <a:solidFill>
                  <a:srgbClr val="808080"/>
                </a:solidFill>
              </a:rPr>
              <a:t>Developed code book</a:t>
            </a:r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6 field robotics articles</a:t>
            </a:r>
          </a:p>
          <a:p>
            <a:r>
              <a:rPr lang="en-US" dirty="0" smtClean="0"/>
              <a:t>Manual coding of decision discussions</a:t>
            </a:r>
          </a:p>
          <a:p>
            <a:pPr lvl="1"/>
            <a:r>
              <a:rPr lang="en-US" dirty="0" smtClean="0"/>
              <a:t>Tested inter-rater reliability</a:t>
            </a:r>
          </a:p>
          <a:p>
            <a:pPr lvl="3"/>
            <a:r>
              <a:rPr lang="en-US" dirty="0" smtClean="0"/>
              <a:t>QAP correlations .80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Modularity?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Software </a:t>
            </a:r>
            <a:r>
              <a:rPr lang="en-US" dirty="0" smtClean="0"/>
              <a:t>modularity does not matter</a:t>
            </a:r>
          </a:p>
          <a:p>
            <a:r>
              <a:rPr lang="en-US" dirty="0" smtClean="0"/>
              <a:t>. . . at all</a:t>
            </a:r>
          </a:p>
          <a:p>
            <a:r>
              <a:rPr lang="en-US" dirty="0" smtClean="0"/>
              <a:t>Except . . .</a:t>
            </a:r>
          </a:p>
          <a:p>
            <a:pPr lvl="1"/>
            <a:r>
              <a:rPr lang="en-US" dirty="0" smtClean="0"/>
              <a:t>To the extent it modularizes </a:t>
            </a:r>
            <a:r>
              <a:rPr lang="en-US" b="1" dirty="0" smtClean="0"/>
              <a:t>work</a:t>
            </a:r>
          </a:p>
          <a:p>
            <a:r>
              <a:rPr lang="en-US" b="1" dirty="0" smtClean="0"/>
              <a:t>Work </a:t>
            </a:r>
            <a:r>
              <a:rPr lang="en-US" dirty="0" smtClean="0"/>
              <a:t>modularity aids human understanding</a:t>
            </a:r>
          </a:p>
          <a:p>
            <a:r>
              <a:rPr lang="en-US" b="1" dirty="0" smtClean="0"/>
              <a:t>Work </a:t>
            </a:r>
            <a:r>
              <a:rPr lang="en-US" dirty="0" smtClean="0"/>
              <a:t>modularity simplifies coordinating people and teams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Pre-Processing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84" y="2165350"/>
            <a:ext cx="5880100" cy="38481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>Collected data</a:t>
            </a:r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25 all-hands meetings</a:t>
            </a:r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About 10,000 words each</a:t>
            </a:r>
          </a:p>
          <a:p>
            <a:r>
              <a:rPr lang="en-US" dirty="0" smtClean="0">
                <a:solidFill>
                  <a:srgbClr val="808080"/>
                </a:solidFill>
              </a:rPr>
              <a:t>Developed code book</a:t>
            </a:r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6 field robotics articles</a:t>
            </a:r>
          </a:p>
          <a:p>
            <a:r>
              <a:rPr lang="en-US" dirty="0" smtClean="0">
                <a:solidFill>
                  <a:srgbClr val="808080"/>
                </a:solidFill>
              </a:rPr>
              <a:t>Manual coding of decision discussions</a:t>
            </a:r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Tested inter-rater reliability</a:t>
            </a:r>
          </a:p>
          <a:p>
            <a:pPr lvl="3"/>
            <a:r>
              <a:rPr lang="en-US" dirty="0" smtClean="0">
                <a:solidFill>
                  <a:srgbClr val="808080"/>
                </a:solidFill>
              </a:rPr>
              <a:t>QAP correlations .80</a:t>
            </a:r>
          </a:p>
          <a:p>
            <a:r>
              <a:rPr lang="en-US" dirty="0" smtClean="0"/>
              <a:t>Created thesaurus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Co-occurrence of terms</a:t>
            </a:r>
          </a:p>
          <a:p>
            <a:r>
              <a:rPr lang="en-US" sz="2800" dirty="0" smtClean="0"/>
              <a:t>Human coding: same decision</a:t>
            </a:r>
          </a:p>
          <a:p>
            <a:r>
              <a:rPr lang="en-US" sz="2800" dirty="0" smtClean="0"/>
              <a:t>Selected sliding window size</a:t>
            </a:r>
          </a:p>
          <a:p>
            <a:pPr lvl="1"/>
            <a:r>
              <a:rPr lang="en-US" sz="2400" dirty="0" smtClean="0"/>
              <a:t>Size 15 had best agreement with hand coding</a:t>
            </a:r>
          </a:p>
          <a:p>
            <a:pPr lvl="1"/>
            <a:r>
              <a:rPr lang="en-US" sz="2400" dirty="0" smtClean="0"/>
              <a:t>Threshold established</a:t>
            </a:r>
          </a:p>
          <a:p>
            <a:r>
              <a:rPr lang="en-US" sz="2800" dirty="0" smtClean="0"/>
              <a:t>QAP correlations comparable to human-human agreement (~.8)</a:t>
            </a:r>
          </a:p>
          <a:p>
            <a:r>
              <a:rPr lang="en-US" sz="2800" dirty="0" smtClean="0"/>
              <a:t>Sets of links based on topics</a:t>
            </a:r>
            <a:endParaRPr lang="en-US" sz="28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pic>
        <p:nvPicPr>
          <p:cNvPr id="6" name="Content Placeholder 5" descr="union-optics-components-2.png"/>
          <p:cNvPicPr>
            <a:picLocks noGrp="1" noChangeAspect="1"/>
          </p:cNvPicPr>
          <p:nvPr>
            <p:ph idx="1"/>
          </p:nvPr>
        </p:nvPicPr>
        <p:blipFill>
          <a:blip r:embed="rId2"/>
          <a:srcRect l="7583" r="3331" b="6606"/>
          <a:stretch>
            <a:fillRect/>
          </a:stretch>
        </p:blipFill>
        <p:spPr>
          <a:xfrm>
            <a:off x="1035424" y="1876829"/>
            <a:ext cx="7427440" cy="4176902"/>
          </a:xfrm>
        </p:spPr>
      </p:pic>
      <p:sp>
        <p:nvSpPr>
          <p:cNvPr id="4" name="TextBox 3"/>
          <p:cNvSpPr txBox="1"/>
          <p:nvPr/>
        </p:nvSpPr>
        <p:spPr>
          <a:xfrm>
            <a:off x="4648200" y="2028967"/>
            <a:ext cx="178342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External relations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5000" y="3097370"/>
            <a:ext cx="117860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3068" y="3826937"/>
            <a:ext cx="104226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406" y="4036200"/>
            <a:ext cx="183493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Planning software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798" y="4809064"/>
            <a:ext cx="143695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02933" y="5350930"/>
            <a:ext cx="1726353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/>
              <a:t>Mission specific</a:t>
            </a:r>
          </a:p>
          <a:p>
            <a:pPr algn="r"/>
            <a:r>
              <a:rPr lang="en-US" dirty="0" smtClean="0"/>
              <a:t>effectors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1328" y="4190993"/>
            <a:ext cx="172763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Mobility effectors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0591" y="5810987"/>
            <a:ext cx="2206321" cy="2539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Perception software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3130" y="5291658"/>
            <a:ext cx="17190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36047" y="4614292"/>
            <a:ext cx="16594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 rot="10800000">
            <a:off x="5099050" y="4597358"/>
            <a:ext cx="1496482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</a:t>
            </a:r>
            <a:endParaRPr lang="en-US" dirty="0"/>
          </a:p>
        </p:txBody>
      </p:sp>
      <p:pic>
        <p:nvPicPr>
          <p:cNvPr id="7" name="Content Placeholder 6" descr="union-thermal-components-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618" t="9248" r="6165" b="18495"/>
          <a:stretch>
            <a:fillRect/>
          </a:stretch>
        </p:blipFill>
        <p:spPr>
          <a:xfrm>
            <a:off x="94323" y="1748506"/>
            <a:ext cx="9016616" cy="3661356"/>
          </a:xfrm>
        </p:spPr>
      </p:pic>
      <p:sp>
        <p:nvSpPr>
          <p:cNvPr id="4" name="TextBox 3"/>
          <p:cNvSpPr txBox="1"/>
          <p:nvPr/>
        </p:nvSpPr>
        <p:spPr>
          <a:xfrm>
            <a:off x="6773327" y="3535242"/>
            <a:ext cx="1363140" cy="2539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2267" y="3402176"/>
            <a:ext cx="1432623" cy="2539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337" y="2590798"/>
            <a:ext cx="2031999" cy="5032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/>
              <a:t>Mission specific</a:t>
            </a:r>
          </a:p>
          <a:p>
            <a:pPr algn="r"/>
            <a:r>
              <a:rPr lang="en-US" dirty="0" smtClean="0"/>
              <a:t>effectors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9925" y="2288400"/>
            <a:ext cx="177973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Thermal models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4533" y="4689901"/>
            <a:ext cx="191346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/>
              <a:t>Structural models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8339" y="1888073"/>
            <a:ext cx="2474004" cy="2539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/>
              <a:t>Thermal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9059" y="4828400"/>
            <a:ext cx="1659473" cy="5032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Prototype fabrication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379133" y="3386667"/>
            <a:ext cx="1439334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112002" y="4622800"/>
            <a:ext cx="1439334" cy="1588"/>
          </a:xfrm>
          <a:prstGeom prst="line">
            <a:avLst/>
          </a:prstGeom>
          <a:solidFill>
            <a:schemeClr val="accent1"/>
          </a:solidFill>
          <a:ln w="1016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816604" y="4622801"/>
            <a:ext cx="1219196" cy="16932"/>
          </a:xfrm>
          <a:prstGeom prst="line">
            <a:avLst/>
          </a:prstGeom>
          <a:solidFill>
            <a:schemeClr val="accent1"/>
          </a:solidFill>
          <a:ln w="1016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Avionics</a:t>
            </a:r>
            <a:endParaRPr lang="en-US" dirty="0"/>
          </a:p>
        </p:txBody>
      </p:sp>
      <p:pic>
        <p:nvPicPr>
          <p:cNvPr id="4" name="Picture 3" descr="union-avionics-components-1.png"/>
          <p:cNvPicPr>
            <a:picLocks noChangeAspect="1"/>
          </p:cNvPicPr>
          <p:nvPr/>
        </p:nvPicPr>
        <p:blipFill>
          <a:blip r:embed="rId2"/>
          <a:srcRect l="6378" r="5669" b="6606"/>
          <a:stretch>
            <a:fillRect/>
          </a:stretch>
        </p:blipFill>
        <p:spPr>
          <a:xfrm>
            <a:off x="611956" y="1565275"/>
            <a:ext cx="8042465" cy="4581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1800" y="1761067"/>
            <a:ext cx="2103415" cy="2539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Mission operations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44524" y="3149600"/>
            <a:ext cx="2834911" cy="2539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Mission-specific effectors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5598" y="3945466"/>
            <a:ext cx="1205446" cy="2539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Propulsion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21866" y="4275669"/>
            <a:ext cx="1354667" cy="2539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Power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57333" y="4673600"/>
            <a:ext cx="1757730" cy="2539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Thermal system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3989" y="5164670"/>
            <a:ext cx="1109142" cy="2539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Lander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3924" y="5452535"/>
            <a:ext cx="1667674" cy="2539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Launch vehicle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44850" y="3014132"/>
            <a:ext cx="1911017" cy="2539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 smtClean="0"/>
              <a:t>Mobility effectors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5741" y="3962401"/>
            <a:ext cx="2206321" cy="2539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 smtClean="0"/>
              <a:t>Perception software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4975" y="4428068"/>
            <a:ext cx="2911554" cy="2539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 smtClean="0"/>
              <a:t>Shared/general computing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0663" y="4986867"/>
            <a:ext cx="2321399" cy="2539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 smtClean="0"/>
              <a:t>Prototype fabrication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0545" y="5935141"/>
            <a:ext cx="2451995" cy="2539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/>
              <a:t>Planning software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75467" y="3810005"/>
            <a:ext cx="1249733" cy="2539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/>
              <a:t>Structure 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1"/>
          </p:cNvCxnSpPr>
          <p:nvPr/>
        </p:nvCxnSpPr>
        <p:spPr bwMode="auto">
          <a:xfrm rot="10800000" flipV="1">
            <a:off x="5156200" y="4402627"/>
            <a:ext cx="465666" cy="33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Arrow Connector 19"/>
          <p:cNvCxnSpPr>
            <a:stCxn id="17" idx="3"/>
          </p:cNvCxnSpPr>
          <p:nvPr/>
        </p:nvCxnSpPr>
        <p:spPr bwMode="auto">
          <a:xfrm>
            <a:off x="3925200" y="3936963"/>
            <a:ext cx="596000" cy="2286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2736850" y="5372100"/>
            <a:ext cx="977900" cy="1588"/>
          </a:xfrm>
          <a:prstGeom prst="line">
            <a:avLst/>
          </a:prstGeom>
          <a:solidFill>
            <a:schemeClr val="accent1"/>
          </a:solidFill>
          <a:ln w="1016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778250" y="5384800"/>
            <a:ext cx="234950" cy="1588"/>
          </a:xfrm>
          <a:prstGeom prst="line">
            <a:avLst/>
          </a:prstGeom>
          <a:solidFill>
            <a:schemeClr val="accent1"/>
          </a:solidFill>
          <a:ln w="1016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4" idx="3"/>
          </p:cNvCxnSpPr>
          <p:nvPr/>
        </p:nvCxnSpPr>
        <p:spPr bwMode="auto">
          <a:xfrm>
            <a:off x="3586529" y="4555026"/>
            <a:ext cx="306021" cy="24912"/>
          </a:xfrm>
          <a:prstGeom prst="line">
            <a:avLst/>
          </a:prstGeom>
          <a:solidFill>
            <a:schemeClr val="accent1"/>
          </a:solidFill>
          <a:ln w="1016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754962" y="4529667"/>
            <a:ext cx="245534" cy="8043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3128433" y="4144433"/>
            <a:ext cx="867834" cy="8467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4064000" y="4144433"/>
            <a:ext cx="258232" cy="4234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gray area – work that cross-cuts language constructs – is here to stay</a:t>
            </a:r>
          </a:p>
          <a:p>
            <a:r>
              <a:rPr lang="en-US" sz="2800" dirty="0" smtClean="0"/>
              <a:t>Use organizational tactics</a:t>
            </a:r>
          </a:p>
          <a:p>
            <a:r>
              <a:rPr lang="en-US" sz="2800" dirty="0" smtClean="0"/>
              <a:t>Use computations over artifacts generated by development activities</a:t>
            </a:r>
          </a:p>
          <a:p>
            <a:r>
              <a:rPr lang="en-US" sz="2800" dirty="0" smtClean="0"/>
              <a:t>Explore new data sources, including documents and conversation</a:t>
            </a:r>
          </a:p>
          <a:p>
            <a:pPr lvl="1"/>
            <a:r>
              <a:rPr lang="en-US" sz="2400" dirty="0" smtClean="0"/>
              <a:t>Activities reveal knowledge</a:t>
            </a:r>
          </a:p>
          <a:p>
            <a:pPr lvl="1"/>
            <a:r>
              <a:rPr lang="en-US" sz="2400" dirty="0" smtClean="0"/>
              <a:t>Analysis can often make it actionable</a:t>
            </a:r>
            <a:endParaRPr lang="en-US" sz="2400" dirty="0"/>
          </a:p>
        </p:txBody>
      </p:sp>
    </p:spTree>
  </p:cSld>
  <p:clrMapOvr>
    <a:masterClrMapping/>
  </p:clrMapOvr>
  <p:transition>
    <p:randomBar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gradFill flip="none" rotWithShape="1">
          <a:gsLst>
            <a:gs pos="0">
              <a:srgbClr val="0000FF"/>
            </a:gs>
            <a:gs pos="65000">
              <a:srgbClr val="0000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90" y="609600"/>
            <a:ext cx="8612909" cy="1143000"/>
          </a:xfrm>
        </p:spPr>
        <p:txBody>
          <a:bodyPr/>
          <a:lstStyle/>
          <a:p>
            <a:pPr algn="l"/>
            <a:r>
              <a:rPr lang="en-US" sz="2800" dirty="0" smtClean="0"/>
              <a:t>Parnas: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Expected Benefits of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Reduce need for coordination</a:t>
            </a:r>
          </a:p>
          <a:p>
            <a:pPr lvl="1"/>
            <a:r>
              <a:rPr lang="en-US" sz="2400" dirty="0" smtClean="0"/>
              <a:t>“separate groups would work on each module with little need for communication” </a:t>
            </a:r>
          </a:p>
          <a:p>
            <a:r>
              <a:rPr lang="en-US" sz="2800" dirty="0" smtClean="0"/>
              <a:t>Simplify comprehension</a:t>
            </a:r>
          </a:p>
          <a:p>
            <a:pPr lvl="1"/>
            <a:r>
              <a:rPr lang="en-US" sz="2400" dirty="0" smtClean="0"/>
              <a:t>“it should be possible to study the system one module at a time”</a:t>
            </a:r>
          </a:p>
          <a:p>
            <a:r>
              <a:rPr lang="en-US" sz="2800" dirty="0" smtClean="0"/>
              <a:t>These effects lower the cost of change</a:t>
            </a:r>
          </a:p>
          <a:p>
            <a:pPr lvl="1"/>
            <a:r>
              <a:rPr lang="en-US" sz="2400" dirty="0" smtClean="0"/>
              <a:t>“it should be possible to make drastic changes to one module without a need to change others”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505" y="6360921"/>
            <a:ext cx="6626569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Parnas, D. L. On the Criteria to be Used in Decomposing Systems into Modules. </a:t>
            </a:r>
            <a:r>
              <a:rPr lang="en-US" sz="1200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Communications of the ACM</a:t>
            </a:r>
            <a:r>
              <a:rPr lang="en-US" sz="1200" b="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 15, 12 (1972), 1053-1058, </a:t>
            </a:r>
            <a:r>
              <a:rPr lang="en-US" sz="1200" b="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</a:t>
            </a:r>
            <a:r>
              <a:rPr lang="en-US" sz="1200" b="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 1054.</a:t>
            </a:r>
            <a:endParaRPr lang="en-US" sz="12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Vision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“a vivid mental image; ‘he had a vision of his own death’” *</a:t>
            </a:r>
          </a:p>
          <a:p>
            <a:r>
              <a:rPr lang="en-US" sz="2800" dirty="0" smtClean="0"/>
              <a:t>“an Explanation of Life Founded upon the Writings of </a:t>
            </a:r>
            <a:r>
              <a:rPr lang="en-US" sz="2800" dirty="0" err="1" smtClean="0"/>
              <a:t>Giraldus</a:t>
            </a:r>
            <a:r>
              <a:rPr lang="en-US" sz="2800" dirty="0" smtClean="0"/>
              <a:t> and upon Certain Doctrines Attributed to </a:t>
            </a:r>
            <a:r>
              <a:rPr lang="en-US" sz="2800" dirty="0" err="1" smtClean="0"/>
              <a:t>Kusta</a:t>
            </a:r>
            <a:r>
              <a:rPr lang="en-US" sz="2800" dirty="0" smtClean="0"/>
              <a:t> Ben Luka” *</a:t>
            </a:r>
          </a:p>
          <a:p>
            <a:r>
              <a:rPr lang="en-US" sz="2800" dirty="0" smtClean="0"/>
              <a:t>“a thought, concept, or object formed by the imagination” **</a:t>
            </a:r>
          </a:p>
          <a:p>
            <a:r>
              <a:rPr lang="en-US" sz="2800" dirty="0" smtClean="0"/>
              <a:t>“direct mystical awareness of the supernatural“ **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8219" y="6170356"/>
            <a:ext cx="3318487" cy="483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*</a:t>
            </a:r>
            <a:r>
              <a:rPr lang="en-US" sz="1400" b="0" dirty="0" err="1" smtClean="0"/>
              <a:t>wordnetweb.princeton.edu/perl/webwn</a:t>
            </a:r>
            <a:endParaRPr lang="en-US" sz="1400" b="0" dirty="0" smtClean="0"/>
          </a:p>
          <a:p>
            <a:r>
              <a:rPr lang="en-US" sz="1400" b="0" dirty="0" smtClean="0"/>
              <a:t>**Merriam-Webster Dictionary</a:t>
            </a:r>
            <a:endParaRPr lang="en-US" sz="1400" b="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1503142" y="1505351"/>
            <a:ext cx="1557792" cy="5"/>
          </a:xfrm>
          <a:prstGeom prst="line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-980341" y="3311374"/>
            <a:ext cx="4451744" cy="20770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35782" y="5548091"/>
            <a:ext cx="6610009" cy="18325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65326" y="521851"/>
            <a:ext cx="3249846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Proportion of dependencies </a:t>
            </a:r>
          </a:p>
          <a:p>
            <a:pPr algn="r"/>
            <a:r>
              <a:rPr lang="en-US" dirty="0" smtClean="0"/>
              <a:t>that cross-cut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49437" y="5614446"/>
            <a:ext cx="3160240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language-based </a:t>
            </a:r>
          </a:p>
          <a:p>
            <a:r>
              <a:rPr lang="en-US" dirty="0" smtClean="0"/>
              <a:t>modularizing mechanisms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100" y="1322025"/>
            <a:ext cx="7750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grpSp>
        <p:nvGrpSpPr>
          <p:cNvPr id="2" name="Group 75"/>
          <p:cNvGrpSpPr/>
          <p:nvPr/>
        </p:nvGrpSpPr>
        <p:grpSpPr>
          <a:xfrm>
            <a:off x="1252545" y="295716"/>
            <a:ext cx="7399933" cy="5253306"/>
            <a:chOff x="1252545" y="295716"/>
            <a:chExt cx="7399933" cy="5253306"/>
          </a:xfrm>
        </p:grpSpPr>
        <p:sp>
          <p:nvSpPr>
            <p:cNvPr id="72" name="Rectangle 71"/>
            <p:cNvSpPr/>
            <p:nvPr/>
          </p:nvSpPr>
          <p:spPr bwMode="auto">
            <a:xfrm>
              <a:off x="1252545" y="1513370"/>
              <a:ext cx="6454076" cy="403565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3" name="Group 64"/>
            <p:cNvGrpSpPr/>
            <p:nvPr/>
          </p:nvGrpSpPr>
          <p:grpSpPr>
            <a:xfrm>
              <a:off x="5671238" y="295716"/>
              <a:ext cx="2981240" cy="1513369"/>
              <a:chOff x="4940588" y="3461616"/>
              <a:chExt cx="2981240" cy="1513369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5236327" y="3461616"/>
                <a:ext cx="2685501" cy="59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Cognition and</a:t>
                </a:r>
              </a:p>
              <a:p>
                <a:r>
                  <a:rPr lang="en-US" dirty="0" smtClean="0"/>
                  <a:t>coordination problems</a:t>
                </a:r>
                <a:endParaRPr lang="en-US" dirty="0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 bwMode="auto">
              <a:xfrm rot="5400000">
                <a:off x="4618794" y="4287866"/>
                <a:ext cx="1008913" cy="365325"/>
              </a:xfrm>
              <a:prstGeom prst="straightConnector1">
                <a:avLst/>
              </a:prstGeom>
              <a:solidFill>
                <a:srgbClr val="FFBE7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 bwMode="auto">
          <a:xfrm rot="5400000" flipH="1" flipV="1">
            <a:off x="-980341" y="3311374"/>
            <a:ext cx="4451744" cy="20770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35782" y="5548091"/>
            <a:ext cx="6610009" cy="18325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65326" y="521851"/>
            <a:ext cx="3249846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Proportion of dependencies </a:t>
            </a:r>
          </a:p>
          <a:p>
            <a:pPr algn="r"/>
            <a:r>
              <a:rPr lang="en-US" dirty="0" smtClean="0"/>
              <a:t>that cross-cut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49437" y="5614446"/>
            <a:ext cx="3160240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language-based </a:t>
            </a:r>
          </a:p>
          <a:p>
            <a:r>
              <a:rPr lang="en-US" dirty="0" smtClean="0"/>
              <a:t>modularizing mechanisms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100" y="1322025"/>
            <a:ext cx="7750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52543" y="3461616"/>
            <a:ext cx="6669285" cy="2087406"/>
            <a:chOff x="1252543" y="3461616"/>
            <a:chExt cx="6669285" cy="2087406"/>
          </a:xfrm>
        </p:grpSpPr>
        <p:sp>
          <p:nvSpPr>
            <p:cNvPr id="59" name="Rectangle 58"/>
            <p:cNvSpPr/>
            <p:nvPr/>
          </p:nvSpPr>
          <p:spPr bwMode="auto">
            <a:xfrm>
              <a:off x="1252543" y="4572000"/>
              <a:ext cx="6488869" cy="97702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7" name="Group 64"/>
            <p:cNvGrpSpPr/>
            <p:nvPr/>
          </p:nvGrpSpPr>
          <p:grpSpPr>
            <a:xfrm>
              <a:off x="4940588" y="3461616"/>
              <a:ext cx="2981240" cy="1513369"/>
              <a:chOff x="4940588" y="3461616"/>
              <a:chExt cx="2981240" cy="151336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5236327" y="3461616"/>
                <a:ext cx="2685501" cy="59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Cognition and</a:t>
                </a:r>
              </a:p>
              <a:p>
                <a:r>
                  <a:rPr lang="en-US" dirty="0" smtClean="0"/>
                  <a:t>coordination problems</a:t>
                </a:r>
                <a:endParaRPr lang="en-US" dirty="0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 bwMode="auto">
              <a:xfrm rot="5400000">
                <a:off x="4618794" y="4287866"/>
                <a:ext cx="1008913" cy="365325"/>
              </a:xfrm>
              <a:prstGeom prst="straightConnector1">
                <a:avLst/>
              </a:prstGeom>
              <a:solidFill>
                <a:srgbClr val="FFBE7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20" name="Group 19"/>
          <p:cNvGrpSpPr/>
          <p:nvPr/>
        </p:nvGrpSpPr>
        <p:grpSpPr>
          <a:xfrm>
            <a:off x="1252542" y="1495211"/>
            <a:ext cx="6517313" cy="3079688"/>
            <a:chOff x="1252542" y="1495211"/>
            <a:chExt cx="6517313" cy="3079688"/>
          </a:xfrm>
        </p:grpSpPr>
        <p:grpSp>
          <p:nvGrpSpPr>
            <p:cNvPr id="2" name="Group 45"/>
            <p:cNvGrpSpPr/>
            <p:nvPr/>
          </p:nvGrpSpPr>
          <p:grpSpPr>
            <a:xfrm>
              <a:off x="1503142" y="1495211"/>
              <a:ext cx="1580536" cy="3079688"/>
              <a:chOff x="1503142" y="1495211"/>
              <a:chExt cx="1580536" cy="1212767"/>
            </a:xfrm>
          </p:grpSpPr>
          <p:cxnSp>
            <p:nvCxnSpPr>
              <p:cNvPr id="3" name="Straight Connector 2"/>
              <p:cNvCxnSpPr/>
              <p:nvPr/>
            </p:nvCxnSpPr>
            <p:spPr bwMode="auto">
              <a:xfrm rot="16200000" flipV="1">
                <a:off x="2466909" y="2091210"/>
                <a:ext cx="1212767" cy="20770"/>
              </a:xfrm>
              <a:prstGeom prst="line">
                <a:avLst/>
              </a:prstGeom>
              <a:solidFill>
                <a:srgbClr val="FFBE7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" name="Straight Connector 4"/>
              <p:cNvCxnSpPr/>
              <p:nvPr/>
            </p:nvCxnSpPr>
            <p:spPr bwMode="auto">
              <a:xfrm>
                <a:off x="1503142" y="1499204"/>
                <a:ext cx="1557792" cy="2"/>
              </a:xfrm>
              <a:prstGeom prst="line">
                <a:avLst/>
              </a:prstGeom>
              <a:solidFill>
                <a:srgbClr val="FFBE7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TextBox 46"/>
            <p:cNvSpPr txBox="1"/>
            <p:nvPr/>
          </p:nvSpPr>
          <p:spPr>
            <a:xfrm>
              <a:off x="1252542" y="3548591"/>
              <a:ext cx="1390124" cy="59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Traditional </a:t>
              </a:r>
            </a:p>
            <a:p>
              <a:r>
                <a:rPr lang="en-US" dirty="0" smtClean="0"/>
                <a:t>modularity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2522483" y="4140023"/>
              <a:ext cx="452306" cy="365296"/>
            </a:xfrm>
            <a:prstGeom prst="straightConnector1">
              <a:avLst/>
            </a:prstGeom>
            <a:solidFill>
              <a:srgbClr val="FFBE7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090215" y="4570204"/>
              <a:ext cx="4679640" cy="1588"/>
            </a:xfrm>
            <a:prstGeom prst="line">
              <a:avLst/>
            </a:prstGeom>
            <a:solidFill>
              <a:srgbClr val="FFBE7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 bwMode="auto">
          <a:xfrm rot="5400000" flipH="1" flipV="1">
            <a:off x="-980341" y="3311374"/>
            <a:ext cx="4451744" cy="20770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35782" y="5548091"/>
            <a:ext cx="6610009" cy="18325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65326" y="521851"/>
            <a:ext cx="3249846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Proportion of dependencies </a:t>
            </a:r>
          </a:p>
          <a:p>
            <a:pPr algn="r"/>
            <a:r>
              <a:rPr lang="en-US" dirty="0" smtClean="0"/>
              <a:t>that cross-cut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49437" y="5614446"/>
            <a:ext cx="3160240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language-based </a:t>
            </a:r>
          </a:p>
          <a:p>
            <a:r>
              <a:rPr lang="en-US" dirty="0" smtClean="0"/>
              <a:t>modularizing mechanisms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100" y="1322025"/>
            <a:ext cx="7750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503142" y="1495212"/>
            <a:ext cx="6220874" cy="3358008"/>
            <a:chOff x="1503142" y="1495212"/>
            <a:chExt cx="6220874" cy="3358008"/>
          </a:xfrm>
        </p:grpSpPr>
        <p:grpSp>
          <p:nvGrpSpPr>
            <p:cNvPr id="41" name="Group 40"/>
            <p:cNvGrpSpPr/>
            <p:nvPr/>
          </p:nvGrpSpPr>
          <p:grpSpPr>
            <a:xfrm>
              <a:off x="1503142" y="1495212"/>
              <a:ext cx="6220874" cy="3358008"/>
              <a:chOff x="1503142" y="1495212"/>
              <a:chExt cx="6220874" cy="3358008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 rot="16200000" flipV="1">
                <a:off x="4508756" y="4702600"/>
                <a:ext cx="276175" cy="20770"/>
              </a:xfrm>
              <a:prstGeom prst="line">
                <a:avLst/>
              </a:prstGeom>
              <a:solidFill>
                <a:srgbClr val="FFBE7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" name="Straight Connector 2"/>
              <p:cNvCxnSpPr/>
              <p:nvPr/>
            </p:nvCxnSpPr>
            <p:spPr bwMode="auto">
              <a:xfrm rot="16200000" flipV="1">
                <a:off x="1533449" y="3024671"/>
                <a:ext cx="3079688" cy="20770"/>
              </a:xfrm>
              <a:prstGeom prst="line">
                <a:avLst/>
              </a:prstGeom>
              <a:solidFill>
                <a:srgbClr val="FFBE7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" name="Straight Connector 4"/>
              <p:cNvCxnSpPr/>
              <p:nvPr/>
            </p:nvCxnSpPr>
            <p:spPr bwMode="auto">
              <a:xfrm>
                <a:off x="1503142" y="1505351"/>
                <a:ext cx="1557792" cy="5"/>
              </a:xfrm>
              <a:prstGeom prst="line">
                <a:avLst/>
              </a:prstGeom>
              <a:solidFill>
                <a:srgbClr val="FFBE7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3091890" y="4574899"/>
                <a:ext cx="1557792" cy="0"/>
              </a:xfrm>
              <a:prstGeom prst="line">
                <a:avLst/>
              </a:prstGeom>
              <a:solidFill>
                <a:srgbClr val="FFBE7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4665440" y="4850268"/>
                <a:ext cx="3058576" cy="2952"/>
              </a:xfrm>
              <a:prstGeom prst="line">
                <a:avLst/>
              </a:prstGeom>
              <a:solidFill>
                <a:srgbClr val="FFBE7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TextBox 51"/>
            <p:cNvSpPr txBox="1"/>
            <p:nvPr/>
          </p:nvSpPr>
          <p:spPr>
            <a:xfrm>
              <a:off x="5423513" y="3248719"/>
              <a:ext cx="108274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Aspects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rot="5400000">
              <a:off x="4710315" y="3652927"/>
              <a:ext cx="1082649" cy="1004826"/>
            </a:xfrm>
            <a:prstGeom prst="straightConnector1">
              <a:avLst/>
            </a:prstGeom>
            <a:solidFill>
              <a:srgbClr val="FFBE7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1252543" y="3861702"/>
            <a:ext cx="7382539" cy="1688198"/>
            <a:chOff x="1252543" y="3861702"/>
            <a:chExt cx="7382539" cy="168819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1252543" y="4851400"/>
              <a:ext cx="6488869" cy="6985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49581" y="3861702"/>
              <a:ext cx="2685501" cy="59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Cognition and</a:t>
              </a:r>
            </a:p>
            <a:p>
              <a:r>
                <a:rPr lang="en-US" dirty="0" smtClean="0"/>
                <a:t>coordination problems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 rot="10800000" flipV="1">
              <a:off x="4940590" y="4313973"/>
              <a:ext cx="1026387" cy="661012"/>
            </a:xfrm>
            <a:prstGeom prst="straightConnector1">
              <a:avLst/>
            </a:prstGeom>
            <a:solidFill>
              <a:srgbClr val="FFBE7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 bwMode="auto">
          <a:xfrm rot="5400000" flipH="1" flipV="1">
            <a:off x="-980341" y="3311374"/>
            <a:ext cx="4451744" cy="20770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35782" y="5548091"/>
            <a:ext cx="6610009" cy="18325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65326" y="521851"/>
            <a:ext cx="3249846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Proportion of dependencies </a:t>
            </a:r>
          </a:p>
          <a:p>
            <a:pPr algn="r"/>
            <a:r>
              <a:rPr lang="en-US" dirty="0" smtClean="0"/>
              <a:t>that cross-cut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49437" y="5614446"/>
            <a:ext cx="3160240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language-based </a:t>
            </a:r>
          </a:p>
          <a:p>
            <a:r>
              <a:rPr lang="en-US" dirty="0" smtClean="0"/>
              <a:t>modularizing mechanisms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100" y="1322025"/>
            <a:ext cx="7750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28364" y="4396793"/>
            <a:ext cx="6076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 bwMode="auto">
          <a:xfrm rot="10800000" flipV="1">
            <a:off x="6332304" y="4569917"/>
            <a:ext cx="796060" cy="457255"/>
          </a:xfrm>
          <a:prstGeom prst="straightConnector1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" name="Straight Connector 2"/>
          <p:cNvCxnSpPr/>
          <p:nvPr/>
        </p:nvCxnSpPr>
        <p:spPr bwMode="auto">
          <a:xfrm rot="16200000" flipV="1">
            <a:off x="1533449" y="3024671"/>
            <a:ext cx="3079688" cy="20770"/>
          </a:xfrm>
          <a:prstGeom prst="line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1503142" y="1505351"/>
            <a:ext cx="1557792" cy="5"/>
          </a:xfrm>
          <a:prstGeom prst="line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091890" y="4574899"/>
            <a:ext cx="1557792" cy="0"/>
          </a:xfrm>
          <a:prstGeom prst="line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V="1">
            <a:off x="4508756" y="4702600"/>
            <a:ext cx="276175" cy="20770"/>
          </a:xfrm>
          <a:prstGeom prst="line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665440" y="4850268"/>
            <a:ext cx="1557792" cy="0"/>
          </a:xfrm>
          <a:prstGeom prst="line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6200000" flipV="1">
            <a:off x="6089922" y="4977971"/>
            <a:ext cx="276175" cy="20770"/>
          </a:xfrm>
          <a:prstGeom prst="line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6246606" y="5125638"/>
            <a:ext cx="1557792" cy="0"/>
          </a:xfrm>
          <a:prstGeom prst="line">
            <a:avLst/>
          </a:prstGeom>
          <a:solidFill>
            <a:srgbClr val="FFBE7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1235148" y="3687751"/>
            <a:ext cx="6795481" cy="1913455"/>
            <a:chOff x="1235148" y="3687751"/>
            <a:chExt cx="6795481" cy="1913455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235148" y="5130799"/>
              <a:ext cx="6541904" cy="47040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45128" y="3687751"/>
              <a:ext cx="2685501" cy="59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Cognition and</a:t>
              </a:r>
            </a:p>
            <a:p>
              <a:r>
                <a:rPr lang="en-US" dirty="0" smtClean="0"/>
                <a:t>coordination problems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5400000">
              <a:off x="5192874" y="4479201"/>
              <a:ext cx="939333" cy="608877"/>
            </a:xfrm>
            <a:prstGeom prst="straightConnector1">
              <a:avLst/>
            </a:prstGeom>
            <a:solidFill>
              <a:srgbClr val="FFBE7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BE7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808080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BE7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808080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FFFFFF"/>
        </a:dk2>
        <a:lt2>
          <a:srgbClr val="EAD4D4"/>
        </a:lt2>
        <a:accent1>
          <a:srgbClr val="CC99FF"/>
        </a:accent1>
        <a:accent2>
          <a:srgbClr val="C1E7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AFD1E7"/>
        </a:accent6>
        <a:hlink>
          <a:srgbClr val="FFDB93"/>
        </a:hlink>
        <a:folHlink>
          <a:srgbClr val="FF7D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000000"/>
        </a:lt1>
        <a:dk2>
          <a:srgbClr val="FFFFFF"/>
        </a:dk2>
        <a:lt2>
          <a:srgbClr val="EAD4D4"/>
        </a:lt2>
        <a:accent1>
          <a:srgbClr val="CC99FF"/>
        </a:accent1>
        <a:accent2>
          <a:srgbClr val="C1E7FF"/>
        </a:accent2>
        <a:accent3>
          <a:srgbClr val="AAAAAA"/>
        </a:accent3>
        <a:accent4>
          <a:srgbClr val="000000"/>
        </a:accent4>
        <a:accent5>
          <a:srgbClr val="E2CAFF"/>
        </a:accent5>
        <a:accent6>
          <a:srgbClr val="AFD1E7"/>
        </a:accent6>
        <a:hlink>
          <a:srgbClr val="FFDB93"/>
        </a:hlink>
        <a:folHlink>
          <a:srgbClr val="FF7D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SR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1" charset="0"/>
            <a:ea typeface="Osaka" pitchFamily="31" charset="-128"/>
            <a:cs typeface="Osaka" pitchFamily="3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1" charset="0"/>
            <a:ea typeface="Osaka" pitchFamily="31" charset="-128"/>
            <a:cs typeface="Osaka" pitchFamily="3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SR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1" charset="0"/>
            <a:ea typeface="Osaka" pitchFamily="31" charset="-128"/>
            <a:cs typeface="Osaka" pitchFamily="3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1" charset="0"/>
            <a:ea typeface="Osaka" pitchFamily="31" charset="-128"/>
            <a:cs typeface="Osaka" pitchFamily="3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25589</TotalTime>
  <Words>1167</Words>
  <Application>Microsoft Macintosh PowerPoint</Application>
  <PresentationFormat>On-screen Show (4:3)</PresentationFormat>
  <Paragraphs>224</Paragraphs>
  <Slides>37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Custom Design</vt:lpstr>
      <vt:lpstr>ISR_PowerPoint_Template</vt:lpstr>
      <vt:lpstr>1_ISR_PowerPoint_Template</vt:lpstr>
      <vt:lpstr>Talking About Concerns . . .</vt:lpstr>
      <vt:lpstr>What is Modularity?</vt:lpstr>
      <vt:lpstr>Why Modularity?</vt:lpstr>
      <vt:lpstr>Parnas: Expected Benefits of Modularity</vt:lpstr>
      <vt:lpstr>Vision . . .</vt:lpstr>
      <vt:lpstr>Slide 6</vt:lpstr>
      <vt:lpstr>Slide 7</vt:lpstr>
      <vt:lpstr>Slide 8</vt:lpstr>
      <vt:lpstr>Slide 9</vt:lpstr>
      <vt:lpstr>Slide 10</vt:lpstr>
      <vt:lpstr>Slide 11</vt:lpstr>
      <vt:lpstr>Slide 12</vt:lpstr>
      <vt:lpstr>Approaching the Gray Area . . .</vt:lpstr>
      <vt:lpstr>Two Examples . . .</vt:lpstr>
      <vt:lpstr>Feature-Driven Development</vt:lpstr>
      <vt:lpstr>The Study</vt:lpstr>
      <vt:lpstr>What Causes Integration Failure?</vt:lpstr>
      <vt:lpstr>Ownership Matters!</vt:lpstr>
      <vt:lpstr>Destructive Feature Interaction</vt:lpstr>
      <vt:lpstr>Co-location Doesn’t Scale</vt:lpstr>
      <vt:lpstr>Broader Lessons</vt:lpstr>
      <vt:lpstr>Inferring Dependencies from Traces of Human Activity</vt:lpstr>
      <vt:lpstr>A Brief Digression/Analogy</vt:lpstr>
      <vt:lpstr>Text Analysis: Field Robotics</vt:lpstr>
      <vt:lpstr>Slide 25</vt:lpstr>
      <vt:lpstr>Text Analysis: Field Robotics</vt:lpstr>
      <vt:lpstr>Steps</vt:lpstr>
      <vt:lpstr>Code Book</vt:lpstr>
      <vt:lpstr>Steps</vt:lpstr>
      <vt:lpstr>Text Pre-Processing</vt:lpstr>
      <vt:lpstr>Steps</vt:lpstr>
      <vt:lpstr>Link Identification</vt:lpstr>
      <vt:lpstr>Optics</vt:lpstr>
      <vt:lpstr>Thermal</vt:lpstr>
      <vt:lpstr>Avionics</vt:lpstr>
      <vt:lpstr>Concluding Vision</vt:lpstr>
      <vt:lpstr>Slide 37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and Theory in Global Software Development </dc:title>
  <dc:creator>James Herbsleb</dc:creator>
  <cp:lastModifiedBy>Jim Herbsleb</cp:lastModifiedBy>
  <cp:revision>307</cp:revision>
  <dcterms:created xsi:type="dcterms:W3CDTF">2011-03-23T17:52:07Z</dcterms:created>
  <dcterms:modified xsi:type="dcterms:W3CDTF">2011-03-23T17:53:35Z</dcterms:modified>
</cp:coreProperties>
</file>