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1"/>
  </p:notesMasterIdLst>
  <p:sldIdLst>
    <p:sldId id="256" r:id="rId2"/>
    <p:sldId id="483" r:id="rId3"/>
    <p:sldId id="362" r:id="rId4"/>
    <p:sldId id="443" r:id="rId5"/>
    <p:sldId id="404" r:id="rId6"/>
    <p:sldId id="470" r:id="rId7"/>
    <p:sldId id="405" r:id="rId8"/>
    <p:sldId id="407" r:id="rId9"/>
    <p:sldId id="408" r:id="rId10"/>
    <p:sldId id="410" r:id="rId11"/>
    <p:sldId id="411" r:id="rId12"/>
    <p:sldId id="412" r:id="rId13"/>
    <p:sldId id="413" r:id="rId14"/>
    <p:sldId id="424" r:id="rId15"/>
    <p:sldId id="423" r:id="rId16"/>
    <p:sldId id="417" r:id="rId17"/>
    <p:sldId id="431" r:id="rId18"/>
    <p:sldId id="478" r:id="rId19"/>
    <p:sldId id="432" r:id="rId20"/>
    <p:sldId id="433" r:id="rId21"/>
    <p:sldId id="488" r:id="rId22"/>
    <p:sldId id="285" r:id="rId23"/>
    <p:sldId id="438" r:id="rId24"/>
    <p:sldId id="439" r:id="rId25"/>
    <p:sldId id="284" r:id="rId26"/>
    <p:sldId id="322" r:id="rId27"/>
    <p:sldId id="323" r:id="rId28"/>
    <p:sldId id="473" r:id="rId29"/>
    <p:sldId id="442" r:id="rId30"/>
    <p:sldId id="324" r:id="rId31"/>
    <p:sldId id="327" r:id="rId32"/>
    <p:sldId id="328" r:id="rId33"/>
    <p:sldId id="368" r:id="rId34"/>
    <p:sldId id="472" r:id="rId35"/>
    <p:sldId id="365" r:id="rId36"/>
    <p:sldId id="370" r:id="rId37"/>
    <p:sldId id="372" r:id="rId38"/>
    <p:sldId id="371" r:id="rId39"/>
    <p:sldId id="441" r:id="rId40"/>
    <p:sldId id="279" r:id="rId41"/>
    <p:sldId id="288" r:id="rId42"/>
    <p:sldId id="377" r:id="rId43"/>
    <p:sldId id="373" r:id="rId44"/>
    <p:sldId id="480" r:id="rId45"/>
    <p:sldId id="380" r:id="rId46"/>
    <p:sldId id="344" r:id="rId47"/>
    <p:sldId id="444" r:id="rId48"/>
    <p:sldId id="475" r:id="rId49"/>
    <p:sldId id="446" r:id="rId50"/>
    <p:sldId id="448" r:id="rId51"/>
    <p:sldId id="490" r:id="rId52"/>
    <p:sldId id="489" r:id="rId53"/>
    <p:sldId id="449" r:id="rId54"/>
    <p:sldId id="346" r:id="rId55"/>
    <p:sldId id="487" r:id="rId56"/>
    <p:sldId id="451" r:id="rId57"/>
    <p:sldId id="351" r:id="rId58"/>
    <p:sldId id="452" r:id="rId59"/>
    <p:sldId id="453" r:id="rId60"/>
    <p:sldId id="381" r:id="rId61"/>
    <p:sldId id="476" r:id="rId62"/>
    <p:sldId id="383" r:id="rId63"/>
    <p:sldId id="389" r:id="rId64"/>
    <p:sldId id="391" r:id="rId65"/>
    <p:sldId id="387" r:id="rId66"/>
    <p:sldId id="454" r:id="rId67"/>
    <p:sldId id="485" r:id="rId68"/>
    <p:sldId id="484" r:id="rId69"/>
    <p:sldId id="493" r:id="rId70"/>
    <p:sldId id="399" r:id="rId71"/>
    <p:sldId id="400" r:id="rId72"/>
    <p:sldId id="401" r:id="rId73"/>
    <p:sldId id="402" r:id="rId74"/>
    <p:sldId id="477" r:id="rId75"/>
    <p:sldId id="482" r:id="rId76"/>
    <p:sldId id="360" r:id="rId77"/>
    <p:sldId id="467" r:id="rId78"/>
    <p:sldId id="468" r:id="rId79"/>
    <p:sldId id="403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788E76-4345-4039-B84F-DCA71FE96B75}">
          <p14:sldIdLst>
            <p14:sldId id="256"/>
            <p14:sldId id="483"/>
            <p14:sldId id="362"/>
            <p14:sldId id="443"/>
            <p14:sldId id="404"/>
            <p14:sldId id="470"/>
            <p14:sldId id="405"/>
            <p14:sldId id="407"/>
          </p14:sldIdLst>
        </p14:section>
        <p14:section name="Background" id="{F8D05F4C-0811-4EC9-A8E2-04AD4CA07599}">
          <p14:sldIdLst>
            <p14:sldId id="408"/>
            <p14:sldId id="410"/>
            <p14:sldId id="411"/>
            <p14:sldId id="412"/>
            <p14:sldId id="413"/>
            <p14:sldId id="424"/>
            <p14:sldId id="423"/>
            <p14:sldId id="417"/>
            <p14:sldId id="431"/>
            <p14:sldId id="478"/>
            <p14:sldId id="432"/>
            <p14:sldId id="433"/>
            <p14:sldId id="488"/>
          </p14:sldIdLst>
        </p14:section>
        <p14:section name="Modularity 1" id="{D02BE277-FF85-4DB9-A4BB-B8D54BFD9930}">
          <p14:sldIdLst>
            <p14:sldId id="285"/>
            <p14:sldId id="438"/>
            <p14:sldId id="439"/>
            <p14:sldId id="284"/>
            <p14:sldId id="322"/>
            <p14:sldId id="323"/>
            <p14:sldId id="473"/>
            <p14:sldId id="442"/>
            <p14:sldId id="324"/>
            <p14:sldId id="327"/>
            <p14:sldId id="328"/>
            <p14:sldId id="368"/>
            <p14:sldId id="472"/>
          </p14:sldIdLst>
        </p14:section>
        <p14:section name="Modularity 2" id="{119B7253-51CE-402C-8229-2B7F51A87878}">
          <p14:sldIdLst>
            <p14:sldId id="365"/>
            <p14:sldId id="370"/>
            <p14:sldId id="372"/>
            <p14:sldId id="371"/>
            <p14:sldId id="441"/>
            <p14:sldId id="279"/>
            <p14:sldId id="288"/>
            <p14:sldId id="377"/>
            <p14:sldId id="373"/>
            <p14:sldId id="480"/>
          </p14:sldIdLst>
        </p14:section>
        <p14:section name="Career" id="{28F4F20A-9DB1-4511-AA58-D06C65C96A86}">
          <p14:sldIdLst>
            <p14:sldId id="380"/>
            <p14:sldId id="344"/>
            <p14:sldId id="444"/>
            <p14:sldId id="475"/>
            <p14:sldId id="446"/>
            <p14:sldId id="448"/>
            <p14:sldId id="490"/>
            <p14:sldId id="489"/>
            <p14:sldId id="449"/>
            <p14:sldId id="346"/>
            <p14:sldId id="487"/>
            <p14:sldId id="451"/>
            <p14:sldId id="351"/>
            <p14:sldId id="452"/>
            <p14:sldId id="453"/>
            <p14:sldId id="381"/>
            <p14:sldId id="476"/>
            <p14:sldId id="383"/>
            <p14:sldId id="389"/>
            <p14:sldId id="391"/>
            <p14:sldId id="387"/>
            <p14:sldId id="454"/>
            <p14:sldId id="485"/>
            <p14:sldId id="484"/>
            <p14:sldId id="493"/>
          </p14:sldIdLst>
        </p14:section>
        <p14:section name="Categories" id="{05487225-5F00-4935-9486-C4E1EE11E981}">
          <p14:sldIdLst>
            <p14:sldId id="399"/>
            <p14:sldId id="400"/>
            <p14:sldId id="401"/>
            <p14:sldId id="402"/>
            <p14:sldId id="477"/>
            <p14:sldId id="482"/>
          </p14:sldIdLst>
        </p14:section>
        <p14:section name="Closing Remarks" id="{B1033A0A-4DF8-4A4D-BD37-9A30907EF7FE}">
          <p14:sldIdLst>
            <p14:sldId id="360"/>
            <p14:sldId id="467"/>
            <p14:sldId id="468"/>
            <p14:sldId id="4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3" autoAdjust="0"/>
    <p:restoredTop sz="91499" autoAdjust="0"/>
  </p:normalViewPr>
  <p:slideViewPr>
    <p:cSldViewPr snapToGrid="0">
      <p:cViewPr varScale="1">
        <p:scale>
          <a:sx n="81" d="100"/>
          <a:sy n="81" d="100"/>
        </p:scale>
        <p:origin x="183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24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B6B34-14E1-49FD-A107-D100518F3A78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3031C-719E-4736-A43A-1367B9EA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r>
              <a:rPr lang="en-US" baseline="0" dirty="0" smtClean="0"/>
              <a:t>06:00	06:00</a:t>
            </a:r>
          </a:p>
          <a:p>
            <a:r>
              <a:rPr lang="en-US" baseline="0" dirty="0" smtClean="0"/>
              <a:t>paradigms	10</a:t>
            </a:r>
            <a:r>
              <a:rPr lang="en-US" baseline="0" dirty="0" smtClean="0">
                <a:sym typeface="Wingdings" panose="05000000000000000000" pitchFamily="2" charset="2"/>
              </a:rPr>
              <a:t>:00</a:t>
            </a:r>
            <a:r>
              <a:rPr lang="en-US" baseline="0" dirty="0" smtClean="0"/>
              <a:t>	16:00</a:t>
            </a:r>
          </a:p>
          <a:p>
            <a:r>
              <a:rPr lang="en-US" baseline="0" dirty="0" smtClean="0"/>
              <a:t>diagrams 1	08:00	24:00 </a:t>
            </a:r>
          </a:p>
          <a:p>
            <a:r>
              <a:rPr lang="en-US" baseline="0" dirty="0" smtClean="0"/>
              <a:t>diagrams 2	07:00	31:00 </a:t>
            </a:r>
          </a:p>
          <a:p>
            <a:r>
              <a:rPr lang="en-US" baseline="0" dirty="0" err="1" smtClean="0"/>
              <a:t>myPath</a:t>
            </a:r>
            <a:r>
              <a:rPr lang="en-US" baseline="0" dirty="0" smtClean="0"/>
              <a:t>	13:00+	44:00	44:45 (46:30)	DxT adds 2+ more minutes</a:t>
            </a:r>
          </a:p>
          <a:p>
            <a:r>
              <a:rPr lang="en-US" baseline="0" dirty="0" err="1" smtClean="0"/>
              <a:t>cat&amp;Con</a:t>
            </a:r>
            <a:r>
              <a:rPr lang="en-US" baseline="0" dirty="0" smtClean="0"/>
              <a:t>	05:00+	49:00	50:15 (52:00)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1C-719E-4736-A43A-1367B9EA83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84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0D83D6-C28B-48F1-8E33-CBB1872638A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6823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1C-719E-4736-A43A-1367B9EA83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39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1C-719E-4736-A43A-1367B9EA83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6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1C-719E-4736-A43A-1367B9EA83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86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ready to hear and understand</a:t>
            </a:r>
            <a:r>
              <a:rPr lang="en-US" baseline="0" dirty="0" smtClean="0"/>
              <a:t> each other’s viewpoint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1C-719E-4736-A43A-1367B9EA83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5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Expr, // imperative expressions</a:t>
            </a:r>
          </a:p>
          <a:p>
            <a:r>
              <a:rPr lang="en-US" dirty="0" err="1" smtClean="0"/>
              <a:t>Stm</a:t>
            </a:r>
            <a:r>
              <a:rPr lang="en-US" dirty="0" smtClean="0"/>
              <a:t>, // imperative statements</a:t>
            </a:r>
          </a:p>
          <a:p>
            <a:r>
              <a:rPr lang="en-US" dirty="0" err="1" smtClean="0"/>
              <a:t>ExpS</a:t>
            </a:r>
            <a:r>
              <a:rPr lang="en-US" dirty="0" smtClean="0"/>
              <a:t>, // static fields &amp; expressions</a:t>
            </a:r>
          </a:p>
          <a:p>
            <a:r>
              <a:rPr lang="en-US" dirty="0" err="1" smtClean="0"/>
              <a:t>StmM</a:t>
            </a:r>
            <a:r>
              <a:rPr lang="en-US" dirty="0" smtClean="0"/>
              <a:t>, // method calls and returns</a:t>
            </a:r>
          </a:p>
          <a:p>
            <a:r>
              <a:rPr lang="en-US" dirty="0" err="1" smtClean="0"/>
              <a:t>ExpO</a:t>
            </a:r>
            <a:r>
              <a:rPr lang="en-US" dirty="0" smtClean="0"/>
              <a:t>, // object expressions</a:t>
            </a:r>
          </a:p>
          <a:p>
            <a:r>
              <a:rPr lang="en-US" dirty="0" err="1" smtClean="0"/>
              <a:t>ExpE</a:t>
            </a:r>
            <a:r>
              <a:rPr lang="en-US" dirty="0" smtClean="0"/>
              <a:t>, // expression exceptions</a:t>
            </a:r>
          </a:p>
          <a:p>
            <a:r>
              <a:rPr lang="en-US" dirty="0" err="1" smtClean="0"/>
              <a:t>StmE</a:t>
            </a:r>
            <a:r>
              <a:rPr lang="en-US" dirty="0" smtClean="0"/>
              <a:t>, // exception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1C-719E-4736-A43A-1367B9EA83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11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1C-719E-4736-A43A-1367B9EA83E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76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1C-719E-4736-A43A-1367B9EA83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06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1C-719E-4736-A43A-1367B9EA83E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22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1C-719E-4736-A43A-1367B9EA83E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44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Renee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Zellweger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1C-719E-4736-A43A-1367B9EA83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83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1C-719E-4736-A43A-1367B9EA83E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66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1C-719E-4736-A43A-1367B9EA83E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61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CCSD – </a:t>
            </a:r>
            <a:br>
              <a:rPr lang="en-US" dirty="0" smtClean="0"/>
            </a:br>
            <a:r>
              <a:rPr lang="en-US" dirty="0" smtClean="0"/>
              <a:t>Coupled Cluster Single Double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1C-719E-4736-A43A-1367B9EA83E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95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1C-719E-4736-A43A-1367B9EA83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28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1C-719E-4736-A43A-1367B9EA83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69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1C-719E-4736-A43A-1367B9EA83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3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1C-719E-4736-A43A-1367B9EA83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7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62821A-5499-47BE-B906-DE95A79C253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76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786238-3DF8-448E-8924-8C902AD350C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2964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90331-4297-4503-B4D7-914FC04B179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473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Don Batory UT-Austin Computer Sciences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ASM’07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Arial Narrow" pitchFamily="34" charset="0"/>
              </a:defRPr>
            </a:lvl1pPr>
            <a:lvl2pPr>
              <a:defRPr sz="20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2000">
                <a:latin typeface="Arial Narrow" pitchFamily="34" charset="0"/>
              </a:defRPr>
            </a:lvl4pPr>
            <a:lvl5pPr>
              <a:defRPr sz="2000">
                <a:latin typeface="Arial Narrow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Don Batory UT-Austin Computer Sciences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ASM’07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5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Don Batory UT-Austin Computer Sciences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ASM’07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4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Arial Narrow" pitchFamily="34" charset="0"/>
              </a:defRPr>
            </a:lvl1pPr>
            <a:lvl2pPr>
              <a:defRPr sz="20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2000">
                <a:latin typeface="Arial Narrow" pitchFamily="34" charset="0"/>
              </a:defRPr>
            </a:lvl4pPr>
            <a:lvl5pPr>
              <a:defRPr sz="2000">
                <a:latin typeface="Arial Narrow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Arial Narrow" pitchFamily="34" charset="0"/>
              </a:defRPr>
            </a:lvl1pPr>
            <a:lvl2pPr>
              <a:defRPr sz="20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2000">
                <a:latin typeface="Arial Narrow" pitchFamily="34" charset="0"/>
              </a:defRPr>
            </a:lvl4pPr>
            <a:lvl5pPr>
              <a:defRPr sz="2000">
                <a:latin typeface="Arial Narrow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Don Batory UT-Austin Computer Sciences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ASM’07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6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omic Sans MS" pitchFamily="66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>
                <a:latin typeface="Arial Narrow" pitchFamily="34" charset="0"/>
              </a:defRPr>
            </a:lvl1pPr>
            <a:lvl2pPr>
              <a:defRPr sz="20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2000">
                <a:latin typeface="Arial Narrow" pitchFamily="34" charset="0"/>
              </a:defRPr>
            </a:lvl4pPr>
            <a:lvl5pPr>
              <a:defRPr sz="2000">
                <a:latin typeface="Arial Narrow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omic Sans MS" pitchFamily="66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>
                <a:latin typeface="Arial Narrow" pitchFamily="34" charset="0"/>
              </a:defRPr>
            </a:lvl1pPr>
            <a:lvl2pPr>
              <a:defRPr sz="20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2000">
                <a:latin typeface="Arial Narrow" pitchFamily="34" charset="0"/>
              </a:defRPr>
            </a:lvl4pPr>
            <a:lvl5pPr>
              <a:defRPr sz="2000">
                <a:latin typeface="Arial Narrow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Don Batory UT-Austin Computer Sciences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ASM’07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5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Don Batory UT-Austin Computer Sciences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ASM’07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8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Don Batory UT-Austin Computer Sciences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ASM’07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400" b="1"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>
                <a:latin typeface="Arial Narrow" pitchFamily="34" charset="0"/>
              </a:defRPr>
            </a:lvl1pPr>
            <a:lvl2pPr>
              <a:defRPr sz="20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2000">
                <a:latin typeface="Arial Narrow" pitchFamily="34" charset="0"/>
              </a:defRPr>
            </a:lvl4pPr>
            <a:lvl5pPr>
              <a:defRPr sz="2000">
                <a:latin typeface="Arial Narrow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Don Batory UT-Austin Computer Sciences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ASM’07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0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Don Batory UT-Austin Computer Sciences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ASM’07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Don Batory UT-Austin Computer Sciences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ASM’07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4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7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60.png"/><Relationship Id="rId21" Type="http://schemas.openxmlformats.org/officeDocument/2006/relationships/image" Target="../media/image33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6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6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3.png"/><Relationship Id="rId19" Type="http://schemas.openxmlformats.org/officeDocument/2006/relationships/image" Target="../media/image31.png"/><Relationship Id="rId4" Type="http://schemas.openxmlformats.org/officeDocument/2006/relationships/image" Target="../media/image171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1.png"/><Relationship Id="rId5" Type="http://schemas.openxmlformats.org/officeDocument/2006/relationships/image" Target="../media/image541.png"/><Relationship Id="rId4" Type="http://schemas.openxmlformats.org/officeDocument/2006/relationships/image" Target="../media/image5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60.png"/><Relationship Id="rId4" Type="http://schemas.openxmlformats.org/officeDocument/2006/relationships/image" Target="../media/image3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18" Type="http://schemas.openxmlformats.org/officeDocument/2006/relationships/oleObject" Target="../embeddings/Microsoft_Visio_2003-2010_Drawing10.vsd"/><Relationship Id="rId21" Type="http://schemas.openxmlformats.org/officeDocument/2006/relationships/image" Target="../media/image70.png"/><Relationship Id="rId17" Type="http://schemas.openxmlformats.org/officeDocument/2006/relationships/image" Target="../media/image6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Microsoft_Visio_2003-2010_Drawing1.vsd"/><Relationship Id="rId20" Type="http://schemas.openxmlformats.org/officeDocument/2006/relationships/image" Target="../media/image69.png"/><Relationship Id="rId1" Type="http://schemas.openxmlformats.org/officeDocument/2006/relationships/vmlDrawing" Target="../drawings/vmlDrawing1.vml"/><Relationship Id="rId15" Type="http://schemas.openxmlformats.org/officeDocument/2006/relationships/oleObject" Target="../embeddings/oleObject1.bin"/><Relationship Id="rId19" Type="http://schemas.openxmlformats.org/officeDocument/2006/relationships/image" Target="../media/image65.emf"/><Relationship Id="rId14" Type="http://schemas.openxmlformats.org/officeDocument/2006/relationships/image" Target="../media/image90.png"/><Relationship Id="rId22" Type="http://schemas.openxmlformats.org/officeDocument/2006/relationships/image" Target="../media/image6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2.png"/><Relationship Id="rId7" Type="http://schemas.openxmlformats.org/officeDocument/2006/relationships/image" Target="../media/image7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2.png"/><Relationship Id="rId7" Type="http://schemas.openxmlformats.org/officeDocument/2006/relationships/image" Target="../media/image7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png"/><Relationship Id="rId5" Type="http://schemas.openxmlformats.org/officeDocument/2006/relationships/image" Target="../media/image76.png"/><Relationship Id="rId4" Type="http://schemas.openxmlformats.org/officeDocument/2006/relationships/image" Target="../media/image7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100.png"/><Relationship Id="rId21" Type="http://schemas.openxmlformats.org/officeDocument/2006/relationships/image" Target="../media/image118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5" Type="http://schemas.openxmlformats.org/officeDocument/2006/relationships/image" Target="../media/image122.png"/><Relationship Id="rId2" Type="http://schemas.openxmlformats.org/officeDocument/2006/relationships/image" Target="../media/image99.png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1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20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7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8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3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570.png"/><Relationship Id="rId18" Type="http://schemas.openxmlformats.org/officeDocument/2006/relationships/image" Target="../media/image620.png"/><Relationship Id="rId3" Type="http://schemas.openxmlformats.org/officeDocument/2006/relationships/image" Target="../media/image470.png"/><Relationship Id="rId21" Type="http://schemas.openxmlformats.org/officeDocument/2006/relationships/image" Target="../media/image650.png"/><Relationship Id="rId7" Type="http://schemas.openxmlformats.org/officeDocument/2006/relationships/image" Target="../media/image660.png"/><Relationship Id="rId12" Type="http://schemas.openxmlformats.org/officeDocument/2006/relationships/image" Target="../media/image680.png"/><Relationship Id="rId17" Type="http://schemas.openxmlformats.org/officeDocument/2006/relationships/image" Target="../media/image691.png"/><Relationship Id="rId2" Type="http://schemas.openxmlformats.org/officeDocument/2006/relationships/image" Target="../media/image651.png"/><Relationship Id="rId16" Type="http://schemas.openxmlformats.org/officeDocument/2006/relationships/image" Target="../media/image600.png"/><Relationship Id="rId20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50.png"/><Relationship Id="rId5" Type="http://schemas.openxmlformats.org/officeDocument/2006/relationships/image" Target="../media/image490.png"/><Relationship Id="rId15" Type="http://schemas.openxmlformats.org/officeDocument/2006/relationships/image" Target="../media/image590.png"/><Relationship Id="rId10" Type="http://schemas.openxmlformats.org/officeDocument/2006/relationships/image" Target="../media/image540.png"/><Relationship Id="rId19" Type="http://schemas.openxmlformats.org/officeDocument/2006/relationships/image" Target="../media/image630.png"/><Relationship Id="rId4" Type="http://schemas.openxmlformats.org/officeDocument/2006/relationships/image" Target="../media/image480.png"/><Relationship Id="rId9" Type="http://schemas.openxmlformats.org/officeDocument/2006/relationships/image" Target="../media/image530.png"/><Relationship Id="rId14" Type="http://schemas.openxmlformats.org/officeDocument/2006/relationships/image" Target="../media/image58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9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3" Type="http://schemas.openxmlformats.org/officeDocument/2006/relationships/image" Target="../media/image690.png"/><Relationship Id="rId7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0.png"/><Relationship Id="rId9" Type="http://schemas.openxmlformats.org/officeDocument/2006/relationships/image" Target="../media/image8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Theory of Modularity for</a:t>
            </a:r>
            <a:br>
              <a:rPr lang="en-US" dirty="0" smtClean="0"/>
            </a:br>
            <a:r>
              <a:rPr lang="en-US" dirty="0" smtClean="0"/>
              <a:t>Automated Software Design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Don Batory</a:t>
            </a:r>
            <a:br>
              <a:rPr lang="en-US" dirty="0" smtClean="0"/>
            </a:br>
            <a:r>
              <a:rPr lang="en-US" dirty="0" smtClean="0"/>
              <a:t>Department of Computer Science</a:t>
            </a:r>
            <a:br>
              <a:rPr lang="en-US" dirty="0" smtClean="0"/>
            </a:br>
            <a:r>
              <a:rPr lang="en-US" dirty="0" smtClean="0"/>
              <a:t>University of Texas At Austin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8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Keys to the Future of </a:t>
            </a:r>
            <a:br>
              <a:rPr lang="en-US" dirty="0" smtClean="0"/>
            </a:br>
            <a:r>
              <a:rPr lang="en-US" dirty="0" smtClean="0"/>
              <a:t>Software Development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New paradigms that embrace </a:t>
            </a:r>
            <a:r>
              <a:rPr lang="en-US" b="1" i="1" dirty="0" smtClean="0"/>
              <a:t>at least</a:t>
            </a:r>
            <a:r>
              <a:rPr lang="en-US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endParaRPr lang="en-US" dirty="0" smtClean="0"/>
          </a:p>
          <a:p>
            <a:pPr lvl="2">
              <a:lnSpc>
                <a:spcPct val="8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Compositional Programming </a:t>
            </a:r>
            <a:endParaRPr lang="en-US" b="1" dirty="0">
              <a:solidFill>
                <a:srgbClr val="FF0000"/>
              </a:solidFill>
            </a:endParaRPr>
          </a:p>
          <a:p>
            <a:pPr lvl="3">
              <a:lnSpc>
                <a:spcPct val="80000"/>
              </a:lnSpc>
            </a:pPr>
            <a:r>
              <a:rPr lang="en-US" dirty="0" smtClean="0"/>
              <a:t>develop software by composing “modules” </a:t>
            </a:r>
            <a:r>
              <a:rPr lang="en-US" sz="1800" i="1" dirty="0" smtClean="0"/>
              <a:t>(not writing code)</a:t>
            </a:r>
          </a:p>
          <a:p>
            <a:pPr lvl="2">
              <a:lnSpc>
                <a:spcPct val="80000"/>
              </a:lnSpc>
            </a:pPr>
            <a:endParaRPr lang="en-US" b="1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Generative Programming </a:t>
            </a:r>
          </a:p>
          <a:p>
            <a:pPr lvl="3">
              <a:lnSpc>
                <a:spcPct val="80000"/>
              </a:lnSpc>
            </a:pPr>
            <a:r>
              <a:rPr lang="en-US" dirty="0" smtClean="0"/>
              <a:t>want software development to be automated</a:t>
            </a:r>
          </a:p>
          <a:p>
            <a:pPr lvl="2">
              <a:lnSpc>
                <a:spcPct val="80000"/>
              </a:lnSpc>
            </a:pPr>
            <a:endParaRPr lang="en-US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Domain-Specific Languages (DSLs)</a:t>
            </a:r>
          </a:p>
          <a:p>
            <a:pPr lvl="3">
              <a:lnSpc>
                <a:spcPct val="80000"/>
              </a:lnSpc>
            </a:pPr>
            <a:r>
              <a:rPr lang="en-US" dirty="0" smtClean="0"/>
              <a:t>not C or C++, use domain-specific notations</a:t>
            </a:r>
          </a:p>
          <a:p>
            <a:pPr lvl="2">
              <a:lnSpc>
                <a:spcPct val="80000"/>
              </a:lnSpc>
            </a:pPr>
            <a:endParaRPr lang="en-US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Automatic Programming </a:t>
            </a:r>
          </a:p>
          <a:p>
            <a:pPr lvl="3">
              <a:lnSpc>
                <a:spcPct val="80000"/>
              </a:lnSpc>
            </a:pPr>
            <a:r>
              <a:rPr lang="en-US" dirty="0" smtClean="0"/>
              <a:t>declarative specs → efficient programs</a:t>
            </a:r>
          </a:p>
          <a:p>
            <a:pPr lvl="3"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Need simultaneous advance in all fronts to make a significant impact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7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7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7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47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7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47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471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Not Wishful Thinking...</a:t>
            </a:r>
          </a:p>
        </p:txBody>
      </p:sp>
      <p:sp>
        <p:nvSpPr>
          <p:cNvPr id="1472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/>
              <a:t>Example of this futuristic paradigm realized 35 years ago</a:t>
            </a:r>
            <a:r>
              <a:rPr lang="en-US" dirty="0"/>
              <a:t> </a:t>
            </a:r>
            <a:r>
              <a:rPr lang="en-US" dirty="0" smtClean="0"/>
              <a:t>around time when many AI researchers gave up on automatic programming</a:t>
            </a:r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>
              <a:buNone/>
            </a:pPr>
            <a:endParaRPr lang="en-US" dirty="0" smtClean="0"/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u="sng" dirty="0"/>
          </a:p>
          <a:p>
            <a:r>
              <a:rPr lang="en-US" u="sng" dirty="0" smtClean="0"/>
              <a:t>IMO – most significant result in </a:t>
            </a:r>
            <a:r>
              <a:rPr lang="en-US" u="sng" dirty="0" err="1" smtClean="0"/>
              <a:t>ASD</a:t>
            </a:r>
            <a:r>
              <a:rPr lang="en-US" u="sng" dirty="0" smtClean="0"/>
              <a:t> and automated construction. Period.</a:t>
            </a:r>
          </a:p>
          <a:p>
            <a:endParaRPr lang="en-US" dirty="0" smtClean="0"/>
          </a:p>
          <a:p>
            <a:r>
              <a:rPr lang="en-US" dirty="0" smtClean="0"/>
              <a:t>Rarely mentioned in typical texts and papers in SE, software design,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modularity, product lines, DSLs, software architectures…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178" y="2528423"/>
            <a:ext cx="8905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Relational Query Optimization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40761" y="3684419"/>
            <a:ext cx="1335332" cy="35752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Selinger</a:t>
            </a:r>
            <a:r>
              <a:rPr lang="en-US" sz="1400" dirty="0" smtClean="0">
                <a:solidFill>
                  <a:schemeClr val="tx1"/>
                </a:solidFill>
              </a:rPr>
              <a:t> ACM </a:t>
            </a:r>
            <a:r>
              <a:rPr lang="en-US" sz="1400" dirty="0" err="1" smtClean="0">
                <a:solidFill>
                  <a:schemeClr val="tx1"/>
                </a:solidFill>
              </a:rPr>
              <a:t>SIGMOD</a:t>
            </a:r>
            <a:r>
              <a:rPr lang="en-US" sz="1400" dirty="0" smtClean="0">
                <a:solidFill>
                  <a:schemeClr val="tx1"/>
                </a:solidFill>
              </a:rPr>
              <a:t> 79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9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7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7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72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2515" grpId="0" uiExpand="1" build="p"/>
      <p:bldP spid="4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 smtClean="0"/>
              <a:t>Relational Query Optimization (RQO)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403410" y="1920788"/>
            <a:ext cx="1058863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SQL</a:t>
            </a:r>
          </a:p>
          <a:p>
            <a:pPr algn="ctr"/>
            <a:r>
              <a:rPr lang="en-US" sz="1400" b="1"/>
              <a:t>select</a:t>
            </a:r>
          </a:p>
          <a:p>
            <a:pPr algn="ctr"/>
            <a:r>
              <a:rPr lang="en-US" sz="1400" b="1"/>
              <a:t>statement</a:t>
            </a:r>
          </a:p>
        </p:txBody>
      </p:sp>
      <p:sp>
        <p:nvSpPr>
          <p:cNvPr id="13339" name="AutoShape 6"/>
          <p:cNvSpPr>
            <a:spLocks noChangeArrowheads="1"/>
          </p:cNvSpPr>
          <p:nvPr/>
        </p:nvSpPr>
        <p:spPr bwMode="auto">
          <a:xfrm>
            <a:off x="505454" y="3255622"/>
            <a:ext cx="757238" cy="3810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/>
              <a:t>parser</a:t>
            </a:r>
          </a:p>
        </p:txBody>
      </p:sp>
      <p:sp>
        <p:nvSpPr>
          <p:cNvPr id="25628" name="Text Box 7"/>
          <p:cNvSpPr txBox="1">
            <a:spLocks noChangeArrowheads="1"/>
          </p:cNvSpPr>
          <p:nvPr/>
        </p:nvSpPr>
        <p:spPr bwMode="auto">
          <a:xfrm>
            <a:off x="1922462" y="2918800"/>
            <a:ext cx="1220787" cy="95410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/>
              <a:t>inefficient</a:t>
            </a:r>
            <a:br>
              <a:rPr lang="en-US" sz="1400" b="1"/>
            </a:br>
            <a:r>
              <a:rPr lang="en-US" sz="1400" b="1"/>
              <a:t>relational</a:t>
            </a:r>
          </a:p>
          <a:p>
            <a:pPr algn="ctr"/>
            <a:r>
              <a:rPr lang="en-US" sz="1400" b="1"/>
              <a:t>algebra</a:t>
            </a:r>
          </a:p>
          <a:p>
            <a:pPr algn="ctr"/>
            <a:r>
              <a:rPr lang="en-US" sz="1400" b="1"/>
              <a:t>expression</a:t>
            </a:r>
          </a:p>
        </p:txBody>
      </p:sp>
      <p:cxnSp>
        <p:nvCxnSpPr>
          <p:cNvPr id="25629" name="AutoShape 8"/>
          <p:cNvCxnSpPr>
            <a:cxnSpLocks noChangeShapeType="1"/>
            <a:stCxn id="25606" idx="2"/>
            <a:endCxn id="13339" idx="0"/>
          </p:cNvCxnSpPr>
          <p:nvPr/>
        </p:nvCxnSpPr>
        <p:spPr bwMode="auto">
          <a:xfrm flipH="1">
            <a:off x="931698" y="2689138"/>
            <a:ext cx="1144" cy="5664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5630" name="AutoShape 9"/>
          <p:cNvCxnSpPr>
            <a:cxnSpLocks noChangeShapeType="1"/>
            <a:stCxn id="13339" idx="5"/>
            <a:endCxn id="25628" idx="1"/>
          </p:cNvCxnSpPr>
          <p:nvPr/>
        </p:nvCxnSpPr>
        <p:spPr bwMode="auto">
          <a:xfrm flipV="1">
            <a:off x="1262692" y="3395854"/>
            <a:ext cx="659770" cy="26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3335" name="AutoShape 11"/>
          <p:cNvSpPr>
            <a:spLocks noChangeArrowheads="1"/>
          </p:cNvSpPr>
          <p:nvPr/>
        </p:nvSpPr>
        <p:spPr bwMode="auto">
          <a:xfrm>
            <a:off x="3713163" y="3064138"/>
            <a:ext cx="1104900" cy="544513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 b="1"/>
              <a:t>optimizer</a:t>
            </a:r>
          </a:p>
        </p:txBody>
      </p:sp>
      <p:sp>
        <p:nvSpPr>
          <p:cNvPr id="25624" name="Text Box 12"/>
          <p:cNvSpPr txBox="1">
            <a:spLocks noChangeArrowheads="1"/>
          </p:cNvSpPr>
          <p:nvPr/>
        </p:nvSpPr>
        <p:spPr bwMode="auto">
          <a:xfrm>
            <a:off x="5449888" y="2906817"/>
            <a:ext cx="1155700" cy="9810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efficient</a:t>
            </a:r>
            <a:br>
              <a:rPr lang="en-US" sz="1400" b="1"/>
            </a:br>
            <a:r>
              <a:rPr lang="en-US" sz="1400" b="1"/>
              <a:t>relational</a:t>
            </a:r>
          </a:p>
          <a:p>
            <a:pPr algn="ctr"/>
            <a:r>
              <a:rPr lang="en-US" sz="1400" b="1"/>
              <a:t>algebra</a:t>
            </a:r>
          </a:p>
          <a:p>
            <a:pPr algn="ctr"/>
            <a:r>
              <a:rPr lang="en-US" sz="1400" b="1"/>
              <a:t>expression</a:t>
            </a:r>
          </a:p>
        </p:txBody>
      </p:sp>
      <p:cxnSp>
        <p:nvCxnSpPr>
          <p:cNvPr id="25625" name="AutoShape 13"/>
          <p:cNvCxnSpPr>
            <a:cxnSpLocks noChangeShapeType="1"/>
            <a:stCxn id="25628" idx="3"/>
            <a:endCxn id="13335" idx="2"/>
          </p:cNvCxnSpPr>
          <p:nvPr/>
        </p:nvCxnSpPr>
        <p:spPr bwMode="auto">
          <a:xfrm>
            <a:off x="3143249" y="3395854"/>
            <a:ext cx="569914" cy="860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5626" name="AutoShape 14"/>
          <p:cNvCxnSpPr>
            <a:cxnSpLocks noChangeShapeType="1"/>
            <a:stCxn id="13335" idx="4"/>
            <a:endCxn id="25624" idx="1"/>
          </p:cNvCxnSpPr>
          <p:nvPr/>
        </p:nvCxnSpPr>
        <p:spPr bwMode="auto">
          <a:xfrm flipV="1">
            <a:off x="4681935" y="3397355"/>
            <a:ext cx="767953" cy="710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819151" y="2705012"/>
            <a:ext cx="1744663" cy="3003549"/>
            <a:chOff x="516" y="2366"/>
            <a:chExt cx="1099" cy="1892"/>
          </a:xfrm>
        </p:grpSpPr>
        <p:sp>
          <p:nvSpPr>
            <p:cNvPr id="1473557" name="Text Box 21"/>
            <p:cNvSpPr txBox="1">
              <a:spLocks noChangeArrowheads="1"/>
            </p:cNvSpPr>
            <p:nvPr/>
          </p:nvSpPr>
          <p:spPr bwMode="auto">
            <a:xfrm>
              <a:off x="516" y="3676"/>
              <a:ext cx="1099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1800" b="1" dirty="0">
                  <a:solidFill>
                    <a:srgbClr val="FF0000"/>
                  </a:solidFill>
                </a:rPr>
                <a:t>declarative </a:t>
              </a:r>
            </a:p>
            <a:p>
              <a:pPr algn="ctr" eaLnBrk="0" hangingPunct="0">
                <a:defRPr/>
              </a:pPr>
              <a:r>
                <a:rPr lang="en-US" sz="1800" b="1" dirty="0">
                  <a:solidFill>
                    <a:srgbClr val="FF0000"/>
                  </a:solidFill>
                </a:rPr>
                <a:t>domain-specific </a:t>
              </a:r>
            </a:p>
            <a:p>
              <a:pPr algn="ctr" eaLnBrk="0" hangingPunct="0">
                <a:defRPr/>
              </a:pPr>
              <a:r>
                <a:rPr lang="en-US" sz="1800" b="1" dirty="0">
                  <a:solidFill>
                    <a:srgbClr val="FF0000"/>
                  </a:solidFill>
                </a:rPr>
                <a:t>language</a:t>
              </a:r>
            </a:p>
          </p:txBody>
        </p:sp>
        <p:cxnSp>
          <p:nvCxnSpPr>
            <p:cNvPr id="25622" name="AutoShape 22"/>
            <p:cNvCxnSpPr>
              <a:cxnSpLocks noChangeShapeType="1"/>
              <a:stCxn id="1473557" idx="0"/>
            </p:cNvCxnSpPr>
            <p:nvPr/>
          </p:nvCxnSpPr>
          <p:spPr bwMode="auto">
            <a:xfrm rot="16200000" flipV="1">
              <a:off x="293" y="2903"/>
              <a:ext cx="1310" cy="236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467100" y="3617839"/>
            <a:ext cx="1473200" cy="1804992"/>
            <a:chOff x="2184" y="2941"/>
            <a:chExt cx="928" cy="1137"/>
          </a:xfrm>
        </p:grpSpPr>
        <p:sp>
          <p:nvSpPr>
            <p:cNvPr id="1473563" name="Text Box 27"/>
            <p:cNvSpPr txBox="1">
              <a:spLocks noChangeArrowheads="1"/>
            </p:cNvSpPr>
            <p:nvPr/>
          </p:nvSpPr>
          <p:spPr bwMode="auto">
            <a:xfrm>
              <a:off x="2184" y="3671"/>
              <a:ext cx="92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1800" b="1" dirty="0">
                  <a:solidFill>
                    <a:srgbClr val="FF0000"/>
                  </a:solidFill>
                </a:rPr>
                <a:t>automatic</a:t>
              </a:r>
            </a:p>
            <a:p>
              <a:pPr algn="ctr" eaLnBrk="0" hangingPunct="0">
                <a:defRPr/>
              </a:pPr>
              <a:r>
                <a:rPr lang="en-US" sz="1800" b="1" dirty="0">
                  <a:solidFill>
                    <a:srgbClr val="FF0000"/>
                  </a:solidFill>
                </a:rPr>
                <a:t>programming</a:t>
              </a:r>
            </a:p>
          </p:txBody>
        </p:sp>
        <p:cxnSp>
          <p:nvCxnSpPr>
            <p:cNvPr id="25620" name="AutoShape 28"/>
            <p:cNvCxnSpPr>
              <a:cxnSpLocks noChangeShapeType="1"/>
              <a:stCxn id="1473563" idx="0"/>
              <a:endCxn id="13335" idx="3"/>
            </p:cNvCxnSpPr>
            <p:nvPr/>
          </p:nvCxnSpPr>
          <p:spPr bwMode="auto">
            <a:xfrm rot="16200000" flipV="1">
              <a:off x="2281" y="3304"/>
              <a:ext cx="730" cy="4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3327" name="AutoShape 16"/>
          <p:cNvSpPr>
            <a:spLocks noChangeArrowheads="1"/>
          </p:cNvSpPr>
          <p:nvPr/>
        </p:nvSpPr>
        <p:spPr bwMode="auto">
          <a:xfrm>
            <a:off x="7243763" y="3051946"/>
            <a:ext cx="1271587" cy="544513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/>
              <a:t>code</a:t>
            </a:r>
            <a:br>
              <a:rPr lang="en-US" sz="1400" b="1" dirty="0"/>
            </a:br>
            <a:r>
              <a:rPr lang="en-US" sz="1400" b="1" dirty="0"/>
              <a:t>generator</a:t>
            </a:r>
          </a:p>
        </p:txBody>
      </p:sp>
      <p:sp>
        <p:nvSpPr>
          <p:cNvPr id="25616" name="Text Box 17"/>
          <p:cNvSpPr txBox="1">
            <a:spLocks noChangeArrowheads="1"/>
          </p:cNvSpPr>
          <p:nvPr/>
        </p:nvSpPr>
        <p:spPr bwMode="auto">
          <a:xfrm>
            <a:off x="7335203" y="4663988"/>
            <a:ext cx="950913" cy="5556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efficient </a:t>
            </a:r>
          </a:p>
          <a:p>
            <a:pPr algn="ctr"/>
            <a:r>
              <a:rPr lang="en-US" sz="1400" b="1"/>
              <a:t>program</a:t>
            </a:r>
          </a:p>
        </p:txBody>
      </p:sp>
      <p:cxnSp>
        <p:nvCxnSpPr>
          <p:cNvPr id="25617" name="AutoShape 18"/>
          <p:cNvCxnSpPr>
            <a:cxnSpLocks noChangeShapeType="1"/>
            <a:stCxn id="25624" idx="3"/>
            <a:endCxn id="13327" idx="2"/>
          </p:cNvCxnSpPr>
          <p:nvPr/>
        </p:nvCxnSpPr>
        <p:spPr bwMode="auto">
          <a:xfrm flipV="1">
            <a:off x="6605588" y="3392267"/>
            <a:ext cx="638175" cy="50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5618" name="AutoShape 19"/>
          <p:cNvCxnSpPr>
            <a:cxnSpLocks noChangeShapeType="1"/>
            <a:stCxn id="13327" idx="3"/>
            <a:endCxn id="25616" idx="0"/>
          </p:cNvCxnSpPr>
          <p:nvPr/>
        </p:nvCxnSpPr>
        <p:spPr bwMode="auto">
          <a:xfrm flipH="1">
            <a:off x="7810660" y="3596459"/>
            <a:ext cx="832" cy="1067529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5524500" y="3606717"/>
            <a:ext cx="2286000" cy="1827214"/>
            <a:chOff x="3480" y="2543"/>
            <a:chExt cx="1440" cy="1151"/>
          </a:xfrm>
        </p:grpSpPr>
        <p:sp>
          <p:nvSpPr>
            <p:cNvPr id="25613" name="Text Box 24"/>
            <p:cNvSpPr txBox="1">
              <a:spLocks noChangeArrowheads="1"/>
            </p:cNvSpPr>
            <p:nvPr/>
          </p:nvSpPr>
          <p:spPr bwMode="auto">
            <a:xfrm>
              <a:off x="3480" y="3290"/>
              <a:ext cx="11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1" dirty="0">
                  <a:solidFill>
                    <a:srgbClr val="FF0000"/>
                  </a:solidFill>
                </a:rPr>
                <a:t>generative</a:t>
              </a:r>
            </a:p>
            <a:p>
              <a:pPr algn="ctr" eaLnBrk="0" hangingPunct="0"/>
              <a:r>
                <a:rPr lang="en-US" sz="1800" b="1" dirty="0">
                  <a:solidFill>
                    <a:srgbClr val="FF0000"/>
                  </a:solidFill>
                </a:rPr>
                <a:t>programming</a:t>
              </a:r>
            </a:p>
          </p:txBody>
        </p:sp>
        <p:cxnSp>
          <p:nvCxnSpPr>
            <p:cNvPr id="25614" name="AutoShape 25"/>
            <p:cNvCxnSpPr>
              <a:cxnSpLocks noChangeShapeType="1"/>
              <a:stCxn id="25613" idx="0"/>
              <a:endCxn id="13327" idx="3"/>
            </p:cNvCxnSpPr>
            <p:nvPr/>
          </p:nvCxnSpPr>
          <p:spPr bwMode="auto">
            <a:xfrm rot="5400000" flipH="1" flipV="1">
              <a:off x="4107" y="2477"/>
              <a:ext cx="748" cy="879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10"/>
          <p:cNvGrpSpPr/>
          <p:nvPr/>
        </p:nvGrpSpPr>
        <p:grpSpPr>
          <a:xfrm>
            <a:off x="2532857" y="1629814"/>
            <a:ext cx="5753259" cy="1297951"/>
            <a:chOff x="2532857" y="2060114"/>
            <a:chExt cx="5753259" cy="1297951"/>
          </a:xfrm>
        </p:grpSpPr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6501766" y="2060114"/>
              <a:ext cx="17843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1" dirty="0" smtClean="0">
                  <a:solidFill>
                    <a:srgbClr val="FF0000"/>
                  </a:solidFill>
                </a:rPr>
                <a:t>compositional</a:t>
              </a:r>
              <a:endParaRPr lang="en-US" sz="1800" b="1" dirty="0">
                <a:solidFill>
                  <a:srgbClr val="FF0000"/>
                </a:solidFill>
              </a:endParaRPr>
            </a:p>
            <a:p>
              <a:pPr algn="ctr" eaLnBrk="0" hangingPunct="0"/>
              <a:r>
                <a:rPr lang="en-US" sz="1800" b="1" dirty="0">
                  <a:solidFill>
                    <a:srgbClr val="FF0000"/>
                  </a:solidFill>
                </a:rPr>
                <a:t>programming</a:t>
              </a:r>
            </a:p>
          </p:txBody>
        </p:sp>
        <p:cxnSp>
          <p:nvCxnSpPr>
            <p:cNvPr id="3" name="Curved Connector 2"/>
            <p:cNvCxnSpPr>
              <a:stCxn id="27" idx="2"/>
              <a:endCxn id="25628" idx="0"/>
            </p:cNvCxnSpPr>
            <p:nvPr/>
          </p:nvCxnSpPr>
          <p:spPr>
            <a:xfrm rot="5400000">
              <a:off x="4635099" y="599222"/>
              <a:ext cx="656601" cy="4861085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27" idx="2"/>
              <a:endCxn id="25624" idx="0"/>
            </p:cNvCxnSpPr>
            <p:nvPr/>
          </p:nvCxnSpPr>
          <p:spPr>
            <a:xfrm rot="5400000">
              <a:off x="6388531" y="2340672"/>
              <a:ext cx="644618" cy="1366203"/>
            </a:xfrm>
            <a:prstGeom prst="curvedConnector3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167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9" grpId="0" animBg="1"/>
      <p:bldP spid="25628" grpId="0" animBg="1"/>
      <p:bldP spid="13335" grpId="0" animBg="1"/>
      <p:bldP spid="25624" grpId="0" animBg="1"/>
      <p:bldP spid="13327" grpId="0" animBg="1"/>
      <p:bldP spid="256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Keys to RQO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66488"/>
          </a:xfrm>
        </p:spPr>
        <p:txBody>
          <a:bodyPr>
            <a:normAutofit/>
          </a:bodyPr>
          <a:lstStyle/>
          <a:p>
            <a:r>
              <a:rPr lang="en-US" dirty="0"/>
              <a:t>Automated development of query evaluation programs</a:t>
            </a:r>
          </a:p>
          <a:p>
            <a:pPr lvl="2"/>
            <a:r>
              <a:rPr lang="en-US" dirty="0"/>
              <a:t>hard-to-write, hard-to-optimize, hard-to-maintain</a:t>
            </a:r>
          </a:p>
          <a:p>
            <a:pPr lvl="2"/>
            <a:r>
              <a:rPr lang="en-US" dirty="0"/>
              <a:t>revolutionized and simplified database </a:t>
            </a:r>
            <a:r>
              <a:rPr lang="en-US" dirty="0" smtClean="0"/>
              <a:t>usage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 smtClean="0"/>
              <a:t>Modules in </a:t>
            </a:r>
            <a:r>
              <a:rPr lang="en-US" dirty="0"/>
              <a:t>this domain are relational </a:t>
            </a:r>
            <a:r>
              <a:rPr lang="en-US" dirty="0" smtClean="0"/>
              <a:t>operations</a:t>
            </a:r>
          </a:p>
          <a:p>
            <a:endParaRPr lang="en-US" dirty="0"/>
          </a:p>
          <a:p>
            <a:r>
              <a:rPr lang="en-US" dirty="0" smtClean="0"/>
              <a:t>Compositions of relational operations are programs</a:t>
            </a:r>
          </a:p>
          <a:p>
            <a:pPr lvl="2"/>
            <a:r>
              <a:rPr lang="en-US" dirty="0" smtClean="0"/>
              <a:t>different expressions represent different programs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Program designs / expressions can be optimized automatically</a:t>
            </a:r>
          </a:p>
          <a:p>
            <a:endParaRPr lang="en-US" dirty="0"/>
          </a:p>
          <a:p>
            <a:r>
              <a:rPr lang="en-US" dirty="0" smtClean="0"/>
              <a:t>Gave me a framework about how to think about </a:t>
            </a:r>
            <a:r>
              <a:rPr lang="en-US" dirty="0" err="1" smtClean="0"/>
              <a:t>ASD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6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90744" y="3079751"/>
            <a:ext cx="2755392" cy="1438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1089660" y="3095119"/>
            <a:ext cx="2255520" cy="143865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1994 Domain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/>
            <a:r>
              <a:rPr lang="en-US" i="1" dirty="0" smtClean="0">
                <a:solidFill>
                  <a:srgbClr val="FF0000"/>
                </a:solidFill>
              </a:rPr>
              <a:t>I assumed all domains had fundamental “</a:t>
            </a:r>
            <a:r>
              <a:rPr lang="en-US" i="1" dirty="0">
                <a:solidFill>
                  <a:srgbClr val="FF0000"/>
                </a:solidFill>
              </a:rPr>
              <a:t>operations” </a:t>
            </a:r>
            <a:r>
              <a:rPr lang="en-US" i="1" dirty="0" smtClean="0">
                <a:solidFill>
                  <a:srgbClr val="FF0000"/>
                </a:solidFill>
              </a:rPr>
              <a:t>or “shapes” or “modules” from which programs could be assembled</a:t>
            </a:r>
          </a:p>
          <a:p>
            <a:pPr marL="571500" indent="-457200"/>
            <a:r>
              <a:rPr lang="en-US" dirty="0" smtClean="0"/>
              <a:t>An illustration from my first tutorial on reusability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67303" y="3076259"/>
            <a:ext cx="1533525" cy="1475288"/>
            <a:chOff x="6069383" y="4868545"/>
            <a:chExt cx="1533525" cy="147528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69383" y="4876983"/>
              <a:ext cx="1533525" cy="1466850"/>
            </a:xfrm>
            <a:prstGeom prst="rect">
              <a:avLst/>
            </a:prstGeom>
          </p:spPr>
        </p:pic>
        <p:sp>
          <p:nvSpPr>
            <p:cNvPr id="19" name="Freeform 18"/>
            <p:cNvSpPr/>
            <p:nvPr/>
          </p:nvSpPr>
          <p:spPr>
            <a:xfrm>
              <a:off x="6185098" y="4868545"/>
              <a:ext cx="766684" cy="1452785"/>
            </a:xfrm>
            <a:custGeom>
              <a:avLst/>
              <a:gdLst>
                <a:gd name="connsiteX0" fmla="*/ 248282 w 766684"/>
                <a:gd name="connsiteY0" fmla="*/ 0 h 1452785"/>
                <a:gd name="connsiteX1" fmla="*/ 239736 w 766684"/>
                <a:gd name="connsiteY1" fmla="*/ 136733 h 1452785"/>
                <a:gd name="connsiteX2" fmla="*/ 179915 w 766684"/>
                <a:gd name="connsiteY2" fmla="*/ 230736 h 1452785"/>
                <a:gd name="connsiteX3" fmla="*/ 145732 w 766684"/>
                <a:gd name="connsiteY3" fmla="*/ 273465 h 1452785"/>
                <a:gd name="connsiteX4" fmla="*/ 248282 w 766684"/>
                <a:gd name="connsiteY4" fmla="*/ 393106 h 1452785"/>
                <a:gd name="connsiteX5" fmla="*/ 350831 w 766684"/>
                <a:gd name="connsiteY5" fmla="*/ 401652 h 1452785"/>
                <a:gd name="connsiteX6" fmla="*/ 444835 w 766684"/>
                <a:gd name="connsiteY6" fmla="*/ 504202 h 1452785"/>
                <a:gd name="connsiteX7" fmla="*/ 444835 w 766684"/>
                <a:gd name="connsiteY7" fmla="*/ 598205 h 1452785"/>
                <a:gd name="connsiteX8" fmla="*/ 385014 w 766684"/>
                <a:gd name="connsiteY8" fmla="*/ 675118 h 1452785"/>
                <a:gd name="connsiteX9" fmla="*/ 85912 w 766684"/>
                <a:gd name="connsiteY9" fmla="*/ 760576 h 1452785"/>
                <a:gd name="connsiteX10" fmla="*/ 454 w 766684"/>
                <a:gd name="connsiteY10" fmla="*/ 837488 h 1452785"/>
                <a:gd name="connsiteX11" fmla="*/ 111549 w 766684"/>
                <a:gd name="connsiteY11" fmla="*/ 940037 h 1452785"/>
                <a:gd name="connsiteX12" fmla="*/ 538839 w 766684"/>
                <a:gd name="connsiteY12" fmla="*/ 1085316 h 1452785"/>
                <a:gd name="connsiteX13" fmla="*/ 743938 w 766684"/>
                <a:gd name="connsiteY13" fmla="*/ 1222048 h 1452785"/>
                <a:gd name="connsiteX14" fmla="*/ 752484 w 766684"/>
                <a:gd name="connsiteY14" fmla="*/ 1452785 h 145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684" h="1452785">
                  <a:moveTo>
                    <a:pt x="248282" y="0"/>
                  </a:moveTo>
                  <a:cubicBezTo>
                    <a:pt x="249706" y="49138"/>
                    <a:pt x="251131" y="98277"/>
                    <a:pt x="239736" y="136733"/>
                  </a:cubicBezTo>
                  <a:cubicBezTo>
                    <a:pt x="228341" y="175189"/>
                    <a:pt x="195582" y="207947"/>
                    <a:pt x="179915" y="230736"/>
                  </a:cubicBezTo>
                  <a:cubicBezTo>
                    <a:pt x="164248" y="253525"/>
                    <a:pt x="134338" y="246403"/>
                    <a:pt x="145732" y="273465"/>
                  </a:cubicBezTo>
                  <a:cubicBezTo>
                    <a:pt x="157126" y="300527"/>
                    <a:pt x="214099" y="371742"/>
                    <a:pt x="248282" y="393106"/>
                  </a:cubicBezTo>
                  <a:cubicBezTo>
                    <a:pt x="282465" y="414470"/>
                    <a:pt x="318072" y="383136"/>
                    <a:pt x="350831" y="401652"/>
                  </a:cubicBezTo>
                  <a:cubicBezTo>
                    <a:pt x="383590" y="420168"/>
                    <a:pt x="429168" y="471443"/>
                    <a:pt x="444835" y="504202"/>
                  </a:cubicBezTo>
                  <a:cubicBezTo>
                    <a:pt x="460502" y="536961"/>
                    <a:pt x="454805" y="569719"/>
                    <a:pt x="444835" y="598205"/>
                  </a:cubicBezTo>
                  <a:cubicBezTo>
                    <a:pt x="434865" y="626691"/>
                    <a:pt x="444835" y="648056"/>
                    <a:pt x="385014" y="675118"/>
                  </a:cubicBezTo>
                  <a:cubicBezTo>
                    <a:pt x="325194" y="702180"/>
                    <a:pt x="150005" y="733514"/>
                    <a:pt x="85912" y="760576"/>
                  </a:cubicBezTo>
                  <a:cubicBezTo>
                    <a:pt x="21819" y="787638"/>
                    <a:pt x="-3819" y="807578"/>
                    <a:pt x="454" y="837488"/>
                  </a:cubicBezTo>
                  <a:cubicBezTo>
                    <a:pt x="4727" y="867398"/>
                    <a:pt x="21818" y="898732"/>
                    <a:pt x="111549" y="940037"/>
                  </a:cubicBezTo>
                  <a:cubicBezTo>
                    <a:pt x="201280" y="981342"/>
                    <a:pt x="433441" y="1038314"/>
                    <a:pt x="538839" y="1085316"/>
                  </a:cubicBezTo>
                  <a:cubicBezTo>
                    <a:pt x="644237" y="1132318"/>
                    <a:pt x="708331" y="1160803"/>
                    <a:pt x="743938" y="1222048"/>
                  </a:cubicBezTo>
                  <a:cubicBezTo>
                    <a:pt x="779545" y="1283293"/>
                    <a:pt x="766014" y="1368039"/>
                    <a:pt x="752484" y="145278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925190" y="3194173"/>
            <a:ext cx="2076048" cy="962025"/>
            <a:chOff x="6035950" y="5152881"/>
            <a:chExt cx="2076048" cy="96202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45073" y="5152881"/>
              <a:ext cx="2066925" cy="962025"/>
            </a:xfrm>
            <a:prstGeom prst="rect">
              <a:avLst/>
            </a:prstGeom>
          </p:spPr>
        </p:pic>
        <p:sp>
          <p:nvSpPr>
            <p:cNvPr id="25" name="Freeform 24"/>
            <p:cNvSpPr/>
            <p:nvPr/>
          </p:nvSpPr>
          <p:spPr>
            <a:xfrm>
              <a:off x="6035950" y="5152881"/>
              <a:ext cx="2016808" cy="957129"/>
            </a:xfrm>
            <a:custGeom>
              <a:avLst/>
              <a:gdLst>
                <a:gd name="connsiteX0" fmla="*/ 2016808 w 2016808"/>
                <a:gd name="connsiteY0" fmla="*/ 384561 h 957129"/>
                <a:gd name="connsiteX1" fmla="*/ 1239140 w 2016808"/>
                <a:gd name="connsiteY1" fmla="*/ 393107 h 957129"/>
                <a:gd name="connsiteX2" fmla="*/ 1222049 w 2016808"/>
                <a:gd name="connsiteY2" fmla="*/ 299103 h 957129"/>
                <a:gd name="connsiteX3" fmla="*/ 905854 w 2016808"/>
                <a:gd name="connsiteY3" fmla="*/ 76912 h 957129"/>
                <a:gd name="connsiteX4" fmla="*/ 828942 w 2016808"/>
                <a:gd name="connsiteY4" fmla="*/ 42729 h 957129"/>
                <a:gd name="connsiteX5" fmla="*/ 401652 w 2016808"/>
                <a:gd name="connsiteY5" fmla="*/ 0 h 957129"/>
                <a:gd name="connsiteX6" fmla="*/ 162370 w 2016808"/>
                <a:gd name="connsiteY6" fmla="*/ 76912 h 957129"/>
                <a:gd name="connsiteX7" fmla="*/ 0 w 2016808"/>
                <a:gd name="connsiteY7" fmla="*/ 376015 h 957129"/>
                <a:gd name="connsiteX8" fmla="*/ 42729 w 2016808"/>
                <a:gd name="connsiteY8" fmla="*/ 760576 h 957129"/>
                <a:gd name="connsiteX9" fmla="*/ 376015 w 2016808"/>
                <a:gd name="connsiteY9" fmla="*/ 957129 h 957129"/>
                <a:gd name="connsiteX10" fmla="*/ 965675 w 2016808"/>
                <a:gd name="connsiteY10" fmla="*/ 931492 h 957129"/>
                <a:gd name="connsiteX11" fmla="*/ 1034041 w 2016808"/>
                <a:gd name="connsiteY11" fmla="*/ 709301 h 957129"/>
                <a:gd name="connsiteX12" fmla="*/ 1093862 w 2016808"/>
                <a:gd name="connsiteY12" fmla="*/ 589660 h 957129"/>
                <a:gd name="connsiteX13" fmla="*/ 1555335 w 2016808"/>
                <a:gd name="connsiteY13" fmla="*/ 572568 h 957129"/>
                <a:gd name="connsiteX14" fmla="*/ 2016808 w 2016808"/>
                <a:gd name="connsiteY14" fmla="*/ 572568 h 957129"/>
                <a:gd name="connsiteX15" fmla="*/ 2016808 w 2016808"/>
                <a:gd name="connsiteY15" fmla="*/ 384561 h 95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16808" h="957129">
                  <a:moveTo>
                    <a:pt x="2016808" y="384561"/>
                  </a:moveTo>
                  <a:lnTo>
                    <a:pt x="1239140" y="393107"/>
                  </a:lnTo>
                  <a:lnTo>
                    <a:pt x="1222049" y="299103"/>
                  </a:lnTo>
                  <a:lnTo>
                    <a:pt x="905854" y="76912"/>
                  </a:lnTo>
                  <a:lnTo>
                    <a:pt x="828942" y="42729"/>
                  </a:lnTo>
                  <a:lnTo>
                    <a:pt x="401652" y="0"/>
                  </a:lnTo>
                  <a:lnTo>
                    <a:pt x="162370" y="76912"/>
                  </a:lnTo>
                  <a:lnTo>
                    <a:pt x="0" y="376015"/>
                  </a:lnTo>
                  <a:lnTo>
                    <a:pt x="42729" y="760576"/>
                  </a:lnTo>
                  <a:lnTo>
                    <a:pt x="376015" y="957129"/>
                  </a:lnTo>
                  <a:lnTo>
                    <a:pt x="965675" y="931492"/>
                  </a:lnTo>
                  <a:lnTo>
                    <a:pt x="1034041" y="709301"/>
                  </a:lnTo>
                  <a:lnTo>
                    <a:pt x="1093862" y="589660"/>
                  </a:lnTo>
                  <a:lnTo>
                    <a:pt x="1555335" y="572568"/>
                  </a:lnTo>
                  <a:lnTo>
                    <a:pt x="2016808" y="572568"/>
                  </a:lnTo>
                  <a:lnTo>
                    <a:pt x="2016808" y="38456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Parallelogram 6"/>
          <p:cNvSpPr/>
          <p:nvPr/>
        </p:nvSpPr>
        <p:spPr>
          <a:xfrm>
            <a:off x="3052572" y="5111805"/>
            <a:ext cx="2261616" cy="1427107"/>
          </a:xfrm>
          <a:prstGeom prst="parallelogram">
            <a:avLst>
              <a:gd name="adj" fmla="val 78583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087695" y="3076259"/>
            <a:ext cx="1662113" cy="1562159"/>
            <a:chOff x="691329" y="4748884"/>
            <a:chExt cx="1662113" cy="1562159"/>
          </a:xfrm>
        </p:grpSpPr>
        <p:grpSp>
          <p:nvGrpSpPr>
            <p:cNvPr id="20" name="Group 19"/>
            <p:cNvGrpSpPr/>
            <p:nvPr/>
          </p:nvGrpSpPr>
          <p:grpSpPr>
            <a:xfrm>
              <a:off x="691329" y="4748884"/>
              <a:ext cx="1662113" cy="1562159"/>
              <a:chOff x="555307" y="4794191"/>
              <a:chExt cx="1662113" cy="156215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55307" y="4801416"/>
                <a:ext cx="1662113" cy="155493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" name="Freeform 11"/>
              <p:cNvSpPr/>
              <p:nvPr/>
            </p:nvSpPr>
            <p:spPr>
              <a:xfrm>
                <a:off x="1435240" y="4794191"/>
                <a:ext cx="766684" cy="1452785"/>
              </a:xfrm>
              <a:custGeom>
                <a:avLst/>
                <a:gdLst>
                  <a:gd name="connsiteX0" fmla="*/ 248282 w 766684"/>
                  <a:gd name="connsiteY0" fmla="*/ 0 h 1452785"/>
                  <a:gd name="connsiteX1" fmla="*/ 239736 w 766684"/>
                  <a:gd name="connsiteY1" fmla="*/ 136733 h 1452785"/>
                  <a:gd name="connsiteX2" fmla="*/ 179915 w 766684"/>
                  <a:gd name="connsiteY2" fmla="*/ 230736 h 1452785"/>
                  <a:gd name="connsiteX3" fmla="*/ 145732 w 766684"/>
                  <a:gd name="connsiteY3" fmla="*/ 273465 h 1452785"/>
                  <a:gd name="connsiteX4" fmla="*/ 248282 w 766684"/>
                  <a:gd name="connsiteY4" fmla="*/ 393106 h 1452785"/>
                  <a:gd name="connsiteX5" fmla="*/ 350831 w 766684"/>
                  <a:gd name="connsiteY5" fmla="*/ 401652 h 1452785"/>
                  <a:gd name="connsiteX6" fmla="*/ 444835 w 766684"/>
                  <a:gd name="connsiteY6" fmla="*/ 504202 h 1452785"/>
                  <a:gd name="connsiteX7" fmla="*/ 444835 w 766684"/>
                  <a:gd name="connsiteY7" fmla="*/ 598205 h 1452785"/>
                  <a:gd name="connsiteX8" fmla="*/ 385014 w 766684"/>
                  <a:gd name="connsiteY8" fmla="*/ 675118 h 1452785"/>
                  <a:gd name="connsiteX9" fmla="*/ 85912 w 766684"/>
                  <a:gd name="connsiteY9" fmla="*/ 760576 h 1452785"/>
                  <a:gd name="connsiteX10" fmla="*/ 454 w 766684"/>
                  <a:gd name="connsiteY10" fmla="*/ 837488 h 1452785"/>
                  <a:gd name="connsiteX11" fmla="*/ 111549 w 766684"/>
                  <a:gd name="connsiteY11" fmla="*/ 940037 h 1452785"/>
                  <a:gd name="connsiteX12" fmla="*/ 538839 w 766684"/>
                  <a:gd name="connsiteY12" fmla="*/ 1085316 h 1452785"/>
                  <a:gd name="connsiteX13" fmla="*/ 743938 w 766684"/>
                  <a:gd name="connsiteY13" fmla="*/ 1222048 h 1452785"/>
                  <a:gd name="connsiteX14" fmla="*/ 752484 w 766684"/>
                  <a:gd name="connsiteY14" fmla="*/ 1452785 h 145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66684" h="1452785">
                    <a:moveTo>
                      <a:pt x="248282" y="0"/>
                    </a:moveTo>
                    <a:cubicBezTo>
                      <a:pt x="249706" y="49138"/>
                      <a:pt x="251131" y="98277"/>
                      <a:pt x="239736" y="136733"/>
                    </a:cubicBezTo>
                    <a:cubicBezTo>
                      <a:pt x="228341" y="175189"/>
                      <a:pt x="195582" y="207947"/>
                      <a:pt x="179915" y="230736"/>
                    </a:cubicBezTo>
                    <a:cubicBezTo>
                      <a:pt x="164248" y="253525"/>
                      <a:pt x="134338" y="246403"/>
                      <a:pt x="145732" y="273465"/>
                    </a:cubicBezTo>
                    <a:cubicBezTo>
                      <a:pt x="157126" y="300527"/>
                      <a:pt x="214099" y="371742"/>
                      <a:pt x="248282" y="393106"/>
                    </a:cubicBezTo>
                    <a:cubicBezTo>
                      <a:pt x="282465" y="414470"/>
                      <a:pt x="318072" y="383136"/>
                      <a:pt x="350831" y="401652"/>
                    </a:cubicBezTo>
                    <a:cubicBezTo>
                      <a:pt x="383590" y="420168"/>
                      <a:pt x="429168" y="471443"/>
                      <a:pt x="444835" y="504202"/>
                    </a:cubicBezTo>
                    <a:cubicBezTo>
                      <a:pt x="460502" y="536961"/>
                      <a:pt x="454805" y="569719"/>
                      <a:pt x="444835" y="598205"/>
                    </a:cubicBezTo>
                    <a:cubicBezTo>
                      <a:pt x="434865" y="626691"/>
                      <a:pt x="444835" y="648056"/>
                      <a:pt x="385014" y="675118"/>
                    </a:cubicBezTo>
                    <a:cubicBezTo>
                      <a:pt x="325194" y="702180"/>
                      <a:pt x="150005" y="733514"/>
                      <a:pt x="85912" y="760576"/>
                    </a:cubicBezTo>
                    <a:cubicBezTo>
                      <a:pt x="21819" y="787638"/>
                      <a:pt x="-3819" y="807578"/>
                      <a:pt x="454" y="837488"/>
                    </a:cubicBezTo>
                    <a:cubicBezTo>
                      <a:pt x="4727" y="867398"/>
                      <a:pt x="21818" y="898732"/>
                      <a:pt x="111549" y="940037"/>
                    </a:cubicBezTo>
                    <a:cubicBezTo>
                      <a:pt x="201280" y="981342"/>
                      <a:pt x="433441" y="1038314"/>
                      <a:pt x="538839" y="1085316"/>
                    </a:cubicBezTo>
                    <a:cubicBezTo>
                      <a:pt x="644237" y="1132318"/>
                      <a:pt x="708331" y="1160803"/>
                      <a:pt x="743938" y="1222048"/>
                    </a:cubicBezTo>
                    <a:cubicBezTo>
                      <a:pt x="779545" y="1283293"/>
                      <a:pt x="766014" y="1368039"/>
                      <a:pt x="752484" y="1452785"/>
                    </a:cubicBezTo>
                  </a:path>
                </a:pathLst>
              </a:cu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Freeform 37"/>
            <p:cNvSpPr/>
            <p:nvPr/>
          </p:nvSpPr>
          <p:spPr>
            <a:xfrm>
              <a:off x="1571262" y="4756109"/>
              <a:ext cx="766684" cy="1452785"/>
            </a:xfrm>
            <a:custGeom>
              <a:avLst/>
              <a:gdLst>
                <a:gd name="connsiteX0" fmla="*/ 248282 w 766684"/>
                <a:gd name="connsiteY0" fmla="*/ 0 h 1452785"/>
                <a:gd name="connsiteX1" fmla="*/ 239736 w 766684"/>
                <a:gd name="connsiteY1" fmla="*/ 136733 h 1452785"/>
                <a:gd name="connsiteX2" fmla="*/ 179915 w 766684"/>
                <a:gd name="connsiteY2" fmla="*/ 230736 h 1452785"/>
                <a:gd name="connsiteX3" fmla="*/ 145732 w 766684"/>
                <a:gd name="connsiteY3" fmla="*/ 273465 h 1452785"/>
                <a:gd name="connsiteX4" fmla="*/ 248282 w 766684"/>
                <a:gd name="connsiteY4" fmla="*/ 393106 h 1452785"/>
                <a:gd name="connsiteX5" fmla="*/ 350831 w 766684"/>
                <a:gd name="connsiteY5" fmla="*/ 401652 h 1452785"/>
                <a:gd name="connsiteX6" fmla="*/ 444835 w 766684"/>
                <a:gd name="connsiteY6" fmla="*/ 504202 h 1452785"/>
                <a:gd name="connsiteX7" fmla="*/ 444835 w 766684"/>
                <a:gd name="connsiteY7" fmla="*/ 598205 h 1452785"/>
                <a:gd name="connsiteX8" fmla="*/ 385014 w 766684"/>
                <a:gd name="connsiteY8" fmla="*/ 675118 h 1452785"/>
                <a:gd name="connsiteX9" fmla="*/ 85912 w 766684"/>
                <a:gd name="connsiteY9" fmla="*/ 760576 h 1452785"/>
                <a:gd name="connsiteX10" fmla="*/ 454 w 766684"/>
                <a:gd name="connsiteY10" fmla="*/ 837488 h 1452785"/>
                <a:gd name="connsiteX11" fmla="*/ 111549 w 766684"/>
                <a:gd name="connsiteY11" fmla="*/ 940037 h 1452785"/>
                <a:gd name="connsiteX12" fmla="*/ 538839 w 766684"/>
                <a:gd name="connsiteY12" fmla="*/ 1085316 h 1452785"/>
                <a:gd name="connsiteX13" fmla="*/ 743938 w 766684"/>
                <a:gd name="connsiteY13" fmla="*/ 1222048 h 1452785"/>
                <a:gd name="connsiteX14" fmla="*/ 752484 w 766684"/>
                <a:gd name="connsiteY14" fmla="*/ 1452785 h 145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684" h="1452785">
                  <a:moveTo>
                    <a:pt x="248282" y="0"/>
                  </a:moveTo>
                  <a:cubicBezTo>
                    <a:pt x="249706" y="49138"/>
                    <a:pt x="251131" y="98277"/>
                    <a:pt x="239736" y="136733"/>
                  </a:cubicBezTo>
                  <a:cubicBezTo>
                    <a:pt x="228341" y="175189"/>
                    <a:pt x="195582" y="207947"/>
                    <a:pt x="179915" y="230736"/>
                  </a:cubicBezTo>
                  <a:cubicBezTo>
                    <a:pt x="164248" y="253525"/>
                    <a:pt x="134338" y="246403"/>
                    <a:pt x="145732" y="273465"/>
                  </a:cubicBezTo>
                  <a:cubicBezTo>
                    <a:pt x="157126" y="300527"/>
                    <a:pt x="214099" y="371742"/>
                    <a:pt x="248282" y="393106"/>
                  </a:cubicBezTo>
                  <a:cubicBezTo>
                    <a:pt x="282465" y="414470"/>
                    <a:pt x="318072" y="383136"/>
                    <a:pt x="350831" y="401652"/>
                  </a:cubicBezTo>
                  <a:cubicBezTo>
                    <a:pt x="383590" y="420168"/>
                    <a:pt x="429168" y="471443"/>
                    <a:pt x="444835" y="504202"/>
                  </a:cubicBezTo>
                  <a:cubicBezTo>
                    <a:pt x="460502" y="536961"/>
                    <a:pt x="454805" y="569719"/>
                    <a:pt x="444835" y="598205"/>
                  </a:cubicBezTo>
                  <a:cubicBezTo>
                    <a:pt x="434865" y="626691"/>
                    <a:pt x="444835" y="648056"/>
                    <a:pt x="385014" y="675118"/>
                  </a:cubicBezTo>
                  <a:cubicBezTo>
                    <a:pt x="325194" y="702180"/>
                    <a:pt x="150005" y="733514"/>
                    <a:pt x="85912" y="760576"/>
                  </a:cubicBezTo>
                  <a:cubicBezTo>
                    <a:pt x="21819" y="787638"/>
                    <a:pt x="-3819" y="807578"/>
                    <a:pt x="454" y="837488"/>
                  </a:cubicBezTo>
                  <a:cubicBezTo>
                    <a:pt x="4727" y="867398"/>
                    <a:pt x="21818" y="898732"/>
                    <a:pt x="111549" y="940037"/>
                  </a:cubicBezTo>
                  <a:cubicBezTo>
                    <a:pt x="201280" y="981342"/>
                    <a:pt x="433441" y="1038314"/>
                    <a:pt x="538839" y="1085316"/>
                  </a:cubicBezTo>
                  <a:cubicBezTo>
                    <a:pt x="644237" y="1132318"/>
                    <a:pt x="708331" y="1160803"/>
                    <a:pt x="743938" y="1222048"/>
                  </a:cubicBezTo>
                  <a:cubicBezTo>
                    <a:pt x="779545" y="1283293"/>
                    <a:pt x="766014" y="1368039"/>
                    <a:pt x="752484" y="145278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77790" y="3076259"/>
            <a:ext cx="2781300" cy="1476375"/>
            <a:chOff x="3152394" y="4657278"/>
            <a:chExt cx="2781300" cy="147637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52394" y="4657278"/>
              <a:ext cx="2781300" cy="1476375"/>
            </a:xfrm>
            <a:prstGeom prst="rect">
              <a:avLst/>
            </a:prstGeom>
          </p:spPr>
        </p:pic>
        <p:sp>
          <p:nvSpPr>
            <p:cNvPr id="30" name="Freeform 29"/>
            <p:cNvSpPr/>
            <p:nvPr/>
          </p:nvSpPr>
          <p:spPr>
            <a:xfrm>
              <a:off x="3899794" y="4777641"/>
              <a:ext cx="2016808" cy="957129"/>
            </a:xfrm>
            <a:custGeom>
              <a:avLst/>
              <a:gdLst>
                <a:gd name="connsiteX0" fmla="*/ 2016808 w 2016808"/>
                <a:gd name="connsiteY0" fmla="*/ 384561 h 957129"/>
                <a:gd name="connsiteX1" fmla="*/ 1239140 w 2016808"/>
                <a:gd name="connsiteY1" fmla="*/ 393107 h 957129"/>
                <a:gd name="connsiteX2" fmla="*/ 1222049 w 2016808"/>
                <a:gd name="connsiteY2" fmla="*/ 299103 h 957129"/>
                <a:gd name="connsiteX3" fmla="*/ 905854 w 2016808"/>
                <a:gd name="connsiteY3" fmla="*/ 76912 h 957129"/>
                <a:gd name="connsiteX4" fmla="*/ 828942 w 2016808"/>
                <a:gd name="connsiteY4" fmla="*/ 42729 h 957129"/>
                <a:gd name="connsiteX5" fmla="*/ 401652 w 2016808"/>
                <a:gd name="connsiteY5" fmla="*/ 0 h 957129"/>
                <a:gd name="connsiteX6" fmla="*/ 162370 w 2016808"/>
                <a:gd name="connsiteY6" fmla="*/ 76912 h 957129"/>
                <a:gd name="connsiteX7" fmla="*/ 0 w 2016808"/>
                <a:gd name="connsiteY7" fmla="*/ 376015 h 957129"/>
                <a:gd name="connsiteX8" fmla="*/ 42729 w 2016808"/>
                <a:gd name="connsiteY8" fmla="*/ 760576 h 957129"/>
                <a:gd name="connsiteX9" fmla="*/ 376015 w 2016808"/>
                <a:gd name="connsiteY9" fmla="*/ 957129 h 957129"/>
                <a:gd name="connsiteX10" fmla="*/ 965675 w 2016808"/>
                <a:gd name="connsiteY10" fmla="*/ 931492 h 957129"/>
                <a:gd name="connsiteX11" fmla="*/ 1034041 w 2016808"/>
                <a:gd name="connsiteY11" fmla="*/ 709301 h 957129"/>
                <a:gd name="connsiteX12" fmla="*/ 1093862 w 2016808"/>
                <a:gd name="connsiteY12" fmla="*/ 589660 h 957129"/>
                <a:gd name="connsiteX13" fmla="*/ 1555335 w 2016808"/>
                <a:gd name="connsiteY13" fmla="*/ 572568 h 957129"/>
                <a:gd name="connsiteX14" fmla="*/ 2016808 w 2016808"/>
                <a:gd name="connsiteY14" fmla="*/ 572568 h 957129"/>
                <a:gd name="connsiteX15" fmla="*/ 2016808 w 2016808"/>
                <a:gd name="connsiteY15" fmla="*/ 384561 h 95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16808" h="957129">
                  <a:moveTo>
                    <a:pt x="2016808" y="384561"/>
                  </a:moveTo>
                  <a:lnTo>
                    <a:pt x="1239140" y="393107"/>
                  </a:lnTo>
                  <a:lnTo>
                    <a:pt x="1222049" y="299103"/>
                  </a:lnTo>
                  <a:lnTo>
                    <a:pt x="905854" y="76912"/>
                  </a:lnTo>
                  <a:lnTo>
                    <a:pt x="828942" y="42729"/>
                  </a:lnTo>
                  <a:lnTo>
                    <a:pt x="401652" y="0"/>
                  </a:lnTo>
                  <a:lnTo>
                    <a:pt x="162370" y="76912"/>
                  </a:lnTo>
                  <a:lnTo>
                    <a:pt x="0" y="376015"/>
                  </a:lnTo>
                  <a:lnTo>
                    <a:pt x="42729" y="760576"/>
                  </a:lnTo>
                  <a:lnTo>
                    <a:pt x="376015" y="957129"/>
                  </a:lnTo>
                  <a:lnTo>
                    <a:pt x="965675" y="931492"/>
                  </a:lnTo>
                  <a:lnTo>
                    <a:pt x="1034041" y="709301"/>
                  </a:lnTo>
                  <a:lnTo>
                    <a:pt x="1093862" y="589660"/>
                  </a:lnTo>
                  <a:lnTo>
                    <a:pt x="1555335" y="572568"/>
                  </a:lnTo>
                  <a:lnTo>
                    <a:pt x="2016808" y="572568"/>
                  </a:lnTo>
                  <a:lnTo>
                    <a:pt x="2016808" y="38456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0" idx="0"/>
              <a:endCxn id="30" idx="14"/>
            </p:cNvCxnSpPr>
            <p:nvPr/>
          </p:nvCxnSpPr>
          <p:spPr>
            <a:xfrm>
              <a:off x="5916602" y="5162202"/>
              <a:ext cx="0" cy="1880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76190" y="4866461"/>
            <a:ext cx="1420398" cy="142039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0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 L 0.21163 0.294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3" y="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 L -0.11059 0.2946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8" y="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80151" y="3096213"/>
            <a:ext cx="2755392" cy="1438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3052572" y="5111805"/>
            <a:ext cx="2261616" cy="1427107"/>
          </a:xfrm>
          <a:prstGeom prst="parallelogram">
            <a:avLst>
              <a:gd name="adj" fmla="val 78583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1104900" y="3079751"/>
            <a:ext cx="2255520" cy="143865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1994 Domain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05242"/>
          </a:xfrm>
        </p:spPr>
        <p:txBody>
          <a:bodyPr/>
          <a:lstStyle/>
          <a:p>
            <a:pPr marL="571500" indent="-457200"/>
            <a:r>
              <a:rPr lang="en-US" i="1" dirty="0">
                <a:solidFill>
                  <a:srgbClr val="FF0000"/>
                </a:solidFill>
              </a:rPr>
              <a:t>I assumed all domains had fundamental “shapes” or “modules” or “operations” from which programs could be assembled</a:t>
            </a:r>
          </a:p>
          <a:p>
            <a:pPr marL="571500" indent="-457200"/>
            <a:r>
              <a:rPr lang="en-US" dirty="0"/>
              <a:t>An illustration from my first tutorial on reusability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2225040" y="3079751"/>
            <a:ext cx="1127760" cy="1438656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flipV="1">
            <a:off x="5178552" y="3090509"/>
            <a:ext cx="1170432" cy="1438656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163312" y="3090117"/>
            <a:ext cx="2767584" cy="1450848"/>
          </a:xfrm>
          <a:custGeom>
            <a:avLst/>
            <a:gdLst>
              <a:gd name="connsiteX0" fmla="*/ 0 w 2767584"/>
              <a:gd name="connsiteY0" fmla="*/ 1438656 h 1450848"/>
              <a:gd name="connsiteX1" fmla="*/ 2767584 w 2767584"/>
              <a:gd name="connsiteY1" fmla="*/ 1450848 h 1450848"/>
              <a:gd name="connsiteX2" fmla="*/ 2767584 w 2767584"/>
              <a:gd name="connsiteY2" fmla="*/ 0 h 1450848"/>
              <a:gd name="connsiteX3" fmla="*/ 1158240 w 2767584"/>
              <a:gd name="connsiteY3" fmla="*/ 0 h 1450848"/>
              <a:gd name="connsiteX4" fmla="*/ 0 w 2767584"/>
              <a:gd name="connsiteY4" fmla="*/ 1438656 h 1450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7584" h="1450848">
                <a:moveTo>
                  <a:pt x="0" y="1438656"/>
                </a:moveTo>
                <a:lnTo>
                  <a:pt x="2767584" y="1450848"/>
                </a:lnTo>
                <a:lnTo>
                  <a:pt x="2767584" y="0"/>
                </a:lnTo>
                <a:lnTo>
                  <a:pt x="1158240" y="0"/>
                </a:lnTo>
                <a:lnTo>
                  <a:pt x="0" y="1438656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flipH="1">
            <a:off x="1097280" y="3087435"/>
            <a:ext cx="1127760" cy="1438656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76190" y="4866461"/>
            <a:ext cx="1420398" cy="14203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5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2118 0.2937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0" y="1467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-0.10903 0.2930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1" y="1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7" grpId="0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Domain Analysis  =  Atomic Theory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 </a:t>
            </a:r>
            <a:r>
              <a:rPr lang="en-US" b="1" i="1" dirty="0" smtClean="0">
                <a:solidFill>
                  <a:srgbClr val="FF0000"/>
                </a:solidFill>
              </a:rPr>
              <a:t>theory</a:t>
            </a:r>
            <a:endParaRPr lang="en-US" b="1" i="1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starts with a </a:t>
            </a:r>
            <a:r>
              <a:rPr lang="en-US" dirty="0"/>
              <a:t>set of disparate </a:t>
            </a:r>
            <a:r>
              <a:rPr lang="en-US" dirty="0" smtClean="0"/>
              <a:t>phenomena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fundamental but open set of atoms from which programs can be constructed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to explain existing phenomena in an elegant way and also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to predict </a:t>
            </a:r>
            <a:r>
              <a:rPr lang="en-US" dirty="0"/>
              <a:t>new phenomena that hadn’t been seen before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23623" y="4517870"/>
            <a:ext cx="100361" cy="1003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23102" y="4556899"/>
            <a:ext cx="100361" cy="1003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13503" y="4131298"/>
            <a:ext cx="100361" cy="1003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84994" y="4467690"/>
            <a:ext cx="100361" cy="1003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69872" y="4428663"/>
            <a:ext cx="100361" cy="1003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35864" y="3803270"/>
            <a:ext cx="4028438" cy="14292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166816" y="4043915"/>
            <a:ext cx="3550985" cy="1048269"/>
            <a:chOff x="2828026" y="4201558"/>
            <a:chExt cx="3550985" cy="1048269"/>
          </a:xfrm>
        </p:grpSpPr>
        <p:sp>
          <p:nvSpPr>
            <p:cNvPr id="25" name="Oval 24"/>
            <p:cNvSpPr/>
            <p:nvPr/>
          </p:nvSpPr>
          <p:spPr>
            <a:xfrm>
              <a:off x="5075663" y="4790121"/>
              <a:ext cx="100361" cy="1003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426768" y="4201558"/>
              <a:ext cx="100361" cy="1003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265824" y="4687900"/>
              <a:ext cx="100361" cy="1003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550628" y="4251738"/>
              <a:ext cx="100361" cy="1003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278650" y="4630342"/>
              <a:ext cx="100361" cy="1003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627563" y="4935589"/>
              <a:ext cx="100361" cy="1003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666894" y="5035950"/>
              <a:ext cx="100361" cy="1003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276493" y="5145920"/>
              <a:ext cx="100361" cy="1003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095434" y="4280359"/>
              <a:ext cx="100361" cy="1003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49575" y="4662466"/>
              <a:ext cx="100361" cy="1003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056801" y="4277828"/>
              <a:ext cx="100361" cy="1003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947028" y="5149466"/>
              <a:ext cx="100361" cy="1003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828026" y="4454676"/>
              <a:ext cx="100361" cy="1003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807394" y="5378824"/>
            <a:ext cx="20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 of programs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885696" y="1543936"/>
            <a:ext cx="3890244" cy="2809756"/>
            <a:chOff x="4885696" y="1543936"/>
            <a:chExt cx="3890244" cy="2809756"/>
          </a:xfrm>
        </p:grpSpPr>
        <p:grpSp>
          <p:nvGrpSpPr>
            <p:cNvPr id="52" name="Group 51"/>
            <p:cNvGrpSpPr/>
            <p:nvPr/>
          </p:nvGrpSpPr>
          <p:grpSpPr>
            <a:xfrm>
              <a:off x="4885696" y="2210229"/>
              <a:ext cx="3890244" cy="2143463"/>
              <a:chOff x="4885696" y="2210229"/>
              <a:chExt cx="3890244" cy="2143463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6799903" y="2210229"/>
                <a:ext cx="100361" cy="1003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endCxn id="17" idx="4"/>
              </p:cNvCxnSpPr>
              <p:nvPr/>
            </p:nvCxnSpPr>
            <p:spPr>
              <a:xfrm flipV="1">
                <a:off x="4885696" y="2310590"/>
                <a:ext cx="1964388" cy="2043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7" idx="4"/>
              </p:cNvCxnSpPr>
              <p:nvPr/>
            </p:nvCxnSpPr>
            <p:spPr>
              <a:xfrm>
                <a:off x="6850084" y="2310590"/>
                <a:ext cx="1925856" cy="1991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5247769" y="1543936"/>
              <a:ext cx="32324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‘atomic’ theory of compositional</a:t>
              </a:r>
              <a:br>
                <a:rPr lang="en-US" dirty="0" smtClean="0"/>
              </a:br>
              <a:r>
                <a:rPr lang="en-US" dirty="0" smtClean="0"/>
                <a:t>construction of programs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7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5023623" y="4043915"/>
            <a:ext cx="3694178" cy="1048269"/>
            <a:chOff x="5023623" y="4043915"/>
            <a:chExt cx="3694178" cy="1048269"/>
          </a:xfrm>
        </p:grpSpPr>
        <p:grpSp>
          <p:nvGrpSpPr>
            <p:cNvPr id="20" name="Group 19"/>
            <p:cNvGrpSpPr/>
            <p:nvPr/>
          </p:nvGrpSpPr>
          <p:grpSpPr>
            <a:xfrm>
              <a:off x="5023623" y="4043915"/>
              <a:ext cx="3694178" cy="1048269"/>
              <a:chOff x="5023623" y="4043915"/>
              <a:chExt cx="3694178" cy="104826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023623" y="4517870"/>
                <a:ext cx="100361" cy="1003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423102" y="4556899"/>
                <a:ext cx="100361" cy="1003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813503" y="4131298"/>
                <a:ext cx="100361" cy="1003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184994" y="4467690"/>
                <a:ext cx="100361" cy="1003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069872" y="4428663"/>
                <a:ext cx="100361" cy="1003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5166816" y="4043915"/>
                <a:ext cx="3550985" cy="1048269"/>
                <a:chOff x="2828026" y="4201558"/>
                <a:chExt cx="3550985" cy="1048269"/>
              </a:xfrm>
              <a:solidFill>
                <a:schemeClr val="tx1"/>
              </a:solidFill>
            </p:grpSpPr>
            <p:sp>
              <p:nvSpPr>
                <p:cNvPr id="25" name="Oval 24"/>
                <p:cNvSpPr/>
                <p:nvPr/>
              </p:nvSpPr>
              <p:spPr>
                <a:xfrm>
                  <a:off x="5075663" y="4790121"/>
                  <a:ext cx="100361" cy="1003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5426768" y="4201558"/>
                  <a:ext cx="100361" cy="1003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3265824" y="4687900"/>
                  <a:ext cx="100361" cy="1003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550628" y="4251738"/>
                  <a:ext cx="100361" cy="1003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278650" y="4630342"/>
                  <a:ext cx="100361" cy="1003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5627563" y="4935589"/>
                  <a:ext cx="100361" cy="1003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3666894" y="5035950"/>
                  <a:ext cx="100361" cy="1003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4276493" y="5145920"/>
                  <a:ext cx="100361" cy="1003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095434" y="4280359"/>
                  <a:ext cx="100361" cy="1003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5610247" y="4662466"/>
                  <a:ext cx="100361" cy="1003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6056801" y="4277828"/>
                  <a:ext cx="100361" cy="1003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4947028" y="5149466"/>
                  <a:ext cx="100361" cy="1003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828026" y="4454676"/>
                  <a:ext cx="100361" cy="1003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1" name="Group 100"/>
            <p:cNvGrpSpPr/>
            <p:nvPr/>
          </p:nvGrpSpPr>
          <p:grpSpPr>
            <a:xfrm>
              <a:off x="5123984" y="4094096"/>
              <a:ext cx="3493456" cy="947908"/>
              <a:chOff x="5123984" y="4094096"/>
              <a:chExt cx="3493456" cy="947908"/>
            </a:xfrm>
          </p:grpSpPr>
          <p:cxnSp>
            <p:nvCxnSpPr>
              <p:cNvPr id="5" name="Straight Arrow Connector 4"/>
              <p:cNvCxnSpPr>
                <a:stCxn id="7" idx="3"/>
                <a:endCxn id="31" idx="7"/>
              </p:cNvCxnSpPr>
              <p:nvPr/>
            </p:nvCxnSpPr>
            <p:spPr>
              <a:xfrm flipH="1">
                <a:off x="6091347" y="4642562"/>
                <a:ext cx="346453" cy="2504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31" idx="1"/>
                <a:endCxn id="8" idx="4"/>
              </p:cNvCxnSpPr>
              <p:nvPr/>
            </p:nvCxnSpPr>
            <p:spPr>
              <a:xfrm flipH="1" flipV="1">
                <a:off x="5863684" y="4231659"/>
                <a:ext cx="156698" cy="6613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8" idx="2"/>
                <a:endCxn id="33" idx="6"/>
              </p:cNvCxnSpPr>
              <p:nvPr/>
            </p:nvCxnSpPr>
            <p:spPr>
              <a:xfrm flipH="1" flipV="1">
                <a:off x="5534585" y="4172897"/>
                <a:ext cx="278918" cy="85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3" idx="3"/>
                <a:endCxn id="37" idx="7"/>
              </p:cNvCxnSpPr>
              <p:nvPr/>
            </p:nvCxnSpPr>
            <p:spPr>
              <a:xfrm flipH="1">
                <a:off x="5252479" y="4208379"/>
                <a:ext cx="196443" cy="1033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3" idx="4"/>
                <a:endCxn id="27" idx="0"/>
              </p:cNvCxnSpPr>
              <p:nvPr/>
            </p:nvCxnSpPr>
            <p:spPr>
              <a:xfrm>
                <a:off x="5484405" y="4223077"/>
                <a:ext cx="170390" cy="3071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27" idx="2"/>
                <a:endCxn id="6" idx="6"/>
              </p:cNvCxnSpPr>
              <p:nvPr/>
            </p:nvCxnSpPr>
            <p:spPr>
              <a:xfrm flipH="1" flipV="1">
                <a:off x="5123984" y="4568051"/>
                <a:ext cx="480630" cy="123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7" idx="4"/>
                <a:endCxn id="32" idx="1"/>
              </p:cNvCxnSpPr>
              <p:nvPr/>
            </p:nvCxnSpPr>
            <p:spPr>
              <a:xfrm>
                <a:off x="6473283" y="4657260"/>
                <a:ext cx="156698" cy="3457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2" idx="7"/>
                <a:endCxn id="28" idx="3"/>
              </p:cNvCxnSpPr>
              <p:nvPr/>
            </p:nvCxnSpPr>
            <p:spPr>
              <a:xfrm flipV="1">
                <a:off x="6700946" y="4179758"/>
                <a:ext cx="203170" cy="8232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32" idx="7"/>
                <a:endCxn id="10" idx="3"/>
              </p:cNvCxnSpPr>
              <p:nvPr/>
            </p:nvCxnSpPr>
            <p:spPr>
              <a:xfrm flipV="1">
                <a:off x="6700946" y="4514326"/>
                <a:ext cx="383624" cy="4886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10" idx="7"/>
                <a:endCxn id="26" idx="2"/>
              </p:cNvCxnSpPr>
              <p:nvPr/>
            </p:nvCxnSpPr>
            <p:spPr>
              <a:xfrm flipV="1">
                <a:off x="7155535" y="4094096"/>
                <a:ext cx="610023" cy="3492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26" idx="6"/>
                <a:endCxn id="35" idx="2"/>
              </p:cNvCxnSpPr>
              <p:nvPr/>
            </p:nvCxnSpPr>
            <p:spPr>
              <a:xfrm>
                <a:off x="7865919" y="4094096"/>
                <a:ext cx="529672" cy="762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26" idx="5"/>
                <a:endCxn id="9" idx="1"/>
              </p:cNvCxnSpPr>
              <p:nvPr/>
            </p:nvCxnSpPr>
            <p:spPr>
              <a:xfrm>
                <a:off x="7851221" y="4129578"/>
                <a:ext cx="348471" cy="3528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30" idx="0"/>
                <a:endCxn id="34" idx="4"/>
              </p:cNvCxnSpPr>
              <p:nvPr/>
            </p:nvCxnSpPr>
            <p:spPr>
              <a:xfrm flipH="1" flipV="1">
                <a:off x="7999218" y="4605184"/>
                <a:ext cx="17316" cy="1727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9" idx="5"/>
                <a:endCxn id="29" idx="2"/>
              </p:cNvCxnSpPr>
              <p:nvPr/>
            </p:nvCxnSpPr>
            <p:spPr>
              <a:xfrm flipV="1">
                <a:off x="8270657" y="4522880"/>
                <a:ext cx="346783" cy="304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" idx="3"/>
                <a:endCxn id="30" idx="7"/>
              </p:cNvCxnSpPr>
              <p:nvPr/>
            </p:nvCxnSpPr>
            <p:spPr>
              <a:xfrm flipH="1">
                <a:off x="8052016" y="4553353"/>
                <a:ext cx="147676" cy="2392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26" idx="3"/>
                <a:endCxn id="25" idx="7"/>
              </p:cNvCxnSpPr>
              <p:nvPr/>
            </p:nvCxnSpPr>
            <p:spPr>
              <a:xfrm flipH="1">
                <a:off x="7500116" y="4129578"/>
                <a:ext cx="280140" cy="5175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30" idx="3"/>
                <a:endCxn id="36" idx="6"/>
              </p:cNvCxnSpPr>
              <p:nvPr/>
            </p:nvCxnSpPr>
            <p:spPr>
              <a:xfrm flipH="1">
                <a:off x="7386179" y="4863609"/>
                <a:ext cx="594872" cy="1783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6" y="274638"/>
            <a:ext cx="8396344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Find Semantically Equivalent Programs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9" y="1600200"/>
                <a:ext cx="4349196" cy="475615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RQO derives semantically equivalent programs by applying algebraic identities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𝑗𝑜𝑖𝑛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𝑗𝑜𝑖𝑛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endParaRPr lang="en-US" dirty="0"/>
              </a:p>
              <a:p>
                <a:r>
                  <a:rPr lang="en-US" dirty="0" smtClean="0"/>
                  <a:t>Arrow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says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is derived from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by an algebraic identity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9" y="1600200"/>
                <a:ext cx="4349196" cy="4756150"/>
              </a:xfrm>
              <a:blipFill rotWithShape="0">
                <a:blip r:embed="rId3"/>
                <a:stretch>
                  <a:fillRect l="-1262" t="-769" r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4835864" y="2210229"/>
            <a:ext cx="4028438" cy="3814926"/>
            <a:chOff x="4835864" y="2210229"/>
            <a:chExt cx="4028438" cy="3814926"/>
          </a:xfrm>
        </p:grpSpPr>
        <p:sp>
          <p:nvSpPr>
            <p:cNvPr id="11" name="Oval 10"/>
            <p:cNvSpPr/>
            <p:nvPr/>
          </p:nvSpPr>
          <p:spPr>
            <a:xfrm>
              <a:off x="4835864" y="3803270"/>
              <a:ext cx="4028438" cy="142920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02215" y="5378824"/>
              <a:ext cx="26957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subdomain of semantically</a:t>
              </a:r>
              <a:br>
                <a:rPr lang="en-US" dirty="0" smtClean="0"/>
              </a:br>
              <a:r>
                <a:rPr lang="en-US" dirty="0" smtClean="0"/>
                <a:t>equivalent programs</a:t>
              </a:r>
              <a:endParaRPr lang="en-US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885696" y="2210229"/>
              <a:ext cx="3890244" cy="2143463"/>
              <a:chOff x="4885696" y="2210229"/>
              <a:chExt cx="3890244" cy="2143463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6799903" y="2210229"/>
                <a:ext cx="100361" cy="1003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endCxn id="17" idx="4"/>
              </p:cNvCxnSpPr>
              <p:nvPr/>
            </p:nvCxnSpPr>
            <p:spPr>
              <a:xfrm flipV="1">
                <a:off x="4885696" y="2310590"/>
                <a:ext cx="1964388" cy="2043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7" idx="4"/>
              </p:cNvCxnSpPr>
              <p:nvPr/>
            </p:nvCxnSpPr>
            <p:spPr>
              <a:xfrm>
                <a:off x="6850084" y="2310590"/>
                <a:ext cx="1925856" cy="1991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TextBox 54"/>
          <p:cNvSpPr txBox="1"/>
          <p:nvPr/>
        </p:nvSpPr>
        <p:spPr>
          <a:xfrm>
            <a:off x="6358025" y="1864259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program</a:t>
            </a:r>
          </a:p>
        </p:txBody>
      </p:sp>
      <p:sp>
        <p:nvSpPr>
          <p:cNvPr id="106" name="Oval 105"/>
          <p:cNvSpPr/>
          <p:nvPr/>
        </p:nvSpPr>
        <p:spPr>
          <a:xfrm>
            <a:off x="6783856" y="2180952"/>
            <a:ext cx="132453" cy="13472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783856" y="2180952"/>
            <a:ext cx="132453" cy="13472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4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-0.01927 0.4083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" y="2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3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/>
          <p:cNvSpPr/>
          <p:nvPr/>
        </p:nvSpPr>
        <p:spPr>
          <a:xfrm>
            <a:off x="8112687" y="4375286"/>
            <a:ext cx="282904" cy="28197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5510874" y="4475245"/>
            <a:ext cx="300537" cy="248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5023623" y="4043915"/>
            <a:ext cx="3694178" cy="1048269"/>
            <a:chOff x="5023623" y="4043915"/>
            <a:chExt cx="3694178" cy="1048269"/>
          </a:xfrm>
        </p:grpSpPr>
        <p:grpSp>
          <p:nvGrpSpPr>
            <p:cNvPr id="20" name="Group 19"/>
            <p:cNvGrpSpPr/>
            <p:nvPr/>
          </p:nvGrpSpPr>
          <p:grpSpPr>
            <a:xfrm>
              <a:off x="5023623" y="4043915"/>
              <a:ext cx="3694178" cy="1048269"/>
              <a:chOff x="5023623" y="4043915"/>
              <a:chExt cx="3694178" cy="104826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023623" y="4517870"/>
                <a:ext cx="100361" cy="1003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423102" y="4556899"/>
                <a:ext cx="100361" cy="1003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813503" y="4131298"/>
                <a:ext cx="100361" cy="1003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184994" y="4467690"/>
                <a:ext cx="100361" cy="1003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069872" y="4428663"/>
                <a:ext cx="100361" cy="1003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5166816" y="4043915"/>
                <a:ext cx="3550985" cy="1048269"/>
                <a:chOff x="2828026" y="4201558"/>
                <a:chExt cx="3550985" cy="1048269"/>
              </a:xfrm>
              <a:solidFill>
                <a:schemeClr val="tx1"/>
              </a:solidFill>
            </p:grpSpPr>
            <p:sp>
              <p:nvSpPr>
                <p:cNvPr id="25" name="Oval 24"/>
                <p:cNvSpPr/>
                <p:nvPr/>
              </p:nvSpPr>
              <p:spPr>
                <a:xfrm>
                  <a:off x="5075663" y="4790121"/>
                  <a:ext cx="100361" cy="1003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5426768" y="4201558"/>
                  <a:ext cx="100361" cy="1003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3265824" y="4687900"/>
                  <a:ext cx="100361" cy="1003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550628" y="4251738"/>
                  <a:ext cx="100361" cy="1003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278650" y="4630342"/>
                  <a:ext cx="100361" cy="1003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5627563" y="4935589"/>
                  <a:ext cx="100361" cy="1003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3666894" y="5035950"/>
                  <a:ext cx="100361" cy="1003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4276493" y="5145920"/>
                  <a:ext cx="100361" cy="1003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095434" y="4280359"/>
                  <a:ext cx="100361" cy="1003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5610247" y="4662466"/>
                  <a:ext cx="100361" cy="1003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6056801" y="4277828"/>
                  <a:ext cx="100361" cy="1003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4947028" y="5149466"/>
                  <a:ext cx="100361" cy="1003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828026" y="4454676"/>
                  <a:ext cx="100361" cy="1003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1" name="Group 100"/>
            <p:cNvGrpSpPr/>
            <p:nvPr/>
          </p:nvGrpSpPr>
          <p:grpSpPr>
            <a:xfrm>
              <a:off x="5123984" y="4094096"/>
              <a:ext cx="3493456" cy="947908"/>
              <a:chOff x="5123984" y="4094096"/>
              <a:chExt cx="3493456" cy="947908"/>
            </a:xfrm>
          </p:grpSpPr>
          <p:cxnSp>
            <p:nvCxnSpPr>
              <p:cNvPr id="5" name="Straight Arrow Connector 4"/>
              <p:cNvCxnSpPr>
                <a:stCxn id="7" idx="3"/>
                <a:endCxn id="31" idx="7"/>
              </p:cNvCxnSpPr>
              <p:nvPr/>
            </p:nvCxnSpPr>
            <p:spPr>
              <a:xfrm flipH="1">
                <a:off x="6091347" y="4642562"/>
                <a:ext cx="346453" cy="2504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31" idx="1"/>
                <a:endCxn id="8" idx="4"/>
              </p:cNvCxnSpPr>
              <p:nvPr/>
            </p:nvCxnSpPr>
            <p:spPr>
              <a:xfrm flipH="1" flipV="1">
                <a:off x="5863684" y="4231659"/>
                <a:ext cx="156698" cy="6613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8" idx="2"/>
                <a:endCxn id="33" idx="6"/>
              </p:cNvCxnSpPr>
              <p:nvPr/>
            </p:nvCxnSpPr>
            <p:spPr>
              <a:xfrm flipH="1" flipV="1">
                <a:off x="5534585" y="4172897"/>
                <a:ext cx="278918" cy="85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3" idx="3"/>
                <a:endCxn id="37" idx="7"/>
              </p:cNvCxnSpPr>
              <p:nvPr/>
            </p:nvCxnSpPr>
            <p:spPr>
              <a:xfrm flipH="1">
                <a:off x="5252479" y="4208379"/>
                <a:ext cx="196443" cy="1033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3" idx="4"/>
                <a:endCxn id="27" idx="0"/>
              </p:cNvCxnSpPr>
              <p:nvPr/>
            </p:nvCxnSpPr>
            <p:spPr>
              <a:xfrm>
                <a:off x="5484405" y="4223077"/>
                <a:ext cx="170390" cy="3071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27" idx="2"/>
                <a:endCxn id="6" idx="6"/>
              </p:cNvCxnSpPr>
              <p:nvPr/>
            </p:nvCxnSpPr>
            <p:spPr>
              <a:xfrm flipH="1" flipV="1">
                <a:off x="5123984" y="4568051"/>
                <a:ext cx="480630" cy="123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7" idx="4"/>
                <a:endCxn id="32" idx="1"/>
              </p:cNvCxnSpPr>
              <p:nvPr/>
            </p:nvCxnSpPr>
            <p:spPr>
              <a:xfrm>
                <a:off x="6473283" y="4657260"/>
                <a:ext cx="156698" cy="3457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2" idx="7"/>
                <a:endCxn id="28" idx="3"/>
              </p:cNvCxnSpPr>
              <p:nvPr/>
            </p:nvCxnSpPr>
            <p:spPr>
              <a:xfrm flipV="1">
                <a:off x="6700946" y="4179758"/>
                <a:ext cx="203170" cy="8232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32" idx="7"/>
                <a:endCxn id="10" idx="3"/>
              </p:cNvCxnSpPr>
              <p:nvPr/>
            </p:nvCxnSpPr>
            <p:spPr>
              <a:xfrm flipV="1">
                <a:off x="6700946" y="4514326"/>
                <a:ext cx="383624" cy="4886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10" idx="7"/>
                <a:endCxn id="26" idx="2"/>
              </p:cNvCxnSpPr>
              <p:nvPr/>
            </p:nvCxnSpPr>
            <p:spPr>
              <a:xfrm flipV="1">
                <a:off x="7155535" y="4094096"/>
                <a:ext cx="610023" cy="3492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26" idx="6"/>
                <a:endCxn id="35" idx="2"/>
              </p:cNvCxnSpPr>
              <p:nvPr/>
            </p:nvCxnSpPr>
            <p:spPr>
              <a:xfrm>
                <a:off x="7865919" y="4094096"/>
                <a:ext cx="529672" cy="762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26" idx="5"/>
                <a:endCxn id="9" idx="1"/>
              </p:cNvCxnSpPr>
              <p:nvPr/>
            </p:nvCxnSpPr>
            <p:spPr>
              <a:xfrm>
                <a:off x="7851221" y="4129578"/>
                <a:ext cx="348471" cy="3528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30" idx="0"/>
                <a:endCxn id="34" idx="4"/>
              </p:cNvCxnSpPr>
              <p:nvPr/>
            </p:nvCxnSpPr>
            <p:spPr>
              <a:xfrm flipH="1" flipV="1">
                <a:off x="7999218" y="4605184"/>
                <a:ext cx="17316" cy="1727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9" idx="5"/>
                <a:endCxn id="29" idx="2"/>
              </p:cNvCxnSpPr>
              <p:nvPr/>
            </p:nvCxnSpPr>
            <p:spPr>
              <a:xfrm flipV="1">
                <a:off x="8270657" y="4522880"/>
                <a:ext cx="346783" cy="304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" idx="3"/>
                <a:endCxn id="30" idx="7"/>
              </p:cNvCxnSpPr>
              <p:nvPr/>
            </p:nvCxnSpPr>
            <p:spPr>
              <a:xfrm flipH="1">
                <a:off x="8052016" y="4553353"/>
                <a:ext cx="147676" cy="2392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26" idx="3"/>
                <a:endCxn id="25" idx="7"/>
              </p:cNvCxnSpPr>
              <p:nvPr/>
            </p:nvCxnSpPr>
            <p:spPr>
              <a:xfrm flipH="1">
                <a:off x="7500116" y="4129578"/>
                <a:ext cx="280140" cy="5175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30" idx="3"/>
                <a:endCxn id="36" idx="6"/>
              </p:cNvCxnSpPr>
              <p:nvPr/>
            </p:nvCxnSpPr>
            <p:spPr>
              <a:xfrm flipH="1">
                <a:off x="7386179" y="4863609"/>
                <a:ext cx="594872" cy="1783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Can Now Optimize!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349196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Programs with the same semantics are differentiated </a:t>
            </a:r>
            <a:r>
              <a:rPr lang="en-US" dirty="0"/>
              <a:t>by </a:t>
            </a:r>
          </a:p>
          <a:p>
            <a:pPr lvl="2"/>
            <a:r>
              <a:rPr lang="en-US" dirty="0" smtClean="0"/>
              <a:t>Performance (run-time)</a:t>
            </a:r>
            <a:endParaRPr lang="en-US" dirty="0"/>
          </a:p>
          <a:p>
            <a:pPr lvl="2"/>
            <a:r>
              <a:rPr lang="en-US" dirty="0" smtClean="0"/>
              <a:t>memory </a:t>
            </a:r>
            <a:r>
              <a:rPr lang="en-US" dirty="0"/>
              <a:t>foot print</a:t>
            </a:r>
          </a:p>
          <a:p>
            <a:pPr lvl="2"/>
            <a:r>
              <a:rPr lang="en-US" dirty="0"/>
              <a:t>energy consumed</a:t>
            </a:r>
          </a:p>
          <a:p>
            <a:pPr lvl="2"/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 smtClean="0"/>
              <a:t>If we could estimate the performance (w.r.t. a metric) of each program, </a:t>
            </a:r>
            <a:br>
              <a:rPr lang="en-US" dirty="0" smtClean="0"/>
            </a:br>
            <a:r>
              <a:rPr lang="en-US" dirty="0" smtClean="0"/>
              <a:t>we could select the “best”</a:t>
            </a:r>
          </a:p>
          <a:p>
            <a:endParaRPr lang="en-US" dirty="0"/>
          </a:p>
          <a:p>
            <a:r>
              <a:rPr lang="en-US" dirty="0" smtClean="0"/>
              <a:t>How is this done?</a:t>
            </a:r>
            <a:endParaRPr lang="en-US" dirty="0"/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835864" y="2210229"/>
            <a:ext cx="4028438" cy="3814926"/>
            <a:chOff x="4835864" y="2210229"/>
            <a:chExt cx="4028438" cy="3814926"/>
          </a:xfrm>
        </p:grpSpPr>
        <p:sp>
          <p:nvSpPr>
            <p:cNvPr id="11" name="Oval 10"/>
            <p:cNvSpPr/>
            <p:nvPr/>
          </p:nvSpPr>
          <p:spPr>
            <a:xfrm>
              <a:off x="4835864" y="3803270"/>
              <a:ext cx="4028438" cy="142920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68927" y="5378824"/>
              <a:ext cx="23623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domain of semantically</a:t>
              </a:r>
              <a:br>
                <a:rPr lang="en-US" dirty="0" smtClean="0"/>
              </a:br>
              <a:r>
                <a:rPr lang="en-US" dirty="0" smtClean="0"/>
                <a:t>equivalent programs</a:t>
              </a:r>
              <a:endParaRPr lang="en-US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885696" y="2210229"/>
              <a:ext cx="3890244" cy="2143463"/>
              <a:chOff x="4885696" y="2210229"/>
              <a:chExt cx="3890244" cy="2143463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6799903" y="2210229"/>
                <a:ext cx="100361" cy="1003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endCxn id="17" idx="4"/>
              </p:cNvCxnSpPr>
              <p:nvPr/>
            </p:nvCxnSpPr>
            <p:spPr>
              <a:xfrm flipV="1">
                <a:off x="4885696" y="2310590"/>
                <a:ext cx="1964388" cy="2043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7" idx="4"/>
              </p:cNvCxnSpPr>
              <p:nvPr/>
            </p:nvCxnSpPr>
            <p:spPr>
              <a:xfrm>
                <a:off x="6850084" y="2310590"/>
                <a:ext cx="1925856" cy="1991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TextBox 54"/>
          <p:cNvSpPr txBox="1"/>
          <p:nvPr/>
        </p:nvSpPr>
        <p:spPr>
          <a:xfrm>
            <a:off x="6358025" y="1864259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program</a:t>
            </a:r>
          </a:p>
        </p:txBody>
      </p:sp>
      <p:sp>
        <p:nvSpPr>
          <p:cNvPr id="106" name="Oval 105"/>
          <p:cNvSpPr/>
          <p:nvPr/>
        </p:nvSpPr>
        <p:spPr>
          <a:xfrm>
            <a:off x="6783856" y="2180952"/>
            <a:ext cx="132453" cy="13472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783856" y="2180952"/>
            <a:ext cx="132453" cy="13472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18</a:t>
            </a:fld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6605719" y="4971093"/>
            <a:ext cx="132453" cy="13472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8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8" grpId="0" animBg="1"/>
      <p:bldP spid="10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Foundational Idea of RQO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481317" cy="49444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Given a relational algebra expression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To derive red performance, compose red performance model   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 smtClean="0"/>
                  <a:t>   </a:t>
                </a:r>
                <a:r>
                  <a:rPr lang="en-US" dirty="0" smtClean="0"/>
                  <a:t>representations for each operation/term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To derive green performance, </a:t>
                </a:r>
                <a:r>
                  <a:rPr lang="en-US" dirty="0"/>
                  <a:t>compose </a:t>
                </a:r>
                <a:r>
                  <a:rPr lang="en-US" dirty="0" smtClean="0"/>
                  <a:t>green performance models   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To derive source code, compose source  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  representations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481317" cy="4944438"/>
              </a:xfrm>
              <a:blipFill rotWithShape="0">
                <a:blip r:embed="rId2"/>
                <a:stretch>
                  <a:fillRect l="-647" t="-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54773" y="2393232"/>
                <a:ext cx="643445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73" y="2393232"/>
                <a:ext cx="6434454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464330" y="2609576"/>
            <a:ext cx="6215340" cy="584775"/>
            <a:chOff x="1367061" y="2300548"/>
            <a:chExt cx="6215340" cy="584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367061" y="2300548"/>
                  <a:ext cx="47981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061" y="2300548"/>
                  <a:ext cx="479811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27353" y="2300548"/>
                  <a:ext cx="47981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53" y="2300548"/>
                  <a:ext cx="479811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040590" y="2300548"/>
                  <a:ext cx="47981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0590" y="2300548"/>
                  <a:ext cx="479811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911124" y="2300548"/>
                  <a:ext cx="47981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124" y="2300548"/>
                  <a:ext cx="479811" cy="5847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474213" y="2300548"/>
                  <a:ext cx="47981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213" y="2300548"/>
                  <a:ext cx="479811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136410" y="2300548"/>
                  <a:ext cx="47981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410" y="2300548"/>
                  <a:ext cx="479811" cy="5847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009542" y="2300548"/>
                  <a:ext cx="47981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542" y="2300548"/>
                  <a:ext cx="479811" cy="58477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489353" y="2300548"/>
                  <a:ext cx="47981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9353" y="2300548"/>
                  <a:ext cx="479811" cy="58477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102590" y="2300548"/>
                  <a:ext cx="47981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2590" y="2300548"/>
                  <a:ext cx="479811" cy="58477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461210" y="2609582"/>
            <a:ext cx="6217777" cy="584775"/>
            <a:chOff x="1367061" y="2300548"/>
            <a:chExt cx="6217777" cy="584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367061" y="2300548"/>
                  <a:ext cx="482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061" y="2300548"/>
                  <a:ext cx="482248" cy="58477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427353" y="2300548"/>
                  <a:ext cx="482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53" y="2300548"/>
                  <a:ext cx="482248" cy="58477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040590" y="2300548"/>
                  <a:ext cx="482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0590" y="2300548"/>
                  <a:ext cx="482248" cy="58477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911124" y="2300548"/>
                  <a:ext cx="482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124" y="2300548"/>
                  <a:ext cx="482248" cy="58477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74213" y="2300548"/>
                  <a:ext cx="482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213" y="2300548"/>
                  <a:ext cx="482248" cy="58477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136410" y="2300548"/>
                  <a:ext cx="482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410" y="2300548"/>
                  <a:ext cx="482248" cy="58477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009542" y="2300548"/>
                  <a:ext cx="482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542" y="2300548"/>
                  <a:ext cx="482248" cy="5847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489353" y="2300548"/>
                  <a:ext cx="482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9353" y="2300548"/>
                  <a:ext cx="482248" cy="58477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102590" y="2300548"/>
                  <a:ext cx="482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2590" y="2300548"/>
                  <a:ext cx="482248" cy="58477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407840" y="2609583"/>
            <a:ext cx="6271830" cy="584775"/>
            <a:chOff x="1367061" y="2300548"/>
            <a:chExt cx="6271830" cy="584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367061" y="2300548"/>
                  <a:ext cx="53630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3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061" y="2300548"/>
                  <a:ext cx="536301" cy="58477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427353" y="2300548"/>
                  <a:ext cx="53630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3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53" y="2300548"/>
                  <a:ext cx="536301" cy="58477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040590" y="2300548"/>
                  <a:ext cx="53630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3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0590" y="2300548"/>
                  <a:ext cx="536301" cy="584775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911124" y="2300548"/>
                  <a:ext cx="53630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3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124" y="2300548"/>
                  <a:ext cx="536301" cy="584775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474213" y="2300548"/>
                  <a:ext cx="53630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3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213" y="2300548"/>
                  <a:ext cx="536301" cy="584775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136410" y="2300548"/>
                  <a:ext cx="53630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3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410" y="2300548"/>
                  <a:ext cx="536301" cy="584775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09542" y="2300548"/>
                  <a:ext cx="53630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3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542" y="2300548"/>
                  <a:ext cx="536301" cy="584775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489353" y="2300548"/>
                  <a:ext cx="53630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3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9353" y="2300548"/>
                  <a:ext cx="536301" cy="584775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102590" y="2300548"/>
                  <a:ext cx="53630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3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2590" y="2300548"/>
                  <a:ext cx="536301" cy="584775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7335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52" y="2053086"/>
            <a:ext cx="2839482" cy="25827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1592808" y="4669513"/>
            <a:ext cx="147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Robert France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92011" y="4669513"/>
            <a:ext cx="2056507" cy="49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Leonard </a:t>
            </a:r>
            <a:r>
              <a:rPr lang="en-US" dirty="0" err="1" smtClean="0"/>
              <a:t>Nimoy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047" y="2053086"/>
            <a:ext cx="2128437" cy="2676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916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Supremely elegant – granted I recognized this explanation ~15 years ago</a:t>
            </a:r>
          </a:p>
          <a:p>
            <a:endParaRPr lang="en-US" dirty="0"/>
          </a:p>
          <a:p>
            <a:r>
              <a:rPr lang="en-US" dirty="0" smtClean="0"/>
              <a:t>Symmetry in Nature – you see it software design too – right look and feel</a:t>
            </a:r>
          </a:p>
          <a:p>
            <a:endParaRPr lang="en-US" dirty="0"/>
          </a:p>
          <a:p>
            <a:r>
              <a:rPr lang="en-US" dirty="0" smtClean="0"/>
              <a:t>Answered fundamental questions: it told me</a:t>
            </a:r>
          </a:p>
          <a:p>
            <a:endParaRPr lang="en-US" dirty="0"/>
          </a:p>
          <a:p>
            <a:pPr lvl="2"/>
            <a:r>
              <a:rPr lang="en-US" dirty="0" smtClean="0"/>
              <a:t>“compositional” meant following the tenets of high-school mathematics,</a:t>
            </a:r>
            <a:br>
              <a:rPr lang="en-US" dirty="0" smtClean="0"/>
            </a:br>
            <a:r>
              <a:rPr lang="en-US" dirty="0" smtClean="0"/>
              <a:t>not any ad-hoc means</a:t>
            </a:r>
          </a:p>
          <a:p>
            <a:pPr lvl="2"/>
            <a:r>
              <a:rPr lang="en-US" dirty="0" smtClean="0"/>
              <a:t>modules were “operations” of a domain-specific algebra</a:t>
            </a:r>
          </a:p>
          <a:p>
            <a:pPr lvl="2"/>
            <a:r>
              <a:rPr lang="en-US" dirty="0" smtClean="0"/>
              <a:t>how to efficient programs could be generated automatically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</a:t>
            </a:r>
            <a:r>
              <a:rPr lang="en-US" dirty="0" smtClean="0"/>
              <a:t>aught me how to think about ASD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22724" y="1982620"/>
            <a:ext cx="15240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9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Supremely elegant – granted I recognized this explanation ~15 years ago</a:t>
            </a:r>
          </a:p>
          <a:p>
            <a:endParaRPr lang="en-US" dirty="0"/>
          </a:p>
          <a:p>
            <a:r>
              <a:rPr lang="en-US" dirty="0" smtClean="0"/>
              <a:t>Symmetry in Nature – you see it software design too – right look and feel</a:t>
            </a:r>
          </a:p>
          <a:p>
            <a:endParaRPr lang="en-US" dirty="0"/>
          </a:p>
          <a:p>
            <a:r>
              <a:rPr lang="en-US" dirty="0" smtClean="0"/>
              <a:t>Answered fundamental questions: it told me</a:t>
            </a:r>
          </a:p>
          <a:p>
            <a:endParaRPr lang="en-US" dirty="0"/>
          </a:p>
          <a:p>
            <a:pPr lvl="2"/>
            <a:r>
              <a:rPr lang="en-US" dirty="0" smtClean="0"/>
              <a:t>“compositional” meant following the tenets of high-school mathematics,</a:t>
            </a:r>
            <a:br>
              <a:rPr lang="en-US" dirty="0" smtClean="0"/>
            </a:br>
            <a:r>
              <a:rPr lang="en-US" dirty="0" smtClean="0"/>
              <a:t>not any ad-hoc means</a:t>
            </a:r>
          </a:p>
          <a:p>
            <a:pPr lvl="2"/>
            <a:r>
              <a:rPr lang="en-US" dirty="0" smtClean="0"/>
              <a:t>modules were “operations” of a domain-specific algebra</a:t>
            </a:r>
          </a:p>
          <a:p>
            <a:pPr lvl="2"/>
            <a:r>
              <a:rPr lang="en-US" dirty="0" smtClean="0"/>
              <a:t>how to efficient programs could be generated </a:t>
            </a:r>
            <a:r>
              <a:rPr lang="en-US" dirty="0"/>
              <a:t>automatically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taught me how to think about ASD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22724" y="1982620"/>
            <a:ext cx="1524000" cy="12001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9824015">
            <a:off x="789984" y="2244271"/>
            <a:ext cx="7564058" cy="230832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Moreover,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these ideas can be taken    </a:t>
            </a:r>
            <a:b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much, much further…</a:t>
            </a:r>
            <a:endParaRPr lang="en-US" sz="4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017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ASD</a:t>
            </a:r>
            <a:r>
              <a:rPr lang="en-US" dirty="0" smtClean="0"/>
              <a:t> Modularity 	Diagrams – part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4480469" y="469581"/>
            <a:ext cx="3829030" cy="3143631"/>
            <a:chOff x="4480469" y="469581"/>
            <a:chExt cx="3829030" cy="3143631"/>
          </a:xfrm>
        </p:grpSpPr>
        <p:sp>
          <p:nvSpPr>
            <p:cNvPr id="7" name="Oval 6"/>
            <p:cNvSpPr/>
            <p:nvPr/>
          </p:nvSpPr>
          <p:spPr>
            <a:xfrm>
              <a:off x="6551857" y="873049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333232" y="469581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866640" y="548824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027987" y="1010965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614745" y="975006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584070" y="1556922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051720" y="1451513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3369" y="2333187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95280" y="2906086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364603" y="3360363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910966" y="2926731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48053" y="2347095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402769" y="1855285"/>
              <a:ext cx="261242" cy="21304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5344069" y="1183364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900152" y="1587136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661197" y="1227856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480469" y="1673369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953436" y="2136415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/>
            <p:cNvCxnSpPr>
              <a:stCxn id="9" idx="6"/>
              <a:endCxn id="10" idx="2"/>
            </p:cNvCxnSpPr>
            <p:nvPr/>
          </p:nvCxnSpPr>
          <p:spPr>
            <a:xfrm>
              <a:off x="7614744" y="596006"/>
              <a:ext cx="251896" cy="7924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9" idx="5"/>
              <a:endCxn id="12" idx="1"/>
            </p:cNvCxnSpPr>
            <p:nvPr/>
          </p:nvCxnSpPr>
          <p:spPr>
            <a:xfrm>
              <a:off x="7573518" y="685402"/>
              <a:ext cx="82454" cy="32663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5"/>
              <a:endCxn id="11" idx="0"/>
            </p:cNvCxnSpPr>
            <p:nvPr/>
          </p:nvCxnSpPr>
          <p:spPr>
            <a:xfrm>
              <a:off x="8106926" y="764644"/>
              <a:ext cx="61817" cy="24632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2" idx="6"/>
              <a:endCxn id="11" idx="2"/>
            </p:cNvCxnSpPr>
            <p:nvPr/>
          </p:nvCxnSpPr>
          <p:spPr>
            <a:xfrm>
              <a:off x="7896257" y="1101431"/>
              <a:ext cx="131730" cy="3595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2" idx="4"/>
              <a:endCxn id="13" idx="0"/>
            </p:cNvCxnSpPr>
            <p:nvPr/>
          </p:nvCxnSpPr>
          <p:spPr>
            <a:xfrm flipH="1">
              <a:off x="7724826" y="1227856"/>
              <a:ext cx="30675" cy="32906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4" idx="7"/>
              <a:endCxn id="12" idx="3"/>
            </p:cNvCxnSpPr>
            <p:nvPr/>
          </p:nvCxnSpPr>
          <p:spPr>
            <a:xfrm flipV="1">
              <a:off x="7292005" y="1190827"/>
              <a:ext cx="363966" cy="29771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4" idx="1"/>
              <a:endCxn id="7" idx="5"/>
            </p:cNvCxnSpPr>
            <p:nvPr/>
          </p:nvCxnSpPr>
          <p:spPr>
            <a:xfrm flipH="1" flipV="1">
              <a:off x="6792142" y="1088870"/>
              <a:ext cx="300804" cy="39967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4" idx="6"/>
              <a:endCxn id="13" idx="2"/>
            </p:cNvCxnSpPr>
            <p:nvPr/>
          </p:nvCxnSpPr>
          <p:spPr>
            <a:xfrm>
              <a:off x="7333232" y="1577938"/>
              <a:ext cx="250838" cy="10540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7"/>
              <a:endCxn id="9" idx="3"/>
            </p:cNvCxnSpPr>
            <p:nvPr/>
          </p:nvCxnSpPr>
          <p:spPr>
            <a:xfrm flipV="1">
              <a:off x="6792142" y="685402"/>
              <a:ext cx="582317" cy="22467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2" idx="6"/>
              <a:endCxn id="7" idx="2"/>
            </p:cNvCxnSpPr>
            <p:nvPr/>
          </p:nvCxnSpPr>
          <p:spPr>
            <a:xfrm flipV="1">
              <a:off x="5605311" y="999474"/>
              <a:ext cx="946546" cy="31796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4" idx="7"/>
              <a:endCxn id="22" idx="2"/>
            </p:cNvCxnSpPr>
            <p:nvPr/>
          </p:nvCxnSpPr>
          <p:spPr>
            <a:xfrm>
              <a:off x="4884181" y="1267125"/>
              <a:ext cx="459888" cy="5031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4" idx="3"/>
              <a:endCxn id="25" idx="0"/>
            </p:cNvCxnSpPr>
            <p:nvPr/>
          </p:nvCxnSpPr>
          <p:spPr>
            <a:xfrm flipH="1">
              <a:off x="4611090" y="1456735"/>
              <a:ext cx="88365" cy="21663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5" idx="6"/>
              <a:endCxn id="23" idx="2"/>
            </p:cNvCxnSpPr>
            <p:nvPr/>
          </p:nvCxnSpPr>
          <p:spPr>
            <a:xfrm flipV="1">
              <a:off x="4741711" y="1721211"/>
              <a:ext cx="158441" cy="8623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3" idx="7"/>
              <a:endCxn id="22" idx="3"/>
            </p:cNvCxnSpPr>
            <p:nvPr/>
          </p:nvCxnSpPr>
          <p:spPr>
            <a:xfrm flipV="1">
              <a:off x="5123136" y="1412244"/>
              <a:ext cx="259191" cy="21416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2" idx="4"/>
              <a:endCxn id="21" idx="0"/>
            </p:cNvCxnSpPr>
            <p:nvPr/>
          </p:nvCxnSpPr>
          <p:spPr>
            <a:xfrm>
              <a:off x="5474690" y="1451513"/>
              <a:ext cx="58700" cy="40377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6" idx="6"/>
              <a:endCxn id="21" idx="3"/>
            </p:cNvCxnSpPr>
            <p:nvPr/>
          </p:nvCxnSpPr>
          <p:spPr>
            <a:xfrm flipV="1">
              <a:off x="5214678" y="2037130"/>
              <a:ext cx="226349" cy="233359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6" idx="0"/>
              <a:endCxn id="23" idx="4"/>
            </p:cNvCxnSpPr>
            <p:nvPr/>
          </p:nvCxnSpPr>
          <p:spPr>
            <a:xfrm flipH="1" flipV="1">
              <a:off x="5030773" y="1855285"/>
              <a:ext cx="53284" cy="28113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3" idx="6"/>
              <a:endCxn id="21" idx="1"/>
            </p:cNvCxnSpPr>
            <p:nvPr/>
          </p:nvCxnSpPr>
          <p:spPr>
            <a:xfrm>
              <a:off x="5161394" y="1721210"/>
              <a:ext cx="279633" cy="16527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5" idx="5"/>
              <a:endCxn id="26" idx="1"/>
            </p:cNvCxnSpPr>
            <p:nvPr/>
          </p:nvCxnSpPr>
          <p:spPr>
            <a:xfrm>
              <a:off x="4703453" y="1902249"/>
              <a:ext cx="288241" cy="27343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0" idx="1"/>
              <a:endCxn id="21" idx="5"/>
            </p:cNvCxnSpPr>
            <p:nvPr/>
          </p:nvCxnSpPr>
          <p:spPr>
            <a:xfrm flipH="1" flipV="1">
              <a:off x="5625753" y="2037130"/>
              <a:ext cx="563526" cy="34699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5"/>
              <a:endCxn id="19" idx="1"/>
            </p:cNvCxnSpPr>
            <p:nvPr/>
          </p:nvCxnSpPr>
          <p:spPr>
            <a:xfrm>
              <a:off x="5176420" y="2365294"/>
              <a:ext cx="775772" cy="59846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9" idx="7"/>
              <a:endCxn id="20" idx="3"/>
            </p:cNvCxnSpPr>
            <p:nvPr/>
          </p:nvCxnSpPr>
          <p:spPr>
            <a:xfrm flipV="1">
              <a:off x="6151251" y="2562916"/>
              <a:ext cx="38029" cy="40084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0" idx="6"/>
              <a:endCxn id="15" idx="2"/>
            </p:cNvCxnSpPr>
            <p:nvPr/>
          </p:nvCxnSpPr>
          <p:spPr>
            <a:xfrm flipV="1">
              <a:off x="6429566" y="2459612"/>
              <a:ext cx="403803" cy="1390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5" idx="3"/>
              <a:endCxn id="17" idx="7"/>
            </p:cNvCxnSpPr>
            <p:nvPr/>
          </p:nvCxnSpPr>
          <p:spPr>
            <a:xfrm flipH="1">
              <a:off x="6635565" y="2549008"/>
              <a:ext cx="239031" cy="394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6" idx="0"/>
              <a:endCxn id="15" idx="4"/>
            </p:cNvCxnSpPr>
            <p:nvPr/>
          </p:nvCxnSpPr>
          <p:spPr>
            <a:xfrm flipV="1">
              <a:off x="6910964" y="2586036"/>
              <a:ext cx="63161" cy="58337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8" idx="6"/>
              <a:endCxn id="16" idx="3"/>
            </p:cNvCxnSpPr>
            <p:nvPr/>
          </p:nvCxnSpPr>
          <p:spPr>
            <a:xfrm flipV="1">
              <a:off x="6646115" y="3385227"/>
              <a:ext cx="165319" cy="10156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8" idx="0"/>
              <a:endCxn id="17" idx="4"/>
            </p:cNvCxnSpPr>
            <p:nvPr/>
          </p:nvCxnSpPr>
          <p:spPr>
            <a:xfrm flipV="1">
              <a:off x="6505359" y="3158935"/>
              <a:ext cx="30677" cy="20142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7" idx="0"/>
              <a:endCxn id="20" idx="4"/>
            </p:cNvCxnSpPr>
            <p:nvPr/>
          </p:nvCxnSpPr>
          <p:spPr>
            <a:xfrm flipH="1" flipV="1">
              <a:off x="6288810" y="2599944"/>
              <a:ext cx="247226" cy="30614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8" idx="1"/>
              <a:endCxn id="19" idx="5"/>
            </p:cNvCxnSpPr>
            <p:nvPr/>
          </p:nvCxnSpPr>
          <p:spPr>
            <a:xfrm flipH="1" flipV="1">
              <a:off x="6151251" y="3142552"/>
              <a:ext cx="254578" cy="25483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9" idx="6"/>
              <a:endCxn id="17" idx="2"/>
            </p:cNvCxnSpPr>
            <p:nvPr/>
          </p:nvCxnSpPr>
          <p:spPr>
            <a:xfrm flipV="1">
              <a:off x="6192478" y="3032510"/>
              <a:ext cx="202802" cy="2064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5" idx="0"/>
              <a:endCxn id="14" idx="4"/>
            </p:cNvCxnSpPr>
            <p:nvPr/>
          </p:nvCxnSpPr>
          <p:spPr>
            <a:xfrm flipV="1">
              <a:off x="6974125" y="1704362"/>
              <a:ext cx="218351" cy="62882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3" idx="3"/>
              <a:endCxn id="15" idx="7"/>
            </p:cNvCxnSpPr>
            <p:nvPr/>
          </p:nvCxnSpPr>
          <p:spPr>
            <a:xfrm flipH="1">
              <a:off x="7073655" y="1772742"/>
              <a:ext cx="551641" cy="59747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770208" y="3169407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llow designers to express relationships among program entities</a:t>
            </a:r>
          </a:p>
          <a:p>
            <a:pPr lvl="2"/>
            <a:r>
              <a:rPr lang="en-US" dirty="0" smtClean="0"/>
              <a:t>declarative in that they can be implemented in LOTS of ways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741" y="2727267"/>
            <a:ext cx="3612519" cy="299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7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Automated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3616"/>
          </a:xfrm>
        </p:spPr>
        <p:txBody>
          <a:bodyPr>
            <a:normAutofit/>
          </a:bodyPr>
          <a:lstStyle/>
          <a:p>
            <a:r>
              <a:rPr lang="en-US" dirty="0" smtClean="0"/>
              <a:t>Different entities and relationships arise require different declarative diagrams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Today – these deltas are implemented manually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ASD</a:t>
            </a:r>
            <a:r>
              <a:rPr lang="en-US" dirty="0" smtClean="0"/>
              <a:t>, all of these deltas are performed by tools automatically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today’s talk,  think of each arrow as adding a module</a:t>
            </a:r>
          </a:p>
          <a:p>
            <a:pPr lvl="2"/>
            <a:r>
              <a:rPr lang="en-US" dirty="0" smtClean="0"/>
              <a:t>more generally, they could be edits, refactorings, patches…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003173" y="3309908"/>
                <a:ext cx="3137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173" y="3309908"/>
                <a:ext cx="313765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946" r="-58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1179999" y="2640632"/>
            <a:ext cx="114281" cy="1446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52537" y="2305457"/>
                <a:ext cx="3084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537" y="2305457"/>
                <a:ext cx="30848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294280" y="2305457"/>
            <a:ext cx="1733229" cy="479845"/>
            <a:chOff x="1294280" y="2305457"/>
            <a:chExt cx="1733229" cy="479845"/>
          </a:xfrm>
        </p:grpSpPr>
        <p:sp>
          <p:nvSpPr>
            <p:cNvPr id="49" name="Oval 48"/>
            <p:cNvSpPr/>
            <p:nvPr/>
          </p:nvSpPr>
          <p:spPr>
            <a:xfrm>
              <a:off x="2847428" y="2640632"/>
              <a:ext cx="114281" cy="1446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50" name="Straight Arrow Connector 49"/>
            <p:cNvCxnSpPr>
              <a:stCxn id="52" idx="6"/>
              <a:endCxn id="49" idx="2"/>
            </p:cNvCxnSpPr>
            <p:nvPr/>
          </p:nvCxnSpPr>
          <p:spPr>
            <a:xfrm>
              <a:off x="1294280" y="2712967"/>
              <a:ext cx="15531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44085" y="2354135"/>
                  <a:ext cx="145353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085" y="2354135"/>
                  <a:ext cx="1453537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724990" y="2305457"/>
                  <a:ext cx="3025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4990" y="2305457"/>
                  <a:ext cx="302519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000" r="-6000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2961709" y="2305457"/>
            <a:ext cx="1731509" cy="479845"/>
            <a:chOff x="2961709" y="2305457"/>
            <a:chExt cx="1731509" cy="479845"/>
          </a:xfrm>
        </p:grpSpPr>
        <p:sp>
          <p:nvSpPr>
            <p:cNvPr id="54" name="Oval 53"/>
            <p:cNvSpPr/>
            <p:nvPr/>
          </p:nvSpPr>
          <p:spPr>
            <a:xfrm>
              <a:off x="4514858" y="2640632"/>
              <a:ext cx="114281" cy="1446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55" name="Straight Arrow Connector 54"/>
            <p:cNvCxnSpPr>
              <a:stCxn id="49" idx="6"/>
              <a:endCxn id="54" idx="2"/>
            </p:cNvCxnSpPr>
            <p:nvPr/>
          </p:nvCxnSpPr>
          <p:spPr>
            <a:xfrm>
              <a:off x="2961709" y="2712967"/>
              <a:ext cx="15531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011515" y="2354135"/>
                  <a:ext cx="145353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1515" y="2354135"/>
                  <a:ext cx="1453537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384736" y="2305457"/>
                  <a:ext cx="30848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4736" y="2305457"/>
                  <a:ext cx="30848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7647" r="-7843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4629139" y="2305457"/>
            <a:ext cx="1739860" cy="479845"/>
            <a:chOff x="4629139" y="2305457"/>
            <a:chExt cx="1739860" cy="479845"/>
          </a:xfrm>
        </p:grpSpPr>
        <p:sp>
          <p:nvSpPr>
            <p:cNvPr id="60" name="Oval 59"/>
            <p:cNvSpPr/>
            <p:nvPr/>
          </p:nvSpPr>
          <p:spPr>
            <a:xfrm>
              <a:off x="6182288" y="2640632"/>
              <a:ext cx="114281" cy="1446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61" name="Straight Arrow Connector 60"/>
            <p:cNvCxnSpPr>
              <a:stCxn id="54" idx="6"/>
              <a:endCxn id="60" idx="2"/>
            </p:cNvCxnSpPr>
            <p:nvPr/>
          </p:nvCxnSpPr>
          <p:spPr>
            <a:xfrm>
              <a:off x="4629139" y="2712967"/>
              <a:ext cx="15531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78945" y="2354135"/>
                  <a:ext cx="145353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945" y="2354135"/>
                  <a:ext cx="1453537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060517" y="2305457"/>
                  <a:ext cx="30848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517" y="2305457"/>
                  <a:ext cx="308482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7647" r="-7843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6296569" y="2305457"/>
            <a:ext cx="1737246" cy="479845"/>
            <a:chOff x="6296569" y="2305457"/>
            <a:chExt cx="1737246" cy="479845"/>
          </a:xfrm>
        </p:grpSpPr>
        <p:sp>
          <p:nvSpPr>
            <p:cNvPr id="67" name="Oval 66"/>
            <p:cNvSpPr/>
            <p:nvPr/>
          </p:nvSpPr>
          <p:spPr>
            <a:xfrm>
              <a:off x="7849722" y="2640632"/>
              <a:ext cx="114281" cy="1446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68" name="Straight Arrow Connector 67"/>
            <p:cNvCxnSpPr>
              <a:stCxn id="60" idx="6"/>
              <a:endCxn id="67" idx="2"/>
            </p:cNvCxnSpPr>
            <p:nvPr/>
          </p:nvCxnSpPr>
          <p:spPr>
            <a:xfrm>
              <a:off x="6296569" y="2712967"/>
              <a:ext cx="15531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6346375" y="2354135"/>
                  <a:ext cx="145353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6375" y="2354135"/>
                  <a:ext cx="1453537" cy="4001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36298" y="2305457"/>
                  <a:ext cx="2975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6298" y="2305457"/>
                  <a:ext cx="297517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8367" r="-6122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6058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ASD</a:t>
            </a:r>
            <a:r>
              <a:rPr lang="en-US" dirty="0" smtClean="0"/>
              <a:t> Modularity Diagram of My Talk</a:t>
            </a:r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Either path yields exactly the same sequence of slides</a:t>
            </a:r>
            <a:endParaRPr lang="en-US" dirty="0"/>
          </a:p>
          <a:p>
            <a:r>
              <a:rPr lang="en-US" dirty="0" smtClean="0"/>
              <a:t>I see these modular relationships all the time in ASD</a:t>
            </a:r>
            <a:endParaRPr lang="en-US" baseline="-25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293856" y="2457273"/>
            <a:ext cx="1694064" cy="441377"/>
            <a:chOff x="1293856" y="2829859"/>
            <a:chExt cx="1694064" cy="441377"/>
          </a:xfrm>
        </p:grpSpPr>
        <p:sp>
          <p:nvSpPr>
            <p:cNvPr id="9" name="Oval 8"/>
            <p:cNvSpPr/>
            <p:nvPr/>
          </p:nvSpPr>
          <p:spPr>
            <a:xfrm>
              <a:off x="2873639" y="3126566"/>
              <a:ext cx="114281" cy="1446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1" name="Straight Arrow Connector 10"/>
            <p:cNvCxnSpPr>
              <a:stCxn id="7" idx="6"/>
              <a:endCxn id="9" idx="2"/>
            </p:cNvCxnSpPr>
            <p:nvPr/>
          </p:nvCxnSpPr>
          <p:spPr>
            <a:xfrm>
              <a:off x="1293856" y="3198901"/>
              <a:ext cx="15797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52100" y="2829859"/>
              <a:ext cx="1453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RQO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81985" y="1666773"/>
            <a:ext cx="1694065" cy="1231877"/>
            <a:chOff x="4681985" y="2039359"/>
            <a:chExt cx="1694065" cy="1231877"/>
          </a:xfrm>
        </p:grpSpPr>
        <p:cxnSp>
          <p:nvCxnSpPr>
            <p:cNvPr id="15" name="Straight Arrow Connector 14"/>
            <p:cNvCxnSpPr>
              <a:stCxn id="16" idx="6"/>
              <a:endCxn id="17" idx="1"/>
            </p:cNvCxnSpPr>
            <p:nvPr/>
          </p:nvCxnSpPr>
          <p:spPr>
            <a:xfrm>
              <a:off x="4681985" y="2039359"/>
              <a:ext cx="1596520" cy="11083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261769" y="3126566"/>
              <a:ext cx="114281" cy="1446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5" name="TextBox 24"/>
            <p:cNvSpPr txBox="1"/>
            <p:nvPr/>
          </p:nvSpPr>
          <p:spPr>
            <a:xfrm rot="2113506">
              <a:off x="4811342" y="2218357"/>
              <a:ext cx="1135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Comp</a:t>
              </a:r>
              <a:br>
                <a:rPr lang="en-US" dirty="0" smtClean="0"/>
              </a:br>
              <a:r>
                <a:rPr lang="en-US" dirty="0" smtClean="0"/>
                <a:t>Props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65648" y="1594438"/>
            <a:ext cx="1816337" cy="1190253"/>
            <a:chOff x="2865648" y="1967024"/>
            <a:chExt cx="1816337" cy="1190253"/>
          </a:xfrm>
        </p:grpSpPr>
        <p:cxnSp>
          <p:nvCxnSpPr>
            <p:cNvPr id="21" name="Straight Arrow Connector 20"/>
            <p:cNvCxnSpPr>
              <a:stCxn id="9" idx="7"/>
              <a:endCxn id="16" idx="2"/>
            </p:cNvCxnSpPr>
            <p:nvPr/>
          </p:nvCxnSpPr>
          <p:spPr>
            <a:xfrm flipV="1">
              <a:off x="2971184" y="2039359"/>
              <a:ext cx="1596520" cy="1117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9461876">
              <a:off x="2865648" y="2344682"/>
              <a:ext cx="1650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Domain</a:t>
              </a:r>
              <a:br>
                <a:rPr lang="en-US" dirty="0" smtClean="0"/>
              </a:br>
              <a:r>
                <a:rPr lang="en-US" dirty="0" smtClean="0"/>
                <a:t>Analysis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567704" y="1967024"/>
              <a:ext cx="114281" cy="1446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81985" y="2826315"/>
            <a:ext cx="1579784" cy="1159541"/>
            <a:chOff x="4681985" y="3198901"/>
            <a:chExt cx="1579784" cy="1159541"/>
          </a:xfrm>
        </p:grpSpPr>
        <p:cxnSp>
          <p:nvCxnSpPr>
            <p:cNvPr id="31" name="Straight Arrow Connector 30"/>
            <p:cNvCxnSpPr>
              <a:stCxn id="26" idx="6"/>
              <a:endCxn id="17" idx="2"/>
            </p:cNvCxnSpPr>
            <p:nvPr/>
          </p:nvCxnSpPr>
          <p:spPr>
            <a:xfrm flipV="1">
              <a:off x="4681985" y="3198901"/>
              <a:ext cx="1579784" cy="1159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9399814">
              <a:off x="4969883" y="3462702"/>
              <a:ext cx="9888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Domain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Analysis’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71184" y="2886989"/>
            <a:ext cx="1710801" cy="1171202"/>
            <a:chOff x="2971184" y="3259575"/>
            <a:chExt cx="1710801" cy="1171202"/>
          </a:xfrm>
        </p:grpSpPr>
        <p:sp>
          <p:nvSpPr>
            <p:cNvPr id="26" name="Oval 25"/>
            <p:cNvSpPr/>
            <p:nvPr/>
          </p:nvSpPr>
          <p:spPr>
            <a:xfrm>
              <a:off x="4567704" y="4286107"/>
              <a:ext cx="114281" cy="1446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28" name="Straight Arrow Connector 27"/>
            <p:cNvCxnSpPr>
              <a:stCxn id="9" idx="5"/>
              <a:endCxn id="26" idx="2"/>
            </p:cNvCxnSpPr>
            <p:nvPr/>
          </p:nvCxnSpPr>
          <p:spPr>
            <a:xfrm>
              <a:off x="2971184" y="3259575"/>
              <a:ext cx="1596520" cy="10988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186590">
              <a:off x="3227550" y="3534400"/>
              <a:ext cx="11657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Comp</a:t>
              </a:r>
            </a:p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Props’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1179575" y="2753980"/>
            <a:ext cx="114281" cy="1446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32" name="Group 31"/>
          <p:cNvGrpSpPr/>
          <p:nvPr/>
        </p:nvGrpSpPr>
        <p:grpSpPr>
          <a:xfrm>
            <a:off x="6376050" y="2492479"/>
            <a:ext cx="1694061" cy="407801"/>
            <a:chOff x="6376050" y="2865065"/>
            <a:chExt cx="1694061" cy="407801"/>
          </a:xfrm>
        </p:grpSpPr>
        <p:sp>
          <p:nvSpPr>
            <p:cNvPr id="19" name="Oval 18"/>
            <p:cNvSpPr/>
            <p:nvPr/>
          </p:nvSpPr>
          <p:spPr>
            <a:xfrm>
              <a:off x="7955830" y="3128196"/>
              <a:ext cx="114281" cy="1446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20" name="Straight Arrow Connector 19"/>
            <p:cNvCxnSpPr>
              <a:stCxn id="17" idx="6"/>
              <a:endCxn id="19" idx="2"/>
            </p:cNvCxnSpPr>
            <p:nvPr/>
          </p:nvCxnSpPr>
          <p:spPr>
            <a:xfrm flipV="1">
              <a:off x="6376050" y="3200531"/>
              <a:ext cx="1579780" cy="78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796853" y="2865065"/>
              <a:ext cx="749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Recap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85170" y="3406085"/>
                <a:ext cx="2678811" cy="646331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ea typeface="Cambria Math" panose="02040503050406030204" pitchFamily="18" charset="0"/>
                  </a:rPr>
                  <a:t>DomAn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DomAn’</a:t>
                </a:r>
              </a:p>
              <a:p>
                <a:pPr algn="ctr"/>
                <a:r>
                  <a:rPr lang="en-US" dirty="0" err="1" smtClean="0"/>
                  <a:t>CompProps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 CompProps’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170" y="3406085"/>
                <a:ext cx="2678811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1354" t="-4587" r="-1129" b="-1192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691115" y="5513219"/>
            <a:ext cx="1421514" cy="35752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Apel &amp; </a:t>
            </a:r>
            <a:r>
              <a:rPr lang="en-US" sz="1400" dirty="0" err="1" smtClean="0">
                <a:solidFill>
                  <a:schemeClr val="tx1"/>
                </a:solidFill>
              </a:rPr>
              <a:t>Kaestner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err="1" smtClean="0">
                <a:solidFill>
                  <a:schemeClr val="tx1"/>
                </a:solidFill>
              </a:rPr>
              <a:t>GPCD</a:t>
            </a:r>
            <a:r>
              <a:rPr lang="en-US" sz="1400" dirty="0" smtClean="0">
                <a:solidFill>
                  <a:schemeClr val="tx1"/>
                </a:solidFill>
              </a:rPr>
              <a:t> 2008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691115" y="6013974"/>
            <a:ext cx="1421514" cy="35752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Trujillo &amp; Diaz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err="1" smtClean="0">
                <a:solidFill>
                  <a:schemeClr val="tx1"/>
                </a:solidFill>
              </a:rPr>
              <a:t>ICSE</a:t>
            </a:r>
            <a:r>
              <a:rPr lang="en-US" sz="1400" dirty="0" smtClean="0">
                <a:solidFill>
                  <a:schemeClr val="tx1"/>
                </a:solidFill>
              </a:rPr>
              <a:t> 2007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1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18706" y="1439601"/>
            <a:ext cx="3906589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container {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Teeny Code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2031" y="171625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 = 0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031" y="2258646"/>
            <a:ext cx="3493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insert(Element e) {</a:t>
            </a:r>
          </a:p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4176" y="253599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          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031" y="3632034"/>
            <a:ext cx="225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size;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071412" y="59390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53714" y="59390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162852" y="5935673"/>
            <a:ext cx="727434" cy="91440"/>
            <a:chOff x="3162852" y="5652781"/>
            <a:chExt cx="727434" cy="91440"/>
          </a:xfrm>
        </p:grpSpPr>
        <p:sp>
          <p:nvSpPr>
            <p:cNvPr id="13" name="Oval 12"/>
            <p:cNvSpPr/>
            <p:nvPr/>
          </p:nvSpPr>
          <p:spPr>
            <a:xfrm>
              <a:off x="3798846" y="5652781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3" idx="6"/>
              <a:endCxn id="13" idx="2"/>
            </p:cNvCxnSpPr>
            <p:nvPr/>
          </p:nvCxnSpPr>
          <p:spPr>
            <a:xfrm flipV="1">
              <a:off x="3162852" y="5698501"/>
              <a:ext cx="635994" cy="33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876895" y="5423875"/>
            <a:ext cx="740825" cy="525189"/>
            <a:chOff x="3876895" y="5140983"/>
            <a:chExt cx="740825" cy="525189"/>
          </a:xfrm>
        </p:grpSpPr>
        <p:sp>
          <p:nvSpPr>
            <p:cNvPr id="17" name="Oval 16"/>
            <p:cNvSpPr/>
            <p:nvPr/>
          </p:nvSpPr>
          <p:spPr>
            <a:xfrm>
              <a:off x="4526280" y="5140983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3" idx="7"/>
              <a:endCxn id="17" idx="3"/>
            </p:cNvCxnSpPr>
            <p:nvPr/>
          </p:nvCxnSpPr>
          <p:spPr>
            <a:xfrm flipV="1">
              <a:off x="3876895" y="5219032"/>
              <a:ext cx="662776" cy="44714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17" idx="5"/>
            <a:endCxn id="15" idx="1"/>
          </p:cNvCxnSpPr>
          <p:nvPr/>
        </p:nvCxnSpPr>
        <p:spPr>
          <a:xfrm>
            <a:off x="4604329" y="5501924"/>
            <a:ext cx="662776" cy="45048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345154" y="5939015"/>
            <a:ext cx="727435" cy="91440"/>
            <a:chOff x="5345154" y="5656123"/>
            <a:chExt cx="727435" cy="91440"/>
          </a:xfrm>
        </p:grpSpPr>
        <p:sp>
          <p:nvSpPr>
            <p:cNvPr id="16" name="Oval 15"/>
            <p:cNvSpPr/>
            <p:nvPr/>
          </p:nvSpPr>
          <p:spPr>
            <a:xfrm>
              <a:off x="5981149" y="5656123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15" idx="6"/>
              <a:endCxn id="16" idx="2"/>
            </p:cNvCxnSpPr>
            <p:nvPr/>
          </p:nvCxnSpPr>
          <p:spPr>
            <a:xfrm>
              <a:off x="5345154" y="5701843"/>
              <a:ext cx="635995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3032031" y="446604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// the rest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20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/>
      <p:bldP spid="9" grpId="0"/>
      <p:bldP spid="10" grpId="0"/>
      <p:bldP spid="11" grpId="0"/>
      <p:bldP spid="15" grpId="0" animBg="1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18706" y="1439601"/>
            <a:ext cx="3906589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container {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Teeny Code 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2031" y="171625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 = 0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031" y="2258646"/>
            <a:ext cx="3493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insert(Element e) {</a:t>
            </a:r>
          </a:p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4176" y="253599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          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031" y="3632034"/>
            <a:ext cx="225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size;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071412" y="59390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53714" y="59390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345154" y="5939015"/>
            <a:ext cx="727435" cy="91440"/>
            <a:chOff x="5345154" y="5656123"/>
            <a:chExt cx="727435" cy="91440"/>
          </a:xfrm>
        </p:grpSpPr>
        <p:sp>
          <p:nvSpPr>
            <p:cNvPr id="16" name="Oval 15"/>
            <p:cNvSpPr/>
            <p:nvPr/>
          </p:nvSpPr>
          <p:spPr>
            <a:xfrm>
              <a:off x="5981149" y="5656123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15" idx="6"/>
              <a:endCxn id="16" idx="2"/>
            </p:cNvCxnSpPr>
            <p:nvPr/>
          </p:nvCxnSpPr>
          <p:spPr>
            <a:xfrm>
              <a:off x="5345154" y="5701843"/>
              <a:ext cx="635995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876895" y="6013722"/>
            <a:ext cx="740825" cy="525190"/>
            <a:chOff x="3876895" y="5730830"/>
            <a:chExt cx="740825" cy="525190"/>
          </a:xfrm>
        </p:grpSpPr>
        <p:sp>
          <p:nvSpPr>
            <p:cNvPr id="14" name="Oval 13"/>
            <p:cNvSpPr/>
            <p:nvPr/>
          </p:nvSpPr>
          <p:spPr>
            <a:xfrm>
              <a:off x="4526280" y="6164580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13" idx="5"/>
              <a:endCxn id="14" idx="2"/>
            </p:cNvCxnSpPr>
            <p:nvPr/>
          </p:nvCxnSpPr>
          <p:spPr>
            <a:xfrm>
              <a:off x="3876895" y="5730830"/>
              <a:ext cx="649385" cy="4794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>
            <a:stCxn id="14" idx="6"/>
            <a:endCxn id="15" idx="3"/>
          </p:cNvCxnSpPr>
          <p:nvPr/>
        </p:nvCxnSpPr>
        <p:spPr>
          <a:xfrm flipV="1">
            <a:off x="4617720" y="6017064"/>
            <a:ext cx="649385" cy="47612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32031" y="446604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// the rest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162852" y="5935673"/>
            <a:ext cx="727434" cy="91440"/>
            <a:chOff x="3162852" y="5652781"/>
            <a:chExt cx="727434" cy="91440"/>
          </a:xfrm>
        </p:grpSpPr>
        <p:sp>
          <p:nvSpPr>
            <p:cNvPr id="13" name="Oval 12"/>
            <p:cNvSpPr/>
            <p:nvPr/>
          </p:nvSpPr>
          <p:spPr>
            <a:xfrm>
              <a:off x="3798846" y="5652781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3" idx="6"/>
              <a:endCxn id="13" idx="2"/>
            </p:cNvCxnSpPr>
            <p:nvPr/>
          </p:nvCxnSpPr>
          <p:spPr>
            <a:xfrm flipV="1">
              <a:off x="3162852" y="5698501"/>
              <a:ext cx="635994" cy="33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9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/>
      <p:bldP spid="9" grpId="0"/>
      <p:bldP spid="10" grpId="0"/>
      <p:bldP spid="11" grpId="0"/>
      <p:bldP spid="15" grpId="0" animBg="1"/>
      <p:bldP spid="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My Aspect Colleagues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define two aspects that are commutative and that do the same thing!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That’s not the point that I am making: composing pairs of </a:t>
            </a:r>
            <a:r>
              <a:rPr lang="en-US" i="1" dirty="0" smtClean="0">
                <a:solidFill>
                  <a:srgbClr val="FF0000"/>
                </a:solidFill>
              </a:rPr>
              <a:t>different </a:t>
            </a:r>
            <a:r>
              <a:rPr lang="en-US" dirty="0" smtClean="0"/>
              <a:t>modules yields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6516" y="2510135"/>
            <a:ext cx="21309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 agree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6175" y="4784586"/>
            <a:ext cx="4631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same result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439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071674"/>
            <a:ext cx="8229600" cy="3405326"/>
          </a:xfrm>
        </p:spPr>
        <p:txBody>
          <a:bodyPr>
            <a:noAutofit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Fundamental idea:</a:t>
            </a:r>
          </a:p>
          <a:p>
            <a:pPr lvl="2"/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any path between 2 nodes/designs yields same result</a:t>
            </a:r>
          </a:p>
          <a:p>
            <a:pPr lvl="2"/>
            <a:endParaRPr lang="en-US" sz="2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2"/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defines algebraic equivalences among compositions of </a:t>
            </a:r>
            <a:b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different modules</a:t>
            </a:r>
            <a:b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endParaRPr lang="en-US" sz="2400" dirty="0" smtClean="0">
              <a:sym typeface="Wingdings" panose="05000000000000000000" pitchFamily="2" charset="2"/>
            </a:endParaRPr>
          </a:p>
          <a:p>
            <a:pPr marL="114300" indent="0" algn="ctr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“There are many ways in which I can build the same result modularly”</a:t>
            </a: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2745467" y="1383344"/>
            <a:ext cx="3626965" cy="1849302"/>
            <a:chOff x="3076575" y="1371123"/>
            <a:chExt cx="2933700" cy="1410181"/>
          </a:xfrm>
        </p:grpSpPr>
        <p:sp>
          <p:nvSpPr>
            <p:cNvPr id="23" name="Freeform 22"/>
            <p:cNvSpPr/>
            <p:nvPr/>
          </p:nvSpPr>
          <p:spPr>
            <a:xfrm>
              <a:off x="3086100" y="2182163"/>
              <a:ext cx="2924175" cy="599141"/>
            </a:xfrm>
            <a:custGeom>
              <a:avLst/>
              <a:gdLst>
                <a:gd name="connsiteX0" fmla="*/ 0 w 2924175"/>
                <a:gd name="connsiteY0" fmla="*/ 56212 h 599141"/>
                <a:gd name="connsiteX1" fmla="*/ 752475 w 2924175"/>
                <a:gd name="connsiteY1" fmla="*/ 56212 h 599141"/>
                <a:gd name="connsiteX2" fmla="*/ 1485900 w 2924175"/>
                <a:gd name="connsiteY2" fmla="*/ 599137 h 599141"/>
                <a:gd name="connsiteX3" fmla="*/ 2238375 w 2924175"/>
                <a:gd name="connsiteY3" fmla="*/ 65737 h 599141"/>
                <a:gd name="connsiteX4" fmla="*/ 2924175 w 2924175"/>
                <a:gd name="connsiteY4" fmla="*/ 8587 h 59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4175" h="599141">
                  <a:moveTo>
                    <a:pt x="0" y="56212"/>
                  </a:moveTo>
                  <a:cubicBezTo>
                    <a:pt x="252412" y="10968"/>
                    <a:pt x="504825" y="-34275"/>
                    <a:pt x="752475" y="56212"/>
                  </a:cubicBezTo>
                  <a:cubicBezTo>
                    <a:pt x="1000125" y="146699"/>
                    <a:pt x="1238250" y="597550"/>
                    <a:pt x="1485900" y="599137"/>
                  </a:cubicBezTo>
                  <a:cubicBezTo>
                    <a:pt x="1733550" y="600725"/>
                    <a:pt x="1998663" y="164162"/>
                    <a:pt x="2238375" y="65737"/>
                  </a:cubicBezTo>
                  <a:cubicBezTo>
                    <a:pt x="2478087" y="-32688"/>
                    <a:pt x="2924175" y="8587"/>
                    <a:pt x="2924175" y="8587"/>
                  </a:cubicBezTo>
                </a:path>
              </a:pathLst>
            </a:custGeom>
            <a:noFill/>
            <a:ln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076575" y="1371123"/>
              <a:ext cx="2933699" cy="597391"/>
            </a:xfrm>
            <a:custGeom>
              <a:avLst/>
              <a:gdLst>
                <a:gd name="connsiteX0" fmla="*/ 0 w 2943225"/>
                <a:gd name="connsiteY0" fmla="*/ 504825 h 597391"/>
                <a:gd name="connsiteX1" fmla="*/ 752475 w 2943225"/>
                <a:gd name="connsiteY1" fmla="*/ 523875 h 597391"/>
                <a:gd name="connsiteX2" fmla="*/ 1485900 w 2943225"/>
                <a:gd name="connsiteY2" fmla="*/ 0 h 597391"/>
                <a:gd name="connsiteX3" fmla="*/ 2228850 w 2943225"/>
                <a:gd name="connsiteY3" fmla="*/ 523875 h 597391"/>
                <a:gd name="connsiteX4" fmla="*/ 2943225 w 2943225"/>
                <a:gd name="connsiteY4" fmla="*/ 581025 h 5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3225" h="597391">
                  <a:moveTo>
                    <a:pt x="0" y="504825"/>
                  </a:moveTo>
                  <a:cubicBezTo>
                    <a:pt x="252412" y="556418"/>
                    <a:pt x="504825" y="608012"/>
                    <a:pt x="752475" y="523875"/>
                  </a:cubicBezTo>
                  <a:cubicBezTo>
                    <a:pt x="1000125" y="439738"/>
                    <a:pt x="1239838" y="0"/>
                    <a:pt x="1485900" y="0"/>
                  </a:cubicBezTo>
                  <a:cubicBezTo>
                    <a:pt x="1731962" y="0"/>
                    <a:pt x="1985963" y="427038"/>
                    <a:pt x="2228850" y="523875"/>
                  </a:cubicBezTo>
                  <a:cubicBezTo>
                    <a:pt x="2471737" y="620712"/>
                    <a:pt x="2707481" y="600868"/>
                    <a:pt x="2943225" y="581025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517217" y="1517700"/>
            <a:ext cx="109566" cy="1286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773956" y="1517700"/>
            <a:ext cx="3596088" cy="1568400"/>
            <a:chOff x="3071412" y="5423875"/>
            <a:chExt cx="3001177" cy="1115037"/>
          </a:xfrm>
        </p:grpSpPr>
        <p:sp>
          <p:nvSpPr>
            <p:cNvPr id="27" name="Oval 26"/>
            <p:cNvSpPr/>
            <p:nvPr/>
          </p:nvSpPr>
          <p:spPr>
            <a:xfrm>
              <a:off x="3071412" y="593901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253714" y="593901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162852" y="5935673"/>
              <a:ext cx="727434" cy="91440"/>
              <a:chOff x="3162852" y="5652781"/>
              <a:chExt cx="727434" cy="9144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3798846" y="565278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27" idx="6"/>
                <a:endCxn id="41" idx="2"/>
              </p:cNvCxnSpPr>
              <p:nvPr/>
            </p:nvCxnSpPr>
            <p:spPr>
              <a:xfrm flipV="1">
                <a:off x="3162852" y="5698501"/>
                <a:ext cx="635994" cy="33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876895" y="5423875"/>
              <a:ext cx="740825" cy="525189"/>
              <a:chOff x="3876895" y="5140983"/>
              <a:chExt cx="740825" cy="525189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526280" y="514098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/>
              <p:cNvCxnSpPr>
                <a:stCxn id="41" idx="7"/>
                <a:endCxn id="39" idx="3"/>
              </p:cNvCxnSpPr>
              <p:nvPr/>
            </p:nvCxnSpPr>
            <p:spPr>
              <a:xfrm flipV="1">
                <a:off x="3876895" y="5219032"/>
                <a:ext cx="662776" cy="4471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>
              <a:stCxn id="39" idx="5"/>
              <a:endCxn id="28" idx="1"/>
            </p:cNvCxnSpPr>
            <p:nvPr/>
          </p:nvCxnSpPr>
          <p:spPr>
            <a:xfrm>
              <a:off x="4604329" y="5501924"/>
              <a:ext cx="662776" cy="450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5345154" y="5939015"/>
              <a:ext cx="727435" cy="91440"/>
              <a:chOff x="5345154" y="5656123"/>
              <a:chExt cx="727435" cy="9144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5981149" y="565612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>
                <a:stCxn id="28" idx="6"/>
                <a:endCxn id="37" idx="2"/>
              </p:cNvCxnSpPr>
              <p:nvPr/>
            </p:nvCxnSpPr>
            <p:spPr>
              <a:xfrm>
                <a:off x="5345154" y="5701843"/>
                <a:ext cx="6359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876895" y="6013722"/>
              <a:ext cx="740825" cy="525190"/>
              <a:chOff x="3876895" y="5730830"/>
              <a:chExt cx="740825" cy="52519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4526280" y="616458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stCxn id="41" idx="5"/>
                <a:endCxn id="35" idx="2"/>
              </p:cNvCxnSpPr>
              <p:nvPr/>
            </p:nvCxnSpPr>
            <p:spPr>
              <a:xfrm>
                <a:off x="3876895" y="5730830"/>
                <a:ext cx="649385" cy="4794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/>
            <p:cNvCxnSpPr>
              <a:stCxn id="35" idx="6"/>
              <a:endCxn id="28" idx="3"/>
            </p:cNvCxnSpPr>
            <p:nvPr/>
          </p:nvCxnSpPr>
          <p:spPr>
            <a:xfrm flipV="1">
              <a:off x="4617720" y="6017064"/>
              <a:ext cx="649385" cy="4761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298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Title 20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059" name="Content Placeholder 205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I have worked in modeling and modularity </a:t>
            </a:r>
            <a:r>
              <a:rPr lang="en-US" dirty="0"/>
              <a:t>for </a:t>
            </a:r>
            <a:r>
              <a:rPr lang="en-US" dirty="0" smtClean="0"/>
              <a:t>almost 40 years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Perspective on modularity that is appropriate to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51343" y="2631391"/>
            <a:ext cx="1463388" cy="1983979"/>
            <a:chOff x="2417224" y="2436971"/>
            <a:chExt cx="1463388" cy="1983979"/>
          </a:xfrm>
        </p:grpSpPr>
        <p:sp>
          <p:nvSpPr>
            <p:cNvPr id="25" name="Right Arrow 24"/>
            <p:cNvSpPr/>
            <p:nvPr/>
          </p:nvSpPr>
          <p:spPr>
            <a:xfrm rot="1074380">
              <a:off x="2417224" y="2867256"/>
              <a:ext cx="239697" cy="1045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904896" y="2436971"/>
              <a:ext cx="975716" cy="1983979"/>
              <a:chOff x="2939828" y="2732261"/>
              <a:chExt cx="975716" cy="1983979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3569" y="2732261"/>
                <a:ext cx="911764" cy="911764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2939828" y="3546689"/>
                <a:ext cx="975716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modular</a:t>
                </a:r>
              </a:p>
              <a:p>
                <a:pPr algn="ctr"/>
                <a:r>
                  <a:rPr lang="en-US" sz="1400" dirty="0" smtClean="0"/>
                  <a:t>creation of</a:t>
                </a:r>
              </a:p>
              <a:p>
                <a:pPr algn="ctr"/>
                <a:r>
                  <a:rPr lang="en-US" sz="1400" dirty="0" smtClean="0"/>
                  <a:t>domain</a:t>
                </a:r>
                <a:br>
                  <a:rPr lang="en-US" sz="1400" dirty="0" smtClean="0"/>
                </a:br>
                <a:r>
                  <a:rPr lang="en-US" sz="1400" dirty="0" smtClean="0"/>
                  <a:t>specific</a:t>
                </a:r>
              </a:p>
              <a:p>
                <a:pPr algn="ctr"/>
                <a:r>
                  <a:rPr lang="en-US" sz="1400" dirty="0" smtClean="0"/>
                  <a:t>languages</a:t>
                </a:r>
                <a:endParaRPr lang="en-US" sz="1400" dirty="0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172849" y="3145419"/>
            <a:ext cx="1472462" cy="1491523"/>
            <a:chOff x="3914022" y="3144281"/>
            <a:chExt cx="1472462" cy="1491523"/>
          </a:xfrm>
        </p:grpSpPr>
        <p:sp>
          <p:nvSpPr>
            <p:cNvPr id="26" name="Right Arrow 25"/>
            <p:cNvSpPr/>
            <p:nvPr/>
          </p:nvSpPr>
          <p:spPr>
            <a:xfrm rot="992357">
              <a:off x="3914022" y="3614415"/>
              <a:ext cx="239697" cy="1045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332990" y="3144281"/>
              <a:ext cx="1053494" cy="1491523"/>
              <a:chOff x="4282629" y="3245621"/>
              <a:chExt cx="1053494" cy="1491523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282629" y="3998480"/>
                <a:ext cx="105349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model</a:t>
                </a:r>
                <a:br>
                  <a:rPr lang="en-US" sz="1400" dirty="0" smtClean="0"/>
                </a:br>
                <a:r>
                  <a:rPr lang="en-US" sz="1400" dirty="0" smtClean="0"/>
                  <a:t>driven</a:t>
                </a:r>
              </a:p>
              <a:p>
                <a:pPr algn="ctr"/>
                <a:r>
                  <a:rPr lang="en-US" sz="1400" dirty="0" smtClean="0"/>
                  <a:t>engineering</a:t>
                </a:r>
                <a:endParaRPr lang="en-US" sz="1400" dirty="0"/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7158" y="3245621"/>
                <a:ext cx="764436" cy="764436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</p:pic>
        </p:grpSp>
      </p:grpSp>
      <p:grpSp>
        <p:nvGrpSpPr>
          <p:cNvPr id="17" name="Group 16"/>
          <p:cNvGrpSpPr/>
          <p:nvPr/>
        </p:nvGrpSpPr>
        <p:grpSpPr>
          <a:xfrm>
            <a:off x="6830088" y="3489677"/>
            <a:ext cx="1583538" cy="1696756"/>
            <a:chOff x="5425063" y="3574579"/>
            <a:chExt cx="1583538" cy="1696756"/>
          </a:xfrm>
        </p:grpSpPr>
        <p:sp>
          <p:nvSpPr>
            <p:cNvPr id="28" name="Right Arrow 27"/>
            <p:cNvSpPr/>
            <p:nvPr/>
          </p:nvSpPr>
          <p:spPr>
            <a:xfrm rot="1111308">
              <a:off x="5425063" y="4232234"/>
              <a:ext cx="239697" cy="1045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68037" y="3574579"/>
              <a:ext cx="1140564" cy="1696756"/>
              <a:chOff x="5779651" y="3611653"/>
              <a:chExt cx="1140564" cy="1696756"/>
            </a:xfrm>
          </p:grpSpPr>
          <p:pic>
            <p:nvPicPr>
              <p:cNvPr id="2054" name="Picture 6" descr="https://encrypted-tbn1.gstatic.com/images?q=tbn:ANd9GcTaz4PZAmgOMEK890QmROkh4qiq2N2-ONVp9yfsJ__lOU6BVUsx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9651" y="3611653"/>
                <a:ext cx="1140564" cy="8174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5799270" y="4354302"/>
                <a:ext cx="110132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correct </a:t>
                </a:r>
                <a:r>
                  <a:rPr lang="en-US" sz="1400" dirty="0"/>
                  <a:t>by </a:t>
                </a:r>
              </a:p>
              <a:p>
                <a:pPr algn="ctr"/>
                <a:r>
                  <a:rPr lang="en-US" sz="1400" dirty="0" smtClean="0"/>
                  <a:t>construction</a:t>
                </a:r>
              </a:p>
              <a:p>
                <a:pPr algn="ctr"/>
                <a:r>
                  <a:rPr lang="en-US" sz="1400" dirty="0" smtClean="0"/>
                  <a:t>software</a:t>
                </a:r>
              </a:p>
              <a:p>
                <a:pPr algn="ctr"/>
                <a:r>
                  <a:rPr lang="en-US" sz="1400" dirty="0" smtClean="0"/>
                  <a:t>libraries</a:t>
                </a:r>
                <a:endParaRPr lang="en-US" sz="1400" dirty="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31514" y="2093978"/>
            <a:ext cx="975715" cy="1361189"/>
            <a:chOff x="44150" y="2215692"/>
            <a:chExt cx="975715" cy="1361189"/>
          </a:xfrm>
        </p:grpSpPr>
        <p:sp>
          <p:nvSpPr>
            <p:cNvPr id="23" name="TextBox 22"/>
            <p:cNvSpPr txBox="1"/>
            <p:nvPr/>
          </p:nvSpPr>
          <p:spPr>
            <a:xfrm>
              <a:off x="44150" y="2838217"/>
              <a:ext cx="97571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modular</a:t>
              </a:r>
            </a:p>
            <a:p>
              <a:pPr algn="ctr"/>
              <a:r>
                <a:rPr lang="en-US" sz="1400" dirty="0" smtClean="0"/>
                <a:t>creation of</a:t>
              </a:r>
            </a:p>
            <a:p>
              <a:pPr algn="ctr"/>
              <a:r>
                <a:rPr lang="en-US" sz="1400" dirty="0" err="1" smtClean="0"/>
                <a:t>DBMSs</a:t>
              </a:r>
              <a:endParaRPr lang="en-US" sz="140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7667" y="2215692"/>
              <a:ext cx="648682" cy="622525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751696" y="2423109"/>
            <a:ext cx="1622032" cy="1597235"/>
            <a:chOff x="964577" y="2116404"/>
            <a:chExt cx="1622032" cy="1597235"/>
          </a:xfrm>
        </p:grpSpPr>
        <p:sp>
          <p:nvSpPr>
            <p:cNvPr id="22" name="Right Arrow 21"/>
            <p:cNvSpPr/>
            <p:nvPr/>
          </p:nvSpPr>
          <p:spPr>
            <a:xfrm rot="1203537">
              <a:off x="964577" y="2217627"/>
              <a:ext cx="239697" cy="1045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381343" y="2116404"/>
              <a:ext cx="1205266" cy="1597235"/>
              <a:chOff x="1313838" y="2483302"/>
              <a:chExt cx="1205266" cy="1597235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313838" y="3126430"/>
                <a:ext cx="120526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feature-based</a:t>
                </a:r>
                <a:br>
                  <a:rPr lang="en-US" sz="1400" dirty="0" smtClean="0"/>
                </a:br>
                <a:r>
                  <a:rPr lang="en-US" sz="1400" dirty="0" smtClean="0"/>
                  <a:t>software</a:t>
                </a:r>
              </a:p>
              <a:p>
                <a:pPr algn="ctr"/>
                <a:r>
                  <a:rPr lang="en-US" sz="1400" dirty="0" smtClean="0"/>
                  <a:t>product</a:t>
                </a:r>
              </a:p>
              <a:p>
                <a:pPr algn="ctr"/>
                <a:r>
                  <a:rPr lang="en-US" sz="1400" dirty="0" smtClean="0"/>
                  <a:t>lines</a:t>
                </a:r>
                <a:endParaRPr lang="en-US" sz="1400" dirty="0"/>
              </a:p>
            </p:txBody>
          </p:sp>
          <p:pic>
            <p:nvPicPr>
              <p:cNvPr id="46" name="Content Placeholder 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2241" y="2483302"/>
                <a:ext cx="967338" cy="690852"/>
              </a:xfrm>
              <a:prstGeom prst="rect">
                <a:avLst/>
              </a:prstGeom>
            </p:spPr>
          </p:pic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91116" y="5694378"/>
            <a:ext cx="71617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Automated Software Development (</a:t>
            </a:r>
            <a:r>
              <a:rPr lang="en-US" sz="3200" b="1" i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ASD</a:t>
            </a:r>
            <a:r>
              <a:rPr lang="en-US" sz="3200" b="1" i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)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351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564894"/>
            <a:ext cx="8229600" cy="2912106"/>
          </a:xfrm>
        </p:spPr>
        <p:txBody>
          <a:bodyPr>
            <a:noAutofit/>
          </a:bodyPr>
          <a:lstStyle/>
          <a:p>
            <a:r>
              <a:rPr lang="en-US" sz="2400" dirty="0" smtClean="0"/>
              <a:t>Exposes basic relationships in a modular structure or modular development a program</a:t>
            </a: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don’t care how arrows are implemented</a:t>
            </a: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compile-time or load-time or run-time </a:t>
            </a: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are parameters to this theory as they should be</a:t>
            </a:r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773956" y="1517700"/>
            <a:ext cx="3596088" cy="1568400"/>
            <a:chOff x="3071412" y="5423875"/>
            <a:chExt cx="3001177" cy="1115037"/>
          </a:xfrm>
        </p:grpSpPr>
        <p:sp>
          <p:nvSpPr>
            <p:cNvPr id="6" name="Oval 5"/>
            <p:cNvSpPr/>
            <p:nvPr/>
          </p:nvSpPr>
          <p:spPr>
            <a:xfrm>
              <a:off x="3071412" y="593901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253714" y="593901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162852" y="5935673"/>
              <a:ext cx="727434" cy="91440"/>
              <a:chOff x="3162852" y="5652781"/>
              <a:chExt cx="727434" cy="9144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798846" y="565278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6" idx="6"/>
                <a:endCxn id="20" idx="2"/>
              </p:cNvCxnSpPr>
              <p:nvPr/>
            </p:nvCxnSpPr>
            <p:spPr>
              <a:xfrm flipV="1">
                <a:off x="3162852" y="5698501"/>
                <a:ext cx="635994" cy="33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76895" y="5423875"/>
              <a:ext cx="740825" cy="525189"/>
              <a:chOff x="3876895" y="5140983"/>
              <a:chExt cx="740825" cy="525189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526280" y="514098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/>
              <p:cNvCxnSpPr>
                <a:stCxn id="20" idx="7"/>
                <a:endCxn id="18" idx="3"/>
              </p:cNvCxnSpPr>
              <p:nvPr/>
            </p:nvCxnSpPr>
            <p:spPr>
              <a:xfrm flipV="1">
                <a:off x="3876895" y="5219032"/>
                <a:ext cx="662776" cy="4471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18" idx="5"/>
              <a:endCxn id="7" idx="1"/>
            </p:cNvCxnSpPr>
            <p:nvPr/>
          </p:nvCxnSpPr>
          <p:spPr>
            <a:xfrm>
              <a:off x="4604329" y="5501924"/>
              <a:ext cx="662776" cy="450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45154" y="5939015"/>
              <a:ext cx="727435" cy="91440"/>
              <a:chOff x="5345154" y="5656123"/>
              <a:chExt cx="727435" cy="9144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5981149" y="565612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/>
              <p:cNvCxnSpPr>
                <a:stCxn id="7" idx="6"/>
                <a:endCxn id="16" idx="2"/>
              </p:cNvCxnSpPr>
              <p:nvPr/>
            </p:nvCxnSpPr>
            <p:spPr>
              <a:xfrm>
                <a:off x="5345154" y="5701843"/>
                <a:ext cx="6359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876895" y="6013722"/>
              <a:ext cx="740825" cy="525190"/>
              <a:chOff x="3876895" y="5730830"/>
              <a:chExt cx="740825" cy="52519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526280" y="616458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20" idx="5"/>
                <a:endCxn id="14" idx="2"/>
              </p:cNvCxnSpPr>
              <p:nvPr/>
            </p:nvCxnSpPr>
            <p:spPr>
              <a:xfrm>
                <a:off x="3876895" y="5730830"/>
                <a:ext cx="649385" cy="4794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14" idx="6"/>
              <a:endCxn id="7" idx="3"/>
            </p:cNvCxnSpPr>
            <p:nvPr/>
          </p:nvCxnSpPr>
          <p:spPr>
            <a:xfrm flipV="1">
              <a:off x="4617720" y="6017064"/>
              <a:ext cx="649385" cy="4761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5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Example: IDE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071412" y="5939015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53714" y="5939015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162852" y="5935673"/>
            <a:ext cx="727434" cy="91440"/>
            <a:chOff x="3162852" y="5652781"/>
            <a:chExt cx="727434" cy="91440"/>
          </a:xfrm>
        </p:grpSpPr>
        <p:sp>
          <p:nvSpPr>
            <p:cNvPr id="13" name="Oval 12"/>
            <p:cNvSpPr/>
            <p:nvPr/>
          </p:nvSpPr>
          <p:spPr>
            <a:xfrm>
              <a:off x="3798846" y="5652781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3" idx="6"/>
              <a:endCxn id="13" idx="2"/>
            </p:cNvCxnSpPr>
            <p:nvPr/>
          </p:nvCxnSpPr>
          <p:spPr>
            <a:xfrm flipV="1">
              <a:off x="3162852" y="5698501"/>
              <a:ext cx="635994" cy="33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876895" y="5423875"/>
            <a:ext cx="740825" cy="525189"/>
            <a:chOff x="3876895" y="5140983"/>
            <a:chExt cx="740825" cy="525189"/>
          </a:xfrm>
        </p:grpSpPr>
        <p:sp>
          <p:nvSpPr>
            <p:cNvPr id="17" name="Oval 16"/>
            <p:cNvSpPr/>
            <p:nvPr/>
          </p:nvSpPr>
          <p:spPr>
            <a:xfrm>
              <a:off x="4526280" y="5140983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3" idx="7"/>
              <a:endCxn id="17" idx="3"/>
            </p:cNvCxnSpPr>
            <p:nvPr/>
          </p:nvCxnSpPr>
          <p:spPr>
            <a:xfrm flipV="1">
              <a:off x="3876895" y="5219032"/>
              <a:ext cx="662776" cy="44714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17" idx="5"/>
            <a:endCxn id="15" idx="1"/>
          </p:cNvCxnSpPr>
          <p:nvPr/>
        </p:nvCxnSpPr>
        <p:spPr>
          <a:xfrm>
            <a:off x="4604329" y="5501924"/>
            <a:ext cx="662776" cy="45048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345154" y="5939015"/>
            <a:ext cx="727435" cy="91440"/>
            <a:chOff x="5345154" y="5656123"/>
            <a:chExt cx="727435" cy="91440"/>
          </a:xfrm>
        </p:grpSpPr>
        <p:sp>
          <p:nvSpPr>
            <p:cNvPr id="16" name="Oval 15"/>
            <p:cNvSpPr/>
            <p:nvPr/>
          </p:nvSpPr>
          <p:spPr>
            <a:xfrm>
              <a:off x="5981149" y="5656123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15" idx="6"/>
              <a:endCxn id="16" idx="2"/>
            </p:cNvCxnSpPr>
            <p:nvPr/>
          </p:nvCxnSpPr>
          <p:spPr>
            <a:xfrm>
              <a:off x="5345154" y="5701843"/>
              <a:ext cx="635995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058939" y="2323206"/>
            <a:ext cx="4388874" cy="987575"/>
            <a:chOff x="1058939" y="2323206"/>
            <a:chExt cx="4388874" cy="987575"/>
          </a:xfrm>
        </p:grpSpPr>
        <p:grpSp>
          <p:nvGrpSpPr>
            <p:cNvPr id="50" name="Group 49"/>
            <p:cNvGrpSpPr/>
            <p:nvPr/>
          </p:nvGrpSpPr>
          <p:grpSpPr>
            <a:xfrm>
              <a:off x="1058939" y="2323206"/>
              <a:ext cx="2239879" cy="987575"/>
              <a:chOff x="1233377" y="2084462"/>
              <a:chExt cx="2986505" cy="1316766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2066833" y="2908785"/>
                <a:ext cx="138328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Compiler</a:t>
                </a: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1233377" y="2084462"/>
                <a:ext cx="2986505" cy="860758"/>
                <a:chOff x="1233377" y="2084462"/>
                <a:chExt cx="2986505" cy="860758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1233377" y="2084462"/>
                  <a:ext cx="2986505" cy="860758"/>
                </a:xfrm>
                <a:prstGeom prst="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345656" y="2156555"/>
                  <a:ext cx="323850" cy="428625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98056" y="2308955"/>
                  <a:ext cx="323850" cy="428625"/>
                </a:xfrm>
                <a:prstGeom prst="rect">
                  <a:avLst/>
                </a:prstGeom>
              </p:spPr>
            </p:pic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50456" y="2461355"/>
                  <a:ext cx="323850" cy="428625"/>
                </a:xfrm>
                <a:prstGeom prst="rect">
                  <a:avLst/>
                </a:prstGeom>
              </p:spPr>
            </p:pic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64920" y="2143958"/>
                  <a:ext cx="323850" cy="428625"/>
                </a:xfrm>
                <a:prstGeom prst="rect">
                  <a:avLst/>
                </a:prstGeom>
              </p:spPr>
            </p:pic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17320" y="2296358"/>
                  <a:ext cx="323850" cy="428625"/>
                </a:xfrm>
                <a:prstGeom prst="rect">
                  <a:avLst/>
                </a:prstGeom>
              </p:spPr>
            </p:pic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69720" y="2448758"/>
                  <a:ext cx="323850" cy="428625"/>
                </a:xfrm>
                <a:prstGeom prst="rect">
                  <a:avLst/>
                </a:prstGeom>
              </p:spPr>
            </p:pic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40065" y="2153486"/>
                  <a:ext cx="323850" cy="428625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92465" y="2305886"/>
                  <a:ext cx="323850" cy="428625"/>
                </a:xfrm>
                <a:prstGeom prst="rect">
                  <a:avLst/>
                </a:prstGeom>
              </p:spPr>
            </p:pic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744865" y="2458286"/>
                  <a:ext cx="323850" cy="42862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" name="Group 9"/>
            <p:cNvGrpSpPr/>
            <p:nvPr/>
          </p:nvGrpSpPr>
          <p:grpSpPr>
            <a:xfrm>
              <a:off x="3996111" y="2497412"/>
              <a:ext cx="1451702" cy="813369"/>
              <a:chOff x="1755850" y="2749264"/>
              <a:chExt cx="1451702" cy="81336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2214641" y="3193301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AST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755850" y="2749264"/>
                <a:ext cx="1451702" cy="440331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47562" y="2808039"/>
                <a:ext cx="242887" cy="321469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93084" y="2808039"/>
                <a:ext cx="242887" cy="321469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28465" y="2808039"/>
                <a:ext cx="242887" cy="321469"/>
              </a:xfrm>
              <a:prstGeom prst="rect">
                <a:avLst/>
              </a:prstGeom>
            </p:spPr>
          </p:pic>
        </p:grpSp>
      </p:grpSp>
      <p:grpSp>
        <p:nvGrpSpPr>
          <p:cNvPr id="39" name="Group 38"/>
          <p:cNvGrpSpPr/>
          <p:nvPr/>
        </p:nvGrpSpPr>
        <p:grpSpPr>
          <a:xfrm>
            <a:off x="4774177" y="2422768"/>
            <a:ext cx="3310884" cy="888013"/>
            <a:chOff x="4774177" y="2422768"/>
            <a:chExt cx="3310884" cy="888013"/>
          </a:xfrm>
        </p:grpSpPr>
        <p:grpSp>
          <p:nvGrpSpPr>
            <p:cNvPr id="4" name="Group 3"/>
            <p:cNvGrpSpPr/>
            <p:nvPr/>
          </p:nvGrpSpPr>
          <p:grpSpPr>
            <a:xfrm>
              <a:off x="6145106" y="2422768"/>
              <a:ext cx="1939955" cy="888013"/>
              <a:chOff x="1474830" y="3532995"/>
              <a:chExt cx="1939955" cy="888013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1474830" y="4051676"/>
                <a:ext cx="1939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Refactoring Engine</a:t>
                </a: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1681243" y="3532995"/>
                <a:ext cx="1527125" cy="529971"/>
                <a:chOff x="2241658" y="3567660"/>
                <a:chExt cx="2036166" cy="706628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241658" y="3567660"/>
                  <a:ext cx="2036166" cy="70662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2" name="Picture 7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54387" y="3647087"/>
                  <a:ext cx="323850" cy="428625"/>
                </a:xfrm>
                <a:prstGeom prst="rect">
                  <a:avLst/>
                </a:prstGeom>
              </p:spPr>
            </p:pic>
            <p:pic>
              <p:nvPicPr>
                <p:cNvPr id="73" name="Picture 7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06787" y="3799487"/>
                  <a:ext cx="323850" cy="428625"/>
                </a:xfrm>
                <a:prstGeom prst="rect">
                  <a:avLst/>
                </a:prstGeom>
              </p:spPr>
            </p:pic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037229" y="3637465"/>
                  <a:ext cx="323850" cy="428625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94392" y="3784634"/>
                  <a:ext cx="323850" cy="428625"/>
                </a:xfrm>
                <a:prstGeom prst="rect">
                  <a:avLst/>
                </a:prstGeom>
              </p:spPr>
            </p:pic>
            <p:pic>
              <p:nvPicPr>
                <p:cNvPr id="76" name="Picture 7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720072" y="3627843"/>
                  <a:ext cx="323850" cy="428625"/>
                </a:xfrm>
                <a:prstGeom prst="rect">
                  <a:avLst/>
                </a:prstGeom>
              </p:spPr>
            </p:pic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872472" y="3780243"/>
                  <a:ext cx="323850" cy="42862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8" name="Group 77"/>
            <p:cNvGrpSpPr/>
            <p:nvPr/>
          </p:nvGrpSpPr>
          <p:grpSpPr>
            <a:xfrm>
              <a:off x="4774177" y="2557378"/>
              <a:ext cx="585268" cy="346296"/>
              <a:chOff x="2873153" y="2808694"/>
              <a:chExt cx="585268" cy="346296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00B05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2873153" y="2993065"/>
                <a:ext cx="257175" cy="161925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00B05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3215533" y="2808694"/>
                <a:ext cx="242888" cy="321469"/>
              </a:xfrm>
              <a:prstGeom prst="rect">
                <a:avLst/>
              </a:prstGeom>
            </p:spPr>
          </p:pic>
        </p:grpSp>
      </p:grpSp>
      <p:sp>
        <p:nvSpPr>
          <p:cNvPr id="81" name="TextBox 80"/>
          <p:cNvSpPr txBox="1"/>
          <p:nvPr/>
        </p:nvSpPr>
        <p:spPr>
          <a:xfrm>
            <a:off x="3232223" y="598701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3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Example: IDE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071412" y="5939015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53714" y="5939015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162852" y="5935673"/>
            <a:ext cx="727434" cy="91440"/>
            <a:chOff x="3162852" y="5652781"/>
            <a:chExt cx="727434" cy="91440"/>
          </a:xfrm>
        </p:grpSpPr>
        <p:sp>
          <p:nvSpPr>
            <p:cNvPr id="13" name="Oval 12"/>
            <p:cNvSpPr/>
            <p:nvPr/>
          </p:nvSpPr>
          <p:spPr>
            <a:xfrm>
              <a:off x="3798846" y="5652781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3" idx="6"/>
              <a:endCxn id="13" idx="2"/>
            </p:cNvCxnSpPr>
            <p:nvPr/>
          </p:nvCxnSpPr>
          <p:spPr>
            <a:xfrm flipV="1">
              <a:off x="3162852" y="5698501"/>
              <a:ext cx="635994" cy="33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345154" y="5939015"/>
            <a:ext cx="727435" cy="91440"/>
            <a:chOff x="5345154" y="5656123"/>
            <a:chExt cx="727435" cy="91440"/>
          </a:xfrm>
        </p:grpSpPr>
        <p:sp>
          <p:nvSpPr>
            <p:cNvPr id="16" name="Oval 15"/>
            <p:cNvSpPr/>
            <p:nvPr/>
          </p:nvSpPr>
          <p:spPr>
            <a:xfrm>
              <a:off x="5981149" y="5656123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15" idx="6"/>
              <a:endCxn id="16" idx="2"/>
            </p:cNvCxnSpPr>
            <p:nvPr/>
          </p:nvCxnSpPr>
          <p:spPr>
            <a:xfrm>
              <a:off x="5345154" y="5701843"/>
              <a:ext cx="635995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876895" y="6013722"/>
            <a:ext cx="740825" cy="525190"/>
            <a:chOff x="3876895" y="5730830"/>
            <a:chExt cx="740825" cy="525190"/>
          </a:xfrm>
        </p:grpSpPr>
        <p:sp>
          <p:nvSpPr>
            <p:cNvPr id="14" name="Oval 13"/>
            <p:cNvSpPr/>
            <p:nvPr/>
          </p:nvSpPr>
          <p:spPr>
            <a:xfrm>
              <a:off x="4526280" y="6164580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13" idx="5"/>
              <a:endCxn id="14" idx="2"/>
            </p:cNvCxnSpPr>
            <p:nvPr/>
          </p:nvCxnSpPr>
          <p:spPr>
            <a:xfrm>
              <a:off x="3876895" y="5730830"/>
              <a:ext cx="649385" cy="4794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>
            <a:stCxn id="14" idx="6"/>
            <a:endCxn id="15" idx="3"/>
          </p:cNvCxnSpPr>
          <p:nvPr/>
        </p:nvCxnSpPr>
        <p:spPr>
          <a:xfrm flipV="1">
            <a:off x="4617720" y="6017064"/>
            <a:ext cx="649385" cy="47612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232223" y="598701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1058939" y="2323206"/>
            <a:ext cx="2239879" cy="987575"/>
            <a:chOff x="1233377" y="2084462"/>
            <a:chExt cx="2986505" cy="1316766"/>
          </a:xfrm>
        </p:grpSpPr>
        <p:sp>
          <p:nvSpPr>
            <p:cNvPr id="70" name="TextBox 69"/>
            <p:cNvSpPr txBox="1"/>
            <p:nvPr/>
          </p:nvSpPr>
          <p:spPr>
            <a:xfrm>
              <a:off x="2066833" y="2908785"/>
              <a:ext cx="138328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Compiler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1233377" y="2084462"/>
              <a:ext cx="2986505" cy="860758"/>
              <a:chOff x="1233377" y="2084462"/>
              <a:chExt cx="2986505" cy="860758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233377" y="2084462"/>
                <a:ext cx="2986505" cy="86075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45656" y="2156555"/>
                <a:ext cx="323850" cy="428625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98056" y="2308955"/>
                <a:ext cx="323850" cy="428625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50456" y="2461355"/>
                <a:ext cx="323850" cy="428625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64920" y="2143958"/>
                <a:ext cx="323850" cy="428625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17320" y="2296358"/>
                <a:ext cx="323850" cy="428625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9720" y="2448758"/>
                <a:ext cx="323850" cy="428625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40065" y="2153486"/>
                <a:ext cx="323850" cy="428625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92465" y="2305886"/>
                <a:ext cx="323850" cy="428625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44865" y="2458286"/>
                <a:ext cx="323850" cy="428625"/>
              </a:xfrm>
              <a:prstGeom prst="rect">
                <a:avLst/>
              </a:prstGeom>
            </p:spPr>
          </p:pic>
        </p:grpSp>
      </p:grpSp>
      <p:grpSp>
        <p:nvGrpSpPr>
          <p:cNvPr id="4" name="Group 3"/>
          <p:cNvGrpSpPr/>
          <p:nvPr/>
        </p:nvGrpSpPr>
        <p:grpSpPr>
          <a:xfrm>
            <a:off x="3996111" y="2422768"/>
            <a:ext cx="4088950" cy="888013"/>
            <a:chOff x="3996111" y="2422768"/>
            <a:chExt cx="4088950" cy="888013"/>
          </a:xfrm>
        </p:grpSpPr>
        <p:sp>
          <p:nvSpPr>
            <p:cNvPr id="61" name="TextBox 60"/>
            <p:cNvSpPr txBox="1"/>
            <p:nvPr/>
          </p:nvSpPr>
          <p:spPr>
            <a:xfrm>
              <a:off x="4454902" y="2941449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AST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996111" y="2497412"/>
              <a:ext cx="1451702" cy="44033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7823" y="2556187"/>
              <a:ext cx="242887" cy="321469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3345" y="2556187"/>
              <a:ext cx="242887" cy="32146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8726" y="2556187"/>
              <a:ext cx="242887" cy="321469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6145106" y="2941449"/>
              <a:ext cx="1939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Refactoring Engine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351519" y="2422768"/>
              <a:ext cx="1527125" cy="529971"/>
              <a:chOff x="2241658" y="3567660"/>
              <a:chExt cx="2036166" cy="706628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2241658" y="3567660"/>
                <a:ext cx="2036166" cy="70662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54387" y="3647087"/>
                <a:ext cx="323850" cy="428625"/>
              </a:xfrm>
              <a:prstGeom prst="rect">
                <a:avLst/>
              </a:prstGeom>
            </p:spPr>
          </p:pic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06787" y="3799487"/>
                <a:ext cx="323850" cy="428625"/>
              </a:xfrm>
              <a:prstGeom prst="rect">
                <a:avLst/>
              </a:prstGeom>
            </p:spPr>
          </p:pic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37229" y="3637465"/>
                <a:ext cx="323850" cy="428625"/>
              </a:xfrm>
              <a:prstGeom prst="rect">
                <a:avLst/>
              </a:prstGeom>
            </p:spPr>
          </p:pic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4392" y="3784634"/>
                <a:ext cx="323850" cy="428625"/>
              </a:xfrm>
              <a:prstGeom prst="rect">
                <a:avLst/>
              </a:prstGeom>
            </p:spPr>
          </p:pic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20072" y="3627843"/>
                <a:ext cx="323850" cy="428625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72472" y="3780243"/>
                <a:ext cx="323850" cy="428625"/>
              </a:xfrm>
              <a:prstGeom prst="rect">
                <a:avLst/>
              </a:prstGeom>
            </p:spPr>
          </p:pic>
        </p:grp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774177" y="2741749"/>
              <a:ext cx="257175" cy="161925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116557" y="2557378"/>
              <a:ext cx="242888" cy="3214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025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Non-Software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modular structure of my talk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Ideas behind these diagrams are quite general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9136" y="2278523"/>
            <a:ext cx="7465728" cy="2113746"/>
            <a:chOff x="702469" y="2278523"/>
            <a:chExt cx="7465728" cy="2113746"/>
          </a:xfrm>
        </p:grpSpPr>
        <p:sp>
          <p:nvSpPr>
            <p:cNvPr id="8" name="Oval 7"/>
            <p:cNvSpPr/>
            <p:nvPr/>
          </p:nvSpPr>
          <p:spPr>
            <a:xfrm>
              <a:off x="702469" y="3263958"/>
              <a:ext cx="142875" cy="1428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845344" y="2278523"/>
              <a:ext cx="7322853" cy="2113746"/>
              <a:chOff x="845344" y="2278523"/>
              <a:chExt cx="7322853" cy="2113746"/>
            </a:xfrm>
          </p:grpSpPr>
          <p:cxnSp>
            <p:nvCxnSpPr>
              <p:cNvPr id="24" name="Straight Arrow Connector 23"/>
              <p:cNvCxnSpPr>
                <a:stCxn id="33" idx="3"/>
                <a:endCxn id="34" idx="1"/>
              </p:cNvCxnSpPr>
              <p:nvPr/>
            </p:nvCxnSpPr>
            <p:spPr>
              <a:xfrm flipV="1">
                <a:off x="4512214" y="3335396"/>
                <a:ext cx="1386951" cy="80401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>
                <a:off x="2673336" y="2278523"/>
                <a:ext cx="1827992" cy="1056873"/>
                <a:chOff x="2673336" y="2278523"/>
                <a:chExt cx="1827992" cy="1056873"/>
              </a:xfrm>
            </p:grpSpPr>
            <p:cxnSp>
              <p:nvCxnSpPr>
                <p:cNvPr id="18" name="Straight Arrow Connector 17"/>
                <p:cNvCxnSpPr>
                  <a:stCxn id="25" idx="3"/>
                  <a:endCxn id="27" idx="1"/>
                </p:cNvCxnSpPr>
                <p:nvPr/>
              </p:nvCxnSpPr>
              <p:spPr>
                <a:xfrm flipV="1">
                  <a:off x="2673336" y="2531387"/>
                  <a:ext cx="1386951" cy="804009"/>
                </a:xfrm>
                <a:prstGeom prst="straightConnector1">
                  <a:avLst/>
                </a:prstGeom>
                <a:ln w="190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7" name="Content Placeholder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060287" y="2278523"/>
                  <a:ext cx="441041" cy="505727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grpSp>
            <p:nvGrpSpPr>
              <p:cNvPr id="46" name="Group 45"/>
              <p:cNvGrpSpPr/>
              <p:nvPr/>
            </p:nvGrpSpPr>
            <p:grpSpPr>
              <a:xfrm>
                <a:off x="2673336" y="3335396"/>
                <a:ext cx="1838878" cy="1056873"/>
                <a:chOff x="2673336" y="3335396"/>
                <a:chExt cx="1838878" cy="1056873"/>
              </a:xfrm>
            </p:grpSpPr>
            <p:cxnSp>
              <p:nvCxnSpPr>
                <p:cNvPr id="20" name="Straight Arrow Connector 19"/>
                <p:cNvCxnSpPr>
                  <a:stCxn id="25" idx="3"/>
                  <a:endCxn id="33" idx="1"/>
                </p:cNvCxnSpPr>
                <p:nvPr/>
              </p:nvCxnSpPr>
              <p:spPr>
                <a:xfrm>
                  <a:off x="2673336" y="3335396"/>
                  <a:ext cx="1397837" cy="804010"/>
                </a:xfrm>
                <a:prstGeom prst="straightConnector1">
                  <a:avLst/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3" name="Content Placeholder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071173" y="3886542"/>
                  <a:ext cx="441041" cy="505727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845344" y="3082532"/>
                <a:ext cx="1827992" cy="505727"/>
                <a:chOff x="845344" y="3082532"/>
                <a:chExt cx="1827992" cy="505727"/>
              </a:xfrm>
            </p:grpSpPr>
            <p:cxnSp>
              <p:nvCxnSpPr>
                <p:cNvPr id="16" name="Straight Arrow Connector 15"/>
                <p:cNvCxnSpPr>
                  <a:stCxn id="8" idx="6"/>
                  <a:endCxn id="25" idx="1"/>
                </p:cNvCxnSpPr>
                <p:nvPr/>
              </p:nvCxnSpPr>
              <p:spPr>
                <a:xfrm>
                  <a:off x="845344" y="3335396"/>
                  <a:ext cx="138695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5" name="Content Placeholder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232295" y="3082532"/>
                  <a:ext cx="441041" cy="505727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grpSp>
            <p:nvGrpSpPr>
              <p:cNvPr id="45" name="Group 44"/>
              <p:cNvGrpSpPr/>
              <p:nvPr/>
            </p:nvGrpSpPr>
            <p:grpSpPr>
              <a:xfrm>
                <a:off x="4501328" y="2531387"/>
                <a:ext cx="1838878" cy="1056872"/>
                <a:chOff x="4501328" y="2531387"/>
                <a:chExt cx="1838878" cy="1056872"/>
              </a:xfrm>
            </p:grpSpPr>
            <p:cxnSp>
              <p:nvCxnSpPr>
                <p:cNvPr id="22" name="Straight Arrow Connector 21"/>
                <p:cNvCxnSpPr>
                  <a:stCxn id="27" idx="3"/>
                  <a:endCxn id="34" idx="1"/>
                </p:cNvCxnSpPr>
                <p:nvPr/>
              </p:nvCxnSpPr>
              <p:spPr>
                <a:xfrm>
                  <a:off x="4501328" y="2531387"/>
                  <a:ext cx="1397837" cy="804009"/>
                </a:xfrm>
                <a:prstGeom prst="straightConnector1">
                  <a:avLst/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4" name="Content Placeholder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99165" y="3082532"/>
                  <a:ext cx="441041" cy="505727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grpSp>
            <p:nvGrpSpPr>
              <p:cNvPr id="47" name="Group 46"/>
              <p:cNvGrpSpPr/>
              <p:nvPr/>
            </p:nvGrpSpPr>
            <p:grpSpPr>
              <a:xfrm>
                <a:off x="6340206" y="3082532"/>
                <a:ext cx="1827991" cy="505727"/>
                <a:chOff x="6340206" y="3082532"/>
                <a:chExt cx="1827991" cy="505727"/>
              </a:xfrm>
            </p:grpSpPr>
            <p:cxnSp>
              <p:nvCxnSpPr>
                <p:cNvPr id="26" name="Straight Arrow Connector 25"/>
                <p:cNvCxnSpPr>
                  <a:stCxn id="34" idx="3"/>
                  <a:endCxn id="35" idx="1"/>
                </p:cNvCxnSpPr>
                <p:nvPr/>
              </p:nvCxnSpPr>
              <p:spPr>
                <a:xfrm>
                  <a:off x="6340206" y="3335396"/>
                  <a:ext cx="1386950" cy="0"/>
                </a:xfrm>
                <a:prstGeom prst="straightConnector1">
                  <a:avLst/>
                </a:prstGeom>
                <a:ln w="1905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5" name="Content Placeholder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727156" y="3082532"/>
                  <a:ext cx="441041" cy="505727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4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for Modular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Commuting diagram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Defines compositional equivalences </a:t>
            </a:r>
            <a:r>
              <a:rPr lang="en-US" sz="1400" dirty="0" smtClean="0"/>
              <a:t>(algebraic identities)</a:t>
            </a:r>
          </a:p>
          <a:p>
            <a:r>
              <a:rPr lang="en-US" dirty="0" smtClean="0"/>
              <a:t>No implementation or language is perfect for all situations – find the right one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 rot="2736213">
            <a:off x="4668285" y="2027234"/>
            <a:ext cx="2450892" cy="2370275"/>
            <a:chOff x="3418113" y="1916668"/>
            <a:chExt cx="2450892" cy="2370275"/>
          </a:xfrm>
        </p:grpSpPr>
        <p:sp>
          <p:nvSpPr>
            <p:cNvPr id="5" name="Oval 4"/>
            <p:cNvSpPr/>
            <p:nvPr/>
          </p:nvSpPr>
          <p:spPr>
            <a:xfrm>
              <a:off x="3766457" y="2209800"/>
              <a:ext cx="163286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393871" y="2209800"/>
              <a:ext cx="163286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766457" y="3830531"/>
              <a:ext cx="163286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393871" y="3830531"/>
              <a:ext cx="163286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5" idx="6"/>
              <a:endCxn id="6" idx="2"/>
            </p:cNvCxnSpPr>
            <p:nvPr/>
          </p:nvCxnSpPr>
          <p:spPr>
            <a:xfrm>
              <a:off x="3929743" y="2286000"/>
              <a:ext cx="14641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4"/>
              <a:endCxn id="7" idx="0"/>
            </p:cNvCxnSpPr>
            <p:nvPr/>
          </p:nvCxnSpPr>
          <p:spPr>
            <a:xfrm>
              <a:off x="3848100" y="2362200"/>
              <a:ext cx="0" cy="1468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6"/>
              <a:endCxn id="8" idx="2"/>
            </p:cNvCxnSpPr>
            <p:nvPr/>
          </p:nvCxnSpPr>
          <p:spPr>
            <a:xfrm>
              <a:off x="3929743" y="3906731"/>
              <a:ext cx="14641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4"/>
              <a:endCxn id="8" idx="0"/>
            </p:cNvCxnSpPr>
            <p:nvPr/>
          </p:nvCxnSpPr>
          <p:spPr>
            <a:xfrm>
              <a:off x="5475514" y="2362200"/>
              <a:ext cx="0" cy="1468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76340" y="1916668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340" y="1916668"/>
                  <a:ext cx="37093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0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86400" y="2911700"/>
                  <a:ext cx="3826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400" y="2911700"/>
                  <a:ext cx="38260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418113" y="2911700"/>
                  <a:ext cx="437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113" y="2911700"/>
                  <a:ext cx="43794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73934" y="3917611"/>
                  <a:ext cx="375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 smtClean="0"/>
                    <a:t>’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934" y="3917611"/>
                  <a:ext cx="37574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46" r="-10345" b="-170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Straight Arrow Connector 34"/>
          <p:cNvCxnSpPr/>
          <p:nvPr/>
        </p:nvCxnSpPr>
        <p:spPr>
          <a:xfrm>
            <a:off x="7165050" y="2041915"/>
            <a:ext cx="0" cy="20009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139912" y="2041133"/>
            <a:ext cx="2061226" cy="7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694400" y="2411247"/>
            <a:ext cx="0" cy="200094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656904" y="4407566"/>
            <a:ext cx="2058401" cy="4624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696193" y="2981539"/>
                <a:ext cx="19900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193" y="2981539"/>
                <a:ext cx="1990096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917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6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ASD</a:t>
            </a:r>
            <a:r>
              <a:rPr lang="en-US" dirty="0"/>
              <a:t> Modularity 	Diagrams – part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480469" y="469581"/>
            <a:ext cx="3829030" cy="3143631"/>
            <a:chOff x="4480469" y="469581"/>
            <a:chExt cx="3829030" cy="3143631"/>
          </a:xfrm>
        </p:grpSpPr>
        <p:sp>
          <p:nvSpPr>
            <p:cNvPr id="61" name="Oval 60"/>
            <p:cNvSpPr/>
            <p:nvPr/>
          </p:nvSpPr>
          <p:spPr>
            <a:xfrm>
              <a:off x="6551857" y="873049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333232" y="469581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866640" y="548824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8027987" y="1010965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614745" y="975006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584070" y="1556922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051720" y="1451513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833369" y="2333187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770208" y="3169407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395280" y="2906086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364603" y="3360363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910966" y="2926731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148053" y="2347095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5402769" y="1855285"/>
              <a:ext cx="261242" cy="21304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5344069" y="1183364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4900152" y="1587136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661197" y="1227856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4480469" y="1673369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4953436" y="2136415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Connector 79"/>
            <p:cNvCxnSpPr>
              <a:stCxn id="62" idx="6"/>
              <a:endCxn id="63" idx="2"/>
            </p:cNvCxnSpPr>
            <p:nvPr/>
          </p:nvCxnSpPr>
          <p:spPr>
            <a:xfrm>
              <a:off x="7614744" y="596006"/>
              <a:ext cx="251896" cy="7924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62" idx="5"/>
              <a:endCxn id="65" idx="1"/>
            </p:cNvCxnSpPr>
            <p:nvPr/>
          </p:nvCxnSpPr>
          <p:spPr>
            <a:xfrm>
              <a:off x="7573518" y="685402"/>
              <a:ext cx="82454" cy="32663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63" idx="5"/>
              <a:endCxn id="64" idx="0"/>
            </p:cNvCxnSpPr>
            <p:nvPr/>
          </p:nvCxnSpPr>
          <p:spPr>
            <a:xfrm>
              <a:off x="8106926" y="764644"/>
              <a:ext cx="61817" cy="24632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65" idx="6"/>
              <a:endCxn id="64" idx="2"/>
            </p:cNvCxnSpPr>
            <p:nvPr/>
          </p:nvCxnSpPr>
          <p:spPr>
            <a:xfrm>
              <a:off x="7896257" y="1101431"/>
              <a:ext cx="131730" cy="3595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65" idx="4"/>
              <a:endCxn id="66" idx="0"/>
            </p:cNvCxnSpPr>
            <p:nvPr/>
          </p:nvCxnSpPr>
          <p:spPr>
            <a:xfrm flipH="1">
              <a:off x="7724826" y="1227856"/>
              <a:ext cx="30675" cy="32906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67" idx="7"/>
              <a:endCxn id="65" idx="3"/>
            </p:cNvCxnSpPr>
            <p:nvPr/>
          </p:nvCxnSpPr>
          <p:spPr>
            <a:xfrm flipV="1">
              <a:off x="7292005" y="1190827"/>
              <a:ext cx="363966" cy="29771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67" idx="1"/>
              <a:endCxn id="61" idx="5"/>
            </p:cNvCxnSpPr>
            <p:nvPr/>
          </p:nvCxnSpPr>
          <p:spPr>
            <a:xfrm flipH="1" flipV="1">
              <a:off x="6792142" y="1088870"/>
              <a:ext cx="300804" cy="39967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67" idx="6"/>
              <a:endCxn id="66" idx="2"/>
            </p:cNvCxnSpPr>
            <p:nvPr/>
          </p:nvCxnSpPr>
          <p:spPr>
            <a:xfrm>
              <a:off x="7333232" y="1577938"/>
              <a:ext cx="250838" cy="10540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61" idx="7"/>
              <a:endCxn id="62" idx="3"/>
            </p:cNvCxnSpPr>
            <p:nvPr/>
          </p:nvCxnSpPr>
          <p:spPr>
            <a:xfrm flipV="1">
              <a:off x="6792142" y="685402"/>
              <a:ext cx="582317" cy="22467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5" idx="6"/>
              <a:endCxn id="61" idx="2"/>
            </p:cNvCxnSpPr>
            <p:nvPr/>
          </p:nvCxnSpPr>
          <p:spPr>
            <a:xfrm flipV="1">
              <a:off x="5605311" y="999474"/>
              <a:ext cx="946546" cy="31796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7" idx="7"/>
              <a:endCxn id="75" idx="2"/>
            </p:cNvCxnSpPr>
            <p:nvPr/>
          </p:nvCxnSpPr>
          <p:spPr>
            <a:xfrm>
              <a:off x="4884181" y="1267125"/>
              <a:ext cx="459888" cy="5031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77" idx="3"/>
              <a:endCxn id="78" idx="0"/>
            </p:cNvCxnSpPr>
            <p:nvPr/>
          </p:nvCxnSpPr>
          <p:spPr>
            <a:xfrm flipH="1">
              <a:off x="4611090" y="1456735"/>
              <a:ext cx="88365" cy="21663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78" idx="6"/>
              <a:endCxn id="76" idx="2"/>
            </p:cNvCxnSpPr>
            <p:nvPr/>
          </p:nvCxnSpPr>
          <p:spPr>
            <a:xfrm flipV="1">
              <a:off x="4741711" y="1721211"/>
              <a:ext cx="158441" cy="8623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76" idx="7"/>
              <a:endCxn id="75" idx="3"/>
            </p:cNvCxnSpPr>
            <p:nvPr/>
          </p:nvCxnSpPr>
          <p:spPr>
            <a:xfrm flipV="1">
              <a:off x="5123136" y="1412244"/>
              <a:ext cx="259191" cy="21416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75" idx="4"/>
              <a:endCxn id="74" idx="0"/>
            </p:cNvCxnSpPr>
            <p:nvPr/>
          </p:nvCxnSpPr>
          <p:spPr>
            <a:xfrm>
              <a:off x="5474690" y="1451513"/>
              <a:ext cx="58700" cy="40377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79" idx="6"/>
              <a:endCxn id="74" idx="3"/>
            </p:cNvCxnSpPr>
            <p:nvPr/>
          </p:nvCxnSpPr>
          <p:spPr>
            <a:xfrm flipV="1">
              <a:off x="5214678" y="2037130"/>
              <a:ext cx="226349" cy="233359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9" idx="0"/>
              <a:endCxn id="76" idx="4"/>
            </p:cNvCxnSpPr>
            <p:nvPr/>
          </p:nvCxnSpPr>
          <p:spPr>
            <a:xfrm flipH="1" flipV="1">
              <a:off x="5030773" y="1855285"/>
              <a:ext cx="53284" cy="28113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76" idx="6"/>
              <a:endCxn id="74" idx="1"/>
            </p:cNvCxnSpPr>
            <p:nvPr/>
          </p:nvCxnSpPr>
          <p:spPr>
            <a:xfrm>
              <a:off x="5161394" y="1721210"/>
              <a:ext cx="279633" cy="16527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78" idx="5"/>
              <a:endCxn id="79" idx="1"/>
            </p:cNvCxnSpPr>
            <p:nvPr/>
          </p:nvCxnSpPr>
          <p:spPr>
            <a:xfrm>
              <a:off x="4703453" y="1902249"/>
              <a:ext cx="288241" cy="27343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73" idx="1"/>
              <a:endCxn id="74" idx="5"/>
            </p:cNvCxnSpPr>
            <p:nvPr/>
          </p:nvCxnSpPr>
          <p:spPr>
            <a:xfrm flipH="1" flipV="1">
              <a:off x="5625753" y="2037130"/>
              <a:ext cx="563526" cy="34699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79" idx="5"/>
              <a:endCxn id="72" idx="1"/>
            </p:cNvCxnSpPr>
            <p:nvPr/>
          </p:nvCxnSpPr>
          <p:spPr>
            <a:xfrm>
              <a:off x="5176420" y="2365294"/>
              <a:ext cx="775772" cy="59846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72" idx="7"/>
              <a:endCxn id="73" idx="3"/>
            </p:cNvCxnSpPr>
            <p:nvPr/>
          </p:nvCxnSpPr>
          <p:spPr>
            <a:xfrm flipV="1">
              <a:off x="6151251" y="2562916"/>
              <a:ext cx="38029" cy="40084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73" idx="6"/>
              <a:endCxn id="68" idx="2"/>
            </p:cNvCxnSpPr>
            <p:nvPr/>
          </p:nvCxnSpPr>
          <p:spPr>
            <a:xfrm flipV="1">
              <a:off x="6429566" y="2459612"/>
              <a:ext cx="403803" cy="1390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68" idx="3"/>
              <a:endCxn id="70" idx="7"/>
            </p:cNvCxnSpPr>
            <p:nvPr/>
          </p:nvCxnSpPr>
          <p:spPr>
            <a:xfrm flipH="1">
              <a:off x="6635565" y="2549008"/>
              <a:ext cx="239031" cy="394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69" idx="0"/>
              <a:endCxn id="68" idx="4"/>
            </p:cNvCxnSpPr>
            <p:nvPr/>
          </p:nvCxnSpPr>
          <p:spPr>
            <a:xfrm flipV="1">
              <a:off x="6910964" y="2586036"/>
              <a:ext cx="63161" cy="58337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71" idx="6"/>
              <a:endCxn id="69" idx="3"/>
            </p:cNvCxnSpPr>
            <p:nvPr/>
          </p:nvCxnSpPr>
          <p:spPr>
            <a:xfrm flipV="1">
              <a:off x="6646115" y="3385227"/>
              <a:ext cx="165319" cy="10156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71" idx="0"/>
              <a:endCxn id="70" idx="4"/>
            </p:cNvCxnSpPr>
            <p:nvPr/>
          </p:nvCxnSpPr>
          <p:spPr>
            <a:xfrm flipV="1">
              <a:off x="6505359" y="3158935"/>
              <a:ext cx="30677" cy="20142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70" idx="0"/>
              <a:endCxn id="73" idx="4"/>
            </p:cNvCxnSpPr>
            <p:nvPr/>
          </p:nvCxnSpPr>
          <p:spPr>
            <a:xfrm flipH="1" flipV="1">
              <a:off x="6288810" y="2599944"/>
              <a:ext cx="247226" cy="30614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71" idx="1"/>
              <a:endCxn id="72" idx="5"/>
            </p:cNvCxnSpPr>
            <p:nvPr/>
          </p:nvCxnSpPr>
          <p:spPr>
            <a:xfrm flipH="1" flipV="1">
              <a:off x="6151251" y="3142552"/>
              <a:ext cx="254578" cy="25483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72" idx="6"/>
              <a:endCxn id="70" idx="2"/>
            </p:cNvCxnSpPr>
            <p:nvPr/>
          </p:nvCxnSpPr>
          <p:spPr>
            <a:xfrm flipV="1">
              <a:off x="6192478" y="3032510"/>
              <a:ext cx="202802" cy="2064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68" idx="0"/>
              <a:endCxn id="67" idx="4"/>
            </p:cNvCxnSpPr>
            <p:nvPr/>
          </p:nvCxnSpPr>
          <p:spPr>
            <a:xfrm flipV="1">
              <a:off x="6974125" y="1704362"/>
              <a:ext cx="218351" cy="62882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66" idx="3"/>
              <a:endCxn id="68" idx="7"/>
            </p:cNvCxnSpPr>
            <p:nvPr/>
          </p:nvCxnSpPr>
          <p:spPr>
            <a:xfrm flipH="1">
              <a:off x="7073655" y="1772742"/>
              <a:ext cx="551641" cy="59747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8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Modularity is not just about </a:t>
            </a:r>
            <a:r>
              <a:rPr lang="en-US" dirty="0" smtClean="0"/>
              <a:t>Code</a:t>
            </a:r>
          </a:p>
        </p:txBody>
      </p:sp>
      <p:sp>
        <p:nvSpPr>
          <p:cNvPr id="20482" name="Rectangle 1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 eaLnBrk="1" hangingPunct="1"/>
            <a:r>
              <a:rPr lang="en-US" sz="2000" dirty="0" smtClean="0"/>
              <a:t>Programs have many different representations</a:t>
            </a:r>
          </a:p>
          <a:p>
            <a:pPr marL="447675" indent="-447675" eaLnBrk="1" hangingPunct="1"/>
            <a:r>
              <a:rPr lang="en-US" sz="2000" dirty="0" smtClean="0"/>
              <a:t>Each representation captures different information written in its own </a:t>
            </a:r>
            <a:r>
              <a:rPr lang="en-US" sz="2000" b="1" dirty="0" smtClean="0">
                <a:solidFill>
                  <a:srgbClr val="FF0000"/>
                </a:solidFill>
              </a:rPr>
              <a:t>DSL</a:t>
            </a:r>
          </a:p>
          <a:p>
            <a:pPr marL="447675" indent="-447675" eaLnBrk="1" hangingPunct="1"/>
            <a:endParaRPr lang="en-US" sz="2000" b="1" dirty="0" smtClean="0">
              <a:solidFill>
                <a:srgbClr val="996633"/>
              </a:solidFill>
            </a:endParaRPr>
          </a:p>
          <a:p>
            <a:pPr marL="447675" indent="-447675" eaLnBrk="1" hangingPunct="1"/>
            <a:endParaRPr lang="en-US" sz="2000" b="1" dirty="0" smtClean="0">
              <a:solidFill>
                <a:srgbClr val="996633"/>
              </a:solidFill>
            </a:endParaRPr>
          </a:p>
          <a:p>
            <a:pPr marL="447675" indent="-447675" eaLnBrk="1" hangingPunct="1"/>
            <a:endParaRPr lang="en-US" sz="2000" b="1" dirty="0" smtClean="0">
              <a:solidFill>
                <a:srgbClr val="996633"/>
              </a:solidFill>
            </a:endParaRPr>
          </a:p>
          <a:p>
            <a:pPr marL="447675" indent="-447675" eaLnBrk="1" hangingPunct="1"/>
            <a:endParaRPr lang="en-US" sz="2000" b="1" dirty="0" smtClean="0">
              <a:solidFill>
                <a:srgbClr val="996633"/>
              </a:solidFill>
            </a:endParaRPr>
          </a:p>
          <a:p>
            <a:pPr marL="447675" indent="-447675" eaLnBrk="1" hangingPunct="1"/>
            <a:endParaRPr lang="en-US" sz="2000" b="1" dirty="0" smtClean="0">
              <a:solidFill>
                <a:srgbClr val="996633"/>
              </a:solidFill>
            </a:endParaRPr>
          </a:p>
          <a:p>
            <a:pPr marL="447675" indent="-447675" eaLnBrk="1" hangingPunct="1"/>
            <a:endParaRPr lang="en-US" sz="2000" b="1" dirty="0" smtClean="0">
              <a:solidFill>
                <a:srgbClr val="996633"/>
              </a:solidFill>
            </a:endParaRPr>
          </a:p>
          <a:p>
            <a:pPr marL="447675" indent="-447675" eaLnBrk="1" hangingPunct="1"/>
            <a:endParaRPr lang="en-US" sz="2000" dirty="0" smtClean="0"/>
          </a:p>
          <a:p>
            <a:pPr marL="447675" indent="-447675" eaLnBrk="1" hangingPunct="1"/>
            <a:endParaRPr lang="en-US" sz="2000" dirty="0" smtClean="0"/>
          </a:p>
          <a:p>
            <a:pPr marL="447675" indent="-447675" eaLnBrk="1" hangingPunct="1"/>
            <a:endParaRPr lang="en-US" sz="2000" dirty="0"/>
          </a:p>
          <a:p>
            <a:pPr marL="447675" indent="-447675" eaLnBrk="1" hangingPunct="1"/>
            <a:r>
              <a:rPr lang="en-US" sz="2000" dirty="0" smtClean="0"/>
              <a:t>We want to modularize all these representations in a conceptually similar way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340769" y="2940467"/>
            <a:ext cx="2630488" cy="2235592"/>
            <a:chOff x="1776" y="2016"/>
            <a:chExt cx="2064" cy="1866"/>
          </a:xfrm>
        </p:grpSpPr>
        <p:sp>
          <p:nvSpPr>
            <p:cNvPr id="20504" name="AutoShape 3"/>
            <p:cNvSpPr>
              <a:spLocks noChangeArrowheads="1"/>
            </p:cNvSpPr>
            <p:nvPr/>
          </p:nvSpPr>
          <p:spPr bwMode="auto">
            <a:xfrm>
              <a:off x="3312" y="2016"/>
              <a:ext cx="528" cy="432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AutoShape 4"/>
            <p:cNvSpPr>
              <a:spLocks noChangeArrowheads="1"/>
            </p:cNvSpPr>
            <p:nvPr/>
          </p:nvSpPr>
          <p:spPr bwMode="auto">
            <a:xfrm>
              <a:off x="1776" y="3500"/>
              <a:ext cx="528" cy="382"/>
            </a:xfrm>
            <a:prstGeom prst="foldedCorner">
              <a:avLst>
                <a:gd name="adj" fmla="val 1250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Tahoma" pitchFamily="34" charset="0"/>
                </a:rPr>
                <a:t>.html</a:t>
              </a:r>
            </a:p>
          </p:txBody>
        </p:sp>
        <p:sp>
          <p:nvSpPr>
            <p:cNvPr id="20506" name="Line 5"/>
            <p:cNvSpPr>
              <a:spLocks noChangeShapeType="1"/>
            </p:cNvSpPr>
            <p:nvPr/>
          </p:nvSpPr>
          <p:spPr bwMode="auto">
            <a:xfrm flipH="1">
              <a:off x="2208" y="2400"/>
              <a:ext cx="115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79204" y="3321466"/>
            <a:ext cx="4425465" cy="1856440"/>
            <a:chOff x="825" y="2273"/>
            <a:chExt cx="3472" cy="1549"/>
          </a:xfrm>
        </p:grpSpPr>
        <p:sp>
          <p:nvSpPr>
            <p:cNvPr id="20501" name="AutoShape 7"/>
            <p:cNvSpPr>
              <a:spLocks noChangeArrowheads="1"/>
            </p:cNvSpPr>
            <p:nvPr/>
          </p:nvSpPr>
          <p:spPr bwMode="auto">
            <a:xfrm>
              <a:off x="3769" y="2273"/>
              <a:ext cx="528" cy="432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AutoShape 8"/>
            <p:cNvSpPr>
              <a:spLocks noChangeArrowheads="1"/>
            </p:cNvSpPr>
            <p:nvPr/>
          </p:nvSpPr>
          <p:spPr bwMode="auto">
            <a:xfrm>
              <a:off x="825" y="3438"/>
              <a:ext cx="480" cy="384"/>
            </a:xfrm>
            <a:prstGeom prst="foldedCorner">
              <a:avLst>
                <a:gd name="adj" fmla="val 1250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Tahoma" pitchFamily="34" charset="0"/>
                </a:rPr>
                <a:t>.java</a:t>
              </a:r>
            </a:p>
          </p:txBody>
        </p:sp>
        <p:sp>
          <p:nvSpPr>
            <p:cNvPr id="20503" name="Line 9"/>
            <p:cNvSpPr>
              <a:spLocks noChangeShapeType="1"/>
            </p:cNvSpPr>
            <p:nvPr/>
          </p:nvSpPr>
          <p:spPr bwMode="auto">
            <a:xfrm flipH="1">
              <a:off x="1296" y="2527"/>
              <a:ext cx="2533" cy="8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731169" y="3431005"/>
            <a:ext cx="4301343" cy="1765989"/>
            <a:chOff x="1344" y="2400"/>
            <a:chExt cx="3375" cy="1474"/>
          </a:xfrm>
        </p:grpSpPr>
        <p:sp>
          <p:nvSpPr>
            <p:cNvPr id="20498" name="Line 13"/>
            <p:cNvSpPr>
              <a:spLocks noChangeShapeType="1"/>
            </p:cNvSpPr>
            <p:nvPr/>
          </p:nvSpPr>
          <p:spPr bwMode="auto">
            <a:xfrm>
              <a:off x="1872" y="2640"/>
              <a:ext cx="220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AutoShape 14"/>
            <p:cNvSpPr>
              <a:spLocks noChangeArrowheads="1"/>
            </p:cNvSpPr>
            <p:nvPr/>
          </p:nvSpPr>
          <p:spPr bwMode="auto">
            <a:xfrm>
              <a:off x="1344" y="2400"/>
              <a:ext cx="528" cy="432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AutoShape 15"/>
            <p:cNvSpPr>
              <a:spLocks noChangeArrowheads="1"/>
            </p:cNvSpPr>
            <p:nvPr/>
          </p:nvSpPr>
          <p:spPr bwMode="auto">
            <a:xfrm>
              <a:off x="4143" y="3474"/>
              <a:ext cx="576" cy="400"/>
            </a:xfrm>
            <a:prstGeom prst="foldedCorner">
              <a:avLst>
                <a:gd name="adj" fmla="val 1250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Tahoma" pitchFamily="34" charset="0"/>
                </a:rPr>
                <a:t>.</a:t>
              </a:r>
              <a:r>
                <a:rPr lang="en-US" dirty="0" err="1">
                  <a:latin typeface="Tahoma" pitchFamily="34" charset="0"/>
                </a:rPr>
                <a:t>perf</a:t>
              </a:r>
              <a:endParaRPr lang="en-US" dirty="0">
                <a:latin typeface="Tahoma" pitchFamily="34" charset="0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331369" y="2788067"/>
            <a:ext cx="673100" cy="2411013"/>
            <a:chOff x="2544" y="1968"/>
            <a:chExt cx="528" cy="2012"/>
          </a:xfrm>
        </p:grpSpPr>
        <p:sp>
          <p:nvSpPr>
            <p:cNvPr id="20495" name="AutoShape 17"/>
            <p:cNvSpPr>
              <a:spLocks noChangeArrowheads="1"/>
            </p:cNvSpPr>
            <p:nvPr/>
          </p:nvSpPr>
          <p:spPr bwMode="auto">
            <a:xfrm>
              <a:off x="2544" y="1968"/>
              <a:ext cx="528" cy="432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AutoShape 18"/>
            <p:cNvSpPr>
              <a:spLocks noChangeArrowheads="1"/>
            </p:cNvSpPr>
            <p:nvPr/>
          </p:nvSpPr>
          <p:spPr bwMode="auto">
            <a:xfrm>
              <a:off x="2544" y="3579"/>
              <a:ext cx="528" cy="401"/>
            </a:xfrm>
            <a:prstGeom prst="foldedCorner">
              <a:avLst>
                <a:gd name="adj" fmla="val 1250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Tahoma" pitchFamily="34" charset="0"/>
                </a:rPr>
                <a:t>.class</a:t>
              </a:r>
            </a:p>
          </p:txBody>
        </p:sp>
        <p:sp>
          <p:nvSpPr>
            <p:cNvPr id="20497" name="Line 19"/>
            <p:cNvSpPr>
              <a:spLocks noChangeShapeType="1"/>
            </p:cNvSpPr>
            <p:nvPr/>
          </p:nvSpPr>
          <p:spPr bwMode="auto">
            <a:xfrm>
              <a:off x="2784" y="240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416969" y="2940467"/>
            <a:ext cx="2590979" cy="2256816"/>
            <a:chOff x="1872" y="2016"/>
            <a:chExt cx="2033" cy="1884"/>
          </a:xfrm>
        </p:grpSpPr>
        <p:sp>
          <p:nvSpPr>
            <p:cNvPr id="20492" name="AutoShape 21"/>
            <p:cNvSpPr>
              <a:spLocks noChangeArrowheads="1"/>
            </p:cNvSpPr>
            <p:nvPr/>
          </p:nvSpPr>
          <p:spPr bwMode="auto">
            <a:xfrm>
              <a:off x="3358" y="3500"/>
              <a:ext cx="547" cy="400"/>
            </a:xfrm>
            <a:prstGeom prst="foldedCorner">
              <a:avLst>
                <a:gd name="adj" fmla="val 1250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Tahoma" pitchFamily="34" charset="0"/>
                </a:rPr>
                <a:t>.xml</a:t>
              </a:r>
            </a:p>
          </p:txBody>
        </p:sp>
        <p:sp>
          <p:nvSpPr>
            <p:cNvPr id="20493" name="AutoShape 22"/>
            <p:cNvSpPr>
              <a:spLocks noChangeArrowheads="1"/>
            </p:cNvSpPr>
            <p:nvPr/>
          </p:nvSpPr>
          <p:spPr bwMode="auto">
            <a:xfrm>
              <a:off x="1872" y="2016"/>
              <a:ext cx="528" cy="432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23"/>
            <p:cNvSpPr>
              <a:spLocks noChangeShapeType="1"/>
            </p:cNvSpPr>
            <p:nvPr/>
          </p:nvSpPr>
          <p:spPr bwMode="auto">
            <a:xfrm>
              <a:off x="2256" y="2448"/>
              <a:ext cx="1056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0" name="AutoShape 25"/>
          <p:cNvSpPr>
            <a:spLocks noChangeArrowheads="1"/>
          </p:cNvSpPr>
          <p:nvPr/>
        </p:nvSpPr>
        <p:spPr bwMode="auto">
          <a:xfrm>
            <a:off x="3950369" y="3626267"/>
            <a:ext cx="1284288" cy="574675"/>
          </a:xfrm>
          <a:prstGeom prst="cube">
            <a:avLst>
              <a:gd name="adj" fmla="val 2500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Text Box 26"/>
          <p:cNvSpPr txBox="1">
            <a:spLocks noChangeArrowheads="1"/>
          </p:cNvSpPr>
          <p:nvPr/>
        </p:nvSpPr>
        <p:spPr bwMode="auto">
          <a:xfrm>
            <a:off x="4102769" y="3778667"/>
            <a:ext cx="944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3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234915" y="3868166"/>
            <a:ext cx="1361480" cy="369332"/>
            <a:chOff x="5234915" y="3868166"/>
            <a:chExt cx="1361480" cy="369332"/>
          </a:xfrm>
        </p:grpSpPr>
        <p:sp>
          <p:nvSpPr>
            <p:cNvPr id="51" name="TextBox 50"/>
            <p:cNvSpPr txBox="1"/>
            <p:nvPr/>
          </p:nvSpPr>
          <p:spPr>
            <a:xfrm>
              <a:off x="5234915" y="3868166"/>
              <a:ext cx="67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java1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22043" y="3868166"/>
              <a:ext cx="67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java2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463472" y="3857287"/>
            <a:ext cx="1327400" cy="369332"/>
            <a:chOff x="7463472" y="3857287"/>
            <a:chExt cx="1327400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7463472" y="3857287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doc1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47747" y="3857287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doc2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64232" y="2653605"/>
            <a:ext cx="3293290" cy="655373"/>
            <a:chOff x="5364232" y="2653605"/>
            <a:chExt cx="3293290" cy="655373"/>
          </a:xfrm>
          <a:solidFill>
            <a:schemeClr val="bg1"/>
          </a:solidFill>
        </p:grpSpPr>
        <p:sp>
          <p:nvSpPr>
            <p:cNvPr id="47" name="TextBox 46"/>
            <p:cNvSpPr txBox="1"/>
            <p:nvPr/>
          </p:nvSpPr>
          <p:spPr>
            <a:xfrm>
              <a:off x="5364232" y="2653605"/>
              <a:ext cx="63959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41648" y="2653605"/>
              <a:ext cx="61587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docs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54629" y="2939646"/>
              <a:ext cx="69179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make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73586" y="2939646"/>
              <a:ext cx="75527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Hierarchies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5386"/>
          </a:xfrm>
        </p:spPr>
        <p:txBody>
          <a:bodyPr/>
          <a:lstStyle/>
          <a:p>
            <a:r>
              <a:rPr lang="en-US" dirty="0" smtClean="0"/>
              <a:t>Example #1 program</a:t>
            </a:r>
          </a:p>
          <a:p>
            <a:endParaRPr lang="en-US" dirty="0"/>
          </a:p>
          <a:p>
            <a:r>
              <a:rPr lang="en-US" dirty="0" smtClean="0"/>
              <a:t>Example #2 client-server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902617" y="1832491"/>
            <a:ext cx="120316" cy="1323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79606" y="1695450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5294321" y="2710800"/>
            <a:ext cx="3504200" cy="584324"/>
            <a:chOff x="863638" y="5034352"/>
            <a:chExt cx="3504200" cy="584324"/>
          </a:xfrm>
          <a:solidFill>
            <a:schemeClr val="bg1"/>
          </a:solidFill>
        </p:grpSpPr>
        <p:sp>
          <p:nvSpPr>
            <p:cNvPr id="83" name="TextBox 82"/>
            <p:cNvSpPr txBox="1"/>
            <p:nvPr/>
          </p:nvSpPr>
          <p:spPr>
            <a:xfrm>
              <a:off x="863638" y="5034352"/>
              <a:ext cx="70032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98204" y="5034352"/>
              <a:ext cx="76963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942454" y="5249344"/>
              <a:ext cx="62709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UML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91047" y="5249344"/>
              <a:ext cx="61856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html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60143" y="1945457"/>
            <a:ext cx="2125580" cy="963526"/>
            <a:chOff x="5960143" y="1945457"/>
            <a:chExt cx="2125580" cy="963526"/>
          </a:xfrm>
        </p:grpSpPr>
        <p:cxnSp>
          <p:nvCxnSpPr>
            <p:cNvPr id="23" name="Straight Arrow Connector 22"/>
            <p:cNvCxnSpPr>
              <a:stCxn id="13" idx="5"/>
              <a:endCxn id="17" idx="1"/>
            </p:cNvCxnSpPr>
            <p:nvPr/>
          </p:nvCxnSpPr>
          <p:spPr>
            <a:xfrm>
              <a:off x="7005313" y="1945457"/>
              <a:ext cx="977714" cy="85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4"/>
              <a:endCxn id="16" idx="1"/>
            </p:cNvCxnSpPr>
            <p:nvPr/>
          </p:nvCxnSpPr>
          <p:spPr>
            <a:xfrm>
              <a:off x="6962775" y="1964839"/>
              <a:ext cx="338462" cy="8311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3" idx="4"/>
              <a:endCxn id="15" idx="0"/>
            </p:cNvCxnSpPr>
            <p:nvPr/>
          </p:nvCxnSpPr>
          <p:spPr>
            <a:xfrm flipH="1">
              <a:off x="6702090" y="1964839"/>
              <a:ext cx="260685" cy="8117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3"/>
              <a:endCxn id="14" idx="7"/>
            </p:cNvCxnSpPr>
            <p:nvPr/>
          </p:nvCxnSpPr>
          <p:spPr>
            <a:xfrm flipH="1">
              <a:off x="6062839" y="1945457"/>
              <a:ext cx="857398" cy="85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5960143" y="2776635"/>
              <a:ext cx="2125580" cy="132348"/>
              <a:chOff x="5526505" y="2984003"/>
              <a:chExt cx="2125580" cy="13234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526505" y="2984003"/>
                <a:ext cx="120316" cy="1323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208294" y="2984003"/>
                <a:ext cx="120316" cy="1323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849979" y="2984003"/>
                <a:ext cx="120316" cy="1323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531769" y="2984003"/>
                <a:ext cx="120316" cy="1323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5252142" y="3887234"/>
            <a:ext cx="3475808" cy="369332"/>
            <a:chOff x="828211" y="6248913"/>
            <a:chExt cx="3475808" cy="369332"/>
          </a:xfrm>
        </p:grpSpPr>
        <p:sp>
          <p:nvSpPr>
            <p:cNvPr id="88" name="TextBox 87"/>
            <p:cNvSpPr txBox="1"/>
            <p:nvPr/>
          </p:nvSpPr>
          <p:spPr>
            <a:xfrm>
              <a:off x="828211" y="6248913"/>
              <a:ext cx="6463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C#1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557350" y="6248913"/>
              <a:ext cx="5405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C#2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81430" y="6248913"/>
              <a:ext cx="52931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 C# 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04303" y="6248913"/>
              <a:ext cx="599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10965" y="2908983"/>
            <a:ext cx="3023936" cy="978565"/>
            <a:chOff x="5510965" y="2908983"/>
            <a:chExt cx="3023936" cy="978565"/>
          </a:xfrm>
        </p:grpSpPr>
        <p:cxnSp>
          <p:nvCxnSpPr>
            <p:cNvPr id="41" name="Straight Arrow Connector 40"/>
            <p:cNvCxnSpPr>
              <a:stCxn id="17" idx="4"/>
              <a:endCxn id="20" idx="7"/>
            </p:cNvCxnSpPr>
            <p:nvPr/>
          </p:nvCxnSpPr>
          <p:spPr>
            <a:xfrm flipH="1">
              <a:off x="7835492" y="2908983"/>
              <a:ext cx="190073" cy="865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4" idx="4"/>
              <a:endCxn id="19" idx="1"/>
            </p:cNvCxnSpPr>
            <p:nvPr/>
          </p:nvCxnSpPr>
          <p:spPr>
            <a:xfrm>
              <a:off x="6020301" y="2908983"/>
              <a:ext cx="190073" cy="865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4" idx="4"/>
              <a:endCxn id="18" idx="7"/>
            </p:cNvCxnSpPr>
            <p:nvPr/>
          </p:nvCxnSpPr>
          <p:spPr>
            <a:xfrm flipH="1">
              <a:off x="5613661" y="2908983"/>
              <a:ext cx="406640" cy="865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4"/>
              <a:endCxn id="21" idx="1"/>
            </p:cNvCxnSpPr>
            <p:nvPr/>
          </p:nvCxnSpPr>
          <p:spPr>
            <a:xfrm>
              <a:off x="8025565" y="2908983"/>
              <a:ext cx="406640" cy="865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5510965" y="3755200"/>
              <a:ext cx="3023936" cy="132348"/>
              <a:chOff x="5089358" y="3833810"/>
              <a:chExt cx="3023936" cy="132348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089358" y="3833810"/>
                <a:ext cx="120316" cy="1323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771147" y="3833810"/>
                <a:ext cx="120316" cy="1323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311189" y="3833810"/>
                <a:ext cx="120316" cy="1323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992978" y="3833810"/>
                <a:ext cx="120316" cy="1323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7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Abstractions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3475"/>
          </a:xfrm>
        </p:spPr>
        <p:txBody>
          <a:bodyPr>
            <a:normAutofit/>
          </a:bodyPr>
          <a:lstStyle/>
          <a:p>
            <a:r>
              <a:rPr lang="en-US" dirty="0" smtClean="0"/>
              <a:t>Modules are arrows in our theory</a:t>
            </a:r>
          </a:p>
          <a:p>
            <a:r>
              <a:rPr lang="en-US" dirty="0" smtClean="0"/>
              <a:t>Module hierarchies &amp; different program representations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Modules </a:t>
            </a:r>
            <a:r>
              <a:rPr lang="en-US" sz="1600" dirty="0" smtClean="0"/>
              <a:t>(semantic increments) </a:t>
            </a:r>
            <a:r>
              <a:rPr lang="en-US" dirty="0" smtClean="0"/>
              <a:t>must update multiple representations lockstep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254417" y="2500151"/>
            <a:ext cx="120316" cy="1323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862765" y="2613117"/>
            <a:ext cx="3023936" cy="1942091"/>
            <a:chOff x="862765" y="2613117"/>
            <a:chExt cx="3023936" cy="1942091"/>
          </a:xfrm>
        </p:grpSpPr>
        <p:grpSp>
          <p:nvGrpSpPr>
            <p:cNvPr id="45" name="Group 44"/>
            <p:cNvGrpSpPr/>
            <p:nvPr/>
          </p:nvGrpSpPr>
          <p:grpSpPr>
            <a:xfrm>
              <a:off x="1311943" y="3444295"/>
              <a:ext cx="2125580" cy="132348"/>
              <a:chOff x="5526505" y="2984003"/>
              <a:chExt cx="2125580" cy="13234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526505" y="2984003"/>
                <a:ext cx="120316" cy="1323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208294" y="2984003"/>
                <a:ext cx="120316" cy="1323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849979" y="2984003"/>
                <a:ext cx="120316" cy="1323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531769" y="2984003"/>
                <a:ext cx="120316" cy="1323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862765" y="4422860"/>
              <a:ext cx="3023936" cy="132348"/>
              <a:chOff x="5089358" y="3833810"/>
              <a:chExt cx="3023936" cy="132348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089358" y="3833810"/>
                <a:ext cx="120316" cy="1323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771147" y="3833810"/>
                <a:ext cx="120316" cy="1323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311189" y="3833810"/>
                <a:ext cx="120316" cy="1323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992978" y="3833810"/>
                <a:ext cx="120316" cy="1323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Straight Arrow Connector 22"/>
            <p:cNvCxnSpPr>
              <a:stCxn id="13" idx="5"/>
              <a:endCxn id="17" idx="1"/>
            </p:cNvCxnSpPr>
            <p:nvPr/>
          </p:nvCxnSpPr>
          <p:spPr>
            <a:xfrm>
              <a:off x="2357113" y="2613117"/>
              <a:ext cx="977714" cy="85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4"/>
              <a:endCxn id="16" idx="1"/>
            </p:cNvCxnSpPr>
            <p:nvPr/>
          </p:nvCxnSpPr>
          <p:spPr>
            <a:xfrm>
              <a:off x="2314575" y="2632499"/>
              <a:ext cx="338462" cy="8311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3" idx="4"/>
              <a:endCxn id="15" idx="0"/>
            </p:cNvCxnSpPr>
            <p:nvPr/>
          </p:nvCxnSpPr>
          <p:spPr>
            <a:xfrm flipH="1">
              <a:off x="2053890" y="2632499"/>
              <a:ext cx="260685" cy="8117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3"/>
              <a:endCxn id="14" idx="7"/>
            </p:cNvCxnSpPr>
            <p:nvPr/>
          </p:nvCxnSpPr>
          <p:spPr>
            <a:xfrm flipH="1">
              <a:off x="1414639" y="2613117"/>
              <a:ext cx="857398" cy="85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4" idx="4"/>
              <a:endCxn id="19" idx="1"/>
            </p:cNvCxnSpPr>
            <p:nvPr/>
          </p:nvCxnSpPr>
          <p:spPr>
            <a:xfrm>
              <a:off x="1372101" y="3576643"/>
              <a:ext cx="190073" cy="865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4" idx="4"/>
              <a:endCxn id="18" idx="7"/>
            </p:cNvCxnSpPr>
            <p:nvPr/>
          </p:nvCxnSpPr>
          <p:spPr>
            <a:xfrm flipH="1">
              <a:off x="965461" y="3576643"/>
              <a:ext cx="406640" cy="865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4"/>
              <a:endCxn id="21" idx="1"/>
            </p:cNvCxnSpPr>
            <p:nvPr/>
          </p:nvCxnSpPr>
          <p:spPr>
            <a:xfrm>
              <a:off x="3377365" y="3576643"/>
              <a:ext cx="406640" cy="865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7" idx="4"/>
              <a:endCxn id="20" idx="7"/>
            </p:cNvCxnSpPr>
            <p:nvPr/>
          </p:nvCxnSpPr>
          <p:spPr>
            <a:xfrm flipH="1">
              <a:off x="3187292" y="3576643"/>
              <a:ext cx="190073" cy="865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847431" y="2381659"/>
                <a:ext cx="462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431" y="2381659"/>
                <a:ext cx="46275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965461" y="3557261"/>
            <a:ext cx="6888505" cy="2160159"/>
            <a:chOff x="965461" y="3557261"/>
            <a:chExt cx="6888505" cy="2160159"/>
          </a:xfrm>
        </p:grpSpPr>
        <p:grpSp>
          <p:nvGrpSpPr>
            <p:cNvPr id="59" name="Group 58"/>
            <p:cNvGrpSpPr/>
            <p:nvPr/>
          </p:nvGrpSpPr>
          <p:grpSpPr>
            <a:xfrm>
              <a:off x="5279208" y="4606507"/>
              <a:ext cx="2125580" cy="132348"/>
              <a:chOff x="5526505" y="2984003"/>
              <a:chExt cx="2125580" cy="132348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5526505" y="2984003"/>
                <a:ext cx="120316" cy="1323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208294" y="2984003"/>
                <a:ext cx="120316" cy="1323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849979" y="2984003"/>
                <a:ext cx="120316" cy="1323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7531769" y="2984003"/>
                <a:ext cx="120316" cy="1323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830030" y="5585072"/>
              <a:ext cx="3023936" cy="132348"/>
              <a:chOff x="5089358" y="3833810"/>
              <a:chExt cx="3023936" cy="132348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5089358" y="3833810"/>
                <a:ext cx="120316" cy="1323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5771147" y="3833810"/>
                <a:ext cx="120316" cy="1323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311189" y="3833810"/>
                <a:ext cx="120316" cy="1323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7992978" y="3833810"/>
                <a:ext cx="120316" cy="1323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>
              <a:stCxn id="58" idx="5"/>
              <a:endCxn id="76" idx="1"/>
            </p:cNvCxnSpPr>
            <p:nvPr/>
          </p:nvCxnSpPr>
          <p:spPr>
            <a:xfrm>
              <a:off x="6324378" y="3775329"/>
              <a:ext cx="977714" cy="85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4"/>
              <a:endCxn id="75" idx="1"/>
            </p:cNvCxnSpPr>
            <p:nvPr/>
          </p:nvCxnSpPr>
          <p:spPr>
            <a:xfrm>
              <a:off x="6281840" y="3794711"/>
              <a:ext cx="338462" cy="8311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4"/>
              <a:endCxn id="74" idx="0"/>
            </p:cNvCxnSpPr>
            <p:nvPr/>
          </p:nvCxnSpPr>
          <p:spPr>
            <a:xfrm flipH="1">
              <a:off x="6021155" y="3794711"/>
              <a:ext cx="260685" cy="8117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8" idx="3"/>
              <a:endCxn id="73" idx="7"/>
            </p:cNvCxnSpPr>
            <p:nvPr/>
          </p:nvCxnSpPr>
          <p:spPr>
            <a:xfrm flipH="1">
              <a:off x="5381904" y="3775329"/>
              <a:ext cx="857398" cy="85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3" idx="4"/>
              <a:endCxn id="70" idx="1"/>
            </p:cNvCxnSpPr>
            <p:nvPr/>
          </p:nvCxnSpPr>
          <p:spPr>
            <a:xfrm>
              <a:off x="5339366" y="4738855"/>
              <a:ext cx="190073" cy="865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73" idx="4"/>
              <a:endCxn id="69" idx="7"/>
            </p:cNvCxnSpPr>
            <p:nvPr/>
          </p:nvCxnSpPr>
          <p:spPr>
            <a:xfrm flipH="1">
              <a:off x="4932726" y="4738855"/>
              <a:ext cx="406640" cy="865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76" idx="4"/>
              <a:endCxn id="72" idx="1"/>
            </p:cNvCxnSpPr>
            <p:nvPr/>
          </p:nvCxnSpPr>
          <p:spPr>
            <a:xfrm>
              <a:off x="7344630" y="4738855"/>
              <a:ext cx="406640" cy="865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76" idx="4"/>
              <a:endCxn id="71" idx="7"/>
            </p:cNvCxnSpPr>
            <p:nvPr/>
          </p:nvCxnSpPr>
          <p:spPr>
            <a:xfrm flipH="1">
              <a:off x="7154557" y="4738855"/>
              <a:ext cx="190073" cy="865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4" idx="5"/>
              <a:endCxn id="73" idx="2"/>
            </p:cNvCxnSpPr>
            <p:nvPr/>
          </p:nvCxnSpPr>
          <p:spPr>
            <a:xfrm>
              <a:off x="1414639" y="3557261"/>
              <a:ext cx="3864569" cy="11154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5" idx="5"/>
              <a:endCxn id="74" idx="2"/>
            </p:cNvCxnSpPr>
            <p:nvPr/>
          </p:nvCxnSpPr>
          <p:spPr>
            <a:xfrm>
              <a:off x="2096428" y="3557261"/>
              <a:ext cx="3864569" cy="11154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6" idx="5"/>
              <a:endCxn id="75" idx="2"/>
            </p:cNvCxnSpPr>
            <p:nvPr/>
          </p:nvCxnSpPr>
          <p:spPr>
            <a:xfrm>
              <a:off x="2738113" y="3557261"/>
              <a:ext cx="3864569" cy="11154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17" idx="5"/>
              <a:endCxn id="76" idx="2"/>
            </p:cNvCxnSpPr>
            <p:nvPr/>
          </p:nvCxnSpPr>
          <p:spPr>
            <a:xfrm>
              <a:off x="3419903" y="3557261"/>
              <a:ext cx="3864569" cy="11154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18" idx="5"/>
              <a:endCxn id="69" idx="2"/>
            </p:cNvCxnSpPr>
            <p:nvPr/>
          </p:nvCxnSpPr>
          <p:spPr>
            <a:xfrm>
              <a:off x="965461" y="4535826"/>
              <a:ext cx="3864569" cy="11154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19" idx="5"/>
              <a:endCxn id="70" idx="2"/>
            </p:cNvCxnSpPr>
            <p:nvPr/>
          </p:nvCxnSpPr>
          <p:spPr>
            <a:xfrm>
              <a:off x="1647250" y="4535826"/>
              <a:ext cx="3864569" cy="11154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20" idx="5"/>
              <a:endCxn id="71" idx="2"/>
            </p:cNvCxnSpPr>
            <p:nvPr/>
          </p:nvCxnSpPr>
          <p:spPr>
            <a:xfrm>
              <a:off x="3187292" y="4535826"/>
              <a:ext cx="3864569" cy="11154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21" idx="5"/>
              <a:endCxn id="72" idx="2"/>
            </p:cNvCxnSpPr>
            <p:nvPr/>
          </p:nvCxnSpPr>
          <p:spPr>
            <a:xfrm>
              <a:off x="3869081" y="4535826"/>
              <a:ext cx="3864569" cy="11154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374733" y="2566325"/>
            <a:ext cx="4398215" cy="1337187"/>
            <a:chOff x="2374733" y="2566325"/>
            <a:chExt cx="4398215" cy="1337187"/>
          </a:xfrm>
        </p:grpSpPr>
        <p:sp>
          <p:nvSpPr>
            <p:cNvPr id="58" name="Oval 57"/>
            <p:cNvSpPr/>
            <p:nvPr/>
          </p:nvSpPr>
          <p:spPr>
            <a:xfrm>
              <a:off x="6221682" y="3662363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310193" y="3534180"/>
                  <a:ext cx="462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193" y="3534180"/>
                  <a:ext cx="46275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13" idx="6"/>
              <a:endCxn id="58" idx="2"/>
            </p:cNvCxnSpPr>
            <p:nvPr/>
          </p:nvCxnSpPr>
          <p:spPr>
            <a:xfrm>
              <a:off x="2374733" y="2566325"/>
              <a:ext cx="3846949" cy="11622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 rot="1000260">
              <a:off x="3573449" y="2851139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 module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8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RQO?</a:t>
            </a:r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457200" y="4865838"/>
            <a:ext cx="8229600" cy="1260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These are the fundamental modularity relationships that RQO exploits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68220" y="1713571"/>
            <a:ext cx="120316" cy="1323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530012" y="1299771"/>
                <a:ext cx="2818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012" y="1299771"/>
                <a:ext cx="28180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36957"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1484842" y="1826537"/>
            <a:ext cx="2347230" cy="1451621"/>
            <a:chOff x="1484842" y="1826537"/>
            <a:chExt cx="2347230" cy="1451621"/>
          </a:xfrm>
        </p:grpSpPr>
        <p:sp>
          <p:nvSpPr>
            <p:cNvPr id="21" name="Oval 20"/>
            <p:cNvSpPr/>
            <p:nvPr/>
          </p:nvSpPr>
          <p:spPr>
            <a:xfrm>
              <a:off x="1565588" y="2657715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Oval 23"/>
            <p:cNvSpPr/>
            <p:nvPr/>
          </p:nvSpPr>
          <p:spPr>
            <a:xfrm>
              <a:off x="3570852" y="2657715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9" name="Straight Arrow Connector 8"/>
            <p:cNvCxnSpPr>
              <a:stCxn id="5" idx="5"/>
              <a:endCxn id="24" idx="1"/>
            </p:cNvCxnSpPr>
            <p:nvPr/>
          </p:nvCxnSpPr>
          <p:spPr>
            <a:xfrm>
              <a:off x="2670916" y="1826537"/>
              <a:ext cx="917556" cy="85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3"/>
              <a:endCxn id="21" idx="7"/>
            </p:cNvCxnSpPr>
            <p:nvPr/>
          </p:nvCxnSpPr>
          <p:spPr>
            <a:xfrm flipH="1">
              <a:off x="1668284" y="1826537"/>
              <a:ext cx="917556" cy="85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484842" y="2787959"/>
                  <a:ext cx="2818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842" y="2787959"/>
                  <a:ext cx="28180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550264" y="2787959"/>
                  <a:ext cx="281808" cy="4901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0264" y="2787959"/>
                  <a:ext cx="281808" cy="39074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1915" r="-4255"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2688536" y="1779745"/>
            <a:ext cx="3868262" cy="1509894"/>
            <a:chOff x="2688536" y="1779745"/>
            <a:chExt cx="3868262" cy="1509894"/>
          </a:xfrm>
        </p:grpSpPr>
        <p:sp>
          <p:nvSpPr>
            <p:cNvPr id="28" name="Oval 27"/>
            <p:cNvSpPr/>
            <p:nvPr/>
          </p:nvSpPr>
          <p:spPr>
            <a:xfrm>
              <a:off x="6395306" y="3157291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274990" y="2722345"/>
                  <a:ext cx="2818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990" y="2722345"/>
                  <a:ext cx="281808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0000" r="-100000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>
              <a:stCxn id="5" idx="6"/>
              <a:endCxn id="28" idx="2"/>
            </p:cNvCxnSpPr>
            <p:nvPr/>
          </p:nvCxnSpPr>
          <p:spPr>
            <a:xfrm>
              <a:off x="2688536" y="1779745"/>
              <a:ext cx="3706770" cy="14437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668284" y="2770681"/>
            <a:ext cx="5990874" cy="1951197"/>
            <a:chOff x="1668284" y="2770681"/>
            <a:chExt cx="5990874" cy="1951197"/>
          </a:xfrm>
        </p:grpSpPr>
        <p:sp>
          <p:nvSpPr>
            <p:cNvPr id="29" name="Oval 28"/>
            <p:cNvSpPr/>
            <p:nvPr/>
          </p:nvSpPr>
          <p:spPr>
            <a:xfrm>
              <a:off x="5392674" y="4101435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Oval 29"/>
            <p:cNvSpPr/>
            <p:nvPr/>
          </p:nvSpPr>
          <p:spPr>
            <a:xfrm>
              <a:off x="7397938" y="4101435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31" name="Straight Arrow Connector 30"/>
            <p:cNvCxnSpPr>
              <a:stCxn id="28" idx="5"/>
              <a:endCxn id="30" idx="1"/>
            </p:cNvCxnSpPr>
            <p:nvPr/>
          </p:nvCxnSpPr>
          <p:spPr>
            <a:xfrm>
              <a:off x="6498002" y="3270257"/>
              <a:ext cx="917556" cy="85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8" idx="3"/>
              <a:endCxn id="29" idx="7"/>
            </p:cNvCxnSpPr>
            <p:nvPr/>
          </p:nvCxnSpPr>
          <p:spPr>
            <a:xfrm flipH="1">
              <a:off x="5495370" y="3270257"/>
              <a:ext cx="917556" cy="85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5311928" y="4231679"/>
                  <a:ext cx="2818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1928" y="4231679"/>
                  <a:ext cx="28180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1489" r="-9361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377350" y="4231679"/>
                  <a:ext cx="281808" cy="4901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7350" y="4231679"/>
                  <a:ext cx="281808" cy="3907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2174" r="-104348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>
              <a:stCxn id="21" idx="5"/>
              <a:endCxn id="29" idx="2"/>
            </p:cNvCxnSpPr>
            <p:nvPr/>
          </p:nvCxnSpPr>
          <p:spPr>
            <a:xfrm>
              <a:off x="1668284" y="2770681"/>
              <a:ext cx="3724390" cy="13969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4" idx="5"/>
              <a:endCxn id="30" idx="2"/>
            </p:cNvCxnSpPr>
            <p:nvPr/>
          </p:nvCxnSpPr>
          <p:spPr>
            <a:xfrm>
              <a:off x="3673548" y="2770681"/>
              <a:ext cx="3724390" cy="13969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1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ASD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grand challenge in 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Need to be an expert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domain	</a:t>
            </a:r>
            <a:r>
              <a:rPr lang="en-US" dirty="0"/>
              <a:t>	</a:t>
            </a:r>
            <a:r>
              <a:rPr lang="en-US" dirty="0" smtClean="0"/>
              <a:t>– Tensor calculations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software engineering	– write efficient Tensor code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modeling		– </a:t>
            </a:r>
            <a:r>
              <a:rPr lang="en-US" dirty="0"/>
              <a:t>to </a:t>
            </a:r>
            <a:r>
              <a:rPr lang="en-US" dirty="0" smtClean="0"/>
              <a:t>recognize the fundamental and reusable</a:t>
            </a:r>
            <a:br>
              <a:rPr lang="en-US" dirty="0" smtClean="0"/>
            </a:br>
            <a:r>
              <a:rPr lang="en-US" dirty="0" smtClean="0"/>
              <a:t>			   modules of Tensor software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Hard to acquire and integrate all 3 areas of expertise – sometimes I was lucky</a:t>
            </a:r>
          </a:p>
          <a:p>
            <a:endParaRPr lang="en-US" dirty="0"/>
          </a:p>
          <a:p>
            <a:r>
              <a:rPr lang="en-US" dirty="0" smtClean="0"/>
              <a:t>Modules for ASD must satisfy more constraints than normal</a:t>
            </a:r>
          </a:p>
          <a:p>
            <a:pPr lvl="2"/>
            <a:r>
              <a:rPr lang="en-US" dirty="0" smtClean="0"/>
              <a:t>harder?? 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emove unnecessary degrees of freedom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987" y="1270763"/>
            <a:ext cx="752014" cy="102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5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477" y="274638"/>
            <a:ext cx="879600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Nice Example: A Decade-Long Saga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0" y="1555750"/>
            <a:ext cx="736963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Egon Börger </a:t>
            </a:r>
            <a:r>
              <a:rPr lang="en-US" sz="1400" i="1" dirty="0" smtClean="0"/>
              <a:t>(U of Pisa, Italy) </a:t>
            </a:r>
            <a:r>
              <a:rPr lang="en-US" dirty="0" smtClean="0"/>
              <a:t>pioneered </a:t>
            </a:r>
            <a:r>
              <a:rPr lang="en-US" dirty="0" smtClean="0">
                <a:solidFill>
                  <a:srgbClr val="FF0000"/>
                </a:solidFill>
              </a:rPr>
              <a:t>Abstract State Machines (ASMs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1990 as a methodology, formalism, and theory for incrementally developing correct programs</a:t>
            </a:r>
          </a:p>
          <a:p>
            <a:pPr lvl="2"/>
            <a:r>
              <a:rPr lang="en-US" dirty="0" smtClean="0"/>
              <a:t>a pioneer in modular incremental semantics</a:t>
            </a:r>
          </a:p>
          <a:p>
            <a:endParaRPr lang="en-US" dirty="0"/>
          </a:p>
          <a:p>
            <a:r>
              <a:rPr lang="en-US" dirty="0" smtClean="0"/>
              <a:t>We originally met at a 1996 Dagstuhl</a:t>
            </a:r>
          </a:p>
          <a:p>
            <a:pPr lvl="2"/>
            <a:r>
              <a:rPr lang="en-US" dirty="0" smtClean="0"/>
              <a:t>we were working on something similar</a:t>
            </a:r>
          </a:p>
          <a:p>
            <a:pPr lvl="2"/>
            <a:r>
              <a:rPr lang="en-US" dirty="0" smtClean="0"/>
              <a:t>too immature at that time to understand each others technical details or point of view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Met again at a 2006 Stanford workshop on “Verifying Compiler” challenge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www.di.unipi.it/~boerger/boerg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1143000" cy="1428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646714"/>
            <a:ext cx="1560061" cy="14380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9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Egon et al Wrote the JBook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Formally defined and proved correct a version of the Java 1.0 compiler</a:t>
            </a:r>
          </a:p>
          <a:p>
            <a:endParaRPr lang="en-US" dirty="0"/>
          </a:p>
          <a:p>
            <a:r>
              <a:rPr lang="en-US" dirty="0" smtClean="0"/>
              <a:t>Found errors in the Java 1.0 specification</a:t>
            </a:r>
          </a:p>
          <a:p>
            <a:endParaRPr lang="en-US" dirty="0"/>
          </a:p>
          <a:p>
            <a:r>
              <a:rPr lang="en-US" dirty="0" smtClean="0"/>
              <a:t>JBook presented structured way using </a:t>
            </a:r>
            <a:r>
              <a:rPr lang="en-US" dirty="0" err="1" smtClean="0"/>
              <a:t>ASMs</a:t>
            </a:r>
            <a:r>
              <a:rPr lang="en-US" dirty="0" smtClean="0"/>
              <a:t> to modularly develop a Java 1.0 grammar, interpreter, compiler and bytecode </a:t>
            </a:r>
            <a:r>
              <a:rPr lang="en-US" dirty="0" err="1" smtClean="0"/>
              <a:t>JVM</a:t>
            </a:r>
            <a:r>
              <a:rPr lang="en-US" dirty="0"/>
              <a:t> </a:t>
            </a:r>
            <a:r>
              <a:rPr lang="en-US" dirty="0" smtClean="0"/>
              <a:t>interpreter</a:t>
            </a:r>
          </a:p>
        </p:txBody>
      </p:sp>
      <p:pic>
        <p:nvPicPr>
          <p:cNvPr id="9" name="Picture 9" descr="J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924" y="1348582"/>
            <a:ext cx="3124200" cy="507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0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/>
        </p:nvGrpSpPr>
        <p:grpSpPr>
          <a:xfrm>
            <a:off x="122355" y="3096711"/>
            <a:ext cx="1278174" cy="723865"/>
            <a:chOff x="7195419" y="5589561"/>
            <a:chExt cx="1278174" cy="723865"/>
          </a:xfrm>
        </p:grpSpPr>
        <p:sp>
          <p:nvSpPr>
            <p:cNvPr id="291" name="TextBox 290"/>
            <p:cNvSpPr txBox="1"/>
            <p:nvPr/>
          </p:nvSpPr>
          <p:spPr>
            <a:xfrm>
              <a:off x="7195419" y="6005649"/>
              <a:ext cx="557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gram</a:t>
              </a:r>
              <a:endParaRPr lang="en-US" sz="1400" dirty="0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7974738" y="5589561"/>
              <a:ext cx="498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JVM</a:t>
              </a:r>
              <a:endParaRPr lang="en-US" dirty="0"/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7714330" y="5730567"/>
              <a:ext cx="590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comp</a:t>
              </a:r>
              <a:endParaRPr lang="en-US" sz="1400" dirty="0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7474277" y="5870417"/>
              <a:ext cx="6251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interp</a:t>
              </a:r>
              <a:endParaRPr lang="en-US" sz="1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Visually</a:t>
            </a:r>
            <a:endParaRPr lang="en-US" dirty="0"/>
          </a:p>
        </p:txBody>
      </p:sp>
      <p:sp>
        <p:nvSpPr>
          <p:cNvPr id="66" name="Content Placeholder 6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Börger </a:t>
            </a:r>
            <a:r>
              <a:rPr lang="en-US" dirty="0" smtClean="0"/>
              <a:t>manually constructed Java 1.0 grammar, </a:t>
            </a:r>
            <a:r>
              <a:rPr lang="en-US" dirty="0" err="1" smtClean="0"/>
              <a:t>ASM</a:t>
            </a:r>
            <a:r>
              <a:rPr lang="en-US" dirty="0" smtClean="0"/>
              <a:t> interpreter, </a:t>
            </a:r>
            <a:r>
              <a:rPr lang="en-US" dirty="0" err="1" smtClean="0"/>
              <a:t>ASM</a:t>
            </a:r>
            <a:r>
              <a:rPr lang="en-US" dirty="0" smtClean="0"/>
              <a:t> compiler, </a:t>
            </a:r>
            <a:br>
              <a:rPr lang="en-US" dirty="0" smtClean="0"/>
            </a:br>
            <a:r>
              <a:rPr lang="en-US" dirty="0" err="1" smtClean="0"/>
              <a:t>ASM</a:t>
            </a:r>
            <a:r>
              <a:rPr lang="en-US" dirty="0" smtClean="0"/>
              <a:t> </a:t>
            </a:r>
            <a:r>
              <a:rPr lang="en-US" dirty="0" err="1" smtClean="0"/>
              <a:t>JVM</a:t>
            </a:r>
            <a:r>
              <a:rPr lang="en-US" dirty="0" smtClean="0"/>
              <a:t> modular, incremental way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Only after these representations were</a:t>
            </a:r>
            <a:br>
              <a:rPr lang="en-US" dirty="0" smtClean="0"/>
            </a:br>
            <a:r>
              <a:rPr lang="en-US" dirty="0" smtClean="0"/>
              <a:t>built, a huge proof-of-correctness was written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Theory spoke to us – proof could be modularized too!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8362" y="2471089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Expr</a:t>
            </a:r>
            <a:endParaRPr lang="en-US" sz="1400" dirty="0"/>
          </a:p>
        </p:txBody>
      </p:sp>
      <p:grpSp>
        <p:nvGrpSpPr>
          <p:cNvPr id="248" name="Group 247"/>
          <p:cNvGrpSpPr/>
          <p:nvPr/>
        </p:nvGrpSpPr>
        <p:grpSpPr>
          <a:xfrm>
            <a:off x="123511" y="2614627"/>
            <a:ext cx="808030" cy="1017844"/>
            <a:chOff x="123511" y="2614627"/>
            <a:chExt cx="808030" cy="1017844"/>
          </a:xfrm>
        </p:grpSpPr>
        <p:sp>
          <p:nvSpPr>
            <p:cNvPr id="54" name="Oval 53"/>
            <p:cNvSpPr/>
            <p:nvPr/>
          </p:nvSpPr>
          <p:spPr>
            <a:xfrm>
              <a:off x="762612" y="2614627"/>
              <a:ext cx="6844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54" idx="0"/>
              <a:endCxn id="65" idx="0"/>
            </p:cNvCxnSpPr>
            <p:nvPr/>
          </p:nvCxnSpPr>
          <p:spPr>
            <a:xfrm>
              <a:off x="796835" y="2614627"/>
              <a:ext cx="100483" cy="6247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4" idx="0"/>
              <a:endCxn id="64" idx="0"/>
            </p:cNvCxnSpPr>
            <p:nvPr/>
          </p:nvCxnSpPr>
          <p:spPr>
            <a:xfrm flipH="1">
              <a:off x="650790" y="2614627"/>
              <a:ext cx="146045" cy="740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4" idx="0"/>
              <a:endCxn id="63" idx="0"/>
            </p:cNvCxnSpPr>
            <p:nvPr/>
          </p:nvCxnSpPr>
          <p:spPr>
            <a:xfrm flipH="1">
              <a:off x="404262" y="2614627"/>
              <a:ext cx="392573" cy="856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4" idx="0"/>
              <a:endCxn id="62" idx="0"/>
            </p:cNvCxnSpPr>
            <p:nvPr/>
          </p:nvCxnSpPr>
          <p:spPr>
            <a:xfrm flipH="1">
              <a:off x="157734" y="2614627"/>
              <a:ext cx="639101" cy="9721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23511" y="3586752"/>
              <a:ext cx="6844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70039" y="3470952"/>
              <a:ext cx="6844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16567" y="3355151"/>
              <a:ext cx="6844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863095" y="3239350"/>
              <a:ext cx="6844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81933" y="2602089"/>
            <a:ext cx="1961238" cy="1437428"/>
            <a:chOff x="181933" y="2602089"/>
            <a:chExt cx="1961238" cy="1437428"/>
          </a:xfrm>
        </p:grpSpPr>
        <p:grpSp>
          <p:nvGrpSpPr>
            <p:cNvPr id="192" name="Group 191"/>
            <p:cNvGrpSpPr/>
            <p:nvPr/>
          </p:nvGrpSpPr>
          <p:grpSpPr>
            <a:xfrm>
              <a:off x="1335141" y="3021673"/>
              <a:ext cx="808030" cy="1017844"/>
              <a:chOff x="123511" y="2614627"/>
              <a:chExt cx="808030" cy="1017844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762612" y="2614627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4" name="Straight Arrow Connector 193"/>
              <p:cNvCxnSpPr>
                <a:stCxn id="193" idx="0"/>
                <a:endCxn id="201" idx="0"/>
              </p:cNvCxnSpPr>
              <p:nvPr/>
            </p:nvCxnSpPr>
            <p:spPr>
              <a:xfrm>
                <a:off x="796835" y="2614627"/>
                <a:ext cx="100483" cy="6247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>
                <a:stCxn id="193" idx="0"/>
                <a:endCxn id="200" idx="0"/>
              </p:cNvCxnSpPr>
              <p:nvPr/>
            </p:nvCxnSpPr>
            <p:spPr>
              <a:xfrm flipH="1">
                <a:off x="650790" y="2614627"/>
                <a:ext cx="146045" cy="7405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>
                <a:stCxn id="193" idx="0"/>
                <a:endCxn id="199" idx="0"/>
              </p:cNvCxnSpPr>
              <p:nvPr/>
            </p:nvCxnSpPr>
            <p:spPr>
              <a:xfrm flipH="1">
                <a:off x="404262" y="2614627"/>
                <a:ext cx="392573" cy="856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>
                <a:stCxn id="193" idx="0"/>
                <a:endCxn id="198" idx="0"/>
              </p:cNvCxnSpPr>
              <p:nvPr/>
            </p:nvCxnSpPr>
            <p:spPr>
              <a:xfrm flipH="1">
                <a:off x="157734" y="2614627"/>
                <a:ext cx="639101" cy="972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Oval 197"/>
              <p:cNvSpPr/>
              <p:nvPr/>
            </p:nvSpPr>
            <p:spPr>
              <a:xfrm>
                <a:off x="123511" y="35867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370039" y="34709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16567" y="3355151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863095" y="3239350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81933" y="2602089"/>
              <a:ext cx="1892792" cy="1414569"/>
              <a:chOff x="181933" y="2602089"/>
              <a:chExt cx="1892792" cy="1414569"/>
            </a:xfrm>
          </p:grpSpPr>
          <p:cxnSp>
            <p:nvCxnSpPr>
              <p:cNvPr id="36" name="Straight Arrow Connector 35"/>
              <p:cNvCxnSpPr>
                <a:stCxn id="54" idx="5"/>
              </p:cNvCxnSpPr>
              <p:nvPr/>
            </p:nvCxnSpPr>
            <p:spPr>
              <a:xfrm>
                <a:off x="821034" y="2653651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65" idx="5"/>
                <a:endCxn id="201" idx="2"/>
              </p:cNvCxnSpPr>
              <p:nvPr/>
            </p:nvCxnSpPr>
            <p:spPr>
              <a:xfrm>
                <a:off x="921517" y="3278374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64" idx="5"/>
                <a:endCxn id="200" idx="2"/>
              </p:cNvCxnSpPr>
              <p:nvPr/>
            </p:nvCxnSpPr>
            <p:spPr>
              <a:xfrm>
                <a:off x="674989" y="3394175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63" idx="5"/>
                <a:endCxn id="199" idx="2"/>
              </p:cNvCxnSpPr>
              <p:nvPr/>
            </p:nvCxnSpPr>
            <p:spPr>
              <a:xfrm>
                <a:off x="428461" y="35099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62" idx="5"/>
                <a:endCxn id="198" idx="2"/>
              </p:cNvCxnSpPr>
              <p:nvPr/>
            </p:nvCxnSpPr>
            <p:spPr>
              <a:xfrm>
                <a:off x="181933" y="36257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 rot="1149082">
                <a:off x="1172448" y="2602089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Stm</a:t>
                </a:r>
                <a:endParaRPr lang="en-US" sz="1400" dirty="0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1392399" y="3025660"/>
            <a:ext cx="1962402" cy="1420903"/>
            <a:chOff x="1392399" y="3025660"/>
            <a:chExt cx="1962402" cy="1420903"/>
          </a:xfrm>
        </p:grpSpPr>
        <p:grpSp>
          <p:nvGrpSpPr>
            <p:cNvPr id="204" name="Group 203"/>
            <p:cNvGrpSpPr/>
            <p:nvPr/>
          </p:nvGrpSpPr>
          <p:grpSpPr>
            <a:xfrm>
              <a:off x="2546771" y="3428719"/>
              <a:ext cx="808030" cy="1017844"/>
              <a:chOff x="123511" y="2614627"/>
              <a:chExt cx="808030" cy="1017844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762612" y="2614627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Arrow Connector 205"/>
              <p:cNvCxnSpPr>
                <a:stCxn id="205" idx="0"/>
                <a:endCxn id="213" idx="0"/>
              </p:cNvCxnSpPr>
              <p:nvPr/>
            </p:nvCxnSpPr>
            <p:spPr>
              <a:xfrm>
                <a:off x="796835" y="2614627"/>
                <a:ext cx="100483" cy="6247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>
                <a:stCxn id="205" idx="0"/>
                <a:endCxn id="212" idx="0"/>
              </p:cNvCxnSpPr>
              <p:nvPr/>
            </p:nvCxnSpPr>
            <p:spPr>
              <a:xfrm flipH="1">
                <a:off x="650790" y="2614627"/>
                <a:ext cx="146045" cy="7405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>
                <a:stCxn id="205" idx="0"/>
                <a:endCxn id="211" idx="0"/>
              </p:cNvCxnSpPr>
              <p:nvPr/>
            </p:nvCxnSpPr>
            <p:spPr>
              <a:xfrm flipH="1">
                <a:off x="404262" y="2614627"/>
                <a:ext cx="392573" cy="856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>
                <a:stCxn id="205" idx="0"/>
                <a:endCxn id="210" idx="0"/>
              </p:cNvCxnSpPr>
              <p:nvPr/>
            </p:nvCxnSpPr>
            <p:spPr>
              <a:xfrm flipH="1">
                <a:off x="157734" y="2614627"/>
                <a:ext cx="639101" cy="972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Oval 209"/>
              <p:cNvSpPr/>
              <p:nvPr/>
            </p:nvSpPr>
            <p:spPr>
              <a:xfrm>
                <a:off x="123511" y="35867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370039" y="34709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16567" y="3355151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863095" y="3239350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>
              <a:off x="1392399" y="3025660"/>
              <a:ext cx="1892792" cy="1414569"/>
              <a:chOff x="181933" y="2602089"/>
              <a:chExt cx="1892792" cy="1414569"/>
            </a:xfrm>
          </p:grpSpPr>
          <p:cxnSp>
            <p:nvCxnSpPr>
              <p:cNvPr id="297" name="Straight Arrow Connector 296"/>
              <p:cNvCxnSpPr>
                <a:endCxn id="205" idx="2"/>
              </p:cNvCxnSpPr>
              <p:nvPr/>
            </p:nvCxnSpPr>
            <p:spPr>
              <a:xfrm>
                <a:off x="831058" y="2637487"/>
                <a:ext cx="1144348" cy="39052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/>
              <p:cNvCxnSpPr/>
              <p:nvPr/>
            </p:nvCxnSpPr>
            <p:spPr>
              <a:xfrm>
                <a:off x="921517" y="3278374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/>
              <p:cNvCxnSpPr/>
              <p:nvPr/>
            </p:nvCxnSpPr>
            <p:spPr>
              <a:xfrm>
                <a:off x="674989" y="3394175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/>
              <p:cNvCxnSpPr/>
              <p:nvPr/>
            </p:nvCxnSpPr>
            <p:spPr>
              <a:xfrm>
                <a:off x="428461" y="35099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/>
              <p:cNvCxnSpPr/>
              <p:nvPr/>
            </p:nvCxnSpPr>
            <p:spPr>
              <a:xfrm>
                <a:off x="181933" y="36257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TextBox 302"/>
              <p:cNvSpPr txBox="1"/>
              <p:nvPr/>
            </p:nvSpPr>
            <p:spPr>
              <a:xfrm rot="1149082">
                <a:off x="1143594" y="2602089"/>
                <a:ext cx="5277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ExpS</a:t>
                </a:r>
                <a:endParaRPr lang="en-US" sz="1400" dirty="0"/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2614775" y="3433781"/>
            <a:ext cx="1951656" cy="1419828"/>
            <a:chOff x="2614775" y="3433781"/>
            <a:chExt cx="1951656" cy="1419828"/>
          </a:xfrm>
        </p:grpSpPr>
        <p:grpSp>
          <p:nvGrpSpPr>
            <p:cNvPr id="216" name="Group 215"/>
            <p:cNvGrpSpPr/>
            <p:nvPr/>
          </p:nvGrpSpPr>
          <p:grpSpPr>
            <a:xfrm>
              <a:off x="3758401" y="3835765"/>
              <a:ext cx="808030" cy="1017844"/>
              <a:chOff x="123511" y="2614627"/>
              <a:chExt cx="808030" cy="1017844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762612" y="2614627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Arrow Connector 217"/>
              <p:cNvCxnSpPr>
                <a:stCxn id="217" idx="0"/>
                <a:endCxn id="250" idx="0"/>
              </p:cNvCxnSpPr>
              <p:nvPr/>
            </p:nvCxnSpPr>
            <p:spPr>
              <a:xfrm>
                <a:off x="796835" y="2614627"/>
                <a:ext cx="100483" cy="6247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>
                <a:stCxn id="217" idx="0"/>
                <a:endCxn id="249" idx="0"/>
              </p:cNvCxnSpPr>
              <p:nvPr/>
            </p:nvCxnSpPr>
            <p:spPr>
              <a:xfrm flipH="1">
                <a:off x="650790" y="2614627"/>
                <a:ext cx="146045" cy="7405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>
                <a:stCxn id="217" idx="0"/>
                <a:endCxn id="223" idx="0"/>
              </p:cNvCxnSpPr>
              <p:nvPr/>
            </p:nvCxnSpPr>
            <p:spPr>
              <a:xfrm flipH="1">
                <a:off x="404262" y="2614627"/>
                <a:ext cx="392573" cy="856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>
                <a:stCxn id="217" idx="0"/>
                <a:endCxn id="222" idx="0"/>
              </p:cNvCxnSpPr>
              <p:nvPr/>
            </p:nvCxnSpPr>
            <p:spPr>
              <a:xfrm flipH="1">
                <a:off x="157734" y="2614627"/>
                <a:ext cx="639101" cy="972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Oval 221"/>
              <p:cNvSpPr/>
              <p:nvPr/>
            </p:nvSpPr>
            <p:spPr>
              <a:xfrm>
                <a:off x="123511" y="35867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370039" y="34709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616567" y="3355151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863095" y="3239350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2614775" y="3433781"/>
              <a:ext cx="1892792" cy="1414569"/>
              <a:chOff x="181933" y="2602089"/>
              <a:chExt cx="1892792" cy="1414569"/>
            </a:xfrm>
          </p:grpSpPr>
          <p:cxnSp>
            <p:nvCxnSpPr>
              <p:cNvPr id="305" name="Straight Arrow Connector 304"/>
              <p:cNvCxnSpPr>
                <a:stCxn id="205" idx="5"/>
                <a:endCxn id="217" idx="2"/>
              </p:cNvCxnSpPr>
              <p:nvPr/>
            </p:nvCxnSpPr>
            <p:spPr>
              <a:xfrm>
                <a:off x="811452" y="2636051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/>
              <p:nvPr/>
            </p:nvCxnSpPr>
            <p:spPr>
              <a:xfrm>
                <a:off x="921517" y="3278374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/>
              <p:cNvCxnSpPr/>
              <p:nvPr/>
            </p:nvCxnSpPr>
            <p:spPr>
              <a:xfrm>
                <a:off x="674989" y="3394175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/>
              <p:cNvCxnSpPr/>
              <p:nvPr/>
            </p:nvCxnSpPr>
            <p:spPr>
              <a:xfrm>
                <a:off x="428461" y="35099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>
                <a:off x="181933" y="36257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TextBox 310"/>
              <p:cNvSpPr txBox="1"/>
              <p:nvPr/>
            </p:nvSpPr>
            <p:spPr>
              <a:xfrm rot="1149082">
                <a:off x="1095504" y="2602089"/>
                <a:ext cx="6238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StmM</a:t>
                </a:r>
                <a:endParaRPr lang="en-US" sz="1400" dirty="0"/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3818700" y="3835765"/>
            <a:ext cx="1959361" cy="1424890"/>
            <a:chOff x="3818700" y="3835765"/>
            <a:chExt cx="1959361" cy="1424890"/>
          </a:xfrm>
        </p:grpSpPr>
        <p:grpSp>
          <p:nvGrpSpPr>
            <p:cNvPr id="253" name="Group 252"/>
            <p:cNvGrpSpPr/>
            <p:nvPr/>
          </p:nvGrpSpPr>
          <p:grpSpPr>
            <a:xfrm>
              <a:off x="4970031" y="4242811"/>
              <a:ext cx="808030" cy="1017844"/>
              <a:chOff x="123511" y="2614627"/>
              <a:chExt cx="808030" cy="1017844"/>
            </a:xfrm>
          </p:grpSpPr>
          <p:sp>
            <p:nvSpPr>
              <p:cNvPr id="254" name="Oval 253"/>
              <p:cNvSpPr/>
              <p:nvPr/>
            </p:nvSpPr>
            <p:spPr>
              <a:xfrm>
                <a:off x="762612" y="2614627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5" name="Straight Arrow Connector 254"/>
              <p:cNvCxnSpPr>
                <a:stCxn id="254" idx="0"/>
                <a:endCxn id="262" idx="0"/>
              </p:cNvCxnSpPr>
              <p:nvPr/>
            </p:nvCxnSpPr>
            <p:spPr>
              <a:xfrm>
                <a:off x="796835" y="2614627"/>
                <a:ext cx="100483" cy="6247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>
                <a:stCxn id="254" idx="0"/>
                <a:endCxn id="261" idx="0"/>
              </p:cNvCxnSpPr>
              <p:nvPr/>
            </p:nvCxnSpPr>
            <p:spPr>
              <a:xfrm flipH="1">
                <a:off x="650790" y="2614627"/>
                <a:ext cx="146045" cy="7405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>
                <a:stCxn id="254" idx="0"/>
                <a:endCxn id="260" idx="0"/>
              </p:cNvCxnSpPr>
              <p:nvPr/>
            </p:nvCxnSpPr>
            <p:spPr>
              <a:xfrm flipH="1">
                <a:off x="404262" y="2614627"/>
                <a:ext cx="392573" cy="856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>
                <a:stCxn id="254" idx="0"/>
                <a:endCxn id="259" idx="0"/>
              </p:cNvCxnSpPr>
              <p:nvPr/>
            </p:nvCxnSpPr>
            <p:spPr>
              <a:xfrm flipH="1">
                <a:off x="157734" y="2614627"/>
                <a:ext cx="639101" cy="972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Oval 258"/>
              <p:cNvSpPr/>
              <p:nvPr/>
            </p:nvSpPr>
            <p:spPr>
              <a:xfrm>
                <a:off x="123511" y="35867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370039" y="34709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616567" y="3355151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863095" y="3239350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>
              <a:off x="3818700" y="3835765"/>
              <a:ext cx="1892792" cy="1414569"/>
              <a:chOff x="181933" y="2602089"/>
              <a:chExt cx="1892792" cy="1414569"/>
            </a:xfrm>
          </p:grpSpPr>
          <p:cxnSp>
            <p:nvCxnSpPr>
              <p:cNvPr id="313" name="Straight Arrow Connector 312"/>
              <p:cNvCxnSpPr>
                <a:stCxn id="217" idx="5"/>
                <a:endCxn id="254" idx="2"/>
              </p:cNvCxnSpPr>
              <p:nvPr/>
            </p:nvCxnSpPr>
            <p:spPr>
              <a:xfrm>
                <a:off x="819157" y="2641113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314"/>
              <p:cNvCxnSpPr/>
              <p:nvPr/>
            </p:nvCxnSpPr>
            <p:spPr>
              <a:xfrm>
                <a:off x="921517" y="3278374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Arrow Connector 315"/>
              <p:cNvCxnSpPr/>
              <p:nvPr/>
            </p:nvCxnSpPr>
            <p:spPr>
              <a:xfrm>
                <a:off x="674989" y="3394175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Arrow Connector 316"/>
              <p:cNvCxnSpPr/>
              <p:nvPr/>
            </p:nvCxnSpPr>
            <p:spPr>
              <a:xfrm>
                <a:off x="428461" y="35099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Arrow Connector 317"/>
              <p:cNvCxnSpPr/>
              <p:nvPr/>
            </p:nvCxnSpPr>
            <p:spPr>
              <a:xfrm>
                <a:off x="181933" y="36257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TextBox 318"/>
              <p:cNvSpPr txBox="1"/>
              <p:nvPr/>
            </p:nvSpPr>
            <p:spPr>
              <a:xfrm rot="1149082">
                <a:off x="1125159" y="2602089"/>
                <a:ext cx="564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ExpO</a:t>
                </a:r>
                <a:endParaRPr lang="en-US" sz="1400" dirty="0"/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5028659" y="4241107"/>
            <a:ext cx="1961032" cy="1426594"/>
            <a:chOff x="5028659" y="4241107"/>
            <a:chExt cx="1961032" cy="1426594"/>
          </a:xfrm>
        </p:grpSpPr>
        <p:grpSp>
          <p:nvGrpSpPr>
            <p:cNvPr id="265" name="Group 264"/>
            <p:cNvGrpSpPr/>
            <p:nvPr/>
          </p:nvGrpSpPr>
          <p:grpSpPr>
            <a:xfrm>
              <a:off x="6181661" y="4649857"/>
              <a:ext cx="808030" cy="1017844"/>
              <a:chOff x="123511" y="2614627"/>
              <a:chExt cx="808030" cy="1017844"/>
            </a:xfrm>
          </p:grpSpPr>
          <p:sp>
            <p:nvSpPr>
              <p:cNvPr id="266" name="Oval 265"/>
              <p:cNvSpPr/>
              <p:nvPr/>
            </p:nvSpPr>
            <p:spPr>
              <a:xfrm>
                <a:off x="762612" y="2614627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267" name="Straight Arrow Connector 266"/>
              <p:cNvCxnSpPr>
                <a:stCxn id="266" idx="0"/>
                <a:endCxn id="274" idx="0"/>
              </p:cNvCxnSpPr>
              <p:nvPr/>
            </p:nvCxnSpPr>
            <p:spPr>
              <a:xfrm>
                <a:off x="796835" y="2614627"/>
                <a:ext cx="100483" cy="6247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/>
              <p:cNvCxnSpPr>
                <a:stCxn id="266" idx="0"/>
                <a:endCxn id="273" idx="0"/>
              </p:cNvCxnSpPr>
              <p:nvPr/>
            </p:nvCxnSpPr>
            <p:spPr>
              <a:xfrm flipH="1">
                <a:off x="650790" y="2614627"/>
                <a:ext cx="146045" cy="7405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/>
              <p:cNvCxnSpPr>
                <a:stCxn id="266" idx="0"/>
                <a:endCxn id="272" idx="0"/>
              </p:cNvCxnSpPr>
              <p:nvPr/>
            </p:nvCxnSpPr>
            <p:spPr>
              <a:xfrm flipH="1">
                <a:off x="404262" y="2614627"/>
                <a:ext cx="392573" cy="856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>
                <a:stCxn id="266" idx="0"/>
                <a:endCxn id="271" idx="0"/>
              </p:cNvCxnSpPr>
              <p:nvPr/>
            </p:nvCxnSpPr>
            <p:spPr>
              <a:xfrm flipH="1">
                <a:off x="157734" y="2614627"/>
                <a:ext cx="639101" cy="972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Oval 270"/>
              <p:cNvSpPr/>
              <p:nvPr/>
            </p:nvSpPr>
            <p:spPr>
              <a:xfrm>
                <a:off x="123511" y="35867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370039" y="34709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616567" y="3355151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863095" y="3239350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320" name="Group 319"/>
            <p:cNvGrpSpPr/>
            <p:nvPr/>
          </p:nvGrpSpPr>
          <p:grpSpPr>
            <a:xfrm>
              <a:off x="5028659" y="4241107"/>
              <a:ext cx="1892792" cy="1414569"/>
              <a:chOff x="181933" y="2602089"/>
              <a:chExt cx="1892792" cy="1414569"/>
            </a:xfrm>
          </p:grpSpPr>
          <p:cxnSp>
            <p:nvCxnSpPr>
              <p:cNvPr id="321" name="Straight Arrow Connector 320"/>
              <p:cNvCxnSpPr>
                <a:stCxn id="254" idx="5"/>
                <a:endCxn id="266" idx="2"/>
              </p:cNvCxnSpPr>
              <p:nvPr/>
            </p:nvCxnSpPr>
            <p:spPr>
              <a:xfrm>
                <a:off x="820828" y="2642817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/>
              <p:nvPr/>
            </p:nvCxnSpPr>
            <p:spPr>
              <a:xfrm>
                <a:off x="921517" y="3278374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/>
              <p:nvPr/>
            </p:nvCxnSpPr>
            <p:spPr>
              <a:xfrm>
                <a:off x="674989" y="3394175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>
                <a:off x="428461" y="35099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/>
              <p:nvPr/>
            </p:nvCxnSpPr>
            <p:spPr>
              <a:xfrm>
                <a:off x="181933" y="36257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" name="TextBox 326"/>
              <p:cNvSpPr txBox="1"/>
              <p:nvPr/>
            </p:nvSpPr>
            <p:spPr>
              <a:xfrm rot="1149082">
                <a:off x="1140388" y="2602089"/>
                <a:ext cx="5341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ExpE</a:t>
                </a:r>
                <a:endParaRPr lang="en-US" sz="1400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8066617" y="5056905"/>
            <a:ext cx="929545" cy="674336"/>
            <a:chOff x="8066617" y="5056905"/>
            <a:chExt cx="929545" cy="674336"/>
          </a:xfrm>
        </p:grpSpPr>
        <p:cxnSp>
          <p:nvCxnSpPr>
            <p:cNvPr id="287" name="Straight Arrow Connector 286"/>
            <p:cNvCxnSpPr>
              <a:stCxn id="278" idx="0"/>
              <a:endCxn id="288" idx="1"/>
            </p:cNvCxnSpPr>
            <p:nvPr/>
          </p:nvCxnSpPr>
          <p:spPr>
            <a:xfrm>
              <a:off x="8066617" y="5056905"/>
              <a:ext cx="322814" cy="51561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Oval 287"/>
            <p:cNvSpPr/>
            <p:nvPr/>
          </p:nvSpPr>
          <p:spPr>
            <a:xfrm>
              <a:off x="8379407" y="5565827"/>
              <a:ext cx="68446" cy="4571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8413630" y="5423464"/>
              <a:ext cx="5825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B0F0"/>
                  </a:solidFill>
                </a:rPr>
                <a:t>proof</a:t>
              </a:r>
              <a:endParaRPr lang="en-US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235557" y="4627851"/>
            <a:ext cx="2533194" cy="1685575"/>
            <a:chOff x="6235557" y="4627851"/>
            <a:chExt cx="2533194" cy="1685575"/>
          </a:xfrm>
        </p:grpSpPr>
        <p:sp>
          <p:nvSpPr>
            <p:cNvPr id="278" name="Oval 277"/>
            <p:cNvSpPr/>
            <p:nvPr/>
          </p:nvSpPr>
          <p:spPr>
            <a:xfrm>
              <a:off x="8032394" y="5056905"/>
              <a:ext cx="6844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279" name="Straight Arrow Connector 278"/>
            <p:cNvCxnSpPr>
              <a:stCxn id="278" idx="0"/>
              <a:endCxn id="286" idx="0"/>
            </p:cNvCxnSpPr>
            <p:nvPr/>
          </p:nvCxnSpPr>
          <p:spPr>
            <a:xfrm>
              <a:off x="8066617" y="5056905"/>
              <a:ext cx="100483" cy="6247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>
              <a:stCxn id="278" idx="0"/>
              <a:endCxn id="285" idx="0"/>
            </p:cNvCxnSpPr>
            <p:nvPr/>
          </p:nvCxnSpPr>
          <p:spPr>
            <a:xfrm flipH="1">
              <a:off x="7920572" y="5056905"/>
              <a:ext cx="146045" cy="740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>
              <a:stCxn id="278" idx="0"/>
              <a:endCxn id="284" idx="0"/>
            </p:cNvCxnSpPr>
            <p:nvPr/>
          </p:nvCxnSpPr>
          <p:spPr>
            <a:xfrm flipH="1">
              <a:off x="7674044" y="5056905"/>
              <a:ext cx="392573" cy="856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>
              <a:stCxn id="278" idx="0"/>
              <a:endCxn id="283" idx="0"/>
            </p:cNvCxnSpPr>
            <p:nvPr/>
          </p:nvCxnSpPr>
          <p:spPr>
            <a:xfrm flipH="1">
              <a:off x="7427516" y="5056905"/>
              <a:ext cx="639101" cy="9721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/>
            <p:cNvSpPr/>
            <p:nvPr/>
          </p:nvSpPr>
          <p:spPr>
            <a:xfrm>
              <a:off x="7393293" y="6029030"/>
              <a:ext cx="6844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84" name="Oval 283"/>
            <p:cNvSpPr/>
            <p:nvPr/>
          </p:nvSpPr>
          <p:spPr>
            <a:xfrm>
              <a:off x="7639821" y="5913230"/>
              <a:ext cx="6844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85" name="Oval 284"/>
            <p:cNvSpPr/>
            <p:nvPr/>
          </p:nvSpPr>
          <p:spPr>
            <a:xfrm>
              <a:off x="7886349" y="5797429"/>
              <a:ext cx="6844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86" name="Oval 285"/>
            <p:cNvSpPr/>
            <p:nvPr/>
          </p:nvSpPr>
          <p:spPr>
            <a:xfrm>
              <a:off x="8132877" y="5681628"/>
              <a:ext cx="6844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95419" y="6005649"/>
              <a:ext cx="557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gram</a:t>
              </a:r>
              <a:endParaRPr 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125831" y="5598814"/>
              <a:ext cx="498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JVM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54450" y="5750678"/>
              <a:ext cx="590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comp</a:t>
              </a:r>
              <a:endParaRPr 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474277" y="5870417"/>
              <a:ext cx="6251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interp</a:t>
              </a:r>
              <a:endParaRPr lang="en-US" sz="1400" dirty="0"/>
            </a:p>
          </p:txBody>
        </p:sp>
        <p:grpSp>
          <p:nvGrpSpPr>
            <p:cNvPr id="328" name="Group 327"/>
            <p:cNvGrpSpPr/>
            <p:nvPr/>
          </p:nvGrpSpPr>
          <p:grpSpPr>
            <a:xfrm>
              <a:off x="6235557" y="4627851"/>
              <a:ext cx="1892792" cy="1433619"/>
              <a:chOff x="181933" y="2602089"/>
              <a:chExt cx="1892792" cy="1433619"/>
            </a:xfrm>
          </p:grpSpPr>
          <p:cxnSp>
            <p:nvCxnSpPr>
              <p:cNvPr id="329" name="Straight Arrow Connector 328"/>
              <p:cNvCxnSpPr>
                <a:stCxn id="266" idx="5"/>
                <a:endCxn id="278" idx="2"/>
              </p:cNvCxnSpPr>
              <p:nvPr/>
            </p:nvCxnSpPr>
            <p:spPr>
              <a:xfrm>
                <a:off x="825560" y="2663119"/>
                <a:ext cx="1153210" cy="39088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330"/>
              <p:cNvCxnSpPr/>
              <p:nvPr/>
            </p:nvCxnSpPr>
            <p:spPr>
              <a:xfrm>
                <a:off x="921517" y="3297424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Arrow Connector 331"/>
              <p:cNvCxnSpPr/>
              <p:nvPr/>
            </p:nvCxnSpPr>
            <p:spPr>
              <a:xfrm>
                <a:off x="674989" y="3413225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Arrow Connector 332"/>
              <p:cNvCxnSpPr/>
              <p:nvPr/>
            </p:nvCxnSpPr>
            <p:spPr>
              <a:xfrm>
                <a:off x="428461" y="352902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/>
              <p:cNvCxnSpPr/>
              <p:nvPr/>
            </p:nvCxnSpPr>
            <p:spPr>
              <a:xfrm>
                <a:off x="181933" y="364482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5" name="TextBox 334"/>
              <p:cNvSpPr txBox="1"/>
              <p:nvPr/>
            </p:nvSpPr>
            <p:spPr>
              <a:xfrm rot="1149082">
                <a:off x="1128365" y="2602089"/>
                <a:ext cx="5581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StmE</a:t>
                </a:r>
                <a:endParaRPr lang="en-US" sz="1400" dirty="0"/>
              </a:p>
            </p:txBody>
          </p:sp>
        </p:grpSp>
        <p:sp>
          <p:nvSpPr>
            <p:cNvPr id="336" name="TextBox 335"/>
            <p:cNvSpPr txBox="1"/>
            <p:nvPr/>
          </p:nvSpPr>
          <p:spPr>
            <a:xfrm>
              <a:off x="8049452" y="4889889"/>
              <a:ext cx="719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Java1.0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96912" y="2094807"/>
            <a:ext cx="2094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imperative expressions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6796912" y="2376195"/>
            <a:ext cx="205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imperative statements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6796912" y="2657583"/>
            <a:ext cx="232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static fields &amp; expressions</a:t>
            </a:r>
            <a:endParaRPr lang="en-US" sz="16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796912" y="2938971"/>
            <a:ext cx="2084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method calls &amp; returns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6796912" y="3220359"/>
            <a:ext cx="172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object expressions</a:t>
            </a:r>
            <a:endParaRPr lang="en-US" sz="1600" dirty="0"/>
          </a:p>
        </p:txBody>
      </p:sp>
      <p:sp>
        <p:nvSpPr>
          <p:cNvPr id="142" name="TextBox 141"/>
          <p:cNvSpPr txBox="1"/>
          <p:nvPr/>
        </p:nvSpPr>
        <p:spPr>
          <a:xfrm>
            <a:off x="6796912" y="3501747"/>
            <a:ext cx="2012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expression exceptions</a:t>
            </a:r>
            <a:endParaRPr 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6796912" y="3783134"/>
            <a:ext cx="1971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exception statements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39" grpId="0"/>
      <p:bldP spid="140" grpId="0"/>
      <p:bldP spid="141" grpId="0"/>
      <p:bldP spid="142" grpId="0"/>
      <p:bldP spid="14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/>
        </p:nvGrpSpPr>
        <p:grpSpPr>
          <a:xfrm>
            <a:off x="122355" y="3096711"/>
            <a:ext cx="1278174" cy="723865"/>
            <a:chOff x="7195419" y="5589561"/>
            <a:chExt cx="1278174" cy="723865"/>
          </a:xfrm>
        </p:grpSpPr>
        <p:sp>
          <p:nvSpPr>
            <p:cNvPr id="291" name="TextBox 290"/>
            <p:cNvSpPr txBox="1"/>
            <p:nvPr/>
          </p:nvSpPr>
          <p:spPr>
            <a:xfrm>
              <a:off x="7195419" y="6005649"/>
              <a:ext cx="557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gram</a:t>
              </a:r>
              <a:endParaRPr lang="en-US" sz="1400" dirty="0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7974738" y="5589561"/>
              <a:ext cx="498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JVM</a:t>
              </a:r>
              <a:endParaRPr lang="en-US" dirty="0"/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7714330" y="5730567"/>
              <a:ext cx="590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comp</a:t>
              </a:r>
              <a:endParaRPr lang="en-US" sz="1400" dirty="0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7474277" y="5870417"/>
              <a:ext cx="6251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interp</a:t>
              </a:r>
              <a:endParaRPr lang="en-US" sz="1400" dirty="0"/>
            </a:p>
          </p:txBody>
        </p:sp>
      </p:grpSp>
      <p:sp>
        <p:nvSpPr>
          <p:cNvPr id="337" name="TextBox 336"/>
          <p:cNvSpPr txBox="1"/>
          <p:nvPr/>
        </p:nvSpPr>
        <p:spPr>
          <a:xfrm>
            <a:off x="1106612" y="2930973"/>
            <a:ext cx="582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proof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Discovered </a:t>
            </a:r>
            <a:endParaRPr lang="en-US" dirty="0"/>
          </a:p>
        </p:txBody>
      </p:sp>
      <p:sp>
        <p:nvSpPr>
          <p:cNvPr id="66" name="Content Placeholder 6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51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Proof-of-correctness for the sublanguages could be modularized too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Subsequently verified by Ben Delaware</a:t>
            </a:r>
            <a:br>
              <a:rPr lang="en-US" dirty="0" smtClean="0"/>
            </a:br>
            <a:r>
              <a:rPr lang="en-US" dirty="0" smtClean="0"/>
              <a:t>OOPSLA 2011 using the Coq Theorem Prover;</a:t>
            </a:r>
            <a:br>
              <a:rPr lang="en-US" dirty="0" smtClean="0"/>
            </a:br>
            <a:r>
              <a:rPr lang="en-US" dirty="0" smtClean="0"/>
              <a:t>Thomas Thüm Ph.D. 2015, many others…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88362" y="2471089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Expr</a:t>
            </a:r>
            <a:endParaRPr lang="en-US" sz="1400" dirty="0"/>
          </a:p>
        </p:txBody>
      </p:sp>
      <p:grpSp>
        <p:nvGrpSpPr>
          <p:cNvPr id="248" name="Group 247"/>
          <p:cNvGrpSpPr/>
          <p:nvPr/>
        </p:nvGrpSpPr>
        <p:grpSpPr>
          <a:xfrm>
            <a:off x="123511" y="2614627"/>
            <a:ext cx="1054560" cy="1017844"/>
            <a:chOff x="123511" y="2614627"/>
            <a:chExt cx="1054560" cy="1017844"/>
          </a:xfrm>
        </p:grpSpPr>
        <p:cxnSp>
          <p:nvCxnSpPr>
            <p:cNvPr id="190" name="Straight Arrow Connector 189"/>
            <p:cNvCxnSpPr>
              <a:stCxn id="54" idx="0"/>
              <a:endCxn id="191" idx="1"/>
            </p:cNvCxnSpPr>
            <p:nvPr/>
          </p:nvCxnSpPr>
          <p:spPr>
            <a:xfrm>
              <a:off x="796835" y="2614627"/>
              <a:ext cx="322814" cy="51561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762612" y="2614627"/>
              <a:ext cx="6844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54" idx="0"/>
              <a:endCxn id="65" idx="0"/>
            </p:cNvCxnSpPr>
            <p:nvPr/>
          </p:nvCxnSpPr>
          <p:spPr>
            <a:xfrm>
              <a:off x="796835" y="2614627"/>
              <a:ext cx="100483" cy="6247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4" idx="0"/>
              <a:endCxn id="64" idx="0"/>
            </p:cNvCxnSpPr>
            <p:nvPr/>
          </p:nvCxnSpPr>
          <p:spPr>
            <a:xfrm flipH="1">
              <a:off x="650790" y="2614627"/>
              <a:ext cx="146045" cy="740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4" idx="0"/>
              <a:endCxn id="63" idx="0"/>
            </p:cNvCxnSpPr>
            <p:nvPr/>
          </p:nvCxnSpPr>
          <p:spPr>
            <a:xfrm flipH="1">
              <a:off x="404262" y="2614627"/>
              <a:ext cx="392573" cy="856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4" idx="0"/>
              <a:endCxn id="62" idx="0"/>
            </p:cNvCxnSpPr>
            <p:nvPr/>
          </p:nvCxnSpPr>
          <p:spPr>
            <a:xfrm flipH="1">
              <a:off x="157734" y="2614627"/>
              <a:ext cx="639101" cy="9721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23511" y="3586752"/>
              <a:ext cx="6844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70039" y="3470952"/>
              <a:ext cx="6844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16567" y="3355151"/>
              <a:ext cx="6844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863095" y="3239350"/>
              <a:ext cx="6844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1109625" y="3123549"/>
              <a:ext cx="68446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81933" y="2602089"/>
            <a:ext cx="2207768" cy="1437428"/>
            <a:chOff x="181933" y="2602089"/>
            <a:chExt cx="2207768" cy="1437428"/>
          </a:xfrm>
        </p:grpSpPr>
        <p:grpSp>
          <p:nvGrpSpPr>
            <p:cNvPr id="192" name="Group 191"/>
            <p:cNvGrpSpPr/>
            <p:nvPr/>
          </p:nvGrpSpPr>
          <p:grpSpPr>
            <a:xfrm>
              <a:off x="1335141" y="3021673"/>
              <a:ext cx="1054560" cy="1017844"/>
              <a:chOff x="123511" y="2614627"/>
              <a:chExt cx="1054560" cy="1017844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762612" y="2614627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4" name="Straight Arrow Connector 193"/>
              <p:cNvCxnSpPr>
                <a:stCxn id="193" idx="0"/>
                <a:endCxn id="201" idx="0"/>
              </p:cNvCxnSpPr>
              <p:nvPr/>
            </p:nvCxnSpPr>
            <p:spPr>
              <a:xfrm>
                <a:off x="796835" y="2614627"/>
                <a:ext cx="100483" cy="6247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>
                <a:stCxn id="193" idx="0"/>
                <a:endCxn id="200" idx="0"/>
              </p:cNvCxnSpPr>
              <p:nvPr/>
            </p:nvCxnSpPr>
            <p:spPr>
              <a:xfrm flipH="1">
                <a:off x="650790" y="2614627"/>
                <a:ext cx="146045" cy="7405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>
                <a:stCxn id="193" idx="0"/>
                <a:endCxn id="199" idx="0"/>
              </p:cNvCxnSpPr>
              <p:nvPr/>
            </p:nvCxnSpPr>
            <p:spPr>
              <a:xfrm flipH="1">
                <a:off x="404262" y="2614627"/>
                <a:ext cx="392573" cy="856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>
                <a:stCxn id="193" idx="0"/>
                <a:endCxn id="198" idx="0"/>
              </p:cNvCxnSpPr>
              <p:nvPr/>
            </p:nvCxnSpPr>
            <p:spPr>
              <a:xfrm flipH="1">
                <a:off x="157734" y="2614627"/>
                <a:ext cx="639101" cy="972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Oval 197"/>
              <p:cNvSpPr/>
              <p:nvPr/>
            </p:nvSpPr>
            <p:spPr>
              <a:xfrm>
                <a:off x="123511" y="35867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370039" y="34709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16567" y="3355151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863095" y="3239350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2" name="Straight Arrow Connector 201"/>
              <p:cNvCxnSpPr>
                <a:stCxn id="193" idx="5"/>
                <a:endCxn id="203" idx="1"/>
              </p:cNvCxnSpPr>
              <p:nvPr/>
            </p:nvCxnSpPr>
            <p:spPr>
              <a:xfrm>
                <a:off x="821034" y="2653651"/>
                <a:ext cx="298615" cy="476593"/>
              </a:xfrm>
              <a:prstGeom prst="straightConnector1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Oval 202"/>
              <p:cNvSpPr/>
              <p:nvPr/>
            </p:nvSpPr>
            <p:spPr>
              <a:xfrm>
                <a:off x="1109625" y="3123549"/>
                <a:ext cx="68446" cy="4571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81933" y="2602089"/>
              <a:ext cx="2139322" cy="1414569"/>
              <a:chOff x="181933" y="2602089"/>
              <a:chExt cx="2139322" cy="1414569"/>
            </a:xfrm>
          </p:grpSpPr>
          <p:cxnSp>
            <p:nvCxnSpPr>
              <p:cNvPr id="36" name="Straight Arrow Connector 35"/>
              <p:cNvCxnSpPr>
                <a:stCxn id="54" idx="5"/>
              </p:cNvCxnSpPr>
              <p:nvPr/>
            </p:nvCxnSpPr>
            <p:spPr>
              <a:xfrm>
                <a:off x="821034" y="2653651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91" idx="5"/>
                <a:endCxn id="203" idx="2"/>
              </p:cNvCxnSpPr>
              <p:nvPr/>
            </p:nvCxnSpPr>
            <p:spPr>
              <a:xfrm>
                <a:off x="1168047" y="3162573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65" idx="5"/>
                <a:endCxn id="201" idx="2"/>
              </p:cNvCxnSpPr>
              <p:nvPr/>
            </p:nvCxnSpPr>
            <p:spPr>
              <a:xfrm>
                <a:off x="921517" y="3278374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64" idx="5"/>
                <a:endCxn id="200" idx="2"/>
              </p:cNvCxnSpPr>
              <p:nvPr/>
            </p:nvCxnSpPr>
            <p:spPr>
              <a:xfrm>
                <a:off x="674989" y="3394175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63" idx="5"/>
                <a:endCxn id="199" idx="2"/>
              </p:cNvCxnSpPr>
              <p:nvPr/>
            </p:nvCxnSpPr>
            <p:spPr>
              <a:xfrm>
                <a:off x="428461" y="35099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62" idx="5"/>
                <a:endCxn id="198" idx="2"/>
              </p:cNvCxnSpPr>
              <p:nvPr/>
            </p:nvCxnSpPr>
            <p:spPr>
              <a:xfrm>
                <a:off x="181933" y="36257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 rot="1149082">
                <a:off x="1172448" y="2602089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Stm</a:t>
                </a:r>
                <a:endParaRPr lang="en-US" sz="1400" dirty="0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1392399" y="3025660"/>
            <a:ext cx="2208932" cy="1420903"/>
            <a:chOff x="1392399" y="3025660"/>
            <a:chExt cx="2208932" cy="1420903"/>
          </a:xfrm>
        </p:grpSpPr>
        <p:grpSp>
          <p:nvGrpSpPr>
            <p:cNvPr id="204" name="Group 203"/>
            <p:cNvGrpSpPr/>
            <p:nvPr/>
          </p:nvGrpSpPr>
          <p:grpSpPr>
            <a:xfrm>
              <a:off x="2546771" y="3428719"/>
              <a:ext cx="1054560" cy="1017844"/>
              <a:chOff x="123511" y="2614627"/>
              <a:chExt cx="1054560" cy="1017844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762612" y="2614627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Arrow Connector 205"/>
              <p:cNvCxnSpPr>
                <a:stCxn id="205" idx="0"/>
                <a:endCxn id="213" idx="0"/>
              </p:cNvCxnSpPr>
              <p:nvPr/>
            </p:nvCxnSpPr>
            <p:spPr>
              <a:xfrm>
                <a:off x="796835" y="2614627"/>
                <a:ext cx="100483" cy="6247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>
                <a:stCxn id="205" idx="0"/>
                <a:endCxn id="212" idx="0"/>
              </p:cNvCxnSpPr>
              <p:nvPr/>
            </p:nvCxnSpPr>
            <p:spPr>
              <a:xfrm flipH="1">
                <a:off x="650790" y="2614627"/>
                <a:ext cx="146045" cy="7405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>
                <a:stCxn id="205" idx="0"/>
                <a:endCxn id="211" idx="0"/>
              </p:cNvCxnSpPr>
              <p:nvPr/>
            </p:nvCxnSpPr>
            <p:spPr>
              <a:xfrm flipH="1">
                <a:off x="404262" y="2614627"/>
                <a:ext cx="392573" cy="856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>
                <a:stCxn id="205" idx="0"/>
                <a:endCxn id="210" idx="0"/>
              </p:cNvCxnSpPr>
              <p:nvPr/>
            </p:nvCxnSpPr>
            <p:spPr>
              <a:xfrm flipH="1">
                <a:off x="157734" y="2614627"/>
                <a:ext cx="639101" cy="972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Oval 209"/>
              <p:cNvSpPr/>
              <p:nvPr/>
            </p:nvSpPr>
            <p:spPr>
              <a:xfrm>
                <a:off x="123511" y="35867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370039" y="34709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16567" y="3355151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863095" y="3239350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>
                <a:stCxn id="205" idx="5"/>
                <a:endCxn id="215" idx="1"/>
              </p:cNvCxnSpPr>
              <p:nvPr/>
            </p:nvCxnSpPr>
            <p:spPr>
              <a:xfrm>
                <a:off x="821034" y="2653651"/>
                <a:ext cx="298615" cy="476593"/>
              </a:xfrm>
              <a:prstGeom prst="straightConnector1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1109625" y="3123549"/>
                <a:ext cx="68446" cy="4571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>
              <a:off x="1392399" y="3025660"/>
              <a:ext cx="2139322" cy="1414569"/>
              <a:chOff x="181933" y="2602089"/>
              <a:chExt cx="2139322" cy="1414569"/>
            </a:xfrm>
          </p:grpSpPr>
          <p:cxnSp>
            <p:nvCxnSpPr>
              <p:cNvPr id="297" name="Straight Arrow Connector 296"/>
              <p:cNvCxnSpPr>
                <a:endCxn id="205" idx="2"/>
              </p:cNvCxnSpPr>
              <p:nvPr/>
            </p:nvCxnSpPr>
            <p:spPr>
              <a:xfrm>
                <a:off x="831058" y="2637487"/>
                <a:ext cx="1144348" cy="39052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/>
              <p:cNvCxnSpPr/>
              <p:nvPr/>
            </p:nvCxnSpPr>
            <p:spPr>
              <a:xfrm>
                <a:off x="1168047" y="3162573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/>
              <p:cNvCxnSpPr/>
              <p:nvPr/>
            </p:nvCxnSpPr>
            <p:spPr>
              <a:xfrm>
                <a:off x="921517" y="3278374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/>
              <p:cNvCxnSpPr/>
              <p:nvPr/>
            </p:nvCxnSpPr>
            <p:spPr>
              <a:xfrm>
                <a:off x="674989" y="3394175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/>
              <p:cNvCxnSpPr/>
              <p:nvPr/>
            </p:nvCxnSpPr>
            <p:spPr>
              <a:xfrm>
                <a:off x="428461" y="35099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/>
              <p:cNvCxnSpPr/>
              <p:nvPr/>
            </p:nvCxnSpPr>
            <p:spPr>
              <a:xfrm>
                <a:off x="181933" y="36257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TextBox 302"/>
              <p:cNvSpPr txBox="1"/>
              <p:nvPr/>
            </p:nvSpPr>
            <p:spPr>
              <a:xfrm rot="1149082">
                <a:off x="1143594" y="2602089"/>
                <a:ext cx="5277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ExpS</a:t>
                </a:r>
                <a:endParaRPr lang="en-US" sz="1400" dirty="0"/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2614775" y="3433781"/>
            <a:ext cx="2198186" cy="1419828"/>
            <a:chOff x="2614775" y="3433781"/>
            <a:chExt cx="2198186" cy="1419828"/>
          </a:xfrm>
        </p:grpSpPr>
        <p:grpSp>
          <p:nvGrpSpPr>
            <p:cNvPr id="216" name="Group 215"/>
            <p:cNvGrpSpPr/>
            <p:nvPr/>
          </p:nvGrpSpPr>
          <p:grpSpPr>
            <a:xfrm>
              <a:off x="3758401" y="3835765"/>
              <a:ext cx="1054560" cy="1017844"/>
              <a:chOff x="123511" y="2614627"/>
              <a:chExt cx="1054560" cy="1017844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762612" y="2614627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Arrow Connector 217"/>
              <p:cNvCxnSpPr>
                <a:stCxn id="217" idx="0"/>
                <a:endCxn id="250" idx="0"/>
              </p:cNvCxnSpPr>
              <p:nvPr/>
            </p:nvCxnSpPr>
            <p:spPr>
              <a:xfrm>
                <a:off x="796835" y="2614627"/>
                <a:ext cx="100483" cy="6247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>
                <a:stCxn id="217" idx="0"/>
                <a:endCxn id="249" idx="0"/>
              </p:cNvCxnSpPr>
              <p:nvPr/>
            </p:nvCxnSpPr>
            <p:spPr>
              <a:xfrm flipH="1">
                <a:off x="650790" y="2614627"/>
                <a:ext cx="146045" cy="7405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>
                <a:stCxn id="217" idx="0"/>
                <a:endCxn id="223" idx="0"/>
              </p:cNvCxnSpPr>
              <p:nvPr/>
            </p:nvCxnSpPr>
            <p:spPr>
              <a:xfrm flipH="1">
                <a:off x="404262" y="2614627"/>
                <a:ext cx="392573" cy="856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>
                <a:stCxn id="217" idx="0"/>
                <a:endCxn id="222" idx="0"/>
              </p:cNvCxnSpPr>
              <p:nvPr/>
            </p:nvCxnSpPr>
            <p:spPr>
              <a:xfrm flipH="1">
                <a:off x="157734" y="2614627"/>
                <a:ext cx="639101" cy="972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Oval 221"/>
              <p:cNvSpPr/>
              <p:nvPr/>
            </p:nvSpPr>
            <p:spPr>
              <a:xfrm>
                <a:off x="123511" y="35867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370039" y="34709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616567" y="3355151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863095" y="3239350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1" name="Straight Arrow Connector 250"/>
              <p:cNvCxnSpPr>
                <a:stCxn id="217" idx="5"/>
                <a:endCxn id="252" idx="1"/>
              </p:cNvCxnSpPr>
              <p:nvPr/>
            </p:nvCxnSpPr>
            <p:spPr>
              <a:xfrm>
                <a:off x="821034" y="2653651"/>
                <a:ext cx="298615" cy="476593"/>
              </a:xfrm>
              <a:prstGeom prst="straightConnector1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Oval 251"/>
              <p:cNvSpPr/>
              <p:nvPr/>
            </p:nvSpPr>
            <p:spPr>
              <a:xfrm>
                <a:off x="1109625" y="3123549"/>
                <a:ext cx="68446" cy="4571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2614775" y="3433781"/>
              <a:ext cx="2139322" cy="1414569"/>
              <a:chOff x="181933" y="2602089"/>
              <a:chExt cx="2139322" cy="1414569"/>
            </a:xfrm>
          </p:grpSpPr>
          <p:cxnSp>
            <p:nvCxnSpPr>
              <p:cNvPr id="305" name="Straight Arrow Connector 304"/>
              <p:cNvCxnSpPr>
                <a:stCxn id="205" idx="5"/>
                <a:endCxn id="217" idx="2"/>
              </p:cNvCxnSpPr>
              <p:nvPr/>
            </p:nvCxnSpPr>
            <p:spPr>
              <a:xfrm>
                <a:off x="811452" y="2636051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/>
              <p:cNvCxnSpPr/>
              <p:nvPr/>
            </p:nvCxnSpPr>
            <p:spPr>
              <a:xfrm>
                <a:off x="1168047" y="3162573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/>
              <p:nvPr/>
            </p:nvCxnSpPr>
            <p:spPr>
              <a:xfrm>
                <a:off x="921517" y="3278374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/>
              <p:cNvCxnSpPr/>
              <p:nvPr/>
            </p:nvCxnSpPr>
            <p:spPr>
              <a:xfrm>
                <a:off x="674989" y="3394175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/>
              <p:cNvCxnSpPr/>
              <p:nvPr/>
            </p:nvCxnSpPr>
            <p:spPr>
              <a:xfrm>
                <a:off x="428461" y="35099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>
                <a:off x="181933" y="36257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TextBox 310"/>
              <p:cNvSpPr txBox="1"/>
              <p:nvPr/>
            </p:nvSpPr>
            <p:spPr>
              <a:xfrm rot="1149082">
                <a:off x="1131571" y="2602089"/>
                <a:ext cx="5517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StmS</a:t>
                </a:r>
                <a:endParaRPr lang="en-US" sz="1400" dirty="0"/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3818700" y="3835765"/>
            <a:ext cx="2205891" cy="1424890"/>
            <a:chOff x="3818700" y="3835765"/>
            <a:chExt cx="2205891" cy="1424890"/>
          </a:xfrm>
        </p:grpSpPr>
        <p:grpSp>
          <p:nvGrpSpPr>
            <p:cNvPr id="253" name="Group 252"/>
            <p:cNvGrpSpPr/>
            <p:nvPr/>
          </p:nvGrpSpPr>
          <p:grpSpPr>
            <a:xfrm>
              <a:off x="4970031" y="4242811"/>
              <a:ext cx="1054560" cy="1017844"/>
              <a:chOff x="123511" y="2614627"/>
              <a:chExt cx="1054560" cy="1017844"/>
            </a:xfrm>
          </p:grpSpPr>
          <p:sp>
            <p:nvSpPr>
              <p:cNvPr id="254" name="Oval 253"/>
              <p:cNvSpPr/>
              <p:nvPr/>
            </p:nvSpPr>
            <p:spPr>
              <a:xfrm>
                <a:off x="762612" y="2614627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5" name="Straight Arrow Connector 254"/>
              <p:cNvCxnSpPr>
                <a:stCxn id="254" idx="0"/>
                <a:endCxn id="262" idx="0"/>
              </p:cNvCxnSpPr>
              <p:nvPr/>
            </p:nvCxnSpPr>
            <p:spPr>
              <a:xfrm>
                <a:off x="796835" y="2614627"/>
                <a:ext cx="100483" cy="6247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>
                <a:stCxn id="254" idx="0"/>
                <a:endCxn id="261" idx="0"/>
              </p:cNvCxnSpPr>
              <p:nvPr/>
            </p:nvCxnSpPr>
            <p:spPr>
              <a:xfrm flipH="1">
                <a:off x="650790" y="2614627"/>
                <a:ext cx="146045" cy="7405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>
                <a:stCxn id="254" idx="0"/>
                <a:endCxn id="260" idx="0"/>
              </p:cNvCxnSpPr>
              <p:nvPr/>
            </p:nvCxnSpPr>
            <p:spPr>
              <a:xfrm flipH="1">
                <a:off x="404262" y="2614627"/>
                <a:ext cx="392573" cy="856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>
                <a:stCxn id="254" idx="0"/>
                <a:endCxn id="259" idx="0"/>
              </p:cNvCxnSpPr>
              <p:nvPr/>
            </p:nvCxnSpPr>
            <p:spPr>
              <a:xfrm flipH="1">
                <a:off x="157734" y="2614627"/>
                <a:ext cx="639101" cy="972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Oval 258"/>
              <p:cNvSpPr/>
              <p:nvPr/>
            </p:nvSpPr>
            <p:spPr>
              <a:xfrm>
                <a:off x="123511" y="35867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370039" y="34709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616567" y="3355151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863095" y="3239350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3" name="Straight Arrow Connector 262"/>
              <p:cNvCxnSpPr>
                <a:stCxn id="254" idx="5"/>
                <a:endCxn id="264" idx="1"/>
              </p:cNvCxnSpPr>
              <p:nvPr/>
            </p:nvCxnSpPr>
            <p:spPr>
              <a:xfrm>
                <a:off x="821034" y="2653651"/>
                <a:ext cx="298615" cy="476593"/>
              </a:xfrm>
              <a:prstGeom prst="straightConnector1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1109625" y="3123549"/>
                <a:ext cx="68446" cy="4571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>
              <a:off x="3818700" y="3835765"/>
              <a:ext cx="2139322" cy="1414569"/>
              <a:chOff x="181933" y="2602089"/>
              <a:chExt cx="2139322" cy="1414569"/>
            </a:xfrm>
          </p:grpSpPr>
          <p:cxnSp>
            <p:nvCxnSpPr>
              <p:cNvPr id="313" name="Straight Arrow Connector 312"/>
              <p:cNvCxnSpPr>
                <a:stCxn id="217" idx="5"/>
                <a:endCxn id="254" idx="2"/>
              </p:cNvCxnSpPr>
              <p:nvPr/>
            </p:nvCxnSpPr>
            <p:spPr>
              <a:xfrm>
                <a:off x="819157" y="2641113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Arrow Connector 313"/>
              <p:cNvCxnSpPr/>
              <p:nvPr/>
            </p:nvCxnSpPr>
            <p:spPr>
              <a:xfrm>
                <a:off x="1168047" y="3162573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314"/>
              <p:cNvCxnSpPr/>
              <p:nvPr/>
            </p:nvCxnSpPr>
            <p:spPr>
              <a:xfrm>
                <a:off x="921517" y="3278374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Arrow Connector 315"/>
              <p:cNvCxnSpPr/>
              <p:nvPr/>
            </p:nvCxnSpPr>
            <p:spPr>
              <a:xfrm>
                <a:off x="674989" y="3394175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Arrow Connector 316"/>
              <p:cNvCxnSpPr/>
              <p:nvPr/>
            </p:nvCxnSpPr>
            <p:spPr>
              <a:xfrm>
                <a:off x="428461" y="35099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Arrow Connector 317"/>
              <p:cNvCxnSpPr/>
              <p:nvPr/>
            </p:nvCxnSpPr>
            <p:spPr>
              <a:xfrm>
                <a:off x="181933" y="36257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TextBox 318"/>
              <p:cNvSpPr txBox="1"/>
              <p:nvPr/>
            </p:nvSpPr>
            <p:spPr>
              <a:xfrm rot="1149082">
                <a:off x="1125159" y="2602089"/>
                <a:ext cx="564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ExpO</a:t>
                </a:r>
                <a:endParaRPr lang="en-US" sz="1400" dirty="0"/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5028659" y="4241107"/>
            <a:ext cx="2207562" cy="1426594"/>
            <a:chOff x="5028659" y="4241107"/>
            <a:chExt cx="2207562" cy="1426594"/>
          </a:xfrm>
        </p:grpSpPr>
        <p:grpSp>
          <p:nvGrpSpPr>
            <p:cNvPr id="265" name="Group 264"/>
            <p:cNvGrpSpPr/>
            <p:nvPr/>
          </p:nvGrpSpPr>
          <p:grpSpPr>
            <a:xfrm>
              <a:off x="6181661" y="4649857"/>
              <a:ext cx="1054560" cy="1017844"/>
              <a:chOff x="123511" y="2614627"/>
              <a:chExt cx="1054560" cy="1017844"/>
            </a:xfrm>
          </p:grpSpPr>
          <p:sp>
            <p:nvSpPr>
              <p:cNvPr id="266" name="Oval 265"/>
              <p:cNvSpPr/>
              <p:nvPr/>
            </p:nvSpPr>
            <p:spPr>
              <a:xfrm>
                <a:off x="762612" y="2614627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267" name="Straight Arrow Connector 266"/>
              <p:cNvCxnSpPr>
                <a:stCxn id="266" idx="0"/>
                <a:endCxn id="274" idx="0"/>
              </p:cNvCxnSpPr>
              <p:nvPr/>
            </p:nvCxnSpPr>
            <p:spPr>
              <a:xfrm>
                <a:off x="796835" y="2614627"/>
                <a:ext cx="100483" cy="6247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/>
              <p:cNvCxnSpPr>
                <a:stCxn id="266" idx="0"/>
                <a:endCxn id="273" idx="0"/>
              </p:cNvCxnSpPr>
              <p:nvPr/>
            </p:nvCxnSpPr>
            <p:spPr>
              <a:xfrm flipH="1">
                <a:off x="650790" y="2614627"/>
                <a:ext cx="146045" cy="7405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/>
              <p:cNvCxnSpPr>
                <a:stCxn id="266" idx="0"/>
                <a:endCxn id="272" idx="0"/>
              </p:cNvCxnSpPr>
              <p:nvPr/>
            </p:nvCxnSpPr>
            <p:spPr>
              <a:xfrm flipH="1">
                <a:off x="404262" y="2614627"/>
                <a:ext cx="392573" cy="856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>
                <a:stCxn id="266" idx="0"/>
                <a:endCxn id="271" idx="0"/>
              </p:cNvCxnSpPr>
              <p:nvPr/>
            </p:nvCxnSpPr>
            <p:spPr>
              <a:xfrm flipH="1">
                <a:off x="157734" y="2614627"/>
                <a:ext cx="639101" cy="972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Oval 270"/>
              <p:cNvSpPr/>
              <p:nvPr/>
            </p:nvSpPr>
            <p:spPr>
              <a:xfrm>
                <a:off x="123511" y="35867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370039" y="34709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616567" y="3355151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863095" y="3239350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275" name="Straight Arrow Connector 274"/>
              <p:cNvCxnSpPr>
                <a:endCxn id="276" idx="1"/>
              </p:cNvCxnSpPr>
              <p:nvPr/>
            </p:nvCxnSpPr>
            <p:spPr>
              <a:xfrm>
                <a:off x="831058" y="2660346"/>
                <a:ext cx="288591" cy="469898"/>
              </a:xfrm>
              <a:prstGeom prst="straightConnector1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Oval 275"/>
              <p:cNvSpPr/>
              <p:nvPr/>
            </p:nvSpPr>
            <p:spPr>
              <a:xfrm>
                <a:off x="1109625" y="3123549"/>
                <a:ext cx="68446" cy="4571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320" name="Group 319"/>
            <p:cNvGrpSpPr/>
            <p:nvPr/>
          </p:nvGrpSpPr>
          <p:grpSpPr>
            <a:xfrm>
              <a:off x="5028659" y="4241107"/>
              <a:ext cx="2139322" cy="1414569"/>
              <a:chOff x="181933" y="2602089"/>
              <a:chExt cx="2139322" cy="1414569"/>
            </a:xfrm>
          </p:grpSpPr>
          <p:cxnSp>
            <p:nvCxnSpPr>
              <p:cNvPr id="321" name="Straight Arrow Connector 320"/>
              <p:cNvCxnSpPr>
                <a:stCxn id="254" idx="5"/>
                <a:endCxn id="266" idx="2"/>
              </p:cNvCxnSpPr>
              <p:nvPr/>
            </p:nvCxnSpPr>
            <p:spPr>
              <a:xfrm>
                <a:off x="820828" y="2642817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Arrow Connector 321"/>
              <p:cNvCxnSpPr/>
              <p:nvPr/>
            </p:nvCxnSpPr>
            <p:spPr>
              <a:xfrm>
                <a:off x="1168047" y="3162573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/>
              <p:nvPr/>
            </p:nvCxnSpPr>
            <p:spPr>
              <a:xfrm>
                <a:off x="921517" y="3278374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/>
              <p:nvPr/>
            </p:nvCxnSpPr>
            <p:spPr>
              <a:xfrm>
                <a:off x="674989" y="3394175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>
                <a:off x="428461" y="35099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/>
              <p:nvPr/>
            </p:nvCxnSpPr>
            <p:spPr>
              <a:xfrm>
                <a:off x="181933" y="36257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" name="TextBox 326"/>
              <p:cNvSpPr txBox="1"/>
              <p:nvPr/>
            </p:nvSpPr>
            <p:spPr>
              <a:xfrm rot="1149082">
                <a:off x="1140388" y="2602089"/>
                <a:ext cx="5341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ExpE</a:t>
                </a:r>
                <a:endParaRPr lang="en-US" sz="1400" dirty="0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235557" y="4627851"/>
            <a:ext cx="2760605" cy="1685575"/>
            <a:chOff x="6235557" y="4627851"/>
            <a:chExt cx="2760605" cy="1685575"/>
          </a:xfrm>
        </p:grpSpPr>
        <p:sp>
          <p:nvSpPr>
            <p:cNvPr id="336" name="TextBox 335"/>
            <p:cNvSpPr txBox="1"/>
            <p:nvPr/>
          </p:nvSpPr>
          <p:spPr>
            <a:xfrm>
              <a:off x="8049452" y="4889889"/>
              <a:ext cx="719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Java1.0</a:t>
              </a:r>
              <a:endParaRPr lang="en-US" dirty="0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7393293" y="5056905"/>
              <a:ext cx="1054560" cy="1017844"/>
              <a:chOff x="123511" y="2614627"/>
              <a:chExt cx="1054560" cy="1017844"/>
            </a:xfrm>
          </p:grpSpPr>
          <p:sp>
            <p:nvSpPr>
              <p:cNvPr id="278" name="Oval 277"/>
              <p:cNvSpPr/>
              <p:nvPr/>
            </p:nvSpPr>
            <p:spPr>
              <a:xfrm>
                <a:off x="762612" y="2614627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279" name="Straight Arrow Connector 278"/>
              <p:cNvCxnSpPr>
                <a:stCxn id="278" idx="0"/>
                <a:endCxn id="286" idx="0"/>
              </p:cNvCxnSpPr>
              <p:nvPr/>
            </p:nvCxnSpPr>
            <p:spPr>
              <a:xfrm>
                <a:off x="796835" y="2614627"/>
                <a:ext cx="100483" cy="6247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>
                <a:stCxn id="278" idx="0"/>
                <a:endCxn id="285" idx="0"/>
              </p:cNvCxnSpPr>
              <p:nvPr/>
            </p:nvCxnSpPr>
            <p:spPr>
              <a:xfrm flipH="1">
                <a:off x="650790" y="2614627"/>
                <a:ext cx="146045" cy="7405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/>
              <p:cNvCxnSpPr>
                <a:stCxn id="278" idx="0"/>
                <a:endCxn id="284" idx="0"/>
              </p:cNvCxnSpPr>
              <p:nvPr/>
            </p:nvCxnSpPr>
            <p:spPr>
              <a:xfrm flipH="1">
                <a:off x="404262" y="2614627"/>
                <a:ext cx="392573" cy="856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/>
              <p:cNvCxnSpPr>
                <a:stCxn id="278" idx="0"/>
                <a:endCxn id="283" idx="0"/>
              </p:cNvCxnSpPr>
              <p:nvPr/>
            </p:nvCxnSpPr>
            <p:spPr>
              <a:xfrm flipH="1">
                <a:off x="157734" y="2614627"/>
                <a:ext cx="639101" cy="972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Oval 282"/>
              <p:cNvSpPr/>
              <p:nvPr/>
            </p:nvSpPr>
            <p:spPr>
              <a:xfrm>
                <a:off x="123511" y="35867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370039" y="34709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616567" y="3355151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863095" y="3239350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287" name="Straight Arrow Connector 286"/>
              <p:cNvCxnSpPr>
                <a:stCxn id="278" idx="5"/>
                <a:endCxn id="288" idx="1"/>
              </p:cNvCxnSpPr>
              <p:nvPr/>
            </p:nvCxnSpPr>
            <p:spPr>
              <a:xfrm>
                <a:off x="821034" y="2653651"/>
                <a:ext cx="298615" cy="476593"/>
              </a:xfrm>
              <a:prstGeom prst="straightConnector1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Oval 287"/>
              <p:cNvSpPr/>
              <p:nvPr/>
            </p:nvSpPr>
            <p:spPr>
              <a:xfrm>
                <a:off x="1109625" y="3123549"/>
                <a:ext cx="68446" cy="4571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195419" y="5423464"/>
              <a:ext cx="1800743" cy="889962"/>
              <a:chOff x="7195419" y="5423464"/>
              <a:chExt cx="1800743" cy="88996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7195419" y="6005649"/>
                <a:ext cx="5577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gram</a:t>
                </a:r>
                <a:endParaRPr lang="en-US" sz="14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125831" y="5598814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err="1" smtClean="0"/>
                  <a:t>JVM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854450" y="5750678"/>
                <a:ext cx="5903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comp</a:t>
                </a:r>
                <a:endParaRPr lang="en-US" sz="14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474277" y="5870417"/>
                <a:ext cx="6251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err="1" smtClean="0"/>
                  <a:t>interp</a:t>
                </a:r>
                <a:endParaRPr lang="en-US" sz="1400" dirty="0"/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8413630" y="5423464"/>
                <a:ext cx="5825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proof</a:t>
                </a:r>
                <a:endParaRPr lang="en-US" dirty="0"/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6235557" y="4627851"/>
              <a:ext cx="2139322" cy="1433619"/>
              <a:chOff x="181933" y="2602089"/>
              <a:chExt cx="2139322" cy="1433619"/>
            </a:xfrm>
          </p:grpSpPr>
          <p:cxnSp>
            <p:nvCxnSpPr>
              <p:cNvPr id="329" name="Straight Arrow Connector 328"/>
              <p:cNvCxnSpPr>
                <a:stCxn id="266" idx="5"/>
                <a:endCxn id="278" idx="2"/>
              </p:cNvCxnSpPr>
              <p:nvPr/>
            </p:nvCxnSpPr>
            <p:spPr>
              <a:xfrm>
                <a:off x="825560" y="2663119"/>
                <a:ext cx="1153210" cy="39088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/>
              <p:cNvCxnSpPr/>
              <p:nvPr/>
            </p:nvCxnSpPr>
            <p:spPr>
              <a:xfrm>
                <a:off x="1168047" y="3181623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330"/>
              <p:cNvCxnSpPr/>
              <p:nvPr/>
            </p:nvCxnSpPr>
            <p:spPr>
              <a:xfrm>
                <a:off x="921517" y="3297424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Arrow Connector 331"/>
              <p:cNvCxnSpPr/>
              <p:nvPr/>
            </p:nvCxnSpPr>
            <p:spPr>
              <a:xfrm>
                <a:off x="674989" y="3413225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Arrow Connector 332"/>
              <p:cNvCxnSpPr/>
              <p:nvPr/>
            </p:nvCxnSpPr>
            <p:spPr>
              <a:xfrm>
                <a:off x="428461" y="352902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/>
              <p:cNvCxnSpPr/>
              <p:nvPr/>
            </p:nvCxnSpPr>
            <p:spPr>
              <a:xfrm>
                <a:off x="181933" y="364482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5" name="TextBox 334"/>
              <p:cNvSpPr txBox="1"/>
              <p:nvPr/>
            </p:nvSpPr>
            <p:spPr>
              <a:xfrm rot="1149082">
                <a:off x="1128365" y="2602089"/>
                <a:ext cx="5581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StmE</a:t>
                </a:r>
                <a:endParaRPr lang="en-US" sz="1400" dirty="0"/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57" name="Rounded Rectangle 156"/>
          <p:cNvSpPr/>
          <p:nvPr/>
        </p:nvSpPr>
        <p:spPr>
          <a:xfrm>
            <a:off x="5275187" y="6310944"/>
            <a:ext cx="1608275" cy="35752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Delaware &amp; Cook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err="1" smtClean="0">
                <a:solidFill>
                  <a:schemeClr val="tx1"/>
                </a:solidFill>
              </a:rPr>
              <a:t>OOPSLA</a:t>
            </a:r>
            <a:r>
              <a:rPr lang="en-US" sz="1400" dirty="0" smtClean="0">
                <a:solidFill>
                  <a:schemeClr val="tx1"/>
                </a:solidFill>
              </a:rPr>
              <a:t> 2011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5250782" y="5845543"/>
            <a:ext cx="1160645" cy="35752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Thuem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2015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6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/>
        </p:nvGrpSpPr>
        <p:grpSpPr>
          <a:xfrm>
            <a:off x="122355" y="3096711"/>
            <a:ext cx="1278174" cy="723865"/>
            <a:chOff x="7195419" y="5589561"/>
            <a:chExt cx="1278174" cy="723865"/>
          </a:xfrm>
        </p:grpSpPr>
        <p:sp>
          <p:nvSpPr>
            <p:cNvPr id="291" name="TextBox 290"/>
            <p:cNvSpPr txBox="1"/>
            <p:nvPr/>
          </p:nvSpPr>
          <p:spPr>
            <a:xfrm>
              <a:off x="7195419" y="6005649"/>
              <a:ext cx="557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gram</a:t>
              </a:r>
              <a:endParaRPr lang="en-US" sz="1400" dirty="0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7974738" y="5589561"/>
              <a:ext cx="498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JVM</a:t>
              </a:r>
              <a:endParaRPr lang="en-US" dirty="0"/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7714330" y="5730567"/>
              <a:ext cx="590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comp</a:t>
              </a:r>
              <a:endParaRPr lang="en-US" sz="1400" dirty="0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7474277" y="5870417"/>
              <a:ext cx="6251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interp</a:t>
              </a:r>
              <a:endParaRPr lang="en-US" sz="1400" dirty="0"/>
            </a:p>
          </p:txBody>
        </p:sp>
      </p:grpSp>
      <p:sp>
        <p:nvSpPr>
          <p:cNvPr id="337" name="TextBox 336"/>
          <p:cNvSpPr txBox="1"/>
          <p:nvPr/>
        </p:nvSpPr>
        <p:spPr>
          <a:xfrm>
            <a:off x="1106612" y="2930973"/>
            <a:ext cx="582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proof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Discovered </a:t>
            </a:r>
            <a:endParaRPr lang="en-US" dirty="0"/>
          </a:p>
        </p:txBody>
      </p:sp>
      <p:sp>
        <p:nvSpPr>
          <p:cNvPr id="66" name="Content Placeholder 6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51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Proof-of-correctness for the sublanguages could be modularized too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Subsequently verified by Ben Delaware</a:t>
            </a:r>
            <a:br>
              <a:rPr lang="en-US" dirty="0" smtClean="0"/>
            </a:br>
            <a:r>
              <a:rPr lang="en-US" dirty="0" smtClean="0"/>
              <a:t>OOPSLA 2011 using the Coq Theorem Prover;</a:t>
            </a:r>
            <a:br>
              <a:rPr lang="en-US" dirty="0" smtClean="0"/>
            </a:br>
            <a:r>
              <a:rPr lang="en-US" dirty="0" smtClean="0"/>
              <a:t>Thomas Thüm Ph.D. 2015, many others…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88362" y="2471089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Expr</a:t>
            </a:r>
            <a:endParaRPr lang="en-US" sz="1400" dirty="0"/>
          </a:p>
        </p:txBody>
      </p:sp>
      <p:grpSp>
        <p:nvGrpSpPr>
          <p:cNvPr id="248" name="Group 247"/>
          <p:cNvGrpSpPr/>
          <p:nvPr/>
        </p:nvGrpSpPr>
        <p:grpSpPr>
          <a:xfrm>
            <a:off x="123511" y="2614627"/>
            <a:ext cx="1054560" cy="1017844"/>
            <a:chOff x="123511" y="2614627"/>
            <a:chExt cx="1054560" cy="1017844"/>
          </a:xfrm>
        </p:grpSpPr>
        <p:cxnSp>
          <p:nvCxnSpPr>
            <p:cNvPr id="190" name="Straight Arrow Connector 189"/>
            <p:cNvCxnSpPr>
              <a:stCxn id="54" idx="0"/>
              <a:endCxn id="191" idx="1"/>
            </p:cNvCxnSpPr>
            <p:nvPr/>
          </p:nvCxnSpPr>
          <p:spPr>
            <a:xfrm>
              <a:off x="796835" y="2614627"/>
              <a:ext cx="322814" cy="51561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762612" y="2614627"/>
              <a:ext cx="6844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54" idx="0"/>
              <a:endCxn id="65" idx="0"/>
            </p:cNvCxnSpPr>
            <p:nvPr/>
          </p:nvCxnSpPr>
          <p:spPr>
            <a:xfrm>
              <a:off x="796835" y="2614627"/>
              <a:ext cx="100483" cy="6247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4" idx="0"/>
              <a:endCxn id="64" idx="0"/>
            </p:cNvCxnSpPr>
            <p:nvPr/>
          </p:nvCxnSpPr>
          <p:spPr>
            <a:xfrm flipH="1">
              <a:off x="650790" y="2614627"/>
              <a:ext cx="146045" cy="740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4" idx="0"/>
              <a:endCxn id="63" idx="0"/>
            </p:cNvCxnSpPr>
            <p:nvPr/>
          </p:nvCxnSpPr>
          <p:spPr>
            <a:xfrm flipH="1">
              <a:off x="404262" y="2614627"/>
              <a:ext cx="392573" cy="856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4" idx="0"/>
              <a:endCxn id="62" idx="0"/>
            </p:cNvCxnSpPr>
            <p:nvPr/>
          </p:nvCxnSpPr>
          <p:spPr>
            <a:xfrm flipH="1">
              <a:off x="157734" y="2614627"/>
              <a:ext cx="639101" cy="9721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23511" y="3586752"/>
              <a:ext cx="6844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70039" y="3470952"/>
              <a:ext cx="6844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16567" y="3355151"/>
              <a:ext cx="6844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863095" y="3239350"/>
              <a:ext cx="6844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1109625" y="3123549"/>
              <a:ext cx="68446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81933" y="2602089"/>
            <a:ext cx="2207768" cy="1437428"/>
            <a:chOff x="181933" y="2602089"/>
            <a:chExt cx="2207768" cy="1437428"/>
          </a:xfrm>
        </p:grpSpPr>
        <p:grpSp>
          <p:nvGrpSpPr>
            <p:cNvPr id="192" name="Group 191"/>
            <p:cNvGrpSpPr/>
            <p:nvPr/>
          </p:nvGrpSpPr>
          <p:grpSpPr>
            <a:xfrm>
              <a:off x="1335141" y="3021673"/>
              <a:ext cx="1054560" cy="1017844"/>
              <a:chOff x="123511" y="2614627"/>
              <a:chExt cx="1054560" cy="1017844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762612" y="2614627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4" name="Straight Arrow Connector 193"/>
              <p:cNvCxnSpPr>
                <a:stCxn id="193" idx="0"/>
                <a:endCxn id="201" idx="0"/>
              </p:cNvCxnSpPr>
              <p:nvPr/>
            </p:nvCxnSpPr>
            <p:spPr>
              <a:xfrm>
                <a:off x="796835" y="2614627"/>
                <a:ext cx="100483" cy="6247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>
                <a:stCxn id="193" idx="0"/>
                <a:endCxn id="200" idx="0"/>
              </p:cNvCxnSpPr>
              <p:nvPr/>
            </p:nvCxnSpPr>
            <p:spPr>
              <a:xfrm flipH="1">
                <a:off x="650790" y="2614627"/>
                <a:ext cx="146045" cy="7405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>
                <a:stCxn id="193" idx="0"/>
                <a:endCxn id="199" idx="0"/>
              </p:cNvCxnSpPr>
              <p:nvPr/>
            </p:nvCxnSpPr>
            <p:spPr>
              <a:xfrm flipH="1">
                <a:off x="404262" y="2614627"/>
                <a:ext cx="392573" cy="856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>
                <a:stCxn id="193" idx="0"/>
                <a:endCxn id="198" idx="0"/>
              </p:cNvCxnSpPr>
              <p:nvPr/>
            </p:nvCxnSpPr>
            <p:spPr>
              <a:xfrm flipH="1">
                <a:off x="157734" y="2614627"/>
                <a:ext cx="639101" cy="972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Oval 197"/>
              <p:cNvSpPr/>
              <p:nvPr/>
            </p:nvSpPr>
            <p:spPr>
              <a:xfrm>
                <a:off x="123511" y="35867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370039" y="34709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16567" y="3355151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863095" y="3239350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2" name="Straight Arrow Connector 201"/>
              <p:cNvCxnSpPr>
                <a:stCxn id="193" idx="5"/>
                <a:endCxn id="203" idx="1"/>
              </p:cNvCxnSpPr>
              <p:nvPr/>
            </p:nvCxnSpPr>
            <p:spPr>
              <a:xfrm>
                <a:off x="821034" y="2653651"/>
                <a:ext cx="298615" cy="476593"/>
              </a:xfrm>
              <a:prstGeom prst="straightConnector1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Oval 202"/>
              <p:cNvSpPr/>
              <p:nvPr/>
            </p:nvSpPr>
            <p:spPr>
              <a:xfrm>
                <a:off x="1109625" y="3123549"/>
                <a:ext cx="68446" cy="4571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81933" y="2602089"/>
              <a:ext cx="2139322" cy="1414569"/>
              <a:chOff x="181933" y="2602089"/>
              <a:chExt cx="2139322" cy="1414569"/>
            </a:xfrm>
          </p:grpSpPr>
          <p:cxnSp>
            <p:nvCxnSpPr>
              <p:cNvPr id="36" name="Straight Arrow Connector 35"/>
              <p:cNvCxnSpPr>
                <a:stCxn id="54" idx="5"/>
              </p:cNvCxnSpPr>
              <p:nvPr/>
            </p:nvCxnSpPr>
            <p:spPr>
              <a:xfrm>
                <a:off x="821034" y="2653651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91" idx="5"/>
                <a:endCxn id="203" idx="2"/>
              </p:cNvCxnSpPr>
              <p:nvPr/>
            </p:nvCxnSpPr>
            <p:spPr>
              <a:xfrm>
                <a:off x="1168047" y="3162573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65" idx="5"/>
                <a:endCxn id="201" idx="2"/>
              </p:cNvCxnSpPr>
              <p:nvPr/>
            </p:nvCxnSpPr>
            <p:spPr>
              <a:xfrm>
                <a:off x="921517" y="3278374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64" idx="5"/>
                <a:endCxn id="200" idx="2"/>
              </p:cNvCxnSpPr>
              <p:nvPr/>
            </p:nvCxnSpPr>
            <p:spPr>
              <a:xfrm>
                <a:off x="674989" y="3394175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63" idx="5"/>
                <a:endCxn id="199" idx="2"/>
              </p:cNvCxnSpPr>
              <p:nvPr/>
            </p:nvCxnSpPr>
            <p:spPr>
              <a:xfrm>
                <a:off x="428461" y="35099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62" idx="5"/>
                <a:endCxn id="198" idx="2"/>
              </p:cNvCxnSpPr>
              <p:nvPr/>
            </p:nvCxnSpPr>
            <p:spPr>
              <a:xfrm>
                <a:off x="181933" y="36257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 rot="1149082">
                <a:off x="1172448" y="2602089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Stm</a:t>
                </a:r>
                <a:endParaRPr lang="en-US" sz="1400" dirty="0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1392399" y="3025660"/>
            <a:ext cx="2208932" cy="1420903"/>
            <a:chOff x="1392399" y="3025660"/>
            <a:chExt cx="2208932" cy="1420903"/>
          </a:xfrm>
        </p:grpSpPr>
        <p:grpSp>
          <p:nvGrpSpPr>
            <p:cNvPr id="204" name="Group 203"/>
            <p:cNvGrpSpPr/>
            <p:nvPr/>
          </p:nvGrpSpPr>
          <p:grpSpPr>
            <a:xfrm>
              <a:off x="2546771" y="3428719"/>
              <a:ext cx="1054560" cy="1017844"/>
              <a:chOff x="123511" y="2614627"/>
              <a:chExt cx="1054560" cy="1017844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762612" y="2614627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Arrow Connector 205"/>
              <p:cNvCxnSpPr>
                <a:stCxn id="205" idx="0"/>
                <a:endCxn id="213" idx="0"/>
              </p:cNvCxnSpPr>
              <p:nvPr/>
            </p:nvCxnSpPr>
            <p:spPr>
              <a:xfrm>
                <a:off x="796835" y="2614627"/>
                <a:ext cx="100483" cy="6247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>
                <a:stCxn id="205" idx="0"/>
                <a:endCxn id="212" idx="0"/>
              </p:cNvCxnSpPr>
              <p:nvPr/>
            </p:nvCxnSpPr>
            <p:spPr>
              <a:xfrm flipH="1">
                <a:off x="650790" y="2614627"/>
                <a:ext cx="146045" cy="7405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>
                <a:stCxn id="205" idx="0"/>
                <a:endCxn id="211" idx="0"/>
              </p:cNvCxnSpPr>
              <p:nvPr/>
            </p:nvCxnSpPr>
            <p:spPr>
              <a:xfrm flipH="1">
                <a:off x="404262" y="2614627"/>
                <a:ext cx="392573" cy="856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>
                <a:stCxn id="205" idx="0"/>
                <a:endCxn id="210" idx="0"/>
              </p:cNvCxnSpPr>
              <p:nvPr/>
            </p:nvCxnSpPr>
            <p:spPr>
              <a:xfrm flipH="1">
                <a:off x="157734" y="2614627"/>
                <a:ext cx="639101" cy="972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Oval 209"/>
              <p:cNvSpPr/>
              <p:nvPr/>
            </p:nvSpPr>
            <p:spPr>
              <a:xfrm>
                <a:off x="123511" y="35867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370039" y="34709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16567" y="3355151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863095" y="3239350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>
                <a:stCxn id="205" idx="5"/>
                <a:endCxn id="215" idx="1"/>
              </p:cNvCxnSpPr>
              <p:nvPr/>
            </p:nvCxnSpPr>
            <p:spPr>
              <a:xfrm>
                <a:off x="821034" y="2653651"/>
                <a:ext cx="298615" cy="476593"/>
              </a:xfrm>
              <a:prstGeom prst="straightConnector1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1109625" y="3123549"/>
                <a:ext cx="68446" cy="4571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>
              <a:off x="1392399" y="3025660"/>
              <a:ext cx="2139322" cy="1414569"/>
              <a:chOff x="181933" y="2602089"/>
              <a:chExt cx="2139322" cy="1414569"/>
            </a:xfrm>
          </p:grpSpPr>
          <p:cxnSp>
            <p:nvCxnSpPr>
              <p:cNvPr id="297" name="Straight Arrow Connector 296"/>
              <p:cNvCxnSpPr>
                <a:endCxn id="205" idx="2"/>
              </p:cNvCxnSpPr>
              <p:nvPr/>
            </p:nvCxnSpPr>
            <p:spPr>
              <a:xfrm>
                <a:off x="831058" y="2637487"/>
                <a:ext cx="1144348" cy="39052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/>
              <p:cNvCxnSpPr/>
              <p:nvPr/>
            </p:nvCxnSpPr>
            <p:spPr>
              <a:xfrm>
                <a:off x="1168047" y="3162573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/>
              <p:cNvCxnSpPr/>
              <p:nvPr/>
            </p:nvCxnSpPr>
            <p:spPr>
              <a:xfrm>
                <a:off x="921517" y="3278374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/>
              <p:cNvCxnSpPr/>
              <p:nvPr/>
            </p:nvCxnSpPr>
            <p:spPr>
              <a:xfrm>
                <a:off x="674989" y="3394175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/>
              <p:cNvCxnSpPr/>
              <p:nvPr/>
            </p:nvCxnSpPr>
            <p:spPr>
              <a:xfrm>
                <a:off x="428461" y="35099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/>
              <p:cNvCxnSpPr/>
              <p:nvPr/>
            </p:nvCxnSpPr>
            <p:spPr>
              <a:xfrm>
                <a:off x="181933" y="36257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TextBox 302"/>
              <p:cNvSpPr txBox="1"/>
              <p:nvPr/>
            </p:nvSpPr>
            <p:spPr>
              <a:xfrm rot="1149082">
                <a:off x="1143594" y="2602089"/>
                <a:ext cx="5277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ExpS</a:t>
                </a:r>
                <a:endParaRPr lang="en-US" sz="1400" dirty="0"/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2614775" y="3433781"/>
            <a:ext cx="2198186" cy="1419828"/>
            <a:chOff x="2614775" y="3433781"/>
            <a:chExt cx="2198186" cy="1419828"/>
          </a:xfrm>
        </p:grpSpPr>
        <p:grpSp>
          <p:nvGrpSpPr>
            <p:cNvPr id="216" name="Group 215"/>
            <p:cNvGrpSpPr/>
            <p:nvPr/>
          </p:nvGrpSpPr>
          <p:grpSpPr>
            <a:xfrm>
              <a:off x="3758401" y="3835765"/>
              <a:ext cx="1054560" cy="1017844"/>
              <a:chOff x="123511" y="2614627"/>
              <a:chExt cx="1054560" cy="1017844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762612" y="2614627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Arrow Connector 217"/>
              <p:cNvCxnSpPr>
                <a:stCxn id="217" idx="0"/>
                <a:endCxn id="250" idx="0"/>
              </p:cNvCxnSpPr>
              <p:nvPr/>
            </p:nvCxnSpPr>
            <p:spPr>
              <a:xfrm>
                <a:off x="796835" y="2614627"/>
                <a:ext cx="100483" cy="6247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>
                <a:stCxn id="217" idx="0"/>
                <a:endCxn id="249" idx="0"/>
              </p:cNvCxnSpPr>
              <p:nvPr/>
            </p:nvCxnSpPr>
            <p:spPr>
              <a:xfrm flipH="1">
                <a:off x="650790" y="2614627"/>
                <a:ext cx="146045" cy="7405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>
                <a:stCxn id="217" idx="0"/>
                <a:endCxn id="223" idx="0"/>
              </p:cNvCxnSpPr>
              <p:nvPr/>
            </p:nvCxnSpPr>
            <p:spPr>
              <a:xfrm flipH="1">
                <a:off x="404262" y="2614627"/>
                <a:ext cx="392573" cy="856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>
                <a:stCxn id="217" idx="0"/>
                <a:endCxn id="222" idx="0"/>
              </p:cNvCxnSpPr>
              <p:nvPr/>
            </p:nvCxnSpPr>
            <p:spPr>
              <a:xfrm flipH="1">
                <a:off x="157734" y="2614627"/>
                <a:ext cx="639101" cy="972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Oval 221"/>
              <p:cNvSpPr/>
              <p:nvPr/>
            </p:nvSpPr>
            <p:spPr>
              <a:xfrm>
                <a:off x="123511" y="35867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370039" y="34709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616567" y="3355151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863095" y="3239350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1" name="Straight Arrow Connector 250"/>
              <p:cNvCxnSpPr>
                <a:stCxn id="217" idx="5"/>
                <a:endCxn id="252" idx="1"/>
              </p:cNvCxnSpPr>
              <p:nvPr/>
            </p:nvCxnSpPr>
            <p:spPr>
              <a:xfrm>
                <a:off x="821034" y="2653651"/>
                <a:ext cx="298615" cy="476593"/>
              </a:xfrm>
              <a:prstGeom prst="straightConnector1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Oval 251"/>
              <p:cNvSpPr/>
              <p:nvPr/>
            </p:nvSpPr>
            <p:spPr>
              <a:xfrm>
                <a:off x="1109625" y="3123549"/>
                <a:ext cx="68446" cy="4571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2614775" y="3433781"/>
              <a:ext cx="2139322" cy="1414569"/>
              <a:chOff x="181933" y="2602089"/>
              <a:chExt cx="2139322" cy="1414569"/>
            </a:xfrm>
          </p:grpSpPr>
          <p:cxnSp>
            <p:nvCxnSpPr>
              <p:cNvPr id="305" name="Straight Arrow Connector 304"/>
              <p:cNvCxnSpPr>
                <a:stCxn id="205" idx="5"/>
                <a:endCxn id="217" idx="2"/>
              </p:cNvCxnSpPr>
              <p:nvPr/>
            </p:nvCxnSpPr>
            <p:spPr>
              <a:xfrm>
                <a:off x="811452" y="2636051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/>
              <p:cNvCxnSpPr/>
              <p:nvPr/>
            </p:nvCxnSpPr>
            <p:spPr>
              <a:xfrm>
                <a:off x="1168047" y="3162573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/>
              <p:nvPr/>
            </p:nvCxnSpPr>
            <p:spPr>
              <a:xfrm>
                <a:off x="921517" y="3278374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/>
              <p:cNvCxnSpPr/>
              <p:nvPr/>
            </p:nvCxnSpPr>
            <p:spPr>
              <a:xfrm>
                <a:off x="674989" y="3394175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/>
              <p:cNvCxnSpPr/>
              <p:nvPr/>
            </p:nvCxnSpPr>
            <p:spPr>
              <a:xfrm>
                <a:off x="428461" y="35099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>
                <a:off x="181933" y="36257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TextBox 310"/>
              <p:cNvSpPr txBox="1"/>
              <p:nvPr/>
            </p:nvSpPr>
            <p:spPr>
              <a:xfrm rot="1149082">
                <a:off x="1131571" y="2602089"/>
                <a:ext cx="5517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StmS</a:t>
                </a:r>
                <a:endParaRPr lang="en-US" sz="1400" dirty="0"/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3818700" y="3835765"/>
            <a:ext cx="2205891" cy="1424890"/>
            <a:chOff x="3818700" y="3835765"/>
            <a:chExt cx="2205891" cy="1424890"/>
          </a:xfrm>
        </p:grpSpPr>
        <p:grpSp>
          <p:nvGrpSpPr>
            <p:cNvPr id="253" name="Group 252"/>
            <p:cNvGrpSpPr/>
            <p:nvPr/>
          </p:nvGrpSpPr>
          <p:grpSpPr>
            <a:xfrm>
              <a:off x="4970031" y="4242811"/>
              <a:ext cx="1054560" cy="1017844"/>
              <a:chOff x="123511" y="2614627"/>
              <a:chExt cx="1054560" cy="1017844"/>
            </a:xfrm>
          </p:grpSpPr>
          <p:sp>
            <p:nvSpPr>
              <p:cNvPr id="254" name="Oval 253"/>
              <p:cNvSpPr/>
              <p:nvPr/>
            </p:nvSpPr>
            <p:spPr>
              <a:xfrm>
                <a:off x="762612" y="2614627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5" name="Straight Arrow Connector 254"/>
              <p:cNvCxnSpPr>
                <a:stCxn id="254" idx="0"/>
                <a:endCxn id="262" idx="0"/>
              </p:cNvCxnSpPr>
              <p:nvPr/>
            </p:nvCxnSpPr>
            <p:spPr>
              <a:xfrm>
                <a:off x="796835" y="2614627"/>
                <a:ext cx="100483" cy="6247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>
                <a:stCxn id="254" idx="0"/>
                <a:endCxn id="261" idx="0"/>
              </p:cNvCxnSpPr>
              <p:nvPr/>
            </p:nvCxnSpPr>
            <p:spPr>
              <a:xfrm flipH="1">
                <a:off x="650790" y="2614627"/>
                <a:ext cx="146045" cy="7405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>
                <a:stCxn id="254" idx="0"/>
                <a:endCxn id="260" idx="0"/>
              </p:cNvCxnSpPr>
              <p:nvPr/>
            </p:nvCxnSpPr>
            <p:spPr>
              <a:xfrm flipH="1">
                <a:off x="404262" y="2614627"/>
                <a:ext cx="392573" cy="856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>
                <a:stCxn id="254" idx="0"/>
                <a:endCxn id="259" idx="0"/>
              </p:cNvCxnSpPr>
              <p:nvPr/>
            </p:nvCxnSpPr>
            <p:spPr>
              <a:xfrm flipH="1">
                <a:off x="157734" y="2614627"/>
                <a:ext cx="639101" cy="972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Oval 258"/>
              <p:cNvSpPr/>
              <p:nvPr/>
            </p:nvSpPr>
            <p:spPr>
              <a:xfrm>
                <a:off x="123511" y="35867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370039" y="34709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616567" y="3355151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863095" y="3239350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3" name="Straight Arrow Connector 262"/>
              <p:cNvCxnSpPr>
                <a:stCxn id="254" idx="5"/>
                <a:endCxn id="264" idx="1"/>
              </p:cNvCxnSpPr>
              <p:nvPr/>
            </p:nvCxnSpPr>
            <p:spPr>
              <a:xfrm>
                <a:off x="821034" y="2653651"/>
                <a:ext cx="298615" cy="476593"/>
              </a:xfrm>
              <a:prstGeom prst="straightConnector1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1109625" y="3123549"/>
                <a:ext cx="68446" cy="4571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>
              <a:off x="3818700" y="3835765"/>
              <a:ext cx="2139322" cy="1414569"/>
              <a:chOff x="181933" y="2602089"/>
              <a:chExt cx="2139322" cy="1414569"/>
            </a:xfrm>
          </p:grpSpPr>
          <p:cxnSp>
            <p:nvCxnSpPr>
              <p:cNvPr id="313" name="Straight Arrow Connector 312"/>
              <p:cNvCxnSpPr>
                <a:stCxn id="217" idx="5"/>
                <a:endCxn id="254" idx="2"/>
              </p:cNvCxnSpPr>
              <p:nvPr/>
            </p:nvCxnSpPr>
            <p:spPr>
              <a:xfrm>
                <a:off x="819157" y="2641113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Arrow Connector 313"/>
              <p:cNvCxnSpPr/>
              <p:nvPr/>
            </p:nvCxnSpPr>
            <p:spPr>
              <a:xfrm>
                <a:off x="1168047" y="3162573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314"/>
              <p:cNvCxnSpPr/>
              <p:nvPr/>
            </p:nvCxnSpPr>
            <p:spPr>
              <a:xfrm>
                <a:off x="921517" y="3278374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Arrow Connector 315"/>
              <p:cNvCxnSpPr/>
              <p:nvPr/>
            </p:nvCxnSpPr>
            <p:spPr>
              <a:xfrm>
                <a:off x="674989" y="3394175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Arrow Connector 316"/>
              <p:cNvCxnSpPr/>
              <p:nvPr/>
            </p:nvCxnSpPr>
            <p:spPr>
              <a:xfrm>
                <a:off x="428461" y="35099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Arrow Connector 317"/>
              <p:cNvCxnSpPr/>
              <p:nvPr/>
            </p:nvCxnSpPr>
            <p:spPr>
              <a:xfrm>
                <a:off x="181933" y="36257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TextBox 318"/>
              <p:cNvSpPr txBox="1"/>
              <p:nvPr/>
            </p:nvSpPr>
            <p:spPr>
              <a:xfrm rot="1149082">
                <a:off x="1125159" y="2602089"/>
                <a:ext cx="564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ExpO</a:t>
                </a:r>
                <a:endParaRPr lang="en-US" sz="1400" dirty="0"/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5028659" y="4241107"/>
            <a:ext cx="2207562" cy="1426594"/>
            <a:chOff x="5028659" y="4241107"/>
            <a:chExt cx="2207562" cy="1426594"/>
          </a:xfrm>
        </p:grpSpPr>
        <p:grpSp>
          <p:nvGrpSpPr>
            <p:cNvPr id="265" name="Group 264"/>
            <p:cNvGrpSpPr/>
            <p:nvPr/>
          </p:nvGrpSpPr>
          <p:grpSpPr>
            <a:xfrm>
              <a:off x="6181661" y="4649857"/>
              <a:ext cx="1054560" cy="1017844"/>
              <a:chOff x="123511" y="2614627"/>
              <a:chExt cx="1054560" cy="1017844"/>
            </a:xfrm>
          </p:grpSpPr>
          <p:sp>
            <p:nvSpPr>
              <p:cNvPr id="266" name="Oval 265"/>
              <p:cNvSpPr/>
              <p:nvPr/>
            </p:nvSpPr>
            <p:spPr>
              <a:xfrm>
                <a:off x="762612" y="2614627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267" name="Straight Arrow Connector 266"/>
              <p:cNvCxnSpPr>
                <a:stCxn id="266" idx="0"/>
                <a:endCxn id="274" idx="0"/>
              </p:cNvCxnSpPr>
              <p:nvPr/>
            </p:nvCxnSpPr>
            <p:spPr>
              <a:xfrm>
                <a:off x="796835" y="2614627"/>
                <a:ext cx="100483" cy="6247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/>
              <p:cNvCxnSpPr>
                <a:stCxn id="266" idx="0"/>
                <a:endCxn id="273" idx="0"/>
              </p:cNvCxnSpPr>
              <p:nvPr/>
            </p:nvCxnSpPr>
            <p:spPr>
              <a:xfrm flipH="1">
                <a:off x="650790" y="2614627"/>
                <a:ext cx="146045" cy="7405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/>
              <p:cNvCxnSpPr>
                <a:stCxn id="266" idx="0"/>
                <a:endCxn id="272" idx="0"/>
              </p:cNvCxnSpPr>
              <p:nvPr/>
            </p:nvCxnSpPr>
            <p:spPr>
              <a:xfrm flipH="1">
                <a:off x="404262" y="2614627"/>
                <a:ext cx="392573" cy="856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>
                <a:stCxn id="266" idx="0"/>
                <a:endCxn id="271" idx="0"/>
              </p:cNvCxnSpPr>
              <p:nvPr/>
            </p:nvCxnSpPr>
            <p:spPr>
              <a:xfrm flipH="1">
                <a:off x="157734" y="2614627"/>
                <a:ext cx="639101" cy="972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Oval 270"/>
              <p:cNvSpPr/>
              <p:nvPr/>
            </p:nvSpPr>
            <p:spPr>
              <a:xfrm>
                <a:off x="123511" y="35867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370039" y="34709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616567" y="3355151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863095" y="3239350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275" name="Straight Arrow Connector 274"/>
              <p:cNvCxnSpPr>
                <a:endCxn id="276" idx="1"/>
              </p:cNvCxnSpPr>
              <p:nvPr/>
            </p:nvCxnSpPr>
            <p:spPr>
              <a:xfrm>
                <a:off x="831058" y="2660346"/>
                <a:ext cx="288591" cy="469898"/>
              </a:xfrm>
              <a:prstGeom prst="straightConnector1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Oval 275"/>
              <p:cNvSpPr/>
              <p:nvPr/>
            </p:nvSpPr>
            <p:spPr>
              <a:xfrm>
                <a:off x="1109625" y="3123549"/>
                <a:ext cx="68446" cy="4571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320" name="Group 319"/>
            <p:cNvGrpSpPr/>
            <p:nvPr/>
          </p:nvGrpSpPr>
          <p:grpSpPr>
            <a:xfrm>
              <a:off x="5028659" y="4241107"/>
              <a:ext cx="2139322" cy="1414569"/>
              <a:chOff x="181933" y="2602089"/>
              <a:chExt cx="2139322" cy="1414569"/>
            </a:xfrm>
          </p:grpSpPr>
          <p:cxnSp>
            <p:nvCxnSpPr>
              <p:cNvPr id="321" name="Straight Arrow Connector 320"/>
              <p:cNvCxnSpPr>
                <a:stCxn id="254" idx="5"/>
                <a:endCxn id="266" idx="2"/>
              </p:cNvCxnSpPr>
              <p:nvPr/>
            </p:nvCxnSpPr>
            <p:spPr>
              <a:xfrm>
                <a:off x="820828" y="2642817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Arrow Connector 321"/>
              <p:cNvCxnSpPr/>
              <p:nvPr/>
            </p:nvCxnSpPr>
            <p:spPr>
              <a:xfrm>
                <a:off x="1168047" y="3162573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/>
              <p:nvPr/>
            </p:nvCxnSpPr>
            <p:spPr>
              <a:xfrm>
                <a:off x="921517" y="3278374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/>
              <p:nvPr/>
            </p:nvCxnSpPr>
            <p:spPr>
              <a:xfrm>
                <a:off x="674989" y="3394175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>
                <a:off x="428461" y="35099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/>
              <p:nvPr/>
            </p:nvCxnSpPr>
            <p:spPr>
              <a:xfrm>
                <a:off x="181933" y="362577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" name="TextBox 326"/>
              <p:cNvSpPr txBox="1"/>
              <p:nvPr/>
            </p:nvSpPr>
            <p:spPr>
              <a:xfrm rot="1149082">
                <a:off x="1140388" y="2602089"/>
                <a:ext cx="5341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ExpE</a:t>
                </a:r>
                <a:endParaRPr lang="en-US" sz="1400" dirty="0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235557" y="4627851"/>
            <a:ext cx="2760605" cy="1685575"/>
            <a:chOff x="6235557" y="4627851"/>
            <a:chExt cx="2760605" cy="1685575"/>
          </a:xfrm>
        </p:grpSpPr>
        <p:sp>
          <p:nvSpPr>
            <p:cNvPr id="336" name="TextBox 335"/>
            <p:cNvSpPr txBox="1"/>
            <p:nvPr/>
          </p:nvSpPr>
          <p:spPr>
            <a:xfrm>
              <a:off x="8049452" y="4889889"/>
              <a:ext cx="719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Java1.0</a:t>
              </a:r>
              <a:endParaRPr lang="en-US" dirty="0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7393293" y="5056905"/>
              <a:ext cx="1054560" cy="1017844"/>
              <a:chOff x="123511" y="2614627"/>
              <a:chExt cx="1054560" cy="1017844"/>
            </a:xfrm>
          </p:grpSpPr>
          <p:sp>
            <p:nvSpPr>
              <p:cNvPr id="278" name="Oval 277"/>
              <p:cNvSpPr/>
              <p:nvPr/>
            </p:nvSpPr>
            <p:spPr>
              <a:xfrm>
                <a:off x="762612" y="2614627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279" name="Straight Arrow Connector 278"/>
              <p:cNvCxnSpPr>
                <a:stCxn id="278" idx="0"/>
                <a:endCxn id="286" idx="0"/>
              </p:cNvCxnSpPr>
              <p:nvPr/>
            </p:nvCxnSpPr>
            <p:spPr>
              <a:xfrm>
                <a:off x="796835" y="2614627"/>
                <a:ext cx="100483" cy="6247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>
                <a:stCxn id="278" idx="0"/>
                <a:endCxn id="285" idx="0"/>
              </p:cNvCxnSpPr>
              <p:nvPr/>
            </p:nvCxnSpPr>
            <p:spPr>
              <a:xfrm flipH="1">
                <a:off x="650790" y="2614627"/>
                <a:ext cx="146045" cy="7405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/>
              <p:cNvCxnSpPr>
                <a:stCxn id="278" idx="0"/>
                <a:endCxn id="284" idx="0"/>
              </p:cNvCxnSpPr>
              <p:nvPr/>
            </p:nvCxnSpPr>
            <p:spPr>
              <a:xfrm flipH="1">
                <a:off x="404262" y="2614627"/>
                <a:ext cx="392573" cy="856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/>
              <p:cNvCxnSpPr>
                <a:stCxn id="278" idx="0"/>
                <a:endCxn id="283" idx="0"/>
              </p:cNvCxnSpPr>
              <p:nvPr/>
            </p:nvCxnSpPr>
            <p:spPr>
              <a:xfrm flipH="1">
                <a:off x="157734" y="2614627"/>
                <a:ext cx="639101" cy="972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Oval 282"/>
              <p:cNvSpPr/>
              <p:nvPr/>
            </p:nvSpPr>
            <p:spPr>
              <a:xfrm>
                <a:off x="123511" y="35867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370039" y="3470952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616567" y="3355151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863095" y="3239350"/>
                <a:ext cx="6844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287" name="Straight Arrow Connector 286"/>
              <p:cNvCxnSpPr>
                <a:stCxn id="278" idx="5"/>
                <a:endCxn id="288" idx="1"/>
              </p:cNvCxnSpPr>
              <p:nvPr/>
            </p:nvCxnSpPr>
            <p:spPr>
              <a:xfrm>
                <a:off x="821034" y="2653651"/>
                <a:ext cx="298615" cy="476593"/>
              </a:xfrm>
              <a:prstGeom prst="straightConnector1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Oval 287"/>
              <p:cNvSpPr/>
              <p:nvPr/>
            </p:nvSpPr>
            <p:spPr>
              <a:xfrm>
                <a:off x="1109625" y="3123549"/>
                <a:ext cx="68446" cy="4571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195419" y="5423464"/>
              <a:ext cx="1800743" cy="889962"/>
              <a:chOff x="7195419" y="5423464"/>
              <a:chExt cx="1800743" cy="88996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7195419" y="6005649"/>
                <a:ext cx="5577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gram</a:t>
                </a:r>
                <a:endParaRPr lang="en-US" sz="14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125831" y="5598814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err="1" smtClean="0"/>
                  <a:t>JVM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854450" y="5750678"/>
                <a:ext cx="5903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comp</a:t>
                </a:r>
                <a:endParaRPr lang="en-US" sz="14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474277" y="5870417"/>
                <a:ext cx="6251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err="1" smtClean="0"/>
                  <a:t>interp</a:t>
                </a:r>
                <a:endParaRPr lang="en-US" sz="1400" dirty="0"/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8413630" y="5423464"/>
                <a:ext cx="5825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proof</a:t>
                </a:r>
                <a:endParaRPr lang="en-US" dirty="0"/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6235557" y="4627851"/>
              <a:ext cx="2139322" cy="1433619"/>
              <a:chOff x="181933" y="2602089"/>
              <a:chExt cx="2139322" cy="1433619"/>
            </a:xfrm>
          </p:grpSpPr>
          <p:cxnSp>
            <p:nvCxnSpPr>
              <p:cNvPr id="329" name="Straight Arrow Connector 328"/>
              <p:cNvCxnSpPr>
                <a:stCxn id="266" idx="5"/>
                <a:endCxn id="278" idx="2"/>
              </p:cNvCxnSpPr>
              <p:nvPr/>
            </p:nvCxnSpPr>
            <p:spPr>
              <a:xfrm>
                <a:off x="825560" y="2663119"/>
                <a:ext cx="1153210" cy="39088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/>
              <p:cNvCxnSpPr/>
              <p:nvPr/>
            </p:nvCxnSpPr>
            <p:spPr>
              <a:xfrm>
                <a:off x="1168047" y="3181623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330"/>
              <p:cNvCxnSpPr/>
              <p:nvPr/>
            </p:nvCxnSpPr>
            <p:spPr>
              <a:xfrm>
                <a:off x="921517" y="3297424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Arrow Connector 331"/>
              <p:cNvCxnSpPr/>
              <p:nvPr/>
            </p:nvCxnSpPr>
            <p:spPr>
              <a:xfrm>
                <a:off x="674989" y="3413225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Arrow Connector 332"/>
              <p:cNvCxnSpPr/>
              <p:nvPr/>
            </p:nvCxnSpPr>
            <p:spPr>
              <a:xfrm>
                <a:off x="428461" y="352902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/>
              <p:cNvCxnSpPr/>
              <p:nvPr/>
            </p:nvCxnSpPr>
            <p:spPr>
              <a:xfrm>
                <a:off x="181933" y="3644826"/>
                <a:ext cx="1153208" cy="390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5" name="TextBox 334"/>
              <p:cNvSpPr txBox="1"/>
              <p:nvPr/>
            </p:nvSpPr>
            <p:spPr>
              <a:xfrm rot="1149082">
                <a:off x="1128365" y="2602089"/>
                <a:ext cx="5581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StmE</a:t>
                </a:r>
                <a:endParaRPr lang="en-US" sz="1400" dirty="0"/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58" name="Rounded Rectangle 157"/>
          <p:cNvSpPr/>
          <p:nvPr/>
        </p:nvSpPr>
        <p:spPr>
          <a:xfrm>
            <a:off x="5275187" y="6310944"/>
            <a:ext cx="1608275" cy="35752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Delaware &amp; Cook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err="1" smtClean="0">
                <a:solidFill>
                  <a:schemeClr val="tx1"/>
                </a:solidFill>
              </a:rPr>
              <a:t>OOPSLA</a:t>
            </a:r>
            <a:r>
              <a:rPr lang="en-US" sz="1400" dirty="0" smtClean="0">
                <a:solidFill>
                  <a:schemeClr val="tx1"/>
                </a:solidFill>
              </a:rPr>
              <a:t> 2011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5250782" y="5845543"/>
            <a:ext cx="1160645" cy="35752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Thuem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2015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200"/>
            <a:ext cx="6400800" cy="4419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74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got here…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not have said this even </a:t>
            </a:r>
            <a:r>
              <a:rPr lang="en-US" dirty="0" smtClean="0"/>
              <a:t>10 </a:t>
            </a:r>
            <a:r>
              <a:rPr lang="en-US" dirty="0"/>
              <a:t>years ago</a:t>
            </a:r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4480469" y="469581"/>
            <a:ext cx="3829030" cy="3143631"/>
            <a:chOff x="4480469" y="469581"/>
            <a:chExt cx="3829030" cy="3143631"/>
          </a:xfrm>
        </p:grpSpPr>
        <p:sp>
          <p:nvSpPr>
            <p:cNvPr id="59" name="Oval 58"/>
            <p:cNvSpPr/>
            <p:nvPr/>
          </p:nvSpPr>
          <p:spPr>
            <a:xfrm>
              <a:off x="6551857" y="873049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333232" y="469581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866640" y="548824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8027987" y="1010965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614745" y="975006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584070" y="1556922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051720" y="1451513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833369" y="2333187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770208" y="3169407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395280" y="2906086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364603" y="3360363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910966" y="2926731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48053" y="2347095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5402769" y="1855285"/>
              <a:ext cx="261242" cy="21304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5344069" y="1183364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4900152" y="1587136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4661197" y="1227856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4480469" y="1673369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953436" y="2136415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/>
            <p:cNvCxnSpPr>
              <a:stCxn id="60" idx="6"/>
              <a:endCxn id="61" idx="2"/>
            </p:cNvCxnSpPr>
            <p:nvPr/>
          </p:nvCxnSpPr>
          <p:spPr>
            <a:xfrm>
              <a:off x="7614744" y="596006"/>
              <a:ext cx="251896" cy="7924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0" idx="5"/>
              <a:endCxn id="63" idx="1"/>
            </p:cNvCxnSpPr>
            <p:nvPr/>
          </p:nvCxnSpPr>
          <p:spPr>
            <a:xfrm>
              <a:off x="7573518" y="685402"/>
              <a:ext cx="82454" cy="32663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1" idx="5"/>
              <a:endCxn id="62" idx="0"/>
            </p:cNvCxnSpPr>
            <p:nvPr/>
          </p:nvCxnSpPr>
          <p:spPr>
            <a:xfrm>
              <a:off x="8106926" y="764644"/>
              <a:ext cx="61817" cy="24632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63" idx="6"/>
              <a:endCxn id="62" idx="2"/>
            </p:cNvCxnSpPr>
            <p:nvPr/>
          </p:nvCxnSpPr>
          <p:spPr>
            <a:xfrm>
              <a:off x="7896257" y="1101431"/>
              <a:ext cx="131730" cy="3595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63" idx="4"/>
              <a:endCxn id="64" idx="0"/>
            </p:cNvCxnSpPr>
            <p:nvPr/>
          </p:nvCxnSpPr>
          <p:spPr>
            <a:xfrm flipH="1">
              <a:off x="7724826" y="1227856"/>
              <a:ext cx="30675" cy="32906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65" idx="7"/>
              <a:endCxn id="63" idx="3"/>
            </p:cNvCxnSpPr>
            <p:nvPr/>
          </p:nvCxnSpPr>
          <p:spPr>
            <a:xfrm flipV="1">
              <a:off x="7292005" y="1190827"/>
              <a:ext cx="363966" cy="29771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65" idx="1"/>
              <a:endCxn id="59" idx="5"/>
            </p:cNvCxnSpPr>
            <p:nvPr/>
          </p:nvCxnSpPr>
          <p:spPr>
            <a:xfrm flipH="1" flipV="1">
              <a:off x="6792142" y="1088870"/>
              <a:ext cx="300804" cy="39967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65" idx="6"/>
              <a:endCxn id="64" idx="2"/>
            </p:cNvCxnSpPr>
            <p:nvPr/>
          </p:nvCxnSpPr>
          <p:spPr>
            <a:xfrm>
              <a:off x="7333232" y="1577938"/>
              <a:ext cx="250838" cy="10540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59" idx="7"/>
              <a:endCxn id="60" idx="3"/>
            </p:cNvCxnSpPr>
            <p:nvPr/>
          </p:nvCxnSpPr>
          <p:spPr>
            <a:xfrm flipV="1">
              <a:off x="6792142" y="685402"/>
              <a:ext cx="582317" cy="22467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73" idx="6"/>
              <a:endCxn id="59" idx="2"/>
            </p:cNvCxnSpPr>
            <p:nvPr/>
          </p:nvCxnSpPr>
          <p:spPr>
            <a:xfrm flipV="1">
              <a:off x="5605311" y="999474"/>
              <a:ext cx="946546" cy="31796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5" idx="7"/>
              <a:endCxn id="73" idx="2"/>
            </p:cNvCxnSpPr>
            <p:nvPr/>
          </p:nvCxnSpPr>
          <p:spPr>
            <a:xfrm>
              <a:off x="4884181" y="1267125"/>
              <a:ext cx="459888" cy="5031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5" idx="3"/>
              <a:endCxn id="76" idx="0"/>
            </p:cNvCxnSpPr>
            <p:nvPr/>
          </p:nvCxnSpPr>
          <p:spPr>
            <a:xfrm flipH="1">
              <a:off x="4611090" y="1456735"/>
              <a:ext cx="88365" cy="21663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6" idx="6"/>
              <a:endCxn id="74" idx="2"/>
            </p:cNvCxnSpPr>
            <p:nvPr/>
          </p:nvCxnSpPr>
          <p:spPr>
            <a:xfrm flipV="1">
              <a:off x="4741711" y="1721211"/>
              <a:ext cx="158441" cy="8623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74" idx="7"/>
              <a:endCxn id="73" idx="3"/>
            </p:cNvCxnSpPr>
            <p:nvPr/>
          </p:nvCxnSpPr>
          <p:spPr>
            <a:xfrm flipV="1">
              <a:off x="5123136" y="1412244"/>
              <a:ext cx="259191" cy="21416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73" idx="4"/>
              <a:endCxn id="72" idx="0"/>
            </p:cNvCxnSpPr>
            <p:nvPr/>
          </p:nvCxnSpPr>
          <p:spPr>
            <a:xfrm>
              <a:off x="5474690" y="1451513"/>
              <a:ext cx="58700" cy="40377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77" idx="6"/>
              <a:endCxn id="72" idx="3"/>
            </p:cNvCxnSpPr>
            <p:nvPr/>
          </p:nvCxnSpPr>
          <p:spPr>
            <a:xfrm flipV="1">
              <a:off x="5214678" y="2037130"/>
              <a:ext cx="226349" cy="233359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77" idx="0"/>
              <a:endCxn id="74" idx="4"/>
            </p:cNvCxnSpPr>
            <p:nvPr/>
          </p:nvCxnSpPr>
          <p:spPr>
            <a:xfrm flipH="1" flipV="1">
              <a:off x="5030773" y="1855285"/>
              <a:ext cx="53284" cy="28113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74" idx="6"/>
              <a:endCxn id="72" idx="1"/>
            </p:cNvCxnSpPr>
            <p:nvPr/>
          </p:nvCxnSpPr>
          <p:spPr>
            <a:xfrm>
              <a:off x="5161394" y="1721210"/>
              <a:ext cx="279633" cy="16527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6" idx="5"/>
              <a:endCxn id="77" idx="1"/>
            </p:cNvCxnSpPr>
            <p:nvPr/>
          </p:nvCxnSpPr>
          <p:spPr>
            <a:xfrm>
              <a:off x="4703453" y="1902249"/>
              <a:ext cx="288241" cy="27343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71" idx="1"/>
              <a:endCxn id="72" idx="5"/>
            </p:cNvCxnSpPr>
            <p:nvPr/>
          </p:nvCxnSpPr>
          <p:spPr>
            <a:xfrm flipH="1" flipV="1">
              <a:off x="5625753" y="2037130"/>
              <a:ext cx="563526" cy="34699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77" idx="5"/>
              <a:endCxn id="70" idx="1"/>
            </p:cNvCxnSpPr>
            <p:nvPr/>
          </p:nvCxnSpPr>
          <p:spPr>
            <a:xfrm>
              <a:off x="5176420" y="2365294"/>
              <a:ext cx="775772" cy="59846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70" idx="7"/>
              <a:endCxn id="71" idx="3"/>
            </p:cNvCxnSpPr>
            <p:nvPr/>
          </p:nvCxnSpPr>
          <p:spPr>
            <a:xfrm flipV="1">
              <a:off x="6151251" y="2562916"/>
              <a:ext cx="38029" cy="40084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71" idx="6"/>
              <a:endCxn id="66" idx="2"/>
            </p:cNvCxnSpPr>
            <p:nvPr/>
          </p:nvCxnSpPr>
          <p:spPr>
            <a:xfrm flipV="1">
              <a:off x="6429566" y="2459612"/>
              <a:ext cx="403803" cy="1390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66" idx="3"/>
              <a:endCxn id="68" idx="7"/>
            </p:cNvCxnSpPr>
            <p:nvPr/>
          </p:nvCxnSpPr>
          <p:spPr>
            <a:xfrm flipH="1">
              <a:off x="6635565" y="2549008"/>
              <a:ext cx="239031" cy="394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67" idx="0"/>
              <a:endCxn id="66" idx="4"/>
            </p:cNvCxnSpPr>
            <p:nvPr/>
          </p:nvCxnSpPr>
          <p:spPr>
            <a:xfrm flipV="1">
              <a:off x="6910964" y="2586036"/>
              <a:ext cx="63161" cy="58337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69" idx="6"/>
              <a:endCxn id="67" idx="3"/>
            </p:cNvCxnSpPr>
            <p:nvPr/>
          </p:nvCxnSpPr>
          <p:spPr>
            <a:xfrm flipV="1">
              <a:off x="6646115" y="3385227"/>
              <a:ext cx="165319" cy="10156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69" idx="0"/>
              <a:endCxn id="68" idx="4"/>
            </p:cNvCxnSpPr>
            <p:nvPr/>
          </p:nvCxnSpPr>
          <p:spPr>
            <a:xfrm flipV="1">
              <a:off x="6505359" y="3158935"/>
              <a:ext cx="30677" cy="20142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68" idx="0"/>
              <a:endCxn id="71" idx="4"/>
            </p:cNvCxnSpPr>
            <p:nvPr/>
          </p:nvCxnSpPr>
          <p:spPr>
            <a:xfrm flipH="1" flipV="1">
              <a:off x="6288810" y="2599944"/>
              <a:ext cx="247226" cy="30614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69" idx="1"/>
              <a:endCxn id="70" idx="5"/>
            </p:cNvCxnSpPr>
            <p:nvPr/>
          </p:nvCxnSpPr>
          <p:spPr>
            <a:xfrm flipH="1" flipV="1">
              <a:off x="6151251" y="3142552"/>
              <a:ext cx="254578" cy="25483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70" idx="6"/>
              <a:endCxn id="68" idx="2"/>
            </p:cNvCxnSpPr>
            <p:nvPr/>
          </p:nvCxnSpPr>
          <p:spPr>
            <a:xfrm flipV="1">
              <a:off x="6192478" y="3032510"/>
              <a:ext cx="202802" cy="2064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66" idx="0"/>
              <a:endCxn id="65" idx="4"/>
            </p:cNvCxnSpPr>
            <p:nvPr/>
          </p:nvCxnSpPr>
          <p:spPr>
            <a:xfrm flipV="1">
              <a:off x="6974125" y="1704362"/>
              <a:ext cx="218351" cy="62882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64" idx="3"/>
              <a:endCxn id="66" idx="7"/>
            </p:cNvCxnSpPr>
            <p:nvPr/>
          </p:nvCxnSpPr>
          <p:spPr>
            <a:xfrm flipH="1">
              <a:off x="7073655" y="1772742"/>
              <a:ext cx="551641" cy="59747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5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</a:t>
            </a:r>
            <a:r>
              <a:rPr lang="en-US" dirty="0"/>
              <a:t>Practice to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simple idea</a:t>
            </a:r>
          </a:p>
          <a:p>
            <a:pPr lvl="2"/>
            <a:r>
              <a:rPr lang="en-US" dirty="0" smtClean="0"/>
              <a:t>built it</a:t>
            </a:r>
          </a:p>
          <a:p>
            <a:pPr lvl="2"/>
            <a:r>
              <a:rPr lang="en-US" dirty="0" smtClean="0"/>
              <a:t>reflect on what went right, wrong</a:t>
            </a:r>
          </a:p>
          <a:p>
            <a:pPr lvl="2"/>
            <a:r>
              <a:rPr lang="en-US" dirty="0" smtClean="0"/>
              <a:t>be prepared to abandon hard-fought territory </a:t>
            </a:r>
          </a:p>
          <a:p>
            <a:pPr lvl="2"/>
            <a:r>
              <a:rPr lang="en-US" dirty="0" smtClean="0"/>
              <a:t>loop</a:t>
            </a:r>
          </a:p>
          <a:p>
            <a:pPr lvl="2"/>
            <a:endParaRPr lang="en-US" dirty="0"/>
          </a:p>
          <a:p>
            <a:r>
              <a:rPr lang="en-US" dirty="0" smtClean="0"/>
              <a:t>At each step, I took a generalization</a:t>
            </a:r>
          </a:p>
          <a:p>
            <a:pPr lvl="2"/>
            <a:r>
              <a:rPr lang="en-US" dirty="0" smtClean="0"/>
              <a:t>ultimately lead to a collapsing of ideas into a smaller more general core</a:t>
            </a:r>
          </a:p>
          <a:p>
            <a:pPr lvl="2"/>
            <a:endParaRPr lang="en-US" dirty="0"/>
          </a:p>
          <a:p>
            <a:r>
              <a:rPr lang="en-US" dirty="0" smtClean="0"/>
              <a:t>Initially each step ~7-8 years, now it is shorter</a:t>
            </a:r>
            <a:endParaRPr lang="en-US" dirty="0"/>
          </a:p>
          <a:p>
            <a:pPr lvl="2"/>
            <a:r>
              <a:rPr lang="en-US" dirty="0" smtClean="0"/>
              <a:t>because none of the ideas or implementations were obvious</a:t>
            </a:r>
          </a:p>
          <a:p>
            <a:pPr lvl="2"/>
            <a:r>
              <a:rPr lang="en-US" dirty="0" smtClean="0"/>
              <a:t>I had to re-learn what I knew from a broader context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4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Genesis ‘82-’90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08941"/>
          </a:xfrm>
        </p:spPr>
        <p:txBody>
          <a:bodyPr/>
          <a:lstStyle/>
          <a:p>
            <a:r>
              <a:rPr lang="en-US" dirty="0" smtClean="0"/>
              <a:t>It began with Star Trek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Legos with standardized interfaces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518116" y="3445541"/>
            <a:ext cx="1317522" cy="672851"/>
            <a:chOff x="1543665" y="3628103"/>
            <a:chExt cx="1317522" cy="672851"/>
          </a:xfrm>
        </p:grpSpPr>
        <p:sp>
          <p:nvSpPr>
            <p:cNvPr id="7" name="Rectangle 6"/>
            <p:cNvSpPr/>
            <p:nvPr/>
          </p:nvSpPr>
          <p:spPr>
            <a:xfrm>
              <a:off x="1553497" y="3628103"/>
              <a:ext cx="1297858" cy="6685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543665" y="3628103"/>
              <a:ext cx="131752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3665" y="4296697"/>
              <a:ext cx="131752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965824" y="3777734"/>
                  <a:ext cx="47320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800" b="0" i="1" dirty="0" smtClean="0">
                            <a:latin typeface="Cambria Math" panose="02040503050406030204" pitchFamily="18" charset="0"/>
                          </a:rPr>
                          <m:t>α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824" y="3777734"/>
                  <a:ext cx="47320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993058" y="3445541"/>
            <a:ext cx="1317522" cy="672851"/>
            <a:chOff x="1543665" y="3628103"/>
            <a:chExt cx="1317522" cy="672851"/>
          </a:xfrm>
        </p:grpSpPr>
        <p:sp>
          <p:nvSpPr>
            <p:cNvPr id="14" name="Rectangle 13"/>
            <p:cNvSpPr/>
            <p:nvPr/>
          </p:nvSpPr>
          <p:spPr>
            <a:xfrm>
              <a:off x="1553497" y="3628103"/>
              <a:ext cx="1297858" cy="6685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543665" y="3628103"/>
              <a:ext cx="131752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3665" y="4296697"/>
              <a:ext cx="131752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014716" y="3777734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l-GR" sz="2800" dirty="0" smtClean="0"/>
                <a:t>β</a:t>
              </a:r>
              <a:endParaRPr lang="en-US" sz="28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18116" y="4566648"/>
            <a:ext cx="1317522" cy="672851"/>
            <a:chOff x="1543665" y="3628103"/>
            <a:chExt cx="1317522" cy="672851"/>
          </a:xfrm>
        </p:grpSpPr>
        <p:sp>
          <p:nvSpPr>
            <p:cNvPr id="19" name="Rectangle 18"/>
            <p:cNvSpPr/>
            <p:nvPr/>
          </p:nvSpPr>
          <p:spPr>
            <a:xfrm>
              <a:off x="1553497" y="3628103"/>
              <a:ext cx="1297858" cy="6685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543665" y="3628103"/>
              <a:ext cx="131752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3665" y="4296697"/>
              <a:ext cx="131752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28342" y="3777734"/>
              <a:ext cx="3481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l-GR" sz="2800" dirty="0" smtClean="0"/>
                <a:t>κ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3058" y="4566648"/>
            <a:ext cx="1317522" cy="672851"/>
            <a:chOff x="1543665" y="3628103"/>
            <a:chExt cx="1317522" cy="672851"/>
          </a:xfrm>
        </p:grpSpPr>
        <p:sp>
          <p:nvSpPr>
            <p:cNvPr id="24" name="Rectangle 23"/>
            <p:cNvSpPr/>
            <p:nvPr/>
          </p:nvSpPr>
          <p:spPr>
            <a:xfrm>
              <a:off x="1553497" y="3628103"/>
              <a:ext cx="1297858" cy="6685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543665" y="3628103"/>
              <a:ext cx="131752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43665" y="4296697"/>
              <a:ext cx="131752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029949" y="3777734"/>
              <a:ext cx="3449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l-GR" sz="2800" dirty="0" smtClean="0"/>
                <a:t>γ</a:t>
              </a:r>
              <a:endParaRPr lang="en-US" sz="28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18116" y="5687756"/>
            <a:ext cx="1317522" cy="672851"/>
            <a:chOff x="1543665" y="3628103"/>
            <a:chExt cx="1317522" cy="672851"/>
          </a:xfrm>
        </p:grpSpPr>
        <p:sp>
          <p:nvSpPr>
            <p:cNvPr id="29" name="Rectangle 28"/>
            <p:cNvSpPr/>
            <p:nvPr/>
          </p:nvSpPr>
          <p:spPr>
            <a:xfrm>
              <a:off x="1553497" y="3628103"/>
              <a:ext cx="1297858" cy="6685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543665" y="3628103"/>
              <a:ext cx="131752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3665" y="4296697"/>
              <a:ext cx="131752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26740" y="3777734"/>
              <a:ext cx="3513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l-GR" sz="2800" dirty="0" smtClean="0"/>
                <a:t>λ</a:t>
              </a:r>
              <a:endParaRPr lang="en-US" sz="28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93058" y="5687756"/>
            <a:ext cx="1317522" cy="672851"/>
            <a:chOff x="1543665" y="3628103"/>
            <a:chExt cx="1317522" cy="672851"/>
          </a:xfrm>
        </p:grpSpPr>
        <p:sp>
          <p:nvSpPr>
            <p:cNvPr id="34" name="Rectangle 33"/>
            <p:cNvSpPr/>
            <p:nvPr/>
          </p:nvSpPr>
          <p:spPr>
            <a:xfrm>
              <a:off x="1553497" y="3628103"/>
              <a:ext cx="1297858" cy="6685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543665" y="3628103"/>
              <a:ext cx="131752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3665" y="4296697"/>
              <a:ext cx="131752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013917" y="3777734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l-GR" sz="2800" dirty="0" smtClean="0"/>
                <a:t>η</a:t>
              </a:r>
              <a:endParaRPr lang="en-US" sz="2800" dirty="0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5235679" y="3598764"/>
            <a:ext cx="13175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32" y="1440115"/>
            <a:ext cx="4470004" cy="120480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6671570" y="3410349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 to implement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47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75121" y="5939779"/>
                <a:ext cx="25605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121" y="5939779"/>
                <a:ext cx="2560509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/>
          <p:nvPr/>
        </p:nvCxnSpPr>
        <p:spPr>
          <a:xfrm>
            <a:off x="5256208" y="5590921"/>
            <a:ext cx="1317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671570" y="5389794"/>
            <a:ext cx="132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2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0.29878 0.0222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1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0.46562 -0.04652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81" y="-233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0.46458 -0.11227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29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Genesis ‘82-’90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08941"/>
          </a:xfrm>
        </p:spPr>
        <p:txBody>
          <a:bodyPr/>
          <a:lstStyle/>
          <a:p>
            <a:r>
              <a:rPr lang="en-US" dirty="0" smtClean="0"/>
              <a:t>It began with Star Trek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Legos with standardized interfaces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35679" y="3596624"/>
            <a:ext cx="1317522" cy="672851"/>
            <a:chOff x="1543665" y="3628103"/>
            <a:chExt cx="1317522" cy="672851"/>
          </a:xfrm>
        </p:grpSpPr>
        <p:sp>
          <p:nvSpPr>
            <p:cNvPr id="7" name="Rectangle 6"/>
            <p:cNvSpPr/>
            <p:nvPr/>
          </p:nvSpPr>
          <p:spPr>
            <a:xfrm>
              <a:off x="1553497" y="3628103"/>
              <a:ext cx="1297858" cy="6685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543665" y="3628103"/>
              <a:ext cx="131752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3665" y="4296697"/>
              <a:ext cx="131752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965824" y="3777734"/>
                  <a:ext cx="47320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800" b="0" i="1" dirty="0" smtClean="0">
                            <a:latin typeface="Cambria Math" panose="02040503050406030204" pitchFamily="18" charset="0"/>
                          </a:rPr>
                          <m:t>α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824" y="3777734"/>
                  <a:ext cx="47320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993058" y="3445541"/>
            <a:ext cx="1317522" cy="672851"/>
            <a:chOff x="1543665" y="3628103"/>
            <a:chExt cx="1317522" cy="672851"/>
          </a:xfrm>
        </p:grpSpPr>
        <p:sp>
          <p:nvSpPr>
            <p:cNvPr id="14" name="Rectangle 13"/>
            <p:cNvSpPr/>
            <p:nvPr/>
          </p:nvSpPr>
          <p:spPr>
            <a:xfrm>
              <a:off x="1553497" y="3628103"/>
              <a:ext cx="1297858" cy="6685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543665" y="3628103"/>
              <a:ext cx="131752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3665" y="4296697"/>
              <a:ext cx="131752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014716" y="3777734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l-GR" sz="2800" dirty="0" smtClean="0"/>
                <a:t>β</a:t>
              </a:r>
              <a:endParaRPr lang="en-US" sz="28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18116" y="4566648"/>
            <a:ext cx="1317522" cy="672851"/>
            <a:chOff x="1543665" y="3628103"/>
            <a:chExt cx="1317522" cy="672851"/>
          </a:xfrm>
        </p:grpSpPr>
        <p:sp>
          <p:nvSpPr>
            <p:cNvPr id="19" name="Rectangle 18"/>
            <p:cNvSpPr/>
            <p:nvPr/>
          </p:nvSpPr>
          <p:spPr>
            <a:xfrm>
              <a:off x="1553497" y="3628103"/>
              <a:ext cx="1297858" cy="6685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543665" y="3628103"/>
              <a:ext cx="131752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3665" y="4296697"/>
              <a:ext cx="131752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28342" y="3777734"/>
              <a:ext cx="3481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l-GR" sz="2800" dirty="0" smtClean="0"/>
                <a:t>κ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25847" y="4277649"/>
            <a:ext cx="1317522" cy="672851"/>
            <a:chOff x="1543665" y="3628103"/>
            <a:chExt cx="1317522" cy="672851"/>
          </a:xfrm>
        </p:grpSpPr>
        <p:sp>
          <p:nvSpPr>
            <p:cNvPr id="24" name="Rectangle 23"/>
            <p:cNvSpPr/>
            <p:nvPr/>
          </p:nvSpPr>
          <p:spPr>
            <a:xfrm>
              <a:off x="1553497" y="3628103"/>
              <a:ext cx="1297858" cy="6685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543665" y="3628103"/>
              <a:ext cx="131752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43665" y="4296697"/>
              <a:ext cx="131752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029949" y="3777734"/>
              <a:ext cx="3449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l-GR" sz="2800" dirty="0" smtClean="0"/>
                <a:t>γ</a:t>
              </a:r>
              <a:endParaRPr lang="en-US" sz="28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18116" y="5687756"/>
            <a:ext cx="1317522" cy="672851"/>
            <a:chOff x="1543665" y="3628103"/>
            <a:chExt cx="1317522" cy="672851"/>
          </a:xfrm>
        </p:grpSpPr>
        <p:sp>
          <p:nvSpPr>
            <p:cNvPr id="29" name="Rectangle 28"/>
            <p:cNvSpPr/>
            <p:nvPr/>
          </p:nvSpPr>
          <p:spPr>
            <a:xfrm>
              <a:off x="1553497" y="3628103"/>
              <a:ext cx="1297858" cy="6685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543665" y="3628103"/>
              <a:ext cx="131752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3665" y="4296697"/>
              <a:ext cx="131752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26740" y="3777734"/>
              <a:ext cx="3513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l-GR" sz="2800" dirty="0" smtClean="0"/>
                <a:t>λ</a:t>
              </a:r>
              <a:endParaRPr lang="en-US" sz="28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225847" y="4932813"/>
            <a:ext cx="1317522" cy="672851"/>
            <a:chOff x="1543665" y="3628103"/>
            <a:chExt cx="1317522" cy="672851"/>
          </a:xfrm>
        </p:grpSpPr>
        <p:sp>
          <p:nvSpPr>
            <p:cNvPr id="34" name="Rectangle 33"/>
            <p:cNvSpPr/>
            <p:nvPr/>
          </p:nvSpPr>
          <p:spPr>
            <a:xfrm>
              <a:off x="1553497" y="3628103"/>
              <a:ext cx="1297858" cy="6685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543665" y="3628103"/>
              <a:ext cx="131752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3665" y="4296697"/>
              <a:ext cx="131752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013917" y="3777734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l-GR" sz="2800" dirty="0" smtClean="0"/>
                <a:t>η</a:t>
              </a:r>
              <a:endParaRPr lang="en-US" sz="2800" dirty="0"/>
            </a:p>
          </p:txBody>
        </p:sp>
      </p:grpSp>
      <p:cxnSp>
        <p:nvCxnSpPr>
          <p:cNvPr id="38" name="Straight Connector 37"/>
          <p:cNvCxnSpPr/>
          <p:nvPr/>
        </p:nvCxnSpPr>
        <p:spPr>
          <a:xfrm>
            <a:off x="5256208" y="5602644"/>
            <a:ext cx="1317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35679" y="3598764"/>
            <a:ext cx="13175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32" y="1440115"/>
            <a:ext cx="4470004" cy="120480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6671570" y="3410349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 to implement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671570" y="5401517"/>
            <a:ext cx="132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 interface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48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75121" y="5939779"/>
                <a:ext cx="25621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121" y="5939779"/>
                <a:ext cx="2562112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06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7 L 0.25538 0.0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37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0.46406 0.0219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0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Start with Dijkstra’s </a:t>
                </a:r>
                <a:r>
                  <a:rPr lang="en-US" dirty="0"/>
                  <a:t>1965 </a:t>
                </a:r>
                <a:r>
                  <a:rPr lang="en-US" dirty="0" smtClean="0"/>
                  <a:t>software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virtual machine (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VM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dirty="0" smtClean="0"/>
                  <a:t> concept</a:t>
                </a:r>
              </a:p>
              <a:p>
                <a:pPr lvl="2"/>
                <a:r>
                  <a:rPr lang="en-US" dirty="0" err="1" smtClean="0"/>
                  <a:t>VM</a:t>
                </a:r>
                <a:r>
                  <a:rPr lang="en-US" dirty="0" smtClean="0"/>
                  <a:t> expresses particular level of abstraction</a:t>
                </a:r>
              </a:p>
              <a:p>
                <a:pPr lvl="2"/>
                <a:r>
                  <a:rPr lang="en-US" dirty="0" err="1" smtClean="0"/>
                  <a:t>VM</a:t>
                </a:r>
                <a:r>
                  <a:rPr lang="en-US" dirty="0" smtClean="0"/>
                  <a:t> at level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   calls </a:t>
                </a:r>
                <a:r>
                  <a:rPr lang="en-US" dirty="0" err="1" smtClean="0"/>
                  <a:t>VM</a:t>
                </a:r>
                <a:r>
                  <a:rPr lang="en-US" dirty="0" smtClean="0"/>
                  <a:t> at level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lvl="2"/>
                <a:endParaRPr lang="en-US" sz="1400" dirty="0" smtClean="0"/>
              </a:p>
              <a:p>
                <a:r>
                  <a:rPr lang="en-US" dirty="0" smtClean="0"/>
                  <a:t>Refresh as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Object-Oriented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VM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(OOVM) </a:t>
                </a:r>
                <a:r>
                  <a:rPr lang="en-US" dirty="0" smtClean="0"/>
                  <a:t>as a set of Java classes and interfaces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4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18145" y="2176219"/>
            <a:ext cx="1721055" cy="37941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Dijkstra </a:t>
            </a:r>
            <a:r>
              <a:rPr lang="en-US" sz="1400" dirty="0" err="1" smtClean="0">
                <a:solidFill>
                  <a:schemeClr val="tx1"/>
                </a:solidFill>
              </a:rPr>
              <a:t>CACM</a:t>
            </a:r>
            <a:r>
              <a:rPr lang="en-US" sz="1400" dirty="0" smtClean="0">
                <a:solidFill>
                  <a:schemeClr val="tx1"/>
                </a:solidFill>
              </a:rPr>
              <a:t> 1968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33231" y="3407920"/>
            <a:ext cx="4877539" cy="3313555"/>
            <a:chOff x="2133231" y="3407920"/>
            <a:chExt cx="4877539" cy="331355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Object 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90369553"/>
                    </p:ext>
                  </p:extLst>
                </p:nvPr>
              </p:nvGraphicFramePr>
              <p:xfrm>
                <a:off x="2133231" y="3407920"/>
                <a:ext cx="4208834" cy="193494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257" name="Visio" r:id="rId16" imgW="4061222" imgH="1866662" progId="Visio.Drawing.11">
                        <p:embed/>
                      </p:oleObj>
                    </mc:Choice>
                    <mc:Fallback>
                      <p:oleObj name="Visio" r:id="rId16" imgW="4061222" imgH="1866662" progId="Visio.Drawing.11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33231" y="3407920"/>
                              <a:ext cx="4208834" cy="19349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" name="Object 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90369553"/>
                    </p:ext>
                  </p:extLst>
                </p:nvPr>
              </p:nvGraphicFramePr>
              <p:xfrm>
                <a:off x="2133231" y="3407920"/>
                <a:ext cx="4208834" cy="193494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254" name="Visio" r:id="rId18" imgW="4061222" imgH="1866662" progId="Visio.Drawing.11">
                        <p:embed/>
                      </p:oleObj>
                    </mc:Choice>
                    <mc:Fallback>
                      <p:oleObj name="Visio" r:id="rId18" imgW="4061222" imgH="1866662" progId="Visio.Drawing.11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33231" y="3407920"/>
                              <a:ext cx="4208834" cy="19349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526342" y="4246120"/>
                  <a:ext cx="484428" cy="453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𝓡</m:t>
                        </m:r>
                      </m:oMath>
                    </m:oMathPara>
                  </a14:m>
                  <a:endParaRPr lang="en-US" sz="2400" b="1" baseline="-25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6342" y="4246120"/>
                  <a:ext cx="484428" cy="45313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526342" y="5998720"/>
                  <a:ext cx="428322" cy="453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𝓖</m:t>
                        </m:r>
                      </m:oMath>
                    </m:oMathPara>
                  </a14:m>
                  <a:endParaRPr lang="en-US" sz="2400" b="1" baseline="-25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6342" y="5998720"/>
                  <a:ext cx="428322" cy="45313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5714" r="-5714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914607" y="5765852"/>
              <a:ext cx="2588923" cy="69502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545237" y="5505254"/>
              <a:ext cx="3327662" cy="121622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442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 of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Modules for the sake of modules are uninteresting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Modules are created for reasons of performance</a:t>
            </a:r>
          </a:p>
          <a:p>
            <a:endParaRPr lang="en-US" dirty="0"/>
          </a:p>
          <a:p>
            <a:r>
              <a:rPr lang="en-US" dirty="0" smtClean="0"/>
              <a:t>Modules are created for adaptability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Modules are created for reasons of understandability</a:t>
            </a:r>
          </a:p>
          <a:p>
            <a:endParaRPr lang="en-US" dirty="0"/>
          </a:p>
          <a:p>
            <a:r>
              <a:rPr lang="en-US" dirty="0" smtClean="0"/>
              <a:t>And so on…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5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and Layer Composition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layer</a:t>
            </a:r>
            <a:r>
              <a:rPr lang="en-US" dirty="0"/>
              <a:t> is software that maps between an exported OOVM and an imported </a:t>
            </a:r>
            <a:r>
              <a:rPr lang="en-US" dirty="0" smtClean="0"/>
              <a:t>OOVM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composition of 2+ layers =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another </a:t>
            </a:r>
            <a:r>
              <a:rPr lang="en-US" dirty="0"/>
              <a:t>(composite) layer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277457" y="2800866"/>
            <a:ext cx="3815801" cy="3178933"/>
            <a:chOff x="399011" y="2743200"/>
            <a:chExt cx="3291840" cy="2895600"/>
          </a:xfrm>
        </p:grpSpPr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2313" y="4883426"/>
              <a:ext cx="2086313" cy="755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isometricOffAxis2Top"/>
              <a:lightRig rig="threePt" dir="t"/>
            </a:scene3d>
          </p:spPr>
        </p:pic>
        <p:cxnSp>
          <p:nvCxnSpPr>
            <p:cNvPr id="21" name="Straight Connector 20"/>
            <p:cNvCxnSpPr/>
            <p:nvPr/>
          </p:nvCxnSpPr>
          <p:spPr>
            <a:xfrm rot="16200000" flipH="1">
              <a:off x="-135005" y="4163907"/>
              <a:ext cx="1599676" cy="53164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H="1">
              <a:off x="284883" y="4021110"/>
              <a:ext cx="1859490" cy="12386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119746" y="4702234"/>
              <a:ext cx="1490751" cy="12192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540925" y="4148052"/>
              <a:ext cx="1751214" cy="54863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1676400" y="3871989"/>
              <a:ext cx="914399" cy="1252916"/>
              <a:chOff x="3633494" y="3808378"/>
              <a:chExt cx="1482838" cy="2176118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rot="16200000" flipH="1">
                <a:off x="3051265" y="4894858"/>
                <a:ext cx="2176118" cy="3157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3633494" y="4671391"/>
                <a:ext cx="1482838" cy="6414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layer</a:t>
                </a:r>
                <a:endParaRPr lang="en-US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662789" y="3994284"/>
                <a:ext cx="951943" cy="3741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exported</a:t>
                </a:r>
                <a:endParaRPr lang="en-US" sz="8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665032" y="5436704"/>
                <a:ext cx="949343" cy="3741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imported</a:t>
                </a:r>
                <a:endParaRPr lang="en-US" sz="800" dirty="0"/>
              </a:p>
            </p:txBody>
          </p:sp>
        </p:grpSp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7476" y="2743200"/>
              <a:ext cx="2815984" cy="1699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isometricOffAxis2Top"/>
              <a:lightRig rig="threePt" dir="t"/>
            </a:scene3d>
          </p:spPr>
        </p:pic>
      </p:grpSp>
      <p:sp>
        <p:nvSpPr>
          <p:cNvPr id="57" name="Equal 56"/>
          <p:cNvSpPr/>
          <p:nvPr/>
        </p:nvSpPr>
        <p:spPr>
          <a:xfrm>
            <a:off x="4267200" y="4182252"/>
            <a:ext cx="762000" cy="457200"/>
          </a:xfrm>
          <a:prstGeom prst="mathEqual">
            <a:avLst>
              <a:gd name="adj1" fmla="val 17068"/>
              <a:gd name="adj2" fmla="val 418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159791" y="2574925"/>
            <a:ext cx="3192088" cy="3755660"/>
            <a:chOff x="5641571" y="2574925"/>
            <a:chExt cx="3192088" cy="375566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4969885" y="4007861"/>
              <a:ext cx="1559678" cy="216306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7343773" y="3733801"/>
              <a:ext cx="1600203" cy="38100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8018406" y="4013923"/>
              <a:ext cx="1426497" cy="204008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2637" y="2574925"/>
              <a:ext cx="2771775" cy="160972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isometricOffAxis1Top"/>
              <a:lightRig rig="threePt" dir="t"/>
            </a:scene3d>
          </p:spPr>
        </p:pic>
        <p:pic>
          <p:nvPicPr>
            <p:cNvPr id="42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10337" y="5562600"/>
              <a:ext cx="1476375" cy="5143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isometricOffAxis1Top"/>
              <a:lightRig rig="threePt" dir="t"/>
            </a:scene3d>
          </p:spPr>
        </p:pic>
        <p:cxnSp>
          <p:nvCxnSpPr>
            <p:cNvPr id="43" name="Straight Connector 42"/>
            <p:cNvCxnSpPr/>
            <p:nvPr/>
          </p:nvCxnSpPr>
          <p:spPr>
            <a:xfrm rot="16200000" flipH="1">
              <a:off x="5691186" y="5062537"/>
              <a:ext cx="942976" cy="609600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 flipH="1">
              <a:off x="6095999" y="5400674"/>
              <a:ext cx="790574" cy="371475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7424738" y="4910141"/>
              <a:ext cx="1095374" cy="361948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853363" y="4995865"/>
              <a:ext cx="933448" cy="600074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2649" y="4340225"/>
              <a:ext cx="2571750" cy="1066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isometricOffAxis1Top"/>
              <a:lightRig rig="threePt" dir="t"/>
            </a:scene3d>
          </p:spPr>
        </p:pic>
        <p:cxnSp>
          <p:nvCxnSpPr>
            <p:cNvPr id="48" name="Straight Connector 47"/>
            <p:cNvCxnSpPr/>
            <p:nvPr/>
          </p:nvCxnSpPr>
          <p:spPr>
            <a:xfrm rot="5400000">
              <a:off x="5629277" y="4467226"/>
              <a:ext cx="1400172" cy="47627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744765" y="2678668"/>
                  <a:ext cx="982206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𝓡</m:t>
                        </m:r>
                      </m:oMath>
                    </m:oMathPara>
                  </a14:m>
                  <a:endParaRPr lang="en-US" sz="2400" b="1" baseline="-250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765" y="2678668"/>
                  <a:ext cx="982206" cy="45313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743700" y="5877448"/>
                  <a:ext cx="984337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𝓖</m:t>
                        </m:r>
                      </m:oMath>
                    </m:oMathPara>
                  </a14:m>
                  <a:endParaRPr lang="en-US" sz="2400" b="1" baseline="-25000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700" y="5877448"/>
                  <a:ext cx="984337" cy="4531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50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832506" y="2921165"/>
                <a:ext cx="484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𝓡</m:t>
                      </m:r>
                    </m:oMath>
                  </m:oMathPara>
                </a14:m>
                <a:endParaRPr lang="en-US" sz="2400" b="1" baseline="-25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506" y="2921165"/>
                <a:ext cx="484428" cy="45313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860559" y="5739954"/>
                <a:ext cx="428322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𝓖</m:t>
                      </m:r>
                    </m:oMath>
                  </m:oMathPara>
                </a14:m>
                <a:endParaRPr lang="en-US" sz="2400" b="1" baseline="-25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559" y="5739954"/>
                <a:ext cx="428322" cy="453137"/>
              </a:xfrm>
              <a:prstGeom prst="rect">
                <a:avLst/>
              </a:prstGeom>
              <a:blipFill rotWithShape="0">
                <a:blip r:embed="rId8"/>
                <a:stretch>
                  <a:fillRect l="-5714" r="-5714" b="-20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74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and Layer Composition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layer</a:t>
            </a:r>
            <a:r>
              <a:rPr lang="en-US" dirty="0"/>
              <a:t> is software that maps between an exported OOVM and an imported </a:t>
            </a:r>
            <a:r>
              <a:rPr lang="en-US" dirty="0" smtClean="0"/>
              <a:t>OOVM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composition of 2+ layers = another (composite) layer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277457" y="2800866"/>
            <a:ext cx="3815801" cy="3178933"/>
            <a:chOff x="399011" y="2743200"/>
            <a:chExt cx="3291840" cy="2895600"/>
          </a:xfrm>
        </p:grpSpPr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2313" y="4883426"/>
              <a:ext cx="2086313" cy="755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isometricOffAxis2Top"/>
              <a:lightRig rig="threePt" dir="t"/>
            </a:scene3d>
          </p:spPr>
        </p:pic>
        <p:cxnSp>
          <p:nvCxnSpPr>
            <p:cNvPr id="21" name="Straight Connector 20"/>
            <p:cNvCxnSpPr/>
            <p:nvPr/>
          </p:nvCxnSpPr>
          <p:spPr>
            <a:xfrm rot="16200000" flipH="1">
              <a:off x="-135005" y="4163907"/>
              <a:ext cx="1599676" cy="53164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H="1">
              <a:off x="284883" y="4021110"/>
              <a:ext cx="1859490" cy="12386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119746" y="4702234"/>
              <a:ext cx="1490751" cy="12192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540925" y="4148052"/>
              <a:ext cx="1751214" cy="54863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1676400" y="3871989"/>
              <a:ext cx="914399" cy="1252916"/>
              <a:chOff x="3633494" y="3808378"/>
              <a:chExt cx="1482838" cy="2176118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rot="16200000" flipH="1">
                <a:off x="3051265" y="4894858"/>
                <a:ext cx="2176118" cy="3157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3633494" y="4671391"/>
                <a:ext cx="1482838" cy="6414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layer</a:t>
                </a:r>
                <a:endParaRPr lang="en-US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662789" y="3994284"/>
                <a:ext cx="951943" cy="3741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exported</a:t>
                </a:r>
                <a:endParaRPr lang="en-US" sz="8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665032" y="5436704"/>
                <a:ext cx="949343" cy="3741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imported</a:t>
                </a:r>
                <a:endParaRPr lang="en-US" sz="800" dirty="0"/>
              </a:p>
            </p:txBody>
          </p:sp>
        </p:grpSp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7476" y="2743200"/>
              <a:ext cx="2815984" cy="1699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isometricOffAxis2Top"/>
              <a:lightRig rig="threePt" dir="t"/>
            </a:scene3d>
          </p:spPr>
        </p:pic>
      </p:grpSp>
      <p:grpSp>
        <p:nvGrpSpPr>
          <p:cNvPr id="62" name="Group 61"/>
          <p:cNvGrpSpPr/>
          <p:nvPr/>
        </p:nvGrpSpPr>
        <p:grpSpPr>
          <a:xfrm>
            <a:off x="5159791" y="2574925"/>
            <a:ext cx="3192088" cy="3502025"/>
            <a:chOff x="5641571" y="2574925"/>
            <a:chExt cx="3192088" cy="3502025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4969885" y="4007861"/>
              <a:ext cx="1559678" cy="216306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7343773" y="3733801"/>
              <a:ext cx="1600203" cy="38100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8018406" y="4013923"/>
              <a:ext cx="1426497" cy="204008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2637" y="2574925"/>
              <a:ext cx="2771775" cy="160972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isometricOffAxis1Top"/>
              <a:lightRig rig="threePt" dir="t"/>
            </a:scene3d>
          </p:spPr>
        </p:pic>
        <p:pic>
          <p:nvPicPr>
            <p:cNvPr id="42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10337" y="5562600"/>
              <a:ext cx="1476375" cy="5143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isometricOffAxis1Top"/>
              <a:lightRig rig="threePt" dir="t"/>
            </a:scene3d>
          </p:spPr>
        </p:pic>
        <p:cxnSp>
          <p:nvCxnSpPr>
            <p:cNvPr id="43" name="Straight Connector 42"/>
            <p:cNvCxnSpPr/>
            <p:nvPr/>
          </p:nvCxnSpPr>
          <p:spPr>
            <a:xfrm rot="16200000" flipH="1">
              <a:off x="5691186" y="5062537"/>
              <a:ext cx="942976" cy="609600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 flipH="1">
              <a:off x="6095999" y="5400674"/>
              <a:ext cx="790574" cy="371475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7424738" y="4910141"/>
              <a:ext cx="1095374" cy="361948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853363" y="4995865"/>
              <a:ext cx="933448" cy="600074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2649" y="4340225"/>
              <a:ext cx="2571750" cy="1066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isometricOffAxis1Top"/>
              <a:lightRig rig="threePt" dir="t"/>
            </a:scene3d>
          </p:spPr>
        </p:pic>
        <p:cxnSp>
          <p:nvCxnSpPr>
            <p:cNvPr id="48" name="Straight Connector 47"/>
            <p:cNvCxnSpPr/>
            <p:nvPr/>
          </p:nvCxnSpPr>
          <p:spPr>
            <a:xfrm rot="5400000">
              <a:off x="5629277" y="4467226"/>
              <a:ext cx="1400172" cy="47627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629400" y="2678668"/>
              <a:ext cx="982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OOVM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sp>
        <p:nvSpPr>
          <p:cNvPr id="50" name="Equal 49"/>
          <p:cNvSpPr/>
          <p:nvPr/>
        </p:nvSpPr>
        <p:spPr>
          <a:xfrm>
            <a:off x="4267200" y="4182252"/>
            <a:ext cx="762000" cy="457200"/>
          </a:xfrm>
          <a:prstGeom prst="mathEqual">
            <a:avLst>
              <a:gd name="adj1" fmla="val 17068"/>
              <a:gd name="adj2" fmla="val 418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61920" y="5877448"/>
                <a:ext cx="984337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𝓖</m:t>
                      </m:r>
                    </m:oMath>
                  </m:oMathPara>
                </a14:m>
                <a:endParaRPr lang="en-US" sz="2400" b="1" baseline="-25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920" y="5877448"/>
                <a:ext cx="984337" cy="453137"/>
              </a:xfrm>
              <a:prstGeom prst="rect">
                <a:avLst/>
              </a:prstGeom>
              <a:blipFill rotWithShape="0">
                <a:blip r:embed="rId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832506" y="2921165"/>
                <a:ext cx="484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𝓡</m:t>
                      </m:r>
                    </m:oMath>
                  </m:oMathPara>
                </a14:m>
                <a:endParaRPr lang="en-US" sz="2400" b="1" baseline="-250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506" y="2921165"/>
                <a:ext cx="484428" cy="4531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860559" y="5739954"/>
                <a:ext cx="428322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𝓖</m:t>
                      </m:r>
                    </m:oMath>
                  </m:oMathPara>
                </a14:m>
                <a:endParaRPr lang="en-US" sz="2400" b="1" baseline="-250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559" y="5739954"/>
                <a:ext cx="428322" cy="453137"/>
              </a:xfrm>
              <a:prstGeom prst="rect">
                <a:avLst/>
              </a:prstGeom>
              <a:blipFill rotWithShape="0">
                <a:blip r:embed="rId7"/>
                <a:stretch>
                  <a:fillRect l="-5714" r="-5714" b="-20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 rot="19277097">
            <a:off x="1515318" y="2805896"/>
            <a:ext cx="6768135" cy="175432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Familiar to Context</a:t>
            </a:r>
            <a:b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Oriented Programming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454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and Layer Composition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layer</a:t>
            </a:r>
            <a:r>
              <a:rPr lang="en-US" dirty="0"/>
              <a:t> is software that maps between an exported OOVM and an imported </a:t>
            </a:r>
            <a:r>
              <a:rPr lang="en-US" dirty="0" smtClean="0"/>
              <a:t>OOVM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composition of 2+ layers =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another </a:t>
            </a:r>
            <a:r>
              <a:rPr lang="en-US" dirty="0"/>
              <a:t>(composite) layer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277457" y="2800866"/>
            <a:ext cx="3815801" cy="3178933"/>
            <a:chOff x="399011" y="2743200"/>
            <a:chExt cx="3291840" cy="2895600"/>
          </a:xfrm>
        </p:grpSpPr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2313" y="4883426"/>
              <a:ext cx="2086313" cy="755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isometricOffAxis2Top"/>
              <a:lightRig rig="threePt" dir="t"/>
            </a:scene3d>
          </p:spPr>
        </p:pic>
        <p:cxnSp>
          <p:nvCxnSpPr>
            <p:cNvPr id="21" name="Straight Connector 20"/>
            <p:cNvCxnSpPr/>
            <p:nvPr/>
          </p:nvCxnSpPr>
          <p:spPr>
            <a:xfrm rot="16200000" flipH="1">
              <a:off x="-135005" y="4163907"/>
              <a:ext cx="1599676" cy="53164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H="1">
              <a:off x="284883" y="4021110"/>
              <a:ext cx="1859490" cy="12386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119746" y="4702234"/>
              <a:ext cx="1490751" cy="12192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540925" y="4148052"/>
              <a:ext cx="1751214" cy="54863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1676400" y="3871989"/>
              <a:ext cx="914399" cy="1252916"/>
              <a:chOff x="3633494" y="3808378"/>
              <a:chExt cx="1482838" cy="2176118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rot="16200000" flipH="1">
                <a:off x="3051265" y="4894858"/>
                <a:ext cx="2176118" cy="3157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3633494" y="4671391"/>
                <a:ext cx="1482838" cy="6414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layer</a:t>
                </a:r>
                <a:endParaRPr lang="en-US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662789" y="3994284"/>
                <a:ext cx="951943" cy="3741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exported</a:t>
                </a:r>
                <a:endParaRPr lang="en-US" sz="8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665032" y="5436704"/>
                <a:ext cx="949343" cy="3741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imported</a:t>
                </a:r>
                <a:endParaRPr lang="en-US" sz="800" dirty="0"/>
              </a:p>
            </p:txBody>
          </p:sp>
        </p:grpSp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7476" y="2743200"/>
              <a:ext cx="2815984" cy="1699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isometricOffAxis2Top"/>
              <a:lightRig rig="threePt" dir="t"/>
            </a:scene3d>
          </p:spPr>
        </p:pic>
      </p:grpSp>
      <p:sp>
        <p:nvSpPr>
          <p:cNvPr id="57" name="Equal 56"/>
          <p:cNvSpPr/>
          <p:nvPr/>
        </p:nvSpPr>
        <p:spPr>
          <a:xfrm>
            <a:off x="4267200" y="4182252"/>
            <a:ext cx="762000" cy="457200"/>
          </a:xfrm>
          <a:prstGeom prst="mathEqual">
            <a:avLst>
              <a:gd name="adj1" fmla="val 17068"/>
              <a:gd name="adj2" fmla="val 418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159791" y="2574925"/>
            <a:ext cx="3192088" cy="3755660"/>
            <a:chOff x="5641571" y="2574925"/>
            <a:chExt cx="3192088" cy="375566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4969885" y="4007861"/>
              <a:ext cx="1559678" cy="216306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7343773" y="3733801"/>
              <a:ext cx="1600203" cy="38100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8018406" y="4013923"/>
              <a:ext cx="1426497" cy="204008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2637" y="2574925"/>
              <a:ext cx="2771775" cy="160972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isometricOffAxis1Top"/>
              <a:lightRig rig="threePt" dir="t"/>
            </a:scene3d>
          </p:spPr>
        </p:pic>
        <p:pic>
          <p:nvPicPr>
            <p:cNvPr id="42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10337" y="5562600"/>
              <a:ext cx="1476375" cy="5143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isometricOffAxis1Top"/>
              <a:lightRig rig="threePt" dir="t"/>
            </a:scene3d>
          </p:spPr>
        </p:pic>
        <p:cxnSp>
          <p:nvCxnSpPr>
            <p:cNvPr id="43" name="Straight Connector 42"/>
            <p:cNvCxnSpPr/>
            <p:nvPr/>
          </p:nvCxnSpPr>
          <p:spPr>
            <a:xfrm rot="16200000" flipH="1">
              <a:off x="5691186" y="5062537"/>
              <a:ext cx="942976" cy="609600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 flipH="1">
              <a:off x="6095999" y="5400674"/>
              <a:ext cx="790574" cy="371475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7424738" y="4910141"/>
              <a:ext cx="1095374" cy="361948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853363" y="4995865"/>
              <a:ext cx="933448" cy="600074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2649" y="4340225"/>
              <a:ext cx="2571750" cy="1066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isometricOffAxis1Top"/>
              <a:lightRig rig="threePt" dir="t"/>
            </a:scene3d>
          </p:spPr>
        </p:pic>
        <p:cxnSp>
          <p:nvCxnSpPr>
            <p:cNvPr id="48" name="Straight Connector 47"/>
            <p:cNvCxnSpPr/>
            <p:nvPr/>
          </p:nvCxnSpPr>
          <p:spPr>
            <a:xfrm rot="5400000">
              <a:off x="5629277" y="4467226"/>
              <a:ext cx="1400172" cy="47627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744765" y="2678668"/>
                  <a:ext cx="982206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𝓡</m:t>
                        </m:r>
                      </m:oMath>
                    </m:oMathPara>
                  </a14:m>
                  <a:endParaRPr lang="en-US" sz="2400" b="1" baseline="-250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765" y="2678668"/>
                  <a:ext cx="982206" cy="45313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743700" y="5877448"/>
                  <a:ext cx="984337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𝓖</m:t>
                        </m:r>
                      </m:oMath>
                    </m:oMathPara>
                  </a14:m>
                  <a:endParaRPr lang="en-US" sz="2400" b="1" baseline="-25000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700" y="5877448"/>
                  <a:ext cx="984337" cy="4531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/>
          <p:cNvSpPr/>
          <p:nvPr/>
        </p:nvSpPr>
        <p:spPr>
          <a:xfrm>
            <a:off x="8606375" y="3272557"/>
            <a:ext cx="149482" cy="1301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606375" y="3402678"/>
            <a:ext cx="149482" cy="1302445"/>
            <a:chOff x="8606375" y="3402678"/>
            <a:chExt cx="149482" cy="1302445"/>
          </a:xfrm>
        </p:grpSpPr>
        <p:sp>
          <p:nvSpPr>
            <p:cNvPr id="39" name="Oval 38"/>
            <p:cNvSpPr/>
            <p:nvPr/>
          </p:nvSpPr>
          <p:spPr>
            <a:xfrm>
              <a:off x="8606375" y="4575002"/>
              <a:ext cx="149482" cy="1301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3" idx="4"/>
              <a:endCxn id="39" idx="0"/>
            </p:cNvCxnSpPr>
            <p:nvPr/>
          </p:nvCxnSpPr>
          <p:spPr>
            <a:xfrm>
              <a:off x="8681116" y="3402678"/>
              <a:ext cx="0" cy="11723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606375" y="4705123"/>
            <a:ext cx="149482" cy="1302446"/>
            <a:chOff x="8606375" y="4705123"/>
            <a:chExt cx="149482" cy="1302446"/>
          </a:xfrm>
        </p:grpSpPr>
        <p:sp>
          <p:nvSpPr>
            <p:cNvPr id="41" name="Oval 40"/>
            <p:cNvSpPr/>
            <p:nvPr/>
          </p:nvSpPr>
          <p:spPr>
            <a:xfrm>
              <a:off x="8606375" y="5877448"/>
              <a:ext cx="149482" cy="1301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39" idx="4"/>
              <a:endCxn id="41" idx="0"/>
            </p:cNvCxnSpPr>
            <p:nvPr/>
          </p:nvCxnSpPr>
          <p:spPr>
            <a:xfrm>
              <a:off x="8681116" y="4705123"/>
              <a:ext cx="0" cy="1172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52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832506" y="2921165"/>
                <a:ext cx="484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𝓡</m:t>
                      </m:r>
                    </m:oMath>
                  </m:oMathPara>
                </a14:m>
                <a:endParaRPr lang="en-US" sz="2400" b="1" baseline="-25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506" y="2921165"/>
                <a:ext cx="484428" cy="45313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860559" y="5739954"/>
                <a:ext cx="428322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𝓖</m:t>
                      </m:r>
                    </m:oMath>
                  </m:oMathPara>
                </a14:m>
                <a:endParaRPr lang="en-US" sz="2400" b="1" baseline="-25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559" y="5739954"/>
                <a:ext cx="428322" cy="453137"/>
              </a:xfrm>
              <a:prstGeom prst="rect">
                <a:avLst/>
              </a:prstGeom>
              <a:blipFill rotWithShape="0">
                <a:blip r:embed="rId8"/>
                <a:stretch>
                  <a:fillRect l="-5714" r="-5714" b="-20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41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and Layer Composition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layer</a:t>
            </a:r>
            <a:r>
              <a:rPr lang="en-US" dirty="0"/>
              <a:t> is software that maps between an exported OOVM and an imported </a:t>
            </a:r>
            <a:r>
              <a:rPr lang="en-US" dirty="0" smtClean="0"/>
              <a:t>OOVM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composition of 2+ layers = another (composite) layer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226794" y="2832440"/>
            <a:ext cx="3815801" cy="3178933"/>
            <a:chOff x="399011" y="2743200"/>
            <a:chExt cx="3291840" cy="2895600"/>
          </a:xfrm>
        </p:grpSpPr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2313" y="4883426"/>
              <a:ext cx="2086313" cy="755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isometricOffAxis2Top"/>
              <a:lightRig rig="threePt" dir="t"/>
            </a:scene3d>
          </p:spPr>
        </p:pic>
        <p:cxnSp>
          <p:nvCxnSpPr>
            <p:cNvPr id="21" name="Straight Connector 20"/>
            <p:cNvCxnSpPr/>
            <p:nvPr/>
          </p:nvCxnSpPr>
          <p:spPr>
            <a:xfrm rot="16200000" flipH="1">
              <a:off x="-135005" y="4163907"/>
              <a:ext cx="1599676" cy="53164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H="1">
              <a:off x="284883" y="4021110"/>
              <a:ext cx="1859490" cy="12386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119746" y="4702234"/>
              <a:ext cx="1490751" cy="12192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540925" y="4148052"/>
              <a:ext cx="1751214" cy="54863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1676400" y="3871989"/>
              <a:ext cx="914399" cy="1252916"/>
              <a:chOff x="3633494" y="3808378"/>
              <a:chExt cx="1482838" cy="2176118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rot="16200000" flipH="1">
                <a:off x="3051265" y="4894858"/>
                <a:ext cx="2176118" cy="3157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3633494" y="4671391"/>
                <a:ext cx="1482838" cy="6414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layer</a:t>
                </a:r>
                <a:endParaRPr lang="en-US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662789" y="3994284"/>
                <a:ext cx="951943" cy="3741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exported</a:t>
                </a:r>
                <a:endParaRPr lang="en-US" sz="8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665032" y="5436704"/>
                <a:ext cx="949343" cy="3741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imported</a:t>
                </a:r>
                <a:endParaRPr lang="en-US" sz="800" dirty="0"/>
              </a:p>
            </p:txBody>
          </p:sp>
        </p:grpSp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7476" y="2743200"/>
              <a:ext cx="2815984" cy="1699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isometricOffAxis2Top"/>
              <a:lightRig rig="threePt" dir="t"/>
            </a:scene3d>
          </p:spPr>
        </p:pic>
      </p:grpSp>
      <p:grpSp>
        <p:nvGrpSpPr>
          <p:cNvPr id="62" name="Group 61"/>
          <p:cNvGrpSpPr/>
          <p:nvPr/>
        </p:nvGrpSpPr>
        <p:grpSpPr>
          <a:xfrm>
            <a:off x="5159791" y="2574925"/>
            <a:ext cx="3192088" cy="3502025"/>
            <a:chOff x="5641571" y="2574925"/>
            <a:chExt cx="3192088" cy="3502025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4969885" y="4007861"/>
              <a:ext cx="1559678" cy="216306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7343773" y="3733801"/>
              <a:ext cx="1600203" cy="38100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8018406" y="4013923"/>
              <a:ext cx="1426497" cy="204008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2637" y="2574925"/>
              <a:ext cx="2771775" cy="160972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isometricOffAxis1Top"/>
              <a:lightRig rig="threePt" dir="t"/>
            </a:scene3d>
          </p:spPr>
        </p:pic>
        <p:pic>
          <p:nvPicPr>
            <p:cNvPr id="42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10337" y="5562600"/>
              <a:ext cx="1476375" cy="5143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isometricOffAxis1Top"/>
              <a:lightRig rig="threePt" dir="t"/>
            </a:scene3d>
          </p:spPr>
        </p:pic>
        <p:cxnSp>
          <p:nvCxnSpPr>
            <p:cNvPr id="43" name="Straight Connector 42"/>
            <p:cNvCxnSpPr/>
            <p:nvPr/>
          </p:nvCxnSpPr>
          <p:spPr>
            <a:xfrm rot="16200000" flipH="1">
              <a:off x="5691186" y="5062537"/>
              <a:ext cx="942976" cy="609600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 flipH="1">
              <a:off x="6095999" y="5400674"/>
              <a:ext cx="790574" cy="371475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7424738" y="4910141"/>
              <a:ext cx="1095374" cy="361948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853363" y="4995865"/>
              <a:ext cx="933448" cy="600074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2649" y="4340225"/>
              <a:ext cx="2571750" cy="1066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isometricOffAxis1Top"/>
              <a:lightRig rig="threePt" dir="t"/>
            </a:scene3d>
          </p:spPr>
        </p:pic>
        <p:cxnSp>
          <p:nvCxnSpPr>
            <p:cNvPr id="48" name="Straight Connector 47"/>
            <p:cNvCxnSpPr/>
            <p:nvPr/>
          </p:nvCxnSpPr>
          <p:spPr>
            <a:xfrm rot="5400000">
              <a:off x="5629277" y="4467226"/>
              <a:ext cx="1400172" cy="47627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629400" y="2678668"/>
              <a:ext cx="982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OOVM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sp>
        <p:nvSpPr>
          <p:cNvPr id="3" name="Oval 2"/>
          <p:cNvSpPr/>
          <p:nvPr/>
        </p:nvSpPr>
        <p:spPr>
          <a:xfrm>
            <a:off x="8606375" y="3272557"/>
            <a:ext cx="149482" cy="1301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606375" y="3402678"/>
            <a:ext cx="149482" cy="1302445"/>
            <a:chOff x="8606375" y="3402678"/>
            <a:chExt cx="149482" cy="1302445"/>
          </a:xfrm>
        </p:grpSpPr>
        <p:sp>
          <p:nvSpPr>
            <p:cNvPr id="39" name="Oval 38"/>
            <p:cNvSpPr/>
            <p:nvPr/>
          </p:nvSpPr>
          <p:spPr>
            <a:xfrm>
              <a:off x="8606375" y="4575002"/>
              <a:ext cx="149482" cy="1301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3" idx="4"/>
              <a:endCxn id="39" idx="0"/>
            </p:cNvCxnSpPr>
            <p:nvPr/>
          </p:nvCxnSpPr>
          <p:spPr>
            <a:xfrm>
              <a:off x="8681116" y="3402678"/>
              <a:ext cx="0" cy="11723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606375" y="4705123"/>
            <a:ext cx="149482" cy="1302446"/>
            <a:chOff x="8606375" y="4705123"/>
            <a:chExt cx="149482" cy="1302446"/>
          </a:xfrm>
        </p:grpSpPr>
        <p:sp>
          <p:nvSpPr>
            <p:cNvPr id="41" name="Oval 40"/>
            <p:cNvSpPr/>
            <p:nvPr/>
          </p:nvSpPr>
          <p:spPr>
            <a:xfrm>
              <a:off x="8606375" y="5877448"/>
              <a:ext cx="149482" cy="1301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39" idx="4"/>
              <a:endCxn id="41" idx="0"/>
            </p:cNvCxnSpPr>
            <p:nvPr/>
          </p:nvCxnSpPr>
          <p:spPr>
            <a:xfrm>
              <a:off x="8681116" y="4705123"/>
              <a:ext cx="0" cy="1172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Equal 49"/>
          <p:cNvSpPr/>
          <p:nvPr/>
        </p:nvSpPr>
        <p:spPr>
          <a:xfrm>
            <a:off x="4267200" y="4182252"/>
            <a:ext cx="762000" cy="457200"/>
          </a:xfrm>
          <a:prstGeom prst="mathEqual">
            <a:avLst>
              <a:gd name="adj1" fmla="val 17068"/>
              <a:gd name="adj2" fmla="val 418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53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832506" y="2921165"/>
                <a:ext cx="484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𝓡</m:t>
                      </m:r>
                    </m:oMath>
                  </m:oMathPara>
                </a14:m>
                <a:endParaRPr lang="en-US" sz="2400" b="1" baseline="-25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506" y="2921165"/>
                <a:ext cx="484428" cy="4531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860559" y="5739954"/>
                <a:ext cx="428322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𝓖</m:t>
                      </m:r>
                    </m:oMath>
                  </m:oMathPara>
                </a14:m>
                <a:endParaRPr lang="en-US" sz="2400" b="1" baseline="-250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559" y="5739954"/>
                <a:ext cx="428322" cy="453137"/>
              </a:xfrm>
              <a:prstGeom prst="rect">
                <a:avLst/>
              </a:prstGeom>
              <a:blipFill rotWithShape="0">
                <a:blip r:embed="rId6"/>
                <a:stretch>
                  <a:fillRect l="-5714" r="-5714" b="-20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 rot="19277097">
            <a:off x="1340737" y="2965538"/>
            <a:ext cx="6768135" cy="175432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Familiar to Context</a:t>
            </a:r>
            <a:b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Oriented Programming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261920" y="5877448"/>
                <a:ext cx="984337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𝓖</m:t>
                      </m:r>
                    </m:oMath>
                  </m:oMathPara>
                </a14:m>
                <a:endParaRPr lang="en-US" sz="2400" b="1" baseline="-250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920" y="5877448"/>
                <a:ext cx="984337" cy="453137"/>
              </a:xfrm>
              <a:prstGeom prst="rect">
                <a:avLst/>
              </a:prstGeom>
              <a:blipFill rotWithShape="0">
                <a:blip r:embed="rId7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93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Worked Really Well…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199" y="1600200"/>
            <a:ext cx="8477679" cy="1335044"/>
          </a:xfrm>
        </p:spPr>
        <p:txBody>
          <a:bodyPr>
            <a:normAutofit/>
          </a:bodyPr>
          <a:lstStyle/>
          <a:p>
            <a:r>
              <a:rPr lang="en-US" dirty="0" smtClean="0"/>
              <a:t>Layers were increments in program/system semantics – eventually called </a:t>
            </a:r>
            <a:r>
              <a:rPr lang="en-US" b="1" dirty="0" smtClean="0">
                <a:solidFill>
                  <a:srgbClr val="FF0000"/>
                </a:solidFill>
              </a:rPr>
              <a:t>features</a:t>
            </a:r>
          </a:p>
          <a:p>
            <a:r>
              <a:rPr lang="en-US" dirty="0" smtClean="0"/>
              <a:t>Genesis was an early example of Software Product Lines (SPLs)</a:t>
            </a:r>
          </a:p>
          <a:p>
            <a:r>
              <a:rPr lang="en-US" dirty="0" smtClean="0"/>
              <a:t>First time </a:t>
            </a:r>
            <a:r>
              <a:rPr lang="en-US" dirty="0"/>
              <a:t>I saw this </a:t>
            </a:r>
            <a:r>
              <a:rPr lang="en-US" dirty="0" smtClean="0"/>
              <a:t>structure – nodes are different products of an SPL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787019" y="2766599"/>
            <a:ext cx="7234405" cy="3696842"/>
            <a:chOff x="2311809" y="1427051"/>
            <a:chExt cx="7234405" cy="36968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557453" y="1427051"/>
                  <a:ext cx="5249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7453" y="1427051"/>
                  <a:ext cx="591379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924493" y="4214393"/>
                  <a:ext cx="6279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493" y="4214393"/>
                  <a:ext cx="714106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311809" y="2047023"/>
                  <a:ext cx="4026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9367" y="2047023"/>
                  <a:ext cx="447558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849"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Oval 49"/>
            <p:cNvSpPr/>
            <p:nvPr/>
          </p:nvSpPr>
          <p:spPr>
            <a:xfrm>
              <a:off x="2671394" y="2277856"/>
              <a:ext cx="79363" cy="6865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1" name="Oval 50"/>
            <p:cNvSpPr/>
            <p:nvPr/>
          </p:nvSpPr>
          <p:spPr>
            <a:xfrm>
              <a:off x="6459688" y="4522964"/>
              <a:ext cx="86596" cy="817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52" name="Straight Arrow Connector 51"/>
            <p:cNvCxnSpPr>
              <a:stCxn id="68" idx="5"/>
              <a:endCxn id="54" idx="1"/>
            </p:cNvCxnSpPr>
            <p:nvPr/>
          </p:nvCxnSpPr>
          <p:spPr>
            <a:xfrm>
              <a:off x="4927994" y="2980620"/>
              <a:ext cx="474283" cy="1240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5389595" y="4209112"/>
              <a:ext cx="86596" cy="817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56" name="Straight Arrow Connector 55"/>
            <p:cNvCxnSpPr>
              <a:stCxn id="54" idx="5"/>
              <a:endCxn id="51" idx="2"/>
            </p:cNvCxnSpPr>
            <p:nvPr/>
          </p:nvCxnSpPr>
          <p:spPr>
            <a:xfrm>
              <a:off x="5463509" y="4278859"/>
              <a:ext cx="996179" cy="284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1" idx="5"/>
              <a:endCxn id="59" idx="2"/>
            </p:cNvCxnSpPr>
            <p:nvPr/>
          </p:nvCxnSpPr>
          <p:spPr>
            <a:xfrm>
              <a:off x="6533602" y="4592711"/>
              <a:ext cx="996177" cy="2849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529779" y="4836815"/>
              <a:ext cx="86596" cy="817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0" name="Oval 59"/>
            <p:cNvSpPr/>
            <p:nvPr/>
          </p:nvSpPr>
          <p:spPr>
            <a:xfrm>
              <a:off x="7908521" y="2159787"/>
              <a:ext cx="84030" cy="850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61" name="Straight Arrow Connector 60"/>
            <p:cNvCxnSpPr>
              <a:stCxn id="64" idx="6"/>
              <a:endCxn id="60" idx="2"/>
            </p:cNvCxnSpPr>
            <p:nvPr/>
          </p:nvCxnSpPr>
          <p:spPr>
            <a:xfrm>
              <a:off x="6884824" y="1906638"/>
              <a:ext cx="1023697" cy="295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8902123" y="2472786"/>
              <a:ext cx="84030" cy="850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63" name="Straight Arrow Connector 62"/>
            <p:cNvCxnSpPr>
              <a:stCxn id="60" idx="5"/>
              <a:endCxn id="62" idx="2"/>
            </p:cNvCxnSpPr>
            <p:nvPr/>
          </p:nvCxnSpPr>
          <p:spPr>
            <a:xfrm>
              <a:off x="7980245" y="2232391"/>
              <a:ext cx="921878" cy="2829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6800794" y="1864107"/>
              <a:ext cx="84030" cy="850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65" name="Straight Arrow Connector 64"/>
            <p:cNvCxnSpPr>
              <a:stCxn id="66" idx="6"/>
              <a:endCxn id="64" idx="2"/>
            </p:cNvCxnSpPr>
            <p:nvPr/>
          </p:nvCxnSpPr>
          <p:spPr>
            <a:xfrm flipV="1">
              <a:off x="3845186" y="1906638"/>
              <a:ext cx="2955608" cy="728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3765823" y="2594704"/>
              <a:ext cx="79363" cy="80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67" name="Straight Arrow Connector 66"/>
            <p:cNvCxnSpPr>
              <a:stCxn id="50" idx="6"/>
              <a:endCxn id="66" idx="2"/>
            </p:cNvCxnSpPr>
            <p:nvPr/>
          </p:nvCxnSpPr>
          <p:spPr>
            <a:xfrm>
              <a:off x="2750757" y="2312182"/>
              <a:ext cx="1015066" cy="3229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860253" y="2911552"/>
              <a:ext cx="79363" cy="80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69" name="Straight Arrow Connector 68"/>
            <p:cNvCxnSpPr>
              <a:stCxn id="66" idx="5"/>
              <a:endCxn id="68" idx="2"/>
            </p:cNvCxnSpPr>
            <p:nvPr/>
          </p:nvCxnSpPr>
          <p:spPr>
            <a:xfrm>
              <a:off x="3833564" y="2663772"/>
              <a:ext cx="1026689" cy="2882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5954682" y="3228400"/>
              <a:ext cx="79363" cy="80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71" name="Straight Arrow Connector 70"/>
            <p:cNvCxnSpPr>
              <a:stCxn id="68" idx="5"/>
              <a:endCxn id="70" idx="2"/>
            </p:cNvCxnSpPr>
            <p:nvPr/>
          </p:nvCxnSpPr>
          <p:spPr>
            <a:xfrm>
              <a:off x="4927994" y="2980620"/>
              <a:ext cx="1026688" cy="2882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7049112" y="3545247"/>
              <a:ext cx="79363" cy="80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87" name="Straight Arrow Connector 86"/>
            <p:cNvCxnSpPr>
              <a:stCxn id="70" idx="5"/>
              <a:endCxn id="73" idx="2"/>
            </p:cNvCxnSpPr>
            <p:nvPr/>
          </p:nvCxnSpPr>
          <p:spPr>
            <a:xfrm>
              <a:off x="6022423" y="3297468"/>
              <a:ext cx="1026689" cy="288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43541" y="3862095"/>
              <a:ext cx="79363" cy="80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p:cxnSp>
          <p:nvCxnSpPr>
            <p:cNvPr id="89" name="Straight Arrow Connector 88"/>
            <p:cNvCxnSpPr>
              <a:stCxn id="73" idx="5"/>
              <a:endCxn id="88" idx="2"/>
            </p:cNvCxnSpPr>
            <p:nvPr/>
          </p:nvCxnSpPr>
          <p:spPr>
            <a:xfrm>
              <a:off x="7116853" y="3614315"/>
              <a:ext cx="1026688" cy="2882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9237972" y="4178944"/>
              <a:ext cx="79363" cy="80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p:cxnSp>
          <p:nvCxnSpPr>
            <p:cNvPr id="91" name="Straight Arrow Connector 90"/>
            <p:cNvCxnSpPr>
              <a:stCxn id="88" idx="5"/>
              <a:endCxn id="90" idx="2"/>
            </p:cNvCxnSpPr>
            <p:nvPr/>
          </p:nvCxnSpPr>
          <p:spPr>
            <a:xfrm>
              <a:off x="8211282" y="3931163"/>
              <a:ext cx="1026690" cy="288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3499959" y="2178121"/>
                  <a:ext cx="5189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959" y="2178121"/>
                  <a:ext cx="584263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5699085" y="2816405"/>
                  <a:ext cx="5249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9085" y="2816405"/>
                  <a:ext cx="591379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04244" y="2496911"/>
                  <a:ext cx="5249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4244" y="2496911"/>
                  <a:ext cx="59137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6793104" y="3110166"/>
                  <a:ext cx="5249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104" y="3110166"/>
                  <a:ext cx="59137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895401" y="3433533"/>
                  <a:ext cx="5249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5401" y="3433533"/>
                  <a:ext cx="59137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9021263" y="3819293"/>
                  <a:ext cx="5249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1263" y="3819293"/>
                  <a:ext cx="59137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7684555" y="1744331"/>
                  <a:ext cx="5249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4555" y="1744331"/>
                  <a:ext cx="59137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8915658" y="2259590"/>
                  <a:ext cx="51853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658" y="2259590"/>
                  <a:ext cx="584967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5954682" y="4522964"/>
                  <a:ext cx="6279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4682" y="4522964"/>
                  <a:ext cx="714106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598780" y="4723783"/>
                  <a:ext cx="6279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8780" y="4723783"/>
                  <a:ext cx="714106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95161" y="2445004"/>
                  <a:ext cx="48513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161" y="2445004"/>
                  <a:ext cx="54296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4077303" y="2758036"/>
                  <a:ext cx="49109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303" y="2758036"/>
                  <a:ext cx="550086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5164190" y="3071068"/>
                  <a:ext cx="49109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190" y="3071068"/>
                  <a:ext cx="550086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6251077" y="3384100"/>
                  <a:ext cx="48013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1077" y="3384100"/>
                  <a:ext cx="536942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329180" y="3697132"/>
                  <a:ext cx="49109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9180" y="3697132"/>
                  <a:ext cx="550086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8416069" y="4010163"/>
                  <a:ext cx="49109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6069" y="4010163"/>
                  <a:ext cx="550086" cy="46166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4687588" y="3413765"/>
                  <a:ext cx="48468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7588" y="3413765"/>
                  <a:ext cx="543674" cy="46166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5749230" y="4020442"/>
                  <a:ext cx="48013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9230" y="4020442"/>
                  <a:ext cx="536942" cy="46166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6839757" y="4316322"/>
                  <a:ext cx="49109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9757" y="4316322"/>
                  <a:ext cx="550086" cy="461665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8172713" y="2365548"/>
                  <a:ext cx="48013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713" y="2365548"/>
                  <a:ext cx="536942" cy="461665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5045794" y="1828181"/>
                  <a:ext cx="49109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794" y="1828181"/>
                  <a:ext cx="550086" cy="461665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7038235" y="2023145"/>
                  <a:ext cx="49109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235" y="2023145"/>
                  <a:ext cx="550086" cy="461665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391224" y="5297895"/>
            <a:ext cx="2348720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diagram is what</a:t>
            </a:r>
          </a:p>
          <a:p>
            <a:pPr algn="ctr"/>
            <a:r>
              <a:rPr lang="en-US" dirty="0" smtClean="0"/>
              <a:t>feature models encode</a:t>
            </a:r>
          </a:p>
        </p:txBody>
      </p:sp>
    </p:spTree>
    <p:extLst>
      <p:ext uri="{BB962C8B-B14F-4D97-AF65-F5344CB8AC3E}">
        <p14:creationId xmlns:p14="http://schemas.microsoft.com/office/powerpoint/2010/main" val="302784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231" y="274638"/>
            <a:ext cx="858781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What About Feature Interactions?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That’s our next speaker!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AutoShape 2" descr="Image result for joanne waterlo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466269" y="2069703"/>
            <a:ext cx="2926464" cy="3586956"/>
            <a:chOff x="5466269" y="1914083"/>
            <a:chExt cx="2926464" cy="35869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6269" y="1914083"/>
              <a:ext cx="2926464" cy="310097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234150" y="5131707"/>
              <a:ext cx="1390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Joanne Atlee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70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Worked Really Well…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5276" cy="4525963"/>
          </a:xfrm>
        </p:spPr>
        <p:txBody>
          <a:bodyPr/>
          <a:lstStyle/>
          <a:p>
            <a:r>
              <a:rPr lang="en-US" dirty="0" smtClean="0"/>
              <a:t>But I needed more</a:t>
            </a:r>
          </a:p>
          <a:p>
            <a:endParaRPr lang="en-US" dirty="0" smtClean="0"/>
          </a:p>
          <a:p>
            <a:r>
              <a:rPr lang="en-US" dirty="0" smtClean="0"/>
              <a:t>I wanted to create customized classes from “modules”</a:t>
            </a:r>
          </a:p>
          <a:p>
            <a:endParaRPr lang="en-US" dirty="0" smtClean="0"/>
          </a:p>
          <a:p>
            <a:r>
              <a:rPr lang="en-US" dirty="0" smtClean="0"/>
              <a:t>Remembered 1988 Johnson and Foote’s “Designing Reusable Classes” and idea of programming by differences</a:t>
            </a:r>
          </a:p>
          <a:p>
            <a:endParaRPr lang="en-US" dirty="0"/>
          </a:p>
          <a:p>
            <a:r>
              <a:rPr lang="en-US" dirty="0" smtClean="0"/>
              <a:t>Just another implementation of a “modular” arrow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10" y="1417638"/>
            <a:ext cx="546407" cy="7357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14944" y="1600858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97583" y="1720463"/>
            <a:ext cx="149482" cy="1301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596376" y="1417638"/>
            <a:ext cx="2750689" cy="1725257"/>
            <a:chOff x="5596376" y="1417638"/>
            <a:chExt cx="2750689" cy="1725257"/>
          </a:xfrm>
        </p:grpSpPr>
        <p:grpSp>
          <p:nvGrpSpPr>
            <p:cNvPr id="14" name="Group 13"/>
            <p:cNvGrpSpPr/>
            <p:nvPr/>
          </p:nvGrpSpPr>
          <p:grpSpPr>
            <a:xfrm>
              <a:off x="5596376" y="1417638"/>
              <a:ext cx="1658741" cy="1725257"/>
              <a:chOff x="5596376" y="1417638"/>
              <a:chExt cx="1658741" cy="1725257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08710" y="1417638"/>
                <a:ext cx="546407" cy="1725257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5596376" y="2617371"/>
                <a:ext cx="10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feature 1</a:t>
                </a:r>
                <a:endParaRPr lang="en-US" dirty="0"/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197583" y="2728460"/>
              <a:ext cx="149482" cy="1301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7" idx="4"/>
              <a:endCxn id="19" idx="0"/>
            </p:cNvCxnSpPr>
            <p:nvPr/>
          </p:nvCxnSpPr>
          <p:spPr>
            <a:xfrm>
              <a:off x="8272324" y="1850584"/>
              <a:ext cx="0" cy="8778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596376" y="2416689"/>
            <a:ext cx="2750689" cy="1725257"/>
            <a:chOff x="5596376" y="2416689"/>
            <a:chExt cx="2750689" cy="1725257"/>
          </a:xfrm>
        </p:grpSpPr>
        <p:grpSp>
          <p:nvGrpSpPr>
            <p:cNvPr id="15" name="Group 14"/>
            <p:cNvGrpSpPr/>
            <p:nvPr/>
          </p:nvGrpSpPr>
          <p:grpSpPr>
            <a:xfrm>
              <a:off x="5596376" y="2416689"/>
              <a:ext cx="1658741" cy="1725257"/>
              <a:chOff x="5596376" y="2416689"/>
              <a:chExt cx="1658741" cy="1725257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8710" y="2416689"/>
                <a:ext cx="546407" cy="1725257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596376" y="3598340"/>
                <a:ext cx="10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feature 2</a:t>
                </a:r>
                <a:endParaRPr lang="en-US" dirty="0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8197583" y="3717945"/>
              <a:ext cx="149482" cy="1301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19" idx="4"/>
              <a:endCxn id="22" idx="0"/>
            </p:cNvCxnSpPr>
            <p:nvPr/>
          </p:nvCxnSpPr>
          <p:spPr>
            <a:xfrm>
              <a:off x="8272324" y="2858581"/>
              <a:ext cx="0" cy="8593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96376" y="3406174"/>
            <a:ext cx="2750689" cy="1725257"/>
            <a:chOff x="5596376" y="3406174"/>
            <a:chExt cx="2750689" cy="1725257"/>
          </a:xfrm>
        </p:grpSpPr>
        <p:grpSp>
          <p:nvGrpSpPr>
            <p:cNvPr id="16" name="Group 15"/>
            <p:cNvGrpSpPr/>
            <p:nvPr/>
          </p:nvGrpSpPr>
          <p:grpSpPr>
            <a:xfrm>
              <a:off x="5596376" y="3406174"/>
              <a:ext cx="1658739" cy="1725257"/>
              <a:chOff x="5596376" y="3406174"/>
              <a:chExt cx="1658739" cy="172525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596376" y="4589952"/>
                <a:ext cx="10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feature 3</a:t>
                </a:r>
                <a:endParaRPr lang="en-US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8708" y="3406174"/>
                <a:ext cx="546407" cy="1725257"/>
              </a:xfrm>
              <a:prstGeom prst="rect">
                <a:avLst/>
              </a:prstGeom>
            </p:spPr>
          </p:pic>
        </p:grpSp>
        <p:sp>
          <p:nvSpPr>
            <p:cNvPr id="27" name="Oval 26"/>
            <p:cNvSpPr/>
            <p:nvPr/>
          </p:nvSpPr>
          <p:spPr>
            <a:xfrm>
              <a:off x="8197583" y="4709557"/>
              <a:ext cx="149482" cy="1301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22" idx="4"/>
              <a:endCxn id="27" idx="0"/>
            </p:cNvCxnSpPr>
            <p:nvPr/>
          </p:nvCxnSpPr>
          <p:spPr>
            <a:xfrm>
              <a:off x="8272324" y="3848066"/>
              <a:ext cx="0" cy="861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56</a:t>
            </a:fld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175997" y="4474973"/>
            <a:ext cx="1433849" cy="35752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Johnson &amp; Foote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JOOP</a:t>
            </a:r>
            <a:r>
              <a:rPr lang="en-US" sz="1400" dirty="0" smtClean="0">
                <a:solidFill>
                  <a:schemeClr val="tx1"/>
                </a:solidFill>
              </a:rPr>
              <a:t> 1988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1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Mixin Layers (95’-’00)</a:t>
            </a:r>
            <a:endParaRPr lang="en-US" sz="2700" dirty="0"/>
          </a:p>
        </p:txBody>
      </p:sp>
      <p:sp>
        <p:nvSpPr>
          <p:cNvPr id="25" name="Content Placeholder 2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Unit of construction is </a:t>
            </a:r>
            <a:r>
              <a:rPr lang="en-US" b="1" dirty="0" smtClean="0">
                <a:solidFill>
                  <a:srgbClr val="FF0000"/>
                </a:solidFill>
              </a:rPr>
              <a:t>mixin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class whose superclass is specified by parameter</a:t>
            </a:r>
          </a:p>
          <a:p>
            <a:endParaRPr lang="en-US" dirty="0"/>
          </a:p>
          <a:p>
            <a:r>
              <a:rPr lang="en-US" dirty="0" smtClean="0"/>
              <a:t>Scaled mixins to packages</a:t>
            </a:r>
          </a:p>
          <a:p>
            <a:endParaRPr lang="en-US" dirty="0"/>
          </a:p>
          <a:p>
            <a:r>
              <a:rPr lang="en-US" dirty="0" smtClean="0"/>
              <a:t>New classes could be added to packages (layers), existing classes modified by adding new methods, fields, and wrapping existing methods</a:t>
            </a:r>
          </a:p>
          <a:p>
            <a:endParaRPr lang="en-US" dirty="0"/>
          </a:p>
          <a:p>
            <a:r>
              <a:rPr lang="en-US" dirty="0" smtClean="0"/>
              <a:t>Straightforward generalization </a:t>
            </a:r>
            <a:br>
              <a:rPr lang="en-US" dirty="0" smtClean="0"/>
            </a:br>
            <a:r>
              <a:rPr lang="en-US" dirty="0" smtClean="0"/>
              <a:t>of OO frameworks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223" y="2030609"/>
            <a:ext cx="1499443" cy="7357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644" y="2030608"/>
            <a:ext cx="2465186" cy="17252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644" y="2030607"/>
            <a:ext cx="3430929" cy="27147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5643" y="2039152"/>
            <a:ext cx="3430929" cy="37042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10192" y="2245460"/>
            <a:ext cx="62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5000" y="3194994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 feature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5000" y="4201569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 feature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5000" y="5230601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 feature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57</a:t>
            </a:fld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97969" y="274637"/>
            <a:ext cx="1303161" cy="52705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Smaragdakis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ECOOP</a:t>
            </a:r>
            <a:r>
              <a:rPr lang="en-US" sz="1400" dirty="0" smtClean="0">
                <a:solidFill>
                  <a:schemeClr val="tx1"/>
                </a:solidFill>
              </a:rPr>
              <a:t> 1998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97969" y="1068116"/>
            <a:ext cx="1808603" cy="615947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Flatt, Krishnamurthi, </a:t>
            </a:r>
            <a:r>
              <a:rPr lang="en-US" sz="1400" dirty="0" err="1" smtClean="0">
                <a:solidFill>
                  <a:schemeClr val="tx1"/>
                </a:solidFill>
              </a:rPr>
              <a:t>Felleisen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POPL</a:t>
            </a:r>
            <a:r>
              <a:rPr lang="en-US" sz="1400" dirty="0" smtClean="0">
                <a:solidFill>
                  <a:schemeClr val="tx1"/>
                </a:solidFill>
              </a:rPr>
              <a:t> 1998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41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Saw Hierarchical Modules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223" y="2030609"/>
            <a:ext cx="1499443" cy="7357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644" y="2030608"/>
            <a:ext cx="2465186" cy="17252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644" y="2030607"/>
            <a:ext cx="3430929" cy="27147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5643" y="2039152"/>
            <a:ext cx="3430929" cy="37042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10192" y="2245460"/>
            <a:ext cx="62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5000" y="3194994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 feature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5000" y="4201569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 feature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5000" y="5230601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 feature 3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873246" y="2066164"/>
            <a:ext cx="1396553" cy="558827"/>
            <a:chOff x="873246" y="2066164"/>
            <a:chExt cx="1396553" cy="558827"/>
          </a:xfrm>
        </p:grpSpPr>
        <p:sp>
          <p:nvSpPr>
            <p:cNvPr id="15" name="Oval 14"/>
            <p:cNvSpPr/>
            <p:nvPr/>
          </p:nvSpPr>
          <p:spPr>
            <a:xfrm>
              <a:off x="873246" y="2066164"/>
              <a:ext cx="149482" cy="1301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496782" y="2494870"/>
              <a:ext cx="149482" cy="1301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20317" y="2494870"/>
              <a:ext cx="149482" cy="1301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5" idx="5"/>
              <a:endCxn id="19" idx="2"/>
            </p:cNvCxnSpPr>
            <p:nvPr/>
          </p:nvCxnSpPr>
          <p:spPr>
            <a:xfrm>
              <a:off x="1000837" y="2177229"/>
              <a:ext cx="495945" cy="382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5" idx="5"/>
              <a:endCxn id="20" idx="2"/>
            </p:cNvCxnSpPr>
            <p:nvPr/>
          </p:nvCxnSpPr>
          <p:spPr>
            <a:xfrm>
              <a:off x="1000837" y="2177229"/>
              <a:ext cx="1119480" cy="382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873246" y="2196285"/>
            <a:ext cx="2020088" cy="1390380"/>
            <a:chOff x="873246" y="2196285"/>
            <a:chExt cx="2020088" cy="1390380"/>
          </a:xfrm>
        </p:grpSpPr>
        <p:grpSp>
          <p:nvGrpSpPr>
            <p:cNvPr id="75" name="Group 74"/>
            <p:cNvGrpSpPr/>
            <p:nvPr/>
          </p:nvGrpSpPr>
          <p:grpSpPr>
            <a:xfrm>
              <a:off x="873246" y="3027838"/>
              <a:ext cx="2020088" cy="558827"/>
              <a:chOff x="873246" y="3027838"/>
              <a:chExt cx="2020088" cy="55882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873246" y="3027838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496782" y="3456544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120317" y="3456544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743852" y="3456544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30" idx="5"/>
                <a:endCxn id="31" idx="2"/>
              </p:cNvCxnSpPr>
              <p:nvPr/>
            </p:nvCxnSpPr>
            <p:spPr>
              <a:xfrm>
                <a:off x="1000837" y="3138903"/>
                <a:ext cx="495945" cy="382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30" idx="5"/>
                <a:endCxn id="32" idx="2"/>
              </p:cNvCxnSpPr>
              <p:nvPr/>
            </p:nvCxnSpPr>
            <p:spPr>
              <a:xfrm>
                <a:off x="1000837" y="3138903"/>
                <a:ext cx="1119480" cy="382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30" idx="5"/>
                <a:endCxn id="33" idx="2"/>
              </p:cNvCxnSpPr>
              <p:nvPr/>
            </p:nvCxnSpPr>
            <p:spPr>
              <a:xfrm>
                <a:off x="1000837" y="3138903"/>
                <a:ext cx="1743015" cy="382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Arrow Connector 63"/>
            <p:cNvCxnSpPr>
              <a:stCxn id="19" idx="4"/>
              <a:endCxn id="31" idx="0"/>
            </p:cNvCxnSpPr>
            <p:nvPr/>
          </p:nvCxnSpPr>
          <p:spPr>
            <a:xfrm>
              <a:off x="1571523" y="2624991"/>
              <a:ext cx="0" cy="8315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0" idx="4"/>
              <a:endCxn id="32" idx="0"/>
            </p:cNvCxnSpPr>
            <p:nvPr/>
          </p:nvCxnSpPr>
          <p:spPr>
            <a:xfrm>
              <a:off x="2195058" y="2624991"/>
              <a:ext cx="0" cy="8315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15" idx="4"/>
              <a:endCxn id="30" idx="0"/>
            </p:cNvCxnSpPr>
            <p:nvPr/>
          </p:nvCxnSpPr>
          <p:spPr>
            <a:xfrm>
              <a:off x="947987" y="2196285"/>
              <a:ext cx="0" cy="8315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873246" y="3157959"/>
            <a:ext cx="2643624" cy="1390380"/>
            <a:chOff x="873246" y="3157959"/>
            <a:chExt cx="2643624" cy="1390380"/>
          </a:xfrm>
        </p:grpSpPr>
        <p:grpSp>
          <p:nvGrpSpPr>
            <p:cNvPr id="76" name="Group 75"/>
            <p:cNvGrpSpPr/>
            <p:nvPr/>
          </p:nvGrpSpPr>
          <p:grpSpPr>
            <a:xfrm>
              <a:off x="873246" y="3989512"/>
              <a:ext cx="2643624" cy="558827"/>
              <a:chOff x="897405" y="3989512"/>
              <a:chExt cx="2643624" cy="558827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897405" y="3989512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520941" y="4418218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144476" y="4418218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768011" y="4418218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391547" y="4418218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/>
              <p:cNvCxnSpPr>
                <a:stCxn id="40" idx="5"/>
                <a:endCxn id="41" idx="2"/>
              </p:cNvCxnSpPr>
              <p:nvPr/>
            </p:nvCxnSpPr>
            <p:spPr>
              <a:xfrm>
                <a:off x="1024996" y="4100577"/>
                <a:ext cx="495945" cy="382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40" idx="5"/>
                <a:endCxn id="42" idx="2"/>
              </p:cNvCxnSpPr>
              <p:nvPr/>
            </p:nvCxnSpPr>
            <p:spPr>
              <a:xfrm>
                <a:off x="1024996" y="4100577"/>
                <a:ext cx="1119480" cy="382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0" idx="5"/>
                <a:endCxn id="43" idx="2"/>
              </p:cNvCxnSpPr>
              <p:nvPr/>
            </p:nvCxnSpPr>
            <p:spPr>
              <a:xfrm>
                <a:off x="1024996" y="4100577"/>
                <a:ext cx="1743015" cy="382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40" idx="5"/>
                <a:endCxn id="44" idx="1"/>
              </p:cNvCxnSpPr>
              <p:nvPr/>
            </p:nvCxnSpPr>
            <p:spPr>
              <a:xfrm>
                <a:off x="1024996" y="4100577"/>
                <a:ext cx="2388442" cy="33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>
              <a:stCxn id="31" idx="4"/>
              <a:endCxn id="41" idx="0"/>
            </p:cNvCxnSpPr>
            <p:nvPr/>
          </p:nvCxnSpPr>
          <p:spPr>
            <a:xfrm>
              <a:off x="1571523" y="3586665"/>
              <a:ext cx="0" cy="8315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2" idx="4"/>
              <a:endCxn id="42" idx="0"/>
            </p:cNvCxnSpPr>
            <p:nvPr/>
          </p:nvCxnSpPr>
          <p:spPr>
            <a:xfrm>
              <a:off x="2195058" y="3586665"/>
              <a:ext cx="0" cy="8315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33" idx="4"/>
              <a:endCxn id="43" idx="0"/>
            </p:cNvCxnSpPr>
            <p:nvPr/>
          </p:nvCxnSpPr>
          <p:spPr>
            <a:xfrm>
              <a:off x="2818593" y="3586665"/>
              <a:ext cx="0" cy="8315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30" idx="4"/>
              <a:endCxn id="40" idx="0"/>
            </p:cNvCxnSpPr>
            <p:nvPr/>
          </p:nvCxnSpPr>
          <p:spPr>
            <a:xfrm>
              <a:off x="947987" y="3157959"/>
              <a:ext cx="0" cy="8315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873246" y="4119633"/>
            <a:ext cx="2643624" cy="1390381"/>
            <a:chOff x="873246" y="4119633"/>
            <a:chExt cx="2643624" cy="1390381"/>
          </a:xfrm>
        </p:grpSpPr>
        <p:grpSp>
          <p:nvGrpSpPr>
            <p:cNvPr id="77" name="Group 76"/>
            <p:cNvGrpSpPr/>
            <p:nvPr/>
          </p:nvGrpSpPr>
          <p:grpSpPr>
            <a:xfrm>
              <a:off x="873246" y="4951187"/>
              <a:ext cx="2643624" cy="558827"/>
              <a:chOff x="897405" y="4951187"/>
              <a:chExt cx="2643624" cy="558827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897405" y="4951187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20941" y="5379893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144476" y="5379893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768011" y="5379893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391547" y="5379893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0" idx="5"/>
                <a:endCxn id="51" idx="2"/>
              </p:cNvCxnSpPr>
              <p:nvPr/>
            </p:nvCxnSpPr>
            <p:spPr>
              <a:xfrm>
                <a:off x="1024996" y="5062252"/>
                <a:ext cx="495945" cy="382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0" idx="5"/>
                <a:endCxn id="52" idx="2"/>
              </p:cNvCxnSpPr>
              <p:nvPr/>
            </p:nvCxnSpPr>
            <p:spPr>
              <a:xfrm>
                <a:off x="1024996" y="5062252"/>
                <a:ext cx="1119480" cy="382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50" idx="5"/>
                <a:endCxn id="53" idx="2"/>
              </p:cNvCxnSpPr>
              <p:nvPr/>
            </p:nvCxnSpPr>
            <p:spPr>
              <a:xfrm>
                <a:off x="1024996" y="5062252"/>
                <a:ext cx="1743015" cy="382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0" idx="5"/>
                <a:endCxn id="54" idx="1"/>
              </p:cNvCxnSpPr>
              <p:nvPr/>
            </p:nvCxnSpPr>
            <p:spPr>
              <a:xfrm>
                <a:off x="1024996" y="5062252"/>
                <a:ext cx="2388442" cy="33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Arrow Connector 84"/>
            <p:cNvCxnSpPr>
              <a:stCxn id="41" idx="4"/>
              <a:endCxn id="51" idx="0"/>
            </p:cNvCxnSpPr>
            <p:nvPr/>
          </p:nvCxnSpPr>
          <p:spPr>
            <a:xfrm>
              <a:off x="1571523" y="4548339"/>
              <a:ext cx="0" cy="8315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42" idx="4"/>
              <a:endCxn id="52" idx="0"/>
            </p:cNvCxnSpPr>
            <p:nvPr/>
          </p:nvCxnSpPr>
          <p:spPr>
            <a:xfrm>
              <a:off x="2195058" y="4548339"/>
              <a:ext cx="0" cy="8315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43" idx="4"/>
              <a:endCxn id="53" idx="0"/>
            </p:cNvCxnSpPr>
            <p:nvPr/>
          </p:nvCxnSpPr>
          <p:spPr>
            <a:xfrm>
              <a:off x="2818593" y="4548339"/>
              <a:ext cx="0" cy="8315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44" idx="4"/>
              <a:endCxn id="54" idx="0"/>
            </p:cNvCxnSpPr>
            <p:nvPr/>
          </p:nvCxnSpPr>
          <p:spPr>
            <a:xfrm>
              <a:off x="3442129" y="4548339"/>
              <a:ext cx="0" cy="8315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40" idx="4"/>
              <a:endCxn id="50" idx="0"/>
            </p:cNvCxnSpPr>
            <p:nvPr/>
          </p:nvCxnSpPr>
          <p:spPr>
            <a:xfrm>
              <a:off x="947987" y="4119633"/>
              <a:ext cx="0" cy="8315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Saw Hierarchical Modules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0192" y="2245460"/>
            <a:ext cx="62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5000" y="3194994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 feature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5000" y="4201569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 feature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5000" y="5230601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 feature 3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873246" y="2066164"/>
            <a:ext cx="2643624" cy="558827"/>
            <a:chOff x="873246" y="2066164"/>
            <a:chExt cx="2643624" cy="558827"/>
          </a:xfrm>
        </p:grpSpPr>
        <p:sp>
          <p:nvSpPr>
            <p:cNvPr id="15" name="Oval 14"/>
            <p:cNvSpPr/>
            <p:nvPr/>
          </p:nvSpPr>
          <p:spPr>
            <a:xfrm>
              <a:off x="873246" y="2066164"/>
              <a:ext cx="149482" cy="1301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496782" y="2494870"/>
              <a:ext cx="149482" cy="1301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20317" y="2494870"/>
              <a:ext cx="149482" cy="1301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43852" y="2494870"/>
              <a:ext cx="149482" cy="1301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367388" y="2494870"/>
              <a:ext cx="149482" cy="1301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5" idx="5"/>
              <a:endCxn id="19" idx="2"/>
            </p:cNvCxnSpPr>
            <p:nvPr/>
          </p:nvCxnSpPr>
          <p:spPr>
            <a:xfrm>
              <a:off x="1000837" y="2177229"/>
              <a:ext cx="495945" cy="382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5" idx="5"/>
              <a:endCxn id="20" idx="2"/>
            </p:cNvCxnSpPr>
            <p:nvPr/>
          </p:nvCxnSpPr>
          <p:spPr>
            <a:xfrm>
              <a:off x="1000837" y="2177229"/>
              <a:ext cx="1119480" cy="382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5" idx="5"/>
              <a:endCxn id="21" idx="2"/>
            </p:cNvCxnSpPr>
            <p:nvPr/>
          </p:nvCxnSpPr>
          <p:spPr>
            <a:xfrm>
              <a:off x="1000837" y="2177229"/>
              <a:ext cx="1743015" cy="382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5" idx="5"/>
              <a:endCxn id="22" idx="1"/>
            </p:cNvCxnSpPr>
            <p:nvPr/>
          </p:nvCxnSpPr>
          <p:spPr>
            <a:xfrm>
              <a:off x="1000837" y="2177229"/>
              <a:ext cx="2388442" cy="3366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873246" y="2196285"/>
            <a:ext cx="2643624" cy="1390380"/>
            <a:chOff x="873246" y="2196285"/>
            <a:chExt cx="2643624" cy="1390380"/>
          </a:xfrm>
        </p:grpSpPr>
        <p:grpSp>
          <p:nvGrpSpPr>
            <p:cNvPr id="75" name="Group 74"/>
            <p:cNvGrpSpPr/>
            <p:nvPr/>
          </p:nvGrpSpPr>
          <p:grpSpPr>
            <a:xfrm>
              <a:off x="873246" y="3027838"/>
              <a:ext cx="2643624" cy="558827"/>
              <a:chOff x="873246" y="3027838"/>
              <a:chExt cx="2643624" cy="55882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873246" y="3027838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496782" y="3456544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120317" y="3456544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743852" y="3456544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67388" y="3456544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30" idx="5"/>
                <a:endCxn id="31" idx="2"/>
              </p:cNvCxnSpPr>
              <p:nvPr/>
            </p:nvCxnSpPr>
            <p:spPr>
              <a:xfrm>
                <a:off x="1000837" y="3138903"/>
                <a:ext cx="495945" cy="382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30" idx="5"/>
                <a:endCxn id="32" idx="2"/>
              </p:cNvCxnSpPr>
              <p:nvPr/>
            </p:nvCxnSpPr>
            <p:spPr>
              <a:xfrm>
                <a:off x="1000837" y="3138903"/>
                <a:ext cx="1119480" cy="382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30" idx="5"/>
                <a:endCxn id="33" idx="2"/>
              </p:cNvCxnSpPr>
              <p:nvPr/>
            </p:nvCxnSpPr>
            <p:spPr>
              <a:xfrm>
                <a:off x="1000837" y="3138903"/>
                <a:ext cx="1743015" cy="382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0" idx="5"/>
                <a:endCxn id="34" idx="1"/>
              </p:cNvCxnSpPr>
              <p:nvPr/>
            </p:nvCxnSpPr>
            <p:spPr>
              <a:xfrm>
                <a:off x="1000837" y="3138903"/>
                <a:ext cx="2388442" cy="33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Arrow Connector 63"/>
            <p:cNvCxnSpPr>
              <a:stCxn id="19" idx="4"/>
              <a:endCxn id="31" idx="0"/>
            </p:cNvCxnSpPr>
            <p:nvPr/>
          </p:nvCxnSpPr>
          <p:spPr>
            <a:xfrm>
              <a:off x="1571523" y="2624991"/>
              <a:ext cx="0" cy="8315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0" idx="4"/>
              <a:endCxn id="32" idx="0"/>
            </p:cNvCxnSpPr>
            <p:nvPr/>
          </p:nvCxnSpPr>
          <p:spPr>
            <a:xfrm>
              <a:off x="2195058" y="2624991"/>
              <a:ext cx="0" cy="8315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21" idx="4"/>
              <a:endCxn id="33" idx="0"/>
            </p:cNvCxnSpPr>
            <p:nvPr/>
          </p:nvCxnSpPr>
          <p:spPr>
            <a:xfrm>
              <a:off x="2818593" y="2624991"/>
              <a:ext cx="0" cy="8315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22" idx="4"/>
              <a:endCxn id="34" idx="0"/>
            </p:cNvCxnSpPr>
            <p:nvPr/>
          </p:nvCxnSpPr>
          <p:spPr>
            <a:xfrm>
              <a:off x="3442129" y="2624991"/>
              <a:ext cx="0" cy="8315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15" idx="4"/>
              <a:endCxn id="30" idx="0"/>
            </p:cNvCxnSpPr>
            <p:nvPr/>
          </p:nvCxnSpPr>
          <p:spPr>
            <a:xfrm>
              <a:off x="947987" y="2196285"/>
              <a:ext cx="0" cy="8315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873246" y="3157959"/>
            <a:ext cx="2643624" cy="1390380"/>
            <a:chOff x="873246" y="3157959"/>
            <a:chExt cx="2643624" cy="1390380"/>
          </a:xfrm>
        </p:grpSpPr>
        <p:grpSp>
          <p:nvGrpSpPr>
            <p:cNvPr id="76" name="Group 75"/>
            <p:cNvGrpSpPr/>
            <p:nvPr/>
          </p:nvGrpSpPr>
          <p:grpSpPr>
            <a:xfrm>
              <a:off x="873246" y="3989512"/>
              <a:ext cx="2643624" cy="558827"/>
              <a:chOff x="897405" y="3989512"/>
              <a:chExt cx="2643624" cy="558827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897405" y="3989512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520941" y="4418218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144476" y="4418218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768011" y="4418218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391547" y="4418218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/>
              <p:cNvCxnSpPr>
                <a:stCxn id="40" idx="5"/>
                <a:endCxn id="41" idx="2"/>
              </p:cNvCxnSpPr>
              <p:nvPr/>
            </p:nvCxnSpPr>
            <p:spPr>
              <a:xfrm>
                <a:off x="1024996" y="4100577"/>
                <a:ext cx="495945" cy="382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40" idx="5"/>
                <a:endCxn id="42" idx="2"/>
              </p:cNvCxnSpPr>
              <p:nvPr/>
            </p:nvCxnSpPr>
            <p:spPr>
              <a:xfrm>
                <a:off x="1024996" y="4100577"/>
                <a:ext cx="1119480" cy="382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0" idx="5"/>
                <a:endCxn id="43" idx="2"/>
              </p:cNvCxnSpPr>
              <p:nvPr/>
            </p:nvCxnSpPr>
            <p:spPr>
              <a:xfrm>
                <a:off x="1024996" y="4100577"/>
                <a:ext cx="1743015" cy="382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40" idx="5"/>
                <a:endCxn id="44" idx="1"/>
              </p:cNvCxnSpPr>
              <p:nvPr/>
            </p:nvCxnSpPr>
            <p:spPr>
              <a:xfrm>
                <a:off x="1024996" y="4100577"/>
                <a:ext cx="2388442" cy="33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>
              <a:stCxn id="31" idx="4"/>
              <a:endCxn id="41" idx="0"/>
            </p:cNvCxnSpPr>
            <p:nvPr/>
          </p:nvCxnSpPr>
          <p:spPr>
            <a:xfrm>
              <a:off x="1571523" y="3586665"/>
              <a:ext cx="0" cy="8315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2" idx="4"/>
              <a:endCxn id="42" idx="0"/>
            </p:cNvCxnSpPr>
            <p:nvPr/>
          </p:nvCxnSpPr>
          <p:spPr>
            <a:xfrm>
              <a:off x="2195058" y="3586665"/>
              <a:ext cx="0" cy="8315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33" idx="4"/>
              <a:endCxn id="43" idx="0"/>
            </p:cNvCxnSpPr>
            <p:nvPr/>
          </p:nvCxnSpPr>
          <p:spPr>
            <a:xfrm>
              <a:off x="2818593" y="3586665"/>
              <a:ext cx="0" cy="8315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34" idx="4"/>
              <a:endCxn id="44" idx="0"/>
            </p:cNvCxnSpPr>
            <p:nvPr/>
          </p:nvCxnSpPr>
          <p:spPr>
            <a:xfrm>
              <a:off x="3442129" y="3586665"/>
              <a:ext cx="0" cy="8315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30" idx="4"/>
              <a:endCxn id="40" idx="0"/>
            </p:cNvCxnSpPr>
            <p:nvPr/>
          </p:nvCxnSpPr>
          <p:spPr>
            <a:xfrm>
              <a:off x="947987" y="3157959"/>
              <a:ext cx="0" cy="8315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873246" y="4119633"/>
            <a:ext cx="2643624" cy="1390381"/>
            <a:chOff x="873246" y="4119633"/>
            <a:chExt cx="2643624" cy="1390381"/>
          </a:xfrm>
        </p:grpSpPr>
        <p:grpSp>
          <p:nvGrpSpPr>
            <p:cNvPr id="77" name="Group 76"/>
            <p:cNvGrpSpPr/>
            <p:nvPr/>
          </p:nvGrpSpPr>
          <p:grpSpPr>
            <a:xfrm>
              <a:off x="873246" y="4951187"/>
              <a:ext cx="2643624" cy="558827"/>
              <a:chOff x="897405" y="4951187"/>
              <a:chExt cx="2643624" cy="558827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897405" y="4951187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20941" y="5379893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144476" y="5379893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768011" y="5379893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391547" y="5379893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0" idx="5"/>
                <a:endCxn id="51" idx="2"/>
              </p:cNvCxnSpPr>
              <p:nvPr/>
            </p:nvCxnSpPr>
            <p:spPr>
              <a:xfrm>
                <a:off x="1024996" y="5062252"/>
                <a:ext cx="495945" cy="382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0" idx="5"/>
                <a:endCxn id="52" idx="2"/>
              </p:cNvCxnSpPr>
              <p:nvPr/>
            </p:nvCxnSpPr>
            <p:spPr>
              <a:xfrm>
                <a:off x="1024996" y="5062252"/>
                <a:ext cx="1119480" cy="382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50" idx="5"/>
                <a:endCxn id="53" idx="2"/>
              </p:cNvCxnSpPr>
              <p:nvPr/>
            </p:nvCxnSpPr>
            <p:spPr>
              <a:xfrm>
                <a:off x="1024996" y="5062252"/>
                <a:ext cx="1743015" cy="382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0" idx="5"/>
                <a:endCxn id="54" idx="1"/>
              </p:cNvCxnSpPr>
              <p:nvPr/>
            </p:nvCxnSpPr>
            <p:spPr>
              <a:xfrm>
                <a:off x="1024996" y="5062252"/>
                <a:ext cx="2388442" cy="33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Arrow Connector 84"/>
            <p:cNvCxnSpPr>
              <a:stCxn id="41" idx="4"/>
              <a:endCxn id="51" idx="0"/>
            </p:cNvCxnSpPr>
            <p:nvPr/>
          </p:nvCxnSpPr>
          <p:spPr>
            <a:xfrm>
              <a:off x="1571523" y="4548339"/>
              <a:ext cx="0" cy="8315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42" idx="4"/>
              <a:endCxn id="52" idx="0"/>
            </p:cNvCxnSpPr>
            <p:nvPr/>
          </p:nvCxnSpPr>
          <p:spPr>
            <a:xfrm>
              <a:off x="2195058" y="4548339"/>
              <a:ext cx="0" cy="8315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43" idx="4"/>
              <a:endCxn id="53" idx="0"/>
            </p:cNvCxnSpPr>
            <p:nvPr/>
          </p:nvCxnSpPr>
          <p:spPr>
            <a:xfrm>
              <a:off x="2818593" y="4548339"/>
              <a:ext cx="0" cy="8315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44" idx="4"/>
              <a:endCxn id="54" idx="0"/>
            </p:cNvCxnSpPr>
            <p:nvPr/>
          </p:nvCxnSpPr>
          <p:spPr>
            <a:xfrm>
              <a:off x="3442129" y="4548339"/>
              <a:ext cx="0" cy="8315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40" idx="4"/>
              <a:endCxn id="50" idx="0"/>
            </p:cNvCxnSpPr>
            <p:nvPr/>
          </p:nvCxnSpPr>
          <p:spPr>
            <a:xfrm>
              <a:off x="947987" y="4119633"/>
              <a:ext cx="0" cy="8315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243" y="2034879"/>
            <a:ext cx="3430929" cy="37042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8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Modules for the sake of modules are uninteresting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Modules are created for reasons of performance</a:t>
            </a:r>
          </a:p>
          <a:p>
            <a:endParaRPr lang="en-US" dirty="0"/>
          </a:p>
          <a:p>
            <a:r>
              <a:rPr lang="en-US" dirty="0" smtClean="0"/>
              <a:t>Modules are created for adaptability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Modules are created for reasons of understandability</a:t>
            </a:r>
          </a:p>
          <a:p>
            <a:endParaRPr lang="en-US" dirty="0"/>
          </a:p>
          <a:p>
            <a:r>
              <a:rPr lang="en-US" dirty="0" smtClean="0"/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9824015">
            <a:off x="279447" y="2244271"/>
            <a:ext cx="8585107" cy="230832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Bewildering</a:t>
            </a:r>
          </a:p>
          <a:p>
            <a:pPr algn="ctr"/>
            <a:r>
              <a:rPr lang="en-US" sz="4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how modules are used</a:t>
            </a:r>
            <a:br>
              <a:rPr lang="en-US" sz="4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4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</a:t>
            </a:r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not what modules should be</a:t>
            </a:r>
            <a:r>
              <a:rPr lang="en-US" sz="4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</a:t>
            </a:r>
            <a:endParaRPr lang="en-US" sz="4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114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AHEAD (00’-05’)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999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Generalized the idea of mixin-layer modularity to non-code artifacts</a:t>
            </a:r>
          </a:p>
          <a:p>
            <a:r>
              <a:rPr lang="en-US" dirty="0" smtClean="0"/>
              <a:t>Program is a hierarchy of artifacts; feature modules are hierarchies of changes</a:t>
            </a:r>
          </a:p>
        </p:txBody>
      </p:sp>
      <p:grpSp>
        <p:nvGrpSpPr>
          <p:cNvPr id="547" name="Group 546"/>
          <p:cNvGrpSpPr/>
          <p:nvPr/>
        </p:nvGrpSpPr>
        <p:grpSpPr>
          <a:xfrm>
            <a:off x="923776" y="2836062"/>
            <a:ext cx="729869" cy="962903"/>
            <a:chOff x="923776" y="2836062"/>
            <a:chExt cx="729869" cy="962903"/>
          </a:xfrm>
        </p:grpSpPr>
        <p:sp>
          <p:nvSpPr>
            <p:cNvPr id="357" name="TextBox 356"/>
            <p:cNvSpPr txBox="1"/>
            <p:nvPr/>
          </p:nvSpPr>
          <p:spPr>
            <a:xfrm>
              <a:off x="1046645" y="2836062"/>
              <a:ext cx="478112" cy="239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Base</a:t>
              </a:r>
              <a:endParaRPr lang="en-US" sz="1400" dirty="0"/>
            </a:p>
          </p:txBody>
        </p:sp>
        <p:sp>
          <p:nvSpPr>
            <p:cNvPr id="358" name="Oval 357"/>
            <p:cNvSpPr/>
            <p:nvPr/>
          </p:nvSpPr>
          <p:spPr>
            <a:xfrm>
              <a:off x="1501057" y="3006667"/>
              <a:ext cx="61825" cy="35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9" name="Straight Arrow Connector 358"/>
            <p:cNvCxnSpPr>
              <a:stCxn id="358" idx="0"/>
              <a:endCxn id="366" idx="0"/>
            </p:cNvCxnSpPr>
            <p:nvPr/>
          </p:nvCxnSpPr>
          <p:spPr>
            <a:xfrm>
              <a:off x="1531970" y="3006667"/>
              <a:ext cx="90763" cy="486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358" idx="0"/>
              <a:endCxn id="365" idx="0"/>
            </p:cNvCxnSpPr>
            <p:nvPr/>
          </p:nvCxnSpPr>
          <p:spPr>
            <a:xfrm flipH="1">
              <a:off x="1400051" y="3006667"/>
              <a:ext cx="131918" cy="576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358" idx="0"/>
              <a:endCxn id="364" idx="0"/>
            </p:cNvCxnSpPr>
            <p:nvPr/>
          </p:nvCxnSpPr>
          <p:spPr>
            <a:xfrm flipH="1">
              <a:off x="1177370" y="3006667"/>
              <a:ext cx="354600" cy="6665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58" idx="0"/>
              <a:endCxn id="363" idx="0"/>
            </p:cNvCxnSpPr>
            <p:nvPr/>
          </p:nvCxnSpPr>
          <p:spPr>
            <a:xfrm flipH="1">
              <a:off x="954689" y="3006667"/>
              <a:ext cx="577281" cy="7567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Oval 362"/>
            <p:cNvSpPr/>
            <p:nvPr/>
          </p:nvSpPr>
          <p:spPr>
            <a:xfrm>
              <a:off x="923776" y="3763377"/>
              <a:ext cx="61825" cy="35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/>
            <p:cNvSpPr/>
            <p:nvPr/>
          </p:nvSpPr>
          <p:spPr>
            <a:xfrm>
              <a:off x="1146457" y="3673237"/>
              <a:ext cx="61825" cy="35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/>
            <p:cNvSpPr/>
            <p:nvPr/>
          </p:nvSpPr>
          <p:spPr>
            <a:xfrm>
              <a:off x="1369139" y="3583097"/>
              <a:ext cx="61825" cy="35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/>
            <p:cNvSpPr/>
            <p:nvPr/>
          </p:nvSpPr>
          <p:spPr>
            <a:xfrm>
              <a:off x="1591820" y="3492957"/>
              <a:ext cx="61825" cy="35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4" name="Group 553"/>
          <p:cNvGrpSpPr/>
          <p:nvPr/>
        </p:nvGrpSpPr>
        <p:grpSpPr>
          <a:xfrm>
            <a:off x="3165406" y="3670739"/>
            <a:ext cx="3346624" cy="2687185"/>
            <a:chOff x="3165406" y="3670739"/>
            <a:chExt cx="3346624" cy="2687185"/>
          </a:xfrm>
        </p:grpSpPr>
        <p:grpSp>
          <p:nvGrpSpPr>
            <p:cNvPr id="550" name="Group 549"/>
            <p:cNvGrpSpPr/>
            <p:nvPr/>
          </p:nvGrpSpPr>
          <p:grpSpPr>
            <a:xfrm>
              <a:off x="4418935" y="5245709"/>
              <a:ext cx="1037160" cy="756710"/>
              <a:chOff x="4418935" y="5245709"/>
              <a:chExt cx="1037160" cy="756710"/>
            </a:xfrm>
          </p:grpSpPr>
          <p:sp>
            <p:nvSpPr>
              <p:cNvPr id="465" name="Oval 464"/>
              <p:cNvSpPr/>
              <p:nvPr/>
            </p:nvSpPr>
            <p:spPr>
              <a:xfrm>
                <a:off x="4418935" y="5424212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Oval 471"/>
              <p:cNvSpPr/>
              <p:nvPr/>
            </p:nvSpPr>
            <p:spPr>
              <a:xfrm>
                <a:off x="5334419" y="5245709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3" name="Straight Arrow Connector 472"/>
              <p:cNvCxnSpPr>
                <a:stCxn id="472" idx="0"/>
                <a:endCxn id="480" idx="0"/>
              </p:cNvCxnSpPr>
              <p:nvPr/>
            </p:nvCxnSpPr>
            <p:spPr>
              <a:xfrm>
                <a:off x="5365332" y="5245709"/>
                <a:ext cx="90763" cy="4862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Arrow Connector 473"/>
              <p:cNvCxnSpPr>
                <a:stCxn id="472" idx="0"/>
                <a:endCxn id="479" idx="0"/>
              </p:cNvCxnSpPr>
              <p:nvPr/>
            </p:nvCxnSpPr>
            <p:spPr>
              <a:xfrm flipH="1">
                <a:off x="5233413" y="5245709"/>
                <a:ext cx="131918" cy="5764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Arrow Connector 474"/>
              <p:cNvCxnSpPr>
                <a:stCxn id="472" idx="0"/>
                <a:endCxn id="478" idx="0"/>
              </p:cNvCxnSpPr>
              <p:nvPr/>
            </p:nvCxnSpPr>
            <p:spPr>
              <a:xfrm flipH="1">
                <a:off x="5010732" y="5245709"/>
                <a:ext cx="354600" cy="6665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Arrow Connector 475"/>
              <p:cNvCxnSpPr>
                <a:stCxn id="472" idx="0"/>
                <a:endCxn id="477" idx="0"/>
              </p:cNvCxnSpPr>
              <p:nvPr/>
            </p:nvCxnSpPr>
            <p:spPr>
              <a:xfrm flipH="1">
                <a:off x="4788051" y="5245709"/>
                <a:ext cx="577281" cy="7567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" name="Group 552"/>
            <p:cNvGrpSpPr/>
            <p:nvPr/>
          </p:nvGrpSpPr>
          <p:grpSpPr>
            <a:xfrm>
              <a:off x="3165406" y="3670739"/>
              <a:ext cx="3346624" cy="2687185"/>
              <a:chOff x="3165406" y="3670739"/>
              <a:chExt cx="3346624" cy="2687185"/>
            </a:xfrm>
          </p:grpSpPr>
          <p:grpSp>
            <p:nvGrpSpPr>
              <p:cNvPr id="552" name="Group 551"/>
              <p:cNvGrpSpPr/>
              <p:nvPr/>
            </p:nvGrpSpPr>
            <p:grpSpPr>
              <a:xfrm>
                <a:off x="3165406" y="3670739"/>
                <a:ext cx="1253529" cy="2029105"/>
                <a:chOff x="3165406" y="3670739"/>
                <a:chExt cx="1253529" cy="2029105"/>
              </a:xfrm>
            </p:grpSpPr>
            <p:cxnSp>
              <p:nvCxnSpPr>
                <p:cNvPr id="466" name="Straight Arrow Connector 465"/>
                <p:cNvCxnSpPr>
                  <a:stCxn id="382" idx="5"/>
                  <a:endCxn id="457" idx="0"/>
                </p:cNvCxnSpPr>
                <p:nvPr/>
              </p:nvCxnSpPr>
              <p:spPr>
                <a:xfrm>
                  <a:off x="3742687" y="3670739"/>
                  <a:ext cx="507484" cy="126718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Arrow Connector 466"/>
                <p:cNvCxnSpPr>
                  <a:stCxn id="390" idx="4"/>
                  <a:endCxn id="465" idx="2"/>
                </p:cNvCxnSpPr>
                <p:nvPr/>
              </p:nvCxnSpPr>
              <p:spPr>
                <a:xfrm>
                  <a:off x="3811592" y="4162240"/>
                  <a:ext cx="607343" cy="1279767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Arrow Connector 467"/>
                <p:cNvCxnSpPr>
                  <a:stCxn id="389" idx="4"/>
                  <a:endCxn id="464" idx="2"/>
                </p:cNvCxnSpPr>
                <p:nvPr/>
              </p:nvCxnSpPr>
              <p:spPr>
                <a:xfrm>
                  <a:off x="3588910" y="4252380"/>
                  <a:ext cx="607343" cy="1279767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Arrow Connector 468"/>
                <p:cNvCxnSpPr>
                  <a:stCxn id="388" idx="5"/>
                  <a:endCxn id="463" idx="1"/>
                </p:cNvCxnSpPr>
                <p:nvPr/>
              </p:nvCxnSpPr>
              <p:spPr>
                <a:xfrm>
                  <a:off x="3388087" y="4337309"/>
                  <a:ext cx="594539" cy="127239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Arrow Connector 469"/>
                <p:cNvCxnSpPr>
                  <a:stCxn id="387" idx="5"/>
                  <a:endCxn id="462" idx="1"/>
                </p:cNvCxnSpPr>
                <p:nvPr/>
              </p:nvCxnSpPr>
              <p:spPr>
                <a:xfrm>
                  <a:off x="3165406" y="4427449"/>
                  <a:ext cx="485626" cy="127239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1" name="Group 550"/>
              <p:cNvGrpSpPr/>
              <p:nvPr/>
            </p:nvGrpSpPr>
            <p:grpSpPr>
              <a:xfrm>
                <a:off x="3672890" y="4937923"/>
                <a:ext cx="1661529" cy="756710"/>
                <a:chOff x="3672890" y="4937923"/>
                <a:chExt cx="1661529" cy="756710"/>
              </a:xfrm>
            </p:grpSpPr>
            <p:sp>
              <p:nvSpPr>
                <p:cNvPr id="457" name="Oval 456"/>
                <p:cNvSpPr/>
                <p:nvPr/>
              </p:nvSpPr>
              <p:spPr>
                <a:xfrm>
                  <a:off x="4219258" y="4937923"/>
                  <a:ext cx="61825" cy="355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8" name="Straight Arrow Connector 457"/>
                <p:cNvCxnSpPr>
                  <a:stCxn id="457" idx="0"/>
                  <a:endCxn id="465" idx="0"/>
                </p:cNvCxnSpPr>
                <p:nvPr/>
              </p:nvCxnSpPr>
              <p:spPr>
                <a:xfrm>
                  <a:off x="4250171" y="4937923"/>
                  <a:ext cx="199676" cy="48628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Arrow Connector 458"/>
                <p:cNvCxnSpPr>
                  <a:stCxn id="457" idx="0"/>
                  <a:endCxn id="464" idx="0"/>
                </p:cNvCxnSpPr>
                <p:nvPr/>
              </p:nvCxnSpPr>
              <p:spPr>
                <a:xfrm flipH="1">
                  <a:off x="4227166" y="4937923"/>
                  <a:ext cx="23005" cy="5764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Arrow Connector 459"/>
                <p:cNvCxnSpPr>
                  <a:stCxn id="457" idx="0"/>
                  <a:endCxn id="463" idx="0"/>
                </p:cNvCxnSpPr>
                <p:nvPr/>
              </p:nvCxnSpPr>
              <p:spPr>
                <a:xfrm flipH="1">
                  <a:off x="4004484" y="4937923"/>
                  <a:ext cx="245687" cy="66657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Arrow Connector 460"/>
                <p:cNvCxnSpPr>
                  <a:stCxn id="457" idx="0"/>
                  <a:endCxn id="462" idx="0"/>
                </p:cNvCxnSpPr>
                <p:nvPr/>
              </p:nvCxnSpPr>
              <p:spPr>
                <a:xfrm flipH="1">
                  <a:off x="3672890" y="4937923"/>
                  <a:ext cx="577281" cy="7567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Arrow Connector 480"/>
                <p:cNvCxnSpPr>
                  <a:stCxn id="457" idx="5"/>
                  <a:endCxn id="472" idx="2"/>
                </p:cNvCxnSpPr>
                <p:nvPr/>
              </p:nvCxnSpPr>
              <p:spPr>
                <a:xfrm>
                  <a:off x="4272029" y="4968300"/>
                  <a:ext cx="1062390" cy="29520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6" name="Straight Arrow Connector 495"/>
              <p:cNvCxnSpPr>
                <a:stCxn id="472" idx="5"/>
                <a:endCxn id="487" idx="2"/>
              </p:cNvCxnSpPr>
              <p:nvPr/>
            </p:nvCxnSpPr>
            <p:spPr>
              <a:xfrm>
                <a:off x="5387190" y="5276085"/>
                <a:ext cx="972252" cy="30733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9" name="Group 548"/>
              <p:cNvGrpSpPr/>
              <p:nvPr/>
            </p:nvGrpSpPr>
            <p:grpSpPr>
              <a:xfrm>
                <a:off x="3641978" y="5454589"/>
                <a:ext cx="2870052" cy="903335"/>
                <a:chOff x="3641978" y="5454589"/>
                <a:chExt cx="2870052" cy="903335"/>
              </a:xfrm>
            </p:grpSpPr>
            <p:sp>
              <p:nvSpPr>
                <p:cNvPr id="462" name="Oval 461"/>
                <p:cNvSpPr/>
                <p:nvPr/>
              </p:nvSpPr>
              <p:spPr>
                <a:xfrm>
                  <a:off x="3641978" y="5694633"/>
                  <a:ext cx="61825" cy="355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Oval 462"/>
                <p:cNvSpPr/>
                <p:nvPr/>
              </p:nvSpPr>
              <p:spPr>
                <a:xfrm>
                  <a:off x="3973572" y="5604493"/>
                  <a:ext cx="61825" cy="355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/>
                <p:cNvSpPr/>
                <p:nvPr/>
              </p:nvSpPr>
              <p:spPr>
                <a:xfrm>
                  <a:off x="4196253" y="5514353"/>
                  <a:ext cx="61825" cy="355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Oval 476"/>
                <p:cNvSpPr/>
                <p:nvPr/>
              </p:nvSpPr>
              <p:spPr>
                <a:xfrm>
                  <a:off x="4757138" y="6002418"/>
                  <a:ext cx="61825" cy="355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Oval 477"/>
                <p:cNvSpPr/>
                <p:nvPr/>
              </p:nvSpPr>
              <p:spPr>
                <a:xfrm>
                  <a:off x="4979819" y="5912279"/>
                  <a:ext cx="61825" cy="355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Oval 478"/>
                <p:cNvSpPr/>
                <p:nvPr/>
              </p:nvSpPr>
              <p:spPr>
                <a:xfrm>
                  <a:off x="5202501" y="5822138"/>
                  <a:ext cx="61825" cy="355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Oval 479"/>
                <p:cNvSpPr/>
                <p:nvPr/>
              </p:nvSpPr>
              <p:spPr>
                <a:xfrm>
                  <a:off x="5425182" y="5731998"/>
                  <a:ext cx="61825" cy="355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2" name="Straight Arrow Connector 481"/>
                <p:cNvCxnSpPr>
                  <a:stCxn id="465" idx="5"/>
                </p:cNvCxnSpPr>
                <p:nvPr/>
              </p:nvCxnSpPr>
              <p:spPr>
                <a:xfrm>
                  <a:off x="4471705" y="5454589"/>
                  <a:ext cx="955172" cy="30496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Arrow Connector 482"/>
                <p:cNvCxnSpPr>
                  <a:stCxn id="464" idx="5"/>
                </p:cNvCxnSpPr>
                <p:nvPr/>
              </p:nvCxnSpPr>
              <p:spPr>
                <a:xfrm>
                  <a:off x="4249024" y="5544729"/>
                  <a:ext cx="955172" cy="30496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Straight Arrow Connector 483"/>
                <p:cNvCxnSpPr>
                  <a:stCxn id="463" idx="4"/>
                  <a:endCxn id="478" idx="2"/>
                </p:cNvCxnSpPr>
                <p:nvPr/>
              </p:nvCxnSpPr>
              <p:spPr>
                <a:xfrm>
                  <a:off x="4004484" y="5640081"/>
                  <a:ext cx="975335" cy="28999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Arrow Connector 484"/>
                <p:cNvCxnSpPr>
                  <a:endCxn id="477" idx="2"/>
                </p:cNvCxnSpPr>
                <p:nvPr/>
              </p:nvCxnSpPr>
              <p:spPr>
                <a:xfrm>
                  <a:off x="3717175" y="5725707"/>
                  <a:ext cx="1039963" cy="29450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7" name="Oval 486"/>
                <p:cNvSpPr/>
                <p:nvPr/>
              </p:nvSpPr>
              <p:spPr>
                <a:xfrm>
                  <a:off x="6359442" y="5565626"/>
                  <a:ext cx="61825" cy="355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8" name="Straight Arrow Connector 487"/>
                <p:cNvCxnSpPr>
                  <a:stCxn id="487" idx="0"/>
                  <a:endCxn id="495" idx="0"/>
                </p:cNvCxnSpPr>
                <p:nvPr/>
              </p:nvCxnSpPr>
              <p:spPr>
                <a:xfrm>
                  <a:off x="6390355" y="5565626"/>
                  <a:ext cx="90763" cy="48628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Straight Arrow Connector 488"/>
                <p:cNvCxnSpPr>
                  <a:stCxn id="487" idx="0"/>
                  <a:endCxn id="494" idx="0"/>
                </p:cNvCxnSpPr>
                <p:nvPr/>
              </p:nvCxnSpPr>
              <p:spPr>
                <a:xfrm flipH="1">
                  <a:off x="6258436" y="5565626"/>
                  <a:ext cx="131918" cy="5764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Straight Arrow Connector 489"/>
                <p:cNvCxnSpPr>
                  <a:stCxn id="487" idx="0"/>
                  <a:endCxn id="493" idx="0"/>
                </p:cNvCxnSpPr>
                <p:nvPr/>
              </p:nvCxnSpPr>
              <p:spPr>
                <a:xfrm flipH="1">
                  <a:off x="6035755" y="5565626"/>
                  <a:ext cx="354600" cy="66657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Arrow Connector 490"/>
                <p:cNvCxnSpPr>
                  <a:stCxn id="487" idx="0"/>
                  <a:endCxn id="492" idx="0"/>
                </p:cNvCxnSpPr>
                <p:nvPr/>
              </p:nvCxnSpPr>
              <p:spPr>
                <a:xfrm flipH="1">
                  <a:off x="5813074" y="5565626"/>
                  <a:ext cx="577281" cy="7567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2" name="Oval 491"/>
                <p:cNvSpPr/>
                <p:nvPr/>
              </p:nvSpPr>
              <p:spPr>
                <a:xfrm>
                  <a:off x="5782161" y="6322336"/>
                  <a:ext cx="61825" cy="355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Oval 492"/>
                <p:cNvSpPr/>
                <p:nvPr/>
              </p:nvSpPr>
              <p:spPr>
                <a:xfrm>
                  <a:off x="6004842" y="6232196"/>
                  <a:ext cx="61825" cy="355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Oval 493"/>
                <p:cNvSpPr/>
                <p:nvPr/>
              </p:nvSpPr>
              <p:spPr>
                <a:xfrm>
                  <a:off x="6227524" y="6142056"/>
                  <a:ext cx="61825" cy="355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Oval 494"/>
                <p:cNvSpPr/>
                <p:nvPr/>
              </p:nvSpPr>
              <p:spPr>
                <a:xfrm>
                  <a:off x="6450205" y="6051916"/>
                  <a:ext cx="61825" cy="355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7" name="Straight Arrow Connector 496"/>
                <p:cNvCxnSpPr/>
                <p:nvPr/>
              </p:nvCxnSpPr>
              <p:spPr>
                <a:xfrm>
                  <a:off x="5496728" y="5774507"/>
                  <a:ext cx="955172" cy="30496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Arrow Connector 497"/>
                <p:cNvCxnSpPr/>
                <p:nvPr/>
              </p:nvCxnSpPr>
              <p:spPr>
                <a:xfrm>
                  <a:off x="5274047" y="5864647"/>
                  <a:ext cx="955172" cy="30496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Arrow Connector 498"/>
                <p:cNvCxnSpPr>
                  <a:stCxn id="478" idx="5"/>
                  <a:endCxn id="493" idx="2"/>
                </p:cNvCxnSpPr>
                <p:nvPr/>
              </p:nvCxnSpPr>
              <p:spPr>
                <a:xfrm>
                  <a:off x="5032590" y="5942655"/>
                  <a:ext cx="972252" cy="30733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Arrow Connector 499"/>
                <p:cNvCxnSpPr>
                  <a:stCxn id="477" idx="5"/>
                </p:cNvCxnSpPr>
                <p:nvPr/>
              </p:nvCxnSpPr>
              <p:spPr>
                <a:xfrm>
                  <a:off x="4809909" y="6032795"/>
                  <a:ext cx="973948" cy="31709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1" name="TextBox 500"/>
              <p:cNvSpPr txBox="1"/>
              <p:nvPr/>
            </p:nvSpPr>
            <p:spPr>
              <a:xfrm rot="1149082">
                <a:off x="5687579" y="5248779"/>
                <a:ext cx="323181" cy="239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F6</a:t>
                </a:r>
                <a:endParaRPr lang="en-US" sz="1400" dirty="0"/>
              </a:p>
            </p:txBody>
          </p:sp>
        </p:grpSp>
      </p:grpSp>
      <p:grpSp>
        <p:nvGrpSpPr>
          <p:cNvPr id="555" name="Group 554"/>
          <p:cNvGrpSpPr/>
          <p:nvPr/>
        </p:nvGrpSpPr>
        <p:grpSpPr>
          <a:xfrm>
            <a:off x="2070976" y="2571750"/>
            <a:ext cx="5813398" cy="1538852"/>
            <a:chOff x="2070976" y="2571750"/>
            <a:chExt cx="5813398" cy="1538852"/>
          </a:xfrm>
        </p:grpSpPr>
        <p:sp>
          <p:nvSpPr>
            <p:cNvPr id="502" name="Oval 501"/>
            <p:cNvSpPr/>
            <p:nvPr/>
          </p:nvSpPr>
          <p:spPr>
            <a:xfrm>
              <a:off x="6738184" y="2888598"/>
              <a:ext cx="61825" cy="35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3" name="Straight Arrow Connector 502"/>
            <p:cNvCxnSpPr>
              <a:stCxn id="502" idx="0"/>
              <a:endCxn id="510" idx="0"/>
            </p:cNvCxnSpPr>
            <p:nvPr/>
          </p:nvCxnSpPr>
          <p:spPr>
            <a:xfrm>
              <a:off x="6769097" y="2888598"/>
              <a:ext cx="90763" cy="486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/>
            <p:cNvCxnSpPr>
              <a:stCxn id="502" idx="0"/>
              <a:endCxn id="509" idx="0"/>
            </p:cNvCxnSpPr>
            <p:nvPr/>
          </p:nvCxnSpPr>
          <p:spPr>
            <a:xfrm flipH="1">
              <a:off x="6637179" y="2888598"/>
              <a:ext cx="131918" cy="576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Arrow Connector 504"/>
            <p:cNvCxnSpPr>
              <a:stCxn id="502" idx="0"/>
              <a:endCxn id="508" idx="0"/>
            </p:cNvCxnSpPr>
            <p:nvPr/>
          </p:nvCxnSpPr>
          <p:spPr>
            <a:xfrm flipH="1">
              <a:off x="6414497" y="2888598"/>
              <a:ext cx="354600" cy="6665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Arrow Connector 505"/>
            <p:cNvCxnSpPr>
              <a:stCxn id="502" idx="0"/>
              <a:endCxn id="507" idx="0"/>
            </p:cNvCxnSpPr>
            <p:nvPr/>
          </p:nvCxnSpPr>
          <p:spPr>
            <a:xfrm flipH="1">
              <a:off x="6191816" y="2888598"/>
              <a:ext cx="577281" cy="7567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6160903" y="3645307"/>
              <a:ext cx="61825" cy="35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/>
            <p:cNvSpPr/>
            <p:nvPr/>
          </p:nvSpPr>
          <p:spPr>
            <a:xfrm>
              <a:off x="6383585" y="3555168"/>
              <a:ext cx="61825" cy="35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/>
            <p:cNvSpPr/>
            <p:nvPr/>
          </p:nvSpPr>
          <p:spPr>
            <a:xfrm>
              <a:off x="6606266" y="3465027"/>
              <a:ext cx="61825" cy="35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/>
            <p:cNvSpPr/>
            <p:nvPr/>
          </p:nvSpPr>
          <p:spPr>
            <a:xfrm>
              <a:off x="6828947" y="3374887"/>
              <a:ext cx="61825" cy="35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1" name="Straight Arrow Connector 510"/>
            <p:cNvCxnSpPr>
              <a:endCxn id="502" idx="2"/>
            </p:cNvCxnSpPr>
            <p:nvPr/>
          </p:nvCxnSpPr>
          <p:spPr>
            <a:xfrm>
              <a:off x="5675795" y="2611189"/>
              <a:ext cx="1062390" cy="2952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/>
            <p:nvPr/>
          </p:nvCxnSpPr>
          <p:spPr>
            <a:xfrm>
              <a:off x="5875471" y="3097478"/>
              <a:ext cx="955172" cy="3049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Arrow Connector 512"/>
            <p:cNvCxnSpPr/>
            <p:nvPr/>
          </p:nvCxnSpPr>
          <p:spPr>
            <a:xfrm>
              <a:off x="5652789" y="3187618"/>
              <a:ext cx="955172" cy="3049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Arrow Connector 513"/>
            <p:cNvCxnSpPr>
              <a:endCxn id="508" idx="2"/>
            </p:cNvCxnSpPr>
            <p:nvPr/>
          </p:nvCxnSpPr>
          <p:spPr>
            <a:xfrm>
              <a:off x="5408249" y="3282970"/>
              <a:ext cx="975335" cy="2899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Arrow Connector 514"/>
            <p:cNvCxnSpPr>
              <a:endCxn id="507" idx="2"/>
            </p:cNvCxnSpPr>
            <p:nvPr/>
          </p:nvCxnSpPr>
          <p:spPr>
            <a:xfrm>
              <a:off x="5120940" y="3368596"/>
              <a:ext cx="1039963" cy="2945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" name="TextBox 515"/>
            <p:cNvSpPr txBox="1"/>
            <p:nvPr/>
          </p:nvSpPr>
          <p:spPr>
            <a:xfrm rot="1149082">
              <a:off x="6066321" y="2571750"/>
              <a:ext cx="323181" cy="239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F4</a:t>
              </a:r>
              <a:endParaRPr lang="en-US" sz="1400" dirty="0"/>
            </a:p>
          </p:txBody>
        </p:sp>
        <p:sp>
          <p:nvSpPr>
            <p:cNvPr id="517" name="Oval 516"/>
            <p:cNvSpPr/>
            <p:nvPr/>
          </p:nvSpPr>
          <p:spPr>
            <a:xfrm>
              <a:off x="7731786" y="3201597"/>
              <a:ext cx="61825" cy="35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8" name="Straight Arrow Connector 517"/>
            <p:cNvCxnSpPr>
              <a:stCxn id="517" idx="0"/>
              <a:endCxn id="525" idx="0"/>
            </p:cNvCxnSpPr>
            <p:nvPr/>
          </p:nvCxnSpPr>
          <p:spPr>
            <a:xfrm>
              <a:off x="7762699" y="3201597"/>
              <a:ext cx="90763" cy="486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Arrow Connector 518"/>
            <p:cNvCxnSpPr>
              <a:stCxn id="517" idx="0"/>
              <a:endCxn id="524" idx="0"/>
            </p:cNvCxnSpPr>
            <p:nvPr/>
          </p:nvCxnSpPr>
          <p:spPr>
            <a:xfrm flipH="1">
              <a:off x="7630780" y="3201597"/>
              <a:ext cx="131918" cy="576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Arrow Connector 519"/>
            <p:cNvCxnSpPr>
              <a:stCxn id="517" idx="0"/>
              <a:endCxn id="523" idx="0"/>
            </p:cNvCxnSpPr>
            <p:nvPr/>
          </p:nvCxnSpPr>
          <p:spPr>
            <a:xfrm flipH="1">
              <a:off x="7408099" y="3201597"/>
              <a:ext cx="354600" cy="6665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Arrow Connector 520"/>
            <p:cNvCxnSpPr>
              <a:stCxn id="517" idx="0"/>
              <a:endCxn id="522" idx="0"/>
            </p:cNvCxnSpPr>
            <p:nvPr/>
          </p:nvCxnSpPr>
          <p:spPr>
            <a:xfrm flipH="1">
              <a:off x="7185418" y="3201597"/>
              <a:ext cx="577281" cy="7567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" name="Oval 521"/>
            <p:cNvSpPr/>
            <p:nvPr/>
          </p:nvSpPr>
          <p:spPr>
            <a:xfrm>
              <a:off x="7154505" y="3958307"/>
              <a:ext cx="61825" cy="35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/>
            <p:cNvSpPr/>
            <p:nvPr/>
          </p:nvSpPr>
          <p:spPr>
            <a:xfrm>
              <a:off x="7377186" y="3868167"/>
              <a:ext cx="61825" cy="35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/>
            <p:cNvSpPr/>
            <p:nvPr/>
          </p:nvSpPr>
          <p:spPr>
            <a:xfrm>
              <a:off x="7599868" y="3778027"/>
              <a:ext cx="61825" cy="35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/>
            <p:cNvSpPr/>
            <p:nvPr/>
          </p:nvSpPr>
          <p:spPr>
            <a:xfrm>
              <a:off x="7822549" y="3687886"/>
              <a:ext cx="61825" cy="35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6" name="Straight Arrow Connector 525"/>
            <p:cNvCxnSpPr>
              <a:stCxn id="502" idx="5"/>
              <a:endCxn id="517" idx="2"/>
            </p:cNvCxnSpPr>
            <p:nvPr/>
          </p:nvCxnSpPr>
          <p:spPr>
            <a:xfrm>
              <a:off x="6790955" y="2918974"/>
              <a:ext cx="940831" cy="3004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Arrow Connector 526"/>
            <p:cNvCxnSpPr/>
            <p:nvPr/>
          </p:nvCxnSpPr>
          <p:spPr>
            <a:xfrm>
              <a:off x="6869072" y="3410477"/>
              <a:ext cx="955172" cy="3049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/>
            <p:cNvCxnSpPr/>
            <p:nvPr/>
          </p:nvCxnSpPr>
          <p:spPr>
            <a:xfrm>
              <a:off x="6646391" y="3500618"/>
              <a:ext cx="955172" cy="3049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Arrow Connector 528"/>
            <p:cNvCxnSpPr>
              <a:stCxn id="508" idx="5"/>
              <a:endCxn id="523" idx="2"/>
            </p:cNvCxnSpPr>
            <p:nvPr/>
          </p:nvCxnSpPr>
          <p:spPr>
            <a:xfrm>
              <a:off x="6404934" y="3578626"/>
              <a:ext cx="972252" cy="3073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Arrow Connector 529"/>
            <p:cNvCxnSpPr>
              <a:stCxn id="507" idx="5"/>
              <a:endCxn id="522" idx="1"/>
            </p:cNvCxnSpPr>
            <p:nvPr/>
          </p:nvCxnSpPr>
          <p:spPr>
            <a:xfrm>
              <a:off x="6182253" y="3668765"/>
              <a:ext cx="981307" cy="2947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TextBox 530"/>
            <p:cNvSpPr txBox="1"/>
            <p:nvPr/>
          </p:nvSpPr>
          <p:spPr>
            <a:xfrm rot="1149082">
              <a:off x="7059923" y="2884749"/>
              <a:ext cx="323181" cy="239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F8</a:t>
              </a:r>
              <a:endParaRPr lang="en-US" sz="1400" dirty="0"/>
            </a:p>
          </p:txBody>
        </p:sp>
        <p:sp>
          <p:nvSpPr>
            <p:cNvPr id="532" name="Oval 531"/>
            <p:cNvSpPr/>
            <p:nvPr/>
          </p:nvSpPr>
          <p:spPr>
            <a:xfrm>
              <a:off x="5630457" y="2592918"/>
              <a:ext cx="61825" cy="35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3" name="Straight Arrow Connector 532"/>
            <p:cNvCxnSpPr>
              <a:stCxn id="532" idx="0"/>
              <a:endCxn id="540" idx="0"/>
            </p:cNvCxnSpPr>
            <p:nvPr/>
          </p:nvCxnSpPr>
          <p:spPr>
            <a:xfrm>
              <a:off x="5661369" y="2592918"/>
              <a:ext cx="199676" cy="486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Arrow Connector 533"/>
            <p:cNvCxnSpPr>
              <a:stCxn id="532" idx="0"/>
              <a:endCxn id="539" idx="0"/>
            </p:cNvCxnSpPr>
            <p:nvPr/>
          </p:nvCxnSpPr>
          <p:spPr>
            <a:xfrm flipH="1">
              <a:off x="5638364" y="2592918"/>
              <a:ext cx="23005" cy="576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Arrow Connector 534"/>
            <p:cNvCxnSpPr>
              <a:stCxn id="532" idx="0"/>
              <a:endCxn id="538" idx="0"/>
            </p:cNvCxnSpPr>
            <p:nvPr/>
          </p:nvCxnSpPr>
          <p:spPr>
            <a:xfrm flipH="1">
              <a:off x="5415682" y="2592918"/>
              <a:ext cx="245687" cy="6665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Arrow Connector 535"/>
            <p:cNvCxnSpPr>
              <a:stCxn id="532" idx="0"/>
              <a:endCxn id="537" idx="0"/>
            </p:cNvCxnSpPr>
            <p:nvPr/>
          </p:nvCxnSpPr>
          <p:spPr>
            <a:xfrm flipH="1">
              <a:off x="5084088" y="2592918"/>
              <a:ext cx="577281" cy="7567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Oval 536"/>
            <p:cNvSpPr/>
            <p:nvPr/>
          </p:nvSpPr>
          <p:spPr>
            <a:xfrm>
              <a:off x="5053176" y="3349628"/>
              <a:ext cx="61825" cy="35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/>
            <p:cNvSpPr/>
            <p:nvPr/>
          </p:nvSpPr>
          <p:spPr>
            <a:xfrm>
              <a:off x="5384770" y="3259488"/>
              <a:ext cx="61825" cy="35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/>
            <p:cNvSpPr/>
            <p:nvPr/>
          </p:nvSpPr>
          <p:spPr>
            <a:xfrm>
              <a:off x="5607451" y="3169348"/>
              <a:ext cx="61825" cy="35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/>
            <p:cNvSpPr/>
            <p:nvPr/>
          </p:nvSpPr>
          <p:spPr>
            <a:xfrm>
              <a:off x="5830133" y="3079207"/>
              <a:ext cx="61825" cy="35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1" name="Straight Arrow Connector 540"/>
            <p:cNvCxnSpPr/>
            <p:nvPr/>
          </p:nvCxnSpPr>
          <p:spPr>
            <a:xfrm flipV="1">
              <a:off x="2626399" y="2623295"/>
              <a:ext cx="3013112" cy="7002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Arrow Connector 541"/>
            <p:cNvCxnSpPr>
              <a:stCxn id="375" idx="6"/>
              <a:endCxn id="540" idx="4"/>
            </p:cNvCxnSpPr>
            <p:nvPr/>
          </p:nvCxnSpPr>
          <p:spPr>
            <a:xfrm flipV="1">
              <a:off x="2748075" y="3114795"/>
              <a:ext cx="3112970" cy="7128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/>
            <p:cNvCxnSpPr>
              <a:stCxn id="374" idx="5"/>
              <a:endCxn id="539" idx="3"/>
            </p:cNvCxnSpPr>
            <p:nvPr/>
          </p:nvCxnSpPr>
          <p:spPr>
            <a:xfrm flipV="1">
              <a:off x="2516339" y="3199724"/>
              <a:ext cx="3100167" cy="7305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Arrow Connector 543"/>
            <p:cNvCxnSpPr>
              <a:stCxn id="373" idx="4"/>
              <a:endCxn id="538" idx="3"/>
            </p:cNvCxnSpPr>
            <p:nvPr/>
          </p:nvCxnSpPr>
          <p:spPr>
            <a:xfrm flipV="1">
              <a:off x="2271799" y="3289865"/>
              <a:ext cx="3122025" cy="7358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/>
            <p:cNvCxnSpPr>
              <a:stCxn id="372" idx="5"/>
              <a:endCxn id="537" idx="4"/>
            </p:cNvCxnSpPr>
            <p:nvPr/>
          </p:nvCxnSpPr>
          <p:spPr>
            <a:xfrm flipV="1">
              <a:off x="2070976" y="3385216"/>
              <a:ext cx="3013112" cy="7253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TextBox 545"/>
            <p:cNvSpPr txBox="1"/>
            <p:nvPr/>
          </p:nvSpPr>
          <p:spPr>
            <a:xfrm rot="20620090">
              <a:off x="3971364" y="2764289"/>
              <a:ext cx="323181" cy="239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F7</a:t>
              </a:r>
              <a:endParaRPr lang="en-US" sz="1400" dirty="0"/>
            </a:p>
          </p:txBody>
        </p:sp>
      </p:grpSp>
      <p:grpSp>
        <p:nvGrpSpPr>
          <p:cNvPr id="572" name="Group 571"/>
          <p:cNvGrpSpPr/>
          <p:nvPr/>
        </p:nvGrpSpPr>
        <p:grpSpPr>
          <a:xfrm>
            <a:off x="976547" y="2996908"/>
            <a:ext cx="7243677" cy="2703145"/>
            <a:chOff x="976547" y="2996908"/>
            <a:chExt cx="7243677" cy="2703145"/>
          </a:xfrm>
        </p:grpSpPr>
        <p:grpSp>
          <p:nvGrpSpPr>
            <p:cNvPr id="571" name="Group 570"/>
            <p:cNvGrpSpPr/>
            <p:nvPr/>
          </p:nvGrpSpPr>
          <p:grpSpPr>
            <a:xfrm>
              <a:off x="1199228" y="2996908"/>
              <a:ext cx="7020996" cy="2703145"/>
              <a:chOff x="1199228" y="2996908"/>
              <a:chExt cx="7020996" cy="2703145"/>
            </a:xfrm>
          </p:grpSpPr>
          <p:sp>
            <p:nvSpPr>
              <p:cNvPr id="367" name="Oval 366"/>
              <p:cNvSpPr/>
              <p:nvPr/>
            </p:nvSpPr>
            <p:spPr>
              <a:xfrm>
                <a:off x="2595486" y="3323515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8" name="Straight Arrow Connector 367"/>
              <p:cNvCxnSpPr>
                <a:stCxn id="367" idx="0"/>
                <a:endCxn id="375" idx="0"/>
              </p:cNvCxnSpPr>
              <p:nvPr/>
            </p:nvCxnSpPr>
            <p:spPr>
              <a:xfrm>
                <a:off x="2626399" y="3323515"/>
                <a:ext cx="90763" cy="4862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>
                <a:stCxn id="367" idx="0"/>
                <a:endCxn id="374" idx="0"/>
              </p:cNvCxnSpPr>
              <p:nvPr/>
            </p:nvCxnSpPr>
            <p:spPr>
              <a:xfrm flipH="1">
                <a:off x="2494481" y="3323515"/>
                <a:ext cx="131918" cy="5764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>
                <a:stCxn id="367" idx="0"/>
                <a:endCxn id="373" idx="0"/>
              </p:cNvCxnSpPr>
              <p:nvPr/>
            </p:nvCxnSpPr>
            <p:spPr>
              <a:xfrm flipH="1">
                <a:off x="2271799" y="3323515"/>
                <a:ext cx="354600" cy="6665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>
                <a:stCxn id="367" idx="0"/>
                <a:endCxn id="372" idx="0"/>
              </p:cNvCxnSpPr>
              <p:nvPr/>
            </p:nvCxnSpPr>
            <p:spPr>
              <a:xfrm flipH="1">
                <a:off x="2049118" y="3323515"/>
                <a:ext cx="577281" cy="7567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2" name="Oval 371"/>
              <p:cNvSpPr/>
              <p:nvPr/>
            </p:nvSpPr>
            <p:spPr>
              <a:xfrm>
                <a:off x="2018205" y="4080225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2240887" y="3990085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Oval 373"/>
              <p:cNvSpPr/>
              <p:nvPr/>
            </p:nvSpPr>
            <p:spPr>
              <a:xfrm>
                <a:off x="2463568" y="3899945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2686250" y="3809804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6" name="Straight Arrow Connector 375"/>
              <p:cNvCxnSpPr>
                <a:stCxn id="358" idx="5"/>
              </p:cNvCxnSpPr>
              <p:nvPr/>
            </p:nvCxnSpPr>
            <p:spPr>
              <a:xfrm>
                <a:off x="1553828" y="3037044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>
                <a:stCxn id="366" idx="5"/>
                <a:endCxn id="375" idx="2"/>
              </p:cNvCxnSpPr>
              <p:nvPr/>
            </p:nvCxnSpPr>
            <p:spPr>
              <a:xfrm>
                <a:off x="1644591" y="3523333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>
                <a:stCxn id="365" idx="5"/>
                <a:endCxn id="374" idx="2"/>
              </p:cNvCxnSpPr>
              <p:nvPr/>
            </p:nvCxnSpPr>
            <p:spPr>
              <a:xfrm>
                <a:off x="1421910" y="3613473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Arrow Connector 378"/>
              <p:cNvCxnSpPr>
                <a:stCxn id="364" idx="5"/>
                <a:endCxn id="373" idx="2"/>
              </p:cNvCxnSpPr>
              <p:nvPr/>
            </p:nvCxnSpPr>
            <p:spPr>
              <a:xfrm>
                <a:off x="1199228" y="3703614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1" name="TextBox 380"/>
              <p:cNvSpPr txBox="1"/>
              <p:nvPr/>
            </p:nvSpPr>
            <p:spPr>
              <a:xfrm rot="1149082">
                <a:off x="1921928" y="2996908"/>
                <a:ext cx="323181" cy="239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F1</a:t>
                </a:r>
                <a:endParaRPr lang="en-US" sz="1400" dirty="0"/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3689916" y="3640363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3" name="Straight Arrow Connector 382"/>
              <p:cNvCxnSpPr>
                <a:stCxn id="382" idx="0"/>
                <a:endCxn id="390" idx="0"/>
              </p:cNvCxnSpPr>
              <p:nvPr/>
            </p:nvCxnSpPr>
            <p:spPr>
              <a:xfrm>
                <a:off x="3720828" y="3640363"/>
                <a:ext cx="90763" cy="4862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Arrow Connector 383"/>
              <p:cNvCxnSpPr>
                <a:stCxn id="382" idx="0"/>
                <a:endCxn id="389" idx="0"/>
              </p:cNvCxnSpPr>
              <p:nvPr/>
            </p:nvCxnSpPr>
            <p:spPr>
              <a:xfrm flipH="1">
                <a:off x="3588910" y="3640363"/>
                <a:ext cx="131918" cy="5764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Arrow Connector 384"/>
              <p:cNvCxnSpPr>
                <a:stCxn id="382" idx="0"/>
                <a:endCxn id="388" idx="0"/>
              </p:cNvCxnSpPr>
              <p:nvPr/>
            </p:nvCxnSpPr>
            <p:spPr>
              <a:xfrm flipH="1">
                <a:off x="3366229" y="3640363"/>
                <a:ext cx="354600" cy="6665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Arrow Connector 385"/>
              <p:cNvCxnSpPr>
                <a:stCxn id="382" idx="0"/>
                <a:endCxn id="387" idx="0"/>
              </p:cNvCxnSpPr>
              <p:nvPr/>
            </p:nvCxnSpPr>
            <p:spPr>
              <a:xfrm flipH="1">
                <a:off x="3143548" y="3640363"/>
                <a:ext cx="577281" cy="7567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7" name="Oval 386"/>
              <p:cNvSpPr/>
              <p:nvPr/>
            </p:nvSpPr>
            <p:spPr>
              <a:xfrm>
                <a:off x="3112635" y="4397072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/>
              <p:cNvSpPr/>
              <p:nvPr/>
            </p:nvSpPr>
            <p:spPr>
              <a:xfrm>
                <a:off x="3335316" y="4306933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>
              <a:xfrm>
                <a:off x="3557998" y="4216792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3780679" y="4126652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1" name="Straight Arrow Connector 390"/>
              <p:cNvCxnSpPr>
                <a:endCxn id="382" idx="2"/>
              </p:cNvCxnSpPr>
              <p:nvPr/>
            </p:nvCxnSpPr>
            <p:spPr>
              <a:xfrm>
                <a:off x="2656260" y="3354173"/>
                <a:ext cx="1033656" cy="30398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Arrow Connector 391"/>
              <p:cNvCxnSpPr/>
              <p:nvPr/>
            </p:nvCxnSpPr>
            <p:spPr>
              <a:xfrm>
                <a:off x="2737969" y="3853044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Arrow Connector 392"/>
              <p:cNvCxnSpPr/>
              <p:nvPr/>
            </p:nvCxnSpPr>
            <p:spPr>
              <a:xfrm>
                <a:off x="2515288" y="3943184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Arrow Connector 393"/>
              <p:cNvCxnSpPr/>
              <p:nvPr/>
            </p:nvCxnSpPr>
            <p:spPr>
              <a:xfrm>
                <a:off x="2292606" y="4033325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/>
              <p:cNvCxnSpPr/>
              <p:nvPr/>
            </p:nvCxnSpPr>
            <p:spPr>
              <a:xfrm>
                <a:off x="2069925" y="4123464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6" name="TextBox 395"/>
              <p:cNvSpPr txBox="1"/>
              <p:nvPr/>
            </p:nvSpPr>
            <p:spPr>
              <a:xfrm rot="1149082">
                <a:off x="3015306" y="3326619"/>
                <a:ext cx="323181" cy="239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F2</a:t>
                </a:r>
                <a:endParaRPr lang="en-US" sz="1400" dirty="0"/>
              </a:p>
            </p:txBody>
          </p:sp>
          <p:sp>
            <p:nvSpPr>
              <p:cNvPr id="397" name="Oval 396"/>
              <p:cNvSpPr/>
              <p:nvPr/>
            </p:nvSpPr>
            <p:spPr>
              <a:xfrm>
                <a:off x="4784345" y="3957211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8" name="Straight Arrow Connector 397"/>
              <p:cNvCxnSpPr>
                <a:stCxn id="397" idx="0"/>
                <a:endCxn id="405" idx="0"/>
              </p:cNvCxnSpPr>
              <p:nvPr/>
            </p:nvCxnSpPr>
            <p:spPr>
              <a:xfrm>
                <a:off x="4815258" y="3957211"/>
                <a:ext cx="90763" cy="4862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Arrow Connector 398"/>
              <p:cNvCxnSpPr>
                <a:stCxn id="397" idx="0"/>
                <a:endCxn id="404" idx="0"/>
              </p:cNvCxnSpPr>
              <p:nvPr/>
            </p:nvCxnSpPr>
            <p:spPr>
              <a:xfrm flipH="1">
                <a:off x="4683340" y="3957211"/>
                <a:ext cx="131918" cy="5764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Arrow Connector 399"/>
              <p:cNvCxnSpPr>
                <a:stCxn id="397" idx="0"/>
                <a:endCxn id="403" idx="0"/>
              </p:cNvCxnSpPr>
              <p:nvPr/>
            </p:nvCxnSpPr>
            <p:spPr>
              <a:xfrm flipH="1">
                <a:off x="4460658" y="3957211"/>
                <a:ext cx="354600" cy="6665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Arrow Connector 400"/>
              <p:cNvCxnSpPr>
                <a:stCxn id="397" idx="0"/>
                <a:endCxn id="402" idx="0"/>
              </p:cNvCxnSpPr>
              <p:nvPr/>
            </p:nvCxnSpPr>
            <p:spPr>
              <a:xfrm flipH="1">
                <a:off x="4237977" y="3957211"/>
                <a:ext cx="577281" cy="7567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Oval 401"/>
              <p:cNvSpPr/>
              <p:nvPr/>
            </p:nvSpPr>
            <p:spPr>
              <a:xfrm>
                <a:off x="4207064" y="4713920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/>
              <p:cNvSpPr/>
              <p:nvPr/>
            </p:nvSpPr>
            <p:spPr>
              <a:xfrm>
                <a:off x="4429746" y="4623780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/>
              <p:cNvSpPr/>
              <p:nvPr/>
            </p:nvSpPr>
            <p:spPr>
              <a:xfrm>
                <a:off x="4652427" y="4533640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/>
              <p:cNvSpPr/>
              <p:nvPr/>
            </p:nvSpPr>
            <p:spPr>
              <a:xfrm>
                <a:off x="4875109" y="4443500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6" name="Straight Arrow Connector 405"/>
              <p:cNvCxnSpPr>
                <a:stCxn id="382" idx="5"/>
                <a:endCxn id="397" idx="2"/>
              </p:cNvCxnSpPr>
              <p:nvPr/>
            </p:nvCxnSpPr>
            <p:spPr>
              <a:xfrm>
                <a:off x="3742687" y="3670739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Arrow Connector 406"/>
              <p:cNvCxnSpPr/>
              <p:nvPr/>
            </p:nvCxnSpPr>
            <p:spPr>
              <a:xfrm>
                <a:off x="3842105" y="4170729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Arrow Connector 407"/>
              <p:cNvCxnSpPr/>
              <p:nvPr/>
            </p:nvCxnSpPr>
            <p:spPr>
              <a:xfrm>
                <a:off x="3619424" y="4260869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Arrow Connector 408"/>
              <p:cNvCxnSpPr/>
              <p:nvPr/>
            </p:nvCxnSpPr>
            <p:spPr>
              <a:xfrm>
                <a:off x="3396742" y="4351009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/>
              <p:cNvCxnSpPr/>
              <p:nvPr/>
            </p:nvCxnSpPr>
            <p:spPr>
              <a:xfrm>
                <a:off x="3174061" y="4441149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TextBox 410"/>
              <p:cNvSpPr txBox="1"/>
              <p:nvPr/>
            </p:nvSpPr>
            <p:spPr>
              <a:xfrm rot="1149082">
                <a:off x="4119442" y="3644303"/>
                <a:ext cx="323181" cy="239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F3</a:t>
                </a:r>
                <a:endParaRPr lang="en-US" sz="1400" dirty="0"/>
              </a:p>
            </p:txBody>
          </p:sp>
          <p:sp>
            <p:nvSpPr>
              <p:cNvPr id="412" name="Oval 411"/>
              <p:cNvSpPr/>
              <p:nvPr/>
            </p:nvSpPr>
            <p:spPr>
              <a:xfrm>
                <a:off x="5878775" y="4274058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3" name="Straight Arrow Connector 412"/>
              <p:cNvCxnSpPr>
                <a:stCxn id="412" idx="0"/>
                <a:endCxn id="420" idx="0"/>
              </p:cNvCxnSpPr>
              <p:nvPr/>
            </p:nvCxnSpPr>
            <p:spPr>
              <a:xfrm>
                <a:off x="5909687" y="4274058"/>
                <a:ext cx="90763" cy="4862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>
                <a:stCxn id="412" idx="0"/>
                <a:endCxn id="419" idx="0"/>
              </p:cNvCxnSpPr>
              <p:nvPr/>
            </p:nvCxnSpPr>
            <p:spPr>
              <a:xfrm flipH="1">
                <a:off x="5777769" y="4274058"/>
                <a:ext cx="131918" cy="5764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Arrow Connector 414"/>
              <p:cNvCxnSpPr>
                <a:stCxn id="412" idx="0"/>
                <a:endCxn id="418" idx="0"/>
              </p:cNvCxnSpPr>
              <p:nvPr/>
            </p:nvCxnSpPr>
            <p:spPr>
              <a:xfrm flipH="1">
                <a:off x="5555088" y="4274058"/>
                <a:ext cx="354600" cy="6665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Arrow Connector 415"/>
              <p:cNvCxnSpPr>
                <a:stCxn id="412" idx="0"/>
                <a:endCxn id="417" idx="0"/>
              </p:cNvCxnSpPr>
              <p:nvPr/>
            </p:nvCxnSpPr>
            <p:spPr>
              <a:xfrm flipH="1">
                <a:off x="5332406" y="4274058"/>
                <a:ext cx="577281" cy="7567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7" name="Oval 416"/>
              <p:cNvSpPr/>
              <p:nvPr/>
            </p:nvSpPr>
            <p:spPr>
              <a:xfrm>
                <a:off x="5301494" y="5030768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5524175" y="4940628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/>
              <p:cNvSpPr/>
              <p:nvPr/>
            </p:nvSpPr>
            <p:spPr>
              <a:xfrm>
                <a:off x="5746857" y="4850488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/>
              <p:cNvSpPr/>
              <p:nvPr/>
            </p:nvSpPr>
            <p:spPr>
              <a:xfrm>
                <a:off x="5969538" y="4760347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1" name="Straight Arrow Connector 420"/>
              <p:cNvCxnSpPr>
                <a:stCxn id="397" idx="5"/>
                <a:endCxn id="412" idx="2"/>
              </p:cNvCxnSpPr>
              <p:nvPr/>
            </p:nvCxnSpPr>
            <p:spPr>
              <a:xfrm>
                <a:off x="4837116" y="3987587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Arrow Connector 421"/>
              <p:cNvCxnSpPr/>
              <p:nvPr/>
            </p:nvCxnSpPr>
            <p:spPr>
              <a:xfrm>
                <a:off x="4929575" y="4483636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/>
              <p:cNvCxnSpPr/>
              <p:nvPr/>
            </p:nvCxnSpPr>
            <p:spPr>
              <a:xfrm>
                <a:off x="4706893" y="4573776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/>
              <p:cNvCxnSpPr/>
              <p:nvPr/>
            </p:nvCxnSpPr>
            <p:spPr>
              <a:xfrm>
                <a:off x="4484212" y="4663917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Arrow Connector 424"/>
              <p:cNvCxnSpPr/>
              <p:nvPr/>
            </p:nvCxnSpPr>
            <p:spPr>
              <a:xfrm>
                <a:off x="4261531" y="4754056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6" name="TextBox 425"/>
              <p:cNvSpPr txBox="1"/>
              <p:nvPr/>
            </p:nvSpPr>
            <p:spPr>
              <a:xfrm rot="1149082">
                <a:off x="5206911" y="3957211"/>
                <a:ext cx="323181" cy="239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F4</a:t>
                </a:r>
                <a:endParaRPr lang="en-US" sz="1400" dirty="0"/>
              </a:p>
            </p:txBody>
          </p:sp>
          <p:sp>
            <p:nvSpPr>
              <p:cNvPr id="427" name="Oval 426"/>
              <p:cNvSpPr/>
              <p:nvPr/>
            </p:nvSpPr>
            <p:spPr>
              <a:xfrm>
                <a:off x="6973204" y="4590906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428" name="Straight Arrow Connector 427"/>
              <p:cNvCxnSpPr>
                <a:stCxn id="427" idx="0"/>
                <a:endCxn id="435" idx="0"/>
              </p:cNvCxnSpPr>
              <p:nvPr/>
            </p:nvCxnSpPr>
            <p:spPr>
              <a:xfrm>
                <a:off x="7004117" y="4590906"/>
                <a:ext cx="90763" cy="4862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Arrow Connector 428"/>
              <p:cNvCxnSpPr>
                <a:stCxn id="427" idx="0"/>
                <a:endCxn id="434" idx="0"/>
              </p:cNvCxnSpPr>
              <p:nvPr/>
            </p:nvCxnSpPr>
            <p:spPr>
              <a:xfrm flipH="1">
                <a:off x="6872199" y="4590906"/>
                <a:ext cx="131918" cy="5764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/>
              <p:cNvCxnSpPr>
                <a:stCxn id="427" idx="0"/>
                <a:endCxn id="433" idx="0"/>
              </p:cNvCxnSpPr>
              <p:nvPr/>
            </p:nvCxnSpPr>
            <p:spPr>
              <a:xfrm flipH="1">
                <a:off x="6649517" y="4590906"/>
                <a:ext cx="354600" cy="6665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Arrow Connector 430"/>
              <p:cNvCxnSpPr>
                <a:stCxn id="427" idx="0"/>
                <a:endCxn id="432" idx="0"/>
              </p:cNvCxnSpPr>
              <p:nvPr/>
            </p:nvCxnSpPr>
            <p:spPr>
              <a:xfrm flipH="1">
                <a:off x="6426836" y="4590906"/>
                <a:ext cx="577281" cy="7567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Oval 431"/>
              <p:cNvSpPr/>
              <p:nvPr/>
            </p:nvSpPr>
            <p:spPr>
              <a:xfrm>
                <a:off x="6395923" y="5347615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6618605" y="5257476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6841286" y="5167335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7063968" y="5077195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436" name="Straight Arrow Connector 435"/>
              <p:cNvCxnSpPr>
                <a:stCxn id="412" idx="5"/>
                <a:endCxn id="427" idx="2"/>
              </p:cNvCxnSpPr>
              <p:nvPr/>
            </p:nvCxnSpPr>
            <p:spPr>
              <a:xfrm>
                <a:off x="5931546" y="4304435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Arrow Connector 436"/>
              <p:cNvCxnSpPr/>
              <p:nvPr/>
            </p:nvCxnSpPr>
            <p:spPr>
              <a:xfrm>
                <a:off x="6022495" y="4799157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Arrow Connector 437"/>
              <p:cNvCxnSpPr/>
              <p:nvPr/>
            </p:nvCxnSpPr>
            <p:spPr>
              <a:xfrm>
                <a:off x="5799814" y="4889298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Arrow Connector 438"/>
              <p:cNvCxnSpPr/>
              <p:nvPr/>
            </p:nvCxnSpPr>
            <p:spPr>
              <a:xfrm>
                <a:off x="5577132" y="4979438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/>
              <p:cNvCxnSpPr/>
              <p:nvPr/>
            </p:nvCxnSpPr>
            <p:spPr>
              <a:xfrm>
                <a:off x="5354451" y="5069578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1" name="TextBox 440"/>
              <p:cNvSpPr txBox="1"/>
              <p:nvPr/>
            </p:nvSpPr>
            <p:spPr>
              <a:xfrm rot="1149082">
                <a:off x="6299832" y="4272732"/>
                <a:ext cx="323181" cy="239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F5</a:t>
                </a:r>
                <a:endParaRPr lang="en-US" sz="1400" dirty="0"/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8067635" y="4907755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443" name="Straight Arrow Connector 442"/>
              <p:cNvCxnSpPr>
                <a:stCxn id="442" idx="0"/>
                <a:endCxn id="450" idx="0"/>
              </p:cNvCxnSpPr>
              <p:nvPr/>
            </p:nvCxnSpPr>
            <p:spPr>
              <a:xfrm>
                <a:off x="8098548" y="4907755"/>
                <a:ext cx="90763" cy="4862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Arrow Connector 443"/>
              <p:cNvCxnSpPr>
                <a:stCxn id="442" idx="0"/>
                <a:endCxn id="449" idx="0"/>
              </p:cNvCxnSpPr>
              <p:nvPr/>
            </p:nvCxnSpPr>
            <p:spPr>
              <a:xfrm flipH="1">
                <a:off x="7966630" y="4907755"/>
                <a:ext cx="131918" cy="5764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Arrow Connector 444"/>
              <p:cNvCxnSpPr>
                <a:stCxn id="442" idx="0"/>
                <a:endCxn id="448" idx="0"/>
              </p:cNvCxnSpPr>
              <p:nvPr/>
            </p:nvCxnSpPr>
            <p:spPr>
              <a:xfrm flipH="1">
                <a:off x="7743949" y="4907755"/>
                <a:ext cx="354600" cy="6665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Arrow Connector 445"/>
              <p:cNvCxnSpPr>
                <a:stCxn id="442" idx="0"/>
                <a:endCxn id="447" idx="0"/>
              </p:cNvCxnSpPr>
              <p:nvPr/>
            </p:nvCxnSpPr>
            <p:spPr>
              <a:xfrm flipH="1">
                <a:off x="7521267" y="4907755"/>
                <a:ext cx="577281" cy="7567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7" name="Oval 446"/>
              <p:cNvSpPr/>
              <p:nvPr/>
            </p:nvSpPr>
            <p:spPr>
              <a:xfrm>
                <a:off x="7490354" y="5664465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7713036" y="5574325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7935717" y="5484185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8158399" y="5394044"/>
                <a:ext cx="61825" cy="35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451" name="Straight Arrow Connector 450"/>
              <p:cNvCxnSpPr>
                <a:stCxn id="427" idx="5"/>
                <a:endCxn id="442" idx="2"/>
              </p:cNvCxnSpPr>
              <p:nvPr/>
            </p:nvCxnSpPr>
            <p:spPr>
              <a:xfrm>
                <a:off x="7025975" y="4621283"/>
                <a:ext cx="1041660" cy="30426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Arrow Connector 451"/>
              <p:cNvCxnSpPr/>
              <p:nvPr/>
            </p:nvCxnSpPr>
            <p:spPr>
              <a:xfrm>
                <a:off x="7112650" y="5115030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Arrow Connector 452"/>
              <p:cNvCxnSpPr/>
              <p:nvPr/>
            </p:nvCxnSpPr>
            <p:spPr>
              <a:xfrm>
                <a:off x="6889969" y="5205171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Arrow Connector 453"/>
              <p:cNvCxnSpPr/>
              <p:nvPr/>
            </p:nvCxnSpPr>
            <p:spPr>
              <a:xfrm>
                <a:off x="6667287" y="5295311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Arrow Connector 454"/>
              <p:cNvCxnSpPr/>
              <p:nvPr/>
            </p:nvCxnSpPr>
            <p:spPr>
              <a:xfrm>
                <a:off x="6444606" y="5385451"/>
                <a:ext cx="1041659" cy="304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6" name="TextBox 455"/>
              <p:cNvSpPr txBox="1"/>
              <p:nvPr/>
            </p:nvSpPr>
            <p:spPr>
              <a:xfrm rot="1149082">
                <a:off x="7389987" y="4573776"/>
                <a:ext cx="323181" cy="239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F6</a:t>
                </a:r>
                <a:endParaRPr lang="en-US" sz="1400" dirty="0"/>
              </a:p>
            </p:txBody>
          </p:sp>
          <p:sp>
            <p:nvSpPr>
              <p:cNvPr id="471" name="TextBox 470"/>
              <p:cNvSpPr txBox="1"/>
              <p:nvPr/>
            </p:nvSpPr>
            <p:spPr>
              <a:xfrm rot="4007468">
                <a:off x="3914246" y="3899882"/>
                <a:ext cx="278506" cy="278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F9</a:t>
                </a:r>
                <a:endParaRPr lang="en-US" sz="1400" dirty="0"/>
              </a:p>
            </p:txBody>
          </p:sp>
          <p:sp>
            <p:nvSpPr>
              <p:cNvPr id="486" name="TextBox 485"/>
              <p:cNvSpPr txBox="1"/>
              <p:nvPr/>
            </p:nvSpPr>
            <p:spPr>
              <a:xfrm rot="1149082">
                <a:off x="4662556" y="4928861"/>
                <a:ext cx="323181" cy="239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F4</a:t>
                </a:r>
                <a:endParaRPr lang="en-US" sz="1400" dirty="0"/>
              </a:p>
            </p:txBody>
          </p:sp>
        </p:grpSp>
        <p:cxnSp>
          <p:nvCxnSpPr>
            <p:cNvPr id="570" name="Straight Arrow Connector 569"/>
            <p:cNvCxnSpPr/>
            <p:nvPr/>
          </p:nvCxnSpPr>
          <p:spPr>
            <a:xfrm>
              <a:off x="976547" y="3793753"/>
              <a:ext cx="1041659" cy="3042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3568" y="4787902"/>
            <a:ext cx="2475999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AHEAD built exactly</a:t>
            </a:r>
          </a:p>
          <a:p>
            <a:pPr algn="ctr"/>
            <a:r>
              <a:rPr lang="en-US" dirty="0" smtClean="0"/>
              <a:t>these ideas, but I</a:t>
            </a:r>
          </a:p>
          <a:p>
            <a:pPr algn="ctr"/>
            <a:r>
              <a:rPr lang="en-US" dirty="0" smtClean="0"/>
              <a:t>had no clue what theory</a:t>
            </a:r>
          </a:p>
          <a:p>
            <a:pPr algn="ctr"/>
            <a:r>
              <a:rPr lang="en-US" dirty="0" smtClean="0"/>
              <a:t>would explain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5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Driven Engineering (06’-today)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93831"/>
          </a:xfrm>
        </p:spPr>
        <p:txBody>
          <a:bodyPr/>
          <a:lstStyle/>
          <a:p>
            <a:r>
              <a:rPr lang="en-US" dirty="0" smtClean="0"/>
              <a:t>MDE is about creating models and deriving different representations</a:t>
            </a:r>
          </a:p>
          <a:p>
            <a:pPr lvl="2"/>
            <a:r>
              <a:rPr lang="en-US" dirty="0" smtClean="0"/>
              <a:t>classical example: convert a State Chart diagram into source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Generalization: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05581" y="2900615"/>
            <a:ext cx="2132374" cy="1391166"/>
            <a:chOff x="637160" y="5034215"/>
            <a:chExt cx="1688979" cy="1204005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637160" y="5034215"/>
            <a:ext cx="1688979" cy="62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0" name="Visio" r:id="rId3" imgW="5319788" imgH="2385704" progId="Visio.Drawing.11">
                    <p:embed/>
                  </p:oleObj>
                </mc:Choice>
                <mc:Fallback>
                  <p:oleObj name="Visio" r:id="rId3" imgW="5319788" imgH="2385704" progId="Visio.Drawing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37160" y="5034215"/>
                          <a:ext cx="1688979" cy="62482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655847" y="5715000"/>
              <a:ext cx="16516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State Chart Diagram</a:t>
              </a:r>
              <a:br>
                <a:rPr lang="en-US" sz="1400" dirty="0" smtClean="0"/>
              </a:br>
              <a:r>
                <a:rPr lang="en-US" sz="1400" dirty="0" smtClean="0"/>
                <a:t>XML document</a:t>
              </a:r>
              <a:endParaRPr lang="en-US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11920" y="2848641"/>
            <a:ext cx="3645396" cy="1185044"/>
            <a:chOff x="5100104" y="5011737"/>
            <a:chExt cx="3374880" cy="974196"/>
          </a:xfrm>
        </p:grpSpPr>
        <p:sp>
          <p:nvSpPr>
            <p:cNvPr id="13" name="TextBox 12"/>
            <p:cNvSpPr txBox="1"/>
            <p:nvPr/>
          </p:nvSpPr>
          <p:spPr>
            <a:xfrm>
              <a:off x="6832424" y="5678156"/>
              <a:ext cx="1340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FSM source code</a:t>
              </a:r>
              <a:endParaRPr lang="en-US" sz="1400" dirty="0"/>
            </a:p>
          </p:txBody>
        </p:sp>
        <p:cxnSp>
          <p:nvCxnSpPr>
            <p:cNvPr id="14" name="Straight Arrow Connector 13"/>
            <p:cNvCxnSpPr>
              <a:stCxn id="11" idx="3"/>
              <a:endCxn id="16" idx="1"/>
            </p:cNvCxnSpPr>
            <p:nvPr/>
          </p:nvCxnSpPr>
          <p:spPr>
            <a:xfrm>
              <a:off x="5100104" y="5353725"/>
              <a:ext cx="1430192" cy="17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441230" y="5359622"/>
              <a:ext cx="590355" cy="253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toText</a:t>
              </a:r>
              <a:endParaRPr lang="en-US" sz="1400" dirty="0" smtClean="0"/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6530296" y="5011737"/>
            <a:ext cx="1944688" cy="687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1" name="Visio" r:id="rId5" imgW="8218525" imgH="2902896" progId="Visio.Drawing.11">
                    <p:embed/>
                  </p:oleObj>
                </mc:Choice>
                <mc:Fallback>
                  <p:oleObj name="Visio" r:id="rId5" imgW="8218525" imgH="2902896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0296" y="5011737"/>
                          <a:ext cx="1944688" cy="687388"/>
                        </a:xfrm>
                        <a:prstGeom prst="rect">
                          <a:avLst/>
                        </a:prstGeom>
                        <a:solidFill>
                          <a:srgbClr val="95B3D7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Group 56"/>
          <p:cNvGrpSpPr/>
          <p:nvPr/>
        </p:nvGrpSpPr>
        <p:grpSpPr>
          <a:xfrm>
            <a:off x="4209135" y="4377199"/>
            <a:ext cx="895245" cy="457466"/>
            <a:chOff x="4162342" y="4377199"/>
            <a:chExt cx="895245" cy="457466"/>
          </a:xfrm>
        </p:grpSpPr>
        <p:sp>
          <p:nvSpPr>
            <p:cNvPr id="34" name="Oval 33"/>
            <p:cNvSpPr/>
            <p:nvPr/>
          </p:nvSpPr>
          <p:spPr>
            <a:xfrm>
              <a:off x="4532630" y="4704544"/>
              <a:ext cx="149482" cy="1301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62342" y="4377199"/>
              <a:ext cx="895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program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729827" y="4834665"/>
            <a:ext cx="3931153" cy="1771234"/>
            <a:chOff x="2729827" y="4834665"/>
            <a:chExt cx="3931153" cy="1771234"/>
          </a:xfrm>
        </p:grpSpPr>
        <p:cxnSp>
          <p:nvCxnSpPr>
            <p:cNvPr id="39" name="Straight Arrow Connector 38"/>
            <p:cNvCxnSpPr>
              <a:stCxn id="34" idx="4"/>
              <a:endCxn id="35" idx="7"/>
            </p:cNvCxnSpPr>
            <p:nvPr/>
          </p:nvCxnSpPr>
          <p:spPr>
            <a:xfrm flipH="1">
              <a:off x="2990918" y="4834665"/>
              <a:ext cx="1663246" cy="13088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4"/>
              <a:endCxn id="36" idx="0"/>
            </p:cNvCxnSpPr>
            <p:nvPr/>
          </p:nvCxnSpPr>
          <p:spPr>
            <a:xfrm>
              <a:off x="4654164" y="4834665"/>
              <a:ext cx="1949" cy="1289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4"/>
              <a:endCxn id="38" idx="1"/>
            </p:cNvCxnSpPr>
            <p:nvPr/>
          </p:nvCxnSpPr>
          <p:spPr>
            <a:xfrm>
              <a:off x="4654164" y="4834665"/>
              <a:ext cx="1691182" cy="13088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2729827" y="6124421"/>
              <a:ext cx="362600" cy="481478"/>
              <a:chOff x="3020386" y="6115611"/>
              <a:chExt cx="362600" cy="481478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153886" y="6115611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020386" y="6289312"/>
                <a:ext cx="362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SC</a:t>
                </a:r>
                <a:endParaRPr lang="en-US" sz="1400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343498" y="6124421"/>
              <a:ext cx="626518" cy="458688"/>
              <a:chOff x="3851315" y="6115611"/>
              <a:chExt cx="626518" cy="458688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089189" y="6115611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851315" y="6266522"/>
                <a:ext cx="6265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tables</a:t>
                </a:r>
                <a:endParaRPr lang="en-US" sz="1400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123525" y="6124421"/>
              <a:ext cx="537455" cy="481478"/>
              <a:chOff x="4824562" y="6115611"/>
              <a:chExt cx="537455" cy="481478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024492" y="6115611"/>
                <a:ext cx="149482" cy="1301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824562" y="6289312"/>
                <a:ext cx="5374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code</a:t>
                </a:r>
                <a:endParaRPr lang="en-US" sz="1400" dirty="0"/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3012809" y="6189482"/>
            <a:ext cx="3310646" cy="0"/>
            <a:chOff x="3012809" y="6189482"/>
            <a:chExt cx="3310646" cy="0"/>
          </a:xfrm>
        </p:grpSpPr>
        <p:cxnSp>
          <p:nvCxnSpPr>
            <p:cNvPr id="60" name="Straight Arrow Connector 59"/>
            <p:cNvCxnSpPr>
              <a:stCxn id="35" idx="6"/>
              <a:endCxn id="36" idx="2"/>
            </p:cNvCxnSpPr>
            <p:nvPr/>
          </p:nvCxnSpPr>
          <p:spPr>
            <a:xfrm>
              <a:off x="3012809" y="6189482"/>
              <a:ext cx="1568563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6" idx="6"/>
              <a:endCxn id="38" idx="2"/>
            </p:cNvCxnSpPr>
            <p:nvPr/>
          </p:nvCxnSpPr>
          <p:spPr>
            <a:xfrm>
              <a:off x="4730854" y="6189482"/>
              <a:ext cx="159260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61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37955" y="2680518"/>
            <a:ext cx="2773965" cy="1479592"/>
            <a:chOff x="2537955" y="2680518"/>
            <a:chExt cx="2773965" cy="1479592"/>
          </a:xfrm>
        </p:grpSpPr>
        <p:grpSp>
          <p:nvGrpSpPr>
            <p:cNvPr id="21" name="Group 20"/>
            <p:cNvGrpSpPr/>
            <p:nvPr/>
          </p:nvGrpSpPr>
          <p:grpSpPr>
            <a:xfrm>
              <a:off x="2537955" y="2680518"/>
              <a:ext cx="2773965" cy="1479592"/>
              <a:chOff x="2537955" y="2883718"/>
              <a:chExt cx="2773965" cy="147959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537955" y="2883718"/>
                <a:ext cx="2773965" cy="1168255"/>
                <a:chOff x="2326139" y="4814118"/>
                <a:chExt cx="2773965" cy="1168255"/>
              </a:xfrm>
            </p:grpSpPr>
            <p:cxnSp>
              <p:nvCxnSpPr>
                <p:cNvPr id="9" name="Straight Arrow Connector 8"/>
                <p:cNvCxnSpPr>
                  <a:stCxn id="6" idx="3"/>
                </p:cNvCxnSpPr>
                <p:nvPr/>
              </p:nvCxnSpPr>
              <p:spPr>
                <a:xfrm>
                  <a:off x="2326139" y="5395191"/>
                  <a:ext cx="1088040" cy="30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2558118" y="5345668"/>
                  <a:ext cx="5855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parse</a:t>
                  </a:r>
                </a:p>
              </p:txBody>
            </p:sp>
            <p:pic>
              <p:nvPicPr>
                <p:cNvPr id="11" name="Picture 2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14179" y="4814118"/>
                  <a:ext cx="1685925" cy="11682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0" name="TextBox 19"/>
              <p:cNvSpPr txBox="1"/>
              <p:nvPr/>
            </p:nvSpPr>
            <p:spPr>
              <a:xfrm>
                <a:off x="3762484" y="4055533"/>
                <a:ext cx="14129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Relational Tables</a:t>
                </a:r>
                <a:endParaRPr lang="en-US" sz="14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664716" y="2725679"/>
              <a:ext cx="1618878" cy="1105863"/>
              <a:chOff x="3664716" y="2725679"/>
              <a:chExt cx="1618878" cy="110586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664716" y="2732526"/>
                <a:ext cx="722269" cy="690248"/>
              </a:xfrm>
              <a:prstGeom prst="rect">
                <a:avLst/>
              </a:prstGeom>
              <a:noFill/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467109" y="2725679"/>
                <a:ext cx="816485" cy="1105863"/>
              </a:xfrm>
              <a:prstGeom prst="rect">
                <a:avLst/>
              </a:prstGeom>
              <a:noFill/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692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MDE SPLs  (06’-today)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what appears when MDE is combined with </a:t>
            </a:r>
            <a:r>
              <a:rPr lang="en-US" dirty="0" smtClean="0"/>
              <a:t>SPLs</a:t>
            </a:r>
            <a:endParaRPr lang="en-US" dirty="0"/>
          </a:p>
        </p:txBody>
      </p:sp>
      <p:grpSp>
        <p:nvGrpSpPr>
          <p:cNvPr id="160" name="Group 159"/>
          <p:cNvGrpSpPr/>
          <p:nvPr/>
        </p:nvGrpSpPr>
        <p:grpSpPr>
          <a:xfrm>
            <a:off x="1084278" y="2117510"/>
            <a:ext cx="686255" cy="2852681"/>
            <a:chOff x="1084278" y="2117510"/>
            <a:chExt cx="686255" cy="2852681"/>
          </a:xfrm>
        </p:grpSpPr>
        <p:cxnSp>
          <p:nvCxnSpPr>
            <p:cNvPr id="8" name="Straight Arrow Connector 7"/>
            <p:cNvCxnSpPr>
              <a:stCxn id="24" idx="0"/>
              <a:endCxn id="23" idx="1"/>
            </p:cNvCxnSpPr>
            <p:nvPr/>
          </p:nvCxnSpPr>
          <p:spPr>
            <a:xfrm>
              <a:off x="1314736" y="2454001"/>
              <a:ext cx="455797" cy="2516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4" idx="0"/>
              <a:endCxn id="22" idx="1"/>
            </p:cNvCxnSpPr>
            <p:nvPr/>
          </p:nvCxnSpPr>
          <p:spPr>
            <a:xfrm>
              <a:off x="1314736" y="2454001"/>
              <a:ext cx="455797" cy="20140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4" idx="0"/>
              <a:endCxn id="21" idx="1"/>
            </p:cNvCxnSpPr>
            <p:nvPr/>
          </p:nvCxnSpPr>
          <p:spPr>
            <a:xfrm>
              <a:off x="1314736" y="2454001"/>
              <a:ext cx="455797" cy="15118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0"/>
              <a:endCxn id="20" idx="1"/>
            </p:cNvCxnSpPr>
            <p:nvPr/>
          </p:nvCxnSpPr>
          <p:spPr>
            <a:xfrm>
              <a:off x="1314736" y="2454001"/>
              <a:ext cx="455797" cy="10096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1254578" y="2454001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1084278" y="211751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278" y="2117510"/>
                  <a:ext cx="46275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Oval 19"/>
          <p:cNvSpPr/>
          <p:nvPr/>
        </p:nvSpPr>
        <p:spPr>
          <a:xfrm>
            <a:off x="1752913" y="3444295"/>
            <a:ext cx="120316" cy="1323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1813071" y="3133256"/>
                <a:ext cx="59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1" y="3133256"/>
                <a:ext cx="59105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4" name="Group 163"/>
          <p:cNvGrpSpPr/>
          <p:nvPr/>
        </p:nvGrpSpPr>
        <p:grpSpPr>
          <a:xfrm>
            <a:off x="1752913" y="3576643"/>
            <a:ext cx="707515" cy="502171"/>
            <a:chOff x="1752913" y="3576643"/>
            <a:chExt cx="707515" cy="502171"/>
          </a:xfrm>
        </p:grpSpPr>
        <p:sp>
          <p:nvSpPr>
            <p:cNvPr id="21" name="Oval 20"/>
            <p:cNvSpPr/>
            <p:nvPr/>
          </p:nvSpPr>
          <p:spPr>
            <a:xfrm>
              <a:off x="1752913" y="3946466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>
              <a:stCxn id="20" idx="4"/>
              <a:endCxn id="21" idx="0"/>
            </p:cNvCxnSpPr>
            <p:nvPr/>
          </p:nvCxnSpPr>
          <p:spPr>
            <a:xfrm>
              <a:off x="1813071" y="3576643"/>
              <a:ext cx="0" cy="36982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1813071" y="3635051"/>
                  <a:ext cx="647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071" y="3635051"/>
                  <a:ext cx="64735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Group 164"/>
          <p:cNvGrpSpPr/>
          <p:nvPr/>
        </p:nvGrpSpPr>
        <p:grpSpPr>
          <a:xfrm>
            <a:off x="1752913" y="4078814"/>
            <a:ext cx="606846" cy="502171"/>
            <a:chOff x="1752913" y="4078814"/>
            <a:chExt cx="606846" cy="502171"/>
          </a:xfrm>
        </p:grpSpPr>
        <p:sp>
          <p:nvSpPr>
            <p:cNvPr id="22" name="Oval 21"/>
            <p:cNvSpPr/>
            <p:nvPr/>
          </p:nvSpPr>
          <p:spPr>
            <a:xfrm>
              <a:off x="1752913" y="4448637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stCxn id="21" idx="4"/>
              <a:endCxn id="22" idx="0"/>
            </p:cNvCxnSpPr>
            <p:nvPr/>
          </p:nvCxnSpPr>
          <p:spPr>
            <a:xfrm>
              <a:off x="1813071" y="4078814"/>
              <a:ext cx="0" cy="36982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1813071" y="4145479"/>
                  <a:ext cx="546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071" y="4145479"/>
                  <a:ext cx="54668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1752913" y="4580985"/>
            <a:ext cx="681675" cy="502172"/>
            <a:chOff x="1752913" y="4580985"/>
            <a:chExt cx="681675" cy="502172"/>
          </a:xfrm>
        </p:grpSpPr>
        <p:sp>
          <p:nvSpPr>
            <p:cNvPr id="23" name="Oval 22"/>
            <p:cNvSpPr/>
            <p:nvPr/>
          </p:nvSpPr>
          <p:spPr>
            <a:xfrm>
              <a:off x="1752913" y="4950809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>
              <a:stCxn id="22" idx="4"/>
              <a:endCxn id="23" idx="0"/>
            </p:cNvCxnSpPr>
            <p:nvPr/>
          </p:nvCxnSpPr>
          <p:spPr>
            <a:xfrm>
              <a:off x="1813071" y="4580985"/>
              <a:ext cx="0" cy="36982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1813071" y="4663933"/>
                  <a:ext cx="6215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071" y="4663933"/>
                  <a:ext cx="62151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1" name="Group 160"/>
          <p:cNvGrpSpPr/>
          <p:nvPr/>
        </p:nvGrpSpPr>
        <p:grpSpPr>
          <a:xfrm>
            <a:off x="1374894" y="2117510"/>
            <a:ext cx="3001097" cy="2965647"/>
            <a:chOff x="1374894" y="2117510"/>
            <a:chExt cx="3001097" cy="2965647"/>
          </a:xfrm>
        </p:grpSpPr>
        <p:sp>
          <p:nvSpPr>
            <p:cNvPr id="64" name="Oval 63"/>
            <p:cNvSpPr/>
            <p:nvPr/>
          </p:nvSpPr>
          <p:spPr>
            <a:xfrm>
              <a:off x="3678421" y="3444295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678421" y="3946466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678421" y="4448637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678421" y="4950809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stCxn id="72" idx="0"/>
              <a:endCxn id="67" idx="1"/>
            </p:cNvCxnSpPr>
            <p:nvPr/>
          </p:nvCxnSpPr>
          <p:spPr>
            <a:xfrm>
              <a:off x="3240244" y="2454001"/>
              <a:ext cx="455797" cy="2516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72" idx="0"/>
              <a:endCxn id="66" idx="1"/>
            </p:cNvCxnSpPr>
            <p:nvPr/>
          </p:nvCxnSpPr>
          <p:spPr>
            <a:xfrm>
              <a:off x="3240244" y="2454001"/>
              <a:ext cx="455797" cy="20140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2" idx="0"/>
              <a:endCxn id="65" idx="1"/>
            </p:cNvCxnSpPr>
            <p:nvPr/>
          </p:nvCxnSpPr>
          <p:spPr>
            <a:xfrm>
              <a:off x="3240244" y="2454001"/>
              <a:ext cx="455797" cy="15118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2" idx="0"/>
              <a:endCxn id="64" idx="1"/>
            </p:cNvCxnSpPr>
            <p:nvPr/>
          </p:nvCxnSpPr>
          <p:spPr>
            <a:xfrm>
              <a:off x="3240244" y="2454001"/>
              <a:ext cx="455797" cy="10096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180086" y="2454001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>
              <a:stCxn id="64" idx="4"/>
              <a:endCxn id="65" idx="0"/>
            </p:cNvCxnSpPr>
            <p:nvPr/>
          </p:nvCxnSpPr>
          <p:spPr>
            <a:xfrm>
              <a:off x="3738579" y="3576643"/>
              <a:ext cx="0" cy="36982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5" idx="4"/>
              <a:endCxn id="66" idx="0"/>
            </p:cNvCxnSpPr>
            <p:nvPr/>
          </p:nvCxnSpPr>
          <p:spPr>
            <a:xfrm>
              <a:off x="3738579" y="4078814"/>
              <a:ext cx="0" cy="36982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6" idx="4"/>
              <a:endCxn id="67" idx="0"/>
            </p:cNvCxnSpPr>
            <p:nvPr/>
          </p:nvCxnSpPr>
          <p:spPr>
            <a:xfrm>
              <a:off x="3738579" y="4580985"/>
              <a:ext cx="0" cy="36982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24" idx="6"/>
              <a:endCxn id="72" idx="2"/>
            </p:cNvCxnSpPr>
            <p:nvPr/>
          </p:nvCxnSpPr>
          <p:spPr>
            <a:xfrm>
              <a:off x="1374894" y="2520175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20" idx="6"/>
              <a:endCxn id="64" idx="2"/>
            </p:cNvCxnSpPr>
            <p:nvPr/>
          </p:nvCxnSpPr>
          <p:spPr>
            <a:xfrm>
              <a:off x="1873229" y="3510469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21" idx="6"/>
              <a:endCxn id="65" idx="2"/>
            </p:cNvCxnSpPr>
            <p:nvPr/>
          </p:nvCxnSpPr>
          <p:spPr>
            <a:xfrm>
              <a:off x="1873229" y="4012640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2" idx="6"/>
              <a:endCxn id="66" idx="2"/>
            </p:cNvCxnSpPr>
            <p:nvPr/>
          </p:nvCxnSpPr>
          <p:spPr>
            <a:xfrm>
              <a:off x="1873229" y="4514811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23" idx="6"/>
              <a:endCxn id="67" idx="2"/>
            </p:cNvCxnSpPr>
            <p:nvPr/>
          </p:nvCxnSpPr>
          <p:spPr>
            <a:xfrm>
              <a:off x="1873229" y="5016983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3031989" y="2117510"/>
                  <a:ext cx="4574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1989" y="2117510"/>
                  <a:ext cx="45743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3733956" y="3133256"/>
                  <a:ext cx="5857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956" y="3133256"/>
                  <a:ext cx="58573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3733956" y="3635051"/>
                  <a:ext cx="6420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956" y="3635051"/>
                  <a:ext cx="642035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3733956" y="4145479"/>
                  <a:ext cx="5413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956" y="4145479"/>
                  <a:ext cx="541367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3733680" y="4663933"/>
                  <a:ext cx="6161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680" y="4663933"/>
                  <a:ext cx="61619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Group 161"/>
          <p:cNvGrpSpPr/>
          <p:nvPr/>
        </p:nvGrpSpPr>
        <p:grpSpPr>
          <a:xfrm>
            <a:off x="3300402" y="2117510"/>
            <a:ext cx="3003680" cy="2965647"/>
            <a:chOff x="3300402" y="2117510"/>
            <a:chExt cx="3003680" cy="2965647"/>
          </a:xfrm>
        </p:grpSpPr>
        <p:sp>
          <p:nvSpPr>
            <p:cNvPr id="77" name="Oval 76"/>
            <p:cNvSpPr/>
            <p:nvPr/>
          </p:nvSpPr>
          <p:spPr>
            <a:xfrm>
              <a:off x="5603929" y="3444295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603929" y="3946466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603929" y="4448637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603929" y="4950809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85" idx="0"/>
              <a:endCxn id="80" idx="1"/>
            </p:cNvCxnSpPr>
            <p:nvPr/>
          </p:nvCxnSpPr>
          <p:spPr>
            <a:xfrm>
              <a:off x="5165752" y="2454001"/>
              <a:ext cx="455797" cy="2516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85" idx="0"/>
              <a:endCxn id="79" idx="1"/>
            </p:cNvCxnSpPr>
            <p:nvPr/>
          </p:nvCxnSpPr>
          <p:spPr>
            <a:xfrm>
              <a:off x="5165752" y="2454001"/>
              <a:ext cx="455797" cy="20140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5" idx="0"/>
              <a:endCxn id="78" idx="1"/>
            </p:cNvCxnSpPr>
            <p:nvPr/>
          </p:nvCxnSpPr>
          <p:spPr>
            <a:xfrm>
              <a:off x="5165752" y="2454001"/>
              <a:ext cx="455797" cy="15118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5" idx="0"/>
              <a:endCxn id="77" idx="1"/>
            </p:cNvCxnSpPr>
            <p:nvPr/>
          </p:nvCxnSpPr>
          <p:spPr>
            <a:xfrm>
              <a:off x="5165752" y="2454001"/>
              <a:ext cx="455797" cy="10096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5105594" y="2454001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>
              <a:stCxn id="77" idx="4"/>
              <a:endCxn id="78" idx="0"/>
            </p:cNvCxnSpPr>
            <p:nvPr/>
          </p:nvCxnSpPr>
          <p:spPr>
            <a:xfrm>
              <a:off x="5664087" y="3576643"/>
              <a:ext cx="0" cy="36982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4"/>
              <a:endCxn id="79" idx="0"/>
            </p:cNvCxnSpPr>
            <p:nvPr/>
          </p:nvCxnSpPr>
          <p:spPr>
            <a:xfrm>
              <a:off x="5664087" y="4078814"/>
              <a:ext cx="0" cy="36982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9" idx="4"/>
              <a:endCxn id="80" idx="0"/>
            </p:cNvCxnSpPr>
            <p:nvPr/>
          </p:nvCxnSpPr>
          <p:spPr>
            <a:xfrm>
              <a:off x="5664087" y="4580985"/>
              <a:ext cx="0" cy="36982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72" idx="6"/>
              <a:endCxn id="85" idx="2"/>
            </p:cNvCxnSpPr>
            <p:nvPr/>
          </p:nvCxnSpPr>
          <p:spPr>
            <a:xfrm>
              <a:off x="3300402" y="2520175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64" idx="6"/>
              <a:endCxn id="77" idx="2"/>
            </p:cNvCxnSpPr>
            <p:nvPr/>
          </p:nvCxnSpPr>
          <p:spPr>
            <a:xfrm>
              <a:off x="3798737" y="3510469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65" idx="6"/>
              <a:endCxn id="78" idx="2"/>
            </p:cNvCxnSpPr>
            <p:nvPr/>
          </p:nvCxnSpPr>
          <p:spPr>
            <a:xfrm>
              <a:off x="3798737" y="4012640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66" idx="6"/>
              <a:endCxn id="79" idx="2"/>
            </p:cNvCxnSpPr>
            <p:nvPr/>
          </p:nvCxnSpPr>
          <p:spPr>
            <a:xfrm>
              <a:off x="3798737" y="4514811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67" idx="6"/>
              <a:endCxn id="80" idx="2"/>
            </p:cNvCxnSpPr>
            <p:nvPr/>
          </p:nvCxnSpPr>
          <p:spPr>
            <a:xfrm>
              <a:off x="3798737" y="5016983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4934375" y="2117510"/>
                  <a:ext cx="462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4375" y="2117510"/>
                  <a:ext cx="462755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5656725" y="3133256"/>
                  <a:ext cx="5910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725" y="3133256"/>
                  <a:ext cx="591059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5656725" y="3635051"/>
                  <a:ext cx="647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725" y="3635051"/>
                  <a:ext cx="647357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5656725" y="4145479"/>
                  <a:ext cx="546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725" y="4145479"/>
                  <a:ext cx="546688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>
                  <a:off x="5656173" y="4663933"/>
                  <a:ext cx="6215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173" y="4663933"/>
                  <a:ext cx="621517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3" name="Group 162"/>
          <p:cNvGrpSpPr/>
          <p:nvPr/>
        </p:nvGrpSpPr>
        <p:grpSpPr>
          <a:xfrm>
            <a:off x="5225910" y="2117510"/>
            <a:ext cx="2990395" cy="2965647"/>
            <a:chOff x="5225910" y="2117510"/>
            <a:chExt cx="2990395" cy="2965647"/>
          </a:xfrm>
        </p:grpSpPr>
        <p:sp>
          <p:nvSpPr>
            <p:cNvPr id="90" name="Oval 89"/>
            <p:cNvSpPr/>
            <p:nvPr/>
          </p:nvSpPr>
          <p:spPr>
            <a:xfrm>
              <a:off x="7529437" y="3444295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529437" y="3946466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529437" y="4448637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529437" y="4950809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8" idx="0"/>
              <a:endCxn id="93" idx="1"/>
            </p:cNvCxnSpPr>
            <p:nvPr/>
          </p:nvCxnSpPr>
          <p:spPr>
            <a:xfrm>
              <a:off x="7091260" y="2454001"/>
              <a:ext cx="455797" cy="2516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8" idx="0"/>
              <a:endCxn id="92" idx="1"/>
            </p:cNvCxnSpPr>
            <p:nvPr/>
          </p:nvCxnSpPr>
          <p:spPr>
            <a:xfrm>
              <a:off x="7091260" y="2454001"/>
              <a:ext cx="455797" cy="20140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8" idx="0"/>
              <a:endCxn id="91" idx="1"/>
            </p:cNvCxnSpPr>
            <p:nvPr/>
          </p:nvCxnSpPr>
          <p:spPr>
            <a:xfrm>
              <a:off x="7091260" y="2454001"/>
              <a:ext cx="455797" cy="15118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8" idx="0"/>
              <a:endCxn id="90" idx="1"/>
            </p:cNvCxnSpPr>
            <p:nvPr/>
          </p:nvCxnSpPr>
          <p:spPr>
            <a:xfrm>
              <a:off x="7091260" y="2454001"/>
              <a:ext cx="455797" cy="10096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7031102" y="2454001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>
              <a:stCxn id="90" idx="4"/>
              <a:endCxn id="91" idx="0"/>
            </p:cNvCxnSpPr>
            <p:nvPr/>
          </p:nvCxnSpPr>
          <p:spPr>
            <a:xfrm>
              <a:off x="7589595" y="3576643"/>
              <a:ext cx="0" cy="36982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1" idx="4"/>
              <a:endCxn id="92" idx="0"/>
            </p:cNvCxnSpPr>
            <p:nvPr/>
          </p:nvCxnSpPr>
          <p:spPr>
            <a:xfrm>
              <a:off x="7589595" y="4078814"/>
              <a:ext cx="0" cy="36982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2" idx="4"/>
              <a:endCxn id="93" idx="0"/>
            </p:cNvCxnSpPr>
            <p:nvPr/>
          </p:nvCxnSpPr>
          <p:spPr>
            <a:xfrm>
              <a:off x="7589595" y="4580985"/>
              <a:ext cx="0" cy="36982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85" idx="6"/>
              <a:endCxn id="98" idx="2"/>
            </p:cNvCxnSpPr>
            <p:nvPr/>
          </p:nvCxnSpPr>
          <p:spPr>
            <a:xfrm>
              <a:off x="5225910" y="2520175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77" idx="6"/>
              <a:endCxn id="90" idx="2"/>
            </p:cNvCxnSpPr>
            <p:nvPr/>
          </p:nvCxnSpPr>
          <p:spPr>
            <a:xfrm>
              <a:off x="5724245" y="3510469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79" idx="6"/>
              <a:endCxn id="92" idx="2"/>
            </p:cNvCxnSpPr>
            <p:nvPr/>
          </p:nvCxnSpPr>
          <p:spPr>
            <a:xfrm>
              <a:off x="5724245" y="4514811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78" idx="6"/>
              <a:endCxn id="91" idx="2"/>
            </p:cNvCxnSpPr>
            <p:nvPr/>
          </p:nvCxnSpPr>
          <p:spPr>
            <a:xfrm>
              <a:off x="5724245" y="4012640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80" idx="6"/>
              <a:endCxn id="93" idx="2"/>
            </p:cNvCxnSpPr>
            <p:nvPr/>
          </p:nvCxnSpPr>
          <p:spPr>
            <a:xfrm>
              <a:off x="5724245" y="5016983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6848762" y="2117510"/>
                  <a:ext cx="462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762" y="2117510"/>
                  <a:ext cx="462755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7568948" y="3133256"/>
                  <a:ext cx="5910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8948" y="3133256"/>
                  <a:ext cx="591059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7568948" y="3635051"/>
                  <a:ext cx="647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8948" y="3635051"/>
                  <a:ext cx="647357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7568948" y="4145479"/>
                  <a:ext cx="546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8948" y="4145479"/>
                  <a:ext cx="546688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7568121" y="4663933"/>
                  <a:ext cx="6215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8121" y="4663933"/>
                  <a:ext cx="621517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1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MDE SPLs  (06’-today)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9215"/>
          </a:xfrm>
        </p:spPr>
        <p:txBody>
          <a:bodyPr/>
          <a:lstStyle/>
          <a:p>
            <a:r>
              <a:rPr lang="en-US" dirty="0" smtClean="0"/>
              <a:t>Look what appears when MDE is combined with SPLs</a:t>
            </a:r>
          </a:p>
          <a:p>
            <a:r>
              <a:rPr lang="en-US" dirty="0" smtClean="0"/>
              <a:t>Commuting diagrams galore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All paths produce same result – but not all paths are equally efficient!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620982" y="3310051"/>
            <a:ext cx="6160090" cy="1883073"/>
            <a:chOff x="1620982" y="2947201"/>
            <a:chExt cx="6160090" cy="1883073"/>
          </a:xfrm>
        </p:grpSpPr>
        <p:sp>
          <p:nvSpPr>
            <p:cNvPr id="20" name="Oval 19"/>
            <p:cNvSpPr/>
            <p:nvPr/>
          </p:nvSpPr>
          <p:spPr>
            <a:xfrm>
              <a:off x="1752913" y="3072820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752913" y="3574991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752913" y="4077162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752913" y="4579334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>
              <a:stCxn id="20" idx="4"/>
              <a:endCxn id="21" idx="0"/>
            </p:cNvCxnSpPr>
            <p:nvPr/>
          </p:nvCxnSpPr>
          <p:spPr>
            <a:xfrm>
              <a:off x="1813071" y="3205168"/>
              <a:ext cx="0" cy="36982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4"/>
              <a:endCxn id="22" idx="0"/>
            </p:cNvCxnSpPr>
            <p:nvPr/>
          </p:nvCxnSpPr>
          <p:spPr>
            <a:xfrm>
              <a:off x="1813071" y="3707339"/>
              <a:ext cx="0" cy="36982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2" idx="4"/>
              <a:endCxn id="23" idx="0"/>
            </p:cNvCxnSpPr>
            <p:nvPr/>
          </p:nvCxnSpPr>
          <p:spPr>
            <a:xfrm>
              <a:off x="1813071" y="4209510"/>
              <a:ext cx="0" cy="36982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3678421" y="3072820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678421" y="3574991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678421" y="4077162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678421" y="4579334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>
              <a:stCxn id="64" idx="4"/>
              <a:endCxn id="65" idx="0"/>
            </p:cNvCxnSpPr>
            <p:nvPr/>
          </p:nvCxnSpPr>
          <p:spPr>
            <a:xfrm>
              <a:off x="3738579" y="3205168"/>
              <a:ext cx="0" cy="36982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5" idx="4"/>
              <a:endCxn id="66" idx="0"/>
            </p:cNvCxnSpPr>
            <p:nvPr/>
          </p:nvCxnSpPr>
          <p:spPr>
            <a:xfrm>
              <a:off x="3738579" y="3707339"/>
              <a:ext cx="0" cy="36982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6" idx="4"/>
              <a:endCxn id="67" idx="0"/>
            </p:cNvCxnSpPr>
            <p:nvPr/>
          </p:nvCxnSpPr>
          <p:spPr>
            <a:xfrm>
              <a:off x="3738579" y="4209510"/>
              <a:ext cx="0" cy="36982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5603929" y="3072820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603929" y="3574991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603929" y="4077162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603929" y="4579334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>
              <a:stCxn id="77" idx="4"/>
              <a:endCxn id="78" idx="0"/>
            </p:cNvCxnSpPr>
            <p:nvPr/>
          </p:nvCxnSpPr>
          <p:spPr>
            <a:xfrm>
              <a:off x="5664087" y="3205168"/>
              <a:ext cx="0" cy="36982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4"/>
              <a:endCxn id="79" idx="0"/>
            </p:cNvCxnSpPr>
            <p:nvPr/>
          </p:nvCxnSpPr>
          <p:spPr>
            <a:xfrm>
              <a:off x="5664087" y="3707339"/>
              <a:ext cx="0" cy="36982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9" idx="4"/>
              <a:endCxn id="80" idx="0"/>
            </p:cNvCxnSpPr>
            <p:nvPr/>
          </p:nvCxnSpPr>
          <p:spPr>
            <a:xfrm>
              <a:off x="5664087" y="4209510"/>
              <a:ext cx="0" cy="36982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529437" y="3072820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529437" y="3574991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529437" y="4077162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529437" y="4579334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>
              <a:stCxn id="90" idx="4"/>
              <a:endCxn id="91" idx="0"/>
            </p:cNvCxnSpPr>
            <p:nvPr/>
          </p:nvCxnSpPr>
          <p:spPr>
            <a:xfrm>
              <a:off x="7589595" y="3205168"/>
              <a:ext cx="0" cy="36982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1" idx="4"/>
              <a:endCxn id="92" idx="0"/>
            </p:cNvCxnSpPr>
            <p:nvPr/>
          </p:nvCxnSpPr>
          <p:spPr>
            <a:xfrm>
              <a:off x="7589595" y="3707339"/>
              <a:ext cx="0" cy="36982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2" idx="4"/>
              <a:endCxn id="93" idx="0"/>
            </p:cNvCxnSpPr>
            <p:nvPr/>
          </p:nvCxnSpPr>
          <p:spPr>
            <a:xfrm>
              <a:off x="7589595" y="4209510"/>
              <a:ext cx="0" cy="36982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20" idx="6"/>
              <a:endCxn id="64" idx="2"/>
            </p:cNvCxnSpPr>
            <p:nvPr/>
          </p:nvCxnSpPr>
          <p:spPr>
            <a:xfrm>
              <a:off x="1873229" y="3138994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21" idx="6"/>
              <a:endCxn id="65" idx="2"/>
            </p:cNvCxnSpPr>
            <p:nvPr/>
          </p:nvCxnSpPr>
          <p:spPr>
            <a:xfrm>
              <a:off x="1873229" y="3641165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2" idx="6"/>
              <a:endCxn id="66" idx="2"/>
            </p:cNvCxnSpPr>
            <p:nvPr/>
          </p:nvCxnSpPr>
          <p:spPr>
            <a:xfrm>
              <a:off x="1873229" y="4143336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23" idx="6"/>
              <a:endCxn id="67" idx="2"/>
            </p:cNvCxnSpPr>
            <p:nvPr/>
          </p:nvCxnSpPr>
          <p:spPr>
            <a:xfrm>
              <a:off x="1873229" y="4645508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64" idx="6"/>
              <a:endCxn id="77" idx="2"/>
            </p:cNvCxnSpPr>
            <p:nvPr/>
          </p:nvCxnSpPr>
          <p:spPr>
            <a:xfrm>
              <a:off x="3798737" y="3138994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65" idx="6"/>
              <a:endCxn id="78" idx="2"/>
            </p:cNvCxnSpPr>
            <p:nvPr/>
          </p:nvCxnSpPr>
          <p:spPr>
            <a:xfrm>
              <a:off x="3798737" y="3641165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66" idx="6"/>
              <a:endCxn id="79" idx="2"/>
            </p:cNvCxnSpPr>
            <p:nvPr/>
          </p:nvCxnSpPr>
          <p:spPr>
            <a:xfrm>
              <a:off x="3798737" y="4143336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67" idx="6"/>
              <a:endCxn id="80" idx="2"/>
            </p:cNvCxnSpPr>
            <p:nvPr/>
          </p:nvCxnSpPr>
          <p:spPr>
            <a:xfrm>
              <a:off x="3798737" y="4645508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77" idx="6"/>
              <a:endCxn id="90" idx="2"/>
            </p:cNvCxnSpPr>
            <p:nvPr/>
          </p:nvCxnSpPr>
          <p:spPr>
            <a:xfrm>
              <a:off x="5724245" y="3138994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79" idx="6"/>
              <a:endCxn id="92" idx="2"/>
            </p:cNvCxnSpPr>
            <p:nvPr/>
          </p:nvCxnSpPr>
          <p:spPr>
            <a:xfrm>
              <a:off x="5724245" y="4143336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78" idx="6"/>
              <a:endCxn id="91" idx="2"/>
            </p:cNvCxnSpPr>
            <p:nvPr/>
          </p:nvCxnSpPr>
          <p:spPr>
            <a:xfrm>
              <a:off x="5724245" y="3641165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80" idx="6"/>
              <a:endCxn id="93" idx="2"/>
            </p:cNvCxnSpPr>
            <p:nvPr/>
          </p:nvCxnSpPr>
          <p:spPr>
            <a:xfrm>
              <a:off x="5724245" y="4645508"/>
              <a:ext cx="1805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620982" y="2947201"/>
              <a:ext cx="382954" cy="36953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398118" y="4460742"/>
              <a:ext cx="382954" cy="36953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Freeform 5"/>
          <p:cNvSpPr/>
          <p:nvPr/>
        </p:nvSpPr>
        <p:spPr>
          <a:xfrm>
            <a:off x="1143551" y="3464149"/>
            <a:ext cx="6453751" cy="2064904"/>
          </a:xfrm>
          <a:custGeom>
            <a:avLst/>
            <a:gdLst>
              <a:gd name="connsiteX0" fmla="*/ 14040 w 6453751"/>
              <a:gd name="connsiteY0" fmla="*/ 0 h 2064904"/>
              <a:gd name="connsiteX1" fmla="*/ 14040 w 6453751"/>
              <a:gd name="connsiteY1" fmla="*/ 1624520 h 2064904"/>
              <a:gd name="connsiteX2" fmla="*/ 159955 w 6453751"/>
              <a:gd name="connsiteY2" fmla="*/ 2023354 h 2064904"/>
              <a:gd name="connsiteX3" fmla="*/ 665794 w 6453751"/>
              <a:gd name="connsiteY3" fmla="*/ 2052537 h 2064904"/>
              <a:gd name="connsiteX4" fmla="*/ 6453751 w 6453751"/>
              <a:gd name="connsiteY4" fmla="*/ 2003898 h 206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3751" h="2064904">
                <a:moveTo>
                  <a:pt x="14040" y="0"/>
                </a:moveTo>
                <a:cubicBezTo>
                  <a:pt x="1880" y="643647"/>
                  <a:pt x="-10279" y="1287294"/>
                  <a:pt x="14040" y="1624520"/>
                </a:cubicBezTo>
                <a:cubicBezTo>
                  <a:pt x="38359" y="1961746"/>
                  <a:pt x="51329" y="1952018"/>
                  <a:pt x="159955" y="2023354"/>
                </a:cubicBezTo>
                <a:cubicBezTo>
                  <a:pt x="268581" y="2094690"/>
                  <a:pt x="665794" y="2052537"/>
                  <a:pt x="665794" y="2052537"/>
                </a:cubicBezTo>
                <a:lnTo>
                  <a:pt x="6453751" y="2003898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 flipH="1" flipV="1">
            <a:off x="1789898" y="2958291"/>
            <a:ext cx="6453751" cy="2064904"/>
          </a:xfrm>
          <a:custGeom>
            <a:avLst/>
            <a:gdLst>
              <a:gd name="connsiteX0" fmla="*/ 14040 w 6453751"/>
              <a:gd name="connsiteY0" fmla="*/ 0 h 2064904"/>
              <a:gd name="connsiteX1" fmla="*/ 14040 w 6453751"/>
              <a:gd name="connsiteY1" fmla="*/ 1624520 h 2064904"/>
              <a:gd name="connsiteX2" fmla="*/ 159955 w 6453751"/>
              <a:gd name="connsiteY2" fmla="*/ 2023354 h 2064904"/>
              <a:gd name="connsiteX3" fmla="*/ 665794 w 6453751"/>
              <a:gd name="connsiteY3" fmla="*/ 2052537 h 2064904"/>
              <a:gd name="connsiteX4" fmla="*/ 6453751 w 6453751"/>
              <a:gd name="connsiteY4" fmla="*/ 2003898 h 206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3751" h="2064904">
                <a:moveTo>
                  <a:pt x="14040" y="0"/>
                </a:moveTo>
                <a:cubicBezTo>
                  <a:pt x="1880" y="643647"/>
                  <a:pt x="-10279" y="1287294"/>
                  <a:pt x="14040" y="1624520"/>
                </a:cubicBezTo>
                <a:cubicBezTo>
                  <a:pt x="38359" y="1961746"/>
                  <a:pt x="51329" y="1952018"/>
                  <a:pt x="159955" y="2023354"/>
                </a:cubicBezTo>
                <a:cubicBezTo>
                  <a:pt x="268581" y="2094690"/>
                  <a:pt x="665794" y="2052537"/>
                  <a:pt x="665794" y="2052537"/>
                </a:cubicBezTo>
                <a:lnTo>
                  <a:pt x="6453751" y="2003898"/>
                </a:ln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445893" y="3487050"/>
            <a:ext cx="5935982" cy="1417108"/>
          </a:xfrm>
          <a:custGeom>
            <a:avLst/>
            <a:gdLst>
              <a:gd name="connsiteX0" fmla="*/ 40007 w 5935982"/>
              <a:gd name="connsiteY0" fmla="*/ 0 h 1417108"/>
              <a:gd name="connsiteX1" fmla="*/ 20957 w 5935982"/>
              <a:gd name="connsiteY1" fmla="*/ 466725 h 1417108"/>
              <a:gd name="connsiteX2" fmla="*/ 230507 w 5935982"/>
              <a:gd name="connsiteY2" fmla="*/ 676275 h 1417108"/>
              <a:gd name="connsiteX3" fmla="*/ 2221232 w 5935982"/>
              <a:gd name="connsiteY3" fmla="*/ 666750 h 1417108"/>
              <a:gd name="connsiteX4" fmla="*/ 4040507 w 5935982"/>
              <a:gd name="connsiteY4" fmla="*/ 647700 h 1417108"/>
              <a:gd name="connsiteX5" fmla="*/ 4297682 w 5935982"/>
              <a:gd name="connsiteY5" fmla="*/ 1304925 h 1417108"/>
              <a:gd name="connsiteX6" fmla="*/ 4697732 w 5935982"/>
              <a:gd name="connsiteY6" fmla="*/ 1409700 h 1417108"/>
              <a:gd name="connsiteX7" fmla="*/ 5935982 w 5935982"/>
              <a:gd name="connsiteY7" fmla="*/ 1400175 h 141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35982" h="1417108">
                <a:moveTo>
                  <a:pt x="40007" y="0"/>
                </a:moveTo>
                <a:cubicBezTo>
                  <a:pt x="14607" y="177006"/>
                  <a:pt x="-10793" y="354013"/>
                  <a:pt x="20957" y="466725"/>
                </a:cubicBezTo>
                <a:cubicBezTo>
                  <a:pt x="52707" y="579437"/>
                  <a:pt x="-136205" y="642938"/>
                  <a:pt x="230507" y="676275"/>
                </a:cubicBezTo>
                <a:cubicBezTo>
                  <a:pt x="597219" y="709612"/>
                  <a:pt x="2221232" y="666750"/>
                  <a:pt x="2221232" y="666750"/>
                </a:cubicBezTo>
                <a:cubicBezTo>
                  <a:pt x="2856232" y="661988"/>
                  <a:pt x="3694432" y="541338"/>
                  <a:pt x="4040507" y="647700"/>
                </a:cubicBezTo>
                <a:cubicBezTo>
                  <a:pt x="4386582" y="754062"/>
                  <a:pt x="4188145" y="1177925"/>
                  <a:pt x="4297682" y="1304925"/>
                </a:cubicBezTo>
                <a:cubicBezTo>
                  <a:pt x="4407219" y="1431925"/>
                  <a:pt x="4424682" y="1393825"/>
                  <a:pt x="4697732" y="1409700"/>
                </a:cubicBezTo>
                <a:cubicBezTo>
                  <a:pt x="4970782" y="1425575"/>
                  <a:pt x="5453382" y="1412875"/>
                  <a:pt x="5935982" y="14001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1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8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MDE SPLs  (06’-today)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what happens when cost of arrow traversals is taken in account</a:t>
            </a:r>
          </a:p>
          <a:p>
            <a:r>
              <a:rPr lang="en-US" dirty="0" smtClean="0"/>
              <a:t>Shortest </a:t>
            </a:r>
            <a:r>
              <a:rPr lang="en-US" dirty="0"/>
              <a:t>path is the most efficient way to produce a result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0" name="Oval 19"/>
          <p:cNvSpPr/>
          <p:nvPr/>
        </p:nvSpPr>
        <p:spPr>
          <a:xfrm>
            <a:off x="1752913" y="3072820"/>
            <a:ext cx="120316" cy="1323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52913" y="3574991"/>
            <a:ext cx="120316" cy="1323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752913" y="4077162"/>
            <a:ext cx="120316" cy="1323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752913" y="4579334"/>
            <a:ext cx="120316" cy="1323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20" idx="4"/>
            <a:endCxn id="21" idx="0"/>
          </p:cNvCxnSpPr>
          <p:nvPr/>
        </p:nvCxnSpPr>
        <p:spPr>
          <a:xfrm>
            <a:off x="1813071" y="3205168"/>
            <a:ext cx="0" cy="36982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4"/>
            <a:endCxn id="22" idx="0"/>
          </p:cNvCxnSpPr>
          <p:nvPr/>
        </p:nvCxnSpPr>
        <p:spPr>
          <a:xfrm>
            <a:off x="1813071" y="3707339"/>
            <a:ext cx="0" cy="36982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2" idx="4"/>
            <a:endCxn id="23" idx="0"/>
          </p:cNvCxnSpPr>
          <p:nvPr/>
        </p:nvCxnSpPr>
        <p:spPr>
          <a:xfrm>
            <a:off x="1813071" y="4209510"/>
            <a:ext cx="0" cy="36982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678421" y="3072820"/>
            <a:ext cx="120316" cy="1323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678421" y="3574991"/>
            <a:ext cx="120316" cy="1323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678421" y="4077162"/>
            <a:ext cx="120316" cy="1323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78421" y="4579334"/>
            <a:ext cx="120316" cy="1323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4" idx="4"/>
            <a:endCxn id="65" idx="0"/>
          </p:cNvCxnSpPr>
          <p:nvPr/>
        </p:nvCxnSpPr>
        <p:spPr>
          <a:xfrm>
            <a:off x="3738579" y="3205168"/>
            <a:ext cx="0" cy="36982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4"/>
            <a:endCxn id="66" idx="0"/>
          </p:cNvCxnSpPr>
          <p:nvPr/>
        </p:nvCxnSpPr>
        <p:spPr>
          <a:xfrm>
            <a:off x="3738579" y="3707339"/>
            <a:ext cx="0" cy="36982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4"/>
            <a:endCxn id="67" idx="0"/>
          </p:cNvCxnSpPr>
          <p:nvPr/>
        </p:nvCxnSpPr>
        <p:spPr>
          <a:xfrm>
            <a:off x="3738579" y="4209510"/>
            <a:ext cx="0" cy="36982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603929" y="3072820"/>
            <a:ext cx="120316" cy="1323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603929" y="3574991"/>
            <a:ext cx="120316" cy="1323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603929" y="4077162"/>
            <a:ext cx="120316" cy="1323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603929" y="4579334"/>
            <a:ext cx="120316" cy="1323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77" idx="4"/>
            <a:endCxn id="78" idx="0"/>
          </p:cNvCxnSpPr>
          <p:nvPr/>
        </p:nvCxnSpPr>
        <p:spPr>
          <a:xfrm>
            <a:off x="5664087" y="3205168"/>
            <a:ext cx="0" cy="36982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8" idx="4"/>
            <a:endCxn id="79" idx="0"/>
          </p:cNvCxnSpPr>
          <p:nvPr/>
        </p:nvCxnSpPr>
        <p:spPr>
          <a:xfrm>
            <a:off x="5664087" y="3707339"/>
            <a:ext cx="0" cy="36982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4"/>
            <a:endCxn id="80" idx="0"/>
          </p:cNvCxnSpPr>
          <p:nvPr/>
        </p:nvCxnSpPr>
        <p:spPr>
          <a:xfrm>
            <a:off x="5664087" y="4209510"/>
            <a:ext cx="0" cy="36982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7529437" y="3072820"/>
            <a:ext cx="120316" cy="1323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529437" y="3574991"/>
            <a:ext cx="120316" cy="1323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529437" y="4077162"/>
            <a:ext cx="120316" cy="1323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529437" y="4579334"/>
            <a:ext cx="120316" cy="1323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0" idx="4"/>
            <a:endCxn id="91" idx="0"/>
          </p:cNvCxnSpPr>
          <p:nvPr/>
        </p:nvCxnSpPr>
        <p:spPr>
          <a:xfrm>
            <a:off x="7589595" y="3205168"/>
            <a:ext cx="0" cy="36982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1" idx="4"/>
            <a:endCxn id="92" idx="0"/>
          </p:cNvCxnSpPr>
          <p:nvPr/>
        </p:nvCxnSpPr>
        <p:spPr>
          <a:xfrm>
            <a:off x="7589595" y="3707339"/>
            <a:ext cx="0" cy="36982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2" idx="4"/>
            <a:endCxn id="93" idx="0"/>
          </p:cNvCxnSpPr>
          <p:nvPr/>
        </p:nvCxnSpPr>
        <p:spPr>
          <a:xfrm>
            <a:off x="7589595" y="4209510"/>
            <a:ext cx="0" cy="36982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0" idx="6"/>
            <a:endCxn id="64" idx="2"/>
          </p:cNvCxnSpPr>
          <p:nvPr/>
        </p:nvCxnSpPr>
        <p:spPr>
          <a:xfrm>
            <a:off x="1873229" y="3138994"/>
            <a:ext cx="18051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1" idx="6"/>
            <a:endCxn id="65" idx="2"/>
          </p:cNvCxnSpPr>
          <p:nvPr/>
        </p:nvCxnSpPr>
        <p:spPr>
          <a:xfrm>
            <a:off x="1873229" y="3641165"/>
            <a:ext cx="18051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2" idx="6"/>
            <a:endCxn id="66" idx="2"/>
          </p:cNvCxnSpPr>
          <p:nvPr/>
        </p:nvCxnSpPr>
        <p:spPr>
          <a:xfrm>
            <a:off x="1873229" y="4143336"/>
            <a:ext cx="18051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3" idx="6"/>
            <a:endCxn id="67" idx="2"/>
          </p:cNvCxnSpPr>
          <p:nvPr/>
        </p:nvCxnSpPr>
        <p:spPr>
          <a:xfrm>
            <a:off x="1873229" y="4645508"/>
            <a:ext cx="18051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64" idx="6"/>
            <a:endCxn id="77" idx="2"/>
          </p:cNvCxnSpPr>
          <p:nvPr/>
        </p:nvCxnSpPr>
        <p:spPr>
          <a:xfrm>
            <a:off x="3798737" y="3138994"/>
            <a:ext cx="18051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65" idx="6"/>
            <a:endCxn id="78" idx="2"/>
          </p:cNvCxnSpPr>
          <p:nvPr/>
        </p:nvCxnSpPr>
        <p:spPr>
          <a:xfrm>
            <a:off x="3798737" y="3641165"/>
            <a:ext cx="18051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66" idx="6"/>
            <a:endCxn id="79" idx="2"/>
          </p:cNvCxnSpPr>
          <p:nvPr/>
        </p:nvCxnSpPr>
        <p:spPr>
          <a:xfrm>
            <a:off x="3798737" y="4143336"/>
            <a:ext cx="18051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67" idx="6"/>
            <a:endCxn id="80" idx="2"/>
          </p:cNvCxnSpPr>
          <p:nvPr/>
        </p:nvCxnSpPr>
        <p:spPr>
          <a:xfrm>
            <a:off x="3798737" y="4645508"/>
            <a:ext cx="18051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77" idx="6"/>
            <a:endCxn id="90" idx="2"/>
          </p:cNvCxnSpPr>
          <p:nvPr/>
        </p:nvCxnSpPr>
        <p:spPr>
          <a:xfrm>
            <a:off x="5724245" y="3138994"/>
            <a:ext cx="18051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9" idx="6"/>
            <a:endCxn id="92" idx="2"/>
          </p:cNvCxnSpPr>
          <p:nvPr/>
        </p:nvCxnSpPr>
        <p:spPr>
          <a:xfrm>
            <a:off x="5724245" y="4143336"/>
            <a:ext cx="18051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78" idx="6"/>
            <a:endCxn id="91" idx="2"/>
          </p:cNvCxnSpPr>
          <p:nvPr/>
        </p:nvCxnSpPr>
        <p:spPr>
          <a:xfrm>
            <a:off x="5724245" y="3641165"/>
            <a:ext cx="18051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0" idx="6"/>
            <a:endCxn id="93" idx="2"/>
          </p:cNvCxnSpPr>
          <p:nvPr/>
        </p:nvCxnSpPr>
        <p:spPr>
          <a:xfrm>
            <a:off x="5724245" y="4645508"/>
            <a:ext cx="18051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632597" y="2255301"/>
            <a:ext cx="5641528" cy="3870862"/>
            <a:chOff x="1632597" y="2255301"/>
            <a:chExt cx="5641528" cy="387086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1" name="Oval 50"/>
            <p:cNvSpPr/>
            <p:nvPr/>
          </p:nvSpPr>
          <p:spPr>
            <a:xfrm>
              <a:off x="2141581" y="3106411"/>
              <a:ext cx="120316" cy="13234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805097" y="3821000"/>
              <a:ext cx="120316" cy="13234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632597" y="4469415"/>
              <a:ext cx="120316" cy="13234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752913" y="4950809"/>
              <a:ext cx="120316" cy="13234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stCxn id="51" idx="4"/>
              <a:endCxn id="52" idx="7"/>
            </p:cNvCxnSpPr>
            <p:nvPr/>
          </p:nvCxnSpPr>
          <p:spPr>
            <a:xfrm flipH="1">
              <a:off x="1907793" y="3238759"/>
              <a:ext cx="293946" cy="601623"/>
            </a:xfrm>
            <a:prstGeom prst="straightConnector1">
              <a:avLst/>
            </a:prstGeom>
            <a:grpFill/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2" idx="4"/>
              <a:endCxn id="53" idx="0"/>
            </p:cNvCxnSpPr>
            <p:nvPr/>
          </p:nvCxnSpPr>
          <p:spPr>
            <a:xfrm flipH="1">
              <a:off x="1692755" y="3953348"/>
              <a:ext cx="172500" cy="516067"/>
            </a:xfrm>
            <a:prstGeom prst="straightConnector1">
              <a:avLst/>
            </a:prstGeom>
            <a:grpFill/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3" idx="4"/>
              <a:endCxn id="54" idx="0"/>
            </p:cNvCxnSpPr>
            <p:nvPr/>
          </p:nvCxnSpPr>
          <p:spPr>
            <a:xfrm>
              <a:off x="1692755" y="4601763"/>
              <a:ext cx="120316" cy="349046"/>
            </a:xfrm>
            <a:prstGeom prst="straightConnector1">
              <a:avLst/>
            </a:prstGeom>
            <a:grpFill/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3535452" y="3105594"/>
              <a:ext cx="120316" cy="13234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399483" y="3986055"/>
              <a:ext cx="120316" cy="13234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223403" y="4795914"/>
              <a:ext cx="120316" cy="13234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293529" y="5346683"/>
              <a:ext cx="120316" cy="13234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>
              <a:stCxn id="60" idx="3"/>
              <a:endCxn id="69" idx="0"/>
            </p:cNvCxnSpPr>
            <p:nvPr/>
          </p:nvCxnSpPr>
          <p:spPr>
            <a:xfrm flipH="1">
              <a:off x="3459641" y="3218560"/>
              <a:ext cx="93431" cy="767495"/>
            </a:xfrm>
            <a:prstGeom prst="straightConnector1">
              <a:avLst/>
            </a:prstGeom>
            <a:grpFill/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9" idx="4"/>
              <a:endCxn id="70" idx="7"/>
            </p:cNvCxnSpPr>
            <p:nvPr/>
          </p:nvCxnSpPr>
          <p:spPr>
            <a:xfrm flipH="1">
              <a:off x="3326099" y="4118403"/>
              <a:ext cx="133542" cy="696893"/>
            </a:xfrm>
            <a:prstGeom prst="straightConnector1">
              <a:avLst/>
            </a:prstGeom>
            <a:grpFill/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0" idx="3"/>
              <a:endCxn id="71" idx="7"/>
            </p:cNvCxnSpPr>
            <p:nvPr/>
          </p:nvCxnSpPr>
          <p:spPr>
            <a:xfrm flipH="1">
              <a:off x="2396225" y="4908880"/>
              <a:ext cx="844798" cy="457185"/>
            </a:xfrm>
            <a:prstGeom prst="straightConnector1">
              <a:avLst/>
            </a:prstGeom>
            <a:grpFill/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5167237" y="2753053"/>
              <a:ext cx="120316" cy="13234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435526" y="3688652"/>
              <a:ext cx="120316" cy="13234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049205" y="5087900"/>
              <a:ext cx="120316" cy="13234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925419" y="5670249"/>
              <a:ext cx="120316" cy="13234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/>
            <p:cNvCxnSpPr>
              <a:stCxn id="82" idx="4"/>
              <a:endCxn id="83" idx="0"/>
            </p:cNvCxnSpPr>
            <p:nvPr/>
          </p:nvCxnSpPr>
          <p:spPr>
            <a:xfrm>
              <a:off x="5227395" y="2885401"/>
              <a:ext cx="268289" cy="803251"/>
            </a:xfrm>
            <a:prstGeom prst="straightConnector1">
              <a:avLst/>
            </a:prstGeom>
            <a:grpFill/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3" idx="4"/>
              <a:endCxn id="84" idx="7"/>
            </p:cNvCxnSpPr>
            <p:nvPr/>
          </p:nvCxnSpPr>
          <p:spPr>
            <a:xfrm flipH="1">
              <a:off x="5151901" y="3821000"/>
              <a:ext cx="343783" cy="1286282"/>
            </a:xfrm>
            <a:prstGeom prst="straightConnector1">
              <a:avLst/>
            </a:prstGeom>
            <a:grpFill/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4" idx="3"/>
              <a:endCxn id="85" idx="7"/>
            </p:cNvCxnSpPr>
            <p:nvPr/>
          </p:nvCxnSpPr>
          <p:spPr>
            <a:xfrm flipH="1">
              <a:off x="3028115" y="5200866"/>
              <a:ext cx="2038710" cy="488765"/>
            </a:xfrm>
            <a:prstGeom prst="straightConnector1">
              <a:avLst/>
            </a:prstGeom>
            <a:grpFill/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6312716" y="2255301"/>
              <a:ext cx="120316" cy="13234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7153809" y="3407222"/>
              <a:ext cx="120316" cy="13234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6772311" y="5087900"/>
              <a:ext cx="120316" cy="13234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182947" y="5993815"/>
              <a:ext cx="120316" cy="13234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/>
            <p:cNvCxnSpPr>
              <a:stCxn id="96" idx="5"/>
              <a:endCxn id="97" idx="0"/>
            </p:cNvCxnSpPr>
            <p:nvPr/>
          </p:nvCxnSpPr>
          <p:spPr>
            <a:xfrm>
              <a:off x="6415412" y="2368267"/>
              <a:ext cx="798555" cy="1038955"/>
            </a:xfrm>
            <a:prstGeom prst="straightConnector1">
              <a:avLst/>
            </a:prstGeom>
            <a:grpFill/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7" idx="4"/>
              <a:endCxn id="98" idx="7"/>
            </p:cNvCxnSpPr>
            <p:nvPr/>
          </p:nvCxnSpPr>
          <p:spPr>
            <a:xfrm flipH="1">
              <a:off x="6875007" y="3539570"/>
              <a:ext cx="338960" cy="1567712"/>
            </a:xfrm>
            <a:prstGeom prst="straightConnector1">
              <a:avLst/>
            </a:prstGeom>
            <a:grpFill/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8" idx="3"/>
              <a:endCxn id="102" idx="6"/>
            </p:cNvCxnSpPr>
            <p:nvPr/>
          </p:nvCxnSpPr>
          <p:spPr>
            <a:xfrm flipH="1">
              <a:off x="4303263" y="5200866"/>
              <a:ext cx="2486668" cy="859123"/>
            </a:xfrm>
            <a:prstGeom prst="straightConnector1">
              <a:avLst/>
            </a:prstGeom>
            <a:grpFill/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51" idx="6"/>
              <a:endCxn id="60" idx="2"/>
            </p:cNvCxnSpPr>
            <p:nvPr/>
          </p:nvCxnSpPr>
          <p:spPr>
            <a:xfrm flipV="1">
              <a:off x="2261897" y="3171768"/>
              <a:ext cx="1273555" cy="817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52" idx="6"/>
              <a:endCxn id="69" idx="2"/>
            </p:cNvCxnSpPr>
            <p:nvPr/>
          </p:nvCxnSpPr>
          <p:spPr>
            <a:xfrm>
              <a:off x="1925413" y="3887174"/>
              <a:ext cx="1474070" cy="165055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53" idx="6"/>
              <a:endCxn id="70" idx="2"/>
            </p:cNvCxnSpPr>
            <p:nvPr/>
          </p:nvCxnSpPr>
          <p:spPr>
            <a:xfrm>
              <a:off x="1752913" y="4535589"/>
              <a:ext cx="1470490" cy="326499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54" idx="5"/>
              <a:endCxn id="71" idx="2"/>
            </p:cNvCxnSpPr>
            <p:nvPr/>
          </p:nvCxnSpPr>
          <p:spPr>
            <a:xfrm>
              <a:off x="1855609" y="5063775"/>
              <a:ext cx="437920" cy="349082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60" idx="6"/>
              <a:endCxn id="82" idx="2"/>
            </p:cNvCxnSpPr>
            <p:nvPr/>
          </p:nvCxnSpPr>
          <p:spPr>
            <a:xfrm flipV="1">
              <a:off x="3655768" y="2819227"/>
              <a:ext cx="1511469" cy="352541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69" idx="6"/>
              <a:endCxn id="83" idx="2"/>
            </p:cNvCxnSpPr>
            <p:nvPr/>
          </p:nvCxnSpPr>
          <p:spPr>
            <a:xfrm flipV="1">
              <a:off x="3519799" y="3754826"/>
              <a:ext cx="1915727" cy="297403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70" idx="6"/>
              <a:endCxn id="84" idx="2"/>
            </p:cNvCxnSpPr>
            <p:nvPr/>
          </p:nvCxnSpPr>
          <p:spPr>
            <a:xfrm>
              <a:off x="3343719" y="4862088"/>
              <a:ext cx="1705486" cy="291986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71" idx="5"/>
              <a:endCxn id="85" idx="2"/>
            </p:cNvCxnSpPr>
            <p:nvPr/>
          </p:nvCxnSpPr>
          <p:spPr>
            <a:xfrm>
              <a:off x="2396225" y="5459649"/>
              <a:ext cx="529194" cy="276774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82" idx="6"/>
              <a:endCxn id="96" idx="2"/>
            </p:cNvCxnSpPr>
            <p:nvPr/>
          </p:nvCxnSpPr>
          <p:spPr>
            <a:xfrm flipV="1">
              <a:off x="5287553" y="2321475"/>
              <a:ext cx="1025163" cy="497752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84" idx="6"/>
              <a:endCxn id="98" idx="2"/>
            </p:cNvCxnSpPr>
            <p:nvPr/>
          </p:nvCxnSpPr>
          <p:spPr>
            <a:xfrm>
              <a:off x="5169521" y="5154074"/>
              <a:ext cx="1602790" cy="0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83" idx="6"/>
              <a:endCxn id="97" idx="2"/>
            </p:cNvCxnSpPr>
            <p:nvPr/>
          </p:nvCxnSpPr>
          <p:spPr>
            <a:xfrm flipV="1">
              <a:off x="5555842" y="3473396"/>
              <a:ext cx="1597967" cy="281430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85" idx="5"/>
              <a:endCxn id="102" idx="2"/>
            </p:cNvCxnSpPr>
            <p:nvPr/>
          </p:nvCxnSpPr>
          <p:spPr>
            <a:xfrm>
              <a:off x="3028115" y="5783215"/>
              <a:ext cx="1154832" cy="276774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012" y="106894"/>
            <a:ext cx="2847975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272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0.04254 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6296E-6 L -1.11111E-6 1.85185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18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0.01441 0.0571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284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L -3.88889E-6 0.0541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4.72222E-6 -1.73472E-1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2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02899 0.0583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291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-0.05069 0.1048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5" y="52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15138 0.1120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69" y="560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-0.04774 -0.0486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-243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6296E-6 L -2.77778E-6 -3.703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83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-0.05972 0.144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6" y="722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0.29166 0.1590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794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L -0.1342 -0.1187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-594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-0.04114 -0.0243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6" y="-122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-0.08281 0.1474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736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-0.36406 0.2062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12" y="1030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6296E-6 L -0.0184 0.0166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" y="83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77" grpId="0" animBg="1"/>
      <p:bldP spid="77" grpId="1" animBg="1"/>
      <p:bldP spid="78" grpId="0" animBg="1"/>
      <p:bldP spid="78" grpId="1" animBg="1"/>
      <p:bldP spid="78" grpId="2" animBg="1"/>
      <p:bldP spid="78" grpId="3" animBg="1"/>
      <p:bldP spid="79" grpId="0" animBg="1"/>
      <p:bldP spid="79" grpId="1" animBg="1"/>
      <p:bldP spid="80" grpId="0" animBg="1"/>
      <p:bldP spid="80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MDE SPLs  (06’-today)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what happens when cost of arrow traversals is taken in account</a:t>
            </a:r>
          </a:p>
          <a:p>
            <a:r>
              <a:rPr lang="en-US" dirty="0" smtClean="0"/>
              <a:t>Shortest path is the most efficient way to produce a result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32597" y="2255301"/>
            <a:ext cx="5641528" cy="3988753"/>
            <a:chOff x="1632597" y="2255301"/>
            <a:chExt cx="5641528" cy="3988753"/>
          </a:xfrm>
        </p:grpSpPr>
        <p:cxnSp>
          <p:nvCxnSpPr>
            <p:cNvPr id="57" name="Straight Arrow Connector 56"/>
            <p:cNvCxnSpPr>
              <a:stCxn id="20" idx="4"/>
              <a:endCxn id="21" idx="7"/>
            </p:cNvCxnSpPr>
            <p:nvPr/>
          </p:nvCxnSpPr>
          <p:spPr>
            <a:xfrm flipH="1">
              <a:off x="1907793" y="3238759"/>
              <a:ext cx="293946" cy="60162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4"/>
              <a:endCxn id="22" idx="0"/>
            </p:cNvCxnSpPr>
            <p:nvPr/>
          </p:nvCxnSpPr>
          <p:spPr>
            <a:xfrm flipH="1">
              <a:off x="1692755" y="3953348"/>
              <a:ext cx="172500" cy="51606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2" idx="4"/>
              <a:endCxn id="23" idx="1"/>
            </p:cNvCxnSpPr>
            <p:nvPr/>
          </p:nvCxnSpPr>
          <p:spPr>
            <a:xfrm>
              <a:off x="1692755" y="4601763"/>
              <a:ext cx="77778" cy="36842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4" idx="3"/>
              <a:endCxn id="65" idx="0"/>
            </p:cNvCxnSpPr>
            <p:nvPr/>
          </p:nvCxnSpPr>
          <p:spPr>
            <a:xfrm flipH="1">
              <a:off x="3459641" y="3218560"/>
              <a:ext cx="93431" cy="7674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5" idx="4"/>
              <a:endCxn id="66" idx="7"/>
            </p:cNvCxnSpPr>
            <p:nvPr/>
          </p:nvCxnSpPr>
          <p:spPr>
            <a:xfrm flipH="1">
              <a:off x="3326099" y="4118403"/>
              <a:ext cx="133542" cy="69689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6" idx="3"/>
              <a:endCxn id="67" idx="7"/>
            </p:cNvCxnSpPr>
            <p:nvPr/>
          </p:nvCxnSpPr>
          <p:spPr>
            <a:xfrm flipH="1">
              <a:off x="2396225" y="4908880"/>
              <a:ext cx="844798" cy="45718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7" idx="4"/>
              <a:endCxn id="78" idx="0"/>
            </p:cNvCxnSpPr>
            <p:nvPr/>
          </p:nvCxnSpPr>
          <p:spPr>
            <a:xfrm>
              <a:off x="5227395" y="2885401"/>
              <a:ext cx="268289" cy="80325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4"/>
              <a:endCxn id="79" idx="7"/>
            </p:cNvCxnSpPr>
            <p:nvPr/>
          </p:nvCxnSpPr>
          <p:spPr>
            <a:xfrm flipH="1">
              <a:off x="5151901" y="3821000"/>
              <a:ext cx="343783" cy="128628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9" idx="3"/>
              <a:endCxn id="80" idx="7"/>
            </p:cNvCxnSpPr>
            <p:nvPr/>
          </p:nvCxnSpPr>
          <p:spPr>
            <a:xfrm flipH="1">
              <a:off x="3028115" y="5200866"/>
              <a:ext cx="2038710" cy="48876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0" idx="5"/>
              <a:endCxn id="91" idx="0"/>
            </p:cNvCxnSpPr>
            <p:nvPr/>
          </p:nvCxnSpPr>
          <p:spPr>
            <a:xfrm>
              <a:off x="6415412" y="2368267"/>
              <a:ext cx="798555" cy="103895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1" idx="4"/>
              <a:endCxn id="92" idx="7"/>
            </p:cNvCxnSpPr>
            <p:nvPr/>
          </p:nvCxnSpPr>
          <p:spPr>
            <a:xfrm flipH="1">
              <a:off x="6875007" y="3539570"/>
              <a:ext cx="338960" cy="156771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2" idx="3"/>
              <a:endCxn id="93" idx="6"/>
            </p:cNvCxnSpPr>
            <p:nvPr/>
          </p:nvCxnSpPr>
          <p:spPr>
            <a:xfrm flipH="1">
              <a:off x="4303263" y="5200866"/>
              <a:ext cx="2486668" cy="85912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20" idx="6"/>
              <a:endCxn id="64" idx="2"/>
            </p:cNvCxnSpPr>
            <p:nvPr/>
          </p:nvCxnSpPr>
          <p:spPr>
            <a:xfrm flipV="1">
              <a:off x="2261897" y="3171768"/>
              <a:ext cx="1273555" cy="8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21" idx="6"/>
              <a:endCxn id="65" idx="2"/>
            </p:cNvCxnSpPr>
            <p:nvPr/>
          </p:nvCxnSpPr>
          <p:spPr>
            <a:xfrm>
              <a:off x="1925413" y="3887174"/>
              <a:ext cx="1474070" cy="1650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2" idx="6"/>
              <a:endCxn id="66" idx="2"/>
            </p:cNvCxnSpPr>
            <p:nvPr/>
          </p:nvCxnSpPr>
          <p:spPr>
            <a:xfrm>
              <a:off x="1752913" y="4535589"/>
              <a:ext cx="1470490" cy="3264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23" idx="5"/>
              <a:endCxn id="67" idx="2"/>
            </p:cNvCxnSpPr>
            <p:nvPr/>
          </p:nvCxnSpPr>
          <p:spPr>
            <a:xfrm>
              <a:off x="1855609" y="5063775"/>
              <a:ext cx="437920" cy="3490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64" idx="6"/>
              <a:endCxn id="77" idx="2"/>
            </p:cNvCxnSpPr>
            <p:nvPr/>
          </p:nvCxnSpPr>
          <p:spPr>
            <a:xfrm flipV="1">
              <a:off x="3655768" y="2819227"/>
              <a:ext cx="1511469" cy="3525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65" idx="6"/>
              <a:endCxn id="78" idx="2"/>
            </p:cNvCxnSpPr>
            <p:nvPr/>
          </p:nvCxnSpPr>
          <p:spPr>
            <a:xfrm flipV="1">
              <a:off x="3519799" y="3754826"/>
              <a:ext cx="1915727" cy="2974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66" idx="6"/>
              <a:endCxn id="79" idx="2"/>
            </p:cNvCxnSpPr>
            <p:nvPr/>
          </p:nvCxnSpPr>
          <p:spPr>
            <a:xfrm>
              <a:off x="3343719" y="4862088"/>
              <a:ext cx="1705486" cy="2919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67" idx="5"/>
              <a:endCxn id="80" idx="2"/>
            </p:cNvCxnSpPr>
            <p:nvPr/>
          </p:nvCxnSpPr>
          <p:spPr>
            <a:xfrm>
              <a:off x="2396225" y="5459649"/>
              <a:ext cx="529194" cy="2767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77" idx="7"/>
              <a:endCxn id="90" idx="2"/>
            </p:cNvCxnSpPr>
            <p:nvPr/>
          </p:nvCxnSpPr>
          <p:spPr>
            <a:xfrm flipV="1">
              <a:off x="5269933" y="2321475"/>
              <a:ext cx="1042783" cy="45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79" idx="6"/>
              <a:endCxn id="92" idx="2"/>
            </p:cNvCxnSpPr>
            <p:nvPr/>
          </p:nvCxnSpPr>
          <p:spPr>
            <a:xfrm>
              <a:off x="5169521" y="5154074"/>
              <a:ext cx="160279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78" idx="6"/>
              <a:endCxn id="91" idx="2"/>
            </p:cNvCxnSpPr>
            <p:nvPr/>
          </p:nvCxnSpPr>
          <p:spPr>
            <a:xfrm flipV="1">
              <a:off x="5555842" y="3473396"/>
              <a:ext cx="1597967" cy="2814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80" idx="5"/>
              <a:endCxn id="93" idx="2"/>
            </p:cNvCxnSpPr>
            <p:nvPr/>
          </p:nvCxnSpPr>
          <p:spPr>
            <a:xfrm>
              <a:off x="3028115" y="5783215"/>
              <a:ext cx="1154832" cy="2767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2010262" y="2987002"/>
              <a:ext cx="382954" cy="36953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4053550" y="5874522"/>
              <a:ext cx="382954" cy="36953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41581" y="3106411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05097" y="3821000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632597" y="4469415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752913" y="4950809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535452" y="3105594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399483" y="3986055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23403" y="4795914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293529" y="5346683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167237" y="2753053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435526" y="3688652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049205" y="5087900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925419" y="5670249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153809" y="3407222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6772311" y="5087900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182947" y="5993815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312716" y="2255301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1" name="Freeform 200"/>
          <p:cNvSpPr/>
          <p:nvPr/>
        </p:nvSpPr>
        <p:spPr>
          <a:xfrm>
            <a:off x="1270584" y="2819227"/>
            <a:ext cx="2987481" cy="3696510"/>
          </a:xfrm>
          <a:custGeom>
            <a:avLst/>
            <a:gdLst>
              <a:gd name="connsiteX0" fmla="*/ 545839 w 2987481"/>
              <a:gd name="connsiteY0" fmla="*/ 0 h 3696510"/>
              <a:gd name="connsiteX1" fmla="*/ 273464 w 2987481"/>
              <a:gd name="connsiteY1" fmla="*/ 603114 h 3696510"/>
              <a:gd name="connsiteX2" fmla="*/ 1090 w 2987481"/>
              <a:gd name="connsiteY2" fmla="*/ 1478604 h 3696510"/>
              <a:gd name="connsiteX3" fmla="*/ 205371 w 2987481"/>
              <a:gd name="connsiteY3" fmla="*/ 2266544 h 3696510"/>
              <a:gd name="connsiteX4" fmla="*/ 827941 w 2987481"/>
              <a:gd name="connsiteY4" fmla="*/ 2840476 h 3696510"/>
              <a:gd name="connsiteX5" fmla="*/ 1606154 w 2987481"/>
              <a:gd name="connsiteY5" fmla="*/ 3287948 h 3696510"/>
              <a:gd name="connsiteX6" fmla="*/ 2987481 w 2987481"/>
              <a:gd name="connsiteY6" fmla="*/ 3696510 h 3696510"/>
              <a:gd name="connsiteX7" fmla="*/ 2987481 w 2987481"/>
              <a:gd name="connsiteY7" fmla="*/ 3696510 h 369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7481" h="3696510">
                <a:moveTo>
                  <a:pt x="545839" y="0"/>
                </a:moveTo>
                <a:cubicBezTo>
                  <a:pt x="455047" y="178340"/>
                  <a:pt x="364255" y="356680"/>
                  <a:pt x="273464" y="603114"/>
                </a:cubicBezTo>
                <a:cubicBezTo>
                  <a:pt x="182673" y="849548"/>
                  <a:pt x="12439" y="1201366"/>
                  <a:pt x="1090" y="1478604"/>
                </a:cubicBezTo>
                <a:cubicBezTo>
                  <a:pt x="-10259" y="1755842"/>
                  <a:pt x="67562" y="2039565"/>
                  <a:pt x="205371" y="2266544"/>
                </a:cubicBezTo>
                <a:cubicBezTo>
                  <a:pt x="343179" y="2493523"/>
                  <a:pt x="594477" y="2670242"/>
                  <a:pt x="827941" y="2840476"/>
                </a:cubicBezTo>
                <a:cubicBezTo>
                  <a:pt x="1061405" y="3010710"/>
                  <a:pt x="1246231" y="3145276"/>
                  <a:pt x="1606154" y="3287948"/>
                </a:cubicBezTo>
                <a:cubicBezTo>
                  <a:pt x="1966077" y="3430620"/>
                  <a:pt x="2987481" y="3696510"/>
                  <a:pt x="2987481" y="3696510"/>
                </a:cubicBezTo>
                <a:lnTo>
                  <a:pt x="2987481" y="369651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63793" y="5114890"/>
            <a:ext cx="1659429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50x</a:t>
            </a:r>
            <a:r>
              <a:rPr lang="en-US" dirty="0" smtClean="0"/>
              <a:t> speedup in </a:t>
            </a:r>
          </a:p>
          <a:p>
            <a:pPr algn="ctr"/>
            <a:r>
              <a:rPr lang="en-US" dirty="0" smtClean="0"/>
              <a:t>test generation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7281346" y="5906890"/>
            <a:ext cx="1624321" cy="709658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Uzuncaova</a:t>
            </a:r>
            <a:r>
              <a:rPr lang="en-US" sz="1400" dirty="0" smtClean="0">
                <a:solidFill>
                  <a:schemeClr val="tx1"/>
                </a:solidFill>
              </a:rPr>
              <a:t> &amp; Khurshid 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IEEE TSE 2010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012" y="106894"/>
            <a:ext cx="2847975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313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4" grpId="0" animBg="1"/>
      <p:bldP spid="5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Correct By Construction ‘08-Today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8139" cy="4160520"/>
          </a:xfrm>
        </p:spPr>
        <p:txBody>
          <a:bodyPr>
            <a:normAutofit/>
          </a:bodyPr>
          <a:lstStyle/>
          <a:p>
            <a:r>
              <a:rPr lang="en-US" dirty="0" smtClean="0"/>
              <a:t>Applying RQO to the generation of efficient algorithms for tensor computation</a:t>
            </a:r>
          </a:p>
          <a:p>
            <a:endParaRPr lang="en-US" dirty="0"/>
          </a:p>
          <a:p>
            <a:r>
              <a:rPr lang="en-US" dirty="0" smtClean="0"/>
              <a:t>Tensors are matrices on steroids</a:t>
            </a:r>
          </a:p>
          <a:p>
            <a:pPr lvl="2"/>
            <a:r>
              <a:rPr lang="en-US" dirty="0" smtClean="0"/>
              <a:t>vector is a </a:t>
            </a:r>
            <a:r>
              <a:rPr lang="en-US" dirty="0" err="1" smtClean="0"/>
              <a:t>1D</a:t>
            </a:r>
            <a:r>
              <a:rPr lang="en-US" dirty="0" smtClean="0"/>
              <a:t> tensor</a:t>
            </a:r>
          </a:p>
          <a:p>
            <a:pPr lvl="2"/>
            <a:r>
              <a:rPr lang="en-US" dirty="0" smtClean="0"/>
              <a:t>matrix is a </a:t>
            </a:r>
            <a:r>
              <a:rPr lang="en-US" dirty="0" err="1" smtClean="0"/>
              <a:t>2D</a:t>
            </a:r>
            <a:r>
              <a:rPr lang="en-US" dirty="0" smtClean="0"/>
              <a:t> tensor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Tensor contraction is matrix multiplication on steroids</a:t>
            </a:r>
          </a:p>
          <a:p>
            <a:pPr lvl="2"/>
            <a:r>
              <a:rPr lang="en-US" dirty="0" smtClean="0"/>
              <a:t>elegant mathematics</a:t>
            </a:r>
          </a:p>
          <a:p>
            <a:pPr lvl="2"/>
            <a:r>
              <a:rPr lang="en-US" dirty="0" smtClean="0"/>
              <a:t>arises in physics, chemistry, etc.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http://upload.wikimedia.org/wikipedia/commons/6/67/Components_of_Stress_Tensor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503" y="2029650"/>
            <a:ext cx="2933289" cy="232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54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CCSD</a:t>
            </a:r>
            <a:r>
              <a:rPr lang="en-US" dirty="0" smtClean="0"/>
              <a:t> Equations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05656" cy="4525963"/>
          </a:xfrm>
        </p:spPr>
        <p:txBody>
          <a:bodyPr/>
          <a:lstStyle/>
          <a:p>
            <a:r>
              <a:rPr lang="en-US" dirty="0" smtClean="0"/>
              <a:t>Quantum computational chemistry </a:t>
            </a:r>
          </a:p>
          <a:p>
            <a:endParaRPr lang="en-US" dirty="0" smtClean="0"/>
          </a:p>
          <a:p>
            <a:r>
              <a:rPr lang="en-US" dirty="0" smtClean="0"/>
              <a:t>Iterative method that gives accurate reproduction of experimental results on electron correlation for molecules</a:t>
            </a:r>
          </a:p>
          <a:p>
            <a:endParaRPr lang="en-US" dirty="0"/>
          </a:p>
          <a:p>
            <a:r>
              <a:rPr lang="en-US" dirty="0" smtClean="0"/>
              <a:t>Cyclops Tensor Framework (CTF) (Berkeley) is a standard tool to solve CCSD and more…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823" y="1227079"/>
            <a:ext cx="4489177" cy="56309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6799" y="2902243"/>
            <a:ext cx="8530403" cy="92777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509466" y="2902242"/>
            <a:ext cx="1572340" cy="92777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7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0.36302 -7.40741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Week’s Numbers…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232" y="1228100"/>
            <a:ext cx="6594685" cy="5128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9802" y="1481646"/>
                <a:ext cx="2245295" cy="4247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large problem size</a:t>
                </a:r>
              </a:p>
              <a:p>
                <a:endParaRPr lang="en-US" dirty="0"/>
              </a:p>
              <a:p>
                <a:r>
                  <a:rPr lang="en-US" dirty="0" smtClean="0"/>
                  <a:t>tensors of rank 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Solution found in</a:t>
                </a:r>
              </a:p>
              <a:p>
                <a:r>
                  <a:rPr lang="en-US" dirty="0" smtClean="0"/>
                  <a:t>under 20 seconds</a:t>
                </a:r>
              </a:p>
              <a:p>
                <a:endParaRPr lang="en-US" dirty="0"/>
              </a:p>
              <a:p>
                <a:r>
                  <a:rPr lang="en-US" dirty="0" smtClean="0"/>
                  <a:t>Huge search 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&gt;30%</m:t>
                    </m:r>
                  </m:oMath>
                </a14:m>
                <a:r>
                  <a:rPr lang="en-US" dirty="0" smtClean="0"/>
                  <a:t> improvement,</a:t>
                </a:r>
              </a:p>
              <a:p>
                <a:r>
                  <a:rPr lang="en-US" dirty="0" smtClean="0"/>
                  <a:t>solve larger problems</a:t>
                </a:r>
                <a:br>
                  <a:rPr lang="en-US" dirty="0" smtClean="0"/>
                </a:br>
                <a:r>
                  <a:rPr lang="en-US" dirty="0" smtClean="0"/>
                  <a:t>on same machine as </a:t>
                </a:r>
              </a:p>
              <a:p>
                <a:r>
                  <a:rPr lang="en-US" dirty="0" err="1" smtClean="0"/>
                  <a:t>CTF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02" y="1481646"/>
                <a:ext cx="2245295" cy="4247317"/>
              </a:xfrm>
              <a:prstGeom prst="rect">
                <a:avLst/>
              </a:prstGeom>
              <a:blipFill rotWithShape="0">
                <a:blip r:embed="rId3"/>
                <a:stretch>
                  <a:fillRect l="-2446" t="-717" r="-2989" b="-1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3828366" y="2465630"/>
            <a:ext cx="1624321" cy="709658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Marker et al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2015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1188" y="4732256"/>
            <a:ext cx="1454757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IBM-Intel</a:t>
            </a:r>
            <a:br>
              <a:rPr lang="en-US" dirty="0" smtClean="0"/>
            </a:br>
            <a:r>
              <a:rPr lang="en-US" dirty="0" smtClean="0"/>
              <a:t>Blue Gene/Q</a:t>
            </a:r>
          </a:p>
          <a:p>
            <a:pPr algn="ctr"/>
            <a:r>
              <a:rPr lang="en-US" dirty="0" smtClean="0"/>
              <a:t>Argonne Labs</a:t>
            </a:r>
          </a:p>
        </p:txBody>
      </p:sp>
    </p:spTree>
    <p:extLst>
      <p:ext uri="{BB962C8B-B14F-4D97-AF65-F5344CB8AC3E}">
        <p14:creationId xmlns:p14="http://schemas.microsoft.com/office/powerpoint/2010/main" val="424743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Week’s Numbers…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232" y="1228100"/>
            <a:ext cx="6594685" cy="5128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9802" y="1481646"/>
                <a:ext cx="2245295" cy="4247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large problem size</a:t>
                </a:r>
              </a:p>
              <a:p>
                <a:endParaRPr lang="en-US" dirty="0"/>
              </a:p>
              <a:p>
                <a:r>
                  <a:rPr lang="en-US" dirty="0" smtClean="0"/>
                  <a:t>tensors of rank 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Solution found in</a:t>
                </a:r>
              </a:p>
              <a:p>
                <a:r>
                  <a:rPr lang="en-US" dirty="0" smtClean="0"/>
                  <a:t>under 20 seconds</a:t>
                </a:r>
              </a:p>
              <a:p>
                <a:endParaRPr lang="en-US" dirty="0"/>
              </a:p>
              <a:p>
                <a:r>
                  <a:rPr lang="en-US" dirty="0" smtClean="0"/>
                  <a:t>Huge search 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&gt;30%</m:t>
                    </m:r>
                  </m:oMath>
                </a14:m>
                <a:r>
                  <a:rPr lang="en-US" dirty="0" smtClean="0"/>
                  <a:t> improvement,</a:t>
                </a:r>
              </a:p>
              <a:p>
                <a:r>
                  <a:rPr lang="en-US" dirty="0" smtClean="0"/>
                  <a:t>solve larger problems</a:t>
                </a:r>
                <a:br>
                  <a:rPr lang="en-US" dirty="0" smtClean="0"/>
                </a:br>
                <a:r>
                  <a:rPr lang="en-US" dirty="0" smtClean="0"/>
                  <a:t>on same machine as </a:t>
                </a:r>
              </a:p>
              <a:p>
                <a:r>
                  <a:rPr lang="en-US" dirty="0" err="1" smtClean="0"/>
                  <a:t>CTF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02" y="1481646"/>
                <a:ext cx="2245295" cy="4247317"/>
              </a:xfrm>
              <a:prstGeom prst="rect">
                <a:avLst/>
              </a:prstGeom>
              <a:blipFill rotWithShape="0">
                <a:blip r:embed="rId3"/>
                <a:stretch>
                  <a:fillRect l="-2446" t="-717" r="-2989" b="-1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3828366" y="2465630"/>
            <a:ext cx="1624321" cy="709658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Marker et al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2015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1188" y="4732256"/>
            <a:ext cx="1454757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IBM-Intel</a:t>
            </a:r>
            <a:br>
              <a:rPr lang="en-US" dirty="0" smtClean="0"/>
            </a:br>
            <a:r>
              <a:rPr lang="en-US" dirty="0" smtClean="0"/>
              <a:t>Blue Gene/Q</a:t>
            </a:r>
          </a:p>
          <a:p>
            <a:pPr algn="ctr"/>
            <a:r>
              <a:rPr lang="en-US" dirty="0" smtClean="0"/>
              <a:t>Argonne Labs</a:t>
            </a:r>
          </a:p>
        </p:txBody>
      </p:sp>
      <p:sp>
        <p:nvSpPr>
          <p:cNvPr id="9" name="Rectangle 8"/>
          <p:cNvSpPr/>
          <p:nvPr/>
        </p:nvSpPr>
        <p:spPr>
          <a:xfrm rot="19277097">
            <a:off x="506475" y="2644170"/>
            <a:ext cx="8131051" cy="15696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Foundation of Future</a:t>
            </a:r>
          </a:p>
          <a:p>
            <a:pPr algn="ctr"/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Domain-Specific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Compilers</a:t>
            </a:r>
            <a:endParaRPr lang="en-US" sz="4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94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Modularity? </a:t>
            </a:r>
            <a:br>
              <a:rPr lang="en-US" dirty="0" smtClean="0"/>
            </a:br>
            <a:r>
              <a:rPr lang="en-US" dirty="0" smtClean="0"/>
              <a:t>Difficult Question to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goals for modularity may be application-specific</a:t>
            </a:r>
          </a:p>
          <a:p>
            <a:endParaRPr lang="en-US" dirty="0" smtClean="0"/>
          </a:p>
          <a:p>
            <a:r>
              <a:rPr lang="en-US" dirty="0" smtClean="0"/>
              <a:t>Our education imprints us to view problems in specific,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seemingly contradictory ways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Too much emphasis on concrete thinking, too little on abstraction</a:t>
            </a:r>
            <a:endParaRPr lang="en-US" sz="1800" i="1" dirty="0" smtClean="0"/>
          </a:p>
          <a:p>
            <a:r>
              <a:rPr lang="en-US" dirty="0" smtClean="0"/>
              <a:t>Pitfall – we generalize from too few domains</a:t>
            </a:r>
          </a:p>
          <a:p>
            <a:r>
              <a:rPr lang="en-US" dirty="0" smtClean="0"/>
              <a:t>Religiosity </a:t>
            </a:r>
            <a:r>
              <a:rPr lang="en-US" sz="1800" i="1" dirty="0" smtClean="0"/>
              <a:t>(you are with us or are excommunicated)</a:t>
            </a:r>
          </a:p>
          <a:p>
            <a:pPr marL="342900" lvl="2" indent="-342900"/>
            <a:r>
              <a:rPr lang="en-US" dirty="0" smtClean="0"/>
              <a:t>Takes </a:t>
            </a:r>
            <a:r>
              <a:rPr lang="en-US" dirty="0"/>
              <a:t>time to understand and appreciate </a:t>
            </a:r>
            <a:r>
              <a:rPr lang="en-US" dirty="0" smtClean="0"/>
              <a:t>viewpoints </a:t>
            </a:r>
            <a:r>
              <a:rPr lang="en-US" dirty="0"/>
              <a:t>of others</a:t>
            </a:r>
          </a:p>
          <a:p>
            <a:endParaRPr lang="en-US" sz="1800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0926" y="1370013"/>
            <a:ext cx="3114675" cy="19743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44262" y="4643987"/>
            <a:ext cx="2952017" cy="22140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58341" y="5156084"/>
            <a:ext cx="151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10 years…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65555" y="5547738"/>
            <a:ext cx="149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20 years…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65555" y="5939393"/>
            <a:ext cx="12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maybe 30…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are these  	diagrams?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this “theory”?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4480469" y="469581"/>
            <a:ext cx="3829030" cy="3143631"/>
            <a:chOff x="4480469" y="469581"/>
            <a:chExt cx="3829030" cy="3143631"/>
          </a:xfrm>
        </p:grpSpPr>
        <p:sp>
          <p:nvSpPr>
            <p:cNvPr id="60" name="Oval 59"/>
            <p:cNvSpPr/>
            <p:nvPr/>
          </p:nvSpPr>
          <p:spPr>
            <a:xfrm>
              <a:off x="6551857" y="873049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333232" y="469581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866640" y="548824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027987" y="1010965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614745" y="975006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584070" y="1556922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051720" y="1451513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833369" y="2333187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770208" y="3169407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395280" y="2906086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364603" y="3360363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910966" y="2926731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148053" y="2347095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5402769" y="1855285"/>
              <a:ext cx="261242" cy="21304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5344069" y="1183364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4900152" y="1587136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4661197" y="1227856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480469" y="1673369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4953436" y="2136415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9" name="Straight Connector 78"/>
            <p:cNvCxnSpPr>
              <a:stCxn id="61" idx="6"/>
              <a:endCxn id="62" idx="2"/>
            </p:cNvCxnSpPr>
            <p:nvPr/>
          </p:nvCxnSpPr>
          <p:spPr>
            <a:xfrm>
              <a:off x="7614744" y="596006"/>
              <a:ext cx="251896" cy="7924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1" idx="5"/>
              <a:endCxn id="64" idx="1"/>
            </p:cNvCxnSpPr>
            <p:nvPr/>
          </p:nvCxnSpPr>
          <p:spPr>
            <a:xfrm>
              <a:off x="7573518" y="685402"/>
              <a:ext cx="82454" cy="32663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62" idx="5"/>
              <a:endCxn id="63" idx="0"/>
            </p:cNvCxnSpPr>
            <p:nvPr/>
          </p:nvCxnSpPr>
          <p:spPr>
            <a:xfrm>
              <a:off x="8106926" y="764644"/>
              <a:ext cx="61817" cy="24632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64" idx="6"/>
              <a:endCxn id="63" idx="2"/>
            </p:cNvCxnSpPr>
            <p:nvPr/>
          </p:nvCxnSpPr>
          <p:spPr>
            <a:xfrm>
              <a:off x="7896257" y="1101431"/>
              <a:ext cx="131730" cy="3595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64" idx="4"/>
              <a:endCxn id="65" idx="0"/>
            </p:cNvCxnSpPr>
            <p:nvPr/>
          </p:nvCxnSpPr>
          <p:spPr>
            <a:xfrm flipH="1">
              <a:off x="7724826" y="1227856"/>
              <a:ext cx="30675" cy="32906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66" idx="7"/>
              <a:endCxn id="64" idx="3"/>
            </p:cNvCxnSpPr>
            <p:nvPr/>
          </p:nvCxnSpPr>
          <p:spPr>
            <a:xfrm flipV="1">
              <a:off x="7292005" y="1190827"/>
              <a:ext cx="363966" cy="29771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66" idx="1"/>
              <a:endCxn id="60" idx="5"/>
            </p:cNvCxnSpPr>
            <p:nvPr/>
          </p:nvCxnSpPr>
          <p:spPr>
            <a:xfrm flipH="1" flipV="1">
              <a:off x="6792142" y="1088870"/>
              <a:ext cx="300804" cy="39967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66" idx="6"/>
              <a:endCxn id="65" idx="2"/>
            </p:cNvCxnSpPr>
            <p:nvPr/>
          </p:nvCxnSpPr>
          <p:spPr>
            <a:xfrm>
              <a:off x="7333232" y="1577938"/>
              <a:ext cx="250838" cy="10540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60" idx="7"/>
              <a:endCxn id="61" idx="3"/>
            </p:cNvCxnSpPr>
            <p:nvPr/>
          </p:nvCxnSpPr>
          <p:spPr>
            <a:xfrm flipV="1">
              <a:off x="6792142" y="685402"/>
              <a:ext cx="582317" cy="22467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4" idx="6"/>
              <a:endCxn id="60" idx="2"/>
            </p:cNvCxnSpPr>
            <p:nvPr/>
          </p:nvCxnSpPr>
          <p:spPr>
            <a:xfrm flipV="1">
              <a:off x="5605311" y="999474"/>
              <a:ext cx="946546" cy="31796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6" idx="7"/>
              <a:endCxn id="74" idx="2"/>
            </p:cNvCxnSpPr>
            <p:nvPr/>
          </p:nvCxnSpPr>
          <p:spPr>
            <a:xfrm>
              <a:off x="4884181" y="1267125"/>
              <a:ext cx="459888" cy="5031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6" idx="3"/>
              <a:endCxn id="77" idx="0"/>
            </p:cNvCxnSpPr>
            <p:nvPr/>
          </p:nvCxnSpPr>
          <p:spPr>
            <a:xfrm flipH="1">
              <a:off x="4611090" y="1456735"/>
              <a:ext cx="88365" cy="21663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77" idx="6"/>
              <a:endCxn id="75" idx="2"/>
            </p:cNvCxnSpPr>
            <p:nvPr/>
          </p:nvCxnSpPr>
          <p:spPr>
            <a:xfrm flipV="1">
              <a:off x="4741711" y="1721211"/>
              <a:ext cx="158441" cy="8623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75" idx="7"/>
              <a:endCxn id="74" idx="3"/>
            </p:cNvCxnSpPr>
            <p:nvPr/>
          </p:nvCxnSpPr>
          <p:spPr>
            <a:xfrm flipV="1">
              <a:off x="5123136" y="1412244"/>
              <a:ext cx="259191" cy="21416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74" idx="4"/>
              <a:endCxn id="73" idx="0"/>
            </p:cNvCxnSpPr>
            <p:nvPr/>
          </p:nvCxnSpPr>
          <p:spPr>
            <a:xfrm>
              <a:off x="5474690" y="1451513"/>
              <a:ext cx="58700" cy="40377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78" idx="6"/>
              <a:endCxn id="73" idx="3"/>
            </p:cNvCxnSpPr>
            <p:nvPr/>
          </p:nvCxnSpPr>
          <p:spPr>
            <a:xfrm flipV="1">
              <a:off x="5214678" y="2037130"/>
              <a:ext cx="226349" cy="233359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78" idx="0"/>
              <a:endCxn id="75" idx="4"/>
            </p:cNvCxnSpPr>
            <p:nvPr/>
          </p:nvCxnSpPr>
          <p:spPr>
            <a:xfrm flipH="1" flipV="1">
              <a:off x="5030773" y="1855285"/>
              <a:ext cx="53284" cy="28113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5" idx="6"/>
              <a:endCxn id="73" idx="1"/>
            </p:cNvCxnSpPr>
            <p:nvPr/>
          </p:nvCxnSpPr>
          <p:spPr>
            <a:xfrm>
              <a:off x="5161394" y="1721210"/>
              <a:ext cx="279633" cy="16527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77" idx="5"/>
              <a:endCxn id="78" idx="1"/>
            </p:cNvCxnSpPr>
            <p:nvPr/>
          </p:nvCxnSpPr>
          <p:spPr>
            <a:xfrm>
              <a:off x="4703453" y="1902249"/>
              <a:ext cx="288241" cy="27343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72" idx="1"/>
              <a:endCxn id="73" idx="5"/>
            </p:cNvCxnSpPr>
            <p:nvPr/>
          </p:nvCxnSpPr>
          <p:spPr>
            <a:xfrm flipH="1" flipV="1">
              <a:off x="5625753" y="2037130"/>
              <a:ext cx="563526" cy="34699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78" idx="5"/>
              <a:endCxn id="71" idx="1"/>
            </p:cNvCxnSpPr>
            <p:nvPr/>
          </p:nvCxnSpPr>
          <p:spPr>
            <a:xfrm>
              <a:off x="5176420" y="2365294"/>
              <a:ext cx="775772" cy="59846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71" idx="7"/>
              <a:endCxn id="72" idx="3"/>
            </p:cNvCxnSpPr>
            <p:nvPr/>
          </p:nvCxnSpPr>
          <p:spPr>
            <a:xfrm flipV="1">
              <a:off x="6151251" y="2562916"/>
              <a:ext cx="38029" cy="40084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72" idx="6"/>
              <a:endCxn id="67" idx="2"/>
            </p:cNvCxnSpPr>
            <p:nvPr/>
          </p:nvCxnSpPr>
          <p:spPr>
            <a:xfrm flipV="1">
              <a:off x="6429566" y="2459612"/>
              <a:ext cx="403803" cy="1390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67" idx="3"/>
              <a:endCxn id="69" idx="7"/>
            </p:cNvCxnSpPr>
            <p:nvPr/>
          </p:nvCxnSpPr>
          <p:spPr>
            <a:xfrm flipH="1">
              <a:off x="6635565" y="2549008"/>
              <a:ext cx="239031" cy="394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68" idx="0"/>
              <a:endCxn id="67" idx="4"/>
            </p:cNvCxnSpPr>
            <p:nvPr/>
          </p:nvCxnSpPr>
          <p:spPr>
            <a:xfrm flipV="1">
              <a:off x="6910964" y="2586036"/>
              <a:ext cx="63161" cy="58337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70" idx="6"/>
              <a:endCxn id="68" idx="3"/>
            </p:cNvCxnSpPr>
            <p:nvPr/>
          </p:nvCxnSpPr>
          <p:spPr>
            <a:xfrm flipV="1">
              <a:off x="6646115" y="3385227"/>
              <a:ext cx="165319" cy="10156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70" idx="0"/>
              <a:endCxn id="69" idx="4"/>
            </p:cNvCxnSpPr>
            <p:nvPr/>
          </p:nvCxnSpPr>
          <p:spPr>
            <a:xfrm flipV="1">
              <a:off x="6505359" y="3158935"/>
              <a:ext cx="30677" cy="20142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69" idx="0"/>
              <a:endCxn id="72" idx="4"/>
            </p:cNvCxnSpPr>
            <p:nvPr/>
          </p:nvCxnSpPr>
          <p:spPr>
            <a:xfrm flipH="1" flipV="1">
              <a:off x="6288810" y="2599944"/>
              <a:ext cx="247226" cy="30614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70" idx="1"/>
              <a:endCxn id="71" idx="5"/>
            </p:cNvCxnSpPr>
            <p:nvPr/>
          </p:nvCxnSpPr>
          <p:spPr>
            <a:xfrm flipH="1" flipV="1">
              <a:off x="6151251" y="3142552"/>
              <a:ext cx="254578" cy="25483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71" idx="6"/>
              <a:endCxn id="69" idx="2"/>
            </p:cNvCxnSpPr>
            <p:nvPr/>
          </p:nvCxnSpPr>
          <p:spPr>
            <a:xfrm flipV="1">
              <a:off x="6192478" y="3032510"/>
              <a:ext cx="202802" cy="2064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67" idx="0"/>
              <a:endCxn id="66" idx="4"/>
            </p:cNvCxnSpPr>
            <p:nvPr/>
          </p:nvCxnSpPr>
          <p:spPr>
            <a:xfrm flipV="1">
              <a:off x="6974125" y="1704362"/>
              <a:ext cx="218351" cy="62882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65" idx="3"/>
              <a:endCxn id="67" idx="7"/>
            </p:cNvCxnSpPr>
            <p:nvPr/>
          </p:nvCxnSpPr>
          <p:spPr>
            <a:xfrm flipH="1">
              <a:off x="7073655" y="1772742"/>
              <a:ext cx="551641" cy="59747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2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Diagrams of Categories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3175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Nodes are domains or individual points called “objects”</a:t>
            </a:r>
          </a:p>
          <a:p>
            <a:r>
              <a:rPr lang="en-US" dirty="0" smtClean="0"/>
              <a:t>Arrows are called “mappings” or “morphisms” or “transformations”</a:t>
            </a:r>
          </a:p>
          <a:p>
            <a:endParaRPr lang="en-US" dirty="0"/>
          </a:p>
          <a:p>
            <a:pPr lvl="2"/>
            <a:r>
              <a:rPr lang="en-US" dirty="0" smtClean="0"/>
              <a:t>arrow A</a:t>
            </a:r>
            <a:r>
              <a:rPr lang="en-US" dirty="0"/>
              <a:t> → </a:t>
            </a:r>
            <a:r>
              <a:rPr lang="en-US" dirty="0" smtClean="0">
                <a:sym typeface="Wingdings" panose="05000000000000000000" pitchFamily="2" charset="2"/>
              </a:rPr>
              <a:t>B maps each point in domain A to a point in co-domain 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Composition has 3 laws</a:t>
            </a:r>
          </a:p>
          <a:p>
            <a:pPr lvl="2"/>
            <a:r>
              <a:rPr lang="en-US" dirty="0" smtClean="0"/>
              <a:t>arrows compose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arrow composition is associative:	 (</a:t>
            </a:r>
            <a:r>
              <a:rPr lang="en-US" dirty="0" err="1" smtClean="0"/>
              <a:t>A</a:t>
            </a:r>
            <a:r>
              <a:rPr lang="en-US" sz="1600" dirty="0" err="1" smtClean="0">
                <a:latin typeface="Symbol"/>
              </a:rPr>
              <a:t>·</a:t>
            </a:r>
            <a:r>
              <a:rPr lang="en-US" dirty="0" err="1" smtClean="0"/>
              <a:t>B</a:t>
            </a:r>
            <a:r>
              <a:rPr lang="en-US" dirty="0" smtClean="0"/>
              <a:t>)</a:t>
            </a:r>
            <a:r>
              <a:rPr lang="en-US" sz="1600" dirty="0" smtClean="0">
                <a:latin typeface="Symbol"/>
              </a:rPr>
              <a:t>·</a:t>
            </a:r>
            <a:r>
              <a:rPr lang="en-US" dirty="0" smtClean="0"/>
              <a:t>C = A</a:t>
            </a:r>
            <a:r>
              <a:rPr lang="en-US" sz="1600" dirty="0" smtClean="0">
                <a:latin typeface="Symbol"/>
              </a:rPr>
              <a:t>·</a:t>
            </a:r>
            <a:r>
              <a:rPr lang="en-US" dirty="0" smtClean="0"/>
              <a:t>(</a:t>
            </a:r>
            <a:r>
              <a:rPr lang="en-US" dirty="0" err="1" smtClean="0"/>
              <a:t>B</a:t>
            </a:r>
            <a:r>
              <a:rPr lang="en-US" sz="1600" dirty="0" err="1" smtClean="0">
                <a:latin typeface="Symbol"/>
              </a:rPr>
              <a:t>·</a:t>
            </a:r>
            <a:r>
              <a:rPr lang="en-US" dirty="0" err="1" smtClean="0"/>
              <a:t>C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identities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  <p:cxnSp>
        <p:nvCxnSpPr>
          <p:cNvPr id="17" name="Straight Arrow Connector 16"/>
          <p:cNvCxnSpPr>
            <a:stCxn id="8" idx="6"/>
            <a:endCxn id="10" idx="2"/>
          </p:cNvCxnSpPr>
          <p:nvPr/>
        </p:nvCxnSpPr>
        <p:spPr>
          <a:xfrm>
            <a:off x="4817806" y="3795252"/>
            <a:ext cx="216309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57329" y="4281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4459470" y="3601418"/>
            <a:ext cx="2895792" cy="749356"/>
            <a:chOff x="4459470" y="3601418"/>
            <a:chExt cx="2895792" cy="749356"/>
          </a:xfrm>
        </p:grpSpPr>
        <p:cxnSp>
          <p:nvCxnSpPr>
            <p:cNvPr id="15" name="Straight Arrow Connector 14"/>
            <p:cNvCxnSpPr>
              <a:stCxn id="9" idx="6"/>
              <a:endCxn id="10" idx="3"/>
            </p:cNvCxnSpPr>
            <p:nvPr/>
          </p:nvCxnSpPr>
          <p:spPr>
            <a:xfrm flipV="1">
              <a:off x="5968180" y="3840442"/>
              <a:ext cx="1032882" cy="446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5"/>
              <a:endCxn id="9" idx="2"/>
            </p:cNvCxnSpPr>
            <p:nvPr/>
          </p:nvCxnSpPr>
          <p:spPr>
            <a:xfrm>
              <a:off x="4797647" y="3840442"/>
              <a:ext cx="1032882" cy="446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680155" y="3731342"/>
              <a:ext cx="137651" cy="1278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830529" y="4222955"/>
              <a:ext cx="137651" cy="1278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980903" y="3731342"/>
              <a:ext cx="137651" cy="1278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59470" y="360141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79224" y="360141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23" name="Group 46"/>
          <p:cNvGrpSpPr/>
          <p:nvPr/>
        </p:nvGrpSpPr>
        <p:grpSpPr>
          <a:xfrm>
            <a:off x="3507996" y="5443338"/>
            <a:ext cx="4800862" cy="1151930"/>
            <a:chOff x="3352800" y="4953000"/>
            <a:chExt cx="4800862" cy="1151930"/>
          </a:xfrm>
        </p:grpSpPr>
        <p:sp>
          <p:nvSpPr>
            <p:cNvPr id="24" name="Oval 23"/>
            <p:cNvSpPr/>
            <p:nvPr/>
          </p:nvSpPr>
          <p:spPr>
            <a:xfrm>
              <a:off x="3657600" y="5486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867400" y="5486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hape 35"/>
            <p:cNvCxnSpPr>
              <a:stCxn id="24" idx="0"/>
              <a:endCxn id="24" idx="4"/>
            </p:cNvCxnSpPr>
            <p:nvPr/>
          </p:nvCxnSpPr>
          <p:spPr>
            <a:xfrm rot="16200000" flipH="1">
              <a:off x="3657600" y="5562600"/>
              <a:ext cx="152400" cy="1588"/>
            </a:xfrm>
            <a:prstGeom prst="curvedConnector5">
              <a:avLst>
                <a:gd name="adj1" fmla="val -150000"/>
                <a:gd name="adj2" fmla="val -25159643"/>
                <a:gd name="adj3" fmla="val 250000"/>
              </a:avLst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38"/>
            <p:cNvCxnSpPr/>
            <p:nvPr/>
          </p:nvCxnSpPr>
          <p:spPr>
            <a:xfrm rot="5400000" flipV="1">
              <a:off x="5905500" y="5524500"/>
              <a:ext cx="130082" cy="53882"/>
            </a:xfrm>
            <a:prstGeom prst="curvedConnector5">
              <a:avLst>
                <a:gd name="adj1" fmla="val -175735"/>
                <a:gd name="adj2" fmla="val 846699"/>
                <a:gd name="adj3" fmla="val 277128"/>
              </a:avLst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6"/>
              <a:endCxn id="25" idx="2"/>
            </p:cNvCxnSpPr>
            <p:nvPr/>
          </p:nvCxnSpPr>
          <p:spPr>
            <a:xfrm>
              <a:off x="3810000" y="5562600"/>
              <a:ext cx="2057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2800" y="49530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15000" y="49530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Id</a:t>
              </a:r>
              <a:r>
                <a:rPr lang="en-US" baseline="-25000" dirty="0" err="1" smtClean="0"/>
                <a:t>B</a:t>
              </a:r>
              <a:endParaRPr lang="en-US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200" y="525780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10400" y="5181600"/>
              <a:ext cx="1143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Id</a:t>
              </a:r>
              <a:r>
                <a:rPr lang="en-US" baseline="-25000" dirty="0" err="1" smtClean="0"/>
                <a:t>B</a:t>
              </a:r>
              <a:r>
                <a:rPr lang="en-US" baseline="-25000" dirty="0" smtClean="0"/>
                <a:t> </a:t>
              </a:r>
              <a:r>
                <a:rPr lang="en-US" sz="1600" dirty="0" smtClean="0">
                  <a:latin typeface="Symbol"/>
                </a:rPr>
                <a:t>·</a:t>
              </a:r>
              <a:r>
                <a:rPr lang="en-US" dirty="0" smtClean="0">
                  <a:latin typeface="Symbol"/>
                </a:rPr>
                <a:t> </a:t>
              </a:r>
              <a:r>
                <a:rPr lang="en-US" dirty="0" smtClean="0"/>
                <a:t>F = F</a:t>
              </a:r>
            </a:p>
            <a:p>
              <a:endParaRPr lang="en-US" dirty="0" smtClean="0"/>
            </a:p>
            <a:p>
              <a:r>
                <a:rPr lang="en-US" dirty="0" smtClean="0">
                  <a:latin typeface="Symbol"/>
                </a:rPr>
                <a:t> </a:t>
              </a:r>
              <a:r>
                <a:rPr lang="en-US" dirty="0" smtClean="0"/>
                <a:t>F </a:t>
              </a:r>
              <a:r>
                <a:rPr lang="en-US" sz="1600" dirty="0" smtClean="0">
                  <a:latin typeface="Symbol"/>
                </a:rPr>
                <a:t>·</a:t>
              </a:r>
              <a:r>
                <a:rPr lang="en-US" dirty="0" smtClean="0">
                  <a:latin typeface="Symbol"/>
                </a:rPr>
                <a:t> </a:t>
              </a:r>
              <a:r>
                <a:rPr lang="en-US" dirty="0" err="1" smtClean="0"/>
                <a:t>Id</a:t>
              </a:r>
              <a:r>
                <a:rPr lang="en-US" baseline="-25000" dirty="0" err="1" smtClean="0"/>
                <a:t>A</a:t>
              </a:r>
              <a:r>
                <a:rPr lang="en-US" baseline="-25000" dirty="0" smtClean="0"/>
                <a:t> </a:t>
              </a:r>
              <a:r>
                <a:rPr lang="en-US" dirty="0" smtClean="0"/>
                <a:t>= F</a:t>
              </a:r>
              <a:endParaRPr lang="en-US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38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Commuting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Are the theorems of category theory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your implementation does not preserve these identities, </a:t>
            </a:r>
            <a:br>
              <a:rPr lang="en-US" dirty="0" smtClean="0"/>
            </a:br>
            <a:r>
              <a:rPr lang="en-US" dirty="0" smtClean="0"/>
              <a:t>your implementation is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72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60729" y="2429246"/>
            <a:ext cx="2450892" cy="2370275"/>
            <a:chOff x="3418113" y="1916668"/>
            <a:chExt cx="2450892" cy="2370275"/>
          </a:xfrm>
        </p:grpSpPr>
        <p:sp>
          <p:nvSpPr>
            <p:cNvPr id="5" name="Oval 4"/>
            <p:cNvSpPr/>
            <p:nvPr/>
          </p:nvSpPr>
          <p:spPr>
            <a:xfrm>
              <a:off x="3766457" y="2209800"/>
              <a:ext cx="163286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393871" y="2209800"/>
              <a:ext cx="163286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766457" y="3830531"/>
              <a:ext cx="163286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393871" y="3830531"/>
              <a:ext cx="163286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5" idx="6"/>
              <a:endCxn id="6" idx="2"/>
            </p:cNvCxnSpPr>
            <p:nvPr/>
          </p:nvCxnSpPr>
          <p:spPr>
            <a:xfrm>
              <a:off x="3929743" y="2286000"/>
              <a:ext cx="14641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4"/>
              <a:endCxn id="7" idx="0"/>
            </p:cNvCxnSpPr>
            <p:nvPr/>
          </p:nvCxnSpPr>
          <p:spPr>
            <a:xfrm>
              <a:off x="3848100" y="2362200"/>
              <a:ext cx="0" cy="1468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6"/>
              <a:endCxn id="8" idx="2"/>
            </p:cNvCxnSpPr>
            <p:nvPr/>
          </p:nvCxnSpPr>
          <p:spPr>
            <a:xfrm>
              <a:off x="3929743" y="3906731"/>
              <a:ext cx="14641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4"/>
              <a:endCxn id="8" idx="0"/>
            </p:cNvCxnSpPr>
            <p:nvPr/>
          </p:nvCxnSpPr>
          <p:spPr>
            <a:xfrm>
              <a:off x="5475514" y="2362200"/>
              <a:ext cx="0" cy="1468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76339" y="1916668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339" y="1916668"/>
                  <a:ext cx="37093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79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86400" y="2911700"/>
                  <a:ext cx="3826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400" y="2911700"/>
                  <a:ext cx="38260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418113" y="2911700"/>
                  <a:ext cx="437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113" y="2911700"/>
                  <a:ext cx="43794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50050" y="3917611"/>
                  <a:ext cx="4235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0050" y="3917611"/>
                  <a:ext cx="42351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348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Straight Connector 32"/>
          <p:cNvCxnSpPr/>
          <p:nvPr/>
        </p:nvCxnSpPr>
        <p:spPr>
          <a:xfrm flipV="1">
            <a:off x="2890716" y="2428464"/>
            <a:ext cx="2061226" cy="7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15854" y="2429246"/>
            <a:ext cx="0" cy="20009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445204" y="2798578"/>
            <a:ext cx="0" cy="200094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07708" y="4794897"/>
            <a:ext cx="2058401" cy="4624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779331" y="3383551"/>
                <a:ext cx="2096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331" y="3383551"/>
                <a:ext cx="2096536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80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Are mappings or embeddings of one category into another: F: A</a:t>
            </a:r>
            <a:r>
              <a:rPr lang="en-US" dirty="0"/>
              <a:t> → </a:t>
            </a:r>
            <a:r>
              <a:rPr lang="en-US" dirty="0" smtClean="0">
                <a:sym typeface="Wingdings" panose="05000000000000000000" pitchFamily="2" charset="2"/>
              </a:rPr>
              <a:t>B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Laws: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each object  </a:t>
            </a:r>
            <a:r>
              <a:rPr lang="en-US" dirty="0" err="1" smtClean="0">
                <a:sym typeface="Wingdings" panose="05000000000000000000" pitchFamily="2" charset="2"/>
              </a:rPr>
              <a:t>x</a:t>
            </a:r>
            <a:r>
              <a:rPr lang="en-US" dirty="0" err="1" smtClean="0">
                <a:sym typeface="Symbol" panose="05050102010706020507" pitchFamily="18" charset="2"/>
              </a:rPr>
              <a:t>A</a:t>
            </a:r>
            <a:r>
              <a:rPr lang="en-US" dirty="0" smtClean="0">
                <a:sym typeface="Symbol" panose="05050102010706020507" pitchFamily="18" charset="2"/>
              </a:rPr>
              <a:t>  maps to a F(x)B 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each arrow </a:t>
            </a:r>
            <a:r>
              <a:rPr lang="en-US" dirty="0" err="1" smtClean="0">
                <a:sym typeface="Symbol" panose="05050102010706020507" pitchFamily="18" charset="2"/>
              </a:rPr>
              <a:t>z</a:t>
            </a:r>
            <a:r>
              <a:rPr lang="en-US" dirty="0" err="1" smtClean="0"/>
              <a:t>→</a:t>
            </a:r>
            <a:r>
              <a:rPr lang="en-US" dirty="0" err="1" smtClean="0">
                <a:sym typeface="Wingdings" panose="05000000000000000000" pitchFamily="2" charset="2"/>
              </a:rPr>
              <a:t>w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 smtClean="0">
                <a:sym typeface="Wingdings" panose="05000000000000000000" pitchFamily="2" charset="2"/>
              </a:rPr>
              <a:t>A maps to an arrow F(z)</a:t>
            </a:r>
            <a:r>
              <a:rPr lang="en-US" dirty="0" smtClean="0"/>
              <a:t>→</a:t>
            </a:r>
            <a:r>
              <a:rPr lang="en-US" dirty="0" smtClean="0">
                <a:sym typeface="Wingdings" panose="05000000000000000000" pitchFamily="2" charset="2"/>
              </a:rPr>
              <a:t>F(w) </a:t>
            </a:r>
            <a:r>
              <a:rPr lang="en-US" dirty="0" smtClean="0">
                <a:sym typeface="Symbol" panose="05050102010706020507" pitchFamily="18" charset="2"/>
              </a:rPr>
              <a:t> B</a:t>
            </a:r>
          </a:p>
          <a:p>
            <a:pPr lvl="2"/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You’ve seen lots of functors already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323178" y="2485640"/>
            <a:ext cx="1218277" cy="1093864"/>
            <a:chOff x="1646903" y="2664542"/>
            <a:chExt cx="1218277" cy="1093864"/>
          </a:xfrm>
        </p:grpSpPr>
        <p:sp>
          <p:nvSpPr>
            <p:cNvPr id="5" name="Oval 4"/>
            <p:cNvSpPr/>
            <p:nvPr/>
          </p:nvSpPr>
          <p:spPr>
            <a:xfrm>
              <a:off x="2199353" y="2664542"/>
              <a:ext cx="137651" cy="1278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646903" y="3274142"/>
              <a:ext cx="137651" cy="1278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727529" y="3630587"/>
              <a:ext cx="137651" cy="1278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5" idx="3"/>
              <a:endCxn id="6" idx="7"/>
            </p:cNvCxnSpPr>
            <p:nvPr/>
          </p:nvCxnSpPr>
          <p:spPr>
            <a:xfrm flipH="1">
              <a:off x="1764395" y="2773642"/>
              <a:ext cx="455117" cy="519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7" idx="2"/>
            </p:cNvCxnSpPr>
            <p:nvPr/>
          </p:nvCxnSpPr>
          <p:spPr>
            <a:xfrm>
              <a:off x="1646903" y="3338052"/>
              <a:ext cx="1080626" cy="3564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5"/>
              <a:endCxn id="7" idx="0"/>
            </p:cNvCxnSpPr>
            <p:nvPr/>
          </p:nvCxnSpPr>
          <p:spPr>
            <a:xfrm>
              <a:off x="2316845" y="2773642"/>
              <a:ext cx="479510" cy="8569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248275" y="2485640"/>
            <a:ext cx="1218277" cy="1093864"/>
            <a:chOff x="1646903" y="2664542"/>
            <a:chExt cx="1218277" cy="109386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" name="Oval 19"/>
            <p:cNvSpPr/>
            <p:nvPr/>
          </p:nvSpPr>
          <p:spPr>
            <a:xfrm>
              <a:off x="2199353" y="2664542"/>
              <a:ext cx="137651" cy="127819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646903" y="3274142"/>
              <a:ext cx="137651" cy="127819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727529" y="3630587"/>
              <a:ext cx="137651" cy="127819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0" idx="3"/>
              <a:endCxn id="21" idx="7"/>
            </p:cNvCxnSpPr>
            <p:nvPr/>
          </p:nvCxnSpPr>
          <p:spPr>
            <a:xfrm flipH="1">
              <a:off x="1764395" y="2773642"/>
              <a:ext cx="455117" cy="519219"/>
            </a:xfrm>
            <a:prstGeom prst="straightConnector1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1" idx="2"/>
              <a:endCxn id="22" idx="2"/>
            </p:cNvCxnSpPr>
            <p:nvPr/>
          </p:nvCxnSpPr>
          <p:spPr>
            <a:xfrm>
              <a:off x="1646903" y="3338052"/>
              <a:ext cx="1080626" cy="356445"/>
            </a:xfrm>
            <a:prstGeom prst="straightConnector1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0" idx="5"/>
              <a:endCxn id="22" idx="0"/>
            </p:cNvCxnSpPr>
            <p:nvPr/>
          </p:nvCxnSpPr>
          <p:spPr>
            <a:xfrm>
              <a:off x="2316845" y="2773642"/>
              <a:ext cx="479510" cy="856945"/>
            </a:xfrm>
            <a:prstGeom prst="straightConnector1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460829" y="2539611"/>
            <a:ext cx="3888231" cy="1011235"/>
            <a:chOff x="1841704" y="2718513"/>
            <a:chExt cx="3888231" cy="1011235"/>
          </a:xfrm>
        </p:grpSpPr>
        <p:cxnSp>
          <p:nvCxnSpPr>
            <p:cNvPr id="27" name="Straight Arrow Connector 26"/>
            <p:cNvCxnSpPr>
              <a:stCxn id="5" idx="6"/>
              <a:endCxn id="20" idx="2"/>
            </p:cNvCxnSpPr>
            <p:nvPr/>
          </p:nvCxnSpPr>
          <p:spPr>
            <a:xfrm>
              <a:off x="2394154" y="2718513"/>
              <a:ext cx="278744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6"/>
              <a:endCxn id="21" idx="2"/>
            </p:cNvCxnSpPr>
            <p:nvPr/>
          </p:nvCxnSpPr>
          <p:spPr>
            <a:xfrm>
              <a:off x="1841704" y="3328113"/>
              <a:ext cx="278744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5"/>
              <a:endCxn id="22" idx="3"/>
            </p:cNvCxnSpPr>
            <p:nvPr/>
          </p:nvCxnSpPr>
          <p:spPr>
            <a:xfrm>
              <a:off x="2902171" y="3729748"/>
              <a:ext cx="282776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863491" y="36870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737950" y="36870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52247" y="3318235"/>
            <a:ext cx="414780" cy="387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163936" y="2357727"/>
            <a:ext cx="1005772" cy="1010126"/>
            <a:chOff x="2163936" y="2357727"/>
            <a:chExt cx="1005772" cy="1010126"/>
          </a:xfrm>
        </p:grpSpPr>
        <p:sp>
          <p:nvSpPr>
            <p:cNvPr id="26" name="Oval 25"/>
            <p:cNvSpPr/>
            <p:nvPr/>
          </p:nvSpPr>
          <p:spPr>
            <a:xfrm>
              <a:off x="2754928" y="2357727"/>
              <a:ext cx="414780" cy="3876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163936" y="2980228"/>
              <a:ext cx="414780" cy="3876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26" idx="3"/>
              <a:endCxn id="28" idx="7"/>
            </p:cNvCxnSpPr>
            <p:nvPr/>
          </p:nvCxnSpPr>
          <p:spPr>
            <a:xfrm flipH="1">
              <a:off x="2517973" y="2688586"/>
              <a:ext cx="297698" cy="3484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07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L 0.32135 0.0016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3217 0.0016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76" y="69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Are mappings or embeddings of one category into another: F: A</a:t>
            </a:r>
            <a:r>
              <a:rPr lang="en-US" dirty="0"/>
              <a:t> → </a:t>
            </a:r>
            <a:r>
              <a:rPr lang="en-US" dirty="0" smtClean="0">
                <a:sym typeface="Wingdings" panose="05000000000000000000" pitchFamily="2" charset="2"/>
              </a:rPr>
              <a:t>B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Rules: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each object  </a:t>
            </a:r>
            <a:r>
              <a:rPr lang="en-US" dirty="0" err="1">
                <a:sym typeface="Wingdings" panose="05000000000000000000" pitchFamily="2" charset="2"/>
              </a:rPr>
              <a:t>x</a:t>
            </a:r>
            <a:r>
              <a:rPr lang="en-US" dirty="0" err="1">
                <a:sym typeface="Symbol" panose="05050102010706020507" pitchFamily="18" charset="2"/>
              </a:rPr>
              <a:t>A</a:t>
            </a:r>
            <a:r>
              <a:rPr lang="en-US" dirty="0">
                <a:sym typeface="Symbol" panose="05050102010706020507" pitchFamily="18" charset="2"/>
              </a:rPr>
              <a:t>  maps to a F(x)B 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each arrow </a:t>
            </a:r>
            <a:r>
              <a:rPr lang="en-US" dirty="0" err="1">
                <a:sym typeface="Symbol" panose="05050102010706020507" pitchFamily="18" charset="2"/>
              </a:rPr>
              <a:t>x</a:t>
            </a:r>
            <a:r>
              <a:rPr lang="en-US" dirty="0" err="1"/>
              <a:t>→</a:t>
            </a:r>
            <a:r>
              <a:rPr lang="en-US" dirty="0" err="1">
                <a:sym typeface="Wingdings" panose="05000000000000000000" pitchFamily="2" charset="2"/>
              </a:rPr>
              <a:t>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>
                <a:sym typeface="Wingdings" panose="05000000000000000000" pitchFamily="2" charset="2"/>
              </a:rPr>
              <a:t>A maps to an arrow </a:t>
            </a:r>
            <a:r>
              <a:rPr lang="en-US" dirty="0" smtClean="0">
                <a:sym typeface="Wingdings" panose="05000000000000000000" pitchFamily="2" charset="2"/>
              </a:rPr>
              <a:t>F(z)</a:t>
            </a:r>
            <a:r>
              <a:rPr lang="en-US" dirty="0"/>
              <a:t>→</a:t>
            </a:r>
            <a:r>
              <a:rPr lang="en-US" dirty="0" smtClean="0">
                <a:sym typeface="Wingdings" panose="05000000000000000000" pitchFamily="2" charset="2"/>
              </a:rPr>
              <a:t>F(w) </a:t>
            </a:r>
            <a:r>
              <a:rPr lang="en-US" dirty="0">
                <a:sym typeface="Symbol" panose="05050102010706020507" pitchFamily="18" charset="2"/>
              </a:rPr>
              <a:t> B</a:t>
            </a:r>
          </a:p>
          <a:p>
            <a:pPr lvl="2"/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You’ve seen lots of functors already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74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323178" y="2485640"/>
            <a:ext cx="4143374" cy="1570698"/>
            <a:chOff x="2323178" y="2485640"/>
            <a:chExt cx="4143374" cy="1570698"/>
          </a:xfrm>
        </p:grpSpPr>
        <p:grpSp>
          <p:nvGrpSpPr>
            <p:cNvPr id="53" name="Group 52"/>
            <p:cNvGrpSpPr/>
            <p:nvPr/>
          </p:nvGrpSpPr>
          <p:grpSpPr>
            <a:xfrm>
              <a:off x="2323178" y="2485640"/>
              <a:ext cx="1218277" cy="1093864"/>
              <a:chOff x="1646903" y="2664542"/>
              <a:chExt cx="1218277" cy="1093864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2199353" y="2664542"/>
                <a:ext cx="137651" cy="1278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646903" y="3274142"/>
                <a:ext cx="137651" cy="1278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727529" y="3630587"/>
                <a:ext cx="137651" cy="1278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stCxn id="54" idx="3"/>
                <a:endCxn id="55" idx="7"/>
              </p:cNvCxnSpPr>
              <p:nvPr/>
            </p:nvCxnSpPr>
            <p:spPr>
              <a:xfrm flipH="1">
                <a:off x="1764395" y="2773642"/>
                <a:ext cx="455117" cy="5192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5" idx="2"/>
                <a:endCxn id="56" idx="2"/>
              </p:cNvCxnSpPr>
              <p:nvPr/>
            </p:nvCxnSpPr>
            <p:spPr>
              <a:xfrm>
                <a:off x="1646903" y="3338052"/>
                <a:ext cx="1080626" cy="3564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54" idx="5"/>
                <a:endCxn id="56" idx="0"/>
              </p:cNvCxnSpPr>
              <p:nvPr/>
            </p:nvCxnSpPr>
            <p:spPr>
              <a:xfrm>
                <a:off x="2316845" y="2773642"/>
                <a:ext cx="479510" cy="8569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5248275" y="2485640"/>
              <a:ext cx="1218277" cy="1093864"/>
              <a:chOff x="1646903" y="2664542"/>
              <a:chExt cx="1218277" cy="1093864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2199353" y="2664542"/>
                <a:ext cx="137651" cy="127819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46903" y="3274142"/>
                <a:ext cx="137651" cy="127819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727529" y="3630587"/>
                <a:ext cx="137651" cy="127819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stCxn id="61" idx="3"/>
                <a:endCxn id="62" idx="7"/>
              </p:cNvCxnSpPr>
              <p:nvPr/>
            </p:nvCxnSpPr>
            <p:spPr>
              <a:xfrm flipH="1">
                <a:off x="1764395" y="2773642"/>
                <a:ext cx="455117" cy="519219"/>
              </a:xfrm>
              <a:prstGeom prst="straightConnector1">
                <a:avLst/>
              </a:pr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62" idx="2"/>
                <a:endCxn id="63" idx="2"/>
              </p:cNvCxnSpPr>
              <p:nvPr/>
            </p:nvCxnSpPr>
            <p:spPr>
              <a:xfrm>
                <a:off x="1646903" y="3338052"/>
                <a:ext cx="1080626" cy="356445"/>
              </a:xfrm>
              <a:prstGeom prst="straightConnector1">
                <a:avLst/>
              </a:pr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61" idx="5"/>
                <a:endCxn id="63" idx="0"/>
              </p:cNvCxnSpPr>
              <p:nvPr/>
            </p:nvCxnSpPr>
            <p:spPr>
              <a:xfrm>
                <a:off x="2316845" y="2773642"/>
                <a:ext cx="479510" cy="856945"/>
              </a:xfrm>
              <a:prstGeom prst="straightConnector1">
                <a:avLst/>
              </a:pr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2460829" y="2539611"/>
              <a:ext cx="3888231" cy="1011235"/>
              <a:chOff x="1841704" y="2718513"/>
              <a:chExt cx="3888231" cy="1011235"/>
            </a:xfrm>
          </p:grpSpPr>
          <p:cxnSp>
            <p:nvCxnSpPr>
              <p:cNvPr id="68" name="Straight Arrow Connector 67"/>
              <p:cNvCxnSpPr>
                <a:stCxn id="54" idx="6"/>
                <a:endCxn id="61" idx="2"/>
              </p:cNvCxnSpPr>
              <p:nvPr/>
            </p:nvCxnSpPr>
            <p:spPr>
              <a:xfrm>
                <a:off x="2394154" y="2718513"/>
                <a:ext cx="278744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55" idx="6"/>
                <a:endCxn id="62" idx="2"/>
              </p:cNvCxnSpPr>
              <p:nvPr/>
            </p:nvCxnSpPr>
            <p:spPr>
              <a:xfrm>
                <a:off x="1841704" y="3328113"/>
                <a:ext cx="278744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56" idx="5"/>
                <a:endCxn id="63" idx="3"/>
              </p:cNvCxnSpPr>
              <p:nvPr/>
            </p:nvCxnSpPr>
            <p:spPr>
              <a:xfrm>
                <a:off x="2902171" y="3729748"/>
                <a:ext cx="282776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/>
            <p:cNvSpPr txBox="1"/>
            <p:nvPr/>
          </p:nvSpPr>
          <p:spPr>
            <a:xfrm>
              <a:off x="2863491" y="368700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737950" y="368700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 rot="19277097">
            <a:off x="1171006" y="2644170"/>
            <a:ext cx="6801988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Epitome of Simplicity,</a:t>
            </a:r>
            <a:b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Order, and Generality</a:t>
            </a:r>
            <a:endParaRPr lang="en-US" sz="4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9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That’s enough for your</a:t>
            </a:r>
            <a:br>
              <a:rPr lang="en-US" sz="2000" dirty="0" smtClean="0"/>
            </a:br>
            <a:r>
              <a:rPr lang="en-US" dirty="0" smtClean="0"/>
              <a:t>First Lesson in Category 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75</a:t>
            </a:fld>
            <a:endParaRPr lang="en-US" dirty="0"/>
          </a:p>
        </p:txBody>
      </p:sp>
      <p:pic>
        <p:nvPicPr>
          <p:cNvPr id="5" name="Picture 2" descr="http://mitpress.mit.edu/images/products/books/9780262660716-f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27" y="1577427"/>
            <a:ext cx="3432746" cy="461913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98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4480469" y="469581"/>
            <a:ext cx="3829030" cy="3143631"/>
            <a:chOff x="4480469" y="469581"/>
            <a:chExt cx="3829030" cy="3143631"/>
          </a:xfrm>
        </p:grpSpPr>
        <p:sp>
          <p:nvSpPr>
            <p:cNvPr id="60" name="Oval 59"/>
            <p:cNvSpPr/>
            <p:nvPr/>
          </p:nvSpPr>
          <p:spPr>
            <a:xfrm>
              <a:off x="6551857" y="873049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333232" y="469581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866640" y="548824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027987" y="1010965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614745" y="975006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584070" y="1556922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051720" y="1451513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833369" y="2333187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770208" y="3169407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395280" y="2906086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364603" y="3360363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910966" y="2926731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148053" y="2347095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5402769" y="1855285"/>
              <a:ext cx="261242" cy="21304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5344069" y="1183364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4900152" y="1587136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4661197" y="1227856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480469" y="1673369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4953436" y="2136415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9" name="Straight Connector 78"/>
            <p:cNvCxnSpPr>
              <a:stCxn id="61" idx="6"/>
              <a:endCxn id="62" idx="2"/>
            </p:cNvCxnSpPr>
            <p:nvPr/>
          </p:nvCxnSpPr>
          <p:spPr>
            <a:xfrm>
              <a:off x="7614744" y="596006"/>
              <a:ext cx="251896" cy="7924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1" idx="5"/>
              <a:endCxn id="64" idx="1"/>
            </p:cNvCxnSpPr>
            <p:nvPr/>
          </p:nvCxnSpPr>
          <p:spPr>
            <a:xfrm>
              <a:off x="7573518" y="685402"/>
              <a:ext cx="82454" cy="32663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62" idx="5"/>
              <a:endCxn id="63" idx="0"/>
            </p:cNvCxnSpPr>
            <p:nvPr/>
          </p:nvCxnSpPr>
          <p:spPr>
            <a:xfrm>
              <a:off x="8106926" y="764644"/>
              <a:ext cx="61817" cy="24632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64" idx="6"/>
              <a:endCxn id="63" idx="2"/>
            </p:cNvCxnSpPr>
            <p:nvPr/>
          </p:nvCxnSpPr>
          <p:spPr>
            <a:xfrm>
              <a:off x="7896257" y="1101431"/>
              <a:ext cx="131730" cy="3595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64" idx="4"/>
              <a:endCxn id="65" idx="0"/>
            </p:cNvCxnSpPr>
            <p:nvPr/>
          </p:nvCxnSpPr>
          <p:spPr>
            <a:xfrm flipH="1">
              <a:off x="7724826" y="1227856"/>
              <a:ext cx="30675" cy="32906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66" idx="7"/>
              <a:endCxn id="64" idx="3"/>
            </p:cNvCxnSpPr>
            <p:nvPr/>
          </p:nvCxnSpPr>
          <p:spPr>
            <a:xfrm flipV="1">
              <a:off x="7292005" y="1190827"/>
              <a:ext cx="363966" cy="29771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66" idx="1"/>
              <a:endCxn id="60" idx="5"/>
            </p:cNvCxnSpPr>
            <p:nvPr/>
          </p:nvCxnSpPr>
          <p:spPr>
            <a:xfrm flipH="1" flipV="1">
              <a:off x="6792142" y="1088870"/>
              <a:ext cx="300804" cy="39967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66" idx="6"/>
              <a:endCxn id="65" idx="2"/>
            </p:cNvCxnSpPr>
            <p:nvPr/>
          </p:nvCxnSpPr>
          <p:spPr>
            <a:xfrm>
              <a:off x="7333232" y="1577938"/>
              <a:ext cx="250838" cy="10540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60" idx="7"/>
              <a:endCxn id="61" idx="3"/>
            </p:cNvCxnSpPr>
            <p:nvPr/>
          </p:nvCxnSpPr>
          <p:spPr>
            <a:xfrm flipV="1">
              <a:off x="6792142" y="685402"/>
              <a:ext cx="582317" cy="22467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4" idx="6"/>
              <a:endCxn id="60" idx="2"/>
            </p:cNvCxnSpPr>
            <p:nvPr/>
          </p:nvCxnSpPr>
          <p:spPr>
            <a:xfrm flipV="1">
              <a:off x="5605311" y="999474"/>
              <a:ext cx="946546" cy="31796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6" idx="7"/>
              <a:endCxn id="74" idx="2"/>
            </p:cNvCxnSpPr>
            <p:nvPr/>
          </p:nvCxnSpPr>
          <p:spPr>
            <a:xfrm>
              <a:off x="4884181" y="1267125"/>
              <a:ext cx="459888" cy="5031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6" idx="3"/>
              <a:endCxn id="77" idx="0"/>
            </p:cNvCxnSpPr>
            <p:nvPr/>
          </p:nvCxnSpPr>
          <p:spPr>
            <a:xfrm flipH="1">
              <a:off x="4611090" y="1456735"/>
              <a:ext cx="88365" cy="21663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77" idx="6"/>
              <a:endCxn id="75" idx="2"/>
            </p:cNvCxnSpPr>
            <p:nvPr/>
          </p:nvCxnSpPr>
          <p:spPr>
            <a:xfrm flipV="1">
              <a:off x="4741711" y="1721211"/>
              <a:ext cx="158441" cy="8623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75" idx="7"/>
              <a:endCxn id="74" idx="3"/>
            </p:cNvCxnSpPr>
            <p:nvPr/>
          </p:nvCxnSpPr>
          <p:spPr>
            <a:xfrm flipV="1">
              <a:off x="5123136" y="1412244"/>
              <a:ext cx="259191" cy="21416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74" idx="4"/>
              <a:endCxn id="73" idx="0"/>
            </p:cNvCxnSpPr>
            <p:nvPr/>
          </p:nvCxnSpPr>
          <p:spPr>
            <a:xfrm>
              <a:off x="5474690" y="1451513"/>
              <a:ext cx="58700" cy="40377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78" idx="6"/>
              <a:endCxn id="73" idx="3"/>
            </p:cNvCxnSpPr>
            <p:nvPr/>
          </p:nvCxnSpPr>
          <p:spPr>
            <a:xfrm flipV="1">
              <a:off x="5214678" y="2037130"/>
              <a:ext cx="226349" cy="233359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78" idx="0"/>
              <a:endCxn id="75" idx="4"/>
            </p:cNvCxnSpPr>
            <p:nvPr/>
          </p:nvCxnSpPr>
          <p:spPr>
            <a:xfrm flipH="1" flipV="1">
              <a:off x="5030773" y="1855285"/>
              <a:ext cx="53284" cy="28113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5" idx="6"/>
              <a:endCxn id="73" idx="1"/>
            </p:cNvCxnSpPr>
            <p:nvPr/>
          </p:nvCxnSpPr>
          <p:spPr>
            <a:xfrm>
              <a:off x="5161394" y="1721210"/>
              <a:ext cx="279633" cy="16527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77" idx="5"/>
              <a:endCxn id="78" idx="1"/>
            </p:cNvCxnSpPr>
            <p:nvPr/>
          </p:nvCxnSpPr>
          <p:spPr>
            <a:xfrm>
              <a:off x="4703453" y="1902249"/>
              <a:ext cx="288241" cy="27343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72" idx="1"/>
              <a:endCxn id="73" idx="5"/>
            </p:cNvCxnSpPr>
            <p:nvPr/>
          </p:nvCxnSpPr>
          <p:spPr>
            <a:xfrm flipH="1" flipV="1">
              <a:off x="5625753" y="2037130"/>
              <a:ext cx="563526" cy="34699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78" idx="5"/>
              <a:endCxn id="71" idx="1"/>
            </p:cNvCxnSpPr>
            <p:nvPr/>
          </p:nvCxnSpPr>
          <p:spPr>
            <a:xfrm>
              <a:off x="5176420" y="2365294"/>
              <a:ext cx="775772" cy="59846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71" idx="7"/>
              <a:endCxn id="72" idx="3"/>
            </p:cNvCxnSpPr>
            <p:nvPr/>
          </p:nvCxnSpPr>
          <p:spPr>
            <a:xfrm flipV="1">
              <a:off x="6151251" y="2562916"/>
              <a:ext cx="38029" cy="40084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72" idx="6"/>
              <a:endCxn id="67" idx="2"/>
            </p:cNvCxnSpPr>
            <p:nvPr/>
          </p:nvCxnSpPr>
          <p:spPr>
            <a:xfrm flipV="1">
              <a:off x="6429566" y="2459612"/>
              <a:ext cx="403803" cy="1390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67" idx="3"/>
              <a:endCxn id="69" idx="7"/>
            </p:cNvCxnSpPr>
            <p:nvPr/>
          </p:nvCxnSpPr>
          <p:spPr>
            <a:xfrm flipH="1">
              <a:off x="6635565" y="2549008"/>
              <a:ext cx="239031" cy="394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68" idx="0"/>
              <a:endCxn id="67" idx="4"/>
            </p:cNvCxnSpPr>
            <p:nvPr/>
          </p:nvCxnSpPr>
          <p:spPr>
            <a:xfrm flipV="1">
              <a:off x="6910964" y="2586036"/>
              <a:ext cx="63161" cy="58337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70" idx="6"/>
              <a:endCxn id="68" idx="3"/>
            </p:cNvCxnSpPr>
            <p:nvPr/>
          </p:nvCxnSpPr>
          <p:spPr>
            <a:xfrm flipV="1">
              <a:off x="6646115" y="3385227"/>
              <a:ext cx="165319" cy="10156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70" idx="0"/>
              <a:endCxn id="69" idx="4"/>
            </p:cNvCxnSpPr>
            <p:nvPr/>
          </p:nvCxnSpPr>
          <p:spPr>
            <a:xfrm flipV="1">
              <a:off x="6505359" y="3158935"/>
              <a:ext cx="30677" cy="20142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69" idx="0"/>
              <a:endCxn id="72" idx="4"/>
            </p:cNvCxnSpPr>
            <p:nvPr/>
          </p:nvCxnSpPr>
          <p:spPr>
            <a:xfrm flipH="1" flipV="1">
              <a:off x="6288810" y="2599944"/>
              <a:ext cx="247226" cy="30614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70" idx="1"/>
              <a:endCxn id="71" idx="5"/>
            </p:cNvCxnSpPr>
            <p:nvPr/>
          </p:nvCxnSpPr>
          <p:spPr>
            <a:xfrm flipH="1" flipV="1">
              <a:off x="6151251" y="3142552"/>
              <a:ext cx="254578" cy="25483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71" idx="6"/>
              <a:endCxn id="69" idx="2"/>
            </p:cNvCxnSpPr>
            <p:nvPr/>
          </p:nvCxnSpPr>
          <p:spPr>
            <a:xfrm flipV="1">
              <a:off x="6192478" y="3032510"/>
              <a:ext cx="202802" cy="2064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67" idx="0"/>
              <a:endCxn id="66" idx="4"/>
            </p:cNvCxnSpPr>
            <p:nvPr/>
          </p:nvCxnSpPr>
          <p:spPr>
            <a:xfrm flipV="1">
              <a:off x="6974125" y="1704362"/>
              <a:ext cx="218351" cy="62882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65" idx="3"/>
              <a:endCxn id="67" idx="7"/>
            </p:cNvCxnSpPr>
            <p:nvPr/>
          </p:nvCxnSpPr>
          <p:spPr>
            <a:xfrm flipH="1">
              <a:off x="7073655" y="1772742"/>
              <a:ext cx="551641" cy="59747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1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have Asserted 1 Idea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600200"/>
            <a:ext cx="8440615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The are </a:t>
            </a:r>
            <a:r>
              <a:rPr lang="en-US" dirty="0"/>
              <a:t>many different ways in which an artifact (which itself is a module) can be </a:t>
            </a:r>
            <a:r>
              <a:rPr lang="en-US" dirty="0" smtClean="0"/>
              <a:t>decomposed into modules – </a:t>
            </a:r>
            <a:r>
              <a:rPr lang="en-US" dirty="0"/>
              <a:t>and </a:t>
            </a:r>
            <a:r>
              <a:rPr lang="en-US" dirty="0" smtClean="0"/>
              <a:t>re-composing them reconstructs </a:t>
            </a:r>
            <a:r>
              <a:rPr lang="en-US" dirty="0"/>
              <a:t>the original artifact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Algebraic </a:t>
            </a:r>
            <a:r>
              <a:rPr lang="en-US" dirty="0"/>
              <a:t>equivalences are revealed</a:t>
            </a:r>
          </a:p>
          <a:p>
            <a:r>
              <a:rPr lang="en-US" dirty="0" smtClean="0"/>
              <a:t>Can’t avoid this if models </a:t>
            </a:r>
            <a:r>
              <a:rPr lang="en-US" dirty="0"/>
              <a:t>of modular composition follow rules of high-school algebra</a:t>
            </a:r>
          </a:p>
          <a:p>
            <a:r>
              <a:rPr lang="en-US" dirty="0" smtClean="0"/>
              <a:t>Results </a:t>
            </a:r>
            <a:r>
              <a:rPr lang="en-US" dirty="0"/>
              <a:t>I presented are logical conclusions that follow from this premise</a:t>
            </a:r>
          </a:p>
          <a:p>
            <a:pPr lvl="2"/>
            <a:r>
              <a:rPr lang="en-US" dirty="0" smtClean="0"/>
              <a:t>gives a </a:t>
            </a:r>
            <a:r>
              <a:rPr lang="en-US" b="1" dirty="0" smtClean="0">
                <a:solidFill>
                  <a:srgbClr val="FF0000"/>
                </a:solidFill>
              </a:rPr>
              <a:t>big picture </a:t>
            </a:r>
            <a:r>
              <a:rPr lang="en-US" dirty="0" smtClean="0"/>
              <a:t>– </a:t>
            </a:r>
            <a:r>
              <a:rPr lang="en-US" b="1" dirty="0" smtClean="0">
                <a:solidFill>
                  <a:srgbClr val="FF0000"/>
                </a:solidFill>
              </a:rPr>
              <a:t>not in the trenches picture </a:t>
            </a:r>
            <a:r>
              <a:rPr lang="en-US" dirty="0" smtClean="0"/>
              <a:t>–  of what Modularity is about and how it and lots of historical results fit together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3326359" y="2554297"/>
            <a:ext cx="2491282" cy="1627410"/>
            <a:chOff x="3211116" y="3256824"/>
            <a:chExt cx="2150154" cy="1370522"/>
          </a:xfrm>
        </p:grpSpPr>
        <p:sp>
          <p:nvSpPr>
            <p:cNvPr id="7" name="Oval 6"/>
            <p:cNvSpPr/>
            <p:nvPr/>
          </p:nvSpPr>
          <p:spPr>
            <a:xfrm>
              <a:off x="3211116" y="3869545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40954" y="3869545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255218" y="3256824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255218" y="4494998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255218" y="3566367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255218" y="4185454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55218" y="3869545"/>
              <a:ext cx="120316" cy="1323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7" idx="6"/>
              <a:endCxn id="9" idx="2"/>
            </p:cNvCxnSpPr>
            <p:nvPr/>
          </p:nvCxnSpPr>
          <p:spPr>
            <a:xfrm flipV="1">
              <a:off x="3331432" y="3322998"/>
              <a:ext cx="923786" cy="61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6"/>
              <a:endCxn id="8" idx="2"/>
            </p:cNvCxnSpPr>
            <p:nvPr/>
          </p:nvCxnSpPr>
          <p:spPr>
            <a:xfrm>
              <a:off x="4375534" y="3322998"/>
              <a:ext cx="865420" cy="61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6"/>
              <a:endCxn id="10" idx="2"/>
            </p:cNvCxnSpPr>
            <p:nvPr/>
          </p:nvCxnSpPr>
          <p:spPr>
            <a:xfrm>
              <a:off x="3331432" y="3935719"/>
              <a:ext cx="923786" cy="6254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6"/>
              <a:endCxn id="8" idx="2"/>
            </p:cNvCxnSpPr>
            <p:nvPr/>
          </p:nvCxnSpPr>
          <p:spPr>
            <a:xfrm flipV="1">
              <a:off x="4375534" y="3935719"/>
              <a:ext cx="865420" cy="6254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6"/>
              <a:endCxn id="11" idx="2"/>
            </p:cNvCxnSpPr>
            <p:nvPr/>
          </p:nvCxnSpPr>
          <p:spPr>
            <a:xfrm flipV="1">
              <a:off x="3331432" y="3632541"/>
              <a:ext cx="923786" cy="3031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7" idx="6"/>
              <a:endCxn id="14" idx="2"/>
            </p:cNvCxnSpPr>
            <p:nvPr/>
          </p:nvCxnSpPr>
          <p:spPr>
            <a:xfrm>
              <a:off x="3331432" y="3935719"/>
              <a:ext cx="9237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6"/>
              <a:endCxn id="13" idx="2"/>
            </p:cNvCxnSpPr>
            <p:nvPr/>
          </p:nvCxnSpPr>
          <p:spPr>
            <a:xfrm>
              <a:off x="3331432" y="3935719"/>
              <a:ext cx="923786" cy="3159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1" idx="6"/>
            </p:cNvCxnSpPr>
            <p:nvPr/>
          </p:nvCxnSpPr>
          <p:spPr>
            <a:xfrm>
              <a:off x="4375534" y="3632541"/>
              <a:ext cx="865420" cy="3031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4" idx="6"/>
              <a:endCxn id="8" idx="2"/>
            </p:cNvCxnSpPr>
            <p:nvPr/>
          </p:nvCxnSpPr>
          <p:spPr>
            <a:xfrm>
              <a:off x="4375534" y="3935719"/>
              <a:ext cx="8654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" idx="6"/>
              <a:endCxn id="8" idx="2"/>
            </p:cNvCxnSpPr>
            <p:nvPr/>
          </p:nvCxnSpPr>
          <p:spPr>
            <a:xfrm flipV="1">
              <a:off x="4375534" y="3935719"/>
              <a:ext cx="865420" cy="3159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2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50 years since Ted </a:t>
            </a:r>
            <a:r>
              <a:rPr lang="en-US" dirty="0" err="1" smtClean="0"/>
              <a:t>Codd</a:t>
            </a:r>
            <a:r>
              <a:rPr lang="en-US" dirty="0"/>
              <a:t> </a:t>
            </a:r>
            <a:r>
              <a:rPr lang="en-US" dirty="0" smtClean="0"/>
              <a:t>proposed his relational theory of databases</a:t>
            </a:r>
          </a:p>
          <a:p>
            <a:r>
              <a:rPr lang="en-US" dirty="0" smtClean="0"/>
              <a:t>Computing Reviews panned </a:t>
            </a:r>
            <a:r>
              <a:rPr lang="en-US" dirty="0" err="1" smtClean="0"/>
              <a:t>Codd’s</a:t>
            </a:r>
            <a:r>
              <a:rPr lang="en-US" dirty="0" smtClean="0"/>
              <a:t> paper</a:t>
            </a:r>
          </a:p>
          <a:p>
            <a:endParaRPr lang="en-US" dirty="0" smtClean="0"/>
          </a:p>
          <a:p>
            <a:r>
              <a:rPr lang="en-US" dirty="0" smtClean="0"/>
              <a:t>Relational Model was based on set theory</a:t>
            </a:r>
          </a:p>
          <a:p>
            <a:pPr lvl="2"/>
            <a:r>
              <a:rPr lang="en-US" dirty="0" smtClean="0"/>
              <a:t>not deep set theory, but to this day – first few pages of a set theory text</a:t>
            </a:r>
          </a:p>
          <a:p>
            <a:pPr lvl="2"/>
            <a:r>
              <a:rPr lang="en-US" dirty="0" smtClean="0"/>
              <a:t>simple mathematical ideas can go a very, very long way</a:t>
            </a:r>
          </a:p>
          <a:p>
            <a:pPr lvl="2"/>
            <a:endParaRPr lang="en-US" dirty="0"/>
          </a:p>
          <a:p>
            <a:r>
              <a:rPr lang="en-US" dirty="0" smtClean="0"/>
              <a:t>I use Categories as a language (much like UML) to explain and define relationships in modular program development, NOT as a mathematical formalism</a:t>
            </a:r>
          </a:p>
          <a:p>
            <a:pPr lvl="2"/>
            <a:r>
              <a:rPr lang="en-US" dirty="0" smtClean="0"/>
              <a:t>provides the nouns, verbs, and adjectives of design </a:t>
            </a:r>
          </a:p>
          <a:p>
            <a:pPr lvl="2"/>
            <a:r>
              <a:rPr lang="en-US" dirty="0" smtClean="0"/>
              <a:t>gives me a framework to relate disparate ideas with simple ideas</a:t>
            </a:r>
          </a:p>
          <a:p>
            <a:pPr lvl="2"/>
            <a:r>
              <a:rPr lang="en-US" dirty="0" smtClean="0"/>
              <a:t>enabled me to discover things that others have missed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77" y="4767453"/>
            <a:ext cx="1403623" cy="147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3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988858" y="1637846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480469" y="469581"/>
            <a:ext cx="3829030" cy="3143631"/>
            <a:chOff x="4480469" y="469581"/>
            <a:chExt cx="3829030" cy="3143631"/>
          </a:xfrm>
        </p:grpSpPr>
        <p:sp>
          <p:nvSpPr>
            <p:cNvPr id="59" name="Oval 58"/>
            <p:cNvSpPr/>
            <p:nvPr/>
          </p:nvSpPr>
          <p:spPr>
            <a:xfrm>
              <a:off x="6551857" y="873049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333232" y="469581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866640" y="548824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8027987" y="1010965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614745" y="975006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584070" y="1556922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051720" y="1451513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833369" y="2333187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770208" y="3169407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395280" y="2906086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364603" y="3360363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910966" y="2926731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48053" y="2347095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5402769" y="1855285"/>
              <a:ext cx="261242" cy="21304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5344069" y="1183364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4900152" y="1587136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4661197" y="1227856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4480469" y="1673369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953436" y="2136415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/>
            <p:cNvCxnSpPr>
              <a:stCxn id="60" idx="6"/>
              <a:endCxn id="61" idx="2"/>
            </p:cNvCxnSpPr>
            <p:nvPr/>
          </p:nvCxnSpPr>
          <p:spPr>
            <a:xfrm>
              <a:off x="7614744" y="596006"/>
              <a:ext cx="251896" cy="7924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0" idx="5"/>
              <a:endCxn id="63" idx="1"/>
            </p:cNvCxnSpPr>
            <p:nvPr/>
          </p:nvCxnSpPr>
          <p:spPr>
            <a:xfrm>
              <a:off x="7573518" y="685402"/>
              <a:ext cx="82454" cy="32663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1" idx="5"/>
              <a:endCxn id="62" idx="0"/>
            </p:cNvCxnSpPr>
            <p:nvPr/>
          </p:nvCxnSpPr>
          <p:spPr>
            <a:xfrm>
              <a:off x="8106926" y="764644"/>
              <a:ext cx="61817" cy="24632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63" idx="6"/>
              <a:endCxn id="62" idx="2"/>
            </p:cNvCxnSpPr>
            <p:nvPr/>
          </p:nvCxnSpPr>
          <p:spPr>
            <a:xfrm>
              <a:off x="7896257" y="1101431"/>
              <a:ext cx="131730" cy="3595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63" idx="4"/>
              <a:endCxn id="64" idx="0"/>
            </p:cNvCxnSpPr>
            <p:nvPr/>
          </p:nvCxnSpPr>
          <p:spPr>
            <a:xfrm flipH="1">
              <a:off x="7724826" y="1227856"/>
              <a:ext cx="30675" cy="32906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65" idx="7"/>
              <a:endCxn id="63" idx="3"/>
            </p:cNvCxnSpPr>
            <p:nvPr/>
          </p:nvCxnSpPr>
          <p:spPr>
            <a:xfrm flipV="1">
              <a:off x="7292005" y="1190827"/>
              <a:ext cx="363966" cy="29771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65" idx="1"/>
              <a:endCxn id="59" idx="5"/>
            </p:cNvCxnSpPr>
            <p:nvPr/>
          </p:nvCxnSpPr>
          <p:spPr>
            <a:xfrm flipH="1" flipV="1">
              <a:off x="6792142" y="1088870"/>
              <a:ext cx="300804" cy="39967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65" idx="6"/>
              <a:endCxn id="64" idx="2"/>
            </p:cNvCxnSpPr>
            <p:nvPr/>
          </p:nvCxnSpPr>
          <p:spPr>
            <a:xfrm>
              <a:off x="7333232" y="1577938"/>
              <a:ext cx="250838" cy="10540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59" idx="7"/>
              <a:endCxn id="60" idx="3"/>
            </p:cNvCxnSpPr>
            <p:nvPr/>
          </p:nvCxnSpPr>
          <p:spPr>
            <a:xfrm flipV="1">
              <a:off x="6792142" y="685402"/>
              <a:ext cx="582317" cy="22467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73" idx="6"/>
              <a:endCxn id="59" idx="2"/>
            </p:cNvCxnSpPr>
            <p:nvPr/>
          </p:nvCxnSpPr>
          <p:spPr>
            <a:xfrm flipV="1">
              <a:off x="5605311" y="999474"/>
              <a:ext cx="946546" cy="31796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5" idx="7"/>
              <a:endCxn id="73" idx="2"/>
            </p:cNvCxnSpPr>
            <p:nvPr/>
          </p:nvCxnSpPr>
          <p:spPr>
            <a:xfrm>
              <a:off x="4884181" y="1267125"/>
              <a:ext cx="459888" cy="5031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5" idx="3"/>
              <a:endCxn id="76" idx="0"/>
            </p:cNvCxnSpPr>
            <p:nvPr/>
          </p:nvCxnSpPr>
          <p:spPr>
            <a:xfrm flipH="1">
              <a:off x="4611090" y="1456735"/>
              <a:ext cx="88365" cy="21663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6" idx="6"/>
              <a:endCxn id="74" idx="2"/>
            </p:cNvCxnSpPr>
            <p:nvPr/>
          </p:nvCxnSpPr>
          <p:spPr>
            <a:xfrm flipV="1">
              <a:off x="4741711" y="1721211"/>
              <a:ext cx="158441" cy="8623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74" idx="7"/>
              <a:endCxn id="73" idx="3"/>
            </p:cNvCxnSpPr>
            <p:nvPr/>
          </p:nvCxnSpPr>
          <p:spPr>
            <a:xfrm flipV="1">
              <a:off x="5123136" y="1412244"/>
              <a:ext cx="259191" cy="21416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73" idx="4"/>
              <a:endCxn id="72" idx="0"/>
            </p:cNvCxnSpPr>
            <p:nvPr/>
          </p:nvCxnSpPr>
          <p:spPr>
            <a:xfrm>
              <a:off x="5474690" y="1451513"/>
              <a:ext cx="58700" cy="40377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77" idx="6"/>
              <a:endCxn id="72" idx="3"/>
            </p:cNvCxnSpPr>
            <p:nvPr/>
          </p:nvCxnSpPr>
          <p:spPr>
            <a:xfrm flipV="1">
              <a:off x="5214678" y="2037130"/>
              <a:ext cx="226349" cy="233359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77" idx="0"/>
              <a:endCxn id="74" idx="4"/>
            </p:cNvCxnSpPr>
            <p:nvPr/>
          </p:nvCxnSpPr>
          <p:spPr>
            <a:xfrm flipH="1" flipV="1">
              <a:off x="5030773" y="1855285"/>
              <a:ext cx="53284" cy="28113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74" idx="6"/>
              <a:endCxn id="72" idx="1"/>
            </p:cNvCxnSpPr>
            <p:nvPr/>
          </p:nvCxnSpPr>
          <p:spPr>
            <a:xfrm>
              <a:off x="5161394" y="1721210"/>
              <a:ext cx="279633" cy="16527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6" idx="5"/>
              <a:endCxn id="77" idx="1"/>
            </p:cNvCxnSpPr>
            <p:nvPr/>
          </p:nvCxnSpPr>
          <p:spPr>
            <a:xfrm>
              <a:off x="4703453" y="1902249"/>
              <a:ext cx="288241" cy="27343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71" idx="1"/>
              <a:endCxn id="72" idx="5"/>
            </p:cNvCxnSpPr>
            <p:nvPr/>
          </p:nvCxnSpPr>
          <p:spPr>
            <a:xfrm flipH="1" flipV="1">
              <a:off x="5625753" y="2037130"/>
              <a:ext cx="563526" cy="34699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77" idx="5"/>
              <a:endCxn id="70" idx="1"/>
            </p:cNvCxnSpPr>
            <p:nvPr/>
          </p:nvCxnSpPr>
          <p:spPr>
            <a:xfrm>
              <a:off x="5176420" y="2365294"/>
              <a:ext cx="775772" cy="59846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70" idx="7"/>
              <a:endCxn id="71" idx="3"/>
            </p:cNvCxnSpPr>
            <p:nvPr/>
          </p:nvCxnSpPr>
          <p:spPr>
            <a:xfrm flipV="1">
              <a:off x="6151251" y="2562916"/>
              <a:ext cx="38029" cy="40084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71" idx="6"/>
              <a:endCxn id="66" idx="2"/>
            </p:cNvCxnSpPr>
            <p:nvPr/>
          </p:nvCxnSpPr>
          <p:spPr>
            <a:xfrm flipV="1">
              <a:off x="6429566" y="2459612"/>
              <a:ext cx="403803" cy="1390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66" idx="3"/>
              <a:endCxn id="68" idx="7"/>
            </p:cNvCxnSpPr>
            <p:nvPr/>
          </p:nvCxnSpPr>
          <p:spPr>
            <a:xfrm flipH="1">
              <a:off x="6635565" y="2549008"/>
              <a:ext cx="239031" cy="394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67" idx="0"/>
              <a:endCxn id="66" idx="4"/>
            </p:cNvCxnSpPr>
            <p:nvPr/>
          </p:nvCxnSpPr>
          <p:spPr>
            <a:xfrm flipV="1">
              <a:off x="6910964" y="2586036"/>
              <a:ext cx="63161" cy="58337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69" idx="6"/>
              <a:endCxn id="67" idx="3"/>
            </p:cNvCxnSpPr>
            <p:nvPr/>
          </p:nvCxnSpPr>
          <p:spPr>
            <a:xfrm flipV="1">
              <a:off x="6646115" y="3385227"/>
              <a:ext cx="165319" cy="10156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69" idx="0"/>
              <a:endCxn id="68" idx="4"/>
            </p:cNvCxnSpPr>
            <p:nvPr/>
          </p:nvCxnSpPr>
          <p:spPr>
            <a:xfrm flipV="1">
              <a:off x="6505359" y="3158935"/>
              <a:ext cx="30677" cy="20142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68" idx="0"/>
              <a:endCxn id="71" idx="4"/>
            </p:cNvCxnSpPr>
            <p:nvPr/>
          </p:nvCxnSpPr>
          <p:spPr>
            <a:xfrm flipH="1" flipV="1">
              <a:off x="6288810" y="2599944"/>
              <a:ext cx="247226" cy="30614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69" idx="1"/>
              <a:endCxn id="70" idx="5"/>
            </p:cNvCxnSpPr>
            <p:nvPr/>
          </p:nvCxnSpPr>
          <p:spPr>
            <a:xfrm flipH="1" flipV="1">
              <a:off x="6151251" y="3142552"/>
              <a:ext cx="254578" cy="25483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70" idx="6"/>
              <a:endCxn id="68" idx="2"/>
            </p:cNvCxnSpPr>
            <p:nvPr/>
          </p:nvCxnSpPr>
          <p:spPr>
            <a:xfrm flipV="1">
              <a:off x="6192478" y="3032510"/>
              <a:ext cx="202802" cy="2064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66" idx="0"/>
              <a:endCxn id="65" idx="4"/>
            </p:cNvCxnSpPr>
            <p:nvPr/>
          </p:nvCxnSpPr>
          <p:spPr>
            <a:xfrm flipV="1">
              <a:off x="6974125" y="1704362"/>
              <a:ext cx="218351" cy="62882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64" idx="3"/>
              <a:endCxn id="66" idx="7"/>
            </p:cNvCxnSpPr>
            <p:nvPr/>
          </p:nvCxnSpPr>
          <p:spPr>
            <a:xfrm flipH="1">
              <a:off x="7073655" y="1772742"/>
              <a:ext cx="551641" cy="59747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79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3" y="2906086"/>
            <a:ext cx="5715000" cy="381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352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fundamental results on modularity that imprinted my world view of </a:t>
            </a:r>
            <a:r>
              <a:rPr lang="en-US" dirty="0" err="1" smtClean="0"/>
              <a:t>ASD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Explain concepts that are fundamental to </a:t>
            </a:r>
            <a:r>
              <a:rPr lang="en-US" dirty="0" err="1" smtClean="0"/>
              <a:t>ASD</a:t>
            </a:r>
            <a:r>
              <a:rPr lang="en-US" dirty="0" smtClean="0"/>
              <a:t> modules</a:t>
            </a:r>
            <a:endParaRPr lang="en-US" sz="1800" i="1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Review technical results that reinforced this position; and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Sketch a foundation for a General Theory of </a:t>
            </a:r>
            <a:r>
              <a:rPr lang="en-US" dirty="0" err="1" smtClean="0"/>
              <a:t>ASD</a:t>
            </a:r>
            <a:r>
              <a:rPr lang="en-US" dirty="0" smtClean="0"/>
              <a:t> Modularity in 3 slides</a:t>
            </a:r>
          </a:p>
          <a:p>
            <a:endParaRPr lang="en-US" dirty="0"/>
          </a:p>
          <a:p>
            <a:r>
              <a:rPr lang="en-US" dirty="0" smtClean="0"/>
              <a:t>All presented from hindsight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2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421688" cy="1362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Software 				Development paradigms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predicted in ’</a:t>
            </a:r>
            <a:r>
              <a:rPr lang="en-US" dirty="0" err="1" smtClean="0"/>
              <a:t>80</a:t>
            </a:r>
            <a:r>
              <a:rPr lang="en-US" cap="none" dirty="0" err="1" smtClean="0"/>
              <a:t>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4480469" y="469581"/>
            <a:ext cx="3829030" cy="3143631"/>
            <a:chOff x="4480469" y="469581"/>
            <a:chExt cx="3829030" cy="3143631"/>
          </a:xfrm>
        </p:grpSpPr>
        <p:sp>
          <p:nvSpPr>
            <p:cNvPr id="58" name="Oval 57"/>
            <p:cNvSpPr/>
            <p:nvPr/>
          </p:nvSpPr>
          <p:spPr>
            <a:xfrm>
              <a:off x="6551857" y="873049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333232" y="469581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866640" y="548824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027987" y="1010965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614745" y="975006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584070" y="1556922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051720" y="1451513"/>
              <a:ext cx="281512" cy="25284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33369" y="2333187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395280" y="2906086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364603" y="3360363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910966" y="2926731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148053" y="2347095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5402769" y="1855285"/>
              <a:ext cx="261242" cy="21304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5344069" y="1183364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4900152" y="1587136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661197" y="1227856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4480469" y="1673369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953436" y="2136415"/>
              <a:ext cx="261242" cy="2681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8" name="Straight Connector 87"/>
            <p:cNvCxnSpPr>
              <a:stCxn id="60" idx="6"/>
              <a:endCxn id="62" idx="2"/>
            </p:cNvCxnSpPr>
            <p:nvPr/>
          </p:nvCxnSpPr>
          <p:spPr>
            <a:xfrm>
              <a:off x="7614744" y="596006"/>
              <a:ext cx="251896" cy="7924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60" idx="5"/>
              <a:endCxn id="65" idx="1"/>
            </p:cNvCxnSpPr>
            <p:nvPr/>
          </p:nvCxnSpPr>
          <p:spPr>
            <a:xfrm>
              <a:off x="7573518" y="685402"/>
              <a:ext cx="82454" cy="32663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62" idx="5"/>
              <a:endCxn id="63" idx="0"/>
            </p:cNvCxnSpPr>
            <p:nvPr/>
          </p:nvCxnSpPr>
          <p:spPr>
            <a:xfrm>
              <a:off x="8106926" y="764644"/>
              <a:ext cx="61817" cy="24632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65" idx="6"/>
              <a:endCxn id="63" idx="2"/>
            </p:cNvCxnSpPr>
            <p:nvPr/>
          </p:nvCxnSpPr>
          <p:spPr>
            <a:xfrm>
              <a:off x="7896257" y="1101431"/>
              <a:ext cx="131730" cy="3595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65" idx="4"/>
              <a:endCxn id="67" idx="0"/>
            </p:cNvCxnSpPr>
            <p:nvPr/>
          </p:nvCxnSpPr>
          <p:spPr>
            <a:xfrm flipH="1">
              <a:off x="7724826" y="1227856"/>
              <a:ext cx="30675" cy="32906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69" idx="7"/>
              <a:endCxn id="65" idx="3"/>
            </p:cNvCxnSpPr>
            <p:nvPr/>
          </p:nvCxnSpPr>
          <p:spPr>
            <a:xfrm flipV="1">
              <a:off x="7292005" y="1190827"/>
              <a:ext cx="363966" cy="29771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69" idx="1"/>
              <a:endCxn id="58" idx="5"/>
            </p:cNvCxnSpPr>
            <p:nvPr/>
          </p:nvCxnSpPr>
          <p:spPr>
            <a:xfrm flipH="1" flipV="1">
              <a:off x="6792142" y="1088870"/>
              <a:ext cx="300804" cy="39967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69" idx="6"/>
              <a:endCxn id="67" idx="2"/>
            </p:cNvCxnSpPr>
            <p:nvPr/>
          </p:nvCxnSpPr>
          <p:spPr>
            <a:xfrm>
              <a:off x="7333232" y="1577938"/>
              <a:ext cx="250838" cy="10540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58" idx="7"/>
              <a:endCxn id="60" idx="3"/>
            </p:cNvCxnSpPr>
            <p:nvPr/>
          </p:nvCxnSpPr>
          <p:spPr>
            <a:xfrm flipV="1">
              <a:off x="6792142" y="685402"/>
              <a:ext cx="582317" cy="22467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80" idx="6"/>
              <a:endCxn id="58" idx="2"/>
            </p:cNvCxnSpPr>
            <p:nvPr/>
          </p:nvCxnSpPr>
          <p:spPr>
            <a:xfrm flipV="1">
              <a:off x="5605311" y="999474"/>
              <a:ext cx="946546" cy="31796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83" idx="7"/>
              <a:endCxn id="80" idx="2"/>
            </p:cNvCxnSpPr>
            <p:nvPr/>
          </p:nvCxnSpPr>
          <p:spPr>
            <a:xfrm>
              <a:off x="4884181" y="1267125"/>
              <a:ext cx="459888" cy="5031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83" idx="3"/>
              <a:endCxn id="85" idx="0"/>
            </p:cNvCxnSpPr>
            <p:nvPr/>
          </p:nvCxnSpPr>
          <p:spPr>
            <a:xfrm flipH="1">
              <a:off x="4611090" y="1456735"/>
              <a:ext cx="88365" cy="21663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85" idx="6"/>
              <a:endCxn id="81" idx="2"/>
            </p:cNvCxnSpPr>
            <p:nvPr/>
          </p:nvCxnSpPr>
          <p:spPr>
            <a:xfrm flipV="1">
              <a:off x="4741711" y="1721211"/>
              <a:ext cx="158441" cy="8623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81" idx="7"/>
              <a:endCxn id="80" idx="3"/>
            </p:cNvCxnSpPr>
            <p:nvPr/>
          </p:nvCxnSpPr>
          <p:spPr>
            <a:xfrm flipV="1">
              <a:off x="5123136" y="1412244"/>
              <a:ext cx="259191" cy="21416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80" idx="4"/>
              <a:endCxn id="78" idx="0"/>
            </p:cNvCxnSpPr>
            <p:nvPr/>
          </p:nvCxnSpPr>
          <p:spPr>
            <a:xfrm>
              <a:off x="5474690" y="1451513"/>
              <a:ext cx="58700" cy="40377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86" idx="6"/>
              <a:endCxn id="78" idx="3"/>
            </p:cNvCxnSpPr>
            <p:nvPr/>
          </p:nvCxnSpPr>
          <p:spPr>
            <a:xfrm flipV="1">
              <a:off x="5214678" y="2037130"/>
              <a:ext cx="226349" cy="233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86" idx="0"/>
              <a:endCxn id="81" idx="4"/>
            </p:cNvCxnSpPr>
            <p:nvPr/>
          </p:nvCxnSpPr>
          <p:spPr>
            <a:xfrm flipH="1" flipV="1">
              <a:off x="5030773" y="1855285"/>
              <a:ext cx="53284" cy="28113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81" idx="6"/>
              <a:endCxn id="78" idx="1"/>
            </p:cNvCxnSpPr>
            <p:nvPr/>
          </p:nvCxnSpPr>
          <p:spPr>
            <a:xfrm>
              <a:off x="5161394" y="1721210"/>
              <a:ext cx="279633" cy="16527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85" idx="5"/>
              <a:endCxn id="86" idx="1"/>
            </p:cNvCxnSpPr>
            <p:nvPr/>
          </p:nvCxnSpPr>
          <p:spPr>
            <a:xfrm>
              <a:off x="4703453" y="1902249"/>
              <a:ext cx="288241" cy="27343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77" idx="1"/>
              <a:endCxn id="78" idx="5"/>
            </p:cNvCxnSpPr>
            <p:nvPr/>
          </p:nvCxnSpPr>
          <p:spPr>
            <a:xfrm flipH="1" flipV="1">
              <a:off x="5625753" y="2037130"/>
              <a:ext cx="563526" cy="34699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86" idx="5"/>
              <a:endCxn id="75" idx="1"/>
            </p:cNvCxnSpPr>
            <p:nvPr/>
          </p:nvCxnSpPr>
          <p:spPr>
            <a:xfrm>
              <a:off x="5176420" y="2365294"/>
              <a:ext cx="775772" cy="59846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75" idx="7"/>
              <a:endCxn id="77" idx="3"/>
            </p:cNvCxnSpPr>
            <p:nvPr/>
          </p:nvCxnSpPr>
          <p:spPr>
            <a:xfrm flipV="1">
              <a:off x="6151251" y="2562916"/>
              <a:ext cx="38029" cy="40084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77" idx="6"/>
              <a:endCxn id="70" idx="2"/>
            </p:cNvCxnSpPr>
            <p:nvPr/>
          </p:nvCxnSpPr>
          <p:spPr>
            <a:xfrm flipV="1">
              <a:off x="6429566" y="2459612"/>
              <a:ext cx="403803" cy="1390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70" idx="3"/>
              <a:endCxn id="71" idx="7"/>
            </p:cNvCxnSpPr>
            <p:nvPr/>
          </p:nvCxnSpPr>
          <p:spPr>
            <a:xfrm flipH="1">
              <a:off x="6635565" y="2549008"/>
              <a:ext cx="239031" cy="394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31" idx="0"/>
              <a:endCxn id="70" idx="4"/>
            </p:cNvCxnSpPr>
            <p:nvPr/>
          </p:nvCxnSpPr>
          <p:spPr>
            <a:xfrm flipV="1">
              <a:off x="6910964" y="2586036"/>
              <a:ext cx="63161" cy="58337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73" idx="6"/>
              <a:endCxn id="131" idx="3"/>
            </p:cNvCxnSpPr>
            <p:nvPr/>
          </p:nvCxnSpPr>
          <p:spPr>
            <a:xfrm flipV="1">
              <a:off x="6646115" y="3385227"/>
              <a:ext cx="165319" cy="10156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73" idx="0"/>
              <a:endCxn id="71" idx="4"/>
            </p:cNvCxnSpPr>
            <p:nvPr/>
          </p:nvCxnSpPr>
          <p:spPr>
            <a:xfrm flipV="1">
              <a:off x="6505359" y="3158935"/>
              <a:ext cx="30677" cy="20142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71" idx="0"/>
              <a:endCxn id="77" idx="4"/>
            </p:cNvCxnSpPr>
            <p:nvPr/>
          </p:nvCxnSpPr>
          <p:spPr>
            <a:xfrm flipH="1" flipV="1">
              <a:off x="6288810" y="2599944"/>
              <a:ext cx="247226" cy="30614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73" idx="1"/>
              <a:endCxn id="75" idx="5"/>
            </p:cNvCxnSpPr>
            <p:nvPr/>
          </p:nvCxnSpPr>
          <p:spPr>
            <a:xfrm flipH="1" flipV="1">
              <a:off x="6151251" y="3142552"/>
              <a:ext cx="254578" cy="25483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75" idx="6"/>
              <a:endCxn id="71" idx="2"/>
            </p:cNvCxnSpPr>
            <p:nvPr/>
          </p:nvCxnSpPr>
          <p:spPr>
            <a:xfrm flipV="1">
              <a:off x="6192478" y="3032510"/>
              <a:ext cx="202802" cy="2064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70" idx="0"/>
              <a:endCxn id="69" idx="4"/>
            </p:cNvCxnSpPr>
            <p:nvPr/>
          </p:nvCxnSpPr>
          <p:spPr>
            <a:xfrm flipV="1">
              <a:off x="6974125" y="1704362"/>
              <a:ext cx="218351" cy="62882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67" idx="3"/>
              <a:endCxn id="70" idx="7"/>
            </p:cNvCxnSpPr>
            <p:nvPr/>
          </p:nvCxnSpPr>
          <p:spPr>
            <a:xfrm flipH="1">
              <a:off x="7073655" y="1772742"/>
              <a:ext cx="551641" cy="59747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6770208" y="3169407"/>
              <a:ext cx="281512" cy="2528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Modularity15-</a:t>
            </a:r>
            <a:fld id="{447A6935-56C3-4511-8A28-AF2D1D8188A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3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PCE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ComicSansTemplate</Template>
  <TotalTime>6165</TotalTime>
  <Words>2830</Words>
  <Application>Microsoft Office PowerPoint</Application>
  <PresentationFormat>On-screen Show (4:3)</PresentationFormat>
  <Paragraphs>1147</Paragraphs>
  <Slides>79</Slides>
  <Notes>22</Notes>
  <HiddenSlides>3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0" baseType="lpstr">
      <vt:lpstr>Arial</vt:lpstr>
      <vt:lpstr>Arial Narrow</vt:lpstr>
      <vt:lpstr>Calibri</vt:lpstr>
      <vt:lpstr>Cambria Math</vt:lpstr>
      <vt:lpstr>Comic Sans MS</vt:lpstr>
      <vt:lpstr>Courier New</vt:lpstr>
      <vt:lpstr>Symbol</vt:lpstr>
      <vt:lpstr>Tahoma</vt:lpstr>
      <vt:lpstr>Wingdings</vt:lpstr>
      <vt:lpstr>GPCE2011</vt:lpstr>
      <vt:lpstr>Visio</vt:lpstr>
      <vt:lpstr>A Theory of Modularity for Automated Software Design</vt:lpstr>
      <vt:lpstr>Salutes</vt:lpstr>
      <vt:lpstr>Introduction</vt:lpstr>
      <vt:lpstr>Why ASD?</vt:lpstr>
      <vt:lpstr>Benefits of Modularity</vt:lpstr>
      <vt:lpstr>Benefits of Modularity</vt:lpstr>
      <vt:lpstr>What is Modularity?  Difficult Question to Answer</vt:lpstr>
      <vt:lpstr>Today’s Presentation</vt:lpstr>
      <vt:lpstr>Future Software     Development paradigms   predicted in ’80s </vt:lpstr>
      <vt:lpstr>Keys to the Future of  Software Development</vt:lpstr>
      <vt:lpstr>Not Wishful Thinking...</vt:lpstr>
      <vt:lpstr>Relational Query Optimization (RQO)</vt:lpstr>
      <vt:lpstr>Keys to RQO Success</vt:lpstr>
      <vt:lpstr>1994 Domain Analysis</vt:lpstr>
      <vt:lpstr>1994 Domain Analysis</vt:lpstr>
      <vt:lpstr>Domain Analysis  =  Atomic Theory</vt:lpstr>
      <vt:lpstr>Find Semantically Equivalent Programs</vt:lpstr>
      <vt:lpstr>Can Now Optimize!</vt:lpstr>
      <vt:lpstr>Foundational Idea of RQO</vt:lpstr>
      <vt:lpstr>To Me…</vt:lpstr>
      <vt:lpstr>To Me…</vt:lpstr>
      <vt:lpstr>ASD Modularity  Diagrams – part 1</vt:lpstr>
      <vt:lpstr>UML Class Diagrams</vt:lpstr>
      <vt:lpstr>In Automated Design</vt:lpstr>
      <vt:lpstr>ASD Modularity Diagram of My Talk</vt:lpstr>
      <vt:lpstr>Teeny Code Example</vt:lpstr>
      <vt:lpstr>Teeny Code Example</vt:lpstr>
      <vt:lpstr>To My Aspect Colleagues</vt:lpstr>
      <vt:lpstr>Perspective</vt:lpstr>
      <vt:lpstr>Perspective</vt:lpstr>
      <vt:lpstr>Larger Example: IDE</vt:lpstr>
      <vt:lpstr>Larger Example: IDE</vt:lpstr>
      <vt:lpstr>Non-Software Example</vt:lpstr>
      <vt:lpstr>Name for Modular Relationship</vt:lpstr>
      <vt:lpstr>ASD Modularity  Diagrams – part 2</vt:lpstr>
      <vt:lpstr>Modularity is not just about Code</vt:lpstr>
      <vt:lpstr>Module Hierarchies</vt:lpstr>
      <vt:lpstr>Modular Abstractions</vt:lpstr>
      <vt:lpstr>Remember RQO?</vt:lpstr>
      <vt:lpstr>Nice Example: A Decade-Long Saga</vt:lpstr>
      <vt:lpstr>Egon et al Wrote the JBook</vt:lpstr>
      <vt:lpstr>Visually</vt:lpstr>
      <vt:lpstr>We Discovered </vt:lpstr>
      <vt:lpstr>We Discovered </vt:lpstr>
      <vt:lpstr>How I got here…</vt:lpstr>
      <vt:lpstr>From Practice to Theory</vt:lpstr>
      <vt:lpstr>Genesis ‘82-’90</vt:lpstr>
      <vt:lpstr>Genesis ‘82-’90</vt:lpstr>
      <vt:lpstr>Twist</vt:lpstr>
      <vt:lpstr>Layers and Layer Composition</vt:lpstr>
      <vt:lpstr>Layers and Layer Composition</vt:lpstr>
      <vt:lpstr>Layers and Layer Composition</vt:lpstr>
      <vt:lpstr>Layers and Layer Composition</vt:lpstr>
      <vt:lpstr>It Worked Really Well… </vt:lpstr>
      <vt:lpstr>But What About Feature Interactions?</vt:lpstr>
      <vt:lpstr>It Worked Really Well… </vt:lpstr>
      <vt:lpstr>Mixin Layers (95’-’00)</vt:lpstr>
      <vt:lpstr>First Saw Hierarchical Modules</vt:lpstr>
      <vt:lpstr>First Saw Hierarchical Modules</vt:lpstr>
      <vt:lpstr>AHEAD (00’-05’)</vt:lpstr>
      <vt:lpstr>Model Driven Engineering (06’-today)</vt:lpstr>
      <vt:lpstr>MDE SPLs  (06’-today)</vt:lpstr>
      <vt:lpstr>MDE SPLs  (06’-today)</vt:lpstr>
      <vt:lpstr>MDE SPLs  (06’-today)</vt:lpstr>
      <vt:lpstr>MDE SPLs  (06’-today)</vt:lpstr>
      <vt:lpstr>Correct By Construction ‘08-Today</vt:lpstr>
      <vt:lpstr>Example: CCSD Equations</vt:lpstr>
      <vt:lpstr>Last Week’s Numbers…</vt:lpstr>
      <vt:lpstr>Last Week’s Numbers…</vt:lpstr>
      <vt:lpstr>So what are these   diagrams?</vt:lpstr>
      <vt:lpstr>Diagrams of Categories</vt:lpstr>
      <vt:lpstr>Commuting Diagrams</vt:lpstr>
      <vt:lpstr>Functors</vt:lpstr>
      <vt:lpstr>Functors</vt:lpstr>
      <vt:lpstr>That’s enough for your First Lesson in Category Theory</vt:lpstr>
      <vt:lpstr>Final Thoughts</vt:lpstr>
      <vt:lpstr>I have Asserted 1 Idea</vt:lpstr>
      <vt:lpstr>Final Thoughts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Modularity Matters and  Where Modularity has Failed:  A Personal Perspective</dc:title>
  <dc:creator>dsb</dc:creator>
  <cp:lastModifiedBy>Microsoft account</cp:lastModifiedBy>
  <cp:revision>872</cp:revision>
  <dcterms:created xsi:type="dcterms:W3CDTF">2014-10-06T02:05:38Z</dcterms:created>
  <dcterms:modified xsi:type="dcterms:W3CDTF">2015-03-24T14:10:31Z</dcterms:modified>
</cp:coreProperties>
</file>