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7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AA496A-6A81-4AEA-87EA-A30034DAB21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007A0F94-9CD8-49D8-874E-B086AAD7D6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B03AD2D1-8DF9-4A0E-8368-6CA11AE8DEC8}"/>
              </a:ext>
            </a:extLst>
          </p:cNvPr>
          <p:cNvSpPr>
            <a:spLocks noGrp="1"/>
          </p:cNvSpPr>
          <p:nvPr>
            <p:ph type="dt" sz="half" idx="10"/>
          </p:nvPr>
        </p:nvSpPr>
        <p:spPr/>
        <p:txBody>
          <a:bodyPr/>
          <a:lstStyle/>
          <a:p>
            <a:fld id="{5EBBBBC6-15EE-435A-B2C3-5CE0C5CE896E}" type="datetimeFigureOut">
              <a:rPr lang="es-CL" smtClean="0"/>
              <a:t>12-02-2025</a:t>
            </a:fld>
            <a:endParaRPr lang="es-CL"/>
          </a:p>
        </p:txBody>
      </p:sp>
      <p:sp>
        <p:nvSpPr>
          <p:cNvPr id="5" name="Marcador de pie de página 4">
            <a:extLst>
              <a:ext uri="{FF2B5EF4-FFF2-40B4-BE49-F238E27FC236}">
                <a16:creationId xmlns:a16="http://schemas.microsoft.com/office/drawing/2014/main" id="{BEAE9FF7-5868-47F7-9BF0-8192D99F88D6}"/>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FAF9D327-B6B5-4CC9-AFB5-53115FE1DE8B}"/>
              </a:ext>
            </a:extLst>
          </p:cNvPr>
          <p:cNvSpPr>
            <a:spLocks noGrp="1"/>
          </p:cNvSpPr>
          <p:nvPr>
            <p:ph type="sldNum" sz="quarter" idx="12"/>
          </p:nvPr>
        </p:nvSpPr>
        <p:spPr/>
        <p:txBody>
          <a:bodyPr/>
          <a:lstStyle/>
          <a:p>
            <a:fld id="{D9C53879-A6CB-47E6-ADFD-AD3E5327015A}" type="slidenum">
              <a:rPr lang="es-CL" smtClean="0"/>
              <a:t>‹Nº›</a:t>
            </a:fld>
            <a:endParaRPr lang="es-CL"/>
          </a:p>
        </p:txBody>
      </p:sp>
    </p:spTree>
    <p:extLst>
      <p:ext uri="{BB962C8B-B14F-4D97-AF65-F5344CB8AC3E}">
        <p14:creationId xmlns:p14="http://schemas.microsoft.com/office/powerpoint/2010/main" val="744514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B35704-7927-4041-8D9B-525E606E5F1F}"/>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E99C7360-B30F-4A4F-B37C-9133A6A8594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8B7A5897-04F4-495D-A090-442C3DE920F5}"/>
              </a:ext>
            </a:extLst>
          </p:cNvPr>
          <p:cNvSpPr>
            <a:spLocks noGrp="1"/>
          </p:cNvSpPr>
          <p:nvPr>
            <p:ph type="dt" sz="half" idx="10"/>
          </p:nvPr>
        </p:nvSpPr>
        <p:spPr/>
        <p:txBody>
          <a:bodyPr/>
          <a:lstStyle/>
          <a:p>
            <a:fld id="{5EBBBBC6-15EE-435A-B2C3-5CE0C5CE896E}" type="datetimeFigureOut">
              <a:rPr lang="es-CL" smtClean="0"/>
              <a:t>12-02-2025</a:t>
            </a:fld>
            <a:endParaRPr lang="es-CL"/>
          </a:p>
        </p:txBody>
      </p:sp>
      <p:sp>
        <p:nvSpPr>
          <p:cNvPr id="5" name="Marcador de pie de página 4">
            <a:extLst>
              <a:ext uri="{FF2B5EF4-FFF2-40B4-BE49-F238E27FC236}">
                <a16:creationId xmlns:a16="http://schemas.microsoft.com/office/drawing/2014/main" id="{FAAD36D5-1F4B-4395-A0D2-6009C7EEC86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9D6FE157-ABE2-4FCB-96BB-A8051F5B580A}"/>
              </a:ext>
            </a:extLst>
          </p:cNvPr>
          <p:cNvSpPr>
            <a:spLocks noGrp="1"/>
          </p:cNvSpPr>
          <p:nvPr>
            <p:ph type="sldNum" sz="quarter" idx="12"/>
          </p:nvPr>
        </p:nvSpPr>
        <p:spPr/>
        <p:txBody>
          <a:bodyPr/>
          <a:lstStyle/>
          <a:p>
            <a:fld id="{D9C53879-A6CB-47E6-ADFD-AD3E5327015A}" type="slidenum">
              <a:rPr lang="es-CL" smtClean="0"/>
              <a:t>‹Nº›</a:t>
            </a:fld>
            <a:endParaRPr lang="es-CL"/>
          </a:p>
        </p:txBody>
      </p:sp>
    </p:spTree>
    <p:extLst>
      <p:ext uri="{BB962C8B-B14F-4D97-AF65-F5344CB8AC3E}">
        <p14:creationId xmlns:p14="http://schemas.microsoft.com/office/powerpoint/2010/main" val="4012459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782A187-FF94-49E6-8DEB-30334D02B89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EE5673A4-5323-48B7-9DD2-FB970DCD943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1E873DD4-89E6-41BF-BCC4-6FD6181A0472}"/>
              </a:ext>
            </a:extLst>
          </p:cNvPr>
          <p:cNvSpPr>
            <a:spLocks noGrp="1"/>
          </p:cNvSpPr>
          <p:nvPr>
            <p:ph type="dt" sz="half" idx="10"/>
          </p:nvPr>
        </p:nvSpPr>
        <p:spPr/>
        <p:txBody>
          <a:bodyPr/>
          <a:lstStyle/>
          <a:p>
            <a:fld id="{5EBBBBC6-15EE-435A-B2C3-5CE0C5CE896E}" type="datetimeFigureOut">
              <a:rPr lang="es-CL" smtClean="0"/>
              <a:t>12-02-2025</a:t>
            </a:fld>
            <a:endParaRPr lang="es-CL"/>
          </a:p>
        </p:txBody>
      </p:sp>
      <p:sp>
        <p:nvSpPr>
          <p:cNvPr id="5" name="Marcador de pie de página 4">
            <a:extLst>
              <a:ext uri="{FF2B5EF4-FFF2-40B4-BE49-F238E27FC236}">
                <a16:creationId xmlns:a16="http://schemas.microsoft.com/office/drawing/2014/main" id="{6B1CE3BD-95D3-4428-A3C9-4A91B3C4720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C4723E01-A99B-4B0B-8854-07536BB288B9}"/>
              </a:ext>
            </a:extLst>
          </p:cNvPr>
          <p:cNvSpPr>
            <a:spLocks noGrp="1"/>
          </p:cNvSpPr>
          <p:nvPr>
            <p:ph type="sldNum" sz="quarter" idx="12"/>
          </p:nvPr>
        </p:nvSpPr>
        <p:spPr/>
        <p:txBody>
          <a:bodyPr/>
          <a:lstStyle/>
          <a:p>
            <a:fld id="{D9C53879-A6CB-47E6-ADFD-AD3E5327015A}" type="slidenum">
              <a:rPr lang="es-CL" smtClean="0"/>
              <a:t>‹Nº›</a:t>
            </a:fld>
            <a:endParaRPr lang="es-CL"/>
          </a:p>
        </p:txBody>
      </p:sp>
    </p:spTree>
    <p:extLst>
      <p:ext uri="{BB962C8B-B14F-4D97-AF65-F5344CB8AC3E}">
        <p14:creationId xmlns:p14="http://schemas.microsoft.com/office/powerpoint/2010/main" val="240104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1B3824-1284-4345-A7E9-AED83AA4E00A}"/>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3C71E6F9-3B10-4EA9-8D65-E0BBE4ED9AC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0A1ABA19-D53F-4FD9-B1EA-7374E84CD53E}"/>
              </a:ext>
            </a:extLst>
          </p:cNvPr>
          <p:cNvSpPr>
            <a:spLocks noGrp="1"/>
          </p:cNvSpPr>
          <p:nvPr>
            <p:ph type="dt" sz="half" idx="10"/>
          </p:nvPr>
        </p:nvSpPr>
        <p:spPr/>
        <p:txBody>
          <a:bodyPr/>
          <a:lstStyle/>
          <a:p>
            <a:fld id="{5EBBBBC6-15EE-435A-B2C3-5CE0C5CE896E}" type="datetimeFigureOut">
              <a:rPr lang="es-CL" smtClean="0"/>
              <a:t>12-02-2025</a:t>
            </a:fld>
            <a:endParaRPr lang="es-CL"/>
          </a:p>
        </p:txBody>
      </p:sp>
      <p:sp>
        <p:nvSpPr>
          <p:cNvPr id="5" name="Marcador de pie de página 4">
            <a:extLst>
              <a:ext uri="{FF2B5EF4-FFF2-40B4-BE49-F238E27FC236}">
                <a16:creationId xmlns:a16="http://schemas.microsoft.com/office/drawing/2014/main" id="{31409654-21B3-4A2C-BDB6-10BD84580B21}"/>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E054A13C-8FD7-4465-A086-8CBFB70C0C0D}"/>
              </a:ext>
            </a:extLst>
          </p:cNvPr>
          <p:cNvSpPr>
            <a:spLocks noGrp="1"/>
          </p:cNvSpPr>
          <p:nvPr>
            <p:ph type="sldNum" sz="quarter" idx="12"/>
          </p:nvPr>
        </p:nvSpPr>
        <p:spPr/>
        <p:txBody>
          <a:bodyPr/>
          <a:lstStyle/>
          <a:p>
            <a:fld id="{D9C53879-A6CB-47E6-ADFD-AD3E5327015A}" type="slidenum">
              <a:rPr lang="es-CL" smtClean="0"/>
              <a:t>‹Nº›</a:t>
            </a:fld>
            <a:endParaRPr lang="es-CL"/>
          </a:p>
        </p:txBody>
      </p:sp>
    </p:spTree>
    <p:extLst>
      <p:ext uri="{BB962C8B-B14F-4D97-AF65-F5344CB8AC3E}">
        <p14:creationId xmlns:p14="http://schemas.microsoft.com/office/powerpoint/2010/main" val="1160110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100118-10FE-4500-BF0E-E6946C3BBDC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C6059AF9-35D9-4D07-8BEE-D45F28BC6C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C7E94BB-8A5E-49CF-9BC8-A918E7A2CD20}"/>
              </a:ext>
            </a:extLst>
          </p:cNvPr>
          <p:cNvSpPr>
            <a:spLocks noGrp="1"/>
          </p:cNvSpPr>
          <p:nvPr>
            <p:ph type="dt" sz="half" idx="10"/>
          </p:nvPr>
        </p:nvSpPr>
        <p:spPr/>
        <p:txBody>
          <a:bodyPr/>
          <a:lstStyle/>
          <a:p>
            <a:fld id="{5EBBBBC6-15EE-435A-B2C3-5CE0C5CE896E}" type="datetimeFigureOut">
              <a:rPr lang="es-CL" smtClean="0"/>
              <a:t>12-02-2025</a:t>
            </a:fld>
            <a:endParaRPr lang="es-CL"/>
          </a:p>
        </p:txBody>
      </p:sp>
      <p:sp>
        <p:nvSpPr>
          <p:cNvPr id="5" name="Marcador de pie de página 4">
            <a:extLst>
              <a:ext uri="{FF2B5EF4-FFF2-40B4-BE49-F238E27FC236}">
                <a16:creationId xmlns:a16="http://schemas.microsoft.com/office/drawing/2014/main" id="{AFC8B623-5AFF-4542-9C4F-955F6529A13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2089AC1E-1CFC-464F-8E3C-98DF558D7D6B}"/>
              </a:ext>
            </a:extLst>
          </p:cNvPr>
          <p:cNvSpPr>
            <a:spLocks noGrp="1"/>
          </p:cNvSpPr>
          <p:nvPr>
            <p:ph type="sldNum" sz="quarter" idx="12"/>
          </p:nvPr>
        </p:nvSpPr>
        <p:spPr/>
        <p:txBody>
          <a:bodyPr/>
          <a:lstStyle/>
          <a:p>
            <a:fld id="{D9C53879-A6CB-47E6-ADFD-AD3E5327015A}" type="slidenum">
              <a:rPr lang="es-CL" smtClean="0"/>
              <a:t>‹Nº›</a:t>
            </a:fld>
            <a:endParaRPr lang="es-CL"/>
          </a:p>
        </p:txBody>
      </p:sp>
    </p:spTree>
    <p:extLst>
      <p:ext uri="{BB962C8B-B14F-4D97-AF65-F5344CB8AC3E}">
        <p14:creationId xmlns:p14="http://schemas.microsoft.com/office/powerpoint/2010/main" val="3999410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3331A-00E3-4148-8887-31862E87F67A}"/>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625B78AF-5B31-4230-8280-9861BE819A2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80C7C6A2-30CB-4BCC-B1C6-8FE2F3E1434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93EBE7A1-C224-43B7-9BA1-611A3B450194}"/>
              </a:ext>
            </a:extLst>
          </p:cNvPr>
          <p:cNvSpPr>
            <a:spLocks noGrp="1"/>
          </p:cNvSpPr>
          <p:nvPr>
            <p:ph type="dt" sz="half" idx="10"/>
          </p:nvPr>
        </p:nvSpPr>
        <p:spPr/>
        <p:txBody>
          <a:bodyPr/>
          <a:lstStyle/>
          <a:p>
            <a:fld id="{5EBBBBC6-15EE-435A-B2C3-5CE0C5CE896E}" type="datetimeFigureOut">
              <a:rPr lang="es-CL" smtClean="0"/>
              <a:t>12-02-2025</a:t>
            </a:fld>
            <a:endParaRPr lang="es-CL"/>
          </a:p>
        </p:txBody>
      </p:sp>
      <p:sp>
        <p:nvSpPr>
          <p:cNvPr id="6" name="Marcador de pie de página 5">
            <a:extLst>
              <a:ext uri="{FF2B5EF4-FFF2-40B4-BE49-F238E27FC236}">
                <a16:creationId xmlns:a16="http://schemas.microsoft.com/office/drawing/2014/main" id="{F197ED61-0157-43CD-87A8-238057C930A7}"/>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32DBE040-583D-42A6-B57B-E64D22E8E6EC}"/>
              </a:ext>
            </a:extLst>
          </p:cNvPr>
          <p:cNvSpPr>
            <a:spLocks noGrp="1"/>
          </p:cNvSpPr>
          <p:nvPr>
            <p:ph type="sldNum" sz="quarter" idx="12"/>
          </p:nvPr>
        </p:nvSpPr>
        <p:spPr/>
        <p:txBody>
          <a:bodyPr/>
          <a:lstStyle/>
          <a:p>
            <a:fld id="{D9C53879-A6CB-47E6-ADFD-AD3E5327015A}" type="slidenum">
              <a:rPr lang="es-CL" smtClean="0"/>
              <a:t>‹Nº›</a:t>
            </a:fld>
            <a:endParaRPr lang="es-CL"/>
          </a:p>
        </p:txBody>
      </p:sp>
    </p:spTree>
    <p:extLst>
      <p:ext uri="{BB962C8B-B14F-4D97-AF65-F5344CB8AC3E}">
        <p14:creationId xmlns:p14="http://schemas.microsoft.com/office/powerpoint/2010/main" val="3724817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036ACF-F857-4BE0-9BB8-15C1CFB3E79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307A99D4-7AD1-4D80-AEBB-6C26A0BFD2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AE80F65-AC07-4101-B8A8-B795F9716E6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F24D5A5E-773D-4AF7-AF92-99B6AD4505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B1DEAC2-38C5-49DE-BA08-170FE38E244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F06B567C-21F1-4BAA-ADB1-F7DCDF4083F0}"/>
              </a:ext>
            </a:extLst>
          </p:cNvPr>
          <p:cNvSpPr>
            <a:spLocks noGrp="1"/>
          </p:cNvSpPr>
          <p:nvPr>
            <p:ph type="dt" sz="half" idx="10"/>
          </p:nvPr>
        </p:nvSpPr>
        <p:spPr/>
        <p:txBody>
          <a:bodyPr/>
          <a:lstStyle/>
          <a:p>
            <a:fld id="{5EBBBBC6-15EE-435A-B2C3-5CE0C5CE896E}" type="datetimeFigureOut">
              <a:rPr lang="es-CL" smtClean="0"/>
              <a:t>12-02-2025</a:t>
            </a:fld>
            <a:endParaRPr lang="es-CL"/>
          </a:p>
        </p:txBody>
      </p:sp>
      <p:sp>
        <p:nvSpPr>
          <p:cNvPr id="8" name="Marcador de pie de página 7">
            <a:extLst>
              <a:ext uri="{FF2B5EF4-FFF2-40B4-BE49-F238E27FC236}">
                <a16:creationId xmlns:a16="http://schemas.microsoft.com/office/drawing/2014/main" id="{2250EA00-D37C-4FCC-B50F-1E032F95F1D4}"/>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4B09BDA7-747A-49EB-A0AA-78BCEA27C361}"/>
              </a:ext>
            </a:extLst>
          </p:cNvPr>
          <p:cNvSpPr>
            <a:spLocks noGrp="1"/>
          </p:cNvSpPr>
          <p:nvPr>
            <p:ph type="sldNum" sz="quarter" idx="12"/>
          </p:nvPr>
        </p:nvSpPr>
        <p:spPr/>
        <p:txBody>
          <a:bodyPr/>
          <a:lstStyle/>
          <a:p>
            <a:fld id="{D9C53879-A6CB-47E6-ADFD-AD3E5327015A}" type="slidenum">
              <a:rPr lang="es-CL" smtClean="0"/>
              <a:t>‹Nº›</a:t>
            </a:fld>
            <a:endParaRPr lang="es-CL"/>
          </a:p>
        </p:txBody>
      </p:sp>
    </p:spTree>
    <p:extLst>
      <p:ext uri="{BB962C8B-B14F-4D97-AF65-F5344CB8AC3E}">
        <p14:creationId xmlns:p14="http://schemas.microsoft.com/office/powerpoint/2010/main" val="3974184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149A04-7D05-4B38-B826-0C1104F9BB77}"/>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F150A00C-7100-4560-BC3A-56DE280E0C1A}"/>
              </a:ext>
            </a:extLst>
          </p:cNvPr>
          <p:cNvSpPr>
            <a:spLocks noGrp="1"/>
          </p:cNvSpPr>
          <p:nvPr>
            <p:ph type="dt" sz="half" idx="10"/>
          </p:nvPr>
        </p:nvSpPr>
        <p:spPr/>
        <p:txBody>
          <a:bodyPr/>
          <a:lstStyle/>
          <a:p>
            <a:fld id="{5EBBBBC6-15EE-435A-B2C3-5CE0C5CE896E}" type="datetimeFigureOut">
              <a:rPr lang="es-CL" smtClean="0"/>
              <a:t>12-02-2025</a:t>
            </a:fld>
            <a:endParaRPr lang="es-CL"/>
          </a:p>
        </p:txBody>
      </p:sp>
      <p:sp>
        <p:nvSpPr>
          <p:cNvPr id="4" name="Marcador de pie de página 3">
            <a:extLst>
              <a:ext uri="{FF2B5EF4-FFF2-40B4-BE49-F238E27FC236}">
                <a16:creationId xmlns:a16="http://schemas.microsoft.com/office/drawing/2014/main" id="{AAB6BABD-031C-4170-B5CF-DC21EA653AF4}"/>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A89A545A-BE43-428E-8797-4F5CE1186FC1}"/>
              </a:ext>
            </a:extLst>
          </p:cNvPr>
          <p:cNvSpPr>
            <a:spLocks noGrp="1"/>
          </p:cNvSpPr>
          <p:nvPr>
            <p:ph type="sldNum" sz="quarter" idx="12"/>
          </p:nvPr>
        </p:nvSpPr>
        <p:spPr/>
        <p:txBody>
          <a:bodyPr/>
          <a:lstStyle/>
          <a:p>
            <a:fld id="{D9C53879-A6CB-47E6-ADFD-AD3E5327015A}" type="slidenum">
              <a:rPr lang="es-CL" smtClean="0"/>
              <a:t>‹Nº›</a:t>
            </a:fld>
            <a:endParaRPr lang="es-CL"/>
          </a:p>
        </p:txBody>
      </p:sp>
    </p:spTree>
    <p:extLst>
      <p:ext uri="{BB962C8B-B14F-4D97-AF65-F5344CB8AC3E}">
        <p14:creationId xmlns:p14="http://schemas.microsoft.com/office/powerpoint/2010/main" val="2355935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AD6468C-D874-487E-BD5D-A503ECAE95CF}"/>
              </a:ext>
            </a:extLst>
          </p:cNvPr>
          <p:cNvSpPr>
            <a:spLocks noGrp="1"/>
          </p:cNvSpPr>
          <p:nvPr>
            <p:ph type="dt" sz="half" idx="10"/>
          </p:nvPr>
        </p:nvSpPr>
        <p:spPr/>
        <p:txBody>
          <a:bodyPr/>
          <a:lstStyle/>
          <a:p>
            <a:fld id="{5EBBBBC6-15EE-435A-B2C3-5CE0C5CE896E}" type="datetimeFigureOut">
              <a:rPr lang="es-CL" smtClean="0"/>
              <a:t>12-02-2025</a:t>
            </a:fld>
            <a:endParaRPr lang="es-CL"/>
          </a:p>
        </p:txBody>
      </p:sp>
      <p:sp>
        <p:nvSpPr>
          <p:cNvPr id="3" name="Marcador de pie de página 2">
            <a:extLst>
              <a:ext uri="{FF2B5EF4-FFF2-40B4-BE49-F238E27FC236}">
                <a16:creationId xmlns:a16="http://schemas.microsoft.com/office/drawing/2014/main" id="{3469E86C-14C9-4D04-9161-19437D365AA8}"/>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B3567C03-88F2-414C-AAD1-EE465EA0102D}"/>
              </a:ext>
            </a:extLst>
          </p:cNvPr>
          <p:cNvSpPr>
            <a:spLocks noGrp="1"/>
          </p:cNvSpPr>
          <p:nvPr>
            <p:ph type="sldNum" sz="quarter" idx="12"/>
          </p:nvPr>
        </p:nvSpPr>
        <p:spPr/>
        <p:txBody>
          <a:bodyPr/>
          <a:lstStyle/>
          <a:p>
            <a:fld id="{D9C53879-A6CB-47E6-ADFD-AD3E5327015A}" type="slidenum">
              <a:rPr lang="es-CL" smtClean="0"/>
              <a:t>‹Nº›</a:t>
            </a:fld>
            <a:endParaRPr lang="es-CL"/>
          </a:p>
        </p:txBody>
      </p:sp>
    </p:spTree>
    <p:extLst>
      <p:ext uri="{BB962C8B-B14F-4D97-AF65-F5344CB8AC3E}">
        <p14:creationId xmlns:p14="http://schemas.microsoft.com/office/powerpoint/2010/main" val="1213662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14B250-8497-4E0D-9EBB-FE42ED33C9B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536AB17F-CD4E-4745-857E-F403B135F8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CB4085F8-5F8A-47B9-9379-0ACA28391A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C08E518-E70C-4C8C-B120-EF9331ACEEA0}"/>
              </a:ext>
            </a:extLst>
          </p:cNvPr>
          <p:cNvSpPr>
            <a:spLocks noGrp="1"/>
          </p:cNvSpPr>
          <p:nvPr>
            <p:ph type="dt" sz="half" idx="10"/>
          </p:nvPr>
        </p:nvSpPr>
        <p:spPr/>
        <p:txBody>
          <a:bodyPr/>
          <a:lstStyle/>
          <a:p>
            <a:fld id="{5EBBBBC6-15EE-435A-B2C3-5CE0C5CE896E}" type="datetimeFigureOut">
              <a:rPr lang="es-CL" smtClean="0"/>
              <a:t>12-02-2025</a:t>
            </a:fld>
            <a:endParaRPr lang="es-CL"/>
          </a:p>
        </p:txBody>
      </p:sp>
      <p:sp>
        <p:nvSpPr>
          <p:cNvPr id="6" name="Marcador de pie de página 5">
            <a:extLst>
              <a:ext uri="{FF2B5EF4-FFF2-40B4-BE49-F238E27FC236}">
                <a16:creationId xmlns:a16="http://schemas.microsoft.com/office/drawing/2014/main" id="{2E76AEFA-C0CE-4EA3-879F-E878F2324B7C}"/>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11B1EC6B-A055-459C-9363-EF3BD529BD25}"/>
              </a:ext>
            </a:extLst>
          </p:cNvPr>
          <p:cNvSpPr>
            <a:spLocks noGrp="1"/>
          </p:cNvSpPr>
          <p:nvPr>
            <p:ph type="sldNum" sz="quarter" idx="12"/>
          </p:nvPr>
        </p:nvSpPr>
        <p:spPr/>
        <p:txBody>
          <a:bodyPr/>
          <a:lstStyle/>
          <a:p>
            <a:fld id="{D9C53879-A6CB-47E6-ADFD-AD3E5327015A}" type="slidenum">
              <a:rPr lang="es-CL" smtClean="0"/>
              <a:t>‹Nº›</a:t>
            </a:fld>
            <a:endParaRPr lang="es-CL"/>
          </a:p>
        </p:txBody>
      </p:sp>
    </p:spTree>
    <p:extLst>
      <p:ext uri="{BB962C8B-B14F-4D97-AF65-F5344CB8AC3E}">
        <p14:creationId xmlns:p14="http://schemas.microsoft.com/office/powerpoint/2010/main" val="655386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BCB9A1-231B-4AAD-B66B-C8E61592838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92EC9490-C241-43FA-9E64-52AC32DA21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62A06F64-E41E-430D-B5C4-BAC5A55392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2A318E8-24E0-4218-B9DE-440399209079}"/>
              </a:ext>
            </a:extLst>
          </p:cNvPr>
          <p:cNvSpPr>
            <a:spLocks noGrp="1"/>
          </p:cNvSpPr>
          <p:nvPr>
            <p:ph type="dt" sz="half" idx="10"/>
          </p:nvPr>
        </p:nvSpPr>
        <p:spPr/>
        <p:txBody>
          <a:bodyPr/>
          <a:lstStyle/>
          <a:p>
            <a:fld id="{5EBBBBC6-15EE-435A-B2C3-5CE0C5CE896E}" type="datetimeFigureOut">
              <a:rPr lang="es-CL" smtClean="0"/>
              <a:t>12-02-2025</a:t>
            </a:fld>
            <a:endParaRPr lang="es-CL"/>
          </a:p>
        </p:txBody>
      </p:sp>
      <p:sp>
        <p:nvSpPr>
          <p:cNvPr id="6" name="Marcador de pie de página 5">
            <a:extLst>
              <a:ext uri="{FF2B5EF4-FFF2-40B4-BE49-F238E27FC236}">
                <a16:creationId xmlns:a16="http://schemas.microsoft.com/office/drawing/2014/main" id="{6AD2D2AD-3E23-483E-BD8E-2F358BA3F035}"/>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4AD2D168-3FB9-43D1-8055-A1D63F583A88}"/>
              </a:ext>
            </a:extLst>
          </p:cNvPr>
          <p:cNvSpPr>
            <a:spLocks noGrp="1"/>
          </p:cNvSpPr>
          <p:nvPr>
            <p:ph type="sldNum" sz="quarter" idx="12"/>
          </p:nvPr>
        </p:nvSpPr>
        <p:spPr/>
        <p:txBody>
          <a:bodyPr/>
          <a:lstStyle/>
          <a:p>
            <a:fld id="{D9C53879-A6CB-47E6-ADFD-AD3E5327015A}" type="slidenum">
              <a:rPr lang="es-CL" smtClean="0"/>
              <a:t>‹Nº›</a:t>
            </a:fld>
            <a:endParaRPr lang="es-CL"/>
          </a:p>
        </p:txBody>
      </p:sp>
    </p:spTree>
    <p:extLst>
      <p:ext uri="{BB962C8B-B14F-4D97-AF65-F5344CB8AC3E}">
        <p14:creationId xmlns:p14="http://schemas.microsoft.com/office/powerpoint/2010/main" val="4030718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CFFE2DA-6D94-4850-AD7E-7693A684AA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BB300DED-E3D4-4BFF-8FD1-23DDDF4614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26E02F2F-2DE1-46E8-990C-F04AF07EA9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BBBBC6-15EE-435A-B2C3-5CE0C5CE896E}" type="datetimeFigureOut">
              <a:rPr lang="es-CL" smtClean="0"/>
              <a:t>12-02-2025</a:t>
            </a:fld>
            <a:endParaRPr lang="es-CL"/>
          </a:p>
        </p:txBody>
      </p:sp>
      <p:sp>
        <p:nvSpPr>
          <p:cNvPr id="5" name="Marcador de pie de página 4">
            <a:extLst>
              <a:ext uri="{FF2B5EF4-FFF2-40B4-BE49-F238E27FC236}">
                <a16:creationId xmlns:a16="http://schemas.microsoft.com/office/drawing/2014/main" id="{788E0490-D1DF-43FA-9894-AC5E39D506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D146ED5E-A285-44E6-9799-E487882F96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C53879-A6CB-47E6-ADFD-AD3E5327015A}" type="slidenum">
              <a:rPr lang="es-CL" smtClean="0"/>
              <a:t>‹Nº›</a:t>
            </a:fld>
            <a:endParaRPr lang="es-CL"/>
          </a:p>
        </p:txBody>
      </p:sp>
    </p:spTree>
    <p:extLst>
      <p:ext uri="{BB962C8B-B14F-4D97-AF65-F5344CB8AC3E}">
        <p14:creationId xmlns:p14="http://schemas.microsoft.com/office/powerpoint/2010/main" val="2798572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minciencia.gob.cl/uploads/filer_public/bc/38/bc389daf-4514-4306-867c-760ae7686e2c/documento_politica_ia_digital_.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gendershades.org/" TargetMode="External"/><Relationship Id="rId2" Type="http://schemas.openxmlformats.org/officeDocument/2006/relationships/hyperlink" Target="https://www.reuters.com/article/world/amazon-abandona-un-proyecto-de-ia-para-la-contratacin-por-su-sesgo-sexista-idUSKCN1MO0M4/#:~:text=Su%20objetivo%20era%20desarrollar%20una,y%20ubicaciones%20espec%C3%ADficas%20del%20trabaj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lanacion.com.ar/tecnologia/chatgpt-empleados-de-una-reconocida-empresa-de-tecnologia-habrian-filtrado-informacion-sensible-nid11042023/"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mckinsey.com/~/media/mckinsey/featured%20insights/digital%20disruption/harnessing%20automation%20for%20a%20future%20that%20works/a-future-that-works-executive-summary-spanish-mgi-march-24-2017.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blog.signus.es/lo-que-contamina-chatgp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weforum.org/publications/the-future-of-jobs-report-202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5399F-0B55-4C1D-88A7-810947D5AB9C}"/>
              </a:ext>
            </a:extLst>
          </p:cNvPr>
          <p:cNvSpPr>
            <a:spLocks noGrp="1"/>
          </p:cNvSpPr>
          <p:nvPr>
            <p:ph type="ctrTitle"/>
          </p:nvPr>
        </p:nvSpPr>
        <p:spPr>
          <a:xfrm>
            <a:off x="1524000" y="2183363"/>
            <a:ext cx="9144000" cy="2387600"/>
          </a:xfrm>
        </p:spPr>
        <p:txBody>
          <a:bodyPr>
            <a:normAutofit fontScale="90000"/>
          </a:bodyPr>
          <a:lstStyle/>
          <a:p>
            <a:r>
              <a:rPr lang="es-CL" sz="4400" b="1" dirty="0"/>
              <a:t>Curso: Análisis de Big Data con Inteligencia Artificial</a:t>
            </a:r>
            <a:br>
              <a:rPr lang="es-CL" sz="4400" b="1" dirty="0"/>
            </a:br>
            <a:r>
              <a:rPr lang="es-CL" sz="4400" b="1" dirty="0"/>
              <a:t>5. Ética y Futuro de la IA.</a:t>
            </a:r>
            <a:br>
              <a:rPr lang="es-CL" sz="4400" b="1" dirty="0"/>
            </a:br>
            <a:endParaRPr lang="es-CL" sz="4400" b="1" dirty="0"/>
          </a:p>
        </p:txBody>
      </p:sp>
      <p:sp>
        <p:nvSpPr>
          <p:cNvPr id="3" name="Subtítulo 2">
            <a:extLst>
              <a:ext uri="{FF2B5EF4-FFF2-40B4-BE49-F238E27FC236}">
                <a16:creationId xmlns:a16="http://schemas.microsoft.com/office/drawing/2014/main" id="{C3175EE9-AFAE-41D9-BD22-62BC2548B2C3}"/>
              </a:ext>
            </a:extLst>
          </p:cNvPr>
          <p:cNvSpPr>
            <a:spLocks noGrp="1"/>
          </p:cNvSpPr>
          <p:nvPr>
            <p:ph type="subTitle" idx="1"/>
          </p:nvPr>
        </p:nvSpPr>
        <p:spPr>
          <a:xfrm>
            <a:off x="1409306" y="5202238"/>
            <a:ext cx="9144000" cy="1655762"/>
          </a:xfrm>
        </p:spPr>
        <p:txBody>
          <a:bodyPr/>
          <a:lstStyle/>
          <a:p>
            <a:r>
              <a:rPr lang="es-CL" dirty="0"/>
              <a:t>Docente: Diego Miranda Olavarría</a:t>
            </a:r>
          </a:p>
          <a:p>
            <a:r>
              <a:rPr lang="es-CL" i="1" dirty="0"/>
              <a:t>Data </a:t>
            </a:r>
            <a:r>
              <a:rPr lang="es-CL" i="1" dirty="0" err="1"/>
              <a:t>Scientist</a:t>
            </a:r>
            <a:endParaRPr lang="es-CL" i="1" dirty="0"/>
          </a:p>
        </p:txBody>
      </p:sp>
      <p:pic>
        <p:nvPicPr>
          <p:cNvPr id="7" name="Imagen 6">
            <a:extLst>
              <a:ext uri="{FF2B5EF4-FFF2-40B4-BE49-F238E27FC236}">
                <a16:creationId xmlns:a16="http://schemas.microsoft.com/office/drawing/2014/main" id="{B39BD5D4-CF1E-4E64-A649-F787AFFA4F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7723" y="51323"/>
            <a:ext cx="5967167" cy="2132040"/>
          </a:xfrm>
          <a:prstGeom prst="rect">
            <a:avLst/>
          </a:prstGeom>
        </p:spPr>
      </p:pic>
    </p:spTree>
    <p:extLst>
      <p:ext uri="{BB962C8B-B14F-4D97-AF65-F5344CB8AC3E}">
        <p14:creationId xmlns:p14="http://schemas.microsoft.com/office/powerpoint/2010/main" val="418613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78B613-CA09-48FE-A8FB-0BFFEE08BF78}"/>
              </a:ext>
            </a:extLst>
          </p:cNvPr>
          <p:cNvSpPr>
            <a:spLocks noGrp="1"/>
          </p:cNvSpPr>
          <p:nvPr>
            <p:ph type="title"/>
          </p:nvPr>
        </p:nvSpPr>
        <p:spPr/>
        <p:txBody>
          <a:bodyPr/>
          <a:lstStyle/>
          <a:p>
            <a:r>
              <a:rPr lang="es-CL" b="1" dirty="0"/>
              <a:t>Política Nacional de IA (Chile)</a:t>
            </a:r>
          </a:p>
        </p:txBody>
      </p:sp>
      <p:sp>
        <p:nvSpPr>
          <p:cNvPr id="3" name="Marcador de contenido 2">
            <a:extLst>
              <a:ext uri="{FF2B5EF4-FFF2-40B4-BE49-F238E27FC236}">
                <a16:creationId xmlns:a16="http://schemas.microsoft.com/office/drawing/2014/main" id="{DFD88C01-AA73-4383-9EFD-7FE77898473E}"/>
              </a:ext>
            </a:extLst>
          </p:cNvPr>
          <p:cNvSpPr>
            <a:spLocks noGrp="1"/>
          </p:cNvSpPr>
          <p:nvPr>
            <p:ph idx="1"/>
          </p:nvPr>
        </p:nvSpPr>
        <p:spPr>
          <a:xfrm>
            <a:off x="307910" y="1825625"/>
            <a:ext cx="11045890" cy="4351338"/>
          </a:xfrm>
        </p:spPr>
        <p:txBody>
          <a:bodyPr/>
          <a:lstStyle/>
          <a:p>
            <a:pPr algn="just" rtl="0"/>
            <a:r>
              <a:rPr lang="es-MX" b="0" i="0" dirty="0">
                <a:solidFill>
                  <a:srgbClr val="212529"/>
                </a:solidFill>
                <a:effectLst/>
                <a:latin typeface="Montserrat" panose="00000500000000000000" pitchFamily="2" charset="0"/>
              </a:rPr>
              <a:t>Chile publicó su primera </a:t>
            </a:r>
            <a:r>
              <a:rPr lang="es-MX" b="1" i="0" u="sng" dirty="0">
                <a:solidFill>
                  <a:srgbClr val="000099"/>
                </a:solidFill>
                <a:effectLst/>
                <a:latin typeface="Montserrat" panose="00000500000000000000" pitchFamily="2" charset="0"/>
                <a:hlinkClick r:id="rId2"/>
              </a:rPr>
              <a:t>Política Nacional de IA en 2021</a:t>
            </a:r>
            <a:r>
              <a:rPr lang="es-MX" b="0" i="0" dirty="0">
                <a:solidFill>
                  <a:srgbClr val="212529"/>
                </a:solidFill>
                <a:effectLst/>
                <a:latin typeface="Montserrat" panose="00000500000000000000" pitchFamily="2" charset="0"/>
              </a:rPr>
              <a:t>. Desde su publicación hemos sido testigos de significativos avances en la materia: la creación del Centro Nacional de Inteligencia Artificial (CENIA), la focalización en IA de becas de doctorado (ANID), la puesta en marcha de redes de 5G, el primer doctorado de IA en Chile y Latinoamérica, la implementación del Proyecto Algoritmos Éticos, entre otras medidas.  </a:t>
            </a:r>
          </a:p>
        </p:txBody>
      </p:sp>
    </p:spTree>
    <p:extLst>
      <p:ext uri="{BB962C8B-B14F-4D97-AF65-F5344CB8AC3E}">
        <p14:creationId xmlns:p14="http://schemas.microsoft.com/office/powerpoint/2010/main" val="304808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41C26E-286B-4AAA-944E-AB16D06E454F}"/>
              </a:ext>
            </a:extLst>
          </p:cNvPr>
          <p:cNvSpPr>
            <a:spLocks noGrp="1"/>
          </p:cNvSpPr>
          <p:nvPr>
            <p:ph type="title"/>
          </p:nvPr>
        </p:nvSpPr>
        <p:spPr/>
        <p:txBody>
          <a:bodyPr/>
          <a:lstStyle/>
          <a:p>
            <a:r>
              <a:rPr lang="es-MX" b="1" dirty="0"/>
              <a:t>¿Por qué es importante la ética en IA?</a:t>
            </a:r>
            <a:endParaRPr lang="es-CL" b="1" dirty="0"/>
          </a:p>
        </p:txBody>
      </p:sp>
      <p:sp>
        <p:nvSpPr>
          <p:cNvPr id="3" name="Marcador de contenido 2">
            <a:extLst>
              <a:ext uri="{FF2B5EF4-FFF2-40B4-BE49-F238E27FC236}">
                <a16:creationId xmlns:a16="http://schemas.microsoft.com/office/drawing/2014/main" id="{6784D17E-AB61-463D-A5DA-6D81792DE496}"/>
              </a:ext>
            </a:extLst>
          </p:cNvPr>
          <p:cNvSpPr>
            <a:spLocks noGrp="1"/>
          </p:cNvSpPr>
          <p:nvPr>
            <p:ph idx="1"/>
          </p:nvPr>
        </p:nvSpPr>
        <p:spPr>
          <a:xfrm>
            <a:off x="838200" y="1825625"/>
            <a:ext cx="10515600" cy="1682685"/>
          </a:xfrm>
        </p:spPr>
        <p:txBody>
          <a:bodyPr/>
          <a:lstStyle/>
          <a:p>
            <a:pPr algn="just"/>
            <a:r>
              <a:rPr lang="es-MX" dirty="0">
                <a:solidFill>
                  <a:srgbClr val="212529"/>
                </a:solidFill>
                <a:latin typeface="Montserrat" panose="00000500000000000000" pitchFamily="2" charset="0"/>
              </a:rPr>
              <a:t>La IA impacta múltiples aspectos de la sociedad. Su uso irresponsable puede generar discriminación, sesgo, desempleo masivo o vulnerar derechos fundamentales.</a:t>
            </a:r>
            <a:endParaRPr lang="es-CL" dirty="0">
              <a:solidFill>
                <a:srgbClr val="212529"/>
              </a:solidFill>
              <a:latin typeface="Montserrat" panose="00000500000000000000" pitchFamily="2" charset="0"/>
            </a:endParaRPr>
          </a:p>
        </p:txBody>
      </p:sp>
    </p:spTree>
    <p:extLst>
      <p:ext uri="{BB962C8B-B14F-4D97-AF65-F5344CB8AC3E}">
        <p14:creationId xmlns:p14="http://schemas.microsoft.com/office/powerpoint/2010/main" val="446907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14EDDD-7049-41ED-9B27-D37F8E531BEA}"/>
              </a:ext>
            </a:extLst>
          </p:cNvPr>
          <p:cNvSpPr>
            <a:spLocks noGrp="1"/>
          </p:cNvSpPr>
          <p:nvPr>
            <p:ph type="title"/>
          </p:nvPr>
        </p:nvSpPr>
        <p:spPr/>
        <p:txBody>
          <a:bodyPr/>
          <a:lstStyle/>
          <a:p>
            <a:r>
              <a:rPr lang="es-MX" b="1" dirty="0"/>
              <a:t>Sesgo y Discriminación en IA.</a:t>
            </a:r>
            <a:endParaRPr lang="es-CL" b="1" dirty="0"/>
          </a:p>
        </p:txBody>
      </p:sp>
      <p:sp>
        <p:nvSpPr>
          <p:cNvPr id="3" name="Marcador de contenido 2">
            <a:extLst>
              <a:ext uri="{FF2B5EF4-FFF2-40B4-BE49-F238E27FC236}">
                <a16:creationId xmlns:a16="http://schemas.microsoft.com/office/drawing/2014/main" id="{C745CFCE-1258-4F71-AE99-122AC650F5EA}"/>
              </a:ext>
            </a:extLst>
          </p:cNvPr>
          <p:cNvSpPr>
            <a:spLocks noGrp="1"/>
          </p:cNvSpPr>
          <p:nvPr>
            <p:ph idx="1"/>
          </p:nvPr>
        </p:nvSpPr>
        <p:spPr>
          <a:xfrm>
            <a:off x="4133461" y="2189519"/>
            <a:ext cx="2369976" cy="805608"/>
          </a:xfrm>
        </p:spPr>
        <p:txBody>
          <a:bodyPr/>
          <a:lstStyle/>
          <a:p>
            <a:pPr marL="0" indent="0">
              <a:buNone/>
            </a:pPr>
            <a:r>
              <a:rPr lang="es-CL" dirty="0">
                <a:hlinkClick r:id="rId2"/>
              </a:rPr>
              <a:t>Caso Amazon</a:t>
            </a:r>
            <a:endParaRPr lang="es-CL" dirty="0"/>
          </a:p>
        </p:txBody>
      </p:sp>
      <p:sp>
        <p:nvSpPr>
          <p:cNvPr id="4" name="CuadroTexto 3">
            <a:extLst>
              <a:ext uri="{FF2B5EF4-FFF2-40B4-BE49-F238E27FC236}">
                <a16:creationId xmlns:a16="http://schemas.microsoft.com/office/drawing/2014/main" id="{C84479C8-7FB6-4C14-808D-405418117E51}"/>
              </a:ext>
            </a:extLst>
          </p:cNvPr>
          <p:cNvSpPr txBox="1"/>
          <p:nvPr/>
        </p:nvSpPr>
        <p:spPr>
          <a:xfrm>
            <a:off x="3359019" y="3232348"/>
            <a:ext cx="4618654" cy="523220"/>
          </a:xfrm>
          <a:prstGeom prst="rect">
            <a:avLst/>
          </a:prstGeom>
          <a:noFill/>
        </p:spPr>
        <p:txBody>
          <a:bodyPr wrap="square" rtlCol="0">
            <a:spAutoFit/>
          </a:bodyPr>
          <a:lstStyle/>
          <a:p>
            <a:r>
              <a:rPr lang="en-US" sz="2800" dirty="0">
                <a:hlinkClick r:id="rId3"/>
              </a:rPr>
              <a:t>Caso </a:t>
            </a:r>
            <a:r>
              <a:rPr lang="en-US" sz="2800" dirty="0" err="1">
                <a:hlinkClick r:id="rId3"/>
              </a:rPr>
              <a:t>Reconocimiento</a:t>
            </a:r>
            <a:r>
              <a:rPr lang="en-US" sz="2800" dirty="0">
                <a:hlinkClick r:id="rId3"/>
              </a:rPr>
              <a:t> Facial</a:t>
            </a:r>
            <a:endParaRPr lang="es-CL" sz="2800" dirty="0"/>
          </a:p>
        </p:txBody>
      </p:sp>
    </p:spTree>
    <p:extLst>
      <p:ext uri="{BB962C8B-B14F-4D97-AF65-F5344CB8AC3E}">
        <p14:creationId xmlns:p14="http://schemas.microsoft.com/office/powerpoint/2010/main" val="2364177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036144-520C-41B5-B07E-FD85EE573DD2}"/>
              </a:ext>
            </a:extLst>
          </p:cNvPr>
          <p:cNvSpPr>
            <a:spLocks noGrp="1"/>
          </p:cNvSpPr>
          <p:nvPr>
            <p:ph type="title"/>
          </p:nvPr>
        </p:nvSpPr>
        <p:spPr/>
        <p:txBody>
          <a:bodyPr/>
          <a:lstStyle/>
          <a:p>
            <a:r>
              <a:rPr lang="es-MX" b="1" dirty="0"/>
              <a:t>Privacidad y Seguridad de Datos</a:t>
            </a:r>
            <a:endParaRPr lang="es-CL" b="1" dirty="0"/>
          </a:p>
        </p:txBody>
      </p:sp>
      <p:sp>
        <p:nvSpPr>
          <p:cNvPr id="3" name="Marcador de contenido 2">
            <a:extLst>
              <a:ext uri="{FF2B5EF4-FFF2-40B4-BE49-F238E27FC236}">
                <a16:creationId xmlns:a16="http://schemas.microsoft.com/office/drawing/2014/main" id="{DF4631F1-AF89-466B-9521-9B44AB1F6A2F}"/>
              </a:ext>
            </a:extLst>
          </p:cNvPr>
          <p:cNvSpPr>
            <a:spLocks noGrp="1"/>
          </p:cNvSpPr>
          <p:nvPr>
            <p:ph idx="1"/>
          </p:nvPr>
        </p:nvSpPr>
        <p:spPr/>
        <p:txBody>
          <a:bodyPr/>
          <a:lstStyle/>
          <a:p>
            <a:pPr algn="just"/>
            <a:r>
              <a:rPr lang="es-MX" dirty="0">
                <a:solidFill>
                  <a:srgbClr val="212529"/>
                </a:solidFill>
                <a:latin typeface="Montserrat" panose="00000500000000000000" pitchFamily="2" charset="0"/>
              </a:rPr>
              <a:t>La IA necesita grandes volúmenes de datos para funcionar. Sin regulaciones adecuadas, esto puede llevar a violaciones de privacidad, filtraciones de datos y vigilancia masiva</a:t>
            </a:r>
            <a:r>
              <a:rPr lang="es-MX" dirty="0"/>
              <a:t>.</a:t>
            </a:r>
          </a:p>
          <a:p>
            <a:pPr algn="just"/>
            <a:endParaRPr lang="es-MX" dirty="0"/>
          </a:p>
          <a:p>
            <a:pPr marL="0" indent="0" algn="just">
              <a:buNone/>
            </a:pPr>
            <a:r>
              <a:rPr lang="es-MX" dirty="0">
                <a:hlinkClick r:id="rId2"/>
              </a:rPr>
              <a:t>Filtración de datos </a:t>
            </a:r>
            <a:r>
              <a:rPr lang="es-MX" dirty="0" err="1">
                <a:hlinkClick r:id="rId2"/>
              </a:rPr>
              <a:t>ChatGPT</a:t>
            </a:r>
            <a:endParaRPr lang="es-CL" dirty="0"/>
          </a:p>
        </p:txBody>
      </p:sp>
    </p:spTree>
    <p:extLst>
      <p:ext uri="{BB962C8B-B14F-4D97-AF65-F5344CB8AC3E}">
        <p14:creationId xmlns:p14="http://schemas.microsoft.com/office/powerpoint/2010/main" val="1674104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1AAD60-B691-476F-B613-7229E4AC5969}"/>
              </a:ext>
            </a:extLst>
          </p:cNvPr>
          <p:cNvSpPr>
            <a:spLocks noGrp="1"/>
          </p:cNvSpPr>
          <p:nvPr>
            <p:ph type="title"/>
          </p:nvPr>
        </p:nvSpPr>
        <p:spPr/>
        <p:txBody>
          <a:bodyPr/>
          <a:lstStyle/>
          <a:p>
            <a:r>
              <a:rPr lang="es-CL" b="1" dirty="0"/>
              <a:t>Impacto en el Empleo</a:t>
            </a:r>
          </a:p>
        </p:txBody>
      </p:sp>
      <p:sp>
        <p:nvSpPr>
          <p:cNvPr id="3" name="Marcador de contenido 2">
            <a:extLst>
              <a:ext uri="{FF2B5EF4-FFF2-40B4-BE49-F238E27FC236}">
                <a16:creationId xmlns:a16="http://schemas.microsoft.com/office/drawing/2014/main" id="{3D06FC6F-9DC0-444E-A5C1-7C19136498AB}"/>
              </a:ext>
            </a:extLst>
          </p:cNvPr>
          <p:cNvSpPr>
            <a:spLocks noGrp="1"/>
          </p:cNvSpPr>
          <p:nvPr>
            <p:ph idx="1"/>
          </p:nvPr>
        </p:nvSpPr>
        <p:spPr/>
        <p:txBody>
          <a:bodyPr/>
          <a:lstStyle/>
          <a:p>
            <a:pPr algn="just"/>
            <a:r>
              <a:rPr lang="es-MX" dirty="0">
                <a:solidFill>
                  <a:srgbClr val="212529"/>
                </a:solidFill>
                <a:latin typeface="Montserrat" panose="00000500000000000000" pitchFamily="2" charset="0"/>
              </a:rPr>
              <a:t>La IA y la automatización eliminarán algunos empleos repetitivos, pero también crearán nuevas oportunidades.</a:t>
            </a:r>
          </a:p>
          <a:p>
            <a:pPr algn="just"/>
            <a:endParaRPr lang="es-MX" dirty="0">
              <a:solidFill>
                <a:srgbClr val="212529"/>
              </a:solidFill>
              <a:latin typeface="Montserrat" panose="00000500000000000000" pitchFamily="2" charset="0"/>
            </a:endParaRPr>
          </a:p>
          <a:p>
            <a:pPr marL="0" indent="0" algn="just">
              <a:buNone/>
            </a:pPr>
            <a:r>
              <a:rPr lang="es-MX" dirty="0">
                <a:solidFill>
                  <a:srgbClr val="212529"/>
                </a:solidFill>
                <a:latin typeface="Montserrat" panose="00000500000000000000" pitchFamily="2" charset="0"/>
                <a:hlinkClick r:id="rId2"/>
              </a:rPr>
              <a:t>Empleos Automatizables</a:t>
            </a:r>
            <a:endParaRPr lang="es-CL" dirty="0">
              <a:solidFill>
                <a:srgbClr val="212529"/>
              </a:solidFill>
              <a:latin typeface="Montserrat" panose="00000500000000000000" pitchFamily="2" charset="0"/>
            </a:endParaRPr>
          </a:p>
        </p:txBody>
      </p:sp>
    </p:spTree>
    <p:extLst>
      <p:ext uri="{BB962C8B-B14F-4D97-AF65-F5344CB8AC3E}">
        <p14:creationId xmlns:p14="http://schemas.microsoft.com/office/powerpoint/2010/main" val="1322613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89CCE-C4FD-451D-851D-F8B4F213F5C3}"/>
              </a:ext>
            </a:extLst>
          </p:cNvPr>
          <p:cNvSpPr>
            <a:spLocks noGrp="1"/>
          </p:cNvSpPr>
          <p:nvPr>
            <p:ph type="title"/>
          </p:nvPr>
        </p:nvSpPr>
        <p:spPr/>
        <p:txBody>
          <a:bodyPr/>
          <a:lstStyle/>
          <a:p>
            <a:r>
              <a:rPr lang="es-CL" b="1" dirty="0"/>
              <a:t>IA y Medio Ambiente</a:t>
            </a:r>
          </a:p>
        </p:txBody>
      </p:sp>
      <p:sp>
        <p:nvSpPr>
          <p:cNvPr id="3" name="Marcador de contenido 2">
            <a:extLst>
              <a:ext uri="{FF2B5EF4-FFF2-40B4-BE49-F238E27FC236}">
                <a16:creationId xmlns:a16="http://schemas.microsoft.com/office/drawing/2014/main" id="{98D1F0E8-6A5D-4AAD-AA5F-78CEE76AEFB0}"/>
              </a:ext>
            </a:extLst>
          </p:cNvPr>
          <p:cNvSpPr>
            <a:spLocks noGrp="1"/>
          </p:cNvSpPr>
          <p:nvPr>
            <p:ph idx="1"/>
          </p:nvPr>
        </p:nvSpPr>
        <p:spPr/>
        <p:txBody>
          <a:bodyPr/>
          <a:lstStyle/>
          <a:p>
            <a:pPr algn="just"/>
            <a:r>
              <a:rPr lang="es-MX" dirty="0">
                <a:solidFill>
                  <a:srgbClr val="212529"/>
                </a:solidFill>
                <a:latin typeface="Montserrat" panose="00000500000000000000" pitchFamily="2" charset="0"/>
              </a:rPr>
              <a:t>La IA tiene un alto consumo energético, pero también puede ser una herramienta poderosa para monitorear y mitigar los impactos ambientales.</a:t>
            </a:r>
          </a:p>
          <a:p>
            <a:pPr algn="just"/>
            <a:endParaRPr lang="es-MX" dirty="0">
              <a:solidFill>
                <a:srgbClr val="212529"/>
              </a:solidFill>
              <a:latin typeface="Montserrat" panose="00000500000000000000" pitchFamily="2" charset="0"/>
            </a:endParaRPr>
          </a:p>
          <a:p>
            <a:pPr marL="0" indent="0" algn="just">
              <a:buNone/>
            </a:pPr>
            <a:r>
              <a:rPr lang="es-MX" dirty="0">
                <a:hlinkClick r:id="rId2"/>
              </a:rPr>
              <a:t>Consumo de </a:t>
            </a:r>
            <a:r>
              <a:rPr lang="es-MX" dirty="0" err="1">
                <a:hlinkClick r:id="rId2"/>
              </a:rPr>
              <a:t>Energia</a:t>
            </a:r>
            <a:r>
              <a:rPr lang="es-MX" dirty="0">
                <a:hlinkClick r:id="rId2"/>
              </a:rPr>
              <a:t> </a:t>
            </a:r>
            <a:r>
              <a:rPr lang="es-MX" dirty="0" err="1">
                <a:hlinkClick r:id="rId2"/>
              </a:rPr>
              <a:t>ChatGPT</a:t>
            </a:r>
            <a:endParaRPr lang="es-CL" dirty="0"/>
          </a:p>
        </p:txBody>
      </p:sp>
    </p:spTree>
    <p:extLst>
      <p:ext uri="{BB962C8B-B14F-4D97-AF65-F5344CB8AC3E}">
        <p14:creationId xmlns:p14="http://schemas.microsoft.com/office/powerpoint/2010/main" val="2724217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8A33E6-282E-45FE-A5CD-F44224B007FF}"/>
              </a:ext>
            </a:extLst>
          </p:cNvPr>
          <p:cNvSpPr>
            <a:spLocks noGrp="1"/>
          </p:cNvSpPr>
          <p:nvPr>
            <p:ph type="title"/>
          </p:nvPr>
        </p:nvSpPr>
        <p:spPr/>
        <p:txBody>
          <a:bodyPr/>
          <a:lstStyle/>
          <a:p>
            <a:r>
              <a:rPr lang="es-CL" b="1" dirty="0"/>
              <a:t>Tendencias Futuras de la IA</a:t>
            </a:r>
          </a:p>
        </p:txBody>
      </p:sp>
      <p:sp>
        <p:nvSpPr>
          <p:cNvPr id="3" name="Marcador de contenido 2">
            <a:extLst>
              <a:ext uri="{FF2B5EF4-FFF2-40B4-BE49-F238E27FC236}">
                <a16:creationId xmlns:a16="http://schemas.microsoft.com/office/drawing/2014/main" id="{9EC3A45B-7B31-444B-9A09-A38B8DB96554}"/>
              </a:ext>
            </a:extLst>
          </p:cNvPr>
          <p:cNvSpPr>
            <a:spLocks noGrp="1"/>
          </p:cNvSpPr>
          <p:nvPr>
            <p:ph idx="1"/>
          </p:nvPr>
        </p:nvSpPr>
        <p:spPr/>
        <p:txBody>
          <a:bodyPr/>
          <a:lstStyle/>
          <a:p>
            <a:pPr algn="just"/>
            <a:r>
              <a:rPr lang="es-MX" dirty="0">
                <a:solidFill>
                  <a:srgbClr val="212529"/>
                </a:solidFill>
                <a:latin typeface="Montserrat" panose="00000500000000000000" pitchFamily="2" charset="0"/>
              </a:rPr>
              <a:t>La IA está revolucionando industrias enteras. En los próximos años veremos modelos más potentes, mayor automatización y la necesidad de nuevas regulaciones.</a:t>
            </a:r>
          </a:p>
          <a:p>
            <a:pPr algn="just"/>
            <a:endParaRPr lang="es-MX" dirty="0">
              <a:solidFill>
                <a:srgbClr val="212529"/>
              </a:solidFill>
              <a:latin typeface="Montserrat" panose="00000500000000000000" pitchFamily="2" charset="0"/>
            </a:endParaRPr>
          </a:p>
          <a:p>
            <a:pPr marL="0" indent="0" algn="just">
              <a:buNone/>
            </a:pPr>
            <a:r>
              <a:rPr lang="es-MX" dirty="0">
                <a:solidFill>
                  <a:srgbClr val="212529"/>
                </a:solidFill>
                <a:latin typeface="Montserrat" panose="00000500000000000000" pitchFamily="2" charset="0"/>
                <a:hlinkClick r:id="rId2"/>
              </a:rPr>
              <a:t>Future Jobs </a:t>
            </a:r>
            <a:endParaRPr lang="es-CL" dirty="0">
              <a:solidFill>
                <a:srgbClr val="212529"/>
              </a:solidFill>
              <a:latin typeface="Montserrat" panose="00000500000000000000" pitchFamily="2" charset="0"/>
            </a:endParaRPr>
          </a:p>
        </p:txBody>
      </p:sp>
    </p:spTree>
    <p:extLst>
      <p:ext uri="{BB962C8B-B14F-4D97-AF65-F5344CB8AC3E}">
        <p14:creationId xmlns:p14="http://schemas.microsoft.com/office/powerpoint/2010/main" val="341344793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279</Words>
  <Application>Microsoft Office PowerPoint</Application>
  <PresentationFormat>Panorámica</PresentationFormat>
  <Paragraphs>26</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vt:lpstr>
      <vt:lpstr>Calibri Light</vt:lpstr>
      <vt:lpstr>Montserrat</vt:lpstr>
      <vt:lpstr>Tema de Office</vt:lpstr>
      <vt:lpstr>Curso: Análisis de Big Data con Inteligencia Artificial 5. Ética y Futuro de la IA. </vt:lpstr>
      <vt:lpstr>Política Nacional de IA (Chile)</vt:lpstr>
      <vt:lpstr>¿Por qué es importante la ética en IA?</vt:lpstr>
      <vt:lpstr>Sesgo y Discriminación en IA.</vt:lpstr>
      <vt:lpstr>Privacidad y Seguridad de Datos</vt:lpstr>
      <vt:lpstr>Impacto en el Empleo</vt:lpstr>
      <vt:lpstr>IA y Medio Ambiente</vt:lpstr>
      <vt:lpstr>Tendencias Futuras de la 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Análisis de Big Data con Inteligencia Artificial 5. Ética y Futuro de la IA. </dc:title>
  <dc:creator>DIEGO MIRANDA OLAVARRIA</dc:creator>
  <cp:lastModifiedBy>DIEGO MIRANDA OLAVARRIA</cp:lastModifiedBy>
  <cp:revision>14</cp:revision>
  <dcterms:created xsi:type="dcterms:W3CDTF">2025-02-12T15:53:02Z</dcterms:created>
  <dcterms:modified xsi:type="dcterms:W3CDTF">2025-02-12T17:08:30Z</dcterms:modified>
</cp:coreProperties>
</file>