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3.jpg" ContentType="image/jpg"/>
  <Override PartName="/ppt/media/image4.jpg" ContentType="image/jpg"/>
  <Override PartName="/ppt/media/image5.jpg" ContentType="image/jpg"/>
  <Override PartName="/ppt/media/image20.jpg" ContentType="image/jpg"/>
  <Override PartName="/ppt/media/image22.jpg" ContentType="image/jpg"/>
  <Override PartName="/ppt/media/image28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96" r:id="rId5"/>
    <p:sldId id="270" r:id="rId6"/>
    <p:sldId id="294" r:id="rId7"/>
    <p:sldId id="295" r:id="rId8"/>
    <p:sldId id="273" r:id="rId9"/>
    <p:sldId id="274" r:id="rId10"/>
    <p:sldId id="298" r:id="rId11"/>
    <p:sldId id="276" r:id="rId12"/>
    <p:sldId id="279" r:id="rId13"/>
    <p:sldId id="280" r:id="rId14"/>
    <p:sldId id="281" r:id="rId15"/>
    <p:sldId id="299" r:id="rId16"/>
    <p:sldId id="263" r:id="rId17"/>
    <p:sldId id="264" r:id="rId18"/>
    <p:sldId id="283" r:id="rId19"/>
    <p:sldId id="266" r:id="rId20"/>
    <p:sldId id="284" r:id="rId21"/>
    <p:sldId id="268" r:id="rId2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B7A4E1-61EE-4FF5-B7C2-0DA0AFE8B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95A534-0C2B-4BE1-9459-F70B104A8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EB036C-B9C4-4EF1-A4DB-7678F0C37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4A91F-3459-45E7-968D-0326D5C15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7AF72-5BD1-4959-83D0-53292ED9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6587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24292-795D-48E7-BF6E-5E91AFE9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70344D-CE2F-4DA2-AA5F-B48C5BB5D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DC4DC-EEA2-4011-BC66-3EB9D3FD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453B05-DD8D-4140-B812-A3A33A14F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8155B5-02C1-4866-A591-3390D4CF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9867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9930D6-EFD0-4739-BCD7-D22966BA1B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13625D-4008-4488-9894-4FD68EFE0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A290D5-2E7A-489C-BF3D-B74820D0F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9C7756-CC4B-44D8-91F0-64346AA0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7E7149-2104-4952-8841-E0C906581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2895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‹Nº›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163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E8C12D-EC79-4295-8F95-597261023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DBEFDC-2AA7-45EF-ACA0-A5BF68AEE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19A08-D5DE-4B1D-9E01-15D7CECC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5D0296-FA35-4C1E-8685-B1AA7C49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70A8AB-761C-40A7-ADDF-11B0771E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6826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CEB88E-DE21-4A23-B175-DFF3C978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7C9D8C-D441-47BB-9FE2-F37AEAC1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3DF0B4-864D-4DBA-ABD6-F7E97D0B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D00251-FBA6-45D2-A233-7A80D03D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8F2F4C-466E-4457-8AF0-FFEEC011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9292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21360-3313-4A65-8E7F-88C40915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BEDF6-CB56-4486-B82F-20396805A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42F584-5847-48CF-A184-B22FB67EA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F18B5D9-BB8F-421C-AF6F-12E960AD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E2E1B9-8B55-40E5-8426-FD6E8FC3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147DA9-9864-47D9-BAC4-325BE7C8D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9884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3699EA-2743-4C8B-890D-23BDF035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2743F6-1F7A-400A-9811-8069563F8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1DE2FC-32BE-4D87-9BE0-196ECE4C4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AF6DA1-3C3D-46E1-94CE-5025A74639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796B0A-AAC3-4C78-931C-00FBF7F71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DE7012E-67C4-45BF-80A8-27BBF39C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0B4127-0E4B-48CD-A7D8-ADDE696C0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6FDDFD-8E83-4EF6-904F-4220C7DD0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982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029317-ED8F-4BCF-A29E-709AC5479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E06A61-ACE6-471F-95B8-AB389BFB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D33845-DCE5-4F2A-A207-77E03FDDE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C126854-BF45-4669-9DAA-7C9E8F9B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39052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D05D15-66CD-4C0D-BCBC-BC013EBE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243F202-9191-44C7-8E02-3BA59947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478A0D-CCB0-4609-8242-9E17ADCAA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20698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8F243-0584-4303-94F0-6BEA01F6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95E78C-7569-463F-8ADA-9A5DA39C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80999A-386F-45F6-8F26-CDC454C8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C62356-5270-4F2A-B3C5-F14EE6666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8F10B1-2A1E-4B9F-8930-15057C1F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D07514-4581-47E8-BC43-E5BB82FF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5279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6194F-BE7A-44A9-B364-91661EF5C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9268F9A-95B6-4022-B134-BAAF3D0A4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7F5BD5-64F3-4F1C-A0CE-C036E48A3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8F1718-B42D-4A48-B277-D1FBC8CD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BFF6-083F-4813-A74F-141427E18B3B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B0BFAB-EDC7-4B74-8132-9CF31040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7A02BF0-FABF-42FD-ADDA-FACB7002E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0322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AFE7BB-6C0E-4239-9A9D-4EF76CDF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D7922F-322C-479C-8B33-2DBBEB6EA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FB1DD8-0143-4715-8C22-E044B102E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BFF6-083F-4813-A74F-141427E18B3B}" type="datetimeFigureOut">
              <a:rPr lang="es-CL" smtClean="0"/>
              <a:t>17-07-2025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0971BA-922F-46BB-8D8A-0E3969A0D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325AF5-C707-4560-AC45-8BAB071B8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C60C7-C6E4-4BF9-BD79-DA605A5A7340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92142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youtube.com/watch?v=oQ1OyqvL7dQ" TargetMode="Externa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20.jpg"/><Relationship Id="rId7" Type="http://schemas.openxmlformats.org/officeDocument/2006/relationships/image" Target="../media/image28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2.jp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95399F-0B55-4C1D-88A7-810947D5A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3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CL" sz="4400" b="1" dirty="0"/>
              <a:t>Curso: Análisis de Big Data con Inteligencia Artificial</a:t>
            </a:r>
            <a:br>
              <a:rPr lang="es-CL" sz="4400" b="1" dirty="0"/>
            </a:br>
            <a:r>
              <a:rPr lang="es-CL" sz="4400" b="1" dirty="0"/>
              <a:t>2. Fundamentos de Machine </a:t>
            </a:r>
            <a:r>
              <a:rPr lang="es-CL" sz="4400" b="1" dirty="0" err="1"/>
              <a:t>Learning</a:t>
            </a:r>
            <a:r>
              <a:rPr lang="es-CL" sz="4400" b="1" dirty="0"/>
              <a:t>.</a:t>
            </a:r>
            <a:br>
              <a:rPr lang="es-CL" sz="4400" b="1" dirty="0"/>
            </a:br>
            <a:endParaRPr lang="es-CL" sz="4400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175EE9-AFAE-41D9-BD22-62BC2548B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9306" y="5202238"/>
            <a:ext cx="9144000" cy="1655762"/>
          </a:xfrm>
        </p:spPr>
        <p:txBody>
          <a:bodyPr/>
          <a:lstStyle/>
          <a:p>
            <a:r>
              <a:rPr lang="es-CL" dirty="0"/>
              <a:t>Docente: Diego Miranda Olavarría</a:t>
            </a:r>
          </a:p>
          <a:p>
            <a:r>
              <a:rPr lang="es-CL" i="1" dirty="0"/>
              <a:t>Data </a:t>
            </a:r>
            <a:r>
              <a:rPr lang="es-CL" i="1" dirty="0" err="1"/>
              <a:t>Scientist</a:t>
            </a:r>
            <a:endParaRPr lang="es-CL" i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39BD5D4-CF1E-4E64-A649-F787AFFA4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723" y="51323"/>
            <a:ext cx="5967167" cy="213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13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175FD97D-2564-460B-B07E-EDBB1F323B4E}"/>
              </a:ext>
            </a:extLst>
          </p:cNvPr>
          <p:cNvSpPr txBox="1">
            <a:spLocks/>
          </p:cNvSpPr>
          <p:nvPr/>
        </p:nvSpPr>
        <p:spPr>
          <a:xfrm>
            <a:off x="2974085" y="244856"/>
            <a:ext cx="2699385" cy="696595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b="1" spc="-15"/>
              <a:t>Naive</a:t>
            </a:r>
            <a:r>
              <a:rPr lang="es-CL" b="1" spc="-45"/>
              <a:t> </a:t>
            </a:r>
            <a:r>
              <a:rPr lang="es-CL" b="1" spc="-30"/>
              <a:t>Bayes</a:t>
            </a:r>
            <a:endParaRPr lang="es-CL" b="1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25A497B-5EF5-4365-94A9-3263502C491D}"/>
              </a:ext>
            </a:extLst>
          </p:cNvPr>
          <p:cNvSpPr txBox="1"/>
          <p:nvPr/>
        </p:nvSpPr>
        <p:spPr>
          <a:xfrm>
            <a:off x="277469" y="1059306"/>
            <a:ext cx="3533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alibri Light"/>
                <a:cs typeface="Calibri Light"/>
              </a:rPr>
              <a:t>Explicación</a:t>
            </a:r>
            <a:r>
              <a:rPr sz="2800" spc="-90" dirty="0">
                <a:latin typeface="Calibri Light"/>
                <a:cs typeface="Calibri Light"/>
              </a:rPr>
              <a:t> </a:t>
            </a:r>
            <a:r>
              <a:rPr sz="2800" spc="-15" dirty="0">
                <a:latin typeface="Calibri Light"/>
                <a:cs typeface="Calibri Light"/>
              </a:rPr>
              <a:t>del</a:t>
            </a:r>
            <a:r>
              <a:rPr sz="2800" spc="-60" dirty="0">
                <a:latin typeface="Calibri Light"/>
                <a:cs typeface="Calibri Light"/>
              </a:rPr>
              <a:t> </a:t>
            </a:r>
            <a:r>
              <a:rPr sz="2800" spc="-20" dirty="0">
                <a:latin typeface="Calibri Light"/>
                <a:cs typeface="Calibri Light"/>
              </a:rPr>
              <a:t>algoritmo</a:t>
            </a:r>
            <a:endParaRPr sz="2800" dirty="0">
              <a:latin typeface="Calibri Light"/>
              <a:cs typeface="Calibri Light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9E7A941-92EE-4C3D-8A79-C0A779850D8B}"/>
              </a:ext>
            </a:extLst>
          </p:cNvPr>
          <p:cNvSpPr txBox="1"/>
          <p:nvPr/>
        </p:nvSpPr>
        <p:spPr>
          <a:xfrm>
            <a:off x="277469" y="4124959"/>
            <a:ext cx="382968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latin typeface="Calibri"/>
                <a:cs typeface="Calibri"/>
              </a:rPr>
              <a:t>Probabilidades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 priori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cada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latin typeface="Calibri"/>
                <a:cs typeface="Calibri"/>
              </a:rPr>
              <a:t>Probabilidades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condicionales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600" spc="-10" dirty="0">
                <a:latin typeface="Calibri"/>
                <a:cs typeface="Calibri"/>
              </a:rPr>
              <a:t>Probabilidades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posteriori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cada </a:t>
            </a:r>
            <a:r>
              <a:rPr sz="1600" spc="-5" dirty="0">
                <a:latin typeface="Calibri"/>
                <a:cs typeface="Calibri"/>
              </a:rPr>
              <a:t>clase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rabicPeriod"/>
            </a:pPr>
            <a:endParaRPr sz="155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AutoNum type="arabicPeriod"/>
              <a:tabLst>
                <a:tab pos="469265" algn="l"/>
                <a:tab pos="469900" algn="l"/>
              </a:tabLst>
            </a:pPr>
            <a:r>
              <a:rPr sz="1600" spc="-15" dirty="0">
                <a:latin typeface="Calibri"/>
                <a:cs typeface="Calibri"/>
              </a:rPr>
              <a:t>Evaluar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el </a:t>
            </a:r>
            <a:r>
              <a:rPr sz="1600" spc="-10" dirty="0">
                <a:latin typeface="Calibri"/>
                <a:cs typeface="Calibri"/>
              </a:rPr>
              <a:t>desempeño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algoritmo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7" name="object 6">
            <a:extLst>
              <a:ext uri="{FF2B5EF4-FFF2-40B4-BE49-F238E27FC236}">
                <a16:creationId xmlns:a16="http://schemas.microsoft.com/office/drawing/2014/main" id="{DA190289-3B16-42CD-A374-03D00DE960AC}"/>
              </a:ext>
            </a:extLst>
          </p:cNvPr>
          <p:cNvGrpSpPr/>
          <p:nvPr/>
        </p:nvGrpSpPr>
        <p:grpSpPr>
          <a:xfrm>
            <a:off x="547116" y="1548383"/>
            <a:ext cx="3618229" cy="2735580"/>
            <a:chOff x="547116" y="1548383"/>
            <a:chExt cx="3618229" cy="2735580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1049E126-9AE2-4BAE-BE58-35E60371D54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7116" y="1548383"/>
              <a:ext cx="3617976" cy="2735199"/>
            </a:xfrm>
            <a:prstGeom prst="rect">
              <a:avLst/>
            </a:prstGeom>
          </p:spPr>
        </p:pic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0B6F8D42-BD5B-482E-9846-E86D233104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188" y="1743455"/>
              <a:ext cx="3067812" cy="2185416"/>
            </a:xfrm>
            <a:prstGeom prst="rect">
              <a:avLst/>
            </a:prstGeom>
          </p:spPr>
        </p:pic>
      </p:grpSp>
      <p:sp>
        <p:nvSpPr>
          <p:cNvPr id="10" name="object 10">
            <a:extLst>
              <a:ext uri="{FF2B5EF4-FFF2-40B4-BE49-F238E27FC236}">
                <a16:creationId xmlns:a16="http://schemas.microsoft.com/office/drawing/2014/main" id="{34489A63-6FA4-4038-B87B-E2C0D638889F}"/>
              </a:ext>
            </a:extLst>
          </p:cNvPr>
          <p:cNvSpPr txBox="1"/>
          <p:nvPr/>
        </p:nvSpPr>
        <p:spPr>
          <a:xfrm>
            <a:off x="9570211" y="1079753"/>
            <a:ext cx="45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𝑃</a:t>
            </a:r>
            <a:r>
              <a:rPr sz="1800" spc="29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𝑆𝑖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8CA59AA0-89B7-4D98-AE9D-CA5CD054193E}"/>
              </a:ext>
            </a:extLst>
          </p:cNvPr>
          <p:cNvSpPr txBox="1"/>
          <p:nvPr/>
        </p:nvSpPr>
        <p:spPr>
          <a:xfrm>
            <a:off x="10145268" y="905332"/>
            <a:ext cx="1544320" cy="474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2415">
              <a:lnSpc>
                <a:spcPts val="1764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15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2700" spc="-7" baseline="-37037" dirty="0">
                <a:latin typeface="Cambria Math"/>
                <a:cs typeface="Cambria Math"/>
              </a:rPr>
              <a:t>22</a:t>
            </a:r>
            <a:r>
              <a:rPr sz="2700" spc="135" baseline="-3703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0,6818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A6F18BD3-8A6A-40C2-940B-A1475B02C1BF}"/>
              </a:ext>
            </a:extLst>
          </p:cNvPr>
          <p:cNvSpPr txBox="1"/>
          <p:nvPr/>
        </p:nvSpPr>
        <p:spPr>
          <a:xfrm>
            <a:off x="8859011" y="1541145"/>
            <a:ext cx="1545590" cy="473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550">
              <a:lnSpc>
                <a:spcPts val="1764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7</a:t>
            </a:r>
            <a:endParaRPr sz="1800">
              <a:latin typeface="Cambria Math"/>
              <a:cs typeface="Cambria Math"/>
            </a:endParaRPr>
          </a:p>
          <a:p>
            <a:pPr marL="38100">
              <a:lnSpc>
                <a:spcPts val="1764"/>
              </a:lnSpc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2700" spc="-7" baseline="-37037" dirty="0">
                <a:latin typeface="Cambria Math"/>
                <a:cs typeface="Cambria Math"/>
              </a:rPr>
              <a:t>22</a:t>
            </a:r>
            <a:r>
              <a:rPr sz="2700" spc="142" baseline="-3703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Cambria Math"/>
                <a:cs typeface="Cambria Math"/>
              </a:rPr>
              <a:t>0,3182</a:t>
            </a:r>
            <a:endParaRPr sz="1800">
              <a:latin typeface="Cambria Math"/>
              <a:cs typeface="Cambria Math"/>
            </a:endParaRPr>
          </a:p>
        </p:txBody>
      </p:sp>
      <p:graphicFrame>
        <p:nvGraphicFramePr>
          <p:cNvPr id="13" name="object 19">
            <a:extLst>
              <a:ext uri="{FF2B5EF4-FFF2-40B4-BE49-F238E27FC236}">
                <a16:creationId xmlns:a16="http://schemas.microsoft.com/office/drawing/2014/main" id="{BD19CF11-F0D0-42AD-B993-7FFD38F0F1A6}"/>
              </a:ext>
            </a:extLst>
          </p:cNvPr>
          <p:cNvGraphicFramePr>
            <a:graphicFrameLocks noGrp="1"/>
          </p:cNvGraphicFramePr>
          <p:nvPr/>
        </p:nvGraphicFramePr>
        <p:xfrm>
          <a:off x="8209788" y="3428972"/>
          <a:ext cx="3624578" cy="12268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1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21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130" algn="ctr">
                        <a:lnSpc>
                          <a:spcPts val="138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Aprobó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0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3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2512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200" spc="-10" dirty="0">
                          <a:latin typeface="Calibri"/>
                          <a:cs typeface="Calibri"/>
                        </a:rPr>
                        <a:t>Carrera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sociales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(4/15)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(0/7)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Industrial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(3/15)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(3/7)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Mecánica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(5/15)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2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20" dirty="0">
                          <a:latin typeface="Calibri"/>
                          <a:cs typeface="Calibri"/>
                        </a:rPr>
                        <a:t>Sistemas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(3/15)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object 21">
            <a:extLst>
              <a:ext uri="{FF2B5EF4-FFF2-40B4-BE49-F238E27FC236}">
                <a16:creationId xmlns:a16="http://schemas.microsoft.com/office/drawing/2014/main" id="{71E91076-85EE-4629-9238-63AF0D00330C}"/>
              </a:ext>
            </a:extLst>
          </p:cNvPr>
          <p:cNvGraphicFramePr>
            <a:graphicFrameLocks noGrp="1"/>
          </p:cNvGraphicFramePr>
          <p:nvPr/>
        </p:nvGraphicFramePr>
        <p:xfrm>
          <a:off x="8165592" y="4916428"/>
          <a:ext cx="3627120" cy="81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462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765" algn="ctr">
                        <a:lnSpc>
                          <a:spcPts val="1395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Aprobó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48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No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57">
                <a:tc rowSpan="2"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Domicilio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-15" dirty="0">
                          <a:latin typeface="Calibri"/>
                          <a:cs typeface="Calibri"/>
                        </a:rPr>
                        <a:t>Cerca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(6/15)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(5/7)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0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Lejos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(9/15)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" name="Imagen 14">
            <a:extLst>
              <a:ext uri="{FF2B5EF4-FFF2-40B4-BE49-F238E27FC236}">
                <a16:creationId xmlns:a16="http://schemas.microsoft.com/office/drawing/2014/main" id="{09E0F3CF-C076-47B7-99DB-9D9B33F4D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  <p:graphicFrame>
        <p:nvGraphicFramePr>
          <p:cNvPr id="28" name="object 17">
            <a:extLst>
              <a:ext uri="{FF2B5EF4-FFF2-40B4-BE49-F238E27FC236}">
                <a16:creationId xmlns:a16="http://schemas.microsoft.com/office/drawing/2014/main" id="{CC248856-8AC8-4074-85CE-9CC05EB70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516895"/>
              </p:ext>
            </p:extLst>
          </p:nvPr>
        </p:nvGraphicFramePr>
        <p:xfrm>
          <a:off x="4165092" y="1262634"/>
          <a:ext cx="3750309" cy="4865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0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92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Rango</a:t>
                      </a:r>
                      <a:r>
                        <a:rPr sz="125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5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etario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Carrera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Domicilio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25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Aprobó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51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64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25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7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71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30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1107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71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0909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Industrial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117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0712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115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5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0995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067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1153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15" dirty="0">
                          <a:latin typeface="Calibri"/>
                          <a:cs typeface="Calibri"/>
                        </a:rPr>
                        <a:t>Sistemas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250" spc="10" dirty="0">
                          <a:latin typeface="Calibri"/>
                          <a:cs typeface="Calibri"/>
                        </a:rPr>
                        <a:t>No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116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Mecánica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10666"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Lejos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06115">
                <a:tc>
                  <a:txBody>
                    <a:bodyPr/>
                    <a:lstStyle/>
                    <a:p>
                      <a:pPr marL="33020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-10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5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5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-10" dirty="0">
                          <a:latin typeface="Calibri"/>
                          <a:cs typeface="Calibri"/>
                        </a:rPr>
                        <a:t>35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-25" dirty="0">
                          <a:latin typeface="Calibri"/>
                          <a:cs typeface="Calibri"/>
                        </a:rPr>
                        <a:t>Cs</a:t>
                      </a:r>
                      <a:r>
                        <a:rPr sz="125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50" spc="5" dirty="0">
                          <a:latin typeface="Calibri"/>
                          <a:cs typeface="Calibri"/>
                        </a:rPr>
                        <a:t>sociales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-20" dirty="0">
                          <a:latin typeface="Calibri"/>
                          <a:cs typeface="Calibri"/>
                        </a:rPr>
                        <a:t>Cerca</a:t>
                      </a:r>
                      <a:endParaRPr sz="125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020">
                        <a:lnSpc>
                          <a:spcPts val="1470"/>
                        </a:lnSpc>
                        <a:spcBef>
                          <a:spcPts val="55"/>
                        </a:spcBef>
                      </a:pPr>
                      <a:r>
                        <a:rPr sz="1250" spc="20" dirty="0">
                          <a:latin typeface="Calibri"/>
                          <a:cs typeface="Calibri"/>
                        </a:rPr>
                        <a:t>Si</a:t>
                      </a:r>
                      <a:endParaRPr sz="1250" dirty="0">
                        <a:latin typeface="Calibri"/>
                        <a:cs typeface="Calibri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475DB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29" name="object 18">
            <a:extLst>
              <a:ext uri="{FF2B5EF4-FFF2-40B4-BE49-F238E27FC236}">
                <a16:creationId xmlns:a16="http://schemas.microsoft.com/office/drawing/2014/main" id="{D85BA99A-3358-4F0A-9623-490E8BBCA0A2}"/>
              </a:ext>
            </a:extLst>
          </p:cNvPr>
          <p:cNvSpPr txBox="1"/>
          <p:nvPr/>
        </p:nvSpPr>
        <p:spPr>
          <a:xfrm>
            <a:off x="7077836" y="6103111"/>
            <a:ext cx="4817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https://</a:t>
            </a:r>
            <a:r>
              <a:rPr sz="1800" spc="-15" dirty="0">
                <a:latin typeface="Calibri"/>
                <a:cs typeface="Calibri"/>
                <a:hlinkClick r:id="rId5"/>
              </a:rPr>
              <a:t>www.youtube.com/watch?v=oQ1OyqvL7dQ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30" name="object 20">
            <a:extLst>
              <a:ext uri="{FF2B5EF4-FFF2-40B4-BE49-F238E27FC236}">
                <a16:creationId xmlns:a16="http://schemas.microsoft.com/office/drawing/2014/main" id="{9726955B-FCD1-4CDB-B61A-5722356ABBE0}"/>
              </a:ext>
            </a:extLst>
          </p:cNvPr>
          <p:cNvGraphicFramePr>
            <a:graphicFrameLocks noGrp="1"/>
          </p:cNvGraphicFramePr>
          <p:nvPr/>
        </p:nvGraphicFramePr>
        <p:xfrm>
          <a:off x="8165592" y="2151860"/>
          <a:ext cx="3627120" cy="12268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2219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4130" algn="ctr">
                        <a:lnSpc>
                          <a:spcPts val="1380"/>
                        </a:lnSpc>
                      </a:pPr>
                      <a:r>
                        <a:rPr sz="1200" spc="-20" dirty="0">
                          <a:latin typeface="Calibri"/>
                          <a:cs typeface="Calibri"/>
                        </a:rPr>
                        <a:t>Aprobó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0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25" dirty="0">
                          <a:latin typeface="Calibri"/>
                          <a:cs typeface="Calibri"/>
                        </a:rPr>
                        <a:t>Si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No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024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58750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200" spc="15" dirty="0">
                          <a:latin typeface="Calibri"/>
                          <a:cs typeface="Calibri"/>
                        </a:rPr>
                        <a:t>Rango</a:t>
                      </a:r>
                      <a:r>
                        <a:rPr sz="12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etario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18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25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(4/15)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(2/7)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8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02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26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30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(2/15)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(1/7)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5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dirty="0">
                          <a:latin typeface="Calibri"/>
                          <a:cs typeface="Calibri"/>
                        </a:rPr>
                        <a:t>31</a:t>
                      </a:r>
                      <a:r>
                        <a:rPr sz="12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-5" dirty="0">
                          <a:latin typeface="Calibri"/>
                          <a:cs typeface="Calibri"/>
                        </a:rPr>
                        <a:t>35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(6/15)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(1/7)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28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-5" dirty="0">
                          <a:latin typeface="Calibri"/>
                          <a:cs typeface="Calibri"/>
                        </a:rPr>
                        <a:t>mayor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dirty="0">
                          <a:latin typeface="Calibri"/>
                          <a:cs typeface="Calibri"/>
                        </a:rPr>
                        <a:t>35</a:t>
                      </a:r>
                    </a:p>
                  </a:txBody>
                  <a:tcPr marL="0" marR="0" marT="95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5" dirty="0">
                          <a:latin typeface="Calibri"/>
                          <a:cs typeface="Calibri"/>
                        </a:rPr>
                        <a:t>(3/15)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410"/>
                        </a:lnSpc>
                        <a:spcBef>
                          <a:spcPts val="75"/>
                        </a:spcBef>
                      </a:pPr>
                      <a:r>
                        <a:rPr sz="1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spc="10" dirty="0">
                          <a:latin typeface="Calibri"/>
                          <a:cs typeface="Calibri"/>
                        </a:rPr>
                        <a:t>(3/7)</a:t>
                      </a:r>
                      <a:endParaRPr sz="1200" dirty="0">
                        <a:latin typeface="Calibri"/>
                        <a:cs typeface="Calibri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386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12554" y="130505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(Naive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Bayes)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2699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5" dirty="0"/>
              <a:t>Naive</a:t>
            </a:r>
            <a:r>
              <a:rPr sz="4400" b="1" spc="-45" dirty="0"/>
              <a:t> </a:t>
            </a:r>
            <a:r>
              <a:rPr sz="4400" b="1" spc="-30" dirty="0"/>
              <a:t>Bayes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4396232" y="1186688"/>
            <a:ext cx="470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Ejemplos</a:t>
            </a:r>
            <a:r>
              <a:rPr sz="36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36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aplicación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35722" y="2170938"/>
            <a:ext cx="415544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Filtros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spam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Análisis</a:t>
            </a:r>
            <a:r>
              <a:rPr sz="24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sentimientos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Diagnósticos</a:t>
            </a:r>
            <a:r>
              <a:rPr sz="2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médicos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Detección</a:t>
            </a:r>
            <a:r>
              <a:rPr sz="24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 fraudes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Sistemas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recomendación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9831" y="1676400"/>
            <a:ext cx="6383020" cy="4754245"/>
            <a:chOff x="179831" y="1676400"/>
            <a:chExt cx="6383020" cy="475424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7983" y="1676400"/>
              <a:ext cx="3505580" cy="265442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3055" y="1871471"/>
              <a:ext cx="2955036" cy="21046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831" y="4067517"/>
              <a:ext cx="3141218" cy="236283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903" y="4262627"/>
              <a:ext cx="2590800" cy="18120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70504" y="4398276"/>
              <a:ext cx="3292094" cy="170256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65576" y="4593335"/>
              <a:ext cx="2741676" cy="1152144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42FF4AC-1458-4FBE-BE7F-1A91093F9B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46768" y="130505"/>
            <a:ext cx="2239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Unidad 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(Decision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Tree)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95165" y="2775330"/>
            <a:ext cx="4046220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algn="ctr">
              <a:lnSpc>
                <a:spcPts val="4320"/>
              </a:lnSpc>
              <a:spcBef>
                <a:spcPts val="640"/>
              </a:spcBef>
            </a:pPr>
            <a:r>
              <a:rPr sz="4000" b="1" spc="-5" dirty="0"/>
              <a:t>Árboles</a:t>
            </a:r>
            <a:r>
              <a:rPr sz="4000" b="1" spc="-50" dirty="0"/>
              <a:t> </a:t>
            </a:r>
            <a:r>
              <a:rPr sz="4000" b="1" spc="-5" dirty="0"/>
              <a:t>de</a:t>
            </a:r>
            <a:r>
              <a:rPr sz="4000" b="1" spc="-35" dirty="0"/>
              <a:t> </a:t>
            </a:r>
            <a:r>
              <a:rPr sz="4000" b="1" dirty="0"/>
              <a:t>Decisión </a:t>
            </a:r>
            <a:r>
              <a:rPr sz="4000" b="1" spc="-890" dirty="0"/>
              <a:t> </a:t>
            </a:r>
            <a:r>
              <a:rPr sz="4000" b="1" dirty="0"/>
              <a:t>Decision</a:t>
            </a:r>
            <a:r>
              <a:rPr sz="4000" b="1" spc="-35" dirty="0"/>
              <a:t> </a:t>
            </a:r>
            <a:r>
              <a:rPr sz="4000" b="1" spc="-90" dirty="0"/>
              <a:t>Tree</a:t>
            </a:r>
            <a:endParaRPr sz="40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AD37F51-8DAB-43C0-A115-843ACE3C5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46768" y="130505"/>
            <a:ext cx="2239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Unidad 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(Decision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Tree)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094211" y="6426504"/>
            <a:ext cx="18097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37433" y="201244"/>
            <a:ext cx="30232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/>
              <a:t>Decision</a:t>
            </a:r>
            <a:r>
              <a:rPr sz="4400" b="1" spc="-60" dirty="0"/>
              <a:t> </a:t>
            </a:r>
            <a:r>
              <a:rPr sz="4400" b="1" spc="-95" dirty="0"/>
              <a:t>Tree</a:t>
            </a:r>
            <a:endParaRPr sz="44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5367273" y="4812538"/>
            <a:ext cx="5744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Se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analiza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dimension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que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mayor</a:t>
            </a:r>
            <a:r>
              <a:rPr sz="18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variabilidad</a:t>
            </a:r>
            <a:r>
              <a:rPr sz="18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posea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y </a:t>
            </a:r>
            <a:r>
              <a:rPr sz="1800" spc="-484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esta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 pasa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ser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el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primer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nodo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(Raíz).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67273" y="5635549"/>
            <a:ext cx="49815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División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repetitiva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los</a:t>
            </a:r>
            <a:r>
              <a:rPr sz="18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datos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en función</a:t>
            </a:r>
            <a:r>
              <a:rPr sz="18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 las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dimensiones.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7273" y="6458813"/>
            <a:ext cx="5349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" indent="-8128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3980" algn="l"/>
              </a:tabLst>
            </a:pP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Generación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 nodos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hasta</a:t>
            </a:r>
            <a:r>
              <a:rPr sz="18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llegar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la</a:t>
            </a:r>
            <a:r>
              <a:rPr sz="18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decision</a:t>
            </a:r>
            <a:r>
              <a:rPr sz="18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74151"/>
                </a:solidFill>
                <a:latin typeface="Arial MT"/>
                <a:cs typeface="Arial MT"/>
              </a:rPr>
              <a:t>final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14094" y="5262753"/>
            <a:ext cx="18916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Clasificación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14094" y="5994298"/>
            <a:ext cx="1590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eg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esión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" y="2014727"/>
            <a:ext cx="5318760" cy="2346960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5562346" y="986027"/>
            <a:ext cx="6630034" cy="3735704"/>
            <a:chOff x="5562346" y="986027"/>
            <a:chExt cx="6630034" cy="3735704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5556" y="986027"/>
              <a:ext cx="5076443" cy="3735704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0628" y="1181099"/>
              <a:ext cx="4750308" cy="31851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53400" y="1469136"/>
              <a:ext cx="2855976" cy="280720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568696" y="2011680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4">
                  <a:moveTo>
                    <a:pt x="1424939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8"/>
                  </a:lnTo>
                  <a:lnTo>
                    <a:pt x="1424939" y="429768"/>
                  </a:lnTo>
                  <a:lnTo>
                    <a:pt x="1452794" y="424130"/>
                  </a:lnTo>
                  <a:lnTo>
                    <a:pt x="1475565" y="408765"/>
                  </a:lnTo>
                  <a:lnTo>
                    <a:pt x="1490930" y="385994"/>
                  </a:lnTo>
                  <a:lnTo>
                    <a:pt x="1496568" y="358140"/>
                  </a:lnTo>
                  <a:lnTo>
                    <a:pt x="1496568" y="71628"/>
                  </a:lnTo>
                  <a:lnTo>
                    <a:pt x="1490930" y="43773"/>
                  </a:lnTo>
                  <a:lnTo>
                    <a:pt x="1475565" y="21002"/>
                  </a:lnTo>
                  <a:lnTo>
                    <a:pt x="1452794" y="5637"/>
                  </a:lnTo>
                  <a:lnTo>
                    <a:pt x="1424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68696" y="2011680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4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1424939" y="0"/>
                  </a:lnTo>
                  <a:lnTo>
                    <a:pt x="1452794" y="5637"/>
                  </a:lnTo>
                  <a:lnTo>
                    <a:pt x="1475565" y="21002"/>
                  </a:lnTo>
                  <a:lnTo>
                    <a:pt x="1490930" y="43773"/>
                  </a:lnTo>
                  <a:lnTo>
                    <a:pt x="1496568" y="71628"/>
                  </a:lnTo>
                  <a:lnTo>
                    <a:pt x="1496568" y="358140"/>
                  </a:lnTo>
                  <a:lnTo>
                    <a:pt x="1490930" y="385994"/>
                  </a:lnTo>
                  <a:lnTo>
                    <a:pt x="1475565" y="408765"/>
                  </a:lnTo>
                  <a:lnTo>
                    <a:pt x="1452794" y="424130"/>
                  </a:lnTo>
                  <a:lnTo>
                    <a:pt x="1424939" y="429768"/>
                  </a:lnTo>
                  <a:lnTo>
                    <a:pt x="71627" y="429768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40"/>
                  </a:lnTo>
                  <a:lnTo>
                    <a:pt x="0" y="716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21477" y="2062353"/>
            <a:ext cx="1193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Nodo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1: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Raíz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577840" y="3044951"/>
            <a:ext cx="1508760" cy="1330960"/>
            <a:chOff x="5577840" y="3044951"/>
            <a:chExt cx="1508760" cy="1330960"/>
          </a:xfrm>
        </p:grpSpPr>
        <p:sp>
          <p:nvSpPr>
            <p:cNvPr id="22" name="object 22"/>
            <p:cNvSpPr/>
            <p:nvPr/>
          </p:nvSpPr>
          <p:spPr>
            <a:xfrm>
              <a:off x="5583936" y="3051047"/>
              <a:ext cx="1496695" cy="428625"/>
            </a:xfrm>
            <a:custGeom>
              <a:avLst/>
              <a:gdLst/>
              <a:ahLst/>
              <a:cxnLst/>
              <a:rect l="l" t="t" r="r" b="b"/>
              <a:pathLst>
                <a:path w="1496695" h="428625">
                  <a:moveTo>
                    <a:pt x="1425193" y="0"/>
                  </a:moveTo>
                  <a:lnTo>
                    <a:pt x="71374" y="0"/>
                  </a:lnTo>
                  <a:lnTo>
                    <a:pt x="43612" y="5615"/>
                  </a:lnTo>
                  <a:lnTo>
                    <a:pt x="20923" y="20923"/>
                  </a:lnTo>
                  <a:lnTo>
                    <a:pt x="5615" y="43612"/>
                  </a:lnTo>
                  <a:lnTo>
                    <a:pt x="0" y="71374"/>
                  </a:lnTo>
                  <a:lnTo>
                    <a:pt x="0" y="356869"/>
                  </a:lnTo>
                  <a:lnTo>
                    <a:pt x="5615" y="384631"/>
                  </a:lnTo>
                  <a:lnTo>
                    <a:pt x="20923" y="407320"/>
                  </a:lnTo>
                  <a:lnTo>
                    <a:pt x="43612" y="422628"/>
                  </a:lnTo>
                  <a:lnTo>
                    <a:pt x="71374" y="428243"/>
                  </a:lnTo>
                  <a:lnTo>
                    <a:pt x="1425193" y="428243"/>
                  </a:lnTo>
                  <a:lnTo>
                    <a:pt x="1452955" y="422628"/>
                  </a:lnTo>
                  <a:lnTo>
                    <a:pt x="1475644" y="407320"/>
                  </a:lnTo>
                  <a:lnTo>
                    <a:pt x="1490952" y="384631"/>
                  </a:lnTo>
                  <a:lnTo>
                    <a:pt x="1496567" y="356869"/>
                  </a:lnTo>
                  <a:lnTo>
                    <a:pt x="1496567" y="71374"/>
                  </a:lnTo>
                  <a:lnTo>
                    <a:pt x="1490952" y="43612"/>
                  </a:lnTo>
                  <a:lnTo>
                    <a:pt x="1475644" y="20923"/>
                  </a:lnTo>
                  <a:lnTo>
                    <a:pt x="1452955" y="5615"/>
                  </a:lnTo>
                  <a:lnTo>
                    <a:pt x="14251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83936" y="3051047"/>
              <a:ext cx="1496695" cy="428625"/>
            </a:xfrm>
            <a:custGeom>
              <a:avLst/>
              <a:gdLst/>
              <a:ahLst/>
              <a:cxnLst/>
              <a:rect l="l" t="t" r="r" b="b"/>
              <a:pathLst>
                <a:path w="1496695" h="428625">
                  <a:moveTo>
                    <a:pt x="0" y="71374"/>
                  </a:moveTo>
                  <a:lnTo>
                    <a:pt x="5615" y="43612"/>
                  </a:lnTo>
                  <a:lnTo>
                    <a:pt x="20923" y="20923"/>
                  </a:lnTo>
                  <a:lnTo>
                    <a:pt x="43612" y="5615"/>
                  </a:lnTo>
                  <a:lnTo>
                    <a:pt x="71374" y="0"/>
                  </a:lnTo>
                  <a:lnTo>
                    <a:pt x="1425193" y="0"/>
                  </a:lnTo>
                  <a:lnTo>
                    <a:pt x="1452955" y="5615"/>
                  </a:lnTo>
                  <a:lnTo>
                    <a:pt x="1475644" y="20923"/>
                  </a:lnTo>
                  <a:lnTo>
                    <a:pt x="1490952" y="43612"/>
                  </a:lnTo>
                  <a:lnTo>
                    <a:pt x="1496567" y="71374"/>
                  </a:lnTo>
                  <a:lnTo>
                    <a:pt x="1496567" y="356869"/>
                  </a:lnTo>
                  <a:lnTo>
                    <a:pt x="1490952" y="384631"/>
                  </a:lnTo>
                  <a:lnTo>
                    <a:pt x="1475644" y="407320"/>
                  </a:lnTo>
                  <a:lnTo>
                    <a:pt x="1452955" y="422628"/>
                  </a:lnTo>
                  <a:lnTo>
                    <a:pt x="1425193" y="428243"/>
                  </a:lnTo>
                  <a:lnTo>
                    <a:pt x="71374" y="428243"/>
                  </a:lnTo>
                  <a:lnTo>
                    <a:pt x="43612" y="422628"/>
                  </a:lnTo>
                  <a:lnTo>
                    <a:pt x="20923" y="407320"/>
                  </a:lnTo>
                  <a:lnTo>
                    <a:pt x="5615" y="384631"/>
                  </a:lnTo>
                  <a:lnTo>
                    <a:pt x="0" y="356869"/>
                  </a:lnTo>
                  <a:lnTo>
                    <a:pt x="0" y="7137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83936" y="3939539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5">
                  <a:moveTo>
                    <a:pt x="1424939" y="0"/>
                  </a:moveTo>
                  <a:lnTo>
                    <a:pt x="71627" y="0"/>
                  </a:lnTo>
                  <a:lnTo>
                    <a:pt x="43773" y="5637"/>
                  </a:lnTo>
                  <a:lnTo>
                    <a:pt x="21002" y="21002"/>
                  </a:lnTo>
                  <a:lnTo>
                    <a:pt x="5637" y="43773"/>
                  </a:lnTo>
                  <a:lnTo>
                    <a:pt x="0" y="71628"/>
                  </a:lnTo>
                  <a:lnTo>
                    <a:pt x="0" y="358140"/>
                  </a:lnTo>
                  <a:lnTo>
                    <a:pt x="5637" y="385994"/>
                  </a:lnTo>
                  <a:lnTo>
                    <a:pt x="21002" y="408765"/>
                  </a:lnTo>
                  <a:lnTo>
                    <a:pt x="43773" y="424130"/>
                  </a:lnTo>
                  <a:lnTo>
                    <a:pt x="71627" y="429768"/>
                  </a:lnTo>
                  <a:lnTo>
                    <a:pt x="1424939" y="429768"/>
                  </a:lnTo>
                  <a:lnTo>
                    <a:pt x="1452794" y="424130"/>
                  </a:lnTo>
                  <a:lnTo>
                    <a:pt x="1475565" y="408765"/>
                  </a:lnTo>
                  <a:lnTo>
                    <a:pt x="1490930" y="385994"/>
                  </a:lnTo>
                  <a:lnTo>
                    <a:pt x="1496567" y="358140"/>
                  </a:lnTo>
                  <a:lnTo>
                    <a:pt x="1496567" y="71628"/>
                  </a:lnTo>
                  <a:lnTo>
                    <a:pt x="1490930" y="43773"/>
                  </a:lnTo>
                  <a:lnTo>
                    <a:pt x="1475565" y="21002"/>
                  </a:lnTo>
                  <a:lnTo>
                    <a:pt x="1452794" y="5637"/>
                  </a:lnTo>
                  <a:lnTo>
                    <a:pt x="1424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83936" y="3939539"/>
              <a:ext cx="1496695" cy="429895"/>
            </a:xfrm>
            <a:custGeom>
              <a:avLst/>
              <a:gdLst/>
              <a:ahLst/>
              <a:cxnLst/>
              <a:rect l="l" t="t" r="r" b="b"/>
              <a:pathLst>
                <a:path w="1496695" h="429895">
                  <a:moveTo>
                    <a:pt x="0" y="71628"/>
                  </a:moveTo>
                  <a:lnTo>
                    <a:pt x="5637" y="43773"/>
                  </a:lnTo>
                  <a:lnTo>
                    <a:pt x="21002" y="21002"/>
                  </a:lnTo>
                  <a:lnTo>
                    <a:pt x="43773" y="5637"/>
                  </a:lnTo>
                  <a:lnTo>
                    <a:pt x="71627" y="0"/>
                  </a:lnTo>
                  <a:lnTo>
                    <a:pt x="1424939" y="0"/>
                  </a:lnTo>
                  <a:lnTo>
                    <a:pt x="1452794" y="5637"/>
                  </a:lnTo>
                  <a:lnTo>
                    <a:pt x="1475565" y="21002"/>
                  </a:lnTo>
                  <a:lnTo>
                    <a:pt x="1490930" y="43773"/>
                  </a:lnTo>
                  <a:lnTo>
                    <a:pt x="1496567" y="71628"/>
                  </a:lnTo>
                  <a:lnTo>
                    <a:pt x="1496567" y="358140"/>
                  </a:lnTo>
                  <a:lnTo>
                    <a:pt x="1490930" y="385994"/>
                  </a:lnTo>
                  <a:lnTo>
                    <a:pt x="1475565" y="408765"/>
                  </a:lnTo>
                  <a:lnTo>
                    <a:pt x="1452794" y="424130"/>
                  </a:lnTo>
                  <a:lnTo>
                    <a:pt x="1424939" y="429768"/>
                  </a:lnTo>
                  <a:lnTo>
                    <a:pt x="71627" y="429768"/>
                  </a:lnTo>
                  <a:lnTo>
                    <a:pt x="43773" y="424130"/>
                  </a:lnTo>
                  <a:lnTo>
                    <a:pt x="21002" y="408765"/>
                  </a:lnTo>
                  <a:lnTo>
                    <a:pt x="5637" y="385994"/>
                  </a:lnTo>
                  <a:lnTo>
                    <a:pt x="0" y="358140"/>
                  </a:lnTo>
                  <a:lnTo>
                    <a:pt x="0" y="716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709920" y="3100273"/>
            <a:ext cx="1243965" cy="118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Nodos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ramas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15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Nodos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Hojas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84198401-1099-4DA5-B81F-128F8390F6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446768" y="130505"/>
            <a:ext cx="2239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Unidad I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(Decision</a:t>
            </a:r>
            <a:r>
              <a:rPr sz="18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Tree)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30226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Decision</a:t>
            </a:r>
            <a:r>
              <a:rPr sz="4400" spc="-65" dirty="0"/>
              <a:t> </a:t>
            </a:r>
            <a:r>
              <a:rPr sz="4400" spc="-95" dirty="0"/>
              <a:t>Tree</a:t>
            </a:r>
            <a:endParaRPr sz="4400"/>
          </a:p>
        </p:txBody>
      </p:sp>
      <p:sp>
        <p:nvSpPr>
          <p:cNvPr id="7" name="object 7"/>
          <p:cNvSpPr txBox="1"/>
          <p:nvPr/>
        </p:nvSpPr>
        <p:spPr>
          <a:xfrm>
            <a:off x="4396232" y="1186688"/>
            <a:ext cx="470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Ejemplos</a:t>
            </a:r>
            <a:r>
              <a:rPr sz="36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36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aplicación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29678" y="2930397"/>
            <a:ext cx="3808729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Diagnósticos</a:t>
            </a:r>
            <a:r>
              <a:rPr sz="2400" spc="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médicos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Ranqueo</a:t>
            </a:r>
            <a:r>
              <a:rPr sz="2400" spc="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créditos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Segmentación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 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clientes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2315" y="2304288"/>
            <a:ext cx="5869305" cy="2898140"/>
            <a:chOff x="242315" y="2304288"/>
            <a:chExt cx="5869305" cy="2898140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2315" y="2304288"/>
              <a:ext cx="5869178" cy="28976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387" y="2499360"/>
              <a:ext cx="5318760" cy="2346960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BDB100D-A1D9-42D2-9079-126276A82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79969B9-964F-487B-9641-FACF47ABD5E8}"/>
              </a:ext>
            </a:extLst>
          </p:cNvPr>
          <p:cNvSpPr txBox="1">
            <a:spLocks/>
          </p:cNvSpPr>
          <p:nvPr/>
        </p:nvSpPr>
        <p:spPr>
          <a:xfrm>
            <a:off x="838200" y="23541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b="1"/>
              <a:t>Métricas de evaluación para los modelos de clasificación</a:t>
            </a:r>
            <a:endParaRPr lang="es-CL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9776F7E-CB82-4980-9E76-21F426FB1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76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b="1" dirty="0"/>
              <a:t>Matriz</a:t>
            </a:r>
            <a:r>
              <a:rPr b="1" spc="-88" dirty="0"/>
              <a:t> </a:t>
            </a:r>
            <a:r>
              <a:rPr b="1" dirty="0"/>
              <a:t>de</a:t>
            </a:r>
            <a:r>
              <a:rPr b="1" spc="-93" dirty="0"/>
              <a:t> </a:t>
            </a:r>
            <a:r>
              <a:rPr b="1"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698275" y="3456539"/>
            <a:ext cx="2178984" cy="168196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Precisión</a:t>
            </a:r>
            <a:r>
              <a:rPr sz="1588" spc="-71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(</a:t>
            </a:r>
            <a:r>
              <a:rPr sz="1588" spc="-9" dirty="0">
                <a:solidFill>
                  <a:srgbClr val="8FAADC"/>
                </a:solidFill>
                <a:latin typeface="Calibri"/>
                <a:cs typeface="Calibri"/>
              </a:rPr>
              <a:t>Positivos</a:t>
            </a:r>
            <a:r>
              <a:rPr sz="1588" spc="-9" dirty="0">
                <a:latin typeface="Calibri"/>
                <a:cs typeface="Calibri"/>
              </a:rPr>
              <a:t>)</a:t>
            </a:r>
            <a:endParaRPr sz="1588">
              <a:latin typeface="Calibri"/>
              <a:cs typeface="Calibri"/>
            </a:endParaRPr>
          </a:p>
          <a:p>
            <a:pPr>
              <a:spcBef>
                <a:spcPts val="1725"/>
              </a:spcBef>
              <a:buFont typeface="Arial MT"/>
              <a:buChar char="•"/>
            </a:pPr>
            <a:endParaRPr sz="1588">
              <a:latin typeface="Calibri"/>
              <a:cs typeface="Calibri"/>
            </a:endParaRPr>
          </a:p>
          <a:p>
            <a:pPr marL="197793" indent="-186587"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Sensibilidad</a:t>
            </a:r>
            <a:r>
              <a:rPr sz="1588" spc="-66" dirty="0">
                <a:latin typeface="Calibri"/>
                <a:cs typeface="Calibri"/>
              </a:rPr>
              <a:t> </a:t>
            </a:r>
            <a:r>
              <a:rPr sz="1588" spc="-9" dirty="0">
                <a:latin typeface="Calibri"/>
                <a:cs typeface="Calibri"/>
              </a:rPr>
              <a:t>(</a:t>
            </a:r>
            <a:r>
              <a:rPr sz="1588" spc="-9" dirty="0">
                <a:solidFill>
                  <a:srgbClr val="8FAADC"/>
                </a:solidFill>
                <a:latin typeface="Calibri"/>
                <a:cs typeface="Calibri"/>
              </a:rPr>
              <a:t>Positivos</a:t>
            </a:r>
            <a:r>
              <a:rPr sz="1588" spc="-9" dirty="0">
                <a:latin typeface="Calibri"/>
                <a:cs typeface="Calibri"/>
              </a:rPr>
              <a:t>)</a:t>
            </a:r>
            <a:endParaRPr sz="1588">
              <a:latin typeface="Calibri"/>
              <a:cs typeface="Calibri"/>
            </a:endParaRPr>
          </a:p>
          <a:p>
            <a:pPr>
              <a:spcBef>
                <a:spcPts val="1809"/>
              </a:spcBef>
              <a:buFont typeface="Arial MT"/>
              <a:buChar char="•"/>
            </a:pPr>
            <a:endParaRPr sz="1588">
              <a:latin typeface="Calibri"/>
              <a:cs typeface="Calibri"/>
            </a:endParaRPr>
          </a:p>
          <a:p>
            <a:pPr marL="197793" indent="-186587"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Especificidad(</a:t>
            </a:r>
            <a:r>
              <a:rPr sz="1588" spc="-9" dirty="0">
                <a:solidFill>
                  <a:srgbClr val="F4B183"/>
                </a:solidFill>
                <a:latin typeface="Calibri"/>
                <a:cs typeface="Calibri"/>
              </a:rPr>
              <a:t>Negativos</a:t>
            </a:r>
            <a:r>
              <a:rPr sz="1588" spc="-9" dirty="0">
                <a:latin typeface="Calibri"/>
                <a:cs typeface="Calibri"/>
              </a:rPr>
              <a:t>)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1291" y="2501860"/>
            <a:ext cx="2600812" cy="2634767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16</a:t>
            </a:fld>
            <a:endParaRPr spc="-22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D51DA30-F9F2-4170-A3FA-AB1C529C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147720" y="3214492"/>
            <a:ext cx="94185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Precisión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47720" y="3921807"/>
            <a:ext cx="117773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Sensibilidad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47720" y="4639880"/>
            <a:ext cx="12634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97793" indent="-186587">
              <a:spcBef>
                <a:spcPts val="88"/>
              </a:spcBef>
              <a:buFont typeface="Arial MT"/>
              <a:buChar char="•"/>
              <a:tabLst>
                <a:tab pos="197793" algn="l"/>
              </a:tabLst>
            </a:pPr>
            <a:r>
              <a:rPr sz="1588" spc="-9" dirty="0">
                <a:latin typeface="Calibri"/>
                <a:cs typeface="Calibri"/>
              </a:rPr>
              <a:t>Especificidad</a:t>
            </a:r>
            <a:endParaRPr sz="1588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7245676" y="3182219"/>
            <a:ext cx="10796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-4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351064" y="3326326"/>
            <a:ext cx="739588" cy="11766"/>
          </a:xfrm>
          <a:custGeom>
            <a:avLst/>
            <a:gdLst/>
            <a:ahLst/>
            <a:cxnLst/>
            <a:rect l="l" t="t" r="r" b="b"/>
            <a:pathLst>
              <a:path w="838200" h="13335">
                <a:moveTo>
                  <a:pt x="838200" y="0"/>
                </a:moveTo>
                <a:lnTo>
                  <a:pt x="0" y="0"/>
                </a:lnTo>
                <a:lnTo>
                  <a:pt x="0" y="12716"/>
                </a:lnTo>
                <a:lnTo>
                  <a:pt x="838200" y="12716"/>
                </a:lnTo>
                <a:lnTo>
                  <a:pt x="838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8" name="object 18"/>
          <p:cNvSpPr txBox="1"/>
          <p:nvPr/>
        </p:nvSpPr>
        <p:spPr>
          <a:xfrm>
            <a:off x="8599793" y="3031612"/>
            <a:ext cx="2711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56155" y="3316690"/>
            <a:ext cx="75807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99319" y="3940633"/>
            <a:ext cx="13497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𝑆𝑒𝑛𝑠𝑖𝑏𝑖𝑙𝑖𝑑𝑎𝑑</a:t>
            </a:r>
            <a:r>
              <a:rPr sz="1588" spc="-13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74329" y="4085024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600" y="0"/>
                </a:moveTo>
                <a:lnTo>
                  <a:pt x="0" y="0"/>
                </a:lnTo>
                <a:lnTo>
                  <a:pt x="0" y="12716"/>
                </a:lnTo>
                <a:lnTo>
                  <a:pt x="863600" y="12716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2" name="object 22"/>
          <p:cNvSpPr txBox="1"/>
          <p:nvPr/>
        </p:nvSpPr>
        <p:spPr>
          <a:xfrm>
            <a:off x="8734764" y="3790026"/>
            <a:ext cx="2711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479700" y="4075104"/>
            <a:ext cx="78049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𝐹𝑁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30754" y="4682911"/>
            <a:ext cx="148702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𝐸𝑠𝑝𝑒𝑐𝑖𝑓𝑖𝑐𝑖𝑑𝑎𝑑</a:t>
            </a:r>
            <a:r>
              <a:rPr sz="1588" spc="-35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41565" y="4826529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600" y="0"/>
                </a:moveTo>
                <a:lnTo>
                  <a:pt x="0" y="0"/>
                </a:lnTo>
                <a:lnTo>
                  <a:pt x="0" y="12715"/>
                </a:lnTo>
                <a:lnTo>
                  <a:pt x="863600" y="12715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6" name="object 26"/>
          <p:cNvSpPr txBox="1"/>
          <p:nvPr/>
        </p:nvSpPr>
        <p:spPr>
          <a:xfrm>
            <a:off x="8791902" y="4532304"/>
            <a:ext cx="29359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𝑉𝑁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17</a:t>
            </a:fld>
            <a:endParaRPr spc="-22" dirty="0"/>
          </a:p>
        </p:txBody>
      </p:sp>
      <p:sp>
        <p:nvSpPr>
          <p:cNvPr id="27" name="object 27"/>
          <p:cNvSpPr txBox="1"/>
          <p:nvPr/>
        </p:nvSpPr>
        <p:spPr>
          <a:xfrm>
            <a:off x="8548264" y="4817381"/>
            <a:ext cx="78105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𝑉𝑁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endParaRPr sz="1588">
              <a:latin typeface="Cambria Math"/>
              <a:cs typeface="Cambria Math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213A168-1F65-47E2-B87C-65E3E7A9E4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FP=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10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FN=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VN=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500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539771" y="3152636"/>
            <a:ext cx="10796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-4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650215" y="3296131"/>
            <a:ext cx="739588" cy="11766"/>
          </a:xfrm>
          <a:custGeom>
            <a:avLst/>
            <a:gdLst/>
            <a:ahLst/>
            <a:cxnLst/>
            <a:rect l="l" t="t" r="r" b="b"/>
            <a:pathLst>
              <a:path w="838200" h="13335">
                <a:moveTo>
                  <a:pt x="838200" y="0"/>
                </a:moveTo>
                <a:lnTo>
                  <a:pt x="0" y="0"/>
                </a:lnTo>
                <a:lnTo>
                  <a:pt x="0" y="12715"/>
                </a:lnTo>
                <a:lnTo>
                  <a:pt x="838200" y="12715"/>
                </a:lnTo>
                <a:lnTo>
                  <a:pt x="838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647538" y="3296131"/>
            <a:ext cx="784412" cy="11766"/>
          </a:xfrm>
          <a:custGeom>
            <a:avLst/>
            <a:gdLst/>
            <a:ahLst/>
            <a:cxnLst/>
            <a:rect l="l" t="t" r="r" b="b"/>
            <a:pathLst>
              <a:path w="889000" h="13335">
                <a:moveTo>
                  <a:pt x="889000" y="0"/>
                </a:moveTo>
                <a:lnTo>
                  <a:pt x="0" y="0"/>
                </a:lnTo>
                <a:lnTo>
                  <a:pt x="0" y="12715"/>
                </a:lnTo>
                <a:lnTo>
                  <a:pt x="889000" y="12715"/>
                </a:lnTo>
                <a:lnTo>
                  <a:pt x="88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6893886" y="3002028"/>
            <a:ext cx="13379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995696" algn="l"/>
              </a:tabLst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0250" y="3287106"/>
            <a:ext cx="181031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10824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100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46072" y="3152636"/>
            <a:ext cx="175484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57892" algn="l"/>
              </a:tabLst>
            </a:pP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0,909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54168" y="3911050"/>
            <a:ext cx="13497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𝑆𝑒𝑛𝑠𝑖𝑏𝑖𝑙𝑖𝑑𝑎𝑑</a:t>
            </a:r>
            <a:r>
              <a:rPr sz="1588" spc="-13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29510" y="4054828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599" y="0"/>
                </a:moveTo>
                <a:lnTo>
                  <a:pt x="0" y="0"/>
                </a:lnTo>
                <a:lnTo>
                  <a:pt x="0" y="12715"/>
                </a:lnTo>
                <a:lnTo>
                  <a:pt x="863599" y="12715"/>
                </a:lnTo>
                <a:lnTo>
                  <a:pt x="86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7653225" y="3911050"/>
            <a:ext cx="1731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849245" y="4054828"/>
            <a:ext cx="784412" cy="11766"/>
          </a:xfrm>
          <a:custGeom>
            <a:avLst/>
            <a:gdLst/>
            <a:ahLst/>
            <a:cxnLst/>
            <a:rect l="l" t="t" r="r" b="b"/>
            <a:pathLst>
              <a:path w="889000" h="13335">
                <a:moveTo>
                  <a:pt x="889000" y="0"/>
                </a:moveTo>
                <a:lnTo>
                  <a:pt x="0" y="0"/>
                </a:lnTo>
                <a:lnTo>
                  <a:pt x="0" y="12715"/>
                </a:lnTo>
                <a:lnTo>
                  <a:pt x="889000" y="12715"/>
                </a:lnTo>
                <a:lnTo>
                  <a:pt x="88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3" name="object 23"/>
          <p:cNvSpPr txBox="1"/>
          <p:nvPr/>
        </p:nvSpPr>
        <p:spPr>
          <a:xfrm>
            <a:off x="7089613" y="3760443"/>
            <a:ext cx="1349188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07463" algn="l"/>
              </a:tabLst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4548" y="4045520"/>
            <a:ext cx="18349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33798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𝐹𝑁</a:t>
            </a:r>
            <a:r>
              <a:rPr sz="1588" dirty="0">
                <a:latin typeface="Cambria Math"/>
                <a:cs typeface="Cambria Math"/>
              </a:rPr>
              <a:t>	100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20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700415" y="3911050"/>
            <a:ext cx="70765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0,833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795892" y="4796333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599" y="0"/>
                </a:moveTo>
                <a:lnTo>
                  <a:pt x="0" y="0"/>
                </a:lnTo>
                <a:lnTo>
                  <a:pt x="0" y="12715"/>
                </a:lnTo>
                <a:lnTo>
                  <a:pt x="863599" y="12715"/>
                </a:lnTo>
                <a:lnTo>
                  <a:pt x="86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7" name="object 27"/>
          <p:cNvSpPr/>
          <p:nvPr/>
        </p:nvSpPr>
        <p:spPr>
          <a:xfrm>
            <a:off x="7815627" y="4796333"/>
            <a:ext cx="784412" cy="11766"/>
          </a:xfrm>
          <a:custGeom>
            <a:avLst/>
            <a:gdLst/>
            <a:ahLst/>
            <a:cxnLst/>
            <a:rect l="l" t="t" r="r" b="b"/>
            <a:pathLst>
              <a:path w="889000" h="13335">
                <a:moveTo>
                  <a:pt x="889000" y="0"/>
                </a:moveTo>
                <a:lnTo>
                  <a:pt x="0" y="0"/>
                </a:lnTo>
                <a:lnTo>
                  <a:pt x="0" y="12715"/>
                </a:lnTo>
                <a:lnTo>
                  <a:pt x="889000" y="12715"/>
                </a:lnTo>
                <a:lnTo>
                  <a:pt x="889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 txBox="1"/>
          <p:nvPr/>
        </p:nvSpPr>
        <p:spPr>
          <a:xfrm>
            <a:off x="5244980" y="4653328"/>
            <a:ext cx="4158503" cy="39603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lnSpc>
                <a:spcPts val="1482"/>
              </a:lnSpc>
              <a:spcBef>
                <a:spcPts val="88"/>
              </a:spcBef>
              <a:tabLst>
                <a:tab pos="1805924" algn="l"/>
                <a:tab pos="2380817" algn="l"/>
                <a:tab pos="2813387" algn="l"/>
                <a:tab pos="3428061" algn="l"/>
              </a:tabLst>
            </a:pPr>
            <a:r>
              <a:rPr sz="1588" dirty="0">
                <a:latin typeface="Cambria Math"/>
                <a:cs typeface="Cambria Math"/>
              </a:rPr>
              <a:t>𝐸𝑠𝑝𝑒𝑐𝑖𝑓𝑖𝑐𝑖𝑑𝑎𝑑</a:t>
            </a:r>
            <a:r>
              <a:rPr sz="1588" spc="-35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33" baseline="41666" dirty="0">
                <a:latin typeface="Cambria Math"/>
                <a:cs typeface="Cambria Math"/>
              </a:rPr>
              <a:t>𝑉𝑁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33" baseline="41666" dirty="0">
                <a:latin typeface="Cambria Math"/>
                <a:cs typeface="Cambria Math"/>
              </a:rPr>
              <a:t>500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0,980</a:t>
            </a:r>
            <a:endParaRPr sz="1588">
              <a:latin typeface="Cambria Math"/>
              <a:cs typeface="Cambria Math"/>
            </a:endParaRPr>
          </a:p>
          <a:p>
            <a:pPr marL="1562183">
              <a:lnSpc>
                <a:spcPts val="1482"/>
              </a:lnSpc>
              <a:tabLst>
                <a:tab pos="2584775" algn="l"/>
              </a:tabLst>
            </a:pPr>
            <a:r>
              <a:rPr sz="1588" dirty="0">
                <a:latin typeface="Cambria Math"/>
                <a:cs typeface="Cambria Math"/>
              </a:rPr>
              <a:t>𝑉𝑁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500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18</a:t>
            </a:fld>
            <a:endParaRPr spc="-22" dirty="0"/>
          </a:p>
        </p:txBody>
      </p:sp>
      <p:sp>
        <p:nvSpPr>
          <p:cNvPr id="29" name="object 29"/>
          <p:cNvSpPr txBox="1"/>
          <p:nvPr/>
        </p:nvSpPr>
        <p:spPr>
          <a:xfrm>
            <a:off x="5253291" y="1902322"/>
            <a:ext cx="240310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Ejemplo</a:t>
            </a:r>
            <a:r>
              <a:rPr sz="1809" spc="4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correos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55339" y="3185172"/>
            <a:ext cx="54460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55339" y="4126466"/>
            <a:ext cx="544606" cy="561779"/>
          </a:xfrm>
          <a:prstGeom prst="rect">
            <a:avLst/>
          </a:prstGeom>
        </p:spPr>
        <p:txBody>
          <a:bodyPr vert="horz" wrap="square" lIns="0" tIns="8404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66"/>
              </a:spcBef>
            </a:pPr>
            <a:r>
              <a:rPr sz="1809" spc="-22" dirty="0">
                <a:latin typeface="Calibri Light"/>
                <a:cs typeface="Calibri Light"/>
              </a:rPr>
              <a:t>No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99695" y="2300355"/>
            <a:ext cx="96370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-13" dirty="0">
                <a:latin typeface="Calibri Light"/>
                <a:cs typeface="Calibri Light"/>
              </a:rPr>
              <a:t>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30230" y="2292287"/>
            <a:ext cx="128699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4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No </a:t>
            </a: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C51B0FB8-E00D-471B-A57A-B0820BBC2E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VP</a:t>
                      </a:r>
                      <a:r>
                        <a:rPr sz="11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1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FP=</a:t>
                      </a:r>
                      <a:r>
                        <a:rPr sz="11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5" dirty="0">
                          <a:latin typeface="Calibri"/>
                          <a:cs typeface="Calibri"/>
                        </a:rPr>
                        <a:t>100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FN=</a:t>
                      </a:r>
                      <a:r>
                        <a:rPr sz="11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50" dirty="0">
                          <a:latin typeface="Calibri"/>
                          <a:cs typeface="Calibri"/>
                        </a:rPr>
                        <a:t>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dirty="0">
                          <a:latin typeface="Calibri"/>
                          <a:cs typeface="Calibri"/>
                        </a:rPr>
                        <a:t>VN=</a:t>
                      </a:r>
                      <a:r>
                        <a:rPr sz="11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spc="-20" dirty="0">
                          <a:latin typeface="Calibri"/>
                          <a:cs typeface="Calibri"/>
                        </a:rPr>
                        <a:t>9890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594832" y="3152636"/>
            <a:ext cx="10796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-4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706244" y="3296131"/>
            <a:ext cx="739588" cy="11766"/>
          </a:xfrm>
          <a:custGeom>
            <a:avLst/>
            <a:gdLst/>
            <a:ahLst/>
            <a:cxnLst/>
            <a:rect l="l" t="t" r="r" b="b"/>
            <a:pathLst>
              <a:path w="838200" h="13335">
                <a:moveTo>
                  <a:pt x="838200" y="0"/>
                </a:moveTo>
                <a:lnTo>
                  <a:pt x="0" y="0"/>
                </a:lnTo>
                <a:lnTo>
                  <a:pt x="0" y="12715"/>
                </a:lnTo>
                <a:lnTo>
                  <a:pt x="838200" y="12715"/>
                </a:lnTo>
                <a:lnTo>
                  <a:pt x="838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/>
          <p:nvPr/>
        </p:nvSpPr>
        <p:spPr>
          <a:xfrm>
            <a:off x="7692362" y="3296131"/>
            <a:ext cx="672353" cy="11766"/>
          </a:xfrm>
          <a:custGeom>
            <a:avLst/>
            <a:gdLst/>
            <a:ahLst/>
            <a:cxnLst/>
            <a:rect l="l" t="t" r="r" b="b"/>
            <a:pathLst>
              <a:path w="762000" h="13335">
                <a:moveTo>
                  <a:pt x="762000" y="0"/>
                </a:moveTo>
                <a:lnTo>
                  <a:pt x="0" y="0"/>
                </a:lnTo>
                <a:lnTo>
                  <a:pt x="0" y="12715"/>
                </a:lnTo>
                <a:lnTo>
                  <a:pt x="762000" y="12715"/>
                </a:lnTo>
                <a:lnTo>
                  <a:pt x="76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6" name="object 16"/>
          <p:cNvSpPr txBox="1"/>
          <p:nvPr/>
        </p:nvSpPr>
        <p:spPr>
          <a:xfrm>
            <a:off x="6948948" y="3002028"/>
            <a:ext cx="1174376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50608" algn="l"/>
              </a:tabLst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1588" spc="-44" dirty="0">
                <a:latin typeface="Cambria Math"/>
                <a:cs typeface="Cambria Math"/>
              </a:rPr>
              <a:t>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05310" y="3287106"/>
            <a:ext cx="16999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10824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9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01133" y="3152636"/>
            <a:ext cx="1644463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948068" algn="l"/>
              </a:tabLst>
            </a:pP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0,082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9471" y="3911050"/>
            <a:ext cx="134974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𝑆𝑒𝑛𝑠𝑖𝑏𝑖𝑙𝑖𝑑𝑎𝑑</a:t>
            </a:r>
            <a:r>
              <a:rPr sz="1588" spc="-13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09657" y="4054828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599" y="0"/>
                </a:moveTo>
                <a:lnTo>
                  <a:pt x="0" y="0"/>
                </a:lnTo>
                <a:lnTo>
                  <a:pt x="0" y="12715"/>
                </a:lnTo>
                <a:lnTo>
                  <a:pt x="863599" y="12715"/>
                </a:lnTo>
                <a:lnTo>
                  <a:pt x="8635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7364915" y="3760443"/>
            <a:ext cx="271182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22" dirty="0">
                <a:latin typeface="Cambria Math"/>
                <a:cs typeface="Cambria Math"/>
              </a:rPr>
              <a:t>𝑉𝑃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28528" y="3911050"/>
            <a:ext cx="17313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4" dirty="0">
                <a:latin typeface="Cambria Math"/>
                <a:cs typeface="Cambria Math"/>
              </a:rPr>
              <a:t>=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18186" y="4054828"/>
            <a:ext cx="459441" cy="11766"/>
          </a:xfrm>
          <a:custGeom>
            <a:avLst/>
            <a:gdLst/>
            <a:ahLst/>
            <a:cxnLst/>
            <a:rect l="l" t="t" r="r" b="b"/>
            <a:pathLst>
              <a:path w="520700" h="13335">
                <a:moveTo>
                  <a:pt x="520700" y="0"/>
                </a:moveTo>
                <a:lnTo>
                  <a:pt x="0" y="0"/>
                </a:lnTo>
                <a:lnTo>
                  <a:pt x="0" y="12715"/>
                </a:lnTo>
                <a:lnTo>
                  <a:pt x="520700" y="12715"/>
                </a:lnTo>
                <a:lnTo>
                  <a:pt x="5207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4" name="object 24"/>
          <p:cNvSpPr txBox="1"/>
          <p:nvPr/>
        </p:nvSpPr>
        <p:spPr>
          <a:xfrm>
            <a:off x="8306139" y="3760443"/>
            <a:ext cx="13447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44" dirty="0">
                <a:latin typeface="Cambria Math"/>
                <a:cs typeface="Cambria Math"/>
              </a:rPr>
              <a:t>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09849" y="4045520"/>
            <a:ext cx="1504390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  <a:tabLst>
                <a:tab pos="1033798" algn="l"/>
              </a:tabLst>
            </a:pPr>
            <a:r>
              <a:rPr sz="1588" dirty="0">
                <a:latin typeface="Cambria Math"/>
                <a:cs typeface="Cambria Math"/>
              </a:rPr>
              <a:t>𝑉𝑃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𝐹𝑁</a:t>
            </a:r>
            <a:r>
              <a:rPr sz="1588" dirty="0">
                <a:latin typeface="Cambria Math"/>
                <a:cs typeface="Cambria Math"/>
              </a:rPr>
              <a:t>	9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1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45354" y="3911050"/>
            <a:ext cx="48913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0,9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91267" y="4796333"/>
            <a:ext cx="762000" cy="11766"/>
          </a:xfrm>
          <a:custGeom>
            <a:avLst/>
            <a:gdLst/>
            <a:ahLst/>
            <a:cxnLst/>
            <a:rect l="l" t="t" r="r" b="b"/>
            <a:pathLst>
              <a:path w="863600" h="13335">
                <a:moveTo>
                  <a:pt x="863600" y="0"/>
                </a:moveTo>
                <a:lnTo>
                  <a:pt x="0" y="0"/>
                </a:lnTo>
                <a:lnTo>
                  <a:pt x="0" y="12715"/>
                </a:lnTo>
                <a:lnTo>
                  <a:pt x="863600" y="12715"/>
                </a:lnTo>
                <a:lnTo>
                  <a:pt x="86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8" name="object 28"/>
          <p:cNvSpPr/>
          <p:nvPr/>
        </p:nvSpPr>
        <p:spPr>
          <a:xfrm>
            <a:off x="7711002" y="4796333"/>
            <a:ext cx="997324" cy="11766"/>
          </a:xfrm>
          <a:custGeom>
            <a:avLst/>
            <a:gdLst/>
            <a:ahLst/>
            <a:cxnLst/>
            <a:rect l="l" t="t" r="r" b="b"/>
            <a:pathLst>
              <a:path w="1130300" h="13335">
                <a:moveTo>
                  <a:pt x="1130299" y="0"/>
                </a:moveTo>
                <a:lnTo>
                  <a:pt x="0" y="0"/>
                </a:lnTo>
                <a:lnTo>
                  <a:pt x="0" y="12715"/>
                </a:lnTo>
                <a:lnTo>
                  <a:pt x="1130299" y="12715"/>
                </a:lnTo>
                <a:lnTo>
                  <a:pt x="11302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9" name="object 29"/>
          <p:cNvSpPr txBox="1"/>
          <p:nvPr/>
        </p:nvSpPr>
        <p:spPr>
          <a:xfrm>
            <a:off x="5142710" y="4653328"/>
            <a:ext cx="4270001" cy="396036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44826">
              <a:lnSpc>
                <a:spcPts val="1482"/>
              </a:lnSpc>
              <a:spcBef>
                <a:spcPts val="88"/>
              </a:spcBef>
              <a:tabLst>
                <a:tab pos="1805924" algn="l"/>
                <a:tab pos="2380817" algn="l"/>
                <a:tab pos="2868299" algn="l"/>
                <a:tab pos="3648270" algn="l"/>
              </a:tabLst>
            </a:pPr>
            <a:r>
              <a:rPr sz="1588" dirty="0">
                <a:latin typeface="Cambria Math"/>
                <a:cs typeface="Cambria Math"/>
              </a:rPr>
              <a:t>𝐸𝑠𝑝𝑒𝑐𝑖𝑓𝑖𝑐𝑖𝑑𝑎𝑑</a:t>
            </a:r>
            <a:r>
              <a:rPr sz="1588" spc="-35" dirty="0">
                <a:latin typeface="Cambria Math"/>
                <a:cs typeface="Cambria Math"/>
              </a:rPr>
              <a:t> 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33" baseline="41666" dirty="0">
                <a:latin typeface="Cambria Math"/>
                <a:cs typeface="Cambria Math"/>
              </a:rPr>
              <a:t>𝑉𝑁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spc="-44" dirty="0">
                <a:latin typeface="Cambria Math"/>
                <a:cs typeface="Cambria Math"/>
              </a:rPr>
              <a:t>=</a:t>
            </a:r>
            <a:r>
              <a:rPr sz="1588" dirty="0">
                <a:latin typeface="Cambria Math"/>
                <a:cs typeface="Cambria Math"/>
              </a:rPr>
              <a:t>	</a:t>
            </a:r>
            <a:r>
              <a:rPr sz="2382" spc="-26" baseline="41666" dirty="0">
                <a:latin typeface="Cambria Math"/>
                <a:cs typeface="Cambria Math"/>
              </a:rPr>
              <a:t>9890</a:t>
            </a:r>
            <a:r>
              <a:rPr sz="2382" baseline="41666" dirty="0">
                <a:latin typeface="Cambria Math"/>
                <a:cs typeface="Cambria Math"/>
              </a:rPr>
              <a:t>	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53" dirty="0">
                <a:latin typeface="Cambria Math"/>
                <a:cs typeface="Cambria Math"/>
              </a:rPr>
              <a:t> </a:t>
            </a:r>
            <a:r>
              <a:rPr sz="1588" spc="-18" dirty="0">
                <a:latin typeface="Cambria Math"/>
                <a:cs typeface="Cambria Math"/>
              </a:rPr>
              <a:t>0,99</a:t>
            </a:r>
            <a:endParaRPr sz="1588">
              <a:latin typeface="Cambria Math"/>
              <a:cs typeface="Cambria Math"/>
            </a:endParaRPr>
          </a:p>
          <a:p>
            <a:pPr marL="1562183">
              <a:lnSpc>
                <a:spcPts val="1482"/>
              </a:lnSpc>
              <a:tabLst>
                <a:tab pos="2584775" algn="l"/>
              </a:tabLst>
            </a:pPr>
            <a:r>
              <a:rPr sz="1588" dirty="0">
                <a:latin typeface="Cambria Math"/>
                <a:cs typeface="Cambria Math"/>
              </a:rPr>
              <a:t>𝑉𝑁</a:t>
            </a:r>
            <a:r>
              <a:rPr sz="1588" spc="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26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𝐹𝑃</a:t>
            </a:r>
            <a:r>
              <a:rPr sz="1588" dirty="0">
                <a:latin typeface="Cambria Math"/>
                <a:cs typeface="Cambria Math"/>
              </a:rPr>
              <a:t>	9890</a:t>
            </a:r>
            <a:r>
              <a:rPr sz="1588" spc="-57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62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100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19</a:t>
            </a:fld>
            <a:endParaRPr spc="-22" dirty="0"/>
          </a:p>
        </p:txBody>
      </p:sp>
      <p:sp>
        <p:nvSpPr>
          <p:cNvPr id="30" name="object 30"/>
          <p:cNvSpPr txBox="1"/>
          <p:nvPr/>
        </p:nvSpPr>
        <p:spPr>
          <a:xfrm>
            <a:off x="5253290" y="1902322"/>
            <a:ext cx="2724150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Ejemplo</a:t>
            </a:r>
            <a:r>
              <a:rPr sz="1809" spc="35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40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10.000</a:t>
            </a:r>
            <a:r>
              <a:rPr sz="1809" spc="44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pacientes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155340" y="3185172"/>
            <a:ext cx="406213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18" dirty="0">
                <a:latin typeface="Calibri Light"/>
                <a:cs typeface="Calibri Light"/>
              </a:rPr>
              <a:t>Enfr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55339" y="4126466"/>
            <a:ext cx="515471" cy="561779"/>
          </a:xfrm>
          <a:prstGeom prst="rect">
            <a:avLst/>
          </a:prstGeom>
        </p:spPr>
        <p:txBody>
          <a:bodyPr vert="horz" wrap="square" lIns="0" tIns="8404" rIns="0" bIns="0" rtlCol="0">
            <a:spAutoFit/>
          </a:bodyPr>
          <a:lstStyle/>
          <a:p>
            <a:pPr marL="11206" marR="4483">
              <a:lnSpc>
                <a:spcPct val="101499"/>
              </a:lnSpc>
              <a:spcBef>
                <a:spcPts val="66"/>
              </a:spcBef>
            </a:pPr>
            <a:r>
              <a:rPr sz="1809" spc="-22" dirty="0">
                <a:latin typeface="Calibri Light"/>
                <a:cs typeface="Calibri Light"/>
              </a:rPr>
              <a:t>No </a:t>
            </a:r>
            <a:r>
              <a:rPr sz="1809" spc="-9" dirty="0">
                <a:latin typeface="Calibri Light"/>
                <a:cs typeface="Calibri Light"/>
              </a:rPr>
              <a:t>Enfer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99695" y="2300355"/>
            <a:ext cx="933450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-13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Enfer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30230" y="2292287"/>
            <a:ext cx="1256740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Pre.</a:t>
            </a:r>
            <a:r>
              <a:rPr sz="1809" spc="4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No</a:t>
            </a:r>
            <a:r>
              <a:rPr sz="1809" spc="-4" dirty="0">
                <a:latin typeface="Calibri Light"/>
                <a:cs typeface="Calibri Light"/>
              </a:rPr>
              <a:t> </a:t>
            </a:r>
            <a:r>
              <a:rPr sz="1809" spc="-18" dirty="0">
                <a:latin typeface="Calibri Light"/>
                <a:cs typeface="Calibri Light"/>
              </a:rPr>
              <a:t>Enfer</a:t>
            </a:r>
            <a:endParaRPr sz="1809">
              <a:latin typeface="Calibri Light"/>
              <a:cs typeface="Calibri Light"/>
            </a:endParaRPr>
          </a:p>
        </p:txBody>
      </p:sp>
      <p:pic>
        <p:nvPicPr>
          <p:cNvPr id="36" name="Imagen 35">
            <a:extLst>
              <a:ext uri="{FF2B5EF4-FFF2-40B4-BE49-F238E27FC236}">
                <a16:creationId xmlns:a16="http://schemas.microsoft.com/office/drawing/2014/main" id="{31EDE031-221C-4F4F-8CC2-D72BDBCBC3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965181" y="130505"/>
            <a:ext cx="1200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Introducción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03503" y="1895855"/>
            <a:ext cx="3542029" cy="4568825"/>
            <a:chOff x="643127" y="2023833"/>
            <a:chExt cx="3542029" cy="456882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127" y="2023833"/>
              <a:ext cx="3541776" cy="45686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8199" y="2218943"/>
              <a:ext cx="2991611" cy="4018788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864183"/>
            <a:ext cx="71977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/>
              <a:t>¿Cómo</a:t>
            </a:r>
            <a:r>
              <a:rPr sz="4400" b="1" spc="-20" dirty="0"/>
              <a:t> </a:t>
            </a:r>
            <a:r>
              <a:rPr sz="4400" b="1" spc="-5" dirty="0"/>
              <a:t>aprenden</a:t>
            </a:r>
            <a:r>
              <a:rPr sz="4400" b="1" spc="-35" dirty="0"/>
              <a:t> </a:t>
            </a:r>
            <a:r>
              <a:rPr sz="4400" b="1" dirty="0"/>
              <a:t>las</a:t>
            </a:r>
            <a:r>
              <a:rPr sz="4400" b="1" spc="-10" dirty="0"/>
              <a:t> </a:t>
            </a:r>
            <a:r>
              <a:rPr sz="4400" b="1" spc="-5" dirty="0"/>
              <a:t>máquinas?</a:t>
            </a:r>
            <a:endParaRPr sz="4400" b="1" dirty="0"/>
          </a:p>
        </p:txBody>
      </p:sp>
      <p:sp>
        <p:nvSpPr>
          <p:cNvPr id="16" name="object 16"/>
          <p:cNvSpPr txBox="1"/>
          <p:nvPr/>
        </p:nvSpPr>
        <p:spPr>
          <a:xfrm>
            <a:off x="11146535" y="6464680"/>
            <a:ext cx="153670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4483A2E-5809-4BFC-A1AC-9ED44A6895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894654" y="2539713"/>
            <a:ext cx="3468221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Explicación del</a:t>
            </a:r>
            <a:r>
              <a:rPr sz="1809" spc="26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criterio</a:t>
            </a:r>
            <a:r>
              <a:rPr sz="1809" spc="13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22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evaluación</a:t>
            </a:r>
            <a:endParaRPr sz="1809">
              <a:latin typeface="Calibri Light"/>
              <a:cs typeface="Calibri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6967730" y="3984320"/>
            <a:ext cx="2196353" cy="11766"/>
          </a:xfrm>
          <a:custGeom>
            <a:avLst/>
            <a:gdLst/>
            <a:ahLst/>
            <a:cxnLst/>
            <a:rect l="l" t="t" r="r" b="b"/>
            <a:pathLst>
              <a:path w="2489200" h="13335">
                <a:moveTo>
                  <a:pt x="2489200" y="0"/>
                </a:moveTo>
                <a:lnTo>
                  <a:pt x="0" y="0"/>
                </a:lnTo>
                <a:lnTo>
                  <a:pt x="0" y="12716"/>
                </a:lnTo>
                <a:lnTo>
                  <a:pt x="2489200" y="12716"/>
                </a:lnTo>
                <a:lnTo>
                  <a:pt x="2489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4" name="object 14"/>
          <p:cNvSpPr txBox="1"/>
          <p:nvPr/>
        </p:nvSpPr>
        <p:spPr>
          <a:xfrm>
            <a:off x="6252902" y="3647790"/>
            <a:ext cx="2968437" cy="581509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44826">
              <a:spcBef>
                <a:spcPts val="424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30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  <a:p>
            <a:pPr marL="722818">
              <a:spcBef>
                <a:spcPts val="340"/>
              </a:spcBef>
            </a:pPr>
            <a:r>
              <a:rPr sz="1588" spc="-9" dirty="0">
                <a:latin typeface="Cambria Math"/>
                <a:cs typeface="Cambria Math"/>
              </a:rPr>
              <a:t>𝑃𝑟𝑒𝑐𝑖𝑠𝑖ó𝑛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0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20</a:t>
            </a:fld>
            <a:endParaRPr spc="-22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BB6A959-46FF-48A9-9DD1-81636224FB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754254" y="1258912"/>
            <a:ext cx="531719" cy="187839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147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147" spc="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47" spc="-44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endParaRPr sz="1147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98059" y="562482"/>
            <a:ext cx="9278471" cy="688989"/>
          </a:xfrm>
          <a:prstGeom prst="rect">
            <a:avLst/>
          </a:prstGeom>
        </p:spPr>
        <p:txBody>
          <a:bodyPr vert="horz" wrap="square" lIns="0" tIns="11766" rIns="0" bIns="0" rtlCol="0" anchor="ctr">
            <a:spAutoFit/>
          </a:bodyPr>
          <a:lstStyle/>
          <a:p>
            <a:pPr marL="100297">
              <a:lnSpc>
                <a:spcPct val="100000"/>
              </a:lnSpc>
              <a:spcBef>
                <a:spcPts val="93"/>
              </a:spcBef>
            </a:pPr>
            <a:r>
              <a:rPr dirty="0"/>
              <a:t>Matriz</a:t>
            </a:r>
            <a:r>
              <a:rPr spc="-88" dirty="0"/>
              <a:t> </a:t>
            </a:r>
            <a:r>
              <a:rPr dirty="0"/>
              <a:t>de</a:t>
            </a:r>
            <a:r>
              <a:rPr spc="-93" dirty="0"/>
              <a:t> </a:t>
            </a:r>
            <a:r>
              <a:rPr spc="-9" dirty="0"/>
              <a:t>Confusión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748651" y="2708736"/>
            <a:ext cx="2167218" cy="2212601"/>
            <a:chOff x="1235538" y="3069900"/>
            <a:chExt cx="2456180" cy="250761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5538" y="3069901"/>
              <a:ext cx="1227886" cy="250705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3424" y="4323429"/>
              <a:ext cx="1227885" cy="12535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63425" y="3069900"/>
              <a:ext cx="1227884" cy="1253529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2746573" y="2706657"/>
          <a:ext cx="2167218" cy="22120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3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3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5B9BD5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5B9BD5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FP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602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FN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ED7D31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ED7D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100" spc="-25" dirty="0">
                          <a:latin typeface="Calibri"/>
                          <a:cs typeface="Calibri"/>
                        </a:rPr>
                        <a:t>VN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6350">
                      <a:solidFill>
                        <a:srgbClr val="ED7D31"/>
                      </a:solidFill>
                      <a:prstDash val="solid"/>
                    </a:lnL>
                    <a:lnR w="6350">
                      <a:solidFill>
                        <a:srgbClr val="5B9BD5"/>
                      </a:solidFill>
                      <a:prstDash val="solid"/>
                    </a:lnR>
                    <a:lnT w="6350">
                      <a:solidFill>
                        <a:srgbClr val="ED7D31"/>
                      </a:solidFill>
                      <a:prstDash val="solid"/>
                    </a:lnT>
                    <a:lnB w="6350">
                      <a:solidFill>
                        <a:srgbClr val="5B9BD5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object 12"/>
          <p:cNvSpPr/>
          <p:nvPr/>
        </p:nvSpPr>
        <p:spPr>
          <a:xfrm>
            <a:off x="6767619" y="2502308"/>
            <a:ext cx="2196353" cy="11766"/>
          </a:xfrm>
          <a:custGeom>
            <a:avLst/>
            <a:gdLst/>
            <a:ahLst/>
            <a:cxnLst/>
            <a:rect l="l" t="t" r="r" b="b"/>
            <a:pathLst>
              <a:path w="2489200" h="13335">
                <a:moveTo>
                  <a:pt x="2489199" y="0"/>
                </a:moveTo>
                <a:lnTo>
                  <a:pt x="0" y="0"/>
                </a:lnTo>
                <a:lnTo>
                  <a:pt x="0" y="12715"/>
                </a:lnTo>
                <a:lnTo>
                  <a:pt x="2489199" y="12715"/>
                </a:lnTo>
                <a:lnTo>
                  <a:pt x="24891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3" name="object 13"/>
          <p:cNvSpPr txBox="1"/>
          <p:nvPr/>
        </p:nvSpPr>
        <p:spPr>
          <a:xfrm>
            <a:off x="6052792" y="2165924"/>
            <a:ext cx="2968437" cy="581509"/>
          </a:xfrm>
          <a:prstGeom prst="rect">
            <a:avLst/>
          </a:prstGeom>
        </p:spPr>
        <p:txBody>
          <a:bodyPr vert="horz" wrap="square" lIns="0" tIns="53788" rIns="0" bIns="0" rtlCol="0">
            <a:spAutoFit/>
          </a:bodyPr>
          <a:lstStyle/>
          <a:p>
            <a:pPr marL="44826">
              <a:spcBef>
                <a:spcPts val="424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𝑃𝑟𝑒𝑐𝑖𝑠𝑖ó𝑛</a:t>
            </a:r>
            <a:r>
              <a:rPr sz="1588" spc="30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  <a:p>
            <a:pPr marL="722818">
              <a:spcBef>
                <a:spcPts val="340"/>
              </a:spcBef>
            </a:pPr>
            <a:r>
              <a:rPr sz="1588" spc="-9" dirty="0">
                <a:latin typeface="Cambria Math"/>
                <a:cs typeface="Cambria Math"/>
              </a:rPr>
              <a:t>𝑃𝑟𝑒𝑐𝑖𝑠𝑖ó𝑛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0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𝑆𝑒𝑛𝑠𝑖𝑏𝑖𝑙𝑖𝑑𝑎𝑑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730789" y="3821162"/>
            <a:ext cx="1187824" cy="11766"/>
          </a:xfrm>
          <a:custGeom>
            <a:avLst/>
            <a:gdLst/>
            <a:ahLst/>
            <a:cxnLst/>
            <a:rect l="l" t="t" r="r" b="b"/>
            <a:pathLst>
              <a:path w="1346200" h="13335">
                <a:moveTo>
                  <a:pt x="1346200" y="0"/>
                </a:moveTo>
                <a:lnTo>
                  <a:pt x="0" y="0"/>
                </a:lnTo>
                <a:lnTo>
                  <a:pt x="0" y="12715"/>
                </a:lnTo>
                <a:lnTo>
                  <a:pt x="1346200" y="12715"/>
                </a:lnTo>
                <a:lnTo>
                  <a:pt x="134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15" name="object 15"/>
          <p:cNvSpPr txBox="1"/>
          <p:nvPr/>
        </p:nvSpPr>
        <p:spPr>
          <a:xfrm>
            <a:off x="5026650" y="3526464"/>
            <a:ext cx="1940859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66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0,909</a:t>
            </a:r>
            <a:r>
              <a:rPr sz="1588" spc="291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0,833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727077" y="3811541"/>
            <a:ext cx="1222001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9" dirty="0">
                <a:latin typeface="Cambria Math"/>
                <a:cs typeface="Cambria Math"/>
              </a:rPr>
              <a:t>0,909</a:t>
            </a:r>
            <a:r>
              <a:rPr sz="1588" spc="-44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9" dirty="0">
                <a:latin typeface="Cambria Math"/>
                <a:cs typeface="Cambria Math"/>
              </a:rPr>
              <a:t>0,833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68714" y="2967329"/>
            <a:ext cx="544606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18" dirty="0">
                <a:latin typeface="Calibri Light"/>
                <a:cs typeface="Calibri Light"/>
              </a:rPr>
              <a:t>Spam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94559" y="2945814"/>
            <a:ext cx="911038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spc="-9" dirty="0">
                <a:latin typeface="Calibri Light"/>
                <a:cs typeface="Calibri Light"/>
              </a:rPr>
              <a:t>Pacientes</a:t>
            </a:r>
            <a:endParaRPr sz="1809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56742" y="4330598"/>
            <a:ext cx="88470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𝐹1</a:t>
            </a:r>
            <a:r>
              <a:rPr sz="1588" spc="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44" dirty="0">
                <a:latin typeface="Cambria Math"/>
                <a:cs typeface="Cambria Math"/>
              </a:rPr>
              <a:t> </a:t>
            </a:r>
            <a:r>
              <a:rPr sz="1588" spc="-18" dirty="0">
                <a:latin typeface="Cambria Math"/>
                <a:cs typeface="Cambria Math"/>
              </a:rPr>
              <a:t>0,87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326610" y="3762661"/>
            <a:ext cx="974912" cy="11766"/>
          </a:xfrm>
          <a:custGeom>
            <a:avLst/>
            <a:gdLst/>
            <a:ahLst/>
            <a:cxnLst/>
            <a:rect l="l" t="t" r="r" b="b"/>
            <a:pathLst>
              <a:path w="1104900" h="13335">
                <a:moveTo>
                  <a:pt x="1104900" y="0"/>
                </a:moveTo>
                <a:lnTo>
                  <a:pt x="0" y="0"/>
                </a:lnTo>
                <a:lnTo>
                  <a:pt x="0" y="12715"/>
                </a:lnTo>
                <a:lnTo>
                  <a:pt x="1104900" y="12715"/>
                </a:lnTo>
                <a:lnTo>
                  <a:pt x="1104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588"/>
          </a:p>
        </p:txBody>
      </p:sp>
      <p:sp>
        <p:nvSpPr>
          <p:cNvPr id="21" name="object 21"/>
          <p:cNvSpPr txBox="1"/>
          <p:nvPr/>
        </p:nvSpPr>
        <p:spPr>
          <a:xfrm>
            <a:off x="7620535" y="3467297"/>
            <a:ext cx="172178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33619">
              <a:spcBef>
                <a:spcPts val="88"/>
              </a:spcBef>
            </a:pPr>
            <a:r>
              <a:rPr sz="2382" baseline="-41666" dirty="0">
                <a:latin typeface="Cambria Math"/>
                <a:cs typeface="Cambria Math"/>
              </a:rPr>
              <a:t>𝐹1</a:t>
            </a:r>
            <a:r>
              <a:rPr sz="2382" spc="66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=</a:t>
            </a:r>
            <a:r>
              <a:rPr sz="2382" spc="59" baseline="-41666" dirty="0">
                <a:latin typeface="Cambria Math"/>
                <a:cs typeface="Cambria Math"/>
              </a:rPr>
              <a:t> </a:t>
            </a:r>
            <a:r>
              <a:rPr sz="2382" baseline="-41666" dirty="0">
                <a:latin typeface="Cambria Math"/>
                <a:cs typeface="Cambria Math"/>
              </a:rPr>
              <a:t>2</a:t>
            </a:r>
            <a:r>
              <a:rPr sz="2382" spc="357" baseline="-41666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0,082</a:t>
            </a:r>
            <a:r>
              <a:rPr sz="1588" spc="291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∗</a:t>
            </a:r>
            <a:r>
              <a:rPr sz="1588" spc="-31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0,9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8706490" y="6106922"/>
            <a:ext cx="205011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95250">
              <a:spcBef>
                <a:spcPts val="55"/>
              </a:spcBef>
            </a:pPr>
            <a:fld id="{81D60167-4931-47E6-BA6A-407CBD079E47}" type="slidenum">
              <a:rPr lang="es-CL" spc="-50" smtClean="0"/>
              <a:pPr marL="95250">
                <a:spcBef>
                  <a:spcPts val="55"/>
                </a:spcBef>
              </a:pPr>
              <a:t>21</a:t>
            </a:fld>
            <a:endParaRPr spc="-22" dirty="0"/>
          </a:p>
        </p:txBody>
      </p:sp>
      <p:sp>
        <p:nvSpPr>
          <p:cNvPr id="22" name="object 22"/>
          <p:cNvSpPr txBox="1"/>
          <p:nvPr/>
        </p:nvSpPr>
        <p:spPr>
          <a:xfrm>
            <a:off x="8320961" y="3752374"/>
            <a:ext cx="1003487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spc="-9" dirty="0">
                <a:latin typeface="Cambria Math"/>
                <a:cs typeface="Cambria Math"/>
              </a:rPr>
              <a:t>0,082</a:t>
            </a:r>
            <a:r>
              <a:rPr sz="1588" spc="-44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+</a:t>
            </a:r>
            <a:r>
              <a:rPr sz="1588" spc="-49" dirty="0">
                <a:latin typeface="Cambria Math"/>
                <a:cs typeface="Cambria Math"/>
              </a:rPr>
              <a:t> </a:t>
            </a:r>
            <a:r>
              <a:rPr sz="1588" spc="-22" dirty="0">
                <a:latin typeface="Cambria Math"/>
                <a:cs typeface="Cambria Math"/>
              </a:rPr>
              <a:t>0,9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077358" y="4330598"/>
            <a:ext cx="884704" cy="255678"/>
          </a:xfrm>
          <a:prstGeom prst="rect">
            <a:avLst/>
          </a:prstGeom>
        </p:spPr>
        <p:txBody>
          <a:bodyPr vert="horz" wrap="square" lIns="0" tIns="11206" rIns="0" bIns="0" rtlCol="0">
            <a:spAutoFit/>
          </a:bodyPr>
          <a:lstStyle/>
          <a:p>
            <a:pPr marL="11206">
              <a:spcBef>
                <a:spcPts val="88"/>
              </a:spcBef>
            </a:pPr>
            <a:r>
              <a:rPr sz="1588" dirty="0">
                <a:latin typeface="Cambria Math"/>
                <a:cs typeface="Cambria Math"/>
              </a:rPr>
              <a:t>𝐹1</a:t>
            </a:r>
            <a:r>
              <a:rPr sz="1588" spc="49" dirty="0">
                <a:latin typeface="Cambria Math"/>
                <a:cs typeface="Cambria Math"/>
              </a:rPr>
              <a:t> </a:t>
            </a:r>
            <a:r>
              <a:rPr sz="1588" dirty="0">
                <a:latin typeface="Cambria Math"/>
                <a:cs typeface="Cambria Math"/>
              </a:rPr>
              <a:t>=</a:t>
            </a:r>
            <a:r>
              <a:rPr sz="1588" spc="44" dirty="0">
                <a:latin typeface="Cambria Math"/>
                <a:cs typeface="Cambria Math"/>
              </a:rPr>
              <a:t> </a:t>
            </a:r>
            <a:r>
              <a:rPr sz="1588" spc="-18" dirty="0">
                <a:latin typeface="Cambria Math"/>
                <a:cs typeface="Cambria Math"/>
              </a:rPr>
              <a:t>0,15</a:t>
            </a:r>
            <a:endParaRPr sz="1588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79439" y="5048934"/>
            <a:ext cx="2460812" cy="290856"/>
          </a:xfrm>
          <a:prstGeom prst="rect">
            <a:avLst/>
          </a:prstGeom>
        </p:spPr>
        <p:txBody>
          <a:bodyPr vert="horz" wrap="square" lIns="0" tIns="12326" rIns="0" bIns="0" rtlCol="0">
            <a:spAutoFit/>
          </a:bodyPr>
          <a:lstStyle/>
          <a:p>
            <a:pPr marL="11206">
              <a:spcBef>
                <a:spcPts val="97"/>
              </a:spcBef>
            </a:pPr>
            <a:r>
              <a:rPr sz="1809" dirty="0">
                <a:latin typeface="Calibri Light"/>
                <a:cs typeface="Calibri Light"/>
              </a:rPr>
              <a:t>Desequilibrio</a:t>
            </a:r>
            <a:r>
              <a:rPr sz="1809" spc="40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de</a:t>
            </a:r>
            <a:r>
              <a:rPr sz="1809" spc="49" dirty="0">
                <a:latin typeface="Calibri Light"/>
                <a:cs typeface="Calibri Light"/>
              </a:rPr>
              <a:t> </a:t>
            </a:r>
            <a:r>
              <a:rPr sz="1809" dirty="0">
                <a:latin typeface="Calibri Light"/>
                <a:cs typeface="Calibri Light"/>
              </a:rPr>
              <a:t>las</a:t>
            </a:r>
            <a:r>
              <a:rPr sz="1809" spc="44" dirty="0">
                <a:latin typeface="Calibri Light"/>
                <a:cs typeface="Calibri Light"/>
              </a:rPr>
              <a:t> </a:t>
            </a:r>
            <a:r>
              <a:rPr sz="1809" spc="-9" dirty="0">
                <a:latin typeface="Calibri Light"/>
                <a:cs typeface="Calibri Light"/>
              </a:rPr>
              <a:t>clases</a:t>
            </a:r>
            <a:endParaRPr sz="1809">
              <a:latin typeface="Calibri Light"/>
              <a:cs typeface="Calibri Light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FCCD009-D217-40FE-B59D-C29CF5E374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965181" y="130505"/>
            <a:ext cx="12007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Introducción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960246"/>
            <a:ext cx="4546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5" dirty="0"/>
              <a:t>Supervised</a:t>
            </a:r>
            <a:r>
              <a:rPr sz="4400" b="1" spc="-95" dirty="0"/>
              <a:t> </a:t>
            </a:r>
            <a:r>
              <a:rPr sz="4400" b="1" dirty="0"/>
              <a:t>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184635" y="6477380"/>
            <a:ext cx="77470" cy="1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876" y="1836420"/>
            <a:ext cx="3188208" cy="268071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59351" y="2286711"/>
            <a:ext cx="681672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161616"/>
                </a:solidFill>
                <a:latin typeface="Calibri"/>
                <a:cs typeface="Calibri"/>
              </a:rPr>
              <a:t>También</a:t>
            </a:r>
            <a:r>
              <a:rPr sz="1800" spc="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se</a:t>
            </a:r>
            <a:r>
              <a:rPr sz="1800" spc="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conoce</a:t>
            </a:r>
            <a:r>
              <a:rPr sz="1800" spc="8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como</a:t>
            </a:r>
            <a:r>
              <a:rPr sz="1800" spc="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supervised</a:t>
            </a:r>
            <a:r>
              <a:rPr sz="1800" spc="7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machine</a:t>
            </a:r>
            <a:r>
              <a:rPr sz="1800" spc="8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learning,</a:t>
            </a:r>
            <a:r>
              <a:rPr sz="1800" spc="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sz="1800" spc="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forma</a:t>
            </a:r>
            <a:r>
              <a:rPr sz="1800" spc="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parte</a:t>
            </a:r>
            <a:endParaRPr sz="1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una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subcategoría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del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machine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learning</a:t>
            </a:r>
            <a:r>
              <a:rPr sz="1800" spc="1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inteligencia</a:t>
            </a:r>
            <a:r>
              <a:rPr sz="1800" spc="4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artificial.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Se</a:t>
            </a:r>
            <a:r>
              <a:rPr sz="1800" spc="1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define</a:t>
            </a:r>
            <a:r>
              <a:rPr sz="1800" spc="1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como</a:t>
            </a:r>
            <a:r>
              <a:rPr sz="1800" spc="16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un</a:t>
            </a:r>
            <a:r>
              <a:rPr sz="1800" spc="1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algoritmo</a:t>
            </a:r>
            <a:r>
              <a:rPr sz="1800" spc="1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que</a:t>
            </a:r>
            <a:r>
              <a:rPr sz="1800" spc="1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se</a:t>
            </a:r>
            <a:r>
              <a:rPr sz="1800" spc="1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entrena</a:t>
            </a:r>
            <a:r>
              <a:rPr sz="1800" spc="15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</a:t>
            </a:r>
            <a:r>
              <a:rPr sz="1800" spc="16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partir</a:t>
            </a:r>
            <a:r>
              <a:rPr sz="1800" spc="17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18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datos </a:t>
            </a:r>
            <a:r>
              <a:rPr sz="1800" spc="-39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etiquetados</a:t>
            </a:r>
            <a:r>
              <a:rPr sz="1800" spc="3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61616"/>
                </a:solidFill>
                <a:latin typeface="Calibri"/>
                <a:cs typeface="Calibri"/>
              </a:rPr>
              <a:t>para</a:t>
            </a:r>
            <a:r>
              <a:rPr sz="1800" spc="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clasificación</a:t>
            </a:r>
            <a:r>
              <a:rPr sz="1800" spc="5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o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predicción</a:t>
            </a:r>
            <a:r>
              <a:rPr sz="1800" spc="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2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resultados</a:t>
            </a:r>
            <a:r>
              <a:rPr sz="180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precisos.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61476" y="3998976"/>
            <a:ext cx="3192779" cy="268071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25117" y="4764151"/>
            <a:ext cx="646493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El</a:t>
            </a:r>
            <a:r>
              <a:rPr sz="1800" spc="2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modelo</a:t>
            </a:r>
            <a:r>
              <a:rPr sz="1800" spc="28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trabaja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con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datos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27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entrada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sz="1800" spc="28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61616"/>
                </a:solidFill>
                <a:latin typeface="Calibri"/>
                <a:cs typeface="Calibri"/>
              </a:rPr>
              <a:t>éste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usa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pesos</a:t>
            </a:r>
            <a:r>
              <a:rPr sz="1800" spc="29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161616"/>
                </a:solidFill>
                <a:latin typeface="Calibri"/>
                <a:cs typeface="Calibri"/>
              </a:rPr>
              <a:t>hasta</a:t>
            </a:r>
            <a:endParaRPr sz="18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que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el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modelo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es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ajustado </a:t>
            </a:r>
            <a:r>
              <a:rPr sz="1800" b="1" spc="-5" dirty="0">
                <a:solidFill>
                  <a:srgbClr val="161616"/>
                </a:solidFill>
                <a:latin typeface="Calibri"/>
                <a:cs typeface="Calibri"/>
              </a:rPr>
              <a:t>apropiadamente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636905" algn="l"/>
                <a:tab pos="1892935" algn="l"/>
                <a:tab pos="3191510" algn="l"/>
                <a:tab pos="3571240" algn="l"/>
                <a:tab pos="4295140" algn="l"/>
                <a:tab pos="4708525" algn="l"/>
                <a:tab pos="5234305" algn="l"/>
                <a:tab pos="6217285" algn="l"/>
              </a:tabLst>
            </a:pP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l	ap</a:t>
            </a:r>
            <a:r>
              <a:rPr sz="1800" spc="-25" dirty="0">
                <a:solidFill>
                  <a:srgbClr val="16161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n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161616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aje	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u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p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visado	se	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ut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i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li</a:t>
            </a:r>
            <a:r>
              <a:rPr sz="1800" spc="-30" dirty="0">
                <a:solidFill>
                  <a:srgbClr val="161616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	en	una	</a:t>
            </a:r>
            <a:r>
              <a:rPr sz="1800" spc="-25" dirty="0">
                <a:solidFill>
                  <a:srgbClr val="161616"/>
                </a:solidFill>
                <a:latin typeface="Calibri"/>
                <a:cs typeface="Calibri"/>
              </a:rPr>
              <a:t>v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ar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i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d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ad	de 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problemas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reales</a:t>
            </a:r>
            <a:r>
              <a:rPr sz="1800" spc="1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como</a:t>
            </a:r>
            <a:r>
              <a:rPr sz="180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161616"/>
                </a:solidFill>
                <a:latin typeface="Calibri"/>
                <a:cs typeface="Calibri"/>
              </a:rPr>
              <a:t>aquellos</a:t>
            </a:r>
            <a:r>
              <a:rPr sz="1800" spc="20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de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clasificación</a:t>
            </a:r>
            <a:r>
              <a:rPr sz="1800" spc="4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61616"/>
                </a:solidFill>
                <a:latin typeface="Calibri"/>
                <a:cs typeface="Calibri"/>
              </a:rPr>
              <a:t>y</a:t>
            </a:r>
            <a:r>
              <a:rPr sz="1800" spc="5" dirty="0">
                <a:solidFill>
                  <a:srgbClr val="161616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61616"/>
                </a:solidFill>
                <a:latin typeface="Calibri"/>
                <a:cs typeface="Calibri"/>
              </a:rPr>
              <a:t>regresión.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04869F7-7635-4F34-B2E5-A26330BAB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861550" y="130505"/>
            <a:ext cx="1409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(KNN)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50914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CL" b="1" spc="-40" dirty="0"/>
              <a:t>Machine</a:t>
            </a:r>
            <a:r>
              <a:rPr lang="es-CL" b="1" spc="-190" dirty="0"/>
              <a:t> </a:t>
            </a:r>
            <a:r>
              <a:rPr lang="es-CL" b="1" spc="-35" dirty="0" err="1"/>
              <a:t>Learning</a:t>
            </a:r>
            <a:endParaRPr lang="es-CL" sz="4400" dirty="0"/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4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E4AB74-4BEB-493D-A0AD-F0D95F167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27" y="1423325"/>
            <a:ext cx="7611537" cy="4753638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52740C94-DA99-496A-A583-023978361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536" y="1532877"/>
            <a:ext cx="3848637" cy="45345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D73A8E8-3A62-4FE9-80C0-C3BE3E0E7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74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861550" y="130505"/>
            <a:ext cx="1409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(KNN)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509143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dirty="0"/>
              <a:t>K</a:t>
            </a:r>
            <a:r>
              <a:rPr sz="4400" b="1" spc="-5" dirty="0"/>
              <a:t> </a:t>
            </a:r>
            <a:r>
              <a:rPr sz="4400" b="1" dirty="0"/>
              <a:t>–</a:t>
            </a:r>
            <a:r>
              <a:rPr sz="4400" b="1" spc="-25" dirty="0"/>
              <a:t> </a:t>
            </a:r>
            <a:r>
              <a:rPr sz="4400" b="1" spc="-20" dirty="0"/>
              <a:t>Nearest</a:t>
            </a:r>
            <a:r>
              <a:rPr sz="4400" b="1" spc="-30" dirty="0"/>
              <a:t> </a:t>
            </a:r>
            <a:r>
              <a:rPr sz="4400" b="1" spc="-5" dirty="0"/>
              <a:t>Neighbour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4396232" y="1186688"/>
            <a:ext cx="4700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Ejemplos</a:t>
            </a:r>
            <a:r>
              <a:rPr sz="36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3600" spc="-5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3600" dirty="0">
                <a:solidFill>
                  <a:srgbClr val="374151"/>
                </a:solidFill>
                <a:latin typeface="Arial MT"/>
                <a:cs typeface="Arial MT"/>
              </a:rPr>
              <a:t>aplicación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90143" y="1876044"/>
            <a:ext cx="4535805" cy="3663950"/>
            <a:chOff x="390143" y="1876044"/>
            <a:chExt cx="4535805" cy="36639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3191" y="1879092"/>
              <a:ext cx="4529328" cy="3657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3191" y="1879092"/>
              <a:ext cx="4529455" cy="3657600"/>
            </a:xfrm>
            <a:custGeom>
              <a:avLst/>
              <a:gdLst/>
              <a:ahLst/>
              <a:cxnLst/>
              <a:rect l="l" t="t" r="r" b="b"/>
              <a:pathLst>
                <a:path w="4529455" h="3657600">
                  <a:moveTo>
                    <a:pt x="0" y="609600"/>
                  </a:moveTo>
                  <a:lnTo>
                    <a:pt x="1834" y="561959"/>
                  </a:lnTo>
                  <a:lnTo>
                    <a:pt x="7246" y="515322"/>
                  </a:lnTo>
                  <a:lnTo>
                    <a:pt x="16100" y="469822"/>
                  </a:lnTo>
                  <a:lnTo>
                    <a:pt x="28261" y="425597"/>
                  </a:lnTo>
                  <a:lnTo>
                    <a:pt x="43594" y="382782"/>
                  </a:lnTo>
                  <a:lnTo>
                    <a:pt x="61962" y="341511"/>
                  </a:lnTo>
                  <a:lnTo>
                    <a:pt x="83230" y="301921"/>
                  </a:lnTo>
                  <a:lnTo>
                    <a:pt x="107263" y="264147"/>
                  </a:lnTo>
                  <a:lnTo>
                    <a:pt x="133925" y="228324"/>
                  </a:lnTo>
                  <a:lnTo>
                    <a:pt x="163081" y="194588"/>
                  </a:lnTo>
                  <a:lnTo>
                    <a:pt x="194595" y="163075"/>
                  </a:lnTo>
                  <a:lnTo>
                    <a:pt x="228332" y="133920"/>
                  </a:lnTo>
                  <a:lnTo>
                    <a:pt x="264155" y="107259"/>
                  </a:lnTo>
                  <a:lnTo>
                    <a:pt x="301930" y="83227"/>
                  </a:lnTo>
                  <a:lnTo>
                    <a:pt x="341521" y="61959"/>
                  </a:lnTo>
                  <a:lnTo>
                    <a:pt x="382793" y="43592"/>
                  </a:lnTo>
                  <a:lnTo>
                    <a:pt x="425609" y="28260"/>
                  </a:lnTo>
                  <a:lnTo>
                    <a:pt x="469834" y="16099"/>
                  </a:lnTo>
                  <a:lnTo>
                    <a:pt x="515334" y="7245"/>
                  </a:lnTo>
                  <a:lnTo>
                    <a:pt x="561972" y="1834"/>
                  </a:lnTo>
                  <a:lnTo>
                    <a:pt x="609612" y="0"/>
                  </a:lnTo>
                  <a:lnTo>
                    <a:pt x="3919728" y="0"/>
                  </a:lnTo>
                  <a:lnTo>
                    <a:pt x="3967368" y="1834"/>
                  </a:lnTo>
                  <a:lnTo>
                    <a:pt x="4014005" y="7245"/>
                  </a:lnTo>
                  <a:lnTo>
                    <a:pt x="4059505" y="16099"/>
                  </a:lnTo>
                  <a:lnTo>
                    <a:pt x="4103730" y="28260"/>
                  </a:lnTo>
                  <a:lnTo>
                    <a:pt x="4146545" y="43592"/>
                  </a:lnTo>
                  <a:lnTo>
                    <a:pt x="4187816" y="61959"/>
                  </a:lnTo>
                  <a:lnTo>
                    <a:pt x="4227406" y="83227"/>
                  </a:lnTo>
                  <a:lnTo>
                    <a:pt x="4265180" y="107259"/>
                  </a:lnTo>
                  <a:lnTo>
                    <a:pt x="4301003" y="133920"/>
                  </a:lnTo>
                  <a:lnTo>
                    <a:pt x="4334739" y="163075"/>
                  </a:lnTo>
                  <a:lnTo>
                    <a:pt x="4366252" y="194588"/>
                  </a:lnTo>
                  <a:lnTo>
                    <a:pt x="4395407" y="228324"/>
                  </a:lnTo>
                  <a:lnTo>
                    <a:pt x="4422068" y="264147"/>
                  </a:lnTo>
                  <a:lnTo>
                    <a:pt x="4446100" y="301921"/>
                  </a:lnTo>
                  <a:lnTo>
                    <a:pt x="4467368" y="341511"/>
                  </a:lnTo>
                  <a:lnTo>
                    <a:pt x="4485735" y="382782"/>
                  </a:lnTo>
                  <a:lnTo>
                    <a:pt x="4501067" y="425597"/>
                  </a:lnTo>
                  <a:lnTo>
                    <a:pt x="4513228" y="469822"/>
                  </a:lnTo>
                  <a:lnTo>
                    <a:pt x="4522082" y="515322"/>
                  </a:lnTo>
                  <a:lnTo>
                    <a:pt x="4527493" y="561959"/>
                  </a:lnTo>
                  <a:lnTo>
                    <a:pt x="4529328" y="609600"/>
                  </a:lnTo>
                  <a:lnTo>
                    <a:pt x="4529328" y="3048000"/>
                  </a:lnTo>
                  <a:lnTo>
                    <a:pt x="4527493" y="3095640"/>
                  </a:lnTo>
                  <a:lnTo>
                    <a:pt x="4522082" y="3142277"/>
                  </a:lnTo>
                  <a:lnTo>
                    <a:pt x="4513228" y="3187777"/>
                  </a:lnTo>
                  <a:lnTo>
                    <a:pt x="4501067" y="3232002"/>
                  </a:lnTo>
                  <a:lnTo>
                    <a:pt x="4485735" y="3274817"/>
                  </a:lnTo>
                  <a:lnTo>
                    <a:pt x="4467368" y="3316088"/>
                  </a:lnTo>
                  <a:lnTo>
                    <a:pt x="4446100" y="3355678"/>
                  </a:lnTo>
                  <a:lnTo>
                    <a:pt x="4422068" y="3393452"/>
                  </a:lnTo>
                  <a:lnTo>
                    <a:pt x="4395407" y="3429275"/>
                  </a:lnTo>
                  <a:lnTo>
                    <a:pt x="4366252" y="3463011"/>
                  </a:lnTo>
                  <a:lnTo>
                    <a:pt x="4334739" y="3494524"/>
                  </a:lnTo>
                  <a:lnTo>
                    <a:pt x="4301003" y="3523679"/>
                  </a:lnTo>
                  <a:lnTo>
                    <a:pt x="4265180" y="3550340"/>
                  </a:lnTo>
                  <a:lnTo>
                    <a:pt x="4227406" y="3574372"/>
                  </a:lnTo>
                  <a:lnTo>
                    <a:pt x="4187816" y="3595640"/>
                  </a:lnTo>
                  <a:lnTo>
                    <a:pt x="4146545" y="3614007"/>
                  </a:lnTo>
                  <a:lnTo>
                    <a:pt x="4103730" y="3629339"/>
                  </a:lnTo>
                  <a:lnTo>
                    <a:pt x="4059505" y="3641500"/>
                  </a:lnTo>
                  <a:lnTo>
                    <a:pt x="4014005" y="3650354"/>
                  </a:lnTo>
                  <a:lnTo>
                    <a:pt x="3967368" y="3655765"/>
                  </a:lnTo>
                  <a:lnTo>
                    <a:pt x="3919728" y="3657600"/>
                  </a:lnTo>
                  <a:lnTo>
                    <a:pt x="609612" y="3657600"/>
                  </a:lnTo>
                  <a:lnTo>
                    <a:pt x="561972" y="3655765"/>
                  </a:lnTo>
                  <a:lnTo>
                    <a:pt x="515334" y="3650354"/>
                  </a:lnTo>
                  <a:lnTo>
                    <a:pt x="469834" y="3641500"/>
                  </a:lnTo>
                  <a:lnTo>
                    <a:pt x="425609" y="3629339"/>
                  </a:lnTo>
                  <a:lnTo>
                    <a:pt x="382793" y="3614007"/>
                  </a:lnTo>
                  <a:lnTo>
                    <a:pt x="341521" y="3595640"/>
                  </a:lnTo>
                  <a:lnTo>
                    <a:pt x="301930" y="3574372"/>
                  </a:lnTo>
                  <a:lnTo>
                    <a:pt x="264155" y="3550340"/>
                  </a:lnTo>
                  <a:lnTo>
                    <a:pt x="228332" y="3523679"/>
                  </a:lnTo>
                  <a:lnTo>
                    <a:pt x="194595" y="3494524"/>
                  </a:lnTo>
                  <a:lnTo>
                    <a:pt x="163081" y="3463011"/>
                  </a:lnTo>
                  <a:lnTo>
                    <a:pt x="133925" y="3429275"/>
                  </a:lnTo>
                  <a:lnTo>
                    <a:pt x="107263" y="3393452"/>
                  </a:lnTo>
                  <a:lnTo>
                    <a:pt x="83230" y="3355678"/>
                  </a:lnTo>
                  <a:lnTo>
                    <a:pt x="61962" y="3316088"/>
                  </a:lnTo>
                  <a:lnTo>
                    <a:pt x="43594" y="3274817"/>
                  </a:lnTo>
                  <a:lnTo>
                    <a:pt x="28261" y="3232002"/>
                  </a:lnTo>
                  <a:lnTo>
                    <a:pt x="16100" y="3187777"/>
                  </a:lnTo>
                  <a:lnTo>
                    <a:pt x="7246" y="3142277"/>
                  </a:lnTo>
                  <a:lnTo>
                    <a:pt x="1834" y="3095640"/>
                  </a:lnTo>
                  <a:lnTo>
                    <a:pt x="0" y="3048000"/>
                  </a:lnTo>
                  <a:lnTo>
                    <a:pt x="0" y="609600"/>
                  </a:lnTo>
                  <a:close/>
                </a:path>
              </a:pathLst>
            </a:custGeom>
            <a:ln w="6096">
              <a:solidFill>
                <a:srgbClr val="A4A4A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799" y="3634739"/>
              <a:ext cx="609600" cy="6050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3139" y="3812158"/>
              <a:ext cx="69596" cy="692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58464" y="3812158"/>
              <a:ext cx="69596" cy="692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90799" y="3634739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139573" y="465963"/>
                  </a:moveTo>
                  <a:lnTo>
                    <a:pt x="186761" y="462650"/>
                  </a:lnTo>
                  <a:lnTo>
                    <a:pt x="233946" y="460442"/>
                  </a:lnTo>
                  <a:lnTo>
                    <a:pt x="281121" y="459338"/>
                  </a:lnTo>
                  <a:lnTo>
                    <a:pt x="328283" y="459338"/>
                  </a:lnTo>
                  <a:lnTo>
                    <a:pt x="375428" y="460442"/>
                  </a:lnTo>
                  <a:lnTo>
                    <a:pt x="422550" y="462650"/>
                  </a:lnTo>
                  <a:lnTo>
                    <a:pt x="469645" y="465963"/>
                  </a:lnTo>
                </a:path>
                <a:path w="609600" h="605154">
                  <a:moveTo>
                    <a:pt x="0" y="302514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4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8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4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708148" y="2447544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5">
                  <a:moveTo>
                    <a:pt x="304800" y="0"/>
                  </a:moveTo>
                  <a:lnTo>
                    <a:pt x="255374" y="3957"/>
                  </a:lnTo>
                  <a:lnTo>
                    <a:pt x="208483" y="15416"/>
                  </a:lnTo>
                  <a:lnTo>
                    <a:pt x="164753" y="33755"/>
                  </a:lnTo>
                  <a:lnTo>
                    <a:pt x="124815" y="58350"/>
                  </a:lnTo>
                  <a:lnTo>
                    <a:pt x="89296" y="88582"/>
                  </a:lnTo>
                  <a:lnTo>
                    <a:pt x="58826" y="123828"/>
                  </a:lnTo>
                  <a:lnTo>
                    <a:pt x="34032" y="163465"/>
                  </a:lnTo>
                  <a:lnTo>
                    <a:pt x="15544" y="206873"/>
                  </a:lnTo>
                  <a:lnTo>
                    <a:pt x="3990" y="253430"/>
                  </a:lnTo>
                  <a:lnTo>
                    <a:pt x="0" y="302513"/>
                  </a:lnTo>
                  <a:lnTo>
                    <a:pt x="3990" y="351597"/>
                  </a:lnTo>
                  <a:lnTo>
                    <a:pt x="15544" y="398154"/>
                  </a:lnTo>
                  <a:lnTo>
                    <a:pt x="34032" y="441562"/>
                  </a:lnTo>
                  <a:lnTo>
                    <a:pt x="58826" y="481199"/>
                  </a:lnTo>
                  <a:lnTo>
                    <a:pt x="89296" y="516445"/>
                  </a:lnTo>
                  <a:lnTo>
                    <a:pt x="124815" y="546677"/>
                  </a:lnTo>
                  <a:lnTo>
                    <a:pt x="164753" y="571272"/>
                  </a:lnTo>
                  <a:lnTo>
                    <a:pt x="208483" y="589611"/>
                  </a:lnTo>
                  <a:lnTo>
                    <a:pt x="255374" y="601070"/>
                  </a:lnTo>
                  <a:lnTo>
                    <a:pt x="304800" y="605027"/>
                  </a:lnTo>
                  <a:lnTo>
                    <a:pt x="354225" y="601070"/>
                  </a:lnTo>
                  <a:lnTo>
                    <a:pt x="401116" y="589611"/>
                  </a:lnTo>
                  <a:lnTo>
                    <a:pt x="444846" y="571272"/>
                  </a:lnTo>
                  <a:lnTo>
                    <a:pt x="484784" y="546677"/>
                  </a:lnTo>
                  <a:lnTo>
                    <a:pt x="520303" y="516445"/>
                  </a:lnTo>
                  <a:lnTo>
                    <a:pt x="550773" y="481199"/>
                  </a:lnTo>
                  <a:lnTo>
                    <a:pt x="575567" y="441562"/>
                  </a:lnTo>
                  <a:lnTo>
                    <a:pt x="594055" y="398154"/>
                  </a:lnTo>
                  <a:lnTo>
                    <a:pt x="605609" y="351597"/>
                  </a:lnTo>
                  <a:lnTo>
                    <a:pt x="609600" y="302513"/>
                  </a:lnTo>
                  <a:lnTo>
                    <a:pt x="605609" y="253430"/>
                  </a:lnTo>
                  <a:lnTo>
                    <a:pt x="594055" y="206873"/>
                  </a:lnTo>
                  <a:lnTo>
                    <a:pt x="575567" y="163465"/>
                  </a:lnTo>
                  <a:lnTo>
                    <a:pt x="550773" y="123828"/>
                  </a:lnTo>
                  <a:lnTo>
                    <a:pt x="520303" y="88582"/>
                  </a:lnTo>
                  <a:lnTo>
                    <a:pt x="484784" y="58350"/>
                  </a:lnTo>
                  <a:lnTo>
                    <a:pt x="444846" y="33755"/>
                  </a:lnTo>
                  <a:lnTo>
                    <a:pt x="401116" y="15416"/>
                  </a:lnTo>
                  <a:lnTo>
                    <a:pt x="354225" y="395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08148" y="2447544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5">
                  <a:moveTo>
                    <a:pt x="0" y="302513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3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7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3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18615" y="2144268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304800" y="0"/>
                  </a:moveTo>
                  <a:lnTo>
                    <a:pt x="255359" y="3968"/>
                  </a:lnTo>
                  <a:lnTo>
                    <a:pt x="208458" y="15459"/>
                  </a:lnTo>
                  <a:lnTo>
                    <a:pt x="164725" y="33847"/>
                  </a:lnTo>
                  <a:lnTo>
                    <a:pt x="124788" y="58509"/>
                  </a:lnTo>
                  <a:lnTo>
                    <a:pt x="89273" y="88820"/>
                  </a:lnTo>
                  <a:lnTo>
                    <a:pt x="58808" y="124157"/>
                  </a:lnTo>
                  <a:lnTo>
                    <a:pt x="34020" y="163895"/>
                  </a:lnTo>
                  <a:lnTo>
                    <a:pt x="15538" y="207410"/>
                  </a:lnTo>
                  <a:lnTo>
                    <a:pt x="3989" y="254078"/>
                  </a:lnTo>
                  <a:lnTo>
                    <a:pt x="0" y="303276"/>
                  </a:lnTo>
                  <a:lnTo>
                    <a:pt x="3989" y="352473"/>
                  </a:lnTo>
                  <a:lnTo>
                    <a:pt x="15538" y="399141"/>
                  </a:lnTo>
                  <a:lnTo>
                    <a:pt x="34020" y="442656"/>
                  </a:lnTo>
                  <a:lnTo>
                    <a:pt x="58808" y="482394"/>
                  </a:lnTo>
                  <a:lnTo>
                    <a:pt x="89273" y="517731"/>
                  </a:lnTo>
                  <a:lnTo>
                    <a:pt x="124788" y="548042"/>
                  </a:lnTo>
                  <a:lnTo>
                    <a:pt x="164725" y="572704"/>
                  </a:lnTo>
                  <a:lnTo>
                    <a:pt x="208458" y="591092"/>
                  </a:lnTo>
                  <a:lnTo>
                    <a:pt x="255359" y="602583"/>
                  </a:lnTo>
                  <a:lnTo>
                    <a:pt x="304800" y="606552"/>
                  </a:lnTo>
                  <a:lnTo>
                    <a:pt x="354225" y="602583"/>
                  </a:lnTo>
                  <a:lnTo>
                    <a:pt x="401116" y="591092"/>
                  </a:lnTo>
                  <a:lnTo>
                    <a:pt x="444846" y="572704"/>
                  </a:lnTo>
                  <a:lnTo>
                    <a:pt x="484784" y="548042"/>
                  </a:lnTo>
                  <a:lnTo>
                    <a:pt x="520303" y="517731"/>
                  </a:lnTo>
                  <a:lnTo>
                    <a:pt x="550773" y="482394"/>
                  </a:lnTo>
                  <a:lnTo>
                    <a:pt x="575567" y="442656"/>
                  </a:lnTo>
                  <a:lnTo>
                    <a:pt x="594055" y="399141"/>
                  </a:lnTo>
                  <a:lnTo>
                    <a:pt x="605609" y="352473"/>
                  </a:lnTo>
                  <a:lnTo>
                    <a:pt x="609600" y="303276"/>
                  </a:lnTo>
                  <a:lnTo>
                    <a:pt x="605609" y="254078"/>
                  </a:lnTo>
                  <a:lnTo>
                    <a:pt x="594055" y="207410"/>
                  </a:lnTo>
                  <a:lnTo>
                    <a:pt x="575567" y="163895"/>
                  </a:lnTo>
                  <a:lnTo>
                    <a:pt x="550773" y="124157"/>
                  </a:lnTo>
                  <a:lnTo>
                    <a:pt x="520303" y="88820"/>
                  </a:lnTo>
                  <a:lnTo>
                    <a:pt x="484784" y="58509"/>
                  </a:lnTo>
                  <a:lnTo>
                    <a:pt x="444846" y="33847"/>
                  </a:lnTo>
                  <a:lnTo>
                    <a:pt x="401116" y="15459"/>
                  </a:lnTo>
                  <a:lnTo>
                    <a:pt x="354225" y="396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18615" y="2144268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0" y="303276"/>
                  </a:moveTo>
                  <a:lnTo>
                    <a:pt x="3989" y="254078"/>
                  </a:lnTo>
                  <a:lnTo>
                    <a:pt x="15538" y="207410"/>
                  </a:lnTo>
                  <a:lnTo>
                    <a:pt x="34020" y="163895"/>
                  </a:lnTo>
                  <a:lnTo>
                    <a:pt x="58808" y="124157"/>
                  </a:lnTo>
                  <a:lnTo>
                    <a:pt x="89273" y="88820"/>
                  </a:lnTo>
                  <a:lnTo>
                    <a:pt x="124788" y="58509"/>
                  </a:lnTo>
                  <a:lnTo>
                    <a:pt x="164725" y="33847"/>
                  </a:lnTo>
                  <a:lnTo>
                    <a:pt x="208458" y="15459"/>
                  </a:lnTo>
                  <a:lnTo>
                    <a:pt x="255359" y="3968"/>
                  </a:lnTo>
                  <a:lnTo>
                    <a:pt x="304800" y="0"/>
                  </a:lnTo>
                  <a:lnTo>
                    <a:pt x="354225" y="3968"/>
                  </a:lnTo>
                  <a:lnTo>
                    <a:pt x="401116" y="15459"/>
                  </a:lnTo>
                  <a:lnTo>
                    <a:pt x="444846" y="33847"/>
                  </a:lnTo>
                  <a:lnTo>
                    <a:pt x="484784" y="58509"/>
                  </a:lnTo>
                  <a:lnTo>
                    <a:pt x="520303" y="88820"/>
                  </a:lnTo>
                  <a:lnTo>
                    <a:pt x="550773" y="124157"/>
                  </a:lnTo>
                  <a:lnTo>
                    <a:pt x="575567" y="163895"/>
                  </a:lnTo>
                  <a:lnTo>
                    <a:pt x="594055" y="207410"/>
                  </a:lnTo>
                  <a:lnTo>
                    <a:pt x="605609" y="254078"/>
                  </a:lnTo>
                  <a:lnTo>
                    <a:pt x="609600" y="303276"/>
                  </a:lnTo>
                  <a:lnTo>
                    <a:pt x="605609" y="352473"/>
                  </a:lnTo>
                  <a:lnTo>
                    <a:pt x="594055" y="399141"/>
                  </a:lnTo>
                  <a:lnTo>
                    <a:pt x="575567" y="442656"/>
                  </a:lnTo>
                  <a:lnTo>
                    <a:pt x="550773" y="482394"/>
                  </a:lnTo>
                  <a:lnTo>
                    <a:pt x="520303" y="517731"/>
                  </a:lnTo>
                  <a:lnTo>
                    <a:pt x="484784" y="548042"/>
                  </a:lnTo>
                  <a:lnTo>
                    <a:pt x="444846" y="572704"/>
                  </a:lnTo>
                  <a:lnTo>
                    <a:pt x="401116" y="591092"/>
                  </a:lnTo>
                  <a:lnTo>
                    <a:pt x="354225" y="602583"/>
                  </a:lnTo>
                  <a:lnTo>
                    <a:pt x="304800" y="606552"/>
                  </a:lnTo>
                  <a:lnTo>
                    <a:pt x="255359" y="602583"/>
                  </a:lnTo>
                  <a:lnTo>
                    <a:pt x="208458" y="591092"/>
                  </a:lnTo>
                  <a:lnTo>
                    <a:pt x="164725" y="572704"/>
                  </a:lnTo>
                  <a:lnTo>
                    <a:pt x="124788" y="548042"/>
                  </a:lnTo>
                  <a:lnTo>
                    <a:pt x="89273" y="517731"/>
                  </a:lnTo>
                  <a:lnTo>
                    <a:pt x="58808" y="482394"/>
                  </a:lnTo>
                  <a:lnTo>
                    <a:pt x="34020" y="442656"/>
                  </a:lnTo>
                  <a:lnTo>
                    <a:pt x="15538" y="399141"/>
                  </a:lnTo>
                  <a:lnTo>
                    <a:pt x="3989" y="352473"/>
                  </a:lnTo>
                  <a:lnTo>
                    <a:pt x="0" y="303276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75815" y="3086100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304800" y="0"/>
                  </a:moveTo>
                  <a:lnTo>
                    <a:pt x="255374" y="3957"/>
                  </a:lnTo>
                  <a:lnTo>
                    <a:pt x="208483" y="15416"/>
                  </a:lnTo>
                  <a:lnTo>
                    <a:pt x="164753" y="33755"/>
                  </a:lnTo>
                  <a:lnTo>
                    <a:pt x="124815" y="58350"/>
                  </a:lnTo>
                  <a:lnTo>
                    <a:pt x="89296" y="88582"/>
                  </a:lnTo>
                  <a:lnTo>
                    <a:pt x="58826" y="123828"/>
                  </a:lnTo>
                  <a:lnTo>
                    <a:pt x="34032" y="163465"/>
                  </a:lnTo>
                  <a:lnTo>
                    <a:pt x="15544" y="206873"/>
                  </a:lnTo>
                  <a:lnTo>
                    <a:pt x="3990" y="253430"/>
                  </a:lnTo>
                  <a:lnTo>
                    <a:pt x="0" y="302513"/>
                  </a:lnTo>
                  <a:lnTo>
                    <a:pt x="3990" y="351597"/>
                  </a:lnTo>
                  <a:lnTo>
                    <a:pt x="15544" y="398154"/>
                  </a:lnTo>
                  <a:lnTo>
                    <a:pt x="34032" y="441562"/>
                  </a:lnTo>
                  <a:lnTo>
                    <a:pt x="58826" y="481199"/>
                  </a:lnTo>
                  <a:lnTo>
                    <a:pt x="89296" y="516445"/>
                  </a:lnTo>
                  <a:lnTo>
                    <a:pt x="124815" y="546677"/>
                  </a:lnTo>
                  <a:lnTo>
                    <a:pt x="164753" y="571272"/>
                  </a:lnTo>
                  <a:lnTo>
                    <a:pt x="208483" y="589611"/>
                  </a:lnTo>
                  <a:lnTo>
                    <a:pt x="255374" y="601070"/>
                  </a:lnTo>
                  <a:lnTo>
                    <a:pt x="304800" y="605027"/>
                  </a:lnTo>
                  <a:lnTo>
                    <a:pt x="354225" y="601070"/>
                  </a:lnTo>
                  <a:lnTo>
                    <a:pt x="401116" y="589611"/>
                  </a:lnTo>
                  <a:lnTo>
                    <a:pt x="444846" y="571272"/>
                  </a:lnTo>
                  <a:lnTo>
                    <a:pt x="484784" y="546677"/>
                  </a:lnTo>
                  <a:lnTo>
                    <a:pt x="520303" y="516445"/>
                  </a:lnTo>
                  <a:lnTo>
                    <a:pt x="550773" y="481199"/>
                  </a:lnTo>
                  <a:lnTo>
                    <a:pt x="575567" y="441562"/>
                  </a:lnTo>
                  <a:lnTo>
                    <a:pt x="594055" y="398154"/>
                  </a:lnTo>
                  <a:lnTo>
                    <a:pt x="605609" y="351597"/>
                  </a:lnTo>
                  <a:lnTo>
                    <a:pt x="609600" y="302513"/>
                  </a:lnTo>
                  <a:lnTo>
                    <a:pt x="605609" y="253430"/>
                  </a:lnTo>
                  <a:lnTo>
                    <a:pt x="594055" y="206873"/>
                  </a:lnTo>
                  <a:lnTo>
                    <a:pt x="575567" y="163465"/>
                  </a:lnTo>
                  <a:lnTo>
                    <a:pt x="550773" y="123828"/>
                  </a:lnTo>
                  <a:lnTo>
                    <a:pt x="520303" y="88582"/>
                  </a:lnTo>
                  <a:lnTo>
                    <a:pt x="484784" y="58350"/>
                  </a:lnTo>
                  <a:lnTo>
                    <a:pt x="444846" y="33755"/>
                  </a:lnTo>
                  <a:lnTo>
                    <a:pt x="401116" y="15416"/>
                  </a:lnTo>
                  <a:lnTo>
                    <a:pt x="354225" y="395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75815" y="3086100"/>
              <a:ext cx="609600" cy="605155"/>
            </a:xfrm>
            <a:custGeom>
              <a:avLst/>
              <a:gdLst/>
              <a:ahLst/>
              <a:cxnLst/>
              <a:rect l="l" t="t" r="r" b="b"/>
              <a:pathLst>
                <a:path w="609600" h="605154">
                  <a:moveTo>
                    <a:pt x="0" y="302513"/>
                  </a:moveTo>
                  <a:lnTo>
                    <a:pt x="3990" y="253430"/>
                  </a:lnTo>
                  <a:lnTo>
                    <a:pt x="15544" y="206873"/>
                  </a:lnTo>
                  <a:lnTo>
                    <a:pt x="34032" y="163465"/>
                  </a:lnTo>
                  <a:lnTo>
                    <a:pt x="58826" y="123828"/>
                  </a:lnTo>
                  <a:lnTo>
                    <a:pt x="89296" y="88582"/>
                  </a:lnTo>
                  <a:lnTo>
                    <a:pt x="124815" y="58350"/>
                  </a:lnTo>
                  <a:lnTo>
                    <a:pt x="164753" y="33755"/>
                  </a:lnTo>
                  <a:lnTo>
                    <a:pt x="208483" y="15416"/>
                  </a:lnTo>
                  <a:lnTo>
                    <a:pt x="255374" y="3957"/>
                  </a:lnTo>
                  <a:lnTo>
                    <a:pt x="304800" y="0"/>
                  </a:lnTo>
                  <a:lnTo>
                    <a:pt x="354225" y="3957"/>
                  </a:lnTo>
                  <a:lnTo>
                    <a:pt x="401116" y="15416"/>
                  </a:lnTo>
                  <a:lnTo>
                    <a:pt x="444846" y="33755"/>
                  </a:lnTo>
                  <a:lnTo>
                    <a:pt x="484784" y="58350"/>
                  </a:lnTo>
                  <a:lnTo>
                    <a:pt x="520303" y="88582"/>
                  </a:lnTo>
                  <a:lnTo>
                    <a:pt x="550773" y="123828"/>
                  </a:lnTo>
                  <a:lnTo>
                    <a:pt x="575567" y="163465"/>
                  </a:lnTo>
                  <a:lnTo>
                    <a:pt x="594055" y="206873"/>
                  </a:lnTo>
                  <a:lnTo>
                    <a:pt x="605609" y="253430"/>
                  </a:lnTo>
                  <a:lnTo>
                    <a:pt x="609600" y="302513"/>
                  </a:lnTo>
                  <a:lnTo>
                    <a:pt x="605609" y="351597"/>
                  </a:lnTo>
                  <a:lnTo>
                    <a:pt x="594055" y="398154"/>
                  </a:lnTo>
                  <a:lnTo>
                    <a:pt x="575567" y="441562"/>
                  </a:lnTo>
                  <a:lnTo>
                    <a:pt x="550773" y="481199"/>
                  </a:lnTo>
                  <a:lnTo>
                    <a:pt x="520303" y="516445"/>
                  </a:lnTo>
                  <a:lnTo>
                    <a:pt x="484784" y="546677"/>
                  </a:lnTo>
                  <a:lnTo>
                    <a:pt x="444846" y="571272"/>
                  </a:lnTo>
                  <a:lnTo>
                    <a:pt x="401116" y="589611"/>
                  </a:lnTo>
                  <a:lnTo>
                    <a:pt x="354225" y="601070"/>
                  </a:lnTo>
                  <a:lnTo>
                    <a:pt x="304800" y="605027"/>
                  </a:lnTo>
                  <a:lnTo>
                    <a:pt x="255374" y="601070"/>
                  </a:lnTo>
                  <a:lnTo>
                    <a:pt x="208483" y="589611"/>
                  </a:lnTo>
                  <a:lnTo>
                    <a:pt x="164753" y="571272"/>
                  </a:lnTo>
                  <a:lnTo>
                    <a:pt x="124815" y="546677"/>
                  </a:lnTo>
                  <a:lnTo>
                    <a:pt x="89296" y="516445"/>
                  </a:lnTo>
                  <a:lnTo>
                    <a:pt x="58826" y="481199"/>
                  </a:lnTo>
                  <a:lnTo>
                    <a:pt x="34032" y="441562"/>
                  </a:lnTo>
                  <a:lnTo>
                    <a:pt x="15544" y="398154"/>
                  </a:lnTo>
                  <a:lnTo>
                    <a:pt x="3990" y="351597"/>
                  </a:lnTo>
                  <a:lnTo>
                    <a:pt x="0" y="302513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87323" y="3794760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304800" y="0"/>
                  </a:moveTo>
                  <a:lnTo>
                    <a:pt x="255359" y="3968"/>
                  </a:lnTo>
                  <a:lnTo>
                    <a:pt x="208458" y="15459"/>
                  </a:lnTo>
                  <a:lnTo>
                    <a:pt x="164725" y="33847"/>
                  </a:lnTo>
                  <a:lnTo>
                    <a:pt x="124788" y="58509"/>
                  </a:lnTo>
                  <a:lnTo>
                    <a:pt x="89273" y="88820"/>
                  </a:lnTo>
                  <a:lnTo>
                    <a:pt x="58808" y="124157"/>
                  </a:lnTo>
                  <a:lnTo>
                    <a:pt x="34020" y="163895"/>
                  </a:lnTo>
                  <a:lnTo>
                    <a:pt x="15538" y="207410"/>
                  </a:lnTo>
                  <a:lnTo>
                    <a:pt x="3989" y="254078"/>
                  </a:lnTo>
                  <a:lnTo>
                    <a:pt x="0" y="303275"/>
                  </a:lnTo>
                  <a:lnTo>
                    <a:pt x="3989" y="352473"/>
                  </a:lnTo>
                  <a:lnTo>
                    <a:pt x="15538" y="399141"/>
                  </a:lnTo>
                  <a:lnTo>
                    <a:pt x="34020" y="442656"/>
                  </a:lnTo>
                  <a:lnTo>
                    <a:pt x="58808" y="482394"/>
                  </a:lnTo>
                  <a:lnTo>
                    <a:pt x="89273" y="517731"/>
                  </a:lnTo>
                  <a:lnTo>
                    <a:pt x="124788" y="548042"/>
                  </a:lnTo>
                  <a:lnTo>
                    <a:pt x="164725" y="572704"/>
                  </a:lnTo>
                  <a:lnTo>
                    <a:pt x="208458" y="591092"/>
                  </a:lnTo>
                  <a:lnTo>
                    <a:pt x="255359" y="602583"/>
                  </a:lnTo>
                  <a:lnTo>
                    <a:pt x="304800" y="606551"/>
                  </a:lnTo>
                  <a:lnTo>
                    <a:pt x="354240" y="602583"/>
                  </a:lnTo>
                  <a:lnTo>
                    <a:pt x="401141" y="591092"/>
                  </a:lnTo>
                  <a:lnTo>
                    <a:pt x="444874" y="572704"/>
                  </a:lnTo>
                  <a:lnTo>
                    <a:pt x="484811" y="548042"/>
                  </a:lnTo>
                  <a:lnTo>
                    <a:pt x="520326" y="517731"/>
                  </a:lnTo>
                  <a:lnTo>
                    <a:pt x="550791" y="482394"/>
                  </a:lnTo>
                  <a:lnTo>
                    <a:pt x="575579" y="442656"/>
                  </a:lnTo>
                  <a:lnTo>
                    <a:pt x="594061" y="399141"/>
                  </a:lnTo>
                  <a:lnTo>
                    <a:pt x="605610" y="352473"/>
                  </a:lnTo>
                  <a:lnTo>
                    <a:pt x="609600" y="303275"/>
                  </a:lnTo>
                  <a:lnTo>
                    <a:pt x="605610" y="254078"/>
                  </a:lnTo>
                  <a:lnTo>
                    <a:pt x="594061" y="207410"/>
                  </a:lnTo>
                  <a:lnTo>
                    <a:pt x="575579" y="163895"/>
                  </a:lnTo>
                  <a:lnTo>
                    <a:pt x="550791" y="124157"/>
                  </a:lnTo>
                  <a:lnTo>
                    <a:pt x="520326" y="88820"/>
                  </a:lnTo>
                  <a:lnTo>
                    <a:pt x="484811" y="58509"/>
                  </a:lnTo>
                  <a:lnTo>
                    <a:pt x="444874" y="33847"/>
                  </a:lnTo>
                  <a:lnTo>
                    <a:pt x="401141" y="15459"/>
                  </a:lnTo>
                  <a:lnTo>
                    <a:pt x="354240" y="3968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7323" y="3794760"/>
              <a:ext cx="609600" cy="607060"/>
            </a:xfrm>
            <a:custGeom>
              <a:avLst/>
              <a:gdLst/>
              <a:ahLst/>
              <a:cxnLst/>
              <a:rect l="l" t="t" r="r" b="b"/>
              <a:pathLst>
                <a:path w="609600" h="607060">
                  <a:moveTo>
                    <a:pt x="0" y="303275"/>
                  </a:moveTo>
                  <a:lnTo>
                    <a:pt x="3989" y="254078"/>
                  </a:lnTo>
                  <a:lnTo>
                    <a:pt x="15538" y="207410"/>
                  </a:lnTo>
                  <a:lnTo>
                    <a:pt x="34020" y="163895"/>
                  </a:lnTo>
                  <a:lnTo>
                    <a:pt x="58808" y="124157"/>
                  </a:lnTo>
                  <a:lnTo>
                    <a:pt x="89273" y="88820"/>
                  </a:lnTo>
                  <a:lnTo>
                    <a:pt x="124788" y="58509"/>
                  </a:lnTo>
                  <a:lnTo>
                    <a:pt x="164725" y="33847"/>
                  </a:lnTo>
                  <a:lnTo>
                    <a:pt x="208458" y="15459"/>
                  </a:lnTo>
                  <a:lnTo>
                    <a:pt x="255359" y="3968"/>
                  </a:lnTo>
                  <a:lnTo>
                    <a:pt x="304800" y="0"/>
                  </a:lnTo>
                  <a:lnTo>
                    <a:pt x="354240" y="3968"/>
                  </a:lnTo>
                  <a:lnTo>
                    <a:pt x="401141" y="15459"/>
                  </a:lnTo>
                  <a:lnTo>
                    <a:pt x="444874" y="33847"/>
                  </a:lnTo>
                  <a:lnTo>
                    <a:pt x="484811" y="58509"/>
                  </a:lnTo>
                  <a:lnTo>
                    <a:pt x="520326" y="88820"/>
                  </a:lnTo>
                  <a:lnTo>
                    <a:pt x="550791" y="124157"/>
                  </a:lnTo>
                  <a:lnTo>
                    <a:pt x="575579" y="163895"/>
                  </a:lnTo>
                  <a:lnTo>
                    <a:pt x="594061" y="207410"/>
                  </a:lnTo>
                  <a:lnTo>
                    <a:pt x="605610" y="254078"/>
                  </a:lnTo>
                  <a:lnTo>
                    <a:pt x="609600" y="303275"/>
                  </a:lnTo>
                  <a:lnTo>
                    <a:pt x="605610" y="352473"/>
                  </a:lnTo>
                  <a:lnTo>
                    <a:pt x="594061" y="399141"/>
                  </a:lnTo>
                  <a:lnTo>
                    <a:pt x="575579" y="442656"/>
                  </a:lnTo>
                  <a:lnTo>
                    <a:pt x="550791" y="482394"/>
                  </a:lnTo>
                  <a:lnTo>
                    <a:pt x="520326" y="517731"/>
                  </a:lnTo>
                  <a:lnTo>
                    <a:pt x="484811" y="548042"/>
                  </a:lnTo>
                  <a:lnTo>
                    <a:pt x="444874" y="572704"/>
                  </a:lnTo>
                  <a:lnTo>
                    <a:pt x="401141" y="591092"/>
                  </a:lnTo>
                  <a:lnTo>
                    <a:pt x="354240" y="602583"/>
                  </a:lnTo>
                  <a:lnTo>
                    <a:pt x="304800" y="606551"/>
                  </a:lnTo>
                  <a:lnTo>
                    <a:pt x="255359" y="602583"/>
                  </a:lnTo>
                  <a:lnTo>
                    <a:pt x="208458" y="591092"/>
                  </a:lnTo>
                  <a:lnTo>
                    <a:pt x="164725" y="572704"/>
                  </a:lnTo>
                  <a:lnTo>
                    <a:pt x="124788" y="548042"/>
                  </a:lnTo>
                  <a:lnTo>
                    <a:pt x="89273" y="517731"/>
                  </a:lnTo>
                  <a:lnTo>
                    <a:pt x="58808" y="482394"/>
                  </a:lnTo>
                  <a:lnTo>
                    <a:pt x="34020" y="442656"/>
                  </a:lnTo>
                  <a:lnTo>
                    <a:pt x="15538" y="399141"/>
                  </a:lnTo>
                  <a:lnTo>
                    <a:pt x="3989" y="352473"/>
                  </a:lnTo>
                  <a:lnTo>
                    <a:pt x="0" y="303275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1904" y="4489704"/>
              <a:ext cx="577595" cy="58978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041904" y="4489704"/>
              <a:ext cx="577850" cy="589915"/>
            </a:xfrm>
            <a:custGeom>
              <a:avLst/>
              <a:gdLst/>
              <a:ahLst/>
              <a:cxnLst/>
              <a:rect l="l" t="t" r="r" b="b"/>
              <a:pathLst>
                <a:path w="577850" h="589914">
                  <a:moveTo>
                    <a:pt x="0" y="589788"/>
                  </a:moveTo>
                  <a:lnTo>
                    <a:pt x="288797" y="0"/>
                  </a:lnTo>
                  <a:lnTo>
                    <a:pt x="577595" y="589788"/>
                  </a:lnTo>
                  <a:lnTo>
                    <a:pt x="0" y="589788"/>
                  </a:lnTo>
                  <a:close/>
                </a:path>
              </a:pathLst>
            </a:custGeom>
            <a:ln w="6095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28515" y="3898392"/>
              <a:ext cx="579120" cy="58978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128515" y="3898392"/>
              <a:ext cx="579120" cy="589915"/>
            </a:xfrm>
            <a:custGeom>
              <a:avLst/>
              <a:gdLst/>
              <a:ahLst/>
              <a:cxnLst/>
              <a:rect l="l" t="t" r="r" b="b"/>
              <a:pathLst>
                <a:path w="579120" h="589914">
                  <a:moveTo>
                    <a:pt x="0" y="589787"/>
                  </a:moveTo>
                  <a:lnTo>
                    <a:pt x="289560" y="0"/>
                  </a:lnTo>
                  <a:lnTo>
                    <a:pt x="579120" y="589787"/>
                  </a:lnTo>
                  <a:lnTo>
                    <a:pt x="0" y="589787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05428" y="2849880"/>
              <a:ext cx="577596" cy="58978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805428" y="2849880"/>
              <a:ext cx="577850" cy="589915"/>
            </a:xfrm>
            <a:custGeom>
              <a:avLst/>
              <a:gdLst/>
              <a:ahLst/>
              <a:cxnLst/>
              <a:rect l="l" t="t" r="r" b="b"/>
              <a:pathLst>
                <a:path w="577850" h="589914">
                  <a:moveTo>
                    <a:pt x="0" y="589788"/>
                  </a:moveTo>
                  <a:lnTo>
                    <a:pt x="288798" y="0"/>
                  </a:lnTo>
                  <a:lnTo>
                    <a:pt x="577596" y="589788"/>
                  </a:lnTo>
                  <a:lnTo>
                    <a:pt x="0" y="589788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91055" y="4710683"/>
              <a:ext cx="577595" cy="58826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591055" y="4710683"/>
              <a:ext cx="577850" cy="588645"/>
            </a:xfrm>
            <a:custGeom>
              <a:avLst/>
              <a:gdLst/>
              <a:ahLst/>
              <a:cxnLst/>
              <a:rect l="l" t="t" r="r" b="b"/>
              <a:pathLst>
                <a:path w="577850" h="588645">
                  <a:moveTo>
                    <a:pt x="0" y="588264"/>
                  </a:moveTo>
                  <a:lnTo>
                    <a:pt x="288798" y="0"/>
                  </a:lnTo>
                  <a:lnTo>
                    <a:pt x="577595" y="588264"/>
                  </a:lnTo>
                  <a:lnTo>
                    <a:pt x="0" y="588264"/>
                  </a:lnTo>
                  <a:close/>
                </a:path>
              </a:pathLst>
            </a:custGeom>
            <a:ln w="6096">
              <a:solidFill>
                <a:srgbClr val="EC7C3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435722" y="2170938"/>
            <a:ext cx="415671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Clasificación</a:t>
            </a:r>
            <a:r>
              <a:rPr sz="2400" spc="3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Imágenes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Sistemas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 recomendación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Diagnóstico</a:t>
            </a:r>
            <a:r>
              <a:rPr sz="2400" spc="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medico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Detección</a:t>
            </a:r>
            <a:r>
              <a:rPr sz="240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fraudes</a:t>
            </a: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374151"/>
              </a:buClr>
              <a:buFont typeface="Arial MT"/>
              <a:buChar char="•"/>
            </a:pPr>
            <a:endParaRPr sz="2500" dirty="0">
              <a:latin typeface="Arial MT"/>
              <a:cs typeface="Arial MT"/>
            </a:endParaRPr>
          </a:p>
          <a:p>
            <a:pPr marL="299085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Clasificación</a:t>
            </a:r>
            <a:r>
              <a:rPr sz="2400" spc="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de</a:t>
            </a:r>
            <a:r>
              <a:rPr sz="24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4151"/>
                </a:solidFill>
                <a:latin typeface="Arial MT"/>
                <a:cs typeface="Arial MT"/>
              </a:rPr>
              <a:t>texto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EE2FB0CF-5293-4F9D-B791-10D83B08DE9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0419DE-D5B3-444A-BB0A-77905A03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29" y="0"/>
            <a:ext cx="10515600" cy="1325563"/>
          </a:xfrm>
        </p:spPr>
        <p:txBody>
          <a:bodyPr/>
          <a:lstStyle/>
          <a:p>
            <a:r>
              <a:rPr lang="en-US" b="1" dirty="0" err="1"/>
              <a:t>Distancia</a:t>
            </a:r>
            <a:r>
              <a:rPr lang="en-US" b="1" dirty="0"/>
              <a:t> </a:t>
            </a:r>
            <a:r>
              <a:rPr lang="en-US" b="1" dirty="0" err="1"/>
              <a:t>Euclideana</a:t>
            </a:r>
            <a:endParaRPr lang="es-CL" b="1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3853494-67B2-4D87-8AE4-81FA715D84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6258" y="1767741"/>
            <a:ext cx="4150659" cy="1535328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4C373BA9-C156-4EE5-AB89-CBB648F7BDFA}"/>
              </a:ext>
            </a:extLst>
          </p:cNvPr>
          <p:cNvSpPr txBox="1"/>
          <p:nvPr/>
        </p:nvSpPr>
        <p:spPr>
          <a:xfrm>
            <a:off x="242046" y="1209842"/>
            <a:ext cx="115823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La distancia Euclidiana es la forma más común de medir qué tan cerca o lejos están dos puntos en un espacio. Es la "distancia recta" entre dos puntos, como si pudieras trazar una línea directa entre ellos.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B76237-2868-41E0-BA4C-254671E18A73}"/>
              </a:ext>
            </a:extLst>
          </p:cNvPr>
          <p:cNvSpPr txBox="1"/>
          <p:nvPr/>
        </p:nvSpPr>
        <p:spPr>
          <a:xfrm>
            <a:off x="67233" y="3397250"/>
            <a:ext cx="11932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p</a:t>
            </a:r>
            <a:r>
              <a:rPr lang="es-MX" dirty="0"/>
              <a:t>: Es un punto en el espacio (puede representar un objeto o un dato, como una casa, una fruta, etc.). Este punto tiene varias características, como peso, tamaño, precio, color, etc.</a:t>
            </a:r>
            <a:endParaRPr lang="es-CL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B7D4491-BA17-4275-A845-114A80A2A15D}"/>
              </a:ext>
            </a:extLst>
          </p:cNvPr>
          <p:cNvSpPr txBox="1"/>
          <p:nvPr/>
        </p:nvSpPr>
        <p:spPr>
          <a:xfrm>
            <a:off x="161364" y="4220100"/>
            <a:ext cx="11932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q</a:t>
            </a:r>
            <a:r>
              <a:rPr lang="es-MX" dirty="0"/>
              <a:t>: Es otro </a:t>
            </a:r>
            <a:r>
              <a:rPr lang="es-MX" b="1" dirty="0"/>
              <a:t>punto</a:t>
            </a:r>
            <a:r>
              <a:rPr lang="es-MX" dirty="0"/>
              <a:t> en el espacio, que representa otro objeto o dato que quieres comparar con p.</a:t>
            </a:r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4C6EA1-FE50-43F9-8A0D-ED47E4083E81}"/>
              </a:ext>
            </a:extLst>
          </p:cNvPr>
          <p:cNvSpPr txBox="1"/>
          <p:nvPr/>
        </p:nvSpPr>
        <p:spPr>
          <a:xfrm>
            <a:off x="161363" y="4844146"/>
            <a:ext cx="11743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b="1" dirty="0"/>
              <a:t>n</a:t>
            </a:r>
            <a:r>
              <a:rPr lang="es-CL" dirty="0"/>
              <a:t>: Es el número</a:t>
            </a:r>
            <a:r>
              <a:rPr lang="es-CL" b="1" dirty="0"/>
              <a:t> </a:t>
            </a:r>
            <a:r>
              <a:rPr lang="es-CL" dirty="0"/>
              <a:t>de</a:t>
            </a:r>
            <a:r>
              <a:rPr lang="es-CL" b="1" dirty="0"/>
              <a:t> </a:t>
            </a:r>
            <a:r>
              <a:rPr lang="es-CL" dirty="0"/>
              <a:t>características que estás comparando. Si estás comparando peso, tamaño y color, entonces n=3, porque hay 3 características.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9FF01A85-32A2-478F-9B78-52E2451E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363" y="5683755"/>
            <a:ext cx="66966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Casa q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Tiene un peso de 6 y un tamaño de 8.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Casa p</a:t>
            </a:r>
            <a:r>
              <a:rPr kumimoji="0" lang="es-CL" altLang="es-C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Tiene un peso de 3 y un tamaño de 4.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DCC2422E-4C5A-480F-B80F-FDB65A9FD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82" y="5683755"/>
            <a:ext cx="4439270" cy="3810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9650345-DC78-4D14-92DD-7D593447C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0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342803-750A-4C13-A012-D79304894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Distancia</a:t>
            </a:r>
            <a:r>
              <a:rPr lang="en-US" b="1" dirty="0"/>
              <a:t> Manhattan</a:t>
            </a:r>
            <a:endParaRPr lang="es-CL" b="1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A995E2A-8F61-4300-92D2-47FA8DBDC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470" y="2391135"/>
            <a:ext cx="3702424" cy="1501976"/>
          </a:xfr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D3B43D7-EE24-4BB0-9488-5F1040221F96}"/>
              </a:ext>
            </a:extLst>
          </p:cNvPr>
          <p:cNvSpPr txBox="1"/>
          <p:nvPr/>
        </p:nvSpPr>
        <p:spPr>
          <a:xfrm>
            <a:off x="215153" y="1404355"/>
            <a:ext cx="117706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/>
              <a:t>La distancia</a:t>
            </a:r>
            <a:r>
              <a:rPr lang="es-MX" b="1" dirty="0"/>
              <a:t> </a:t>
            </a:r>
            <a:r>
              <a:rPr lang="es-MX" dirty="0"/>
              <a:t>Manhattan mide la distancia de una manera diferente. Imagina que estás caminando por una ciudad, y solo puedes moverte en líneas rectas (calles perpendiculares, como en un plano de una ciudad). La distancia Manhattan mide lo lejos que tienes que caminar para ir de un punto a otro, siguiendo esas calles.</a:t>
            </a:r>
            <a:endParaRPr lang="es-CL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8206409-5322-4CDB-A50B-674DB6A9AFAB}"/>
              </a:ext>
            </a:extLst>
          </p:cNvPr>
          <p:cNvSpPr txBox="1"/>
          <p:nvPr/>
        </p:nvSpPr>
        <p:spPr>
          <a:xfrm>
            <a:off x="394447" y="43456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p</a:t>
            </a:r>
            <a:r>
              <a:rPr lang="es-MX" dirty="0"/>
              <a:t>: Es el primer punto (por ejemplo, una casa, una fruta, etc.).</a:t>
            </a:r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6D8338-35C2-4736-B501-4D24DC1D176B}"/>
              </a:ext>
            </a:extLst>
          </p:cNvPr>
          <p:cNvSpPr txBox="1"/>
          <p:nvPr/>
        </p:nvSpPr>
        <p:spPr>
          <a:xfrm>
            <a:off x="394447" y="47981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q</a:t>
            </a:r>
            <a:r>
              <a:rPr lang="es-MX" dirty="0"/>
              <a:t>: Es el segundo punto que comparas con p.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371FB16-5999-4A4B-B0BC-FED604841FAB}"/>
              </a:ext>
            </a:extLst>
          </p:cNvPr>
          <p:cNvSpPr txBox="1"/>
          <p:nvPr/>
        </p:nvSpPr>
        <p:spPr>
          <a:xfrm>
            <a:off x="484094" y="525072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Tomemos los mismos puntos: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Casa p</a:t>
            </a:r>
            <a:r>
              <a:rPr lang="es-MX" dirty="0"/>
              <a:t>: Peso 3, tamaño 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Casa q</a:t>
            </a:r>
            <a:r>
              <a:rPr lang="es-MX" dirty="0"/>
              <a:t>: Peso 6, tamaño 8.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1E751C1-40EC-4840-8C63-61D62B8D17B3}"/>
              </a:ext>
            </a:extLst>
          </p:cNvPr>
          <p:cNvSpPr txBox="1"/>
          <p:nvPr/>
        </p:nvSpPr>
        <p:spPr>
          <a:xfrm>
            <a:off x="3765177" y="55186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d(</a:t>
            </a:r>
            <a:r>
              <a:rPr lang="es-CL" dirty="0" err="1"/>
              <a:t>p,q</a:t>
            </a:r>
            <a:r>
              <a:rPr lang="es-CL" dirty="0"/>
              <a:t>)= ∣3−6∣ + ∣4−8∣ = 3 + 4 = 7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874602D-99E4-42EA-8F4D-E65481B97F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5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12554" y="130505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(Naive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Bayes)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90682" y="2676020"/>
            <a:ext cx="458096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-15" dirty="0"/>
              <a:t>Naive</a:t>
            </a:r>
            <a:r>
              <a:rPr sz="4400" b="1" spc="-40" dirty="0"/>
              <a:t> </a:t>
            </a:r>
            <a:r>
              <a:rPr sz="4400" b="1" spc="-30" dirty="0"/>
              <a:t>Bayes</a:t>
            </a:r>
            <a:r>
              <a:rPr lang="en-US" sz="4400" b="1" spc="-30" dirty="0"/>
              <a:t> o Bayes </a:t>
            </a:r>
            <a:r>
              <a:rPr lang="en-US" sz="4400" b="1" spc="-30" dirty="0" err="1"/>
              <a:t>ingenuo</a:t>
            </a:r>
            <a:endParaRPr sz="4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78A2368-DCFF-4169-ADEF-E5546DD51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512554" y="130505"/>
            <a:ext cx="2108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Unidad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(Naive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Bayes)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74085" y="244856"/>
            <a:ext cx="26993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5" dirty="0"/>
              <a:t>Naive</a:t>
            </a:r>
            <a:r>
              <a:rPr sz="4400" b="1" spc="-45" dirty="0"/>
              <a:t> </a:t>
            </a:r>
            <a:r>
              <a:rPr sz="4400" b="1" spc="-30" dirty="0"/>
              <a:t>Bayes</a:t>
            </a:r>
            <a:endParaRPr sz="4400" b="1" dirty="0"/>
          </a:p>
        </p:txBody>
      </p:sp>
      <p:sp>
        <p:nvSpPr>
          <p:cNvPr id="7" name="object 7"/>
          <p:cNvSpPr txBox="1"/>
          <p:nvPr/>
        </p:nvSpPr>
        <p:spPr>
          <a:xfrm>
            <a:off x="6095745" y="3111500"/>
            <a:ext cx="22180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Clasificación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235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Calibri"/>
                <a:cs typeface="Calibri"/>
              </a:rPr>
              <a:t>Simple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rápido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689157" y="1494791"/>
            <a:ext cx="2813685" cy="917575"/>
            <a:chOff x="6123432" y="2715818"/>
            <a:chExt cx="2813685" cy="91757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23432" y="2715818"/>
              <a:ext cx="2813177" cy="91727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24904" y="2927349"/>
              <a:ext cx="537845" cy="212090"/>
            </a:xfrm>
            <a:custGeom>
              <a:avLst/>
              <a:gdLst/>
              <a:ahLst/>
              <a:cxnLst/>
              <a:rect l="l" t="t" r="r" b="b"/>
              <a:pathLst>
                <a:path w="537845" h="212089">
                  <a:moveTo>
                    <a:pt x="270128" y="1524"/>
                  </a:moveTo>
                  <a:lnTo>
                    <a:pt x="252856" y="1524"/>
                  </a:lnTo>
                  <a:lnTo>
                    <a:pt x="252856" y="209296"/>
                  </a:lnTo>
                  <a:lnTo>
                    <a:pt x="270128" y="209296"/>
                  </a:lnTo>
                  <a:lnTo>
                    <a:pt x="270128" y="1524"/>
                  </a:lnTo>
                  <a:close/>
                </a:path>
                <a:path w="537845" h="212089">
                  <a:moveTo>
                    <a:pt x="470280" y="0"/>
                  </a:moveTo>
                  <a:lnTo>
                    <a:pt x="467232" y="8509"/>
                  </a:lnTo>
                  <a:lnTo>
                    <a:pt x="479518" y="13890"/>
                  </a:lnTo>
                  <a:lnTo>
                    <a:pt x="490077" y="21272"/>
                  </a:lnTo>
                  <a:lnTo>
                    <a:pt x="511468" y="55322"/>
                  </a:lnTo>
                  <a:lnTo>
                    <a:pt x="518541" y="104775"/>
                  </a:lnTo>
                  <a:lnTo>
                    <a:pt x="517755" y="123444"/>
                  </a:lnTo>
                  <a:lnTo>
                    <a:pt x="505968" y="169163"/>
                  </a:lnTo>
                  <a:lnTo>
                    <a:pt x="479661" y="197738"/>
                  </a:lnTo>
                  <a:lnTo>
                    <a:pt x="467614" y="203073"/>
                  </a:lnTo>
                  <a:lnTo>
                    <a:pt x="470280" y="211709"/>
                  </a:lnTo>
                  <a:lnTo>
                    <a:pt x="510750" y="187705"/>
                  </a:lnTo>
                  <a:lnTo>
                    <a:pt x="533479" y="143335"/>
                  </a:lnTo>
                  <a:lnTo>
                    <a:pt x="537845" y="105917"/>
                  </a:lnTo>
                  <a:lnTo>
                    <a:pt x="536749" y="86483"/>
                  </a:lnTo>
                  <a:lnTo>
                    <a:pt x="520319" y="37084"/>
                  </a:lnTo>
                  <a:lnTo>
                    <a:pt x="485636" y="5526"/>
                  </a:lnTo>
                  <a:lnTo>
                    <a:pt x="470280" y="0"/>
                  </a:lnTo>
                  <a:close/>
                </a:path>
                <a:path w="537845" h="212089">
                  <a:moveTo>
                    <a:pt x="67564" y="0"/>
                  </a:moveTo>
                  <a:lnTo>
                    <a:pt x="27219" y="24056"/>
                  </a:lnTo>
                  <a:lnTo>
                    <a:pt x="4381" y="68548"/>
                  </a:lnTo>
                  <a:lnTo>
                    <a:pt x="0" y="105917"/>
                  </a:lnTo>
                  <a:lnTo>
                    <a:pt x="1093" y="125370"/>
                  </a:lnTo>
                  <a:lnTo>
                    <a:pt x="17399" y="174751"/>
                  </a:lnTo>
                  <a:lnTo>
                    <a:pt x="52153" y="206184"/>
                  </a:lnTo>
                  <a:lnTo>
                    <a:pt x="67564" y="211709"/>
                  </a:lnTo>
                  <a:lnTo>
                    <a:pt x="70230" y="203073"/>
                  </a:lnTo>
                  <a:lnTo>
                    <a:pt x="58183" y="197739"/>
                  </a:lnTo>
                  <a:lnTo>
                    <a:pt x="47767" y="190309"/>
                  </a:lnTo>
                  <a:lnTo>
                    <a:pt x="26376" y="155638"/>
                  </a:lnTo>
                  <a:lnTo>
                    <a:pt x="19303" y="104775"/>
                  </a:lnTo>
                  <a:lnTo>
                    <a:pt x="20089" y="86703"/>
                  </a:lnTo>
                  <a:lnTo>
                    <a:pt x="31876" y="42037"/>
                  </a:lnTo>
                  <a:lnTo>
                    <a:pt x="58398" y="13890"/>
                  </a:lnTo>
                  <a:lnTo>
                    <a:pt x="70612" y="8509"/>
                  </a:lnTo>
                  <a:lnTo>
                    <a:pt x="67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101653" y="1635964"/>
            <a:ext cx="9950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0895" algn="l"/>
              </a:tabLst>
            </a:pPr>
            <a:r>
              <a:rPr sz="1800" dirty="0">
                <a:latin typeface="Cambria Math"/>
                <a:cs typeface="Cambria Math"/>
              </a:rPr>
              <a:t>𝑷 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</a:t>
            </a:r>
            <a:r>
              <a:rPr sz="1800" spc="16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𝑩	=</a:t>
            </a:r>
          </a:p>
        </p:txBody>
      </p:sp>
      <p:sp>
        <p:nvSpPr>
          <p:cNvPr id="12" name="object 12"/>
          <p:cNvSpPr/>
          <p:nvPr/>
        </p:nvSpPr>
        <p:spPr>
          <a:xfrm>
            <a:off x="6323901" y="1532586"/>
            <a:ext cx="1122045" cy="537845"/>
          </a:xfrm>
          <a:custGeom>
            <a:avLst/>
            <a:gdLst/>
            <a:ahLst/>
            <a:cxnLst/>
            <a:rect l="l" t="t" r="r" b="b"/>
            <a:pathLst>
              <a:path w="1122045" h="537845">
                <a:moveTo>
                  <a:pt x="70612" y="8509"/>
                </a:moveTo>
                <a:lnTo>
                  <a:pt x="67564" y="0"/>
                </a:lnTo>
                <a:lnTo>
                  <a:pt x="52222" y="5537"/>
                </a:lnTo>
                <a:lnTo>
                  <a:pt x="38773" y="13550"/>
                </a:lnTo>
                <a:lnTo>
                  <a:pt x="9855" y="52095"/>
                </a:lnTo>
                <a:lnTo>
                  <a:pt x="0" y="105918"/>
                </a:lnTo>
                <a:lnTo>
                  <a:pt x="1092" y="125374"/>
                </a:lnTo>
                <a:lnTo>
                  <a:pt x="17399" y="174752"/>
                </a:lnTo>
                <a:lnTo>
                  <a:pt x="52146" y="206184"/>
                </a:lnTo>
                <a:lnTo>
                  <a:pt x="67564" y="211709"/>
                </a:lnTo>
                <a:lnTo>
                  <a:pt x="70231" y="203073"/>
                </a:lnTo>
                <a:lnTo>
                  <a:pt x="58178" y="197739"/>
                </a:lnTo>
                <a:lnTo>
                  <a:pt x="47764" y="190309"/>
                </a:lnTo>
                <a:lnTo>
                  <a:pt x="26365" y="155638"/>
                </a:lnTo>
                <a:lnTo>
                  <a:pt x="19304" y="104775"/>
                </a:lnTo>
                <a:lnTo>
                  <a:pt x="20078" y="86715"/>
                </a:lnTo>
                <a:lnTo>
                  <a:pt x="31877" y="42164"/>
                </a:lnTo>
                <a:lnTo>
                  <a:pt x="58394" y="13893"/>
                </a:lnTo>
                <a:lnTo>
                  <a:pt x="70612" y="8509"/>
                </a:lnTo>
                <a:close/>
              </a:path>
              <a:path w="1122045" h="537845">
                <a:moveTo>
                  <a:pt x="285369" y="1524"/>
                </a:moveTo>
                <a:lnTo>
                  <a:pt x="268097" y="1524"/>
                </a:lnTo>
                <a:lnTo>
                  <a:pt x="268097" y="209296"/>
                </a:lnTo>
                <a:lnTo>
                  <a:pt x="285369" y="209296"/>
                </a:lnTo>
                <a:lnTo>
                  <a:pt x="285369" y="1524"/>
                </a:lnTo>
                <a:close/>
              </a:path>
              <a:path w="1122045" h="537845">
                <a:moveTo>
                  <a:pt x="474472" y="334645"/>
                </a:moveTo>
                <a:lnTo>
                  <a:pt x="471424" y="326136"/>
                </a:lnTo>
                <a:lnTo>
                  <a:pt x="456082" y="331673"/>
                </a:lnTo>
                <a:lnTo>
                  <a:pt x="442633" y="339686"/>
                </a:lnTo>
                <a:lnTo>
                  <a:pt x="413715" y="378231"/>
                </a:lnTo>
                <a:lnTo>
                  <a:pt x="403860" y="432054"/>
                </a:lnTo>
                <a:lnTo>
                  <a:pt x="404952" y="451510"/>
                </a:lnTo>
                <a:lnTo>
                  <a:pt x="421259" y="500888"/>
                </a:lnTo>
                <a:lnTo>
                  <a:pt x="456006" y="532320"/>
                </a:lnTo>
                <a:lnTo>
                  <a:pt x="471424" y="537845"/>
                </a:lnTo>
                <a:lnTo>
                  <a:pt x="474091" y="529209"/>
                </a:lnTo>
                <a:lnTo>
                  <a:pt x="462038" y="523887"/>
                </a:lnTo>
                <a:lnTo>
                  <a:pt x="451624" y="516445"/>
                </a:lnTo>
                <a:lnTo>
                  <a:pt x="430225" y="481774"/>
                </a:lnTo>
                <a:lnTo>
                  <a:pt x="423164" y="430911"/>
                </a:lnTo>
                <a:lnTo>
                  <a:pt x="423938" y="412851"/>
                </a:lnTo>
                <a:lnTo>
                  <a:pt x="435737" y="368173"/>
                </a:lnTo>
                <a:lnTo>
                  <a:pt x="462254" y="340029"/>
                </a:lnTo>
                <a:lnTo>
                  <a:pt x="474472" y="334645"/>
                </a:lnTo>
                <a:close/>
              </a:path>
              <a:path w="1122045" h="537845">
                <a:moveTo>
                  <a:pt x="537845" y="105918"/>
                </a:moveTo>
                <a:lnTo>
                  <a:pt x="527977" y="52095"/>
                </a:lnTo>
                <a:lnTo>
                  <a:pt x="499110" y="13550"/>
                </a:lnTo>
                <a:lnTo>
                  <a:pt x="470281" y="0"/>
                </a:lnTo>
                <a:lnTo>
                  <a:pt x="467233" y="8509"/>
                </a:lnTo>
                <a:lnTo>
                  <a:pt x="479513" y="13893"/>
                </a:lnTo>
                <a:lnTo>
                  <a:pt x="490067" y="21297"/>
                </a:lnTo>
                <a:lnTo>
                  <a:pt x="511467" y="55384"/>
                </a:lnTo>
                <a:lnTo>
                  <a:pt x="518541" y="104775"/>
                </a:lnTo>
                <a:lnTo>
                  <a:pt x="517753" y="123444"/>
                </a:lnTo>
                <a:lnTo>
                  <a:pt x="505968" y="169164"/>
                </a:lnTo>
                <a:lnTo>
                  <a:pt x="479653" y="197739"/>
                </a:lnTo>
                <a:lnTo>
                  <a:pt x="467614" y="203073"/>
                </a:lnTo>
                <a:lnTo>
                  <a:pt x="470281" y="211709"/>
                </a:lnTo>
                <a:lnTo>
                  <a:pt x="510743" y="187706"/>
                </a:lnTo>
                <a:lnTo>
                  <a:pt x="533476" y="143344"/>
                </a:lnTo>
                <a:lnTo>
                  <a:pt x="536740" y="125374"/>
                </a:lnTo>
                <a:lnTo>
                  <a:pt x="537845" y="105918"/>
                </a:lnTo>
                <a:close/>
              </a:path>
              <a:path w="1122045" h="537845">
                <a:moveTo>
                  <a:pt x="717677" y="432054"/>
                </a:moveTo>
                <a:lnTo>
                  <a:pt x="707809" y="378231"/>
                </a:lnTo>
                <a:lnTo>
                  <a:pt x="678942" y="339686"/>
                </a:lnTo>
                <a:lnTo>
                  <a:pt x="650113" y="326136"/>
                </a:lnTo>
                <a:lnTo>
                  <a:pt x="647065" y="334645"/>
                </a:lnTo>
                <a:lnTo>
                  <a:pt x="659345" y="340029"/>
                </a:lnTo>
                <a:lnTo>
                  <a:pt x="669899" y="347408"/>
                </a:lnTo>
                <a:lnTo>
                  <a:pt x="691299" y="381469"/>
                </a:lnTo>
                <a:lnTo>
                  <a:pt x="698373" y="430911"/>
                </a:lnTo>
                <a:lnTo>
                  <a:pt x="697585" y="449580"/>
                </a:lnTo>
                <a:lnTo>
                  <a:pt x="685800" y="495300"/>
                </a:lnTo>
                <a:lnTo>
                  <a:pt x="659485" y="523875"/>
                </a:lnTo>
                <a:lnTo>
                  <a:pt x="647446" y="529209"/>
                </a:lnTo>
                <a:lnTo>
                  <a:pt x="650113" y="537845"/>
                </a:lnTo>
                <a:lnTo>
                  <a:pt x="690575" y="513842"/>
                </a:lnTo>
                <a:lnTo>
                  <a:pt x="713308" y="469480"/>
                </a:lnTo>
                <a:lnTo>
                  <a:pt x="716572" y="451510"/>
                </a:lnTo>
                <a:lnTo>
                  <a:pt x="717677" y="432054"/>
                </a:lnTo>
                <a:close/>
              </a:path>
              <a:path w="1122045" h="537845">
                <a:moveTo>
                  <a:pt x="892048" y="8509"/>
                </a:moveTo>
                <a:lnTo>
                  <a:pt x="889000" y="0"/>
                </a:lnTo>
                <a:lnTo>
                  <a:pt x="873658" y="5537"/>
                </a:lnTo>
                <a:lnTo>
                  <a:pt x="860209" y="13550"/>
                </a:lnTo>
                <a:lnTo>
                  <a:pt x="831291" y="52095"/>
                </a:lnTo>
                <a:lnTo>
                  <a:pt x="821436" y="105918"/>
                </a:lnTo>
                <a:lnTo>
                  <a:pt x="822528" y="125374"/>
                </a:lnTo>
                <a:lnTo>
                  <a:pt x="838835" y="174752"/>
                </a:lnTo>
                <a:lnTo>
                  <a:pt x="873582" y="206184"/>
                </a:lnTo>
                <a:lnTo>
                  <a:pt x="889000" y="211709"/>
                </a:lnTo>
                <a:lnTo>
                  <a:pt x="891667" y="203073"/>
                </a:lnTo>
                <a:lnTo>
                  <a:pt x="879614" y="197739"/>
                </a:lnTo>
                <a:lnTo>
                  <a:pt x="869200" y="190309"/>
                </a:lnTo>
                <a:lnTo>
                  <a:pt x="847801" y="155638"/>
                </a:lnTo>
                <a:lnTo>
                  <a:pt x="840740" y="104775"/>
                </a:lnTo>
                <a:lnTo>
                  <a:pt x="841514" y="86715"/>
                </a:lnTo>
                <a:lnTo>
                  <a:pt x="853313" y="42164"/>
                </a:lnTo>
                <a:lnTo>
                  <a:pt x="879830" y="13893"/>
                </a:lnTo>
                <a:lnTo>
                  <a:pt x="892048" y="8509"/>
                </a:lnTo>
                <a:close/>
              </a:path>
              <a:path w="1122045" h="537845">
                <a:moveTo>
                  <a:pt x="1121537" y="105918"/>
                </a:moveTo>
                <a:lnTo>
                  <a:pt x="1111669" y="52095"/>
                </a:lnTo>
                <a:lnTo>
                  <a:pt x="1082802" y="13550"/>
                </a:lnTo>
                <a:lnTo>
                  <a:pt x="1053973" y="0"/>
                </a:lnTo>
                <a:lnTo>
                  <a:pt x="1050925" y="8509"/>
                </a:lnTo>
                <a:lnTo>
                  <a:pt x="1063205" y="13893"/>
                </a:lnTo>
                <a:lnTo>
                  <a:pt x="1073759" y="21297"/>
                </a:lnTo>
                <a:lnTo>
                  <a:pt x="1095159" y="55384"/>
                </a:lnTo>
                <a:lnTo>
                  <a:pt x="1102233" y="104775"/>
                </a:lnTo>
                <a:lnTo>
                  <a:pt x="1101445" y="123444"/>
                </a:lnTo>
                <a:lnTo>
                  <a:pt x="1089660" y="169164"/>
                </a:lnTo>
                <a:lnTo>
                  <a:pt x="1063345" y="197739"/>
                </a:lnTo>
                <a:lnTo>
                  <a:pt x="1051306" y="203073"/>
                </a:lnTo>
                <a:lnTo>
                  <a:pt x="1053973" y="211709"/>
                </a:lnTo>
                <a:lnTo>
                  <a:pt x="1094435" y="187706"/>
                </a:lnTo>
                <a:lnTo>
                  <a:pt x="1117168" y="143344"/>
                </a:lnTo>
                <a:lnTo>
                  <a:pt x="1120432" y="125374"/>
                </a:lnTo>
                <a:lnTo>
                  <a:pt x="1121537" y="10591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35179" y="1410413"/>
            <a:ext cx="1249680" cy="67818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latin typeface="Cambria Math"/>
                <a:cs typeface="Cambria Math"/>
              </a:rPr>
              <a:t>𝑷 </a:t>
            </a:r>
            <a:r>
              <a:rPr sz="1800" spc="-5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𝑩</a:t>
            </a:r>
            <a:r>
              <a:rPr sz="1800" spc="1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 </a:t>
            </a:r>
            <a:r>
              <a:rPr sz="1800" spc="-5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𝑷 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𝑨</a:t>
            </a:r>
          </a:p>
          <a:p>
            <a:pPr algn="ctr">
              <a:lnSpc>
                <a:spcPct val="100000"/>
              </a:lnSpc>
              <a:spcBef>
                <a:spcPts val="409"/>
              </a:spcBef>
            </a:pPr>
            <a:r>
              <a:rPr sz="1800" dirty="0">
                <a:latin typeface="Cambria Math"/>
                <a:cs typeface="Cambria Math"/>
              </a:rPr>
              <a:t>𝑷</a:t>
            </a:r>
            <a:r>
              <a:rPr sz="1800" spc="3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𝑩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402336" y="1034796"/>
            <a:ext cx="4042410" cy="5676900"/>
            <a:chOff x="402336" y="1034796"/>
            <a:chExt cx="4042410" cy="567690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2336" y="3674402"/>
              <a:ext cx="4042029" cy="30369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7407" y="3869436"/>
              <a:ext cx="3491484" cy="24871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2336" y="1034796"/>
              <a:ext cx="4042029" cy="299339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7407" y="1229868"/>
              <a:ext cx="3491484" cy="2442972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997069" y="1049591"/>
            <a:ext cx="2265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Calibri"/>
                <a:cs typeface="Calibri"/>
              </a:rPr>
              <a:t>Teorema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Bayes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11068811" y="6464680"/>
            <a:ext cx="231775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s-CL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s-CL" smtClean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1A36671-4B26-46A1-A566-852D1A5760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5637" y="4879088"/>
            <a:ext cx="4258269" cy="68589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D889B0F4-6381-4EE0-B556-E826F2EFBF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229" y="-5765"/>
            <a:ext cx="1545771" cy="7417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1252</Words>
  <Application>Microsoft Office PowerPoint</Application>
  <PresentationFormat>Panorámica</PresentationFormat>
  <Paragraphs>398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Arial MT</vt:lpstr>
      <vt:lpstr>Calibri</vt:lpstr>
      <vt:lpstr>Calibri Light</vt:lpstr>
      <vt:lpstr>Cambria Math</vt:lpstr>
      <vt:lpstr>Times New Roman</vt:lpstr>
      <vt:lpstr>Tema de Office</vt:lpstr>
      <vt:lpstr>Curso: Análisis de Big Data con Inteligencia Artificial 2. Fundamentos de Machine Learning. </vt:lpstr>
      <vt:lpstr>¿Cómo aprenden las máquinas?</vt:lpstr>
      <vt:lpstr>Supervised Learning</vt:lpstr>
      <vt:lpstr>Machine Learning</vt:lpstr>
      <vt:lpstr>K – Nearest Neighbour</vt:lpstr>
      <vt:lpstr>Distancia Euclideana</vt:lpstr>
      <vt:lpstr>Distancia Manhattan</vt:lpstr>
      <vt:lpstr>Naive Bayes o Bayes ingenuo</vt:lpstr>
      <vt:lpstr>Naive Bayes</vt:lpstr>
      <vt:lpstr>Presentación de PowerPoint</vt:lpstr>
      <vt:lpstr>Naive Bayes</vt:lpstr>
      <vt:lpstr>Árboles de Decisión  Decision Tree</vt:lpstr>
      <vt:lpstr>Decision Tree</vt:lpstr>
      <vt:lpstr>Decision Tree</vt:lpstr>
      <vt:lpstr>Presentación de PowerPoint</vt:lpstr>
      <vt:lpstr>Matriz de Confusión</vt:lpstr>
      <vt:lpstr>Matriz de Confusión</vt:lpstr>
      <vt:lpstr>Matriz de Confusión</vt:lpstr>
      <vt:lpstr>Matriz de Confusión</vt:lpstr>
      <vt:lpstr>Matriz de Confusión</vt:lpstr>
      <vt:lpstr>Matriz de Confusión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¿Cómo aprenden las máquinas?</dc:title>
  <dc:creator>DIEGO MIRANDA OLAVARRIA</dc:creator>
  <cp:lastModifiedBy>DIEGO MIRANDA OLAVARRIA</cp:lastModifiedBy>
  <cp:revision>4</cp:revision>
  <dcterms:created xsi:type="dcterms:W3CDTF">2025-02-10T17:31:00Z</dcterms:created>
  <dcterms:modified xsi:type="dcterms:W3CDTF">2025-07-17T23:00:01Z</dcterms:modified>
</cp:coreProperties>
</file>