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3697" y="1572005"/>
            <a:ext cx="892386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35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61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7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19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82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124969"/>
            <a:ext cx="9144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77941"/>
            <a:ext cx="2804160" cy="276999"/>
          </a:xfrm>
        </p:spPr>
        <p:txBody>
          <a:bodyPr/>
          <a:lstStyle/>
          <a:p>
            <a:fld id="{0791FC79-3EC9-4C69-905A-C2446A4C63B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45280" y="6377941"/>
            <a:ext cx="390144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78240" y="6377941"/>
            <a:ext cx="2804160" cy="276999"/>
          </a:xfrm>
        </p:spPr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94" y="790448"/>
            <a:ext cx="109270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94" y="1356487"/>
            <a:ext cx="109270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5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2803" y="393191"/>
            <a:ext cx="5389626" cy="89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2453" y="484125"/>
            <a:ext cx="4887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REGRESIÓN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LINEAL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MÚLTIPLE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8768" y="1860042"/>
            <a:ext cx="607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tabLst>
                <a:tab pos="443039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Y=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775" spc="35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5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+.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	.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spc="307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spc="29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2800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endParaRPr sz="28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5517" y="3515690"/>
            <a:ext cx="58343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528955" algn="l"/>
              </a:tabLst>
            </a:pPr>
            <a:r>
              <a:rPr sz="2800" spc="5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spc="7" baseline="-21021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intercepto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  <a:p>
            <a:pPr marL="50800">
              <a:spcBef>
                <a:spcPts val="5"/>
              </a:spcBef>
              <a:tabLst>
                <a:tab pos="461645" algn="l"/>
              </a:tabLst>
            </a:pP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i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i-ésimo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coeficiente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regresión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  <a:p>
            <a:pPr marL="50800">
              <a:tabLst>
                <a:tab pos="530225" algn="l"/>
              </a:tabLst>
            </a:pPr>
            <a:r>
              <a:rPr sz="2800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aleatorio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60637" y="1046225"/>
          <a:ext cx="5829300" cy="3531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920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Hogar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Nº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integrantes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grupo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familiar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Edad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jefe(a)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ts val="192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hogar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(años)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110489">
                        <a:lnSpc>
                          <a:spcPts val="1920"/>
                        </a:lnSpc>
                        <a:spcBef>
                          <a:spcPts val="4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Gastos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en 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alimentación.(miles</a:t>
                      </a:r>
                      <a:r>
                        <a:rPr sz="1600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ts val="1864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pesos)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91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190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92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180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492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170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492"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210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474" y="775208"/>
            <a:ext cx="5045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ESTIMACIÓN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PARÁMETROS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940" y="2287650"/>
            <a:ext cx="5537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tabLst>
                <a:tab pos="43986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Y=b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52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59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+.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	.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spc="307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2775" baseline="-21021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2268" y="3762884"/>
            <a:ext cx="7511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bi: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Cambio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promedio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variar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Xi en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unidad,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manteniendo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constantes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las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demás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variables.</a:t>
            </a:r>
            <a:endParaRPr sz="2000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0270" y="2434845"/>
            <a:ext cx="7895590" cy="17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7" baseline="2430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179" baseline="24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0,90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endParaRPr sz="25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50800" marR="17780">
              <a:lnSpc>
                <a:spcPct val="100400"/>
              </a:lnSpc>
              <a:spcBef>
                <a:spcPts val="19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Estimar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gasto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promedio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mensual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alimentación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hogares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tienen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integrantes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cuyo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jefe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hogar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tiene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años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6867" y="870585"/>
            <a:ext cx="6449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Gasto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alim.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69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18,569∙Nº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I.G.F.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5" dirty="0">
                <a:latin typeface="Calibri"/>
                <a:cs typeface="Calibri"/>
              </a:rPr>
              <a:t> 1,3</a:t>
            </a:r>
            <a:r>
              <a:rPr sz="1950" b="1" spc="7" baseline="25641" dirty="0">
                <a:latin typeface="Calibri"/>
                <a:cs typeface="Calibri"/>
              </a:rPr>
              <a:t>.</a:t>
            </a:r>
            <a:r>
              <a:rPr sz="1950" b="1" spc="202" baseline="25641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J. </a:t>
            </a:r>
            <a:r>
              <a:rPr sz="2000" spc="-5" dirty="0">
                <a:latin typeface="Calibri"/>
                <a:cs typeface="Calibri"/>
              </a:rPr>
              <a:t>H.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5459" y="620268"/>
            <a:ext cx="2088514" cy="217170"/>
          </a:xfrm>
          <a:custGeom>
            <a:avLst/>
            <a:gdLst/>
            <a:ahLst/>
            <a:cxnLst/>
            <a:rect l="l" t="t" r="r" b="b"/>
            <a:pathLst>
              <a:path w="2088514" h="217169">
                <a:moveTo>
                  <a:pt x="0" y="216662"/>
                </a:moveTo>
                <a:lnTo>
                  <a:pt x="1224153" y="0"/>
                </a:lnTo>
              </a:path>
              <a:path w="2088514" h="217169">
                <a:moveTo>
                  <a:pt x="1223772" y="0"/>
                </a:moveTo>
                <a:lnTo>
                  <a:pt x="2088007" y="21602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370" y="5335626"/>
            <a:ext cx="4878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Gasto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promedio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men.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alim.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188.776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pesos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8276" y="5012435"/>
            <a:ext cx="2376170" cy="217170"/>
          </a:xfrm>
          <a:custGeom>
            <a:avLst/>
            <a:gdLst/>
            <a:ahLst/>
            <a:cxnLst/>
            <a:rect l="l" t="t" r="r" b="b"/>
            <a:pathLst>
              <a:path w="2376170" h="217170">
                <a:moveTo>
                  <a:pt x="0" y="216662"/>
                </a:moveTo>
                <a:lnTo>
                  <a:pt x="1224153" y="0"/>
                </a:lnTo>
              </a:path>
              <a:path w="2376170" h="217170">
                <a:moveTo>
                  <a:pt x="1223772" y="0"/>
                </a:moveTo>
                <a:lnTo>
                  <a:pt x="2375916" y="216026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370" y="719405"/>
            <a:ext cx="7734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PRUEBAS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DE HIPÓTESIS</a:t>
            </a:r>
            <a:r>
              <a:rPr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LOS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COEFICIENTES</a:t>
            </a:r>
            <a:r>
              <a:rPr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REGRESIÓN</a:t>
            </a:r>
            <a:endParaRPr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27698" y="1572005"/>
            <a:ext cx="8923867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340"/>
              </a:lnSpc>
              <a:spcBef>
                <a:spcPts val="95"/>
              </a:spcBef>
              <a:tabLst>
                <a:tab pos="706120" algn="l"/>
              </a:tabLst>
            </a:pPr>
            <a:r>
              <a:rPr sz="2800" dirty="0"/>
              <a:t>H</a:t>
            </a:r>
            <a:r>
              <a:rPr sz="2775" baseline="-21021" dirty="0"/>
              <a:t>0</a:t>
            </a:r>
            <a:r>
              <a:rPr sz="2775" spc="345" baseline="-21021" dirty="0"/>
              <a:t> </a:t>
            </a:r>
            <a:r>
              <a:rPr sz="2800" spc="-5" dirty="0"/>
              <a:t>:	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775" baseline="-21021" dirty="0"/>
              <a:t>i</a:t>
            </a:r>
            <a:r>
              <a:rPr sz="2775" spc="330" baseline="-21021" dirty="0"/>
              <a:t> </a:t>
            </a:r>
            <a:r>
              <a:rPr sz="2800" spc="-5" dirty="0"/>
              <a:t>=</a:t>
            </a:r>
            <a:r>
              <a:rPr sz="2800" spc="10" dirty="0"/>
              <a:t> </a:t>
            </a:r>
            <a:r>
              <a:rPr sz="2800" spc="-5" dirty="0"/>
              <a:t>0</a:t>
            </a:r>
            <a:r>
              <a:rPr sz="2800" spc="15" dirty="0"/>
              <a:t> </a:t>
            </a:r>
            <a:r>
              <a:rPr sz="2800" spc="-5" dirty="0"/>
              <a:t>(</a:t>
            </a:r>
            <a:r>
              <a:rPr spc="-5" dirty="0"/>
              <a:t>La</a:t>
            </a:r>
            <a:r>
              <a:rPr dirty="0"/>
              <a:t> </a:t>
            </a:r>
            <a:r>
              <a:rPr spc="-5" dirty="0"/>
              <a:t>variable</a:t>
            </a:r>
            <a:r>
              <a:rPr spc="5" dirty="0"/>
              <a:t> </a:t>
            </a:r>
            <a:r>
              <a:rPr dirty="0"/>
              <a:t>X</a:t>
            </a:r>
            <a:r>
              <a:rPr sz="1950" baseline="-21367" dirty="0"/>
              <a:t>i</a:t>
            </a:r>
            <a:r>
              <a:rPr sz="1950" spc="217" baseline="-21367" dirty="0"/>
              <a:t> </a:t>
            </a:r>
            <a:r>
              <a:rPr dirty="0"/>
              <a:t>no</a:t>
            </a:r>
            <a:r>
              <a:rPr spc="-5" dirty="0"/>
              <a:t> es</a:t>
            </a:r>
            <a:r>
              <a:rPr spc="5" dirty="0"/>
              <a:t> </a:t>
            </a:r>
            <a:r>
              <a:rPr spc="-10" dirty="0"/>
              <a:t>significativa</a:t>
            </a:r>
            <a:r>
              <a:rPr spc="15" dirty="0"/>
              <a:t> </a:t>
            </a:r>
            <a:r>
              <a:rPr spc="-15" dirty="0"/>
              <a:t>para</a:t>
            </a:r>
            <a:r>
              <a:rPr spc="10" dirty="0"/>
              <a:t> </a:t>
            </a:r>
            <a:r>
              <a:rPr spc="-10" dirty="0"/>
              <a:t>explicar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la</a:t>
            </a:r>
            <a:endParaRPr>
              <a:latin typeface="Symbol"/>
              <a:cs typeface="Symbol"/>
            </a:endParaRPr>
          </a:p>
          <a:p>
            <a:pPr marL="1854200">
              <a:lnSpc>
                <a:spcPts val="3340"/>
              </a:lnSpc>
            </a:pPr>
            <a:r>
              <a:rPr spc="-5" dirty="0"/>
              <a:t>variable</a:t>
            </a:r>
            <a:r>
              <a:rPr spc="-25" dirty="0"/>
              <a:t> </a:t>
            </a:r>
            <a:r>
              <a:rPr spc="-5" dirty="0"/>
              <a:t>Y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201773" y="2425699"/>
            <a:ext cx="6370320" cy="8737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39800" marR="17780" indent="-915035">
              <a:lnSpc>
                <a:spcPts val="3320"/>
              </a:lnSpc>
              <a:spcBef>
                <a:spcPts val="240"/>
              </a:spcBef>
              <a:tabLst>
                <a:tab pos="70612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775" spc="345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75" spc="330" baseline="-210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≠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X</a:t>
            </a:r>
            <a:r>
              <a:rPr sz="1950" baseline="-2136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50" spc="217" baseline="-213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significativa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explicar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3491" y="2113152"/>
            <a:ext cx="1766570" cy="15240"/>
          </a:xfrm>
          <a:custGeom>
            <a:avLst/>
            <a:gdLst/>
            <a:ahLst/>
            <a:cxnLst/>
            <a:rect l="l" t="t" r="r" b="b"/>
            <a:pathLst>
              <a:path w="1766570" h="15239">
                <a:moveTo>
                  <a:pt x="1766316" y="0"/>
                </a:moveTo>
                <a:lnTo>
                  <a:pt x="0" y="0"/>
                </a:lnTo>
                <a:lnTo>
                  <a:pt x="0" y="15239"/>
                </a:lnTo>
                <a:lnTo>
                  <a:pt x="1766316" y="15239"/>
                </a:lnTo>
                <a:lnTo>
                  <a:pt x="1766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5874" y="1719895"/>
            <a:ext cx="282638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spcBef>
                <a:spcPts val="505"/>
              </a:spcBef>
            </a:pPr>
            <a:r>
              <a:rPr sz="2700" spc="67" baseline="-41666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1950" spc="67" baseline="-29914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950" spc="405" baseline="-29914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-41666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700" spc="165" baseline="-41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-41666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2700" spc="-15" baseline="-41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-41666" dirty="0">
                <a:solidFill>
                  <a:srgbClr val="FFFFFF"/>
                </a:solidFill>
                <a:latin typeface="Cambria Math"/>
                <a:cs typeface="Cambria Math"/>
              </a:rPr>
              <a:t>− </a:t>
            </a:r>
            <a:r>
              <a:rPr spc="-15" dirty="0">
                <a:solidFill>
                  <a:srgbClr val="FFFFFF"/>
                </a:solidFill>
                <a:latin typeface="Cambria Math"/>
                <a:cs typeface="Cambria Math"/>
              </a:rPr>
              <a:t>𝑆𝐶</a:t>
            </a:r>
            <a:r>
              <a:rPr sz="1950" spc="-22" baseline="-14957" dirty="0">
                <a:solidFill>
                  <a:srgbClr val="FFFFFF"/>
                </a:solidFill>
                <a:latin typeface="Cambria Math"/>
                <a:cs typeface="Cambria Math"/>
              </a:rPr>
              <a:t>𝐸</a:t>
            </a:r>
            <a:r>
              <a:rPr sz="1950" spc="622" baseline="-1495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/</a:t>
            </a:r>
            <a:r>
              <a:rPr spc="1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spc="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pc="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𝑘</a:t>
            </a:r>
            <a:r>
              <a:rPr spc="4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pc="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035050">
              <a:spcBef>
                <a:spcPts val="409"/>
              </a:spcBef>
            </a:pPr>
            <a:r>
              <a:rPr spc="35" dirty="0">
                <a:solidFill>
                  <a:srgbClr val="FFFFFF"/>
                </a:solidFill>
                <a:latin typeface="Cambria Math"/>
                <a:cs typeface="Cambria Math"/>
              </a:rPr>
              <a:t>𝑆𝐶</a:t>
            </a:r>
            <a:r>
              <a:rPr sz="1950" spc="52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𝑇𝑂𝑇𝐴𝐿</a:t>
            </a:r>
            <a:r>
              <a:rPr spc="35" dirty="0">
                <a:solidFill>
                  <a:srgbClr val="FFFFFF"/>
                </a:solidFill>
                <a:latin typeface="Cambria Math"/>
                <a:cs typeface="Cambria Math"/>
              </a:rPr>
              <a:t>/</a:t>
            </a:r>
            <a:r>
              <a:rPr spc="18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spc="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− </a:t>
            </a:r>
            <a:r>
              <a:rPr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6681" y="616458"/>
            <a:ext cx="5815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COEFICIENTE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DETERMINACIÓN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CORREGIDO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21710" y="3544012"/>
            <a:ext cx="1998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45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1950" spc="67" baseline="27777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950" spc="412" baseline="2777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pc="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− (1</a:t>
            </a:r>
            <a:r>
              <a:rPr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pc="-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pc="55" dirty="0">
                <a:solidFill>
                  <a:srgbClr val="FFFFFF"/>
                </a:solidFill>
                <a:latin typeface="Cambria Math"/>
                <a:cs typeface="Cambria Math"/>
              </a:rPr>
              <a:t>𝑅</a:t>
            </a:r>
            <a:r>
              <a:rPr sz="1950" spc="82" baseline="27777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pc="55" dirty="0">
                <a:solidFill>
                  <a:srgbClr val="FFFFFF"/>
                </a:solidFill>
                <a:latin typeface="Cambria Math"/>
                <a:cs typeface="Cambria Math"/>
              </a:rPr>
              <a:t>)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 ⋅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3136" y="3711702"/>
            <a:ext cx="1130935" cy="15240"/>
          </a:xfrm>
          <a:custGeom>
            <a:avLst/>
            <a:gdLst/>
            <a:ahLst/>
            <a:cxnLst/>
            <a:rect l="l" t="t" r="r" b="b"/>
            <a:pathLst>
              <a:path w="1130935" h="15239">
                <a:moveTo>
                  <a:pt x="1130808" y="0"/>
                </a:moveTo>
                <a:lnTo>
                  <a:pt x="0" y="0"/>
                </a:lnTo>
                <a:lnTo>
                  <a:pt x="0" y="15240"/>
                </a:lnTo>
                <a:lnTo>
                  <a:pt x="1130808" y="15240"/>
                </a:lnTo>
                <a:lnTo>
                  <a:pt x="1130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3635" y="3370579"/>
            <a:ext cx="75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 −</a:t>
            </a:r>
            <a:r>
              <a:rPr spc="-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5" y="3696412"/>
            <a:ext cx="1157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(𝑛</a:t>
            </a:r>
            <a:r>
              <a:rPr spc="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pc="-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𝑘</a:t>
            </a:r>
            <a:r>
              <a:rPr spc="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spc="-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srgbClr val="FFFFFF"/>
                </a:solidFill>
                <a:latin typeface="Cambria Math"/>
                <a:cs typeface="Cambria Math"/>
              </a:rPr>
              <a:t>1)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8001" y="4955871"/>
            <a:ext cx="1174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aseline="2430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195" baseline="24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0,87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324</Words>
  <Application>Microsoft Office PowerPoint</Application>
  <PresentationFormat>Panorámica</PresentationFormat>
  <Paragraphs>79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 MT</vt:lpstr>
      <vt:lpstr>Calibri</vt:lpstr>
      <vt:lpstr>Cambria Math</vt:lpstr>
      <vt:lpstr>Symbol</vt:lpstr>
      <vt:lpstr>Times New Roman</vt:lpstr>
      <vt:lpstr>Office Theme</vt:lpstr>
      <vt:lpstr>REGRESIÓN LINEAL MÚLTIPLE</vt:lpstr>
      <vt:lpstr>Presentación de PowerPoint</vt:lpstr>
      <vt:lpstr>ESTIMACIÓN DE LOS PARÁMETROS</vt:lpstr>
      <vt:lpstr>Gasto men. en alim. = 69 + 18,569∙Nº de I.G.F. + 1,3. Edad J. H.</vt:lpstr>
      <vt:lpstr>H0 : i = 0 (La variable Xi no es significativa para explicar a la variable Y)</vt:lpstr>
      <vt:lpstr>COEFICIENTE DE DETERMINACIÓN CORREGIDO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 MÚLTIPLE</dc:title>
  <dc:creator>DIEGO MIRANDA OLAVARRIA</dc:creator>
  <cp:lastModifiedBy>DIEGO MIRANDA OLAVARRIA</cp:lastModifiedBy>
  <cp:revision>3</cp:revision>
  <dcterms:created xsi:type="dcterms:W3CDTF">2024-08-07T00:12:45Z</dcterms:created>
  <dcterms:modified xsi:type="dcterms:W3CDTF">2024-08-07T00:37:06Z</dcterms:modified>
</cp:coreProperties>
</file>