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2" r:id="rId6"/>
    <p:sldId id="263" r:id="rId7"/>
    <p:sldId id="264" r:id="rId8"/>
    <p:sldId id="265" r:id="rId9"/>
    <p:sldId id="266" r:id="rId10"/>
    <p:sldId id="267" r:id="rId11"/>
    <p:sldId id="268" r:id="rId12"/>
    <p:sldId id="272" r:id="rId13"/>
    <p:sldId id="274" r:id="rId14"/>
    <p:sldId id="275" r:id="rId15"/>
    <p:sldId id="276" r:id="rId16"/>
    <p:sldId id="273" r:id="rId1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D5295-101B-46B8-9C90-FF8C265BEE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9F734C2-EA03-4B23-8849-465579A91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ABDA3F9E-2C7C-4C24-9570-5AAE7A5E86A4}"/>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5" name="Marcador de pie de página 4">
            <a:extLst>
              <a:ext uri="{FF2B5EF4-FFF2-40B4-BE49-F238E27FC236}">
                <a16:creationId xmlns:a16="http://schemas.microsoft.com/office/drawing/2014/main" id="{7B41A79A-FB19-4E9D-9C9C-6ADA1719A49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CA3B4AD-F26B-409D-A792-64A1FDF763AA}"/>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199923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BBE52-B487-487B-A923-E84E652A654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DD1EA56-6648-4E3B-B653-3D30A05311F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41C101A-241E-4D78-9F17-9EA55B980E71}"/>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5" name="Marcador de pie de página 4">
            <a:extLst>
              <a:ext uri="{FF2B5EF4-FFF2-40B4-BE49-F238E27FC236}">
                <a16:creationId xmlns:a16="http://schemas.microsoft.com/office/drawing/2014/main" id="{11480E64-B155-4917-8D34-196B6E06AD0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B3E8F87-07C8-48CD-882C-A5903995F27B}"/>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300468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5B2F02C-6253-4296-8C06-415D9BD33B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03054C3-0426-4997-A94E-D07DC184C7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B994593-7D99-4996-92E7-5D05A1D71B89}"/>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5" name="Marcador de pie de página 4">
            <a:extLst>
              <a:ext uri="{FF2B5EF4-FFF2-40B4-BE49-F238E27FC236}">
                <a16:creationId xmlns:a16="http://schemas.microsoft.com/office/drawing/2014/main" id="{0E715034-3473-4809-9F5C-644FDFEA4CC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24C8CB8-F156-4087-8A0A-068F01763E19}"/>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264735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914034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92225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595137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545022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58624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124969"/>
            <a:ext cx="9144000" cy="1384995"/>
          </a:xfrm>
        </p:spPr>
        <p:txBody>
          <a:bodyPr anchor="b"/>
          <a:lstStyle>
            <a:lvl1pPr algn="ctr">
              <a:defRPr sz="45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9"/>
            <a:ext cx="9144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n-US"/>
          </a:p>
        </p:txBody>
      </p:sp>
      <p:sp>
        <p:nvSpPr>
          <p:cNvPr id="4" name="Marcador de fecha 3"/>
          <p:cNvSpPr>
            <a:spLocks noGrp="1"/>
          </p:cNvSpPr>
          <p:nvPr>
            <p:ph type="dt" sz="half" idx="10"/>
          </p:nvPr>
        </p:nvSpPr>
        <p:spPr>
          <a:xfrm>
            <a:off x="609600" y="6377941"/>
            <a:ext cx="2804160" cy="276999"/>
          </a:xfrm>
        </p:spPr>
        <p:txBody>
          <a:bodyPr/>
          <a:lstStyle/>
          <a:p>
            <a:fld id="{0791FC79-3EC9-4C69-905A-C2446A4C63B1}" type="datetimeFigureOut">
              <a:rPr lang="en-US" smtClean="0"/>
              <a:t>8/6/2024</a:t>
            </a:fld>
            <a:endParaRPr lang="en-US"/>
          </a:p>
        </p:txBody>
      </p:sp>
      <p:sp>
        <p:nvSpPr>
          <p:cNvPr id="5" name="Marcador de pie de página 4"/>
          <p:cNvSpPr>
            <a:spLocks noGrp="1"/>
          </p:cNvSpPr>
          <p:nvPr>
            <p:ph type="ftr" sz="quarter" idx="11"/>
          </p:nvPr>
        </p:nvSpPr>
        <p:spPr>
          <a:xfrm>
            <a:off x="4145280" y="6377941"/>
            <a:ext cx="3901440" cy="276999"/>
          </a:xfrm>
        </p:spPr>
        <p:txBody>
          <a:bodyPr/>
          <a:lstStyle/>
          <a:p>
            <a:endParaRPr lang="en-US"/>
          </a:p>
        </p:txBody>
      </p:sp>
      <p:sp>
        <p:nvSpPr>
          <p:cNvPr id="6" name="Marcador de número de diapositiva 5"/>
          <p:cNvSpPr>
            <a:spLocks noGrp="1"/>
          </p:cNvSpPr>
          <p:nvPr>
            <p:ph type="sldNum" sz="quarter" idx="12"/>
          </p:nvPr>
        </p:nvSpPr>
        <p:spPr>
          <a:xfrm>
            <a:off x="8778240" y="6377941"/>
            <a:ext cx="2804160" cy="276999"/>
          </a:xfrm>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97423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5B86C-AA00-463B-9E79-DFCFC851B0E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CDCFE71-3F23-4BE2-86E5-977C52AC3F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C953FBC-AADB-461A-A7D9-ED1D04CD30CE}"/>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5" name="Marcador de pie de página 4">
            <a:extLst>
              <a:ext uri="{FF2B5EF4-FFF2-40B4-BE49-F238E27FC236}">
                <a16:creationId xmlns:a16="http://schemas.microsoft.com/office/drawing/2014/main" id="{96A6278A-EF1A-4653-9E8C-C7B9D7256AF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EF75229-5203-473F-9275-914DBEE9E5CA}"/>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258337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F7F06-16B5-4D94-896B-7BCADFD67D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FFBA888C-F7A1-4D99-9524-B70EB324F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AF271B9-532D-40CC-A787-F93AFFA7BA08}"/>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5" name="Marcador de pie de página 4">
            <a:extLst>
              <a:ext uri="{FF2B5EF4-FFF2-40B4-BE49-F238E27FC236}">
                <a16:creationId xmlns:a16="http://schemas.microsoft.com/office/drawing/2014/main" id="{3FEDFA57-4674-4BAC-9E4C-A8BD3070FC3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370D681-35F0-4A30-9ECF-3A626C1CDF94}"/>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109450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E0BA2-B506-470F-B84A-3BF2AAD0E1C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7166962-3B80-4141-AA26-76CC28651C1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3EAA87A2-02B2-46CA-A8C0-C5CFEC3EBDC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D7C41894-399C-456B-A2A0-4FB2841E4381}"/>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6" name="Marcador de pie de página 5">
            <a:extLst>
              <a:ext uri="{FF2B5EF4-FFF2-40B4-BE49-F238E27FC236}">
                <a16:creationId xmlns:a16="http://schemas.microsoft.com/office/drawing/2014/main" id="{C6BCF15E-EA6B-4852-95DB-0080360DA5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8D5851C-C53D-4C21-95C1-9669F4F77454}"/>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411427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DA6A45-2449-4105-BDA1-1C5F792529A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DDA0837-AFAB-4004-A66D-9D7702472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9108CF2-55BB-4E78-8A42-BD25D50ED0F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34D093CE-8370-46AB-A3F3-D9E458814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D771625-1DB5-4BA0-A21B-F4658AC5A9E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6FDC5985-A6B6-4A1F-B5CA-4D7A2EDFC5D0}"/>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8" name="Marcador de pie de página 7">
            <a:extLst>
              <a:ext uri="{FF2B5EF4-FFF2-40B4-BE49-F238E27FC236}">
                <a16:creationId xmlns:a16="http://schemas.microsoft.com/office/drawing/2014/main" id="{B5084763-41E7-4A29-920C-67031D4C1A7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9CD702E-C7E5-4A9A-A80D-7D12C37B46DF}"/>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328951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A8900-78EB-4BC9-BF77-8F63EA827D0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0ED78407-0864-45B5-8135-DA8B2132F03F}"/>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4" name="Marcador de pie de página 3">
            <a:extLst>
              <a:ext uri="{FF2B5EF4-FFF2-40B4-BE49-F238E27FC236}">
                <a16:creationId xmlns:a16="http://schemas.microsoft.com/office/drawing/2014/main" id="{CC299D51-8EF3-4914-9E0F-B2F3904657B8}"/>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B2464C2E-4C0E-46B4-AEB6-14A89C6E46F0}"/>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279759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9BAB62-F944-41B3-B7E7-D45505A0C69D}"/>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3" name="Marcador de pie de página 2">
            <a:extLst>
              <a:ext uri="{FF2B5EF4-FFF2-40B4-BE49-F238E27FC236}">
                <a16:creationId xmlns:a16="http://schemas.microsoft.com/office/drawing/2014/main" id="{9B90EA4B-2CA6-4E08-A102-29DC781BE8F3}"/>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0EAEFBC-BADB-41C5-B956-EDF1FF551F6A}"/>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380123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13DF0-7A71-4128-91B9-1E2C043AF7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38F67D9-DCF3-488D-9F1E-FB4F57E6C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FC39EC27-ED56-431A-9A65-9EB321A1B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4B158C-8041-46CC-8B75-8061F5276064}"/>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6" name="Marcador de pie de página 5">
            <a:extLst>
              <a:ext uri="{FF2B5EF4-FFF2-40B4-BE49-F238E27FC236}">
                <a16:creationId xmlns:a16="http://schemas.microsoft.com/office/drawing/2014/main" id="{4F68639B-8300-4EA6-9B7D-4A1A05863BB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217BA86-D0B9-48CA-A110-7784AC0EC8D0}"/>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84135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9258E-8FED-48DD-AFFA-7F9B8B70A1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97C8E785-47F5-4353-A1A3-8B4856E2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B2B8062B-C3C5-4E02-A94B-59479F6C4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50724B-8BF8-4ACE-925A-59965A3559E4}"/>
              </a:ext>
            </a:extLst>
          </p:cNvPr>
          <p:cNvSpPr>
            <a:spLocks noGrp="1"/>
          </p:cNvSpPr>
          <p:nvPr>
            <p:ph type="dt" sz="half" idx="10"/>
          </p:nvPr>
        </p:nvSpPr>
        <p:spPr/>
        <p:txBody>
          <a:bodyPr/>
          <a:lstStyle/>
          <a:p>
            <a:fld id="{8AA7F03D-2A98-4570-AB47-DC2F9663D35B}" type="datetimeFigureOut">
              <a:rPr lang="es-CL" smtClean="0"/>
              <a:t>06-08-2024</a:t>
            </a:fld>
            <a:endParaRPr lang="es-CL"/>
          </a:p>
        </p:txBody>
      </p:sp>
      <p:sp>
        <p:nvSpPr>
          <p:cNvPr id="6" name="Marcador de pie de página 5">
            <a:extLst>
              <a:ext uri="{FF2B5EF4-FFF2-40B4-BE49-F238E27FC236}">
                <a16:creationId xmlns:a16="http://schemas.microsoft.com/office/drawing/2014/main" id="{5A7705AC-8D39-4A2D-8653-5F7962C602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C245B1C-96BB-48BC-B9C5-2D0D5912C7DF}"/>
              </a:ext>
            </a:extLst>
          </p:cNvPr>
          <p:cNvSpPr>
            <a:spLocks noGrp="1"/>
          </p:cNvSpPr>
          <p:nvPr>
            <p:ph type="sldNum" sz="quarter" idx="12"/>
          </p:nvPr>
        </p:nvSpPr>
        <p:spPr/>
        <p:txBody>
          <a:bodyPr/>
          <a:lstStyle/>
          <a:p>
            <a:fld id="{8D240B64-C6C3-4E6B-828A-8961205E5ECD}" type="slidenum">
              <a:rPr lang="es-CL" smtClean="0"/>
              <a:t>‹Nº›</a:t>
            </a:fld>
            <a:endParaRPr lang="es-CL"/>
          </a:p>
        </p:txBody>
      </p:sp>
    </p:spTree>
    <p:extLst>
      <p:ext uri="{BB962C8B-B14F-4D97-AF65-F5344CB8AC3E}">
        <p14:creationId xmlns:p14="http://schemas.microsoft.com/office/powerpoint/2010/main" val="346632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4E9A42-ED58-4752-BB2B-7E3F6D497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367B3B0-A005-4663-A83B-75F352FB3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BCEB3B9-F90A-4F7A-BF03-150BC9A17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7F03D-2A98-4570-AB47-DC2F9663D35B}" type="datetimeFigureOut">
              <a:rPr lang="es-CL" smtClean="0"/>
              <a:t>06-08-2024</a:t>
            </a:fld>
            <a:endParaRPr lang="es-CL"/>
          </a:p>
        </p:txBody>
      </p:sp>
      <p:sp>
        <p:nvSpPr>
          <p:cNvPr id="5" name="Marcador de pie de página 4">
            <a:extLst>
              <a:ext uri="{FF2B5EF4-FFF2-40B4-BE49-F238E27FC236}">
                <a16:creationId xmlns:a16="http://schemas.microsoft.com/office/drawing/2014/main" id="{57105EB3-346C-4C02-BF36-99C9F1CFB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D661EB66-A341-4B3A-8BB0-A821EABCD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40B64-C6C3-4E6B-828A-8961205E5ECD}" type="slidenum">
              <a:rPr lang="es-CL" smtClean="0"/>
              <a:t>‹Nº›</a:t>
            </a:fld>
            <a:endParaRPr lang="es-CL"/>
          </a:p>
        </p:txBody>
      </p:sp>
    </p:spTree>
    <p:extLst>
      <p:ext uri="{BB962C8B-B14F-4D97-AF65-F5344CB8AC3E}">
        <p14:creationId xmlns:p14="http://schemas.microsoft.com/office/powerpoint/2010/main" val="131978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4773"/>
          </a:solidFill>
        </p:spPr>
        <p:txBody>
          <a:bodyPr wrap="square" lIns="0" tIns="0" rIns="0" bIns="0" rtlCol="0"/>
          <a:lstStyle/>
          <a:p>
            <a:endParaRPr sz="1800"/>
          </a:p>
        </p:txBody>
      </p:sp>
      <p:sp>
        <p:nvSpPr>
          <p:cNvPr id="2" name="Holder 2"/>
          <p:cNvSpPr>
            <a:spLocks noGrp="1"/>
          </p:cNvSpPr>
          <p:nvPr>
            <p:ph type="title"/>
          </p:nvPr>
        </p:nvSpPr>
        <p:spPr>
          <a:xfrm>
            <a:off x="584540" y="358267"/>
            <a:ext cx="11022921" cy="369332"/>
          </a:xfrm>
          <a:prstGeom prst="rect">
            <a:avLst/>
          </a:prstGeom>
        </p:spPr>
        <p:txBody>
          <a:bodyPr wrap="square" lIns="0" tIns="0" rIns="0" bIns="0">
            <a:spAutoFit/>
          </a:bodyPr>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a:xfrm>
            <a:off x="2030477" y="1478407"/>
            <a:ext cx="617135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458212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8840" y="478283"/>
            <a:ext cx="7456170" cy="4065857"/>
          </a:xfrm>
          <a:prstGeom prst="rect">
            <a:avLst/>
          </a:prstGeom>
        </p:spPr>
        <p:txBody>
          <a:bodyPr vert="horz" wrap="square" lIns="0" tIns="13335" rIns="0" bIns="0" rtlCol="0">
            <a:spAutoFit/>
          </a:bodyPr>
          <a:lstStyle/>
          <a:p>
            <a:pPr marL="228600">
              <a:spcBef>
                <a:spcPts val="105"/>
              </a:spcBef>
            </a:pPr>
            <a:r>
              <a:rPr sz="3200" spc="-35" dirty="0">
                <a:solidFill>
                  <a:srgbClr val="FFFFFF"/>
                </a:solidFill>
                <a:latin typeface="Arial MT"/>
                <a:cs typeface="Arial MT"/>
              </a:rPr>
              <a:t>Variable</a:t>
            </a:r>
            <a:r>
              <a:rPr sz="3200" spc="-5" dirty="0">
                <a:solidFill>
                  <a:srgbClr val="FFFFFF"/>
                </a:solidFill>
                <a:latin typeface="Arial MT"/>
                <a:cs typeface="Arial MT"/>
              </a:rPr>
              <a:t> dependiente </a:t>
            </a:r>
            <a:r>
              <a:rPr sz="3200" dirty="0">
                <a:solidFill>
                  <a:srgbClr val="FFFFFF"/>
                </a:solidFill>
                <a:latin typeface="Arial MT"/>
                <a:cs typeface="Arial MT"/>
              </a:rPr>
              <a:t>o</a:t>
            </a:r>
            <a:r>
              <a:rPr sz="3200" spc="-15" dirty="0">
                <a:solidFill>
                  <a:srgbClr val="FFFFFF"/>
                </a:solidFill>
                <a:latin typeface="Arial MT"/>
                <a:cs typeface="Arial MT"/>
              </a:rPr>
              <a:t> </a:t>
            </a:r>
            <a:r>
              <a:rPr sz="3200" dirty="0">
                <a:solidFill>
                  <a:srgbClr val="FFFFFF"/>
                </a:solidFill>
                <a:latin typeface="Arial MT"/>
                <a:cs typeface="Arial MT"/>
              </a:rPr>
              <a:t>explicada</a:t>
            </a:r>
            <a:r>
              <a:rPr sz="3200" spc="-25" dirty="0">
                <a:solidFill>
                  <a:srgbClr val="FFFFFF"/>
                </a:solidFill>
                <a:latin typeface="Arial MT"/>
                <a:cs typeface="Arial MT"/>
              </a:rPr>
              <a:t> </a:t>
            </a:r>
            <a:r>
              <a:rPr sz="3200" dirty="0">
                <a:solidFill>
                  <a:srgbClr val="FFFFFF"/>
                </a:solidFill>
                <a:latin typeface="Arial MT"/>
                <a:cs typeface="Arial MT"/>
              </a:rPr>
              <a:t>:</a:t>
            </a:r>
            <a:r>
              <a:rPr sz="3200" spc="-65" dirty="0">
                <a:solidFill>
                  <a:srgbClr val="FFFFFF"/>
                </a:solidFill>
                <a:latin typeface="Arial MT"/>
                <a:cs typeface="Arial MT"/>
              </a:rPr>
              <a:t> </a:t>
            </a:r>
            <a:r>
              <a:rPr sz="3200" dirty="0">
                <a:solidFill>
                  <a:srgbClr val="FFFFFF"/>
                </a:solidFill>
                <a:latin typeface="Arial MT"/>
                <a:cs typeface="Arial MT"/>
              </a:rPr>
              <a:t>Y</a:t>
            </a:r>
            <a:endParaRPr sz="3200" dirty="0">
              <a:solidFill>
                <a:prstClr val="black"/>
              </a:solidFill>
              <a:latin typeface="Arial MT"/>
              <a:cs typeface="Arial MT"/>
            </a:endParaRPr>
          </a:p>
          <a:p>
            <a:pPr>
              <a:spcBef>
                <a:spcPts val="15"/>
              </a:spcBef>
            </a:pPr>
            <a:endParaRPr sz="3950" dirty="0">
              <a:solidFill>
                <a:prstClr val="black"/>
              </a:solidFill>
              <a:latin typeface="Arial MT"/>
              <a:cs typeface="Arial MT"/>
            </a:endParaRPr>
          </a:p>
          <a:p>
            <a:pPr marL="76200" marR="68580">
              <a:tabLst>
                <a:tab pos="1918335" algn="l"/>
              </a:tabLst>
            </a:pPr>
            <a:r>
              <a:rPr sz="3200" spc="-30" dirty="0">
                <a:solidFill>
                  <a:srgbClr val="FFFFFF"/>
                </a:solidFill>
                <a:latin typeface="Arial MT"/>
                <a:cs typeface="Arial MT"/>
              </a:rPr>
              <a:t>Variables</a:t>
            </a:r>
            <a:r>
              <a:rPr sz="3200" spc="-15" dirty="0">
                <a:solidFill>
                  <a:srgbClr val="FFFFFF"/>
                </a:solidFill>
                <a:latin typeface="Arial MT"/>
                <a:cs typeface="Arial MT"/>
              </a:rPr>
              <a:t> </a:t>
            </a:r>
            <a:r>
              <a:rPr sz="3200" spc="-5" dirty="0">
                <a:solidFill>
                  <a:srgbClr val="FFFFFF"/>
                </a:solidFill>
                <a:latin typeface="Arial MT"/>
                <a:cs typeface="Arial MT"/>
              </a:rPr>
              <a:t>independientes</a:t>
            </a:r>
            <a:r>
              <a:rPr sz="3200" spc="-25" dirty="0">
                <a:solidFill>
                  <a:srgbClr val="FFFFFF"/>
                </a:solidFill>
                <a:latin typeface="Arial MT"/>
                <a:cs typeface="Arial MT"/>
              </a:rPr>
              <a:t> </a:t>
            </a:r>
            <a:r>
              <a:rPr sz="3200" dirty="0">
                <a:solidFill>
                  <a:srgbClr val="FFFFFF"/>
                </a:solidFill>
                <a:latin typeface="Arial MT"/>
                <a:cs typeface="Arial MT"/>
              </a:rPr>
              <a:t>o</a:t>
            </a:r>
            <a:r>
              <a:rPr sz="3200" spc="-25" dirty="0">
                <a:solidFill>
                  <a:srgbClr val="FFFFFF"/>
                </a:solidFill>
                <a:latin typeface="Arial MT"/>
                <a:cs typeface="Arial MT"/>
              </a:rPr>
              <a:t> </a:t>
            </a:r>
            <a:r>
              <a:rPr sz="3200" dirty="0">
                <a:solidFill>
                  <a:srgbClr val="FFFFFF"/>
                </a:solidFill>
                <a:latin typeface="Arial MT"/>
                <a:cs typeface="Arial MT"/>
              </a:rPr>
              <a:t>explicativas</a:t>
            </a:r>
            <a:r>
              <a:rPr sz="3200" spc="-30" dirty="0">
                <a:solidFill>
                  <a:srgbClr val="FFFFFF"/>
                </a:solidFill>
                <a:latin typeface="Arial MT"/>
                <a:cs typeface="Arial MT"/>
              </a:rPr>
              <a:t> </a:t>
            </a:r>
            <a:r>
              <a:rPr sz="3200" dirty="0">
                <a:solidFill>
                  <a:srgbClr val="FFFFFF"/>
                </a:solidFill>
                <a:latin typeface="Arial MT"/>
                <a:cs typeface="Arial MT"/>
              </a:rPr>
              <a:t>: </a:t>
            </a:r>
            <a:r>
              <a:rPr sz="3200" spc="-875" dirty="0">
                <a:solidFill>
                  <a:srgbClr val="FFFFFF"/>
                </a:solidFill>
                <a:latin typeface="Arial MT"/>
                <a:cs typeface="Arial MT"/>
              </a:rPr>
              <a:t> </a:t>
            </a:r>
            <a:r>
              <a:rPr sz="3200" dirty="0">
                <a:solidFill>
                  <a:srgbClr val="FFFFFF"/>
                </a:solidFill>
                <a:latin typeface="Arial MT"/>
                <a:cs typeface="Arial MT"/>
              </a:rPr>
              <a:t>(</a:t>
            </a:r>
            <a:r>
              <a:rPr sz="3200" spc="-15" dirty="0">
                <a:solidFill>
                  <a:srgbClr val="FFFFFF"/>
                </a:solidFill>
                <a:latin typeface="Arial MT"/>
                <a:cs typeface="Arial MT"/>
              </a:rPr>
              <a:t> </a:t>
            </a:r>
            <a:r>
              <a:rPr sz="3200" spc="10" dirty="0">
                <a:solidFill>
                  <a:srgbClr val="FFFFFF"/>
                </a:solidFill>
                <a:latin typeface="Arial MT"/>
                <a:cs typeface="Arial MT"/>
              </a:rPr>
              <a:t>X</a:t>
            </a:r>
            <a:r>
              <a:rPr sz="3150" spc="15" baseline="-21164" dirty="0">
                <a:solidFill>
                  <a:srgbClr val="FFFFFF"/>
                </a:solidFill>
                <a:latin typeface="Arial MT"/>
                <a:cs typeface="Arial MT"/>
              </a:rPr>
              <a:t>1</a:t>
            </a:r>
            <a:r>
              <a:rPr sz="3150" spc="22" baseline="-21164" dirty="0">
                <a:solidFill>
                  <a:srgbClr val="FFFFFF"/>
                </a:solidFill>
                <a:latin typeface="Arial MT"/>
                <a:cs typeface="Arial MT"/>
              </a:rPr>
              <a:t> </a:t>
            </a:r>
            <a:r>
              <a:rPr sz="3200" dirty="0">
                <a:solidFill>
                  <a:srgbClr val="FFFFFF"/>
                </a:solidFill>
                <a:latin typeface="Arial MT"/>
                <a:cs typeface="Arial MT"/>
              </a:rPr>
              <a:t>,</a:t>
            </a:r>
            <a:r>
              <a:rPr sz="3200" spc="-15" dirty="0">
                <a:solidFill>
                  <a:srgbClr val="FFFFFF"/>
                </a:solidFill>
                <a:latin typeface="Arial MT"/>
                <a:cs typeface="Arial MT"/>
              </a:rPr>
              <a:t> </a:t>
            </a:r>
            <a:r>
              <a:rPr sz="3200" spc="5" dirty="0">
                <a:solidFill>
                  <a:srgbClr val="FFFFFF"/>
                </a:solidFill>
                <a:latin typeface="Arial MT"/>
                <a:cs typeface="Arial MT"/>
              </a:rPr>
              <a:t>X</a:t>
            </a:r>
            <a:r>
              <a:rPr sz="3150" spc="7" baseline="-21164" dirty="0">
                <a:solidFill>
                  <a:srgbClr val="FFFFFF"/>
                </a:solidFill>
                <a:latin typeface="Arial MT"/>
                <a:cs typeface="Arial MT"/>
              </a:rPr>
              <a:t>2</a:t>
            </a:r>
            <a:r>
              <a:rPr sz="3150" spc="457" baseline="-21164" dirty="0">
                <a:solidFill>
                  <a:srgbClr val="FFFFFF"/>
                </a:solidFill>
                <a:latin typeface="Arial MT"/>
                <a:cs typeface="Arial MT"/>
              </a:rPr>
              <a:t> </a:t>
            </a:r>
            <a:r>
              <a:rPr sz="3200" dirty="0">
                <a:solidFill>
                  <a:srgbClr val="FFFFFF"/>
                </a:solidFill>
                <a:latin typeface="Arial MT"/>
                <a:cs typeface="Arial MT"/>
              </a:rPr>
              <a:t>,	.</a:t>
            </a:r>
            <a:r>
              <a:rPr sz="3200" spc="-5" dirty="0">
                <a:solidFill>
                  <a:srgbClr val="FFFFFF"/>
                </a:solidFill>
                <a:latin typeface="Arial MT"/>
                <a:cs typeface="Arial MT"/>
              </a:rPr>
              <a:t> </a:t>
            </a:r>
            <a:r>
              <a:rPr sz="3200" dirty="0">
                <a:solidFill>
                  <a:srgbClr val="FFFFFF"/>
                </a:solidFill>
                <a:latin typeface="Arial MT"/>
                <a:cs typeface="Arial MT"/>
              </a:rPr>
              <a:t>.</a:t>
            </a:r>
            <a:r>
              <a:rPr sz="3200" spc="-10" dirty="0">
                <a:solidFill>
                  <a:srgbClr val="FFFFFF"/>
                </a:solidFill>
                <a:latin typeface="Arial MT"/>
                <a:cs typeface="Arial MT"/>
              </a:rPr>
              <a:t> </a:t>
            </a:r>
            <a:r>
              <a:rPr sz="3200" dirty="0">
                <a:solidFill>
                  <a:srgbClr val="FFFFFF"/>
                </a:solidFill>
                <a:latin typeface="Arial MT"/>
                <a:cs typeface="Arial MT"/>
              </a:rPr>
              <a:t>.</a:t>
            </a:r>
            <a:r>
              <a:rPr sz="3200" spc="-5" dirty="0">
                <a:solidFill>
                  <a:srgbClr val="FFFFFF"/>
                </a:solidFill>
                <a:latin typeface="Arial MT"/>
                <a:cs typeface="Arial MT"/>
              </a:rPr>
              <a:t> </a:t>
            </a:r>
            <a:r>
              <a:rPr sz="3200" dirty="0">
                <a:solidFill>
                  <a:srgbClr val="FFFFFF"/>
                </a:solidFill>
                <a:latin typeface="Arial MT"/>
                <a:cs typeface="Arial MT"/>
              </a:rPr>
              <a:t>,</a:t>
            </a:r>
            <a:r>
              <a:rPr sz="3200" spc="-5" dirty="0">
                <a:solidFill>
                  <a:srgbClr val="FFFFFF"/>
                </a:solidFill>
                <a:latin typeface="Arial MT"/>
                <a:cs typeface="Arial MT"/>
              </a:rPr>
              <a:t> </a:t>
            </a:r>
            <a:r>
              <a:rPr sz="3200" dirty="0">
                <a:solidFill>
                  <a:srgbClr val="FFFFFF"/>
                </a:solidFill>
                <a:latin typeface="Arial MT"/>
                <a:cs typeface="Arial MT"/>
              </a:rPr>
              <a:t>X</a:t>
            </a:r>
            <a:r>
              <a:rPr sz="3150" baseline="-21164" dirty="0">
                <a:solidFill>
                  <a:srgbClr val="FFFFFF"/>
                </a:solidFill>
                <a:latin typeface="Arial MT"/>
                <a:cs typeface="Arial MT"/>
              </a:rPr>
              <a:t>k</a:t>
            </a:r>
            <a:r>
              <a:rPr sz="3200" dirty="0">
                <a:solidFill>
                  <a:srgbClr val="FFFFFF"/>
                </a:solidFill>
                <a:latin typeface="Arial MT"/>
                <a:cs typeface="Arial MT"/>
              </a:rPr>
              <a:t>).</a:t>
            </a:r>
            <a:endParaRPr sz="3200" dirty="0">
              <a:solidFill>
                <a:prstClr val="black"/>
              </a:solidFill>
              <a:latin typeface="Arial MT"/>
              <a:cs typeface="Arial MT"/>
            </a:endParaRPr>
          </a:p>
          <a:p>
            <a:pPr>
              <a:spcBef>
                <a:spcPts val="5"/>
              </a:spcBef>
            </a:pPr>
            <a:endParaRPr sz="4800" dirty="0">
              <a:solidFill>
                <a:prstClr val="black"/>
              </a:solidFill>
              <a:latin typeface="Arial MT"/>
              <a:cs typeface="Arial MT"/>
            </a:endParaRPr>
          </a:p>
          <a:p>
            <a:pPr marL="76200">
              <a:tabLst>
                <a:tab pos="2359025" algn="l"/>
              </a:tabLst>
            </a:pPr>
            <a:r>
              <a:rPr sz="3200" dirty="0">
                <a:solidFill>
                  <a:srgbClr val="FFFFFF"/>
                </a:solidFill>
                <a:latin typeface="Arial MT"/>
                <a:cs typeface="Arial MT"/>
              </a:rPr>
              <a:t>Y</a:t>
            </a:r>
            <a:r>
              <a:rPr sz="3200" spc="-65" dirty="0">
                <a:solidFill>
                  <a:srgbClr val="FFFFFF"/>
                </a:solidFill>
                <a:latin typeface="Arial MT"/>
                <a:cs typeface="Arial MT"/>
              </a:rPr>
              <a:t> </a:t>
            </a:r>
            <a:r>
              <a:rPr sz="3200" dirty="0">
                <a:solidFill>
                  <a:srgbClr val="FFFFFF"/>
                </a:solidFill>
                <a:latin typeface="Arial MT"/>
                <a:cs typeface="Arial MT"/>
              </a:rPr>
              <a:t>= f(X)	o</a:t>
            </a:r>
            <a:endParaRPr sz="3200" dirty="0">
              <a:solidFill>
                <a:prstClr val="black"/>
              </a:solidFill>
              <a:latin typeface="Arial MT"/>
              <a:cs typeface="Arial MT"/>
            </a:endParaRPr>
          </a:p>
          <a:p>
            <a:pPr marL="76200">
              <a:spcBef>
                <a:spcPts val="1920"/>
              </a:spcBef>
            </a:pPr>
            <a:r>
              <a:rPr sz="3200" dirty="0">
                <a:solidFill>
                  <a:srgbClr val="FFFFFF"/>
                </a:solidFill>
                <a:latin typeface="Arial MT"/>
                <a:cs typeface="Arial MT"/>
              </a:rPr>
              <a:t>Y</a:t>
            </a:r>
            <a:r>
              <a:rPr sz="3200" spc="-70" dirty="0">
                <a:solidFill>
                  <a:srgbClr val="FFFFFF"/>
                </a:solidFill>
                <a:latin typeface="Arial MT"/>
                <a:cs typeface="Arial MT"/>
              </a:rPr>
              <a:t> </a:t>
            </a:r>
            <a:r>
              <a:rPr sz="3200" dirty="0">
                <a:solidFill>
                  <a:srgbClr val="FFFFFF"/>
                </a:solidFill>
                <a:latin typeface="Arial MT"/>
                <a:cs typeface="Arial MT"/>
              </a:rPr>
              <a:t>=</a:t>
            </a:r>
            <a:r>
              <a:rPr sz="3200" spc="-5" dirty="0">
                <a:solidFill>
                  <a:srgbClr val="FFFFFF"/>
                </a:solidFill>
                <a:latin typeface="Arial MT"/>
                <a:cs typeface="Arial MT"/>
              </a:rPr>
              <a:t> </a:t>
            </a:r>
            <a:r>
              <a:rPr sz="3200" dirty="0">
                <a:solidFill>
                  <a:srgbClr val="FFFFFF"/>
                </a:solidFill>
                <a:latin typeface="Arial MT"/>
                <a:cs typeface="Arial MT"/>
              </a:rPr>
              <a:t>f(X</a:t>
            </a:r>
            <a:r>
              <a:rPr sz="3150" baseline="-21164" dirty="0">
                <a:solidFill>
                  <a:srgbClr val="FFFFFF"/>
                </a:solidFill>
                <a:latin typeface="Arial MT"/>
                <a:cs typeface="Arial MT"/>
              </a:rPr>
              <a:t>1</a:t>
            </a:r>
            <a:r>
              <a:rPr sz="3200" dirty="0">
                <a:solidFill>
                  <a:srgbClr val="FFFFFF"/>
                </a:solidFill>
                <a:latin typeface="Arial MT"/>
                <a:cs typeface="Arial MT"/>
              </a:rPr>
              <a:t>,</a:t>
            </a:r>
            <a:r>
              <a:rPr sz="3200" spc="-10" dirty="0">
                <a:solidFill>
                  <a:srgbClr val="FFFFFF"/>
                </a:solidFill>
                <a:latin typeface="Arial MT"/>
                <a:cs typeface="Arial MT"/>
              </a:rPr>
              <a:t> </a:t>
            </a:r>
            <a:r>
              <a:rPr sz="3200" spc="5" dirty="0">
                <a:solidFill>
                  <a:srgbClr val="FFFFFF"/>
                </a:solidFill>
                <a:latin typeface="Arial MT"/>
                <a:cs typeface="Arial MT"/>
              </a:rPr>
              <a:t>X</a:t>
            </a:r>
            <a:r>
              <a:rPr sz="3150" spc="7" baseline="-21164" dirty="0">
                <a:solidFill>
                  <a:srgbClr val="FFFFFF"/>
                </a:solidFill>
                <a:latin typeface="Arial MT"/>
                <a:cs typeface="Arial MT"/>
              </a:rPr>
              <a:t>2</a:t>
            </a:r>
            <a:r>
              <a:rPr sz="3200" spc="5" dirty="0">
                <a:solidFill>
                  <a:srgbClr val="FFFFFF"/>
                </a:solidFill>
                <a:latin typeface="Arial MT"/>
                <a:cs typeface="Arial MT"/>
              </a:rPr>
              <a:t>,</a:t>
            </a:r>
            <a:r>
              <a:rPr sz="3200" spc="-10" dirty="0">
                <a:solidFill>
                  <a:srgbClr val="FFFFFF"/>
                </a:solidFill>
                <a:latin typeface="Arial MT"/>
                <a:cs typeface="Arial MT"/>
              </a:rPr>
              <a:t> </a:t>
            </a:r>
            <a:r>
              <a:rPr sz="3200" spc="5" dirty="0">
                <a:solidFill>
                  <a:srgbClr val="FFFFFF"/>
                </a:solidFill>
                <a:latin typeface="Arial MT"/>
                <a:cs typeface="Arial MT"/>
              </a:rPr>
              <a:t>X</a:t>
            </a:r>
            <a:r>
              <a:rPr sz="3150" spc="7" baseline="-21164" dirty="0">
                <a:solidFill>
                  <a:srgbClr val="FFFFFF"/>
                </a:solidFill>
                <a:latin typeface="Arial MT"/>
                <a:cs typeface="Arial MT"/>
              </a:rPr>
              <a:t>3</a:t>
            </a:r>
            <a:r>
              <a:rPr sz="3200" spc="5" dirty="0">
                <a:solidFill>
                  <a:srgbClr val="FFFFFF"/>
                </a:solidFill>
                <a:latin typeface="Arial MT"/>
                <a:cs typeface="Arial MT"/>
              </a:rPr>
              <a:t>,</a:t>
            </a:r>
            <a:r>
              <a:rPr sz="3200" spc="-15" dirty="0">
                <a:solidFill>
                  <a:srgbClr val="FFFFFF"/>
                </a:solidFill>
                <a:latin typeface="Arial MT"/>
                <a:cs typeface="Arial MT"/>
              </a:rPr>
              <a:t> </a:t>
            </a:r>
            <a:r>
              <a:rPr sz="3200" dirty="0">
                <a:solidFill>
                  <a:srgbClr val="FFFFFF"/>
                </a:solidFill>
                <a:latin typeface="Arial MT"/>
                <a:cs typeface="Arial MT"/>
              </a:rPr>
              <a:t>.</a:t>
            </a:r>
            <a:r>
              <a:rPr sz="3200" spc="-10" dirty="0">
                <a:solidFill>
                  <a:srgbClr val="FFFFFF"/>
                </a:solidFill>
                <a:latin typeface="Arial MT"/>
                <a:cs typeface="Arial MT"/>
              </a:rPr>
              <a:t> </a:t>
            </a:r>
            <a:r>
              <a:rPr sz="3200" dirty="0">
                <a:solidFill>
                  <a:srgbClr val="FFFFFF"/>
                </a:solidFill>
                <a:latin typeface="Arial MT"/>
                <a:cs typeface="Arial MT"/>
              </a:rPr>
              <a:t>.</a:t>
            </a:r>
            <a:r>
              <a:rPr sz="3200" spc="-10" dirty="0">
                <a:solidFill>
                  <a:srgbClr val="FFFFFF"/>
                </a:solidFill>
                <a:latin typeface="Arial MT"/>
                <a:cs typeface="Arial MT"/>
              </a:rPr>
              <a:t> </a:t>
            </a:r>
            <a:r>
              <a:rPr sz="3200" dirty="0">
                <a:solidFill>
                  <a:srgbClr val="FFFFFF"/>
                </a:solidFill>
                <a:latin typeface="Arial MT"/>
                <a:cs typeface="Arial MT"/>
              </a:rPr>
              <a:t>.,X</a:t>
            </a:r>
            <a:r>
              <a:rPr sz="3150" baseline="-21164" dirty="0">
                <a:solidFill>
                  <a:srgbClr val="FFFFFF"/>
                </a:solidFill>
                <a:latin typeface="Arial MT"/>
                <a:cs typeface="Arial MT"/>
              </a:rPr>
              <a:t>k</a:t>
            </a:r>
            <a:r>
              <a:rPr sz="3200" dirty="0">
                <a:solidFill>
                  <a:srgbClr val="FFFFFF"/>
                </a:solidFill>
                <a:latin typeface="Arial MT"/>
                <a:cs typeface="Arial MT"/>
              </a:rPr>
              <a:t>)</a:t>
            </a:r>
            <a:endParaRPr sz="3200" dirty="0">
              <a:solidFill>
                <a:prstClr val="black"/>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2194" y="784605"/>
            <a:ext cx="1921510" cy="391160"/>
          </a:xfrm>
          <a:prstGeom prst="rect">
            <a:avLst/>
          </a:prstGeom>
        </p:spPr>
        <p:txBody>
          <a:bodyPr vert="horz" wrap="square" lIns="0" tIns="12700" rIns="0" bIns="0" rtlCol="0">
            <a:spAutoFit/>
          </a:bodyPr>
          <a:lstStyle/>
          <a:p>
            <a:pPr marL="12700">
              <a:spcBef>
                <a:spcPts val="100"/>
              </a:spcBef>
            </a:pPr>
            <a:r>
              <a:rPr spc="-5" dirty="0"/>
              <a:t>ESTIMACIÓN</a:t>
            </a:r>
          </a:p>
        </p:txBody>
      </p:sp>
      <p:sp>
        <p:nvSpPr>
          <p:cNvPr id="3" name="object 3"/>
          <p:cNvSpPr txBox="1"/>
          <p:nvPr/>
        </p:nvSpPr>
        <p:spPr>
          <a:xfrm>
            <a:off x="2364740" y="1549654"/>
            <a:ext cx="7640955" cy="634365"/>
          </a:xfrm>
          <a:prstGeom prst="rect">
            <a:avLst/>
          </a:prstGeom>
        </p:spPr>
        <p:txBody>
          <a:bodyPr vert="horz" wrap="square" lIns="0" tIns="13335" rIns="0" bIns="0" rtlCol="0">
            <a:spAutoFit/>
          </a:bodyPr>
          <a:lstStyle/>
          <a:p>
            <a:pPr marL="12700">
              <a:lnSpc>
                <a:spcPts val="2395"/>
              </a:lnSpc>
              <a:spcBef>
                <a:spcPts val="105"/>
              </a:spcBef>
            </a:pPr>
            <a:r>
              <a:rPr sz="2000" dirty="0">
                <a:solidFill>
                  <a:srgbClr val="FFFFFF"/>
                </a:solidFill>
                <a:latin typeface="Arial MT"/>
                <a:cs typeface="Arial MT"/>
              </a:rPr>
              <a:t>¿Cuál será</a:t>
            </a:r>
            <a:r>
              <a:rPr sz="2000" spc="-30" dirty="0">
                <a:solidFill>
                  <a:srgbClr val="FFFFFF"/>
                </a:solidFill>
                <a:latin typeface="Arial MT"/>
                <a:cs typeface="Arial MT"/>
              </a:rPr>
              <a:t> </a:t>
            </a:r>
            <a:r>
              <a:rPr sz="2000" dirty="0">
                <a:solidFill>
                  <a:srgbClr val="FFFFFF"/>
                </a:solidFill>
                <a:latin typeface="Arial MT"/>
                <a:cs typeface="Arial MT"/>
              </a:rPr>
              <a:t>el</a:t>
            </a:r>
            <a:r>
              <a:rPr sz="2000" spc="10" dirty="0">
                <a:solidFill>
                  <a:srgbClr val="FFFFFF"/>
                </a:solidFill>
                <a:latin typeface="Arial MT"/>
                <a:cs typeface="Arial MT"/>
              </a:rPr>
              <a:t> </a:t>
            </a:r>
            <a:r>
              <a:rPr sz="2000" dirty="0">
                <a:solidFill>
                  <a:srgbClr val="FFFFFF"/>
                </a:solidFill>
                <a:latin typeface="Arial MT"/>
                <a:cs typeface="Arial MT"/>
              </a:rPr>
              <a:t>gasto</a:t>
            </a:r>
            <a:r>
              <a:rPr sz="2000" spc="-20" dirty="0">
                <a:solidFill>
                  <a:srgbClr val="FFFFFF"/>
                </a:solidFill>
                <a:latin typeface="Arial MT"/>
                <a:cs typeface="Arial MT"/>
              </a:rPr>
              <a:t> </a:t>
            </a:r>
            <a:r>
              <a:rPr sz="2000" dirty="0">
                <a:solidFill>
                  <a:srgbClr val="FFFFFF"/>
                </a:solidFill>
                <a:latin typeface="Arial MT"/>
                <a:cs typeface="Arial MT"/>
              </a:rPr>
              <a:t>mensual</a:t>
            </a:r>
            <a:r>
              <a:rPr sz="2000" spc="-20" dirty="0">
                <a:solidFill>
                  <a:srgbClr val="FFFFFF"/>
                </a:solidFill>
                <a:latin typeface="Arial MT"/>
                <a:cs typeface="Arial MT"/>
              </a:rPr>
              <a:t> </a:t>
            </a:r>
            <a:r>
              <a:rPr sz="2000" dirty="0">
                <a:solidFill>
                  <a:srgbClr val="FFFFFF"/>
                </a:solidFill>
                <a:latin typeface="Arial MT"/>
                <a:cs typeface="Arial MT"/>
              </a:rPr>
              <a:t>en</a:t>
            </a:r>
            <a:r>
              <a:rPr sz="2000" spc="-10" dirty="0">
                <a:solidFill>
                  <a:srgbClr val="FFFFFF"/>
                </a:solidFill>
                <a:latin typeface="Arial MT"/>
                <a:cs typeface="Arial MT"/>
              </a:rPr>
              <a:t> </a:t>
            </a:r>
            <a:r>
              <a:rPr sz="2000" dirty="0">
                <a:solidFill>
                  <a:srgbClr val="FFFFFF"/>
                </a:solidFill>
                <a:latin typeface="Arial MT"/>
                <a:cs typeface="Arial MT"/>
              </a:rPr>
              <a:t>alimentación</a:t>
            </a:r>
            <a:r>
              <a:rPr sz="2000" spc="-20" dirty="0">
                <a:solidFill>
                  <a:srgbClr val="FFFFFF"/>
                </a:solidFill>
                <a:latin typeface="Arial MT"/>
                <a:cs typeface="Arial MT"/>
              </a:rPr>
              <a:t> </a:t>
            </a:r>
            <a:r>
              <a:rPr sz="2000" dirty="0">
                <a:solidFill>
                  <a:srgbClr val="FFFFFF"/>
                </a:solidFill>
                <a:latin typeface="Arial MT"/>
                <a:cs typeface="Arial MT"/>
              </a:rPr>
              <a:t>estimado</a:t>
            </a:r>
            <a:r>
              <a:rPr sz="2000" spc="-20" dirty="0">
                <a:solidFill>
                  <a:srgbClr val="FFFFFF"/>
                </a:solidFill>
                <a:latin typeface="Arial MT"/>
                <a:cs typeface="Arial MT"/>
              </a:rPr>
              <a:t> </a:t>
            </a:r>
            <a:r>
              <a:rPr sz="2000" dirty="0">
                <a:solidFill>
                  <a:srgbClr val="FFFFFF"/>
                </a:solidFill>
                <a:latin typeface="Arial MT"/>
                <a:cs typeface="Arial MT"/>
              </a:rPr>
              <a:t>de</a:t>
            </a:r>
            <a:r>
              <a:rPr sz="2000" spc="-10" dirty="0">
                <a:solidFill>
                  <a:srgbClr val="FFFFFF"/>
                </a:solidFill>
                <a:latin typeface="Arial MT"/>
                <a:cs typeface="Arial MT"/>
              </a:rPr>
              <a:t> </a:t>
            </a:r>
            <a:r>
              <a:rPr sz="2000" dirty="0">
                <a:solidFill>
                  <a:srgbClr val="FFFFFF"/>
                </a:solidFill>
                <a:latin typeface="Arial MT"/>
                <a:cs typeface="Arial MT"/>
              </a:rPr>
              <a:t>un</a:t>
            </a:r>
            <a:r>
              <a:rPr sz="2000" spc="10" dirty="0">
                <a:solidFill>
                  <a:srgbClr val="FFFFFF"/>
                </a:solidFill>
                <a:latin typeface="Arial MT"/>
                <a:cs typeface="Arial MT"/>
              </a:rPr>
              <a:t> </a:t>
            </a:r>
            <a:r>
              <a:rPr sz="2000" dirty="0">
                <a:solidFill>
                  <a:srgbClr val="FFFFFF"/>
                </a:solidFill>
                <a:latin typeface="Arial MT"/>
                <a:cs typeface="Arial MT"/>
              </a:rPr>
              <a:t>hogar</a:t>
            </a:r>
            <a:endParaRPr sz="2000" dirty="0">
              <a:solidFill>
                <a:prstClr val="black"/>
              </a:solidFill>
              <a:latin typeface="Arial MT"/>
              <a:cs typeface="Arial MT"/>
            </a:endParaRPr>
          </a:p>
          <a:p>
            <a:pPr marL="12700">
              <a:lnSpc>
                <a:spcPts val="2395"/>
              </a:lnSpc>
            </a:pPr>
            <a:r>
              <a:rPr sz="2000" dirty="0">
                <a:solidFill>
                  <a:srgbClr val="FFFFFF"/>
                </a:solidFill>
                <a:latin typeface="Arial MT"/>
                <a:cs typeface="Arial MT"/>
              </a:rPr>
              <a:t>que</a:t>
            </a:r>
            <a:r>
              <a:rPr sz="2000" spc="-25" dirty="0">
                <a:solidFill>
                  <a:srgbClr val="FFFFFF"/>
                </a:solidFill>
                <a:latin typeface="Arial MT"/>
                <a:cs typeface="Arial MT"/>
              </a:rPr>
              <a:t> </a:t>
            </a:r>
            <a:r>
              <a:rPr sz="2000" dirty="0">
                <a:solidFill>
                  <a:srgbClr val="FFFFFF"/>
                </a:solidFill>
                <a:latin typeface="Arial MT"/>
                <a:cs typeface="Arial MT"/>
              </a:rPr>
              <a:t>tiene</a:t>
            </a:r>
            <a:r>
              <a:rPr sz="2000" spc="-20" dirty="0">
                <a:solidFill>
                  <a:srgbClr val="FFFFFF"/>
                </a:solidFill>
                <a:latin typeface="Arial MT"/>
                <a:cs typeface="Arial MT"/>
              </a:rPr>
              <a:t> </a:t>
            </a:r>
            <a:r>
              <a:rPr sz="2000" dirty="0">
                <a:solidFill>
                  <a:srgbClr val="FFFFFF"/>
                </a:solidFill>
                <a:latin typeface="Arial MT"/>
                <a:cs typeface="Arial MT"/>
              </a:rPr>
              <a:t>3</a:t>
            </a:r>
            <a:r>
              <a:rPr sz="2000" spc="-15" dirty="0">
                <a:solidFill>
                  <a:srgbClr val="FFFFFF"/>
                </a:solidFill>
                <a:latin typeface="Arial MT"/>
                <a:cs typeface="Arial MT"/>
              </a:rPr>
              <a:t> </a:t>
            </a:r>
            <a:r>
              <a:rPr sz="2000" dirty="0">
                <a:solidFill>
                  <a:srgbClr val="FFFFFF"/>
                </a:solidFill>
                <a:latin typeface="Arial MT"/>
                <a:cs typeface="Arial MT"/>
              </a:rPr>
              <a:t>integrantes?</a:t>
            </a:r>
            <a:endParaRPr sz="2000" dirty="0">
              <a:solidFill>
                <a:prstClr val="black"/>
              </a:solidFill>
              <a:latin typeface="Arial MT"/>
              <a:cs typeface="Arial MT"/>
            </a:endParaRPr>
          </a:p>
        </p:txBody>
      </p:sp>
      <p:sp>
        <p:nvSpPr>
          <p:cNvPr id="4" name="object 4"/>
          <p:cNvSpPr/>
          <p:nvPr/>
        </p:nvSpPr>
        <p:spPr>
          <a:xfrm>
            <a:off x="3034284" y="2670049"/>
            <a:ext cx="3239135" cy="288925"/>
          </a:xfrm>
          <a:custGeom>
            <a:avLst/>
            <a:gdLst/>
            <a:ahLst/>
            <a:cxnLst/>
            <a:rect l="l" t="t" r="r" b="b"/>
            <a:pathLst>
              <a:path w="3239135" h="288925">
                <a:moveTo>
                  <a:pt x="0" y="216662"/>
                </a:moveTo>
                <a:lnTo>
                  <a:pt x="1656079" y="0"/>
                </a:lnTo>
              </a:path>
              <a:path w="3239135" h="288925">
                <a:moveTo>
                  <a:pt x="1655064" y="0"/>
                </a:moveTo>
                <a:lnTo>
                  <a:pt x="3239135" y="288925"/>
                </a:lnTo>
              </a:path>
            </a:pathLst>
          </a:custGeom>
          <a:ln w="9525">
            <a:solidFill>
              <a:srgbClr val="FFFFFF"/>
            </a:solidFill>
          </a:ln>
        </p:spPr>
        <p:txBody>
          <a:bodyPr wrap="square" lIns="0" tIns="0" rIns="0" bIns="0" rtlCol="0"/>
          <a:lstStyle/>
          <a:p>
            <a:endParaRPr>
              <a:solidFill>
                <a:prstClr val="black"/>
              </a:solidFill>
              <a:latin typeface="Calibri"/>
            </a:endParaRPr>
          </a:p>
        </p:txBody>
      </p:sp>
      <p:sp>
        <p:nvSpPr>
          <p:cNvPr id="5" name="object 5"/>
          <p:cNvSpPr txBox="1"/>
          <p:nvPr/>
        </p:nvSpPr>
        <p:spPr>
          <a:xfrm>
            <a:off x="2861818" y="3022803"/>
            <a:ext cx="6595109" cy="1406154"/>
          </a:xfrm>
          <a:prstGeom prst="rect">
            <a:avLst/>
          </a:prstGeom>
        </p:spPr>
        <p:txBody>
          <a:bodyPr vert="horz" wrap="square" lIns="0" tIns="13335" rIns="0" bIns="0" rtlCol="0">
            <a:spAutoFit/>
          </a:bodyPr>
          <a:lstStyle/>
          <a:p>
            <a:pPr marL="12700">
              <a:spcBef>
                <a:spcPts val="105"/>
              </a:spcBef>
            </a:pPr>
            <a:r>
              <a:rPr sz="2000" dirty="0">
                <a:solidFill>
                  <a:srgbClr val="FFFFFF"/>
                </a:solidFill>
                <a:latin typeface="Arial MT"/>
                <a:cs typeface="Arial MT"/>
              </a:rPr>
              <a:t>Gasto</a:t>
            </a:r>
            <a:r>
              <a:rPr sz="2000" spc="-30" dirty="0">
                <a:solidFill>
                  <a:srgbClr val="FFFFFF"/>
                </a:solidFill>
                <a:latin typeface="Arial MT"/>
                <a:cs typeface="Arial MT"/>
              </a:rPr>
              <a:t> </a:t>
            </a:r>
            <a:r>
              <a:rPr sz="2000" dirty="0">
                <a:solidFill>
                  <a:srgbClr val="FFFFFF"/>
                </a:solidFill>
                <a:latin typeface="Arial MT"/>
                <a:cs typeface="Arial MT"/>
              </a:rPr>
              <a:t>mensual</a:t>
            </a:r>
            <a:r>
              <a:rPr sz="2000" spc="-30" dirty="0">
                <a:solidFill>
                  <a:srgbClr val="FFFFFF"/>
                </a:solidFill>
                <a:latin typeface="Arial MT"/>
                <a:cs typeface="Arial MT"/>
              </a:rPr>
              <a:t> </a:t>
            </a:r>
            <a:r>
              <a:rPr sz="2000" dirty="0">
                <a:solidFill>
                  <a:srgbClr val="FFFFFF"/>
                </a:solidFill>
                <a:latin typeface="Arial MT"/>
                <a:cs typeface="Arial MT"/>
              </a:rPr>
              <a:t>en</a:t>
            </a:r>
            <a:r>
              <a:rPr sz="2000" spc="-15" dirty="0">
                <a:solidFill>
                  <a:srgbClr val="FFFFFF"/>
                </a:solidFill>
                <a:latin typeface="Arial MT"/>
                <a:cs typeface="Arial MT"/>
              </a:rPr>
              <a:t> </a:t>
            </a:r>
            <a:r>
              <a:rPr sz="2000" spc="-5" dirty="0">
                <a:solidFill>
                  <a:srgbClr val="FFFFFF"/>
                </a:solidFill>
                <a:latin typeface="Arial MT"/>
                <a:cs typeface="Arial MT"/>
              </a:rPr>
              <a:t>alimentación</a:t>
            </a:r>
            <a:r>
              <a:rPr sz="2000" spc="-25"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dirty="0">
                <a:solidFill>
                  <a:srgbClr val="FFFFFF"/>
                </a:solidFill>
                <a:latin typeface="Arial MT"/>
                <a:cs typeface="Arial MT"/>
              </a:rPr>
              <a:t>85</a:t>
            </a:r>
            <a:r>
              <a:rPr sz="2000" spc="-15"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spc="-5" dirty="0">
                <a:solidFill>
                  <a:srgbClr val="FFFFFF"/>
                </a:solidFill>
                <a:latin typeface="Arial MT"/>
                <a:cs typeface="Arial MT"/>
              </a:rPr>
              <a:t>25,833∙3</a:t>
            </a:r>
            <a:endParaRPr sz="2000" dirty="0">
              <a:solidFill>
                <a:prstClr val="black"/>
              </a:solidFill>
              <a:latin typeface="Arial MT"/>
              <a:cs typeface="Arial MT"/>
            </a:endParaRPr>
          </a:p>
          <a:p>
            <a:endParaRPr sz="2200" dirty="0">
              <a:solidFill>
                <a:prstClr val="black"/>
              </a:solidFill>
              <a:latin typeface="Arial MT"/>
              <a:cs typeface="Arial MT"/>
            </a:endParaRPr>
          </a:p>
          <a:p>
            <a:pPr>
              <a:spcBef>
                <a:spcPts val="45"/>
              </a:spcBef>
            </a:pPr>
            <a:endParaRPr sz="2850" dirty="0">
              <a:solidFill>
                <a:prstClr val="black"/>
              </a:solidFill>
              <a:latin typeface="Arial MT"/>
              <a:cs typeface="Arial MT"/>
            </a:endParaRPr>
          </a:p>
          <a:p>
            <a:pPr marL="55244"/>
            <a:r>
              <a:rPr sz="2000" dirty="0">
                <a:solidFill>
                  <a:srgbClr val="FFFFFF"/>
                </a:solidFill>
                <a:latin typeface="Arial MT"/>
                <a:cs typeface="Arial MT"/>
              </a:rPr>
              <a:t>Gasto</a:t>
            </a:r>
            <a:r>
              <a:rPr sz="2000" spc="-30" dirty="0">
                <a:solidFill>
                  <a:srgbClr val="FFFFFF"/>
                </a:solidFill>
                <a:latin typeface="Arial MT"/>
                <a:cs typeface="Arial MT"/>
              </a:rPr>
              <a:t> </a:t>
            </a:r>
            <a:r>
              <a:rPr sz="2000" dirty="0">
                <a:solidFill>
                  <a:srgbClr val="FFFFFF"/>
                </a:solidFill>
                <a:latin typeface="Arial MT"/>
                <a:cs typeface="Arial MT"/>
              </a:rPr>
              <a:t>mensual</a:t>
            </a:r>
            <a:r>
              <a:rPr sz="2000" spc="-25" dirty="0">
                <a:solidFill>
                  <a:srgbClr val="FFFFFF"/>
                </a:solidFill>
                <a:latin typeface="Arial MT"/>
                <a:cs typeface="Arial MT"/>
              </a:rPr>
              <a:t> </a:t>
            </a:r>
            <a:r>
              <a:rPr sz="2000" dirty="0">
                <a:solidFill>
                  <a:srgbClr val="FFFFFF"/>
                </a:solidFill>
                <a:latin typeface="Arial MT"/>
                <a:cs typeface="Arial MT"/>
              </a:rPr>
              <a:t>en</a:t>
            </a:r>
            <a:r>
              <a:rPr sz="2000" spc="-15" dirty="0">
                <a:solidFill>
                  <a:srgbClr val="FFFFFF"/>
                </a:solidFill>
                <a:latin typeface="Arial MT"/>
                <a:cs typeface="Arial MT"/>
              </a:rPr>
              <a:t> </a:t>
            </a:r>
            <a:r>
              <a:rPr sz="2000" dirty="0">
                <a:solidFill>
                  <a:srgbClr val="FFFFFF"/>
                </a:solidFill>
                <a:latin typeface="Arial MT"/>
                <a:cs typeface="Arial MT"/>
              </a:rPr>
              <a:t>alimentación</a:t>
            </a:r>
            <a:r>
              <a:rPr sz="2000" spc="-25"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dirty="0">
                <a:solidFill>
                  <a:srgbClr val="FFFFFF"/>
                </a:solidFill>
                <a:latin typeface="Arial MT"/>
                <a:cs typeface="Arial MT"/>
              </a:rPr>
              <a:t>162,499</a:t>
            </a:r>
            <a:r>
              <a:rPr sz="2000" spc="-25" dirty="0">
                <a:solidFill>
                  <a:srgbClr val="FFFFFF"/>
                </a:solidFill>
                <a:latin typeface="Arial MT"/>
                <a:cs typeface="Arial MT"/>
              </a:rPr>
              <a:t> </a:t>
            </a:r>
            <a:r>
              <a:rPr sz="2000" dirty="0">
                <a:solidFill>
                  <a:srgbClr val="FFFFFF"/>
                </a:solidFill>
                <a:latin typeface="Arial MT"/>
                <a:cs typeface="Arial MT"/>
              </a:rPr>
              <a:t>miles</a:t>
            </a:r>
            <a:r>
              <a:rPr sz="2000" spc="-15" dirty="0">
                <a:solidFill>
                  <a:srgbClr val="FFFFFF"/>
                </a:solidFill>
                <a:latin typeface="Arial MT"/>
                <a:cs typeface="Arial MT"/>
              </a:rPr>
              <a:t> </a:t>
            </a:r>
            <a:r>
              <a:rPr sz="2000" dirty="0">
                <a:solidFill>
                  <a:srgbClr val="FFFFFF"/>
                </a:solidFill>
                <a:latin typeface="Arial MT"/>
                <a:cs typeface="Arial MT"/>
              </a:rPr>
              <a:t>de</a:t>
            </a:r>
            <a:r>
              <a:rPr sz="2000" spc="-15" dirty="0">
                <a:solidFill>
                  <a:srgbClr val="FFFFFF"/>
                </a:solidFill>
                <a:latin typeface="Arial MT"/>
                <a:cs typeface="Arial MT"/>
              </a:rPr>
              <a:t> </a:t>
            </a:r>
            <a:r>
              <a:rPr sz="2000" dirty="0">
                <a:solidFill>
                  <a:srgbClr val="FFFFFF"/>
                </a:solidFill>
                <a:latin typeface="Arial MT"/>
                <a:cs typeface="Arial MT"/>
              </a:rPr>
              <a:t>pesos</a:t>
            </a:r>
            <a:endParaRPr sz="2000" dirty="0">
              <a:solidFill>
                <a:prstClr val="black"/>
              </a:solidFill>
              <a:latin typeface="Arial MT"/>
              <a:cs typeface="Arial MT"/>
            </a:endParaRPr>
          </a:p>
        </p:txBody>
      </p:sp>
      <p:sp>
        <p:nvSpPr>
          <p:cNvPr id="6" name="object 6"/>
          <p:cNvSpPr/>
          <p:nvPr/>
        </p:nvSpPr>
        <p:spPr>
          <a:xfrm>
            <a:off x="3005327" y="3756660"/>
            <a:ext cx="3241040" cy="288925"/>
          </a:xfrm>
          <a:custGeom>
            <a:avLst/>
            <a:gdLst/>
            <a:ahLst/>
            <a:cxnLst/>
            <a:rect l="l" t="t" r="r" b="b"/>
            <a:pathLst>
              <a:path w="3241040" h="288925">
                <a:moveTo>
                  <a:pt x="0" y="216662"/>
                </a:moveTo>
                <a:lnTo>
                  <a:pt x="1656079" y="0"/>
                </a:lnTo>
              </a:path>
              <a:path w="3241040" h="288925">
                <a:moveTo>
                  <a:pt x="1656588" y="0"/>
                </a:moveTo>
                <a:lnTo>
                  <a:pt x="3240659" y="288925"/>
                </a:lnTo>
              </a:path>
            </a:pathLst>
          </a:custGeom>
          <a:ln w="9525">
            <a:solidFill>
              <a:srgbClr val="FFFFFF"/>
            </a:solidFill>
          </a:ln>
        </p:spPr>
        <p:txBody>
          <a:bodyPr wrap="square" lIns="0" tIns="0" rIns="0" bIns="0" rtlCol="0"/>
          <a:lstStyle/>
          <a:p>
            <a:endParaRPr>
              <a:solidFill>
                <a:prstClr val="black"/>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3489" y="686561"/>
            <a:ext cx="8432165" cy="391160"/>
          </a:xfrm>
          <a:prstGeom prst="rect">
            <a:avLst/>
          </a:prstGeom>
        </p:spPr>
        <p:txBody>
          <a:bodyPr vert="horz" wrap="square" lIns="0" tIns="12700" rIns="0" bIns="0" rtlCol="0">
            <a:spAutoFit/>
          </a:bodyPr>
          <a:lstStyle/>
          <a:p>
            <a:pPr marL="38100">
              <a:spcBef>
                <a:spcPts val="100"/>
              </a:spcBef>
              <a:tabLst>
                <a:tab pos="1664335" algn="l"/>
                <a:tab pos="2255520" algn="l"/>
                <a:tab pos="4032885" algn="l"/>
                <a:tab pos="8113395" algn="l"/>
              </a:tabLst>
            </a:pPr>
            <a:r>
              <a:rPr sz="2400" spc="-5" dirty="0">
                <a:solidFill>
                  <a:srgbClr val="FFFFFF"/>
                </a:solidFill>
                <a:latin typeface="Arial MT"/>
                <a:cs typeface="Arial MT"/>
              </a:rPr>
              <a:t>PRUEBAS	DE	HIPOTESIS	ACERCA</a:t>
            </a:r>
            <a:r>
              <a:rPr sz="2400" spc="-105" dirty="0">
                <a:solidFill>
                  <a:srgbClr val="FFFFFF"/>
                </a:solidFill>
                <a:latin typeface="Arial MT"/>
                <a:cs typeface="Arial MT"/>
              </a:rPr>
              <a:t> </a:t>
            </a:r>
            <a:r>
              <a:rPr sz="2400" spc="-5" dirty="0">
                <a:solidFill>
                  <a:srgbClr val="FFFFFF"/>
                </a:solidFill>
                <a:latin typeface="Arial MT"/>
                <a:cs typeface="Arial MT"/>
              </a:rPr>
              <a:t>DEL</a:t>
            </a:r>
            <a:r>
              <a:rPr sz="2400" spc="-75" dirty="0">
                <a:solidFill>
                  <a:srgbClr val="FFFFFF"/>
                </a:solidFill>
                <a:latin typeface="Arial MT"/>
                <a:cs typeface="Arial MT"/>
              </a:rPr>
              <a:t> </a:t>
            </a:r>
            <a:r>
              <a:rPr sz="2400" spc="-25" dirty="0">
                <a:solidFill>
                  <a:srgbClr val="FFFFFF"/>
                </a:solidFill>
                <a:latin typeface="Arial MT"/>
                <a:cs typeface="Arial MT"/>
              </a:rPr>
              <a:t>PARAMETRO	</a:t>
            </a:r>
            <a:r>
              <a:rPr sz="2400" spc="-5" dirty="0">
                <a:solidFill>
                  <a:srgbClr val="FFFFFF"/>
                </a:solidFill>
                <a:latin typeface="Symbol"/>
                <a:cs typeface="Symbol"/>
              </a:rPr>
              <a:t></a:t>
            </a:r>
            <a:r>
              <a:rPr sz="2400" spc="-7" baseline="-20833" dirty="0">
                <a:solidFill>
                  <a:srgbClr val="FFFFFF"/>
                </a:solidFill>
                <a:latin typeface="Arial MT"/>
                <a:cs typeface="Arial MT"/>
              </a:rPr>
              <a:t>1</a:t>
            </a:r>
            <a:endParaRPr sz="2400" baseline="-20833">
              <a:solidFill>
                <a:prstClr val="black"/>
              </a:solidFill>
              <a:latin typeface="Arial MT"/>
              <a:cs typeface="Arial MT"/>
            </a:endParaRPr>
          </a:p>
        </p:txBody>
      </p:sp>
      <p:sp>
        <p:nvSpPr>
          <p:cNvPr id="3" name="object 3"/>
          <p:cNvSpPr txBox="1"/>
          <p:nvPr/>
        </p:nvSpPr>
        <p:spPr>
          <a:xfrm>
            <a:off x="2117140" y="3958590"/>
            <a:ext cx="8101330" cy="1732280"/>
          </a:xfrm>
          <a:prstGeom prst="rect">
            <a:avLst/>
          </a:prstGeom>
        </p:spPr>
        <p:txBody>
          <a:bodyPr vert="horz" wrap="square" lIns="0" tIns="12065" rIns="0" bIns="0" rtlCol="0">
            <a:spAutoFit/>
          </a:bodyPr>
          <a:lstStyle/>
          <a:p>
            <a:pPr marL="38100">
              <a:spcBef>
                <a:spcPts val="95"/>
              </a:spcBef>
              <a:tabLst>
                <a:tab pos="574040" algn="l"/>
                <a:tab pos="969010" algn="l"/>
                <a:tab pos="1441450" algn="l"/>
                <a:tab pos="2142490" algn="l"/>
              </a:tabLst>
            </a:pPr>
            <a:r>
              <a:rPr sz="2800" dirty="0">
                <a:solidFill>
                  <a:srgbClr val="FFFFFF"/>
                </a:solidFill>
                <a:latin typeface="Arial MT"/>
                <a:cs typeface="Arial MT"/>
              </a:rPr>
              <a:t>H</a:t>
            </a:r>
            <a:r>
              <a:rPr sz="2775" baseline="-21021" dirty="0">
                <a:solidFill>
                  <a:srgbClr val="FFFFFF"/>
                </a:solidFill>
                <a:latin typeface="Arial MT"/>
                <a:cs typeface="Arial MT"/>
              </a:rPr>
              <a:t>0	</a:t>
            </a:r>
            <a:r>
              <a:rPr sz="2800" spc="-5" dirty="0">
                <a:solidFill>
                  <a:srgbClr val="FFFFFF"/>
                </a:solidFill>
                <a:latin typeface="Arial MT"/>
                <a:cs typeface="Arial MT"/>
              </a:rPr>
              <a:t>:	</a:t>
            </a:r>
            <a:r>
              <a:rPr sz="2800" spc="-5" dirty="0">
                <a:solidFill>
                  <a:srgbClr val="FFFFFF"/>
                </a:solidFill>
                <a:latin typeface="Symbol"/>
                <a:cs typeface="Symbol"/>
              </a:rPr>
              <a:t></a:t>
            </a:r>
            <a:r>
              <a:rPr sz="2775" spc="-7" baseline="-21021" dirty="0">
                <a:solidFill>
                  <a:srgbClr val="FFFFFF"/>
                </a:solidFill>
                <a:latin typeface="Arial MT"/>
                <a:cs typeface="Arial MT"/>
              </a:rPr>
              <a:t>1	</a:t>
            </a:r>
            <a:r>
              <a:rPr sz="2800" spc="-5" dirty="0">
                <a:solidFill>
                  <a:srgbClr val="FFFFFF"/>
                </a:solidFill>
                <a:latin typeface="Arial MT"/>
                <a:cs typeface="Arial MT"/>
              </a:rPr>
              <a:t>=</a:t>
            </a:r>
            <a:r>
              <a:rPr sz="2800" spc="385" dirty="0">
                <a:solidFill>
                  <a:srgbClr val="FFFFFF"/>
                </a:solidFill>
                <a:latin typeface="Arial MT"/>
                <a:cs typeface="Arial MT"/>
              </a:rPr>
              <a:t> </a:t>
            </a:r>
            <a:r>
              <a:rPr sz="2800" spc="-5" dirty="0">
                <a:solidFill>
                  <a:srgbClr val="FFFFFF"/>
                </a:solidFill>
                <a:latin typeface="Arial MT"/>
                <a:cs typeface="Arial MT"/>
              </a:rPr>
              <a:t>0	</a:t>
            </a:r>
            <a:r>
              <a:rPr sz="2800" dirty="0">
                <a:solidFill>
                  <a:srgbClr val="FFFFFF"/>
                </a:solidFill>
                <a:latin typeface="Arial MT"/>
                <a:cs typeface="Arial MT"/>
              </a:rPr>
              <a:t>(</a:t>
            </a:r>
            <a:r>
              <a:rPr sz="2000" dirty="0">
                <a:solidFill>
                  <a:srgbClr val="FFFFFF"/>
                </a:solidFill>
                <a:latin typeface="Arial MT"/>
                <a:cs typeface="Arial MT"/>
              </a:rPr>
              <a:t>La</a:t>
            </a:r>
            <a:r>
              <a:rPr sz="2000" spc="195" dirty="0">
                <a:solidFill>
                  <a:srgbClr val="FFFFFF"/>
                </a:solidFill>
                <a:latin typeface="Arial MT"/>
                <a:cs typeface="Arial MT"/>
              </a:rPr>
              <a:t> </a:t>
            </a:r>
            <a:r>
              <a:rPr sz="2000" dirty="0">
                <a:solidFill>
                  <a:srgbClr val="FFFFFF"/>
                </a:solidFill>
                <a:latin typeface="Arial MT"/>
                <a:cs typeface="Arial MT"/>
              </a:rPr>
              <a:t>variable</a:t>
            </a:r>
            <a:r>
              <a:rPr sz="2000" spc="190" dirty="0">
                <a:solidFill>
                  <a:srgbClr val="FFFFFF"/>
                </a:solidFill>
                <a:latin typeface="Arial MT"/>
                <a:cs typeface="Arial MT"/>
              </a:rPr>
              <a:t> </a:t>
            </a:r>
            <a:r>
              <a:rPr sz="2000" dirty="0">
                <a:solidFill>
                  <a:srgbClr val="FFFFFF"/>
                </a:solidFill>
                <a:latin typeface="Arial MT"/>
                <a:cs typeface="Arial MT"/>
              </a:rPr>
              <a:t>X</a:t>
            </a:r>
            <a:r>
              <a:rPr sz="2000" spc="190" dirty="0">
                <a:solidFill>
                  <a:srgbClr val="FFFFFF"/>
                </a:solidFill>
                <a:latin typeface="Arial MT"/>
                <a:cs typeface="Arial MT"/>
              </a:rPr>
              <a:t> </a:t>
            </a:r>
            <a:r>
              <a:rPr sz="2000" dirty="0">
                <a:solidFill>
                  <a:srgbClr val="FFFFFF"/>
                </a:solidFill>
                <a:latin typeface="Arial MT"/>
                <a:cs typeface="Arial MT"/>
              </a:rPr>
              <a:t>no</a:t>
            </a:r>
            <a:r>
              <a:rPr sz="2000" spc="195" dirty="0">
                <a:solidFill>
                  <a:srgbClr val="FFFFFF"/>
                </a:solidFill>
                <a:latin typeface="Arial MT"/>
                <a:cs typeface="Arial MT"/>
              </a:rPr>
              <a:t> </a:t>
            </a:r>
            <a:r>
              <a:rPr sz="2000" dirty="0">
                <a:solidFill>
                  <a:srgbClr val="FFFFFF"/>
                </a:solidFill>
                <a:latin typeface="Arial MT"/>
                <a:cs typeface="Arial MT"/>
              </a:rPr>
              <a:t>es</a:t>
            </a:r>
            <a:r>
              <a:rPr sz="2000" spc="200" dirty="0">
                <a:solidFill>
                  <a:srgbClr val="FFFFFF"/>
                </a:solidFill>
                <a:latin typeface="Arial MT"/>
                <a:cs typeface="Arial MT"/>
              </a:rPr>
              <a:t> </a:t>
            </a:r>
            <a:r>
              <a:rPr sz="2000" dirty="0">
                <a:solidFill>
                  <a:srgbClr val="FFFFFF"/>
                </a:solidFill>
                <a:latin typeface="Arial MT"/>
                <a:cs typeface="Arial MT"/>
              </a:rPr>
              <a:t>significativa</a:t>
            </a:r>
            <a:r>
              <a:rPr sz="2000" spc="200" dirty="0">
                <a:solidFill>
                  <a:srgbClr val="FFFFFF"/>
                </a:solidFill>
                <a:latin typeface="Arial MT"/>
                <a:cs typeface="Arial MT"/>
              </a:rPr>
              <a:t> </a:t>
            </a:r>
            <a:r>
              <a:rPr sz="2000" dirty="0">
                <a:solidFill>
                  <a:srgbClr val="FFFFFF"/>
                </a:solidFill>
                <a:latin typeface="Arial MT"/>
                <a:cs typeface="Arial MT"/>
              </a:rPr>
              <a:t>para</a:t>
            </a:r>
            <a:r>
              <a:rPr sz="2000" spc="190" dirty="0">
                <a:solidFill>
                  <a:srgbClr val="FFFFFF"/>
                </a:solidFill>
                <a:latin typeface="Arial MT"/>
                <a:cs typeface="Arial MT"/>
              </a:rPr>
              <a:t> </a:t>
            </a:r>
            <a:r>
              <a:rPr sz="2000" dirty="0">
                <a:solidFill>
                  <a:srgbClr val="FFFFFF"/>
                </a:solidFill>
                <a:latin typeface="Arial MT"/>
                <a:cs typeface="Arial MT"/>
              </a:rPr>
              <a:t>explicar</a:t>
            </a:r>
            <a:r>
              <a:rPr sz="2000" spc="190" dirty="0">
                <a:solidFill>
                  <a:srgbClr val="FFFFFF"/>
                </a:solidFill>
                <a:latin typeface="Arial MT"/>
                <a:cs typeface="Arial MT"/>
              </a:rPr>
              <a:t> </a:t>
            </a:r>
            <a:r>
              <a:rPr sz="2000" dirty="0">
                <a:solidFill>
                  <a:srgbClr val="FFFFFF"/>
                </a:solidFill>
                <a:latin typeface="Arial MT"/>
                <a:cs typeface="Arial MT"/>
              </a:rPr>
              <a:t>a</a:t>
            </a:r>
            <a:r>
              <a:rPr sz="2000" spc="195" dirty="0">
                <a:solidFill>
                  <a:srgbClr val="FFFFFF"/>
                </a:solidFill>
                <a:latin typeface="Arial MT"/>
                <a:cs typeface="Arial MT"/>
              </a:rPr>
              <a:t> </a:t>
            </a:r>
            <a:r>
              <a:rPr sz="2000" spc="-5" dirty="0">
                <a:solidFill>
                  <a:srgbClr val="FFFFFF"/>
                </a:solidFill>
                <a:latin typeface="Arial MT"/>
                <a:cs typeface="Arial MT"/>
              </a:rPr>
              <a:t>la</a:t>
            </a:r>
            <a:endParaRPr sz="2000" dirty="0">
              <a:solidFill>
                <a:prstClr val="black"/>
              </a:solidFill>
              <a:latin typeface="Arial MT"/>
              <a:cs typeface="Arial MT"/>
            </a:endParaRPr>
          </a:p>
          <a:p>
            <a:pPr marL="2781300"/>
            <a:r>
              <a:rPr sz="2000" dirty="0">
                <a:solidFill>
                  <a:srgbClr val="FFFFFF"/>
                </a:solidFill>
                <a:latin typeface="Arial MT"/>
                <a:cs typeface="Arial MT"/>
              </a:rPr>
              <a:t>variable</a:t>
            </a:r>
            <a:r>
              <a:rPr sz="2000" spc="-85" dirty="0">
                <a:solidFill>
                  <a:srgbClr val="FFFFFF"/>
                </a:solidFill>
                <a:latin typeface="Arial MT"/>
                <a:cs typeface="Arial MT"/>
              </a:rPr>
              <a:t> </a:t>
            </a:r>
            <a:r>
              <a:rPr sz="2000" spc="-5" dirty="0">
                <a:solidFill>
                  <a:srgbClr val="FFFFFF"/>
                </a:solidFill>
                <a:latin typeface="Arial MT"/>
                <a:cs typeface="Arial MT"/>
              </a:rPr>
              <a:t>Y</a:t>
            </a:r>
            <a:r>
              <a:rPr sz="2800" spc="-5" dirty="0">
                <a:solidFill>
                  <a:srgbClr val="FFFFFF"/>
                </a:solidFill>
                <a:latin typeface="Arial MT"/>
                <a:cs typeface="Arial MT"/>
              </a:rPr>
              <a:t>)</a:t>
            </a:r>
            <a:endParaRPr sz="2800" dirty="0">
              <a:solidFill>
                <a:prstClr val="black"/>
              </a:solidFill>
              <a:latin typeface="Arial MT"/>
              <a:cs typeface="Arial MT"/>
            </a:endParaRPr>
          </a:p>
          <a:p>
            <a:pPr marL="1866900" marR="927735" indent="-1829435">
              <a:tabLst>
                <a:tab pos="821690" algn="l"/>
              </a:tabLst>
            </a:pPr>
            <a:r>
              <a:rPr sz="2800" dirty="0">
                <a:solidFill>
                  <a:srgbClr val="FFFFFF"/>
                </a:solidFill>
                <a:latin typeface="Arial MT"/>
                <a:cs typeface="Arial MT"/>
              </a:rPr>
              <a:t>H</a:t>
            </a:r>
            <a:r>
              <a:rPr sz="2775" baseline="-21021" dirty="0">
                <a:solidFill>
                  <a:srgbClr val="FFFFFF"/>
                </a:solidFill>
                <a:latin typeface="Arial MT"/>
                <a:cs typeface="Arial MT"/>
              </a:rPr>
              <a:t>1</a:t>
            </a:r>
            <a:r>
              <a:rPr sz="2775" spc="405" baseline="-21021" dirty="0">
                <a:solidFill>
                  <a:srgbClr val="FFFFFF"/>
                </a:solidFill>
                <a:latin typeface="Arial MT"/>
                <a:cs typeface="Arial MT"/>
              </a:rPr>
              <a:t> </a:t>
            </a:r>
            <a:r>
              <a:rPr sz="2800" spc="-5" dirty="0">
                <a:solidFill>
                  <a:srgbClr val="FFFFFF"/>
                </a:solidFill>
                <a:latin typeface="Arial MT"/>
                <a:cs typeface="Arial MT"/>
              </a:rPr>
              <a:t>:	</a:t>
            </a:r>
            <a:r>
              <a:rPr sz="2800" dirty="0">
                <a:solidFill>
                  <a:srgbClr val="FFFFFF"/>
                </a:solidFill>
                <a:latin typeface="Symbol"/>
                <a:cs typeface="Symbol"/>
              </a:rPr>
              <a:t></a:t>
            </a:r>
            <a:r>
              <a:rPr sz="2775" baseline="-21021" dirty="0">
                <a:solidFill>
                  <a:srgbClr val="FFFFFF"/>
                </a:solidFill>
                <a:latin typeface="Arial MT"/>
                <a:cs typeface="Arial MT"/>
              </a:rPr>
              <a:t>1</a:t>
            </a:r>
            <a:r>
              <a:rPr sz="2775" spc="375" baseline="-21021" dirty="0">
                <a:solidFill>
                  <a:srgbClr val="FFFFFF"/>
                </a:solidFill>
                <a:latin typeface="Arial MT"/>
                <a:cs typeface="Arial MT"/>
              </a:rPr>
              <a:t> </a:t>
            </a:r>
            <a:r>
              <a:rPr sz="2800" spc="-5" dirty="0">
                <a:solidFill>
                  <a:srgbClr val="FFFFFF"/>
                </a:solidFill>
                <a:latin typeface="Arial MT"/>
                <a:cs typeface="Arial MT"/>
              </a:rPr>
              <a:t>≠</a:t>
            </a:r>
            <a:r>
              <a:rPr sz="2800" spc="-15" dirty="0">
                <a:solidFill>
                  <a:srgbClr val="FFFFFF"/>
                </a:solidFill>
                <a:latin typeface="Arial MT"/>
                <a:cs typeface="Arial MT"/>
              </a:rPr>
              <a:t> </a:t>
            </a:r>
            <a:r>
              <a:rPr sz="2800" spc="-5" dirty="0">
                <a:solidFill>
                  <a:srgbClr val="FFFFFF"/>
                </a:solidFill>
                <a:latin typeface="Arial MT"/>
                <a:cs typeface="Arial MT"/>
              </a:rPr>
              <a:t>0</a:t>
            </a:r>
            <a:r>
              <a:rPr sz="2800" spc="5" dirty="0">
                <a:solidFill>
                  <a:srgbClr val="FFFFFF"/>
                </a:solidFill>
                <a:latin typeface="Arial MT"/>
                <a:cs typeface="Arial MT"/>
              </a:rPr>
              <a:t> </a:t>
            </a:r>
            <a:r>
              <a:rPr sz="2800" dirty="0">
                <a:solidFill>
                  <a:srgbClr val="FFFFFF"/>
                </a:solidFill>
                <a:latin typeface="Arial MT"/>
                <a:cs typeface="Arial MT"/>
              </a:rPr>
              <a:t>(</a:t>
            </a:r>
            <a:r>
              <a:rPr sz="2000" dirty="0">
                <a:solidFill>
                  <a:srgbClr val="FFFFFF"/>
                </a:solidFill>
                <a:latin typeface="Arial MT"/>
                <a:cs typeface="Arial MT"/>
              </a:rPr>
              <a:t>La</a:t>
            </a:r>
            <a:r>
              <a:rPr sz="2000" spc="-10" dirty="0">
                <a:solidFill>
                  <a:srgbClr val="FFFFFF"/>
                </a:solidFill>
                <a:latin typeface="Arial MT"/>
                <a:cs typeface="Arial MT"/>
              </a:rPr>
              <a:t> </a:t>
            </a:r>
            <a:r>
              <a:rPr sz="2000" dirty="0">
                <a:solidFill>
                  <a:srgbClr val="FFFFFF"/>
                </a:solidFill>
                <a:latin typeface="Arial MT"/>
                <a:cs typeface="Arial MT"/>
              </a:rPr>
              <a:t>variable</a:t>
            </a:r>
            <a:r>
              <a:rPr sz="2000" spc="-10" dirty="0">
                <a:solidFill>
                  <a:srgbClr val="FFFFFF"/>
                </a:solidFill>
                <a:latin typeface="Arial MT"/>
                <a:cs typeface="Arial MT"/>
              </a:rPr>
              <a:t> </a:t>
            </a:r>
            <a:r>
              <a:rPr sz="2000" dirty="0">
                <a:solidFill>
                  <a:srgbClr val="FFFFFF"/>
                </a:solidFill>
                <a:latin typeface="Arial MT"/>
                <a:cs typeface="Arial MT"/>
              </a:rPr>
              <a:t>X</a:t>
            </a:r>
            <a:r>
              <a:rPr sz="2000" spc="-10" dirty="0">
                <a:solidFill>
                  <a:srgbClr val="FFFFFF"/>
                </a:solidFill>
                <a:latin typeface="Arial MT"/>
                <a:cs typeface="Arial MT"/>
              </a:rPr>
              <a:t> </a:t>
            </a:r>
            <a:r>
              <a:rPr sz="2000" dirty="0">
                <a:solidFill>
                  <a:srgbClr val="FFFFFF"/>
                </a:solidFill>
                <a:latin typeface="Arial MT"/>
                <a:cs typeface="Arial MT"/>
              </a:rPr>
              <a:t>es</a:t>
            </a:r>
            <a:r>
              <a:rPr sz="2000" spc="-15" dirty="0">
                <a:solidFill>
                  <a:srgbClr val="FFFFFF"/>
                </a:solidFill>
                <a:latin typeface="Arial MT"/>
                <a:cs typeface="Arial MT"/>
              </a:rPr>
              <a:t> </a:t>
            </a:r>
            <a:r>
              <a:rPr sz="2000" dirty="0">
                <a:solidFill>
                  <a:srgbClr val="FFFFFF"/>
                </a:solidFill>
                <a:latin typeface="Arial MT"/>
                <a:cs typeface="Arial MT"/>
              </a:rPr>
              <a:t>significativa</a:t>
            </a:r>
            <a:r>
              <a:rPr sz="2000" spc="-10" dirty="0">
                <a:solidFill>
                  <a:srgbClr val="FFFFFF"/>
                </a:solidFill>
                <a:latin typeface="Arial MT"/>
                <a:cs typeface="Arial MT"/>
              </a:rPr>
              <a:t> </a:t>
            </a:r>
            <a:r>
              <a:rPr sz="2000" dirty="0">
                <a:solidFill>
                  <a:srgbClr val="FFFFFF"/>
                </a:solidFill>
                <a:latin typeface="Arial MT"/>
                <a:cs typeface="Arial MT"/>
              </a:rPr>
              <a:t>para</a:t>
            </a:r>
            <a:r>
              <a:rPr sz="2000" spc="-30" dirty="0">
                <a:solidFill>
                  <a:srgbClr val="FFFFFF"/>
                </a:solidFill>
                <a:latin typeface="Arial MT"/>
                <a:cs typeface="Arial MT"/>
              </a:rPr>
              <a:t> </a:t>
            </a:r>
            <a:r>
              <a:rPr sz="2000" dirty="0">
                <a:solidFill>
                  <a:srgbClr val="FFFFFF"/>
                </a:solidFill>
                <a:latin typeface="Arial MT"/>
                <a:cs typeface="Arial MT"/>
              </a:rPr>
              <a:t>explicar</a:t>
            </a:r>
            <a:r>
              <a:rPr sz="2000" spc="-10" dirty="0">
                <a:solidFill>
                  <a:srgbClr val="FFFFFF"/>
                </a:solidFill>
                <a:latin typeface="Arial MT"/>
                <a:cs typeface="Arial MT"/>
              </a:rPr>
              <a:t> </a:t>
            </a:r>
            <a:r>
              <a:rPr sz="2000" dirty="0">
                <a:solidFill>
                  <a:srgbClr val="FFFFFF"/>
                </a:solidFill>
                <a:latin typeface="Arial MT"/>
                <a:cs typeface="Arial MT"/>
              </a:rPr>
              <a:t>a</a:t>
            </a:r>
            <a:r>
              <a:rPr sz="2000" spc="-5" dirty="0">
                <a:solidFill>
                  <a:srgbClr val="FFFFFF"/>
                </a:solidFill>
                <a:latin typeface="Arial MT"/>
                <a:cs typeface="Arial MT"/>
              </a:rPr>
              <a:t> la </a:t>
            </a:r>
            <a:r>
              <a:rPr sz="2000" spc="-540" dirty="0">
                <a:solidFill>
                  <a:srgbClr val="FFFFFF"/>
                </a:solidFill>
                <a:latin typeface="Arial MT"/>
                <a:cs typeface="Arial MT"/>
              </a:rPr>
              <a:t> </a:t>
            </a:r>
            <a:r>
              <a:rPr sz="2000" dirty="0">
                <a:solidFill>
                  <a:srgbClr val="FFFFFF"/>
                </a:solidFill>
                <a:latin typeface="Arial MT"/>
                <a:cs typeface="Arial MT"/>
              </a:rPr>
              <a:t>variable</a:t>
            </a:r>
            <a:r>
              <a:rPr sz="2000" spc="-55" dirty="0">
                <a:solidFill>
                  <a:srgbClr val="FFFFFF"/>
                </a:solidFill>
                <a:latin typeface="Arial MT"/>
                <a:cs typeface="Arial MT"/>
              </a:rPr>
              <a:t> </a:t>
            </a:r>
            <a:r>
              <a:rPr sz="2000" spc="-5" dirty="0">
                <a:solidFill>
                  <a:srgbClr val="FFFFFF"/>
                </a:solidFill>
                <a:latin typeface="Arial MT"/>
                <a:cs typeface="Arial MT"/>
              </a:rPr>
              <a:t>Y</a:t>
            </a:r>
            <a:r>
              <a:rPr sz="2800" spc="-5" dirty="0">
                <a:solidFill>
                  <a:srgbClr val="FFFFFF"/>
                </a:solidFill>
                <a:latin typeface="Arial MT"/>
                <a:cs typeface="Arial MT"/>
              </a:rPr>
              <a:t>)</a:t>
            </a:r>
            <a:endParaRPr sz="2800" dirty="0">
              <a:solidFill>
                <a:prstClr val="black"/>
              </a:solidFill>
              <a:latin typeface="Arial MT"/>
              <a:cs typeface="Arial MT"/>
            </a:endParaRPr>
          </a:p>
        </p:txBody>
      </p:sp>
      <p:sp>
        <p:nvSpPr>
          <p:cNvPr id="4" name="object 4"/>
          <p:cNvSpPr txBox="1">
            <a:spLocks noGrp="1"/>
          </p:cNvSpPr>
          <p:nvPr>
            <p:ph type="title"/>
          </p:nvPr>
        </p:nvSpPr>
        <p:spPr>
          <a:xfrm>
            <a:off x="2345945" y="1869186"/>
            <a:ext cx="2091689" cy="452120"/>
          </a:xfrm>
          <a:prstGeom prst="rect">
            <a:avLst/>
          </a:prstGeom>
        </p:spPr>
        <p:txBody>
          <a:bodyPr vert="horz" wrap="square" lIns="0" tIns="12065" rIns="0" bIns="0" rtlCol="0">
            <a:spAutoFit/>
          </a:bodyPr>
          <a:lstStyle/>
          <a:p>
            <a:pPr marL="25400">
              <a:spcBef>
                <a:spcPts val="95"/>
              </a:spcBef>
              <a:tabLst>
                <a:tab pos="808355" algn="l"/>
              </a:tabLst>
            </a:pPr>
            <a:r>
              <a:rPr sz="2800" dirty="0"/>
              <a:t>H</a:t>
            </a:r>
            <a:r>
              <a:rPr sz="2775" baseline="-21021" dirty="0"/>
              <a:t>0</a:t>
            </a:r>
            <a:r>
              <a:rPr sz="2775" spc="405" baseline="-21021" dirty="0"/>
              <a:t> </a:t>
            </a:r>
            <a:r>
              <a:rPr sz="2800" spc="-5" dirty="0"/>
              <a:t>:	</a:t>
            </a:r>
            <a:r>
              <a:rPr sz="2800" dirty="0">
                <a:latin typeface="Symbol"/>
                <a:cs typeface="Symbol"/>
              </a:rPr>
              <a:t></a:t>
            </a:r>
            <a:r>
              <a:rPr sz="2775" baseline="-21021" dirty="0"/>
              <a:t>1</a:t>
            </a:r>
            <a:r>
              <a:rPr sz="2775" spc="330" baseline="-21021" dirty="0"/>
              <a:t> </a:t>
            </a:r>
            <a:r>
              <a:rPr sz="2800" spc="-5" dirty="0"/>
              <a:t>=</a:t>
            </a:r>
            <a:r>
              <a:rPr sz="2800" spc="-35" dirty="0"/>
              <a:t> </a:t>
            </a:r>
            <a:r>
              <a:rPr sz="2800" spc="5" dirty="0">
                <a:latin typeface="Symbol"/>
                <a:cs typeface="Symbol"/>
              </a:rPr>
              <a:t></a:t>
            </a:r>
            <a:r>
              <a:rPr sz="2775" spc="7" baseline="-21021" dirty="0"/>
              <a:t>1,0</a:t>
            </a:r>
            <a:endParaRPr sz="2775" baseline="-21021">
              <a:latin typeface="Symbol"/>
              <a:cs typeface="Symbol"/>
            </a:endParaRPr>
          </a:p>
        </p:txBody>
      </p:sp>
      <p:sp>
        <p:nvSpPr>
          <p:cNvPr id="5" name="object 5"/>
          <p:cNvSpPr txBox="1"/>
          <p:nvPr/>
        </p:nvSpPr>
        <p:spPr>
          <a:xfrm>
            <a:off x="2345944" y="2478786"/>
            <a:ext cx="2077720" cy="452120"/>
          </a:xfrm>
          <a:prstGeom prst="rect">
            <a:avLst/>
          </a:prstGeom>
        </p:spPr>
        <p:txBody>
          <a:bodyPr vert="horz" wrap="square" lIns="0" tIns="12065" rIns="0" bIns="0" rtlCol="0">
            <a:spAutoFit/>
          </a:bodyPr>
          <a:lstStyle/>
          <a:p>
            <a:pPr marL="25400">
              <a:spcBef>
                <a:spcPts val="95"/>
              </a:spcBef>
              <a:tabLst>
                <a:tab pos="808355" algn="l"/>
              </a:tabLst>
            </a:pPr>
            <a:r>
              <a:rPr sz="2800" dirty="0">
                <a:solidFill>
                  <a:srgbClr val="FFFFFF"/>
                </a:solidFill>
                <a:latin typeface="Arial MT"/>
                <a:cs typeface="Arial MT"/>
              </a:rPr>
              <a:t>H</a:t>
            </a:r>
            <a:r>
              <a:rPr sz="2775" baseline="-21021" dirty="0">
                <a:solidFill>
                  <a:srgbClr val="FFFFFF"/>
                </a:solidFill>
                <a:latin typeface="Arial MT"/>
                <a:cs typeface="Arial MT"/>
              </a:rPr>
              <a:t>1</a:t>
            </a:r>
            <a:r>
              <a:rPr sz="2775" spc="405" baseline="-21021" dirty="0">
                <a:solidFill>
                  <a:srgbClr val="FFFFFF"/>
                </a:solidFill>
                <a:latin typeface="Arial MT"/>
                <a:cs typeface="Arial MT"/>
              </a:rPr>
              <a:t> </a:t>
            </a:r>
            <a:r>
              <a:rPr sz="2800" spc="-5" dirty="0">
                <a:solidFill>
                  <a:srgbClr val="FFFFFF"/>
                </a:solidFill>
                <a:latin typeface="Arial MT"/>
                <a:cs typeface="Arial MT"/>
              </a:rPr>
              <a:t>:	</a:t>
            </a:r>
            <a:r>
              <a:rPr sz="2800" dirty="0">
                <a:solidFill>
                  <a:srgbClr val="FFFFFF"/>
                </a:solidFill>
                <a:latin typeface="Symbol"/>
                <a:cs typeface="Symbol"/>
              </a:rPr>
              <a:t></a:t>
            </a:r>
            <a:r>
              <a:rPr sz="2775" baseline="-21021" dirty="0">
                <a:solidFill>
                  <a:srgbClr val="FFFFFF"/>
                </a:solidFill>
                <a:latin typeface="Arial MT"/>
                <a:cs typeface="Arial MT"/>
              </a:rPr>
              <a:t>1</a:t>
            </a:r>
            <a:r>
              <a:rPr sz="2775" spc="322" baseline="-21021" dirty="0">
                <a:solidFill>
                  <a:srgbClr val="FFFFFF"/>
                </a:solidFill>
                <a:latin typeface="Arial MT"/>
                <a:cs typeface="Arial MT"/>
              </a:rPr>
              <a:t> </a:t>
            </a:r>
            <a:r>
              <a:rPr sz="2800" spc="-5" dirty="0">
                <a:solidFill>
                  <a:srgbClr val="FFFFFF"/>
                </a:solidFill>
                <a:latin typeface="Arial MT"/>
                <a:cs typeface="Arial MT"/>
              </a:rPr>
              <a:t>≠</a:t>
            </a:r>
            <a:r>
              <a:rPr sz="2800" spc="-45" dirty="0">
                <a:solidFill>
                  <a:srgbClr val="FFFFFF"/>
                </a:solidFill>
                <a:latin typeface="Arial MT"/>
                <a:cs typeface="Arial MT"/>
              </a:rPr>
              <a:t> </a:t>
            </a:r>
            <a:r>
              <a:rPr sz="2800" spc="5" dirty="0">
                <a:solidFill>
                  <a:srgbClr val="FFFFFF"/>
                </a:solidFill>
                <a:latin typeface="Symbol"/>
                <a:cs typeface="Symbol"/>
              </a:rPr>
              <a:t></a:t>
            </a:r>
            <a:r>
              <a:rPr sz="2775" spc="7" baseline="-21021" dirty="0">
                <a:solidFill>
                  <a:srgbClr val="FFFFFF"/>
                </a:solidFill>
                <a:latin typeface="Arial MT"/>
                <a:cs typeface="Arial MT"/>
              </a:rPr>
              <a:t>1,0</a:t>
            </a:r>
            <a:endParaRPr sz="2775" baseline="-21021">
              <a:solidFill>
                <a:prstClr val="black"/>
              </a:solidFill>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C13AB-4E73-4846-B1DE-ABED20BD14DC}"/>
              </a:ext>
            </a:extLst>
          </p:cNvPr>
          <p:cNvSpPr>
            <a:spLocks noGrp="1"/>
          </p:cNvSpPr>
          <p:nvPr>
            <p:ph type="title"/>
          </p:nvPr>
        </p:nvSpPr>
        <p:spPr>
          <a:xfrm>
            <a:off x="584540" y="358267"/>
            <a:ext cx="11022921" cy="717498"/>
          </a:xfrm>
        </p:spPr>
        <p:txBody>
          <a:bodyPr/>
          <a:lstStyle/>
          <a:p>
            <a:r>
              <a:rPr lang="pt-BR" dirty="0"/>
              <a:t>Coeficiente de </a:t>
            </a:r>
            <a:r>
              <a:rPr lang="pt-BR" dirty="0" err="1"/>
              <a:t>Determinación</a:t>
            </a:r>
            <a:r>
              <a:rPr lang="pt-BR" dirty="0"/>
              <a:t> R2</a:t>
            </a:r>
            <a:endParaRPr lang="es-CL" dirty="0"/>
          </a:p>
        </p:txBody>
      </p:sp>
      <p:sp>
        <p:nvSpPr>
          <p:cNvPr id="3" name="Marcador de texto 2">
            <a:extLst>
              <a:ext uri="{FF2B5EF4-FFF2-40B4-BE49-F238E27FC236}">
                <a16:creationId xmlns:a16="http://schemas.microsoft.com/office/drawing/2014/main" id="{31403D9F-65AD-488A-BFA3-38485BBFBD5A}"/>
              </a:ext>
            </a:extLst>
          </p:cNvPr>
          <p:cNvSpPr>
            <a:spLocks noGrp="1"/>
          </p:cNvSpPr>
          <p:nvPr>
            <p:ph type="body" idx="1"/>
          </p:nvPr>
        </p:nvSpPr>
        <p:spPr>
          <a:xfrm>
            <a:off x="1331502" y="1418493"/>
            <a:ext cx="8897499" cy="1384995"/>
          </a:xfrm>
        </p:spPr>
        <p:txBody>
          <a:bodyPr/>
          <a:lstStyle/>
          <a:p>
            <a:r>
              <a:rPr lang="es-MX" dirty="0">
                <a:solidFill>
                  <a:schemeClr val="bg1"/>
                </a:solidFill>
              </a:rPr>
              <a:t>Mide la proporción de la variación en la variable dependiente (Y) que es explicada por las variables independientes (X) en el modelo de regresión.</a:t>
            </a:r>
          </a:p>
          <a:p>
            <a:endParaRPr lang="es-MX" dirty="0">
              <a:solidFill>
                <a:schemeClr val="bg1"/>
              </a:solidFill>
            </a:endParaRPr>
          </a:p>
          <a:p>
            <a:endParaRPr lang="es-CL" dirty="0">
              <a:solidFill>
                <a:schemeClr val="bg1"/>
              </a:solidFill>
            </a:endParaRPr>
          </a:p>
          <a:p>
            <a:endParaRPr lang="es-CL" dirty="0">
              <a:solidFill>
                <a:schemeClr val="bg1"/>
              </a:solidFill>
            </a:endParaRPr>
          </a:p>
        </p:txBody>
      </p:sp>
      <p:pic>
        <p:nvPicPr>
          <p:cNvPr id="5" name="Imagen 4">
            <a:extLst>
              <a:ext uri="{FF2B5EF4-FFF2-40B4-BE49-F238E27FC236}">
                <a16:creationId xmlns:a16="http://schemas.microsoft.com/office/drawing/2014/main" id="{18155E40-5459-4A5B-9E7E-69FC9D2D81A1}"/>
              </a:ext>
            </a:extLst>
          </p:cNvPr>
          <p:cNvPicPr>
            <a:picLocks noChangeAspect="1"/>
          </p:cNvPicPr>
          <p:nvPr/>
        </p:nvPicPr>
        <p:blipFill>
          <a:blip r:embed="rId2"/>
          <a:stretch>
            <a:fillRect/>
          </a:stretch>
        </p:blipFill>
        <p:spPr>
          <a:xfrm>
            <a:off x="3886749" y="2208571"/>
            <a:ext cx="2734057" cy="1705213"/>
          </a:xfrm>
          <a:prstGeom prst="rect">
            <a:avLst/>
          </a:prstGeom>
        </p:spPr>
      </p:pic>
      <p:sp>
        <p:nvSpPr>
          <p:cNvPr id="7" name="Rectangle 2">
            <a:extLst>
              <a:ext uri="{FF2B5EF4-FFF2-40B4-BE49-F238E27FC236}">
                <a16:creationId xmlns:a16="http://schemas.microsoft.com/office/drawing/2014/main" id="{2245B38D-4589-4653-A946-E827948E5849}"/>
              </a:ext>
            </a:extLst>
          </p:cNvPr>
          <p:cNvSpPr>
            <a:spLocks noChangeArrowheads="1"/>
          </p:cNvSpPr>
          <p:nvPr/>
        </p:nvSpPr>
        <p:spPr bwMode="auto">
          <a:xfrm rot="10800000" flipV="1">
            <a:off x="2351732" y="4100679"/>
            <a:ext cx="823204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bg1"/>
                </a:solidFill>
                <a:effectLst/>
                <a:latin typeface="Arial" panose="020B0604020202020204" pitchFamily="34" charset="0"/>
              </a:rPr>
              <a:t> : Valor predicho por el modelo para la observación</a:t>
            </a:r>
          </a:p>
          <a:p>
            <a:pPr marL="0" marR="0" lvl="0" indent="0" algn="l" defTabSz="914400" rtl="0" eaLnBrk="0" fontAlgn="base" latinLnBrk="0" hangingPunct="0">
              <a:lnSpc>
                <a:spcPct val="100000"/>
              </a:lnSpc>
              <a:spcBef>
                <a:spcPct val="0"/>
              </a:spcBef>
              <a:spcAft>
                <a:spcPct val="0"/>
              </a:spcAft>
              <a:buClrTx/>
              <a:buSzTx/>
              <a:tabLst/>
            </a:pPr>
            <a:endParaRPr lang="es-CL" altLang="es-CL"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s-CL" altLang="es-CL" dirty="0">
                <a:solidFill>
                  <a:schemeClr val="bg1"/>
                </a:solidFill>
                <a:latin typeface="Arial" panose="020B0604020202020204" pitchFamily="34" charset="0"/>
              </a:rPr>
              <a:t> </a:t>
            </a:r>
            <a:r>
              <a:rPr kumimoji="0" lang="es-CL" altLang="es-CL" sz="1800" b="0" i="0" u="none" strike="noStrike" cap="none" normalizeH="0" baseline="0" dirty="0">
                <a:ln>
                  <a:noFill/>
                </a:ln>
                <a:solidFill>
                  <a:schemeClr val="bg1"/>
                </a:solidFill>
                <a:effectLst/>
                <a:latin typeface="Arial" panose="020B0604020202020204" pitchFamily="34" charset="0"/>
              </a:rPr>
              <a:t>: Valor observado (real) para la observación.</a:t>
            </a:r>
          </a:p>
          <a:p>
            <a:pPr marL="0" marR="0" lvl="0" indent="0" algn="l" defTabSz="914400" rtl="0" eaLnBrk="0" fontAlgn="base" latinLnBrk="0" hangingPunct="0">
              <a:lnSpc>
                <a:spcPct val="100000"/>
              </a:lnSpc>
              <a:spcBef>
                <a:spcPct val="0"/>
              </a:spcBef>
              <a:spcAft>
                <a:spcPct val="0"/>
              </a:spcAft>
              <a:buClrTx/>
              <a:buSzTx/>
              <a:tabLst/>
            </a:pPr>
            <a:endParaRPr lang="es-CL" altLang="es-CL"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bg1"/>
                </a:solidFill>
                <a:effectLst/>
                <a:latin typeface="Arial" panose="020B0604020202020204" pitchFamily="34" charset="0"/>
              </a:rPr>
              <a:t> : Media de los valores observados.</a:t>
            </a:r>
          </a:p>
        </p:txBody>
      </p:sp>
      <p:pic>
        <p:nvPicPr>
          <p:cNvPr id="13" name="Imagen 12">
            <a:extLst>
              <a:ext uri="{FF2B5EF4-FFF2-40B4-BE49-F238E27FC236}">
                <a16:creationId xmlns:a16="http://schemas.microsoft.com/office/drawing/2014/main" id="{8CEB10BB-346B-40DA-9C6A-812C63DC5679}"/>
              </a:ext>
            </a:extLst>
          </p:cNvPr>
          <p:cNvPicPr>
            <a:picLocks noChangeAspect="1"/>
          </p:cNvPicPr>
          <p:nvPr/>
        </p:nvPicPr>
        <p:blipFill>
          <a:blip r:embed="rId3"/>
          <a:stretch>
            <a:fillRect/>
          </a:stretch>
        </p:blipFill>
        <p:spPr>
          <a:xfrm>
            <a:off x="2152073" y="4187085"/>
            <a:ext cx="318738" cy="338733"/>
          </a:xfrm>
          <a:prstGeom prst="rect">
            <a:avLst/>
          </a:prstGeom>
        </p:spPr>
      </p:pic>
      <p:pic>
        <p:nvPicPr>
          <p:cNvPr id="15" name="Imagen 14">
            <a:extLst>
              <a:ext uri="{FF2B5EF4-FFF2-40B4-BE49-F238E27FC236}">
                <a16:creationId xmlns:a16="http://schemas.microsoft.com/office/drawing/2014/main" id="{EDA5AD7C-B71E-4AD0-8C00-65DC5FA05806}"/>
              </a:ext>
            </a:extLst>
          </p:cNvPr>
          <p:cNvPicPr>
            <a:picLocks noChangeAspect="1"/>
          </p:cNvPicPr>
          <p:nvPr/>
        </p:nvPicPr>
        <p:blipFill>
          <a:blip r:embed="rId4"/>
          <a:stretch>
            <a:fillRect/>
          </a:stretch>
        </p:blipFill>
        <p:spPr>
          <a:xfrm>
            <a:off x="2152073" y="4708964"/>
            <a:ext cx="318737" cy="260199"/>
          </a:xfrm>
          <a:prstGeom prst="rect">
            <a:avLst/>
          </a:prstGeom>
        </p:spPr>
      </p:pic>
      <p:pic>
        <p:nvPicPr>
          <p:cNvPr id="19" name="Imagen 18">
            <a:extLst>
              <a:ext uri="{FF2B5EF4-FFF2-40B4-BE49-F238E27FC236}">
                <a16:creationId xmlns:a16="http://schemas.microsoft.com/office/drawing/2014/main" id="{D80E1042-D34A-4A64-9E6E-410110F10341}"/>
              </a:ext>
            </a:extLst>
          </p:cNvPr>
          <p:cNvPicPr>
            <a:picLocks noChangeAspect="1"/>
          </p:cNvPicPr>
          <p:nvPr/>
        </p:nvPicPr>
        <p:blipFill>
          <a:blip r:embed="rId5"/>
          <a:stretch>
            <a:fillRect/>
          </a:stretch>
        </p:blipFill>
        <p:spPr>
          <a:xfrm>
            <a:off x="2152073" y="5254113"/>
            <a:ext cx="318737" cy="410301"/>
          </a:xfrm>
          <a:prstGeom prst="rect">
            <a:avLst/>
          </a:prstGeom>
        </p:spPr>
      </p:pic>
    </p:spTree>
    <p:extLst>
      <p:ext uri="{BB962C8B-B14F-4D97-AF65-F5344CB8AC3E}">
        <p14:creationId xmlns:p14="http://schemas.microsoft.com/office/powerpoint/2010/main" val="231243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9E7D4-B3D6-4B6A-AE6F-DE7A21BEB0CE}"/>
              </a:ext>
            </a:extLst>
          </p:cNvPr>
          <p:cNvSpPr>
            <a:spLocks noGrp="1"/>
          </p:cNvSpPr>
          <p:nvPr>
            <p:ph type="title"/>
          </p:nvPr>
        </p:nvSpPr>
        <p:spPr/>
        <p:txBody>
          <a:bodyPr/>
          <a:lstStyle/>
          <a:p>
            <a:r>
              <a:rPr lang="es-CL" dirty="0"/>
              <a:t>Error Absoluto Medio (MAE)</a:t>
            </a:r>
          </a:p>
        </p:txBody>
      </p:sp>
      <p:sp>
        <p:nvSpPr>
          <p:cNvPr id="3" name="Marcador de texto 2">
            <a:extLst>
              <a:ext uri="{FF2B5EF4-FFF2-40B4-BE49-F238E27FC236}">
                <a16:creationId xmlns:a16="http://schemas.microsoft.com/office/drawing/2014/main" id="{413267A3-796A-4DEA-B448-4A85398C69DA}"/>
              </a:ext>
            </a:extLst>
          </p:cNvPr>
          <p:cNvSpPr>
            <a:spLocks noGrp="1"/>
          </p:cNvSpPr>
          <p:nvPr>
            <p:ph type="body" idx="1"/>
          </p:nvPr>
        </p:nvSpPr>
        <p:spPr>
          <a:xfrm>
            <a:off x="2030477" y="1478407"/>
            <a:ext cx="6171353" cy="553998"/>
          </a:xfrm>
        </p:spPr>
        <p:txBody>
          <a:bodyPr/>
          <a:lstStyle/>
          <a:p>
            <a:r>
              <a:rPr lang="es-MX" dirty="0">
                <a:solidFill>
                  <a:schemeClr val="bg1"/>
                </a:solidFill>
              </a:rPr>
              <a:t>Es la media de los errores absolutos entre los valores reales y las predicciones del modelo. Se calcula como:</a:t>
            </a:r>
            <a:endParaRPr lang="es-CL" dirty="0">
              <a:solidFill>
                <a:schemeClr val="bg1"/>
              </a:solidFill>
            </a:endParaRPr>
          </a:p>
        </p:txBody>
      </p:sp>
      <p:pic>
        <p:nvPicPr>
          <p:cNvPr id="5" name="Imagen 4">
            <a:extLst>
              <a:ext uri="{FF2B5EF4-FFF2-40B4-BE49-F238E27FC236}">
                <a16:creationId xmlns:a16="http://schemas.microsoft.com/office/drawing/2014/main" id="{43D7FCBA-C56E-45E1-A380-79E841FDEDCD}"/>
              </a:ext>
            </a:extLst>
          </p:cNvPr>
          <p:cNvPicPr>
            <a:picLocks noChangeAspect="1"/>
          </p:cNvPicPr>
          <p:nvPr/>
        </p:nvPicPr>
        <p:blipFill>
          <a:blip r:embed="rId2"/>
          <a:stretch>
            <a:fillRect/>
          </a:stretch>
        </p:blipFill>
        <p:spPr>
          <a:xfrm>
            <a:off x="3771575" y="2195341"/>
            <a:ext cx="4648849" cy="1961023"/>
          </a:xfrm>
          <a:prstGeom prst="rect">
            <a:avLst/>
          </a:prstGeom>
        </p:spPr>
      </p:pic>
    </p:spTree>
    <p:extLst>
      <p:ext uri="{BB962C8B-B14F-4D97-AF65-F5344CB8AC3E}">
        <p14:creationId xmlns:p14="http://schemas.microsoft.com/office/powerpoint/2010/main" val="10172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FE0BD-8E6E-4FDD-B866-2BBB16B1177A}"/>
              </a:ext>
            </a:extLst>
          </p:cNvPr>
          <p:cNvSpPr>
            <a:spLocks noGrp="1"/>
          </p:cNvSpPr>
          <p:nvPr>
            <p:ph type="title"/>
          </p:nvPr>
        </p:nvSpPr>
        <p:spPr/>
        <p:txBody>
          <a:bodyPr/>
          <a:lstStyle/>
          <a:p>
            <a:r>
              <a:rPr lang="es-CL" dirty="0"/>
              <a:t>Error Cuadrático Medio (MSE)</a:t>
            </a:r>
          </a:p>
        </p:txBody>
      </p:sp>
      <p:sp>
        <p:nvSpPr>
          <p:cNvPr id="3" name="Marcador de texto 2">
            <a:extLst>
              <a:ext uri="{FF2B5EF4-FFF2-40B4-BE49-F238E27FC236}">
                <a16:creationId xmlns:a16="http://schemas.microsoft.com/office/drawing/2014/main" id="{C4DBB928-F77B-48CB-B432-7FF5B2C867DD}"/>
              </a:ext>
            </a:extLst>
          </p:cNvPr>
          <p:cNvSpPr>
            <a:spLocks noGrp="1"/>
          </p:cNvSpPr>
          <p:nvPr>
            <p:ph type="body" idx="1"/>
          </p:nvPr>
        </p:nvSpPr>
        <p:spPr>
          <a:xfrm>
            <a:off x="2030477" y="1478407"/>
            <a:ext cx="6171353" cy="553998"/>
          </a:xfrm>
        </p:spPr>
        <p:txBody>
          <a:bodyPr/>
          <a:lstStyle/>
          <a:p>
            <a:r>
              <a:rPr lang="es-MX" dirty="0">
                <a:solidFill>
                  <a:schemeClr val="bg1"/>
                </a:solidFill>
              </a:rPr>
              <a:t>Es la media de los cuadrados de los errores entre los valores reales y las predicciones del modelo. Se calcula como:</a:t>
            </a:r>
            <a:endParaRPr lang="es-CL" dirty="0">
              <a:solidFill>
                <a:schemeClr val="bg1"/>
              </a:solidFill>
            </a:endParaRPr>
          </a:p>
        </p:txBody>
      </p:sp>
      <p:pic>
        <p:nvPicPr>
          <p:cNvPr id="5" name="Imagen 4">
            <a:extLst>
              <a:ext uri="{FF2B5EF4-FFF2-40B4-BE49-F238E27FC236}">
                <a16:creationId xmlns:a16="http://schemas.microsoft.com/office/drawing/2014/main" id="{2FE4D8F0-E464-4021-BD05-D7A4E082756F}"/>
              </a:ext>
            </a:extLst>
          </p:cNvPr>
          <p:cNvPicPr>
            <a:picLocks noChangeAspect="1"/>
          </p:cNvPicPr>
          <p:nvPr/>
        </p:nvPicPr>
        <p:blipFill>
          <a:blip r:embed="rId2"/>
          <a:stretch>
            <a:fillRect/>
          </a:stretch>
        </p:blipFill>
        <p:spPr>
          <a:xfrm>
            <a:off x="2899917" y="2347762"/>
            <a:ext cx="5222108" cy="1426380"/>
          </a:xfrm>
          <a:prstGeom prst="rect">
            <a:avLst/>
          </a:prstGeom>
        </p:spPr>
      </p:pic>
    </p:spTree>
    <p:extLst>
      <p:ext uri="{BB962C8B-B14F-4D97-AF65-F5344CB8AC3E}">
        <p14:creationId xmlns:p14="http://schemas.microsoft.com/office/powerpoint/2010/main" val="339709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C46D0-89D5-42BE-9843-2D938F89AAE2}"/>
              </a:ext>
            </a:extLst>
          </p:cNvPr>
          <p:cNvSpPr>
            <a:spLocks noGrp="1"/>
          </p:cNvSpPr>
          <p:nvPr>
            <p:ph type="title"/>
          </p:nvPr>
        </p:nvSpPr>
        <p:spPr>
          <a:xfrm>
            <a:off x="2528964" y="2213961"/>
            <a:ext cx="7134072" cy="369332"/>
          </a:xfrm>
        </p:spPr>
        <p:txBody>
          <a:bodyPr/>
          <a:lstStyle/>
          <a:p>
            <a:r>
              <a:rPr lang="es-CL" dirty="0"/>
              <a:t>Vamos a un ejemplo utilizando Python</a:t>
            </a:r>
          </a:p>
        </p:txBody>
      </p:sp>
    </p:spTree>
    <p:extLst>
      <p:ext uri="{BB962C8B-B14F-4D97-AF65-F5344CB8AC3E}">
        <p14:creationId xmlns:p14="http://schemas.microsoft.com/office/powerpoint/2010/main" val="110113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88664" y="402336"/>
            <a:ext cx="4487418" cy="899922"/>
          </a:xfrm>
          <a:prstGeom prst="rect">
            <a:avLst/>
          </a:prstGeom>
        </p:spPr>
      </p:pic>
      <p:sp>
        <p:nvSpPr>
          <p:cNvPr id="3" name="object 3"/>
          <p:cNvSpPr txBox="1">
            <a:spLocks noGrp="1"/>
          </p:cNvSpPr>
          <p:nvPr>
            <p:ph type="title"/>
          </p:nvPr>
        </p:nvSpPr>
        <p:spPr>
          <a:xfrm>
            <a:off x="4029837" y="508763"/>
            <a:ext cx="3980179" cy="513715"/>
          </a:xfrm>
          <a:prstGeom prst="rect">
            <a:avLst/>
          </a:prstGeom>
        </p:spPr>
        <p:txBody>
          <a:bodyPr vert="horz" wrap="square" lIns="0" tIns="13335" rIns="0" bIns="0" rtlCol="0">
            <a:spAutoFit/>
          </a:bodyPr>
          <a:lstStyle/>
          <a:p>
            <a:pPr marL="12700">
              <a:spcBef>
                <a:spcPts val="105"/>
              </a:spcBef>
            </a:pPr>
            <a:r>
              <a:rPr sz="3200" dirty="0"/>
              <a:t>REGRESIÓN</a:t>
            </a:r>
            <a:r>
              <a:rPr sz="3200" spc="-80" dirty="0"/>
              <a:t> </a:t>
            </a:r>
            <a:r>
              <a:rPr sz="3200" dirty="0"/>
              <a:t>LINEAL</a:t>
            </a:r>
            <a:endParaRPr sz="3200"/>
          </a:p>
        </p:txBody>
      </p:sp>
      <p:pic>
        <p:nvPicPr>
          <p:cNvPr id="4" name="object 4"/>
          <p:cNvPicPr/>
          <p:nvPr/>
        </p:nvPicPr>
        <p:blipFill>
          <a:blip r:embed="rId3" cstate="print"/>
          <a:stretch>
            <a:fillRect/>
          </a:stretch>
        </p:blipFill>
        <p:spPr>
          <a:xfrm>
            <a:off x="3671317" y="1546860"/>
            <a:ext cx="4568189" cy="677418"/>
          </a:xfrm>
          <a:prstGeom prst="rect">
            <a:avLst/>
          </a:prstGeom>
        </p:spPr>
      </p:pic>
      <p:sp>
        <p:nvSpPr>
          <p:cNvPr id="5" name="object 5"/>
          <p:cNvSpPr txBox="1"/>
          <p:nvPr/>
        </p:nvSpPr>
        <p:spPr>
          <a:xfrm>
            <a:off x="2619044" y="1625854"/>
            <a:ext cx="5445760" cy="3706143"/>
          </a:xfrm>
          <a:prstGeom prst="rect">
            <a:avLst/>
          </a:prstGeom>
        </p:spPr>
        <p:txBody>
          <a:bodyPr vert="horz" wrap="square" lIns="0" tIns="12700" rIns="0" bIns="0" rtlCol="0">
            <a:spAutoFit/>
          </a:bodyPr>
          <a:lstStyle/>
          <a:p>
            <a:pPr marL="1242060">
              <a:spcBef>
                <a:spcPts val="100"/>
              </a:spcBef>
            </a:pPr>
            <a:r>
              <a:rPr sz="2400" spc="-5" dirty="0">
                <a:solidFill>
                  <a:srgbClr val="FFFFFF"/>
                </a:solidFill>
                <a:latin typeface="Arial MT"/>
                <a:cs typeface="Arial MT"/>
              </a:rPr>
              <a:t>REGRESIÓN</a:t>
            </a:r>
            <a:r>
              <a:rPr sz="2400" spc="-25" dirty="0">
                <a:solidFill>
                  <a:srgbClr val="FFFFFF"/>
                </a:solidFill>
                <a:latin typeface="Arial MT"/>
                <a:cs typeface="Arial MT"/>
              </a:rPr>
              <a:t> </a:t>
            </a:r>
            <a:r>
              <a:rPr sz="2400" spc="-5" dirty="0">
                <a:solidFill>
                  <a:srgbClr val="FFFFFF"/>
                </a:solidFill>
                <a:latin typeface="Arial MT"/>
                <a:cs typeface="Arial MT"/>
              </a:rPr>
              <a:t>LINEAL</a:t>
            </a:r>
            <a:r>
              <a:rPr sz="2400" spc="-15" dirty="0">
                <a:solidFill>
                  <a:srgbClr val="FFFFFF"/>
                </a:solidFill>
                <a:latin typeface="Arial MT"/>
                <a:cs typeface="Arial MT"/>
              </a:rPr>
              <a:t> </a:t>
            </a:r>
            <a:r>
              <a:rPr sz="2400" dirty="0">
                <a:solidFill>
                  <a:srgbClr val="FFFFFF"/>
                </a:solidFill>
                <a:latin typeface="Arial MT"/>
                <a:cs typeface="Arial MT"/>
              </a:rPr>
              <a:t>SIMPLE</a:t>
            </a:r>
            <a:endParaRPr sz="2400">
              <a:solidFill>
                <a:prstClr val="black"/>
              </a:solidFill>
              <a:latin typeface="Arial MT"/>
              <a:cs typeface="Arial MT"/>
            </a:endParaRPr>
          </a:p>
          <a:p>
            <a:endParaRPr sz="2700">
              <a:solidFill>
                <a:prstClr val="black"/>
              </a:solidFill>
              <a:latin typeface="Arial MT"/>
              <a:cs typeface="Arial MT"/>
            </a:endParaRPr>
          </a:p>
          <a:p>
            <a:pPr>
              <a:spcBef>
                <a:spcPts val="35"/>
              </a:spcBef>
            </a:pPr>
            <a:endParaRPr sz="3100">
              <a:solidFill>
                <a:prstClr val="black"/>
              </a:solidFill>
              <a:latin typeface="Arial MT"/>
              <a:cs typeface="Arial MT"/>
            </a:endParaRPr>
          </a:p>
          <a:p>
            <a:pPr marL="520065"/>
            <a:r>
              <a:rPr sz="2800" spc="-5" dirty="0">
                <a:solidFill>
                  <a:srgbClr val="FFFFFF"/>
                </a:solidFill>
                <a:latin typeface="Arial MT"/>
                <a:cs typeface="Arial MT"/>
              </a:rPr>
              <a:t>Y=</a:t>
            </a:r>
            <a:r>
              <a:rPr sz="2800" spc="-5" dirty="0">
                <a:solidFill>
                  <a:srgbClr val="FFFFFF"/>
                </a:solidFill>
                <a:latin typeface="Symbol"/>
                <a:cs typeface="Symbol"/>
              </a:rPr>
              <a:t></a:t>
            </a:r>
            <a:r>
              <a:rPr sz="2775" spc="-7" baseline="-21021" dirty="0">
                <a:solidFill>
                  <a:srgbClr val="FFFFFF"/>
                </a:solidFill>
                <a:latin typeface="Arial MT"/>
                <a:cs typeface="Arial MT"/>
              </a:rPr>
              <a:t>0</a:t>
            </a:r>
            <a:r>
              <a:rPr sz="2775" spc="382" baseline="-21021" dirty="0">
                <a:solidFill>
                  <a:srgbClr val="FFFFFF"/>
                </a:solidFill>
                <a:latin typeface="Arial MT"/>
                <a:cs typeface="Arial MT"/>
              </a:rPr>
              <a:t> </a:t>
            </a:r>
            <a:r>
              <a:rPr sz="2800" spc="-5" dirty="0">
                <a:solidFill>
                  <a:srgbClr val="FFFFFF"/>
                </a:solidFill>
                <a:latin typeface="Arial MT"/>
                <a:cs typeface="Arial MT"/>
              </a:rPr>
              <a:t>+</a:t>
            </a:r>
            <a:r>
              <a:rPr sz="2800" spc="-15" dirty="0">
                <a:solidFill>
                  <a:srgbClr val="FFFFFF"/>
                </a:solidFill>
                <a:latin typeface="Arial MT"/>
                <a:cs typeface="Arial MT"/>
              </a:rPr>
              <a:t> </a:t>
            </a:r>
            <a:r>
              <a:rPr sz="2800" dirty="0">
                <a:solidFill>
                  <a:srgbClr val="FFFFFF"/>
                </a:solidFill>
                <a:latin typeface="Symbol"/>
                <a:cs typeface="Symbol"/>
              </a:rPr>
              <a:t></a:t>
            </a:r>
            <a:r>
              <a:rPr sz="2775" baseline="-21021" dirty="0">
                <a:solidFill>
                  <a:srgbClr val="FFFFFF"/>
                </a:solidFill>
                <a:latin typeface="Arial MT"/>
                <a:cs typeface="Arial MT"/>
              </a:rPr>
              <a:t>1</a:t>
            </a:r>
            <a:r>
              <a:rPr sz="2775" spc="367" baseline="-21021" dirty="0">
                <a:solidFill>
                  <a:srgbClr val="FFFFFF"/>
                </a:solidFill>
                <a:latin typeface="Arial MT"/>
                <a:cs typeface="Arial MT"/>
              </a:rPr>
              <a:t> </a:t>
            </a:r>
            <a:r>
              <a:rPr sz="2800" spc="-5" dirty="0">
                <a:solidFill>
                  <a:srgbClr val="FFFFFF"/>
                </a:solidFill>
                <a:latin typeface="Arial MT"/>
                <a:cs typeface="Arial MT"/>
              </a:rPr>
              <a:t>X+</a:t>
            </a:r>
            <a:r>
              <a:rPr sz="2800" spc="-15" dirty="0">
                <a:solidFill>
                  <a:srgbClr val="FFFFFF"/>
                </a:solidFill>
                <a:latin typeface="Arial MT"/>
                <a:cs typeface="Arial MT"/>
              </a:rPr>
              <a:t> </a:t>
            </a:r>
            <a:r>
              <a:rPr sz="2800" spc="-5" dirty="0">
                <a:solidFill>
                  <a:srgbClr val="FFFFFF"/>
                </a:solidFill>
                <a:latin typeface="Symbol"/>
                <a:cs typeface="Symbol"/>
              </a:rPr>
              <a:t></a:t>
            </a:r>
            <a:endParaRPr sz="2800">
              <a:solidFill>
                <a:prstClr val="black"/>
              </a:solidFill>
              <a:latin typeface="Symbol"/>
              <a:cs typeface="Symbol"/>
            </a:endParaRPr>
          </a:p>
          <a:p>
            <a:pPr>
              <a:spcBef>
                <a:spcPts val="5"/>
              </a:spcBef>
            </a:pPr>
            <a:endParaRPr sz="4600">
              <a:solidFill>
                <a:prstClr val="black"/>
              </a:solidFill>
              <a:latin typeface="Symbol"/>
              <a:cs typeface="Symbol"/>
            </a:endParaRPr>
          </a:p>
          <a:p>
            <a:pPr marL="63500">
              <a:spcBef>
                <a:spcPts val="5"/>
              </a:spcBef>
              <a:tabLst>
                <a:tab pos="587375" algn="l"/>
              </a:tabLst>
            </a:pPr>
            <a:r>
              <a:rPr sz="2800" dirty="0">
                <a:solidFill>
                  <a:srgbClr val="FFFFFF"/>
                </a:solidFill>
                <a:latin typeface="Symbol"/>
                <a:cs typeface="Symbol"/>
              </a:rPr>
              <a:t></a:t>
            </a:r>
            <a:r>
              <a:rPr sz="2775" baseline="-21021" dirty="0">
                <a:solidFill>
                  <a:srgbClr val="FFFFFF"/>
                </a:solidFill>
                <a:latin typeface="Arial MT"/>
                <a:cs typeface="Arial MT"/>
              </a:rPr>
              <a:t>0	</a:t>
            </a:r>
            <a:r>
              <a:rPr sz="2800" dirty="0">
                <a:solidFill>
                  <a:srgbClr val="FFFFFF"/>
                </a:solidFill>
                <a:latin typeface="Arial MT"/>
                <a:cs typeface="Arial MT"/>
              </a:rPr>
              <a:t>es</a:t>
            </a:r>
            <a:r>
              <a:rPr sz="2800" spc="-40" dirty="0">
                <a:solidFill>
                  <a:srgbClr val="FFFFFF"/>
                </a:solidFill>
                <a:latin typeface="Arial MT"/>
                <a:cs typeface="Arial MT"/>
              </a:rPr>
              <a:t> </a:t>
            </a:r>
            <a:r>
              <a:rPr sz="2800" dirty="0">
                <a:solidFill>
                  <a:srgbClr val="FFFFFF"/>
                </a:solidFill>
                <a:latin typeface="Arial MT"/>
                <a:cs typeface="Arial MT"/>
              </a:rPr>
              <a:t>el</a:t>
            </a:r>
            <a:r>
              <a:rPr sz="2800" spc="-25" dirty="0">
                <a:solidFill>
                  <a:srgbClr val="FFFFFF"/>
                </a:solidFill>
                <a:latin typeface="Arial MT"/>
                <a:cs typeface="Arial MT"/>
              </a:rPr>
              <a:t> </a:t>
            </a:r>
            <a:r>
              <a:rPr sz="2800" dirty="0">
                <a:solidFill>
                  <a:srgbClr val="FFFFFF"/>
                </a:solidFill>
                <a:latin typeface="Arial MT"/>
                <a:cs typeface="Arial MT"/>
              </a:rPr>
              <a:t>intercepto</a:t>
            </a:r>
            <a:endParaRPr sz="2800">
              <a:solidFill>
                <a:prstClr val="black"/>
              </a:solidFill>
              <a:latin typeface="Arial MT"/>
              <a:cs typeface="Arial MT"/>
            </a:endParaRPr>
          </a:p>
          <a:p>
            <a:pPr marL="63500">
              <a:tabLst>
                <a:tab pos="587375" algn="l"/>
              </a:tabLst>
            </a:pPr>
            <a:r>
              <a:rPr sz="2800" dirty="0">
                <a:solidFill>
                  <a:srgbClr val="FFFFFF"/>
                </a:solidFill>
                <a:latin typeface="Symbol"/>
                <a:cs typeface="Symbol"/>
              </a:rPr>
              <a:t></a:t>
            </a:r>
            <a:r>
              <a:rPr sz="2775" baseline="-21021" dirty="0">
                <a:solidFill>
                  <a:srgbClr val="FFFFFF"/>
                </a:solidFill>
                <a:latin typeface="Arial MT"/>
                <a:cs typeface="Arial MT"/>
              </a:rPr>
              <a:t>1	</a:t>
            </a:r>
            <a:r>
              <a:rPr sz="2800" dirty="0">
                <a:solidFill>
                  <a:srgbClr val="FFFFFF"/>
                </a:solidFill>
                <a:latin typeface="Arial MT"/>
                <a:cs typeface="Arial MT"/>
              </a:rPr>
              <a:t>es</a:t>
            </a:r>
            <a:r>
              <a:rPr sz="2800" spc="-15" dirty="0">
                <a:solidFill>
                  <a:srgbClr val="FFFFFF"/>
                </a:solidFill>
                <a:latin typeface="Arial MT"/>
                <a:cs typeface="Arial MT"/>
              </a:rPr>
              <a:t> </a:t>
            </a:r>
            <a:r>
              <a:rPr sz="2800" dirty="0">
                <a:solidFill>
                  <a:srgbClr val="FFFFFF"/>
                </a:solidFill>
                <a:latin typeface="Arial MT"/>
                <a:cs typeface="Arial MT"/>
              </a:rPr>
              <a:t>el </a:t>
            </a:r>
            <a:r>
              <a:rPr sz="2800" spc="-5" dirty="0">
                <a:solidFill>
                  <a:srgbClr val="FFFFFF"/>
                </a:solidFill>
                <a:latin typeface="Arial MT"/>
                <a:cs typeface="Arial MT"/>
              </a:rPr>
              <a:t>coeficiente</a:t>
            </a:r>
            <a:r>
              <a:rPr sz="2800" spc="5" dirty="0">
                <a:solidFill>
                  <a:srgbClr val="FFFFFF"/>
                </a:solidFill>
                <a:latin typeface="Arial MT"/>
                <a:cs typeface="Arial MT"/>
              </a:rPr>
              <a:t> </a:t>
            </a:r>
            <a:r>
              <a:rPr sz="2800" spc="-5" dirty="0">
                <a:solidFill>
                  <a:srgbClr val="FFFFFF"/>
                </a:solidFill>
                <a:latin typeface="Arial MT"/>
                <a:cs typeface="Arial MT"/>
              </a:rPr>
              <a:t>de </a:t>
            </a:r>
            <a:r>
              <a:rPr sz="2800" dirty="0">
                <a:solidFill>
                  <a:srgbClr val="FFFFFF"/>
                </a:solidFill>
                <a:latin typeface="Arial MT"/>
                <a:cs typeface="Arial MT"/>
              </a:rPr>
              <a:t>regresión</a:t>
            </a:r>
            <a:endParaRPr sz="2800">
              <a:solidFill>
                <a:prstClr val="black"/>
              </a:solidFill>
              <a:latin typeface="Arial MT"/>
              <a:cs typeface="Arial MT"/>
            </a:endParaRPr>
          </a:p>
          <a:p>
            <a:pPr marL="63500">
              <a:tabLst>
                <a:tab pos="611505" algn="l"/>
              </a:tabLst>
            </a:pPr>
            <a:r>
              <a:rPr sz="2800" spc="-5" dirty="0">
                <a:solidFill>
                  <a:srgbClr val="FFFFFF"/>
                </a:solidFill>
                <a:latin typeface="Symbol"/>
                <a:cs typeface="Symbol"/>
              </a:rPr>
              <a:t></a:t>
            </a:r>
            <a:r>
              <a:rPr sz="2800" spc="-5" dirty="0">
                <a:solidFill>
                  <a:srgbClr val="FFFFFF"/>
                </a:solidFill>
                <a:latin typeface="Times New Roman"/>
                <a:cs typeface="Times New Roman"/>
              </a:rPr>
              <a:t>	</a:t>
            </a:r>
            <a:r>
              <a:rPr sz="2800" spc="-5" dirty="0">
                <a:solidFill>
                  <a:srgbClr val="FFFFFF"/>
                </a:solidFill>
                <a:latin typeface="Arial MT"/>
                <a:cs typeface="Arial MT"/>
              </a:rPr>
              <a:t>es</a:t>
            </a:r>
            <a:r>
              <a:rPr sz="2800" spc="-15" dirty="0">
                <a:solidFill>
                  <a:srgbClr val="FFFFFF"/>
                </a:solidFill>
                <a:latin typeface="Arial MT"/>
                <a:cs typeface="Arial MT"/>
              </a:rPr>
              <a:t> </a:t>
            </a:r>
            <a:r>
              <a:rPr sz="2800" spc="-5" dirty="0">
                <a:solidFill>
                  <a:srgbClr val="FFFFFF"/>
                </a:solidFill>
                <a:latin typeface="Arial MT"/>
                <a:cs typeface="Arial MT"/>
              </a:rPr>
              <a:t>el</a:t>
            </a:r>
            <a:r>
              <a:rPr sz="2800" spc="-15" dirty="0">
                <a:solidFill>
                  <a:srgbClr val="FFFFFF"/>
                </a:solidFill>
                <a:latin typeface="Arial MT"/>
                <a:cs typeface="Arial MT"/>
              </a:rPr>
              <a:t> </a:t>
            </a:r>
            <a:r>
              <a:rPr sz="2800" dirty="0">
                <a:solidFill>
                  <a:srgbClr val="FFFFFF"/>
                </a:solidFill>
                <a:latin typeface="Arial MT"/>
                <a:cs typeface="Arial MT"/>
              </a:rPr>
              <a:t>error</a:t>
            </a:r>
            <a:r>
              <a:rPr sz="2800" spc="-15" dirty="0">
                <a:solidFill>
                  <a:srgbClr val="FFFFFF"/>
                </a:solidFill>
                <a:latin typeface="Arial MT"/>
                <a:cs typeface="Arial MT"/>
              </a:rPr>
              <a:t> </a:t>
            </a:r>
            <a:r>
              <a:rPr sz="2800" dirty="0">
                <a:solidFill>
                  <a:srgbClr val="FFFFFF"/>
                </a:solidFill>
                <a:latin typeface="Arial MT"/>
                <a:cs typeface="Arial MT"/>
              </a:rPr>
              <a:t>aleatorio</a:t>
            </a:r>
            <a:endParaRPr sz="2800">
              <a:solidFill>
                <a:prstClr val="black"/>
              </a:solidFill>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9394" y="329896"/>
            <a:ext cx="5318760" cy="391795"/>
          </a:xfrm>
          <a:prstGeom prst="rect">
            <a:avLst/>
          </a:prstGeom>
        </p:spPr>
        <p:txBody>
          <a:bodyPr vert="horz" wrap="square" lIns="0" tIns="12700" rIns="0" bIns="0" rtlCol="0">
            <a:spAutoFit/>
          </a:bodyPr>
          <a:lstStyle/>
          <a:p>
            <a:pPr marL="12700">
              <a:spcBef>
                <a:spcPts val="100"/>
              </a:spcBef>
            </a:pPr>
            <a:r>
              <a:rPr spc="-5" dirty="0"/>
              <a:t>ESTIMACIÓN</a:t>
            </a:r>
            <a:r>
              <a:rPr spc="-20" dirty="0"/>
              <a:t> </a:t>
            </a:r>
            <a:r>
              <a:rPr spc="-5" dirty="0"/>
              <a:t>DE</a:t>
            </a:r>
            <a:r>
              <a:rPr spc="-20" dirty="0"/>
              <a:t> </a:t>
            </a:r>
            <a:r>
              <a:rPr dirty="0"/>
              <a:t>LOS</a:t>
            </a:r>
            <a:r>
              <a:rPr spc="-15" dirty="0"/>
              <a:t> </a:t>
            </a:r>
            <a:r>
              <a:rPr spc="-20" dirty="0"/>
              <a:t>PARÁMETROS</a:t>
            </a:r>
          </a:p>
        </p:txBody>
      </p:sp>
      <p:sp>
        <p:nvSpPr>
          <p:cNvPr id="3" name="object 3"/>
          <p:cNvSpPr/>
          <p:nvPr/>
        </p:nvSpPr>
        <p:spPr>
          <a:xfrm>
            <a:off x="3227832" y="1242060"/>
            <a:ext cx="4091940" cy="683260"/>
          </a:xfrm>
          <a:custGeom>
            <a:avLst/>
            <a:gdLst/>
            <a:ahLst/>
            <a:cxnLst/>
            <a:rect l="l" t="t" r="r" b="b"/>
            <a:pathLst>
              <a:path w="4091940" h="683260">
                <a:moveTo>
                  <a:pt x="4091940" y="0"/>
                </a:moveTo>
                <a:lnTo>
                  <a:pt x="0" y="0"/>
                </a:lnTo>
                <a:lnTo>
                  <a:pt x="0" y="682751"/>
                </a:lnTo>
                <a:lnTo>
                  <a:pt x="4091940" y="682751"/>
                </a:lnTo>
                <a:lnTo>
                  <a:pt x="4091940" y="0"/>
                </a:lnTo>
                <a:close/>
              </a:path>
            </a:pathLst>
          </a:custGeom>
          <a:solidFill>
            <a:srgbClr val="CCEBFF"/>
          </a:solidFill>
        </p:spPr>
        <p:txBody>
          <a:bodyPr wrap="square" lIns="0" tIns="0" rIns="0" bIns="0" rtlCol="0"/>
          <a:lstStyle/>
          <a:p>
            <a:endParaRPr>
              <a:solidFill>
                <a:prstClr val="black"/>
              </a:solidFill>
              <a:latin typeface="Calibri"/>
            </a:endParaRPr>
          </a:p>
        </p:txBody>
      </p:sp>
      <p:sp>
        <p:nvSpPr>
          <p:cNvPr id="4" name="object 4"/>
          <p:cNvSpPr txBox="1"/>
          <p:nvPr/>
        </p:nvSpPr>
        <p:spPr>
          <a:xfrm>
            <a:off x="3226778" y="1274352"/>
            <a:ext cx="4002404" cy="616644"/>
          </a:xfrm>
          <a:prstGeom prst="rect">
            <a:avLst/>
          </a:prstGeom>
        </p:spPr>
        <p:txBody>
          <a:bodyPr vert="horz" wrap="square" lIns="0" tIns="15875" rIns="0" bIns="0" rtlCol="0">
            <a:spAutoFit/>
          </a:bodyPr>
          <a:lstStyle/>
          <a:p>
            <a:pPr marL="38100">
              <a:lnSpc>
                <a:spcPts val="3160"/>
              </a:lnSpc>
              <a:spcBef>
                <a:spcPts val="125"/>
              </a:spcBef>
              <a:tabLst>
                <a:tab pos="1230630" algn="l"/>
                <a:tab pos="2343150" algn="l"/>
                <a:tab pos="3079115" algn="l"/>
              </a:tabLst>
            </a:pPr>
            <a:r>
              <a:rPr sz="3200" i="1" spc="-865" dirty="0">
                <a:solidFill>
                  <a:prstClr val="black"/>
                </a:solidFill>
                <a:latin typeface="Times New Roman"/>
                <a:cs typeface="Times New Roman"/>
              </a:rPr>
              <a:t>Y</a:t>
            </a:r>
            <a:r>
              <a:rPr sz="4800" spc="52" baseline="14756" dirty="0">
                <a:solidFill>
                  <a:prstClr val="black"/>
                </a:solidFill>
                <a:latin typeface="Times New Roman"/>
                <a:cs typeface="Times New Roman"/>
              </a:rPr>
              <a:t>ˆ</a:t>
            </a:r>
            <a:r>
              <a:rPr sz="4800" spc="217" baseline="14756" dirty="0">
                <a:solidFill>
                  <a:prstClr val="black"/>
                </a:solidFill>
                <a:latin typeface="Times New Roman"/>
                <a:cs typeface="Times New Roman"/>
              </a:rPr>
              <a:t> </a:t>
            </a:r>
            <a:r>
              <a:rPr sz="3200" spc="55" dirty="0">
                <a:solidFill>
                  <a:prstClr val="black"/>
                </a:solidFill>
                <a:latin typeface="Symbol"/>
                <a:cs typeface="Symbol"/>
              </a:rPr>
              <a:t></a:t>
            </a:r>
            <a:r>
              <a:rPr sz="3200" spc="-5" dirty="0">
                <a:solidFill>
                  <a:prstClr val="black"/>
                </a:solidFill>
                <a:latin typeface="Times New Roman"/>
                <a:cs typeface="Times New Roman"/>
              </a:rPr>
              <a:t> </a:t>
            </a:r>
            <a:r>
              <a:rPr sz="3350" spc="-955" dirty="0">
                <a:solidFill>
                  <a:prstClr val="black"/>
                </a:solidFill>
                <a:latin typeface="Symbol"/>
                <a:cs typeface="Symbol"/>
              </a:rPr>
              <a:t></a:t>
            </a:r>
            <a:r>
              <a:rPr sz="4800" spc="52" baseline="15625" dirty="0">
                <a:solidFill>
                  <a:prstClr val="black"/>
                </a:solidFill>
                <a:latin typeface="Times New Roman"/>
                <a:cs typeface="Times New Roman"/>
              </a:rPr>
              <a:t>ˆ</a:t>
            </a:r>
            <a:r>
              <a:rPr sz="4800" baseline="15625" dirty="0">
                <a:solidFill>
                  <a:prstClr val="black"/>
                </a:solidFill>
                <a:latin typeface="Times New Roman"/>
                <a:cs typeface="Times New Roman"/>
              </a:rPr>
              <a:t>	</a:t>
            </a:r>
            <a:r>
              <a:rPr sz="3200" spc="55" dirty="0">
                <a:solidFill>
                  <a:prstClr val="black"/>
                </a:solidFill>
                <a:latin typeface="Symbol"/>
                <a:cs typeface="Symbol"/>
              </a:rPr>
              <a:t></a:t>
            </a:r>
            <a:r>
              <a:rPr sz="3200" spc="-160" dirty="0">
                <a:solidFill>
                  <a:prstClr val="black"/>
                </a:solidFill>
                <a:latin typeface="Times New Roman"/>
                <a:cs typeface="Times New Roman"/>
              </a:rPr>
              <a:t> </a:t>
            </a:r>
            <a:r>
              <a:rPr sz="3350" spc="-955" dirty="0">
                <a:solidFill>
                  <a:prstClr val="black"/>
                </a:solidFill>
                <a:latin typeface="Symbol"/>
                <a:cs typeface="Symbol"/>
              </a:rPr>
              <a:t></a:t>
            </a:r>
            <a:r>
              <a:rPr sz="4800" spc="52" baseline="15625" dirty="0">
                <a:solidFill>
                  <a:prstClr val="black"/>
                </a:solidFill>
                <a:latin typeface="Times New Roman"/>
                <a:cs typeface="Times New Roman"/>
              </a:rPr>
              <a:t>ˆ</a:t>
            </a:r>
            <a:r>
              <a:rPr sz="4800" spc="345" baseline="15625" dirty="0">
                <a:solidFill>
                  <a:prstClr val="black"/>
                </a:solidFill>
                <a:latin typeface="Times New Roman"/>
                <a:cs typeface="Times New Roman"/>
              </a:rPr>
              <a:t> </a:t>
            </a:r>
            <a:r>
              <a:rPr sz="3200" i="1" spc="65" dirty="0">
                <a:solidFill>
                  <a:prstClr val="black"/>
                </a:solidFill>
                <a:latin typeface="Times New Roman"/>
                <a:cs typeface="Times New Roman"/>
              </a:rPr>
              <a:t>X</a:t>
            </a:r>
            <a:r>
              <a:rPr sz="3200" i="1" dirty="0">
                <a:solidFill>
                  <a:prstClr val="black"/>
                </a:solidFill>
                <a:latin typeface="Times New Roman"/>
                <a:cs typeface="Times New Roman"/>
              </a:rPr>
              <a:t>	</a:t>
            </a:r>
            <a:r>
              <a:rPr sz="3200" spc="55" dirty="0">
                <a:solidFill>
                  <a:prstClr val="black"/>
                </a:solidFill>
                <a:latin typeface="Symbol"/>
                <a:cs typeface="Symbol"/>
              </a:rPr>
              <a:t></a:t>
            </a:r>
            <a:r>
              <a:rPr sz="3200" spc="-160" dirty="0">
                <a:solidFill>
                  <a:prstClr val="black"/>
                </a:solidFill>
                <a:latin typeface="Times New Roman"/>
                <a:cs typeface="Times New Roman"/>
              </a:rPr>
              <a:t> </a:t>
            </a:r>
            <a:r>
              <a:rPr sz="3200" i="1" spc="50" dirty="0">
                <a:solidFill>
                  <a:prstClr val="black"/>
                </a:solidFill>
                <a:latin typeface="Times New Roman"/>
                <a:cs typeface="Times New Roman"/>
              </a:rPr>
              <a:t>b</a:t>
            </a:r>
            <a:r>
              <a:rPr sz="3200" i="1" dirty="0">
                <a:solidFill>
                  <a:prstClr val="black"/>
                </a:solidFill>
                <a:latin typeface="Times New Roman"/>
                <a:cs typeface="Times New Roman"/>
              </a:rPr>
              <a:t>	</a:t>
            </a:r>
            <a:r>
              <a:rPr sz="3200" spc="55" dirty="0">
                <a:solidFill>
                  <a:prstClr val="black"/>
                </a:solidFill>
                <a:latin typeface="Symbol"/>
                <a:cs typeface="Symbol"/>
              </a:rPr>
              <a:t></a:t>
            </a:r>
            <a:r>
              <a:rPr sz="3200" spc="-320" dirty="0">
                <a:solidFill>
                  <a:prstClr val="black"/>
                </a:solidFill>
                <a:latin typeface="Times New Roman"/>
                <a:cs typeface="Times New Roman"/>
              </a:rPr>
              <a:t> </a:t>
            </a:r>
            <a:r>
              <a:rPr sz="3200" i="1" spc="50" dirty="0">
                <a:solidFill>
                  <a:prstClr val="black"/>
                </a:solidFill>
                <a:latin typeface="Times New Roman"/>
                <a:cs typeface="Times New Roman"/>
              </a:rPr>
              <a:t>b</a:t>
            </a:r>
            <a:r>
              <a:rPr sz="3200" i="1" spc="90" dirty="0">
                <a:solidFill>
                  <a:prstClr val="black"/>
                </a:solidFill>
                <a:latin typeface="Times New Roman"/>
                <a:cs typeface="Times New Roman"/>
              </a:rPr>
              <a:t> </a:t>
            </a:r>
            <a:r>
              <a:rPr sz="3200" i="1" spc="65" dirty="0">
                <a:solidFill>
                  <a:prstClr val="black"/>
                </a:solidFill>
                <a:latin typeface="Times New Roman"/>
                <a:cs typeface="Times New Roman"/>
              </a:rPr>
              <a:t>X</a:t>
            </a:r>
            <a:endParaRPr sz="3200">
              <a:solidFill>
                <a:prstClr val="black"/>
              </a:solidFill>
              <a:latin typeface="Times New Roman"/>
              <a:cs typeface="Times New Roman"/>
            </a:endParaRPr>
          </a:p>
          <a:p>
            <a:pPr marL="997585">
              <a:lnSpc>
                <a:spcPts val="1360"/>
              </a:lnSpc>
              <a:tabLst>
                <a:tab pos="1770380" algn="l"/>
                <a:tab pos="2845435" algn="l"/>
                <a:tab pos="3538854" algn="l"/>
              </a:tabLst>
            </a:pPr>
            <a:r>
              <a:rPr sz="1850" spc="35" dirty="0">
                <a:solidFill>
                  <a:prstClr val="black"/>
                </a:solidFill>
                <a:latin typeface="Times New Roman"/>
                <a:cs typeface="Times New Roman"/>
              </a:rPr>
              <a:t>0	1	0	1</a:t>
            </a:r>
            <a:endParaRPr sz="1850">
              <a:solidFill>
                <a:prstClr val="black"/>
              </a:solidFill>
              <a:latin typeface="Times New Roman"/>
              <a:cs typeface="Times New Roman"/>
            </a:endParaRPr>
          </a:p>
        </p:txBody>
      </p:sp>
      <p:sp>
        <p:nvSpPr>
          <p:cNvPr id="5" name="object 5"/>
          <p:cNvSpPr/>
          <p:nvPr/>
        </p:nvSpPr>
        <p:spPr>
          <a:xfrm>
            <a:off x="2394127" y="4015613"/>
            <a:ext cx="754380" cy="236220"/>
          </a:xfrm>
          <a:custGeom>
            <a:avLst/>
            <a:gdLst/>
            <a:ahLst/>
            <a:cxnLst/>
            <a:rect l="l" t="t" r="r" b="b"/>
            <a:pathLst>
              <a:path w="754380" h="236220">
                <a:moveTo>
                  <a:pt x="679145" y="0"/>
                </a:moveTo>
                <a:lnTo>
                  <a:pt x="675716" y="9525"/>
                </a:lnTo>
                <a:lnTo>
                  <a:pt x="689410" y="15501"/>
                </a:lnTo>
                <a:lnTo>
                  <a:pt x="701163" y="23717"/>
                </a:lnTo>
                <a:lnTo>
                  <a:pt x="724990" y="61652"/>
                </a:lnTo>
                <a:lnTo>
                  <a:pt x="732866" y="116712"/>
                </a:lnTo>
                <a:lnTo>
                  <a:pt x="731987" y="137479"/>
                </a:lnTo>
                <a:lnTo>
                  <a:pt x="718896" y="188468"/>
                </a:lnTo>
                <a:lnTo>
                  <a:pt x="689553" y="220257"/>
                </a:lnTo>
                <a:lnTo>
                  <a:pt x="676097" y="226187"/>
                </a:lnTo>
                <a:lnTo>
                  <a:pt x="679145" y="235712"/>
                </a:lnTo>
                <a:lnTo>
                  <a:pt x="724132" y="208994"/>
                </a:lnTo>
                <a:lnTo>
                  <a:pt x="749471" y="159607"/>
                </a:lnTo>
                <a:lnTo>
                  <a:pt x="754329" y="117982"/>
                </a:lnTo>
                <a:lnTo>
                  <a:pt x="753114" y="96335"/>
                </a:lnTo>
                <a:lnTo>
                  <a:pt x="743399" y="57993"/>
                </a:lnTo>
                <a:lnTo>
                  <a:pt x="711212" y="15112"/>
                </a:lnTo>
                <a:lnTo>
                  <a:pt x="696214" y="6163"/>
                </a:lnTo>
                <a:lnTo>
                  <a:pt x="679145" y="0"/>
                </a:lnTo>
                <a:close/>
              </a:path>
              <a:path w="754380" h="236220">
                <a:moveTo>
                  <a:pt x="75184" y="0"/>
                </a:moveTo>
                <a:lnTo>
                  <a:pt x="30221" y="26824"/>
                </a:lnTo>
                <a:lnTo>
                  <a:pt x="4864" y="76342"/>
                </a:lnTo>
                <a:lnTo>
                  <a:pt x="0" y="117982"/>
                </a:lnTo>
                <a:lnTo>
                  <a:pt x="1212" y="139628"/>
                </a:lnTo>
                <a:lnTo>
                  <a:pt x="10908" y="177919"/>
                </a:lnTo>
                <a:lnTo>
                  <a:pt x="43030" y="220662"/>
                </a:lnTo>
                <a:lnTo>
                  <a:pt x="75184" y="235712"/>
                </a:lnTo>
                <a:lnTo>
                  <a:pt x="78168" y="226187"/>
                </a:lnTo>
                <a:lnTo>
                  <a:pt x="64735" y="220257"/>
                </a:lnTo>
                <a:lnTo>
                  <a:pt x="53144" y="211994"/>
                </a:lnTo>
                <a:lnTo>
                  <a:pt x="29366" y="173345"/>
                </a:lnTo>
                <a:lnTo>
                  <a:pt x="21501" y="116712"/>
                </a:lnTo>
                <a:lnTo>
                  <a:pt x="22375" y="96565"/>
                </a:lnTo>
                <a:lnTo>
                  <a:pt x="35483" y="46862"/>
                </a:lnTo>
                <a:lnTo>
                  <a:pt x="64944" y="15501"/>
                </a:lnTo>
                <a:lnTo>
                  <a:pt x="78536" y="9525"/>
                </a:lnTo>
                <a:lnTo>
                  <a:pt x="75184"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6" name="object 6"/>
          <p:cNvSpPr/>
          <p:nvPr/>
        </p:nvSpPr>
        <p:spPr>
          <a:xfrm>
            <a:off x="3332861" y="4015613"/>
            <a:ext cx="765175" cy="236220"/>
          </a:xfrm>
          <a:custGeom>
            <a:avLst/>
            <a:gdLst/>
            <a:ahLst/>
            <a:cxnLst/>
            <a:rect l="l" t="t" r="r" b="b"/>
            <a:pathLst>
              <a:path w="765175" h="236220">
                <a:moveTo>
                  <a:pt x="689863" y="0"/>
                </a:moveTo>
                <a:lnTo>
                  <a:pt x="686434" y="9525"/>
                </a:lnTo>
                <a:lnTo>
                  <a:pt x="700129" y="15501"/>
                </a:lnTo>
                <a:lnTo>
                  <a:pt x="711882" y="23717"/>
                </a:lnTo>
                <a:lnTo>
                  <a:pt x="735709" y="61652"/>
                </a:lnTo>
                <a:lnTo>
                  <a:pt x="743584" y="116712"/>
                </a:lnTo>
                <a:lnTo>
                  <a:pt x="742705" y="137479"/>
                </a:lnTo>
                <a:lnTo>
                  <a:pt x="729614" y="188468"/>
                </a:lnTo>
                <a:lnTo>
                  <a:pt x="700272" y="220257"/>
                </a:lnTo>
                <a:lnTo>
                  <a:pt x="686815" y="226187"/>
                </a:lnTo>
                <a:lnTo>
                  <a:pt x="689863" y="235712"/>
                </a:lnTo>
                <a:lnTo>
                  <a:pt x="734851" y="208994"/>
                </a:lnTo>
                <a:lnTo>
                  <a:pt x="760190" y="159607"/>
                </a:lnTo>
                <a:lnTo>
                  <a:pt x="765047" y="117982"/>
                </a:lnTo>
                <a:lnTo>
                  <a:pt x="763833" y="96335"/>
                </a:lnTo>
                <a:lnTo>
                  <a:pt x="754118" y="57993"/>
                </a:lnTo>
                <a:lnTo>
                  <a:pt x="721931" y="15112"/>
                </a:lnTo>
                <a:lnTo>
                  <a:pt x="706933" y="6163"/>
                </a:lnTo>
                <a:lnTo>
                  <a:pt x="689863" y="0"/>
                </a:lnTo>
                <a:close/>
              </a:path>
              <a:path w="765175" h="236220">
                <a:moveTo>
                  <a:pt x="75183" y="0"/>
                </a:moveTo>
                <a:lnTo>
                  <a:pt x="30321" y="26824"/>
                </a:lnTo>
                <a:lnTo>
                  <a:pt x="4873" y="76342"/>
                </a:lnTo>
                <a:lnTo>
                  <a:pt x="0" y="117982"/>
                </a:lnTo>
                <a:lnTo>
                  <a:pt x="1214" y="139628"/>
                </a:lnTo>
                <a:lnTo>
                  <a:pt x="10929" y="177919"/>
                </a:lnTo>
                <a:lnTo>
                  <a:pt x="43068" y="220662"/>
                </a:lnTo>
                <a:lnTo>
                  <a:pt x="75183" y="235712"/>
                </a:lnTo>
                <a:lnTo>
                  <a:pt x="78231" y="226187"/>
                </a:lnTo>
                <a:lnTo>
                  <a:pt x="64777" y="220257"/>
                </a:lnTo>
                <a:lnTo>
                  <a:pt x="53181" y="211994"/>
                </a:lnTo>
                <a:lnTo>
                  <a:pt x="29412" y="173345"/>
                </a:lnTo>
                <a:lnTo>
                  <a:pt x="21589" y="116712"/>
                </a:lnTo>
                <a:lnTo>
                  <a:pt x="22451" y="96565"/>
                </a:lnTo>
                <a:lnTo>
                  <a:pt x="35559" y="46862"/>
                </a:lnTo>
                <a:lnTo>
                  <a:pt x="64992" y="15501"/>
                </a:lnTo>
                <a:lnTo>
                  <a:pt x="78612" y="9525"/>
                </a:lnTo>
                <a:lnTo>
                  <a:pt x="75183"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4609973" y="4015613"/>
            <a:ext cx="782320" cy="236220"/>
          </a:xfrm>
          <a:custGeom>
            <a:avLst/>
            <a:gdLst/>
            <a:ahLst/>
            <a:cxnLst/>
            <a:rect l="l" t="t" r="r" b="b"/>
            <a:pathLst>
              <a:path w="782320" h="236220">
                <a:moveTo>
                  <a:pt x="706627" y="0"/>
                </a:moveTo>
                <a:lnTo>
                  <a:pt x="703199" y="9525"/>
                </a:lnTo>
                <a:lnTo>
                  <a:pt x="716893" y="15501"/>
                </a:lnTo>
                <a:lnTo>
                  <a:pt x="728646" y="23717"/>
                </a:lnTo>
                <a:lnTo>
                  <a:pt x="752473" y="61652"/>
                </a:lnTo>
                <a:lnTo>
                  <a:pt x="760349" y="116712"/>
                </a:lnTo>
                <a:lnTo>
                  <a:pt x="759469" y="137479"/>
                </a:lnTo>
                <a:lnTo>
                  <a:pt x="746378" y="188468"/>
                </a:lnTo>
                <a:lnTo>
                  <a:pt x="717036" y="220257"/>
                </a:lnTo>
                <a:lnTo>
                  <a:pt x="703579" y="226187"/>
                </a:lnTo>
                <a:lnTo>
                  <a:pt x="706627" y="235712"/>
                </a:lnTo>
                <a:lnTo>
                  <a:pt x="751615" y="208994"/>
                </a:lnTo>
                <a:lnTo>
                  <a:pt x="776954" y="159607"/>
                </a:lnTo>
                <a:lnTo>
                  <a:pt x="781812" y="117982"/>
                </a:lnTo>
                <a:lnTo>
                  <a:pt x="780597" y="96335"/>
                </a:lnTo>
                <a:lnTo>
                  <a:pt x="770882" y="57993"/>
                </a:lnTo>
                <a:lnTo>
                  <a:pt x="738695" y="15112"/>
                </a:lnTo>
                <a:lnTo>
                  <a:pt x="723697" y="6163"/>
                </a:lnTo>
                <a:lnTo>
                  <a:pt x="706627" y="0"/>
                </a:lnTo>
                <a:close/>
              </a:path>
              <a:path w="782320" h="236220">
                <a:moveTo>
                  <a:pt x="75183" y="0"/>
                </a:moveTo>
                <a:lnTo>
                  <a:pt x="30321" y="26824"/>
                </a:lnTo>
                <a:lnTo>
                  <a:pt x="4873" y="76342"/>
                </a:lnTo>
                <a:lnTo>
                  <a:pt x="0" y="117982"/>
                </a:lnTo>
                <a:lnTo>
                  <a:pt x="1214" y="139628"/>
                </a:lnTo>
                <a:lnTo>
                  <a:pt x="10929" y="177919"/>
                </a:lnTo>
                <a:lnTo>
                  <a:pt x="43068" y="220662"/>
                </a:lnTo>
                <a:lnTo>
                  <a:pt x="75183" y="235712"/>
                </a:lnTo>
                <a:lnTo>
                  <a:pt x="78231" y="226187"/>
                </a:lnTo>
                <a:lnTo>
                  <a:pt x="64777" y="220257"/>
                </a:lnTo>
                <a:lnTo>
                  <a:pt x="53181" y="211994"/>
                </a:lnTo>
                <a:lnTo>
                  <a:pt x="29412" y="173345"/>
                </a:lnTo>
                <a:lnTo>
                  <a:pt x="21589" y="116712"/>
                </a:lnTo>
                <a:lnTo>
                  <a:pt x="22451" y="96565"/>
                </a:lnTo>
                <a:lnTo>
                  <a:pt x="35559" y="46862"/>
                </a:lnTo>
                <a:lnTo>
                  <a:pt x="64992" y="15501"/>
                </a:lnTo>
                <a:lnTo>
                  <a:pt x="78612" y="9525"/>
                </a:lnTo>
                <a:lnTo>
                  <a:pt x="75183"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txBox="1"/>
          <p:nvPr/>
        </p:nvSpPr>
        <p:spPr>
          <a:xfrm>
            <a:off x="2161439" y="2747010"/>
            <a:ext cx="7185025" cy="3203441"/>
          </a:xfrm>
          <a:prstGeom prst="rect">
            <a:avLst/>
          </a:prstGeom>
        </p:spPr>
        <p:txBody>
          <a:bodyPr vert="horz" wrap="square" lIns="0" tIns="12700" rIns="0" bIns="0" rtlCol="0">
            <a:spAutoFit/>
          </a:bodyPr>
          <a:lstStyle/>
          <a:p>
            <a:pPr marL="50800">
              <a:spcBef>
                <a:spcPts val="100"/>
              </a:spcBef>
            </a:pPr>
            <a:r>
              <a:rPr sz="2400" u="heavy" spc="-5" dirty="0">
                <a:solidFill>
                  <a:srgbClr val="FFFFFF"/>
                </a:solidFill>
                <a:uFill>
                  <a:solidFill>
                    <a:srgbClr val="FFFFFF"/>
                  </a:solidFill>
                </a:uFill>
                <a:latin typeface="Arial MT"/>
                <a:cs typeface="Arial MT"/>
              </a:rPr>
              <a:t>Estimación</a:t>
            </a:r>
            <a:r>
              <a:rPr sz="2400" u="heavy" spc="2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por</a:t>
            </a:r>
            <a:r>
              <a:rPr sz="2400" u="heavy" spc="1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el</a:t>
            </a:r>
            <a:r>
              <a:rPr sz="2400" u="heavy" spc="25"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método</a:t>
            </a:r>
            <a:r>
              <a:rPr sz="2400" u="heavy"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de</a:t>
            </a:r>
            <a:r>
              <a:rPr sz="2400" u="heavy" spc="1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los</a:t>
            </a:r>
            <a:r>
              <a:rPr sz="2400" u="heavy" spc="15"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mínimos</a:t>
            </a:r>
            <a:r>
              <a:rPr sz="2400" u="heavy" spc="1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cuadrados</a:t>
            </a:r>
            <a:endParaRPr sz="2400">
              <a:solidFill>
                <a:prstClr val="black"/>
              </a:solidFill>
              <a:latin typeface="Arial MT"/>
              <a:cs typeface="Arial MT"/>
            </a:endParaRPr>
          </a:p>
          <a:p>
            <a:pPr>
              <a:spcBef>
                <a:spcPts val="25"/>
              </a:spcBef>
            </a:pPr>
            <a:endParaRPr sz="3550">
              <a:solidFill>
                <a:prstClr val="black"/>
              </a:solidFill>
              <a:latin typeface="Arial MT"/>
              <a:cs typeface="Arial MT"/>
            </a:endParaRPr>
          </a:p>
          <a:p>
            <a:pPr marL="210185">
              <a:spcBef>
                <a:spcPts val="5"/>
              </a:spcBef>
            </a:pPr>
            <a:r>
              <a:rPr sz="2000" dirty="0">
                <a:solidFill>
                  <a:srgbClr val="FFFFFF"/>
                </a:solidFill>
                <a:latin typeface="Arial MT"/>
                <a:cs typeface="Arial MT"/>
              </a:rPr>
              <a:t>Supongamos</a:t>
            </a:r>
            <a:r>
              <a:rPr sz="2000" spc="-40" dirty="0">
                <a:solidFill>
                  <a:srgbClr val="FFFFFF"/>
                </a:solidFill>
                <a:latin typeface="Arial MT"/>
                <a:cs typeface="Arial MT"/>
              </a:rPr>
              <a:t> </a:t>
            </a:r>
            <a:r>
              <a:rPr sz="2000" dirty="0">
                <a:solidFill>
                  <a:srgbClr val="FFFFFF"/>
                </a:solidFill>
                <a:latin typeface="Arial MT"/>
                <a:cs typeface="Arial MT"/>
              </a:rPr>
              <a:t>que</a:t>
            </a:r>
            <a:r>
              <a:rPr sz="2000" spc="-15" dirty="0">
                <a:solidFill>
                  <a:srgbClr val="FFFFFF"/>
                </a:solidFill>
                <a:latin typeface="Arial MT"/>
                <a:cs typeface="Arial MT"/>
              </a:rPr>
              <a:t> </a:t>
            </a:r>
            <a:r>
              <a:rPr sz="2000" dirty="0">
                <a:solidFill>
                  <a:srgbClr val="FFFFFF"/>
                </a:solidFill>
                <a:latin typeface="Arial MT"/>
                <a:cs typeface="Arial MT"/>
              </a:rPr>
              <a:t>tenemos</a:t>
            </a:r>
            <a:r>
              <a:rPr sz="2000" spc="-30" dirty="0">
                <a:solidFill>
                  <a:srgbClr val="FFFFFF"/>
                </a:solidFill>
                <a:latin typeface="Arial MT"/>
                <a:cs typeface="Arial MT"/>
              </a:rPr>
              <a:t> </a:t>
            </a:r>
            <a:r>
              <a:rPr sz="2000" dirty="0">
                <a:solidFill>
                  <a:srgbClr val="FFFFFF"/>
                </a:solidFill>
                <a:latin typeface="Cambria Math"/>
                <a:cs typeface="Cambria Math"/>
              </a:rPr>
              <a:t>𝑛</a:t>
            </a:r>
            <a:r>
              <a:rPr sz="2000" spc="145" dirty="0">
                <a:solidFill>
                  <a:srgbClr val="FFFFFF"/>
                </a:solidFill>
                <a:latin typeface="Cambria Math"/>
                <a:cs typeface="Cambria Math"/>
              </a:rPr>
              <a:t> </a:t>
            </a:r>
            <a:r>
              <a:rPr sz="2000" dirty="0">
                <a:solidFill>
                  <a:srgbClr val="FFFFFF"/>
                </a:solidFill>
                <a:latin typeface="Arial MT"/>
                <a:cs typeface="Arial MT"/>
              </a:rPr>
              <a:t>pares</a:t>
            </a:r>
            <a:r>
              <a:rPr sz="2000" spc="-30" dirty="0">
                <a:solidFill>
                  <a:srgbClr val="FFFFFF"/>
                </a:solidFill>
                <a:latin typeface="Arial MT"/>
                <a:cs typeface="Arial MT"/>
              </a:rPr>
              <a:t> </a:t>
            </a:r>
            <a:r>
              <a:rPr sz="2000" dirty="0">
                <a:solidFill>
                  <a:srgbClr val="FFFFFF"/>
                </a:solidFill>
                <a:latin typeface="Arial MT"/>
                <a:cs typeface="Arial MT"/>
              </a:rPr>
              <a:t>de</a:t>
            </a:r>
            <a:r>
              <a:rPr sz="2000" spc="-15" dirty="0">
                <a:solidFill>
                  <a:srgbClr val="FFFFFF"/>
                </a:solidFill>
                <a:latin typeface="Arial MT"/>
                <a:cs typeface="Arial MT"/>
              </a:rPr>
              <a:t> </a:t>
            </a:r>
            <a:r>
              <a:rPr sz="2000" dirty="0">
                <a:solidFill>
                  <a:srgbClr val="FFFFFF"/>
                </a:solidFill>
                <a:latin typeface="Arial MT"/>
                <a:cs typeface="Arial MT"/>
              </a:rPr>
              <a:t>observaciones,</a:t>
            </a:r>
            <a:endParaRPr sz="2000">
              <a:solidFill>
                <a:prstClr val="black"/>
              </a:solidFill>
              <a:latin typeface="Arial MT"/>
              <a:cs typeface="Arial MT"/>
            </a:endParaRPr>
          </a:p>
          <a:p>
            <a:pPr marL="315595">
              <a:tabLst>
                <a:tab pos="1254125" algn="l"/>
                <a:tab pos="2531745" algn="l"/>
              </a:tabLst>
            </a:pPr>
            <a:r>
              <a:rPr sz="2000" spc="-75" dirty="0">
                <a:solidFill>
                  <a:srgbClr val="FFFFFF"/>
                </a:solidFill>
                <a:latin typeface="Cambria Math"/>
                <a:cs typeface="Cambria Math"/>
              </a:rPr>
              <a:t>𝑥</a:t>
            </a:r>
            <a:r>
              <a:rPr sz="2175" spc="187" baseline="-15325" dirty="0">
                <a:solidFill>
                  <a:srgbClr val="FFFFFF"/>
                </a:solidFill>
                <a:latin typeface="Cambria Math"/>
                <a:cs typeface="Cambria Math"/>
              </a:rPr>
              <a:t>1</a:t>
            </a:r>
            <a:r>
              <a:rPr sz="2000" dirty="0">
                <a:solidFill>
                  <a:srgbClr val="FFFFFF"/>
                </a:solidFill>
                <a:latin typeface="Cambria Math"/>
                <a:cs typeface="Cambria Math"/>
              </a:rPr>
              <a:t>,</a:t>
            </a:r>
            <a:r>
              <a:rPr sz="2000" spc="-110" dirty="0">
                <a:solidFill>
                  <a:srgbClr val="FFFFFF"/>
                </a:solidFill>
                <a:latin typeface="Cambria Math"/>
                <a:cs typeface="Cambria Math"/>
              </a:rPr>
              <a:t> </a:t>
            </a:r>
            <a:r>
              <a:rPr sz="2000" spc="-114" dirty="0">
                <a:solidFill>
                  <a:srgbClr val="FFFFFF"/>
                </a:solidFill>
                <a:latin typeface="Cambria Math"/>
                <a:cs typeface="Cambria Math"/>
              </a:rPr>
              <a:t>𝑦</a:t>
            </a:r>
            <a:r>
              <a:rPr sz="2175" spc="60" baseline="-15325" dirty="0">
                <a:solidFill>
                  <a:srgbClr val="FFFFFF"/>
                </a:solidFill>
                <a:latin typeface="Cambria Math"/>
                <a:cs typeface="Cambria Math"/>
              </a:rPr>
              <a:t>1</a:t>
            </a:r>
            <a:r>
              <a:rPr sz="2175" baseline="-15325" dirty="0">
                <a:solidFill>
                  <a:srgbClr val="FFFFFF"/>
                </a:solidFill>
                <a:latin typeface="Cambria Math"/>
                <a:cs typeface="Cambria Math"/>
              </a:rPr>
              <a:t>  </a:t>
            </a:r>
            <a:r>
              <a:rPr sz="2175" spc="-44" baseline="-15325" dirty="0">
                <a:solidFill>
                  <a:srgbClr val="FFFFFF"/>
                </a:solidFill>
                <a:latin typeface="Cambria Math"/>
                <a:cs typeface="Cambria Math"/>
              </a:rPr>
              <a:t> </a:t>
            </a:r>
            <a:r>
              <a:rPr sz="2000" dirty="0">
                <a:solidFill>
                  <a:srgbClr val="FFFFFF"/>
                </a:solidFill>
                <a:latin typeface="Arial MT"/>
                <a:cs typeface="Arial MT"/>
              </a:rPr>
              <a:t>,	</a:t>
            </a:r>
            <a:r>
              <a:rPr sz="2000" spc="-25" dirty="0">
                <a:solidFill>
                  <a:srgbClr val="FFFFFF"/>
                </a:solidFill>
                <a:latin typeface="Cambria Math"/>
                <a:cs typeface="Cambria Math"/>
              </a:rPr>
              <a:t>𝑥</a:t>
            </a:r>
            <a:r>
              <a:rPr sz="2175" spc="187" baseline="-15325" dirty="0">
                <a:solidFill>
                  <a:srgbClr val="FFFFFF"/>
                </a:solidFill>
                <a:latin typeface="Cambria Math"/>
                <a:cs typeface="Cambria Math"/>
              </a:rPr>
              <a:t>2</a:t>
            </a:r>
            <a:r>
              <a:rPr sz="2000" dirty="0">
                <a:solidFill>
                  <a:srgbClr val="FFFFFF"/>
                </a:solidFill>
                <a:latin typeface="Cambria Math"/>
                <a:cs typeface="Cambria Math"/>
              </a:rPr>
              <a:t>,</a:t>
            </a:r>
            <a:r>
              <a:rPr sz="2000" spc="-110" dirty="0">
                <a:solidFill>
                  <a:srgbClr val="FFFFFF"/>
                </a:solidFill>
                <a:latin typeface="Cambria Math"/>
                <a:cs typeface="Cambria Math"/>
              </a:rPr>
              <a:t> </a:t>
            </a:r>
            <a:r>
              <a:rPr sz="2000" spc="-65" dirty="0">
                <a:solidFill>
                  <a:srgbClr val="FFFFFF"/>
                </a:solidFill>
                <a:latin typeface="Cambria Math"/>
                <a:cs typeface="Cambria Math"/>
              </a:rPr>
              <a:t>𝑦</a:t>
            </a:r>
            <a:r>
              <a:rPr sz="2175" spc="60" baseline="-15325" dirty="0">
                <a:solidFill>
                  <a:srgbClr val="FFFFFF"/>
                </a:solidFill>
                <a:latin typeface="Cambria Math"/>
                <a:cs typeface="Cambria Math"/>
              </a:rPr>
              <a:t>2</a:t>
            </a:r>
            <a:r>
              <a:rPr sz="2175" baseline="-15325" dirty="0">
                <a:solidFill>
                  <a:srgbClr val="FFFFFF"/>
                </a:solidFill>
                <a:latin typeface="Cambria Math"/>
                <a:cs typeface="Cambria Math"/>
              </a:rPr>
              <a:t>  </a:t>
            </a:r>
            <a:r>
              <a:rPr sz="2175" spc="-44" baseline="-15325" dirty="0">
                <a:solidFill>
                  <a:srgbClr val="FFFFFF"/>
                </a:solidFill>
                <a:latin typeface="Cambria Math"/>
                <a:cs typeface="Cambria Math"/>
              </a:rPr>
              <a:t> </a:t>
            </a:r>
            <a:r>
              <a:rPr sz="2000" dirty="0">
                <a:solidFill>
                  <a:srgbClr val="FFFFFF"/>
                </a:solidFill>
                <a:latin typeface="Arial MT"/>
                <a:cs typeface="Arial MT"/>
              </a:rPr>
              <a:t>,</a:t>
            </a:r>
            <a:r>
              <a:rPr sz="2000" spc="-25" dirty="0">
                <a:solidFill>
                  <a:srgbClr val="FFFFFF"/>
                </a:solidFill>
                <a:latin typeface="Arial MT"/>
                <a:cs typeface="Arial MT"/>
              </a:rPr>
              <a:t> </a:t>
            </a:r>
            <a:r>
              <a:rPr sz="2000" dirty="0">
                <a:solidFill>
                  <a:srgbClr val="FFFFFF"/>
                </a:solidFill>
                <a:latin typeface="Cambria Math"/>
                <a:cs typeface="Cambria Math"/>
              </a:rPr>
              <a:t>…</a:t>
            </a:r>
            <a:r>
              <a:rPr sz="2000" spc="-114" dirty="0">
                <a:solidFill>
                  <a:srgbClr val="FFFFFF"/>
                </a:solidFill>
                <a:latin typeface="Cambria Math"/>
                <a:cs typeface="Cambria Math"/>
              </a:rPr>
              <a:t> </a:t>
            </a:r>
            <a:r>
              <a:rPr sz="2000" dirty="0">
                <a:solidFill>
                  <a:srgbClr val="FFFFFF"/>
                </a:solidFill>
                <a:latin typeface="Cambria Math"/>
                <a:cs typeface="Cambria Math"/>
              </a:rPr>
              <a:t>,	</a:t>
            </a:r>
            <a:r>
              <a:rPr sz="2000" spc="-25" dirty="0">
                <a:solidFill>
                  <a:srgbClr val="FFFFFF"/>
                </a:solidFill>
                <a:latin typeface="Cambria Math"/>
                <a:cs typeface="Cambria Math"/>
              </a:rPr>
              <a:t>𝑥</a:t>
            </a:r>
            <a:r>
              <a:rPr sz="2175" spc="465" baseline="-15325" dirty="0">
                <a:solidFill>
                  <a:srgbClr val="FFFFFF"/>
                </a:solidFill>
                <a:latin typeface="Cambria Math"/>
                <a:cs typeface="Cambria Math"/>
              </a:rPr>
              <a:t>𝑛</a:t>
            </a:r>
            <a:r>
              <a:rPr sz="2000" dirty="0">
                <a:solidFill>
                  <a:srgbClr val="FFFFFF"/>
                </a:solidFill>
                <a:latin typeface="Cambria Math"/>
                <a:cs typeface="Cambria Math"/>
              </a:rPr>
              <a:t>,</a:t>
            </a:r>
            <a:r>
              <a:rPr sz="2000" spc="-110" dirty="0">
                <a:solidFill>
                  <a:srgbClr val="FFFFFF"/>
                </a:solidFill>
                <a:latin typeface="Cambria Math"/>
                <a:cs typeface="Cambria Math"/>
              </a:rPr>
              <a:t> </a:t>
            </a:r>
            <a:r>
              <a:rPr sz="2000" spc="-190" dirty="0">
                <a:solidFill>
                  <a:srgbClr val="FFFFFF"/>
                </a:solidFill>
                <a:latin typeface="Cambria Math"/>
                <a:cs typeface="Cambria Math"/>
              </a:rPr>
              <a:t>𝑦</a:t>
            </a:r>
            <a:r>
              <a:rPr sz="2175" spc="307" baseline="-15325" dirty="0">
                <a:solidFill>
                  <a:srgbClr val="FFFFFF"/>
                </a:solidFill>
                <a:latin typeface="Cambria Math"/>
                <a:cs typeface="Cambria Math"/>
              </a:rPr>
              <a:t>𝑛</a:t>
            </a:r>
            <a:endParaRPr sz="2175" baseline="-15325">
              <a:solidFill>
                <a:prstClr val="black"/>
              </a:solidFill>
              <a:latin typeface="Cambria Math"/>
              <a:cs typeface="Cambria Math"/>
            </a:endParaRPr>
          </a:p>
          <a:p>
            <a:endParaRPr sz="2500">
              <a:solidFill>
                <a:prstClr val="black"/>
              </a:solidFill>
              <a:latin typeface="Cambria Math"/>
              <a:cs typeface="Cambria Math"/>
            </a:endParaRPr>
          </a:p>
          <a:p>
            <a:pPr marL="210185">
              <a:spcBef>
                <a:spcPts val="2195"/>
              </a:spcBef>
            </a:pPr>
            <a:r>
              <a:rPr sz="2000" dirty="0">
                <a:solidFill>
                  <a:srgbClr val="FFFFFF"/>
                </a:solidFill>
                <a:latin typeface="Arial MT"/>
                <a:cs typeface="Arial MT"/>
              </a:rPr>
              <a:t>Las</a:t>
            </a:r>
            <a:r>
              <a:rPr sz="2000" spc="-15" dirty="0">
                <a:solidFill>
                  <a:srgbClr val="FFFFFF"/>
                </a:solidFill>
                <a:latin typeface="Arial MT"/>
                <a:cs typeface="Arial MT"/>
              </a:rPr>
              <a:t> </a:t>
            </a:r>
            <a:r>
              <a:rPr sz="2000" dirty="0">
                <a:solidFill>
                  <a:srgbClr val="FFFFFF"/>
                </a:solidFill>
                <a:latin typeface="Arial MT"/>
                <a:cs typeface="Arial MT"/>
              </a:rPr>
              <a:t>observaciones</a:t>
            </a:r>
            <a:r>
              <a:rPr sz="2000" spc="-55" dirty="0">
                <a:solidFill>
                  <a:srgbClr val="FFFFFF"/>
                </a:solidFill>
                <a:latin typeface="Arial MT"/>
                <a:cs typeface="Arial MT"/>
              </a:rPr>
              <a:t> </a:t>
            </a:r>
            <a:r>
              <a:rPr sz="2000" dirty="0">
                <a:solidFill>
                  <a:srgbClr val="FFFFFF"/>
                </a:solidFill>
                <a:latin typeface="Arial MT"/>
                <a:cs typeface="Arial MT"/>
              </a:rPr>
              <a:t>se</a:t>
            </a:r>
            <a:r>
              <a:rPr sz="2000" spc="-15" dirty="0">
                <a:solidFill>
                  <a:srgbClr val="FFFFFF"/>
                </a:solidFill>
                <a:latin typeface="Arial MT"/>
                <a:cs typeface="Arial MT"/>
              </a:rPr>
              <a:t> </a:t>
            </a:r>
            <a:r>
              <a:rPr sz="2000" dirty="0">
                <a:solidFill>
                  <a:srgbClr val="FFFFFF"/>
                </a:solidFill>
                <a:latin typeface="Arial MT"/>
                <a:cs typeface="Arial MT"/>
              </a:rPr>
              <a:t>pueden</a:t>
            </a:r>
            <a:r>
              <a:rPr sz="2000" spc="-30" dirty="0">
                <a:solidFill>
                  <a:srgbClr val="FFFFFF"/>
                </a:solidFill>
                <a:latin typeface="Arial MT"/>
                <a:cs typeface="Arial MT"/>
              </a:rPr>
              <a:t> </a:t>
            </a:r>
            <a:r>
              <a:rPr sz="2000" dirty="0">
                <a:solidFill>
                  <a:srgbClr val="FFFFFF"/>
                </a:solidFill>
                <a:latin typeface="Arial MT"/>
                <a:cs typeface="Arial MT"/>
              </a:rPr>
              <a:t>expresar</a:t>
            </a:r>
            <a:r>
              <a:rPr sz="2000" spc="-40" dirty="0">
                <a:solidFill>
                  <a:srgbClr val="FFFFFF"/>
                </a:solidFill>
                <a:latin typeface="Arial MT"/>
                <a:cs typeface="Arial MT"/>
              </a:rPr>
              <a:t> </a:t>
            </a:r>
            <a:r>
              <a:rPr sz="2000" dirty="0">
                <a:solidFill>
                  <a:srgbClr val="FFFFFF"/>
                </a:solidFill>
                <a:latin typeface="Arial MT"/>
                <a:cs typeface="Arial MT"/>
              </a:rPr>
              <a:t>como:</a:t>
            </a:r>
            <a:endParaRPr sz="2000">
              <a:solidFill>
                <a:prstClr val="black"/>
              </a:solidFill>
              <a:latin typeface="Arial MT"/>
              <a:cs typeface="Arial MT"/>
            </a:endParaRPr>
          </a:p>
          <a:p>
            <a:pPr>
              <a:spcBef>
                <a:spcPts val="40"/>
              </a:spcBef>
            </a:pPr>
            <a:endParaRPr sz="2050">
              <a:solidFill>
                <a:prstClr val="black"/>
              </a:solidFill>
              <a:latin typeface="Arial MT"/>
              <a:cs typeface="Arial MT"/>
            </a:endParaRPr>
          </a:p>
          <a:p>
            <a:pPr marL="1690370">
              <a:spcBef>
                <a:spcPts val="5"/>
              </a:spcBef>
            </a:pPr>
            <a:r>
              <a:rPr sz="2400" spc="-10" dirty="0">
                <a:solidFill>
                  <a:srgbClr val="FFFFFF"/>
                </a:solidFill>
                <a:latin typeface="Cambria Math"/>
                <a:cs typeface="Cambria Math"/>
              </a:rPr>
              <a:t>𝑦</a:t>
            </a:r>
            <a:r>
              <a:rPr sz="2625" spc="-15" baseline="-15873" dirty="0">
                <a:solidFill>
                  <a:srgbClr val="FFFFFF"/>
                </a:solidFill>
                <a:latin typeface="Cambria Math"/>
                <a:cs typeface="Cambria Math"/>
              </a:rPr>
              <a:t>𝑖</a:t>
            </a:r>
            <a:r>
              <a:rPr sz="2625" spc="60" baseline="-15873" dirty="0">
                <a:solidFill>
                  <a:srgbClr val="FFFFFF"/>
                </a:solidFill>
                <a:latin typeface="Cambria Math"/>
                <a:cs typeface="Cambria Math"/>
              </a:rPr>
              <a:t> </a:t>
            </a:r>
            <a:r>
              <a:rPr sz="2400" dirty="0">
                <a:solidFill>
                  <a:srgbClr val="FFFFFF"/>
                </a:solidFill>
                <a:latin typeface="Cambria Math"/>
                <a:cs typeface="Cambria Math"/>
              </a:rPr>
              <a:t>=</a:t>
            </a:r>
            <a:r>
              <a:rPr sz="2400" spc="120" dirty="0">
                <a:solidFill>
                  <a:srgbClr val="FFFFFF"/>
                </a:solidFill>
                <a:latin typeface="Cambria Math"/>
                <a:cs typeface="Cambria Math"/>
              </a:rPr>
              <a:t> </a:t>
            </a:r>
            <a:r>
              <a:rPr sz="2400" spc="-60" dirty="0">
                <a:solidFill>
                  <a:srgbClr val="FFFFFF"/>
                </a:solidFill>
                <a:latin typeface="Cambria Math"/>
                <a:cs typeface="Cambria Math"/>
              </a:rPr>
              <a:t>𝛽</a:t>
            </a:r>
            <a:r>
              <a:rPr sz="2625" spc="-89" baseline="-15873" dirty="0">
                <a:solidFill>
                  <a:srgbClr val="FFFFFF"/>
                </a:solidFill>
                <a:latin typeface="Cambria Math"/>
                <a:cs typeface="Cambria Math"/>
              </a:rPr>
              <a:t>0</a:t>
            </a:r>
            <a:r>
              <a:rPr sz="2625" spc="345" baseline="-15873" dirty="0">
                <a:solidFill>
                  <a:srgbClr val="FFFFFF"/>
                </a:solidFill>
                <a:latin typeface="Cambria Math"/>
                <a:cs typeface="Cambria Math"/>
              </a:rPr>
              <a:t> </a:t>
            </a:r>
            <a:r>
              <a:rPr sz="2400" dirty="0">
                <a:solidFill>
                  <a:srgbClr val="FFFFFF"/>
                </a:solidFill>
                <a:latin typeface="Cambria Math"/>
                <a:cs typeface="Cambria Math"/>
              </a:rPr>
              <a:t>+</a:t>
            </a:r>
            <a:r>
              <a:rPr sz="2400" spc="-15" dirty="0">
                <a:solidFill>
                  <a:srgbClr val="FFFFFF"/>
                </a:solidFill>
                <a:latin typeface="Cambria Math"/>
                <a:cs typeface="Cambria Math"/>
              </a:rPr>
              <a:t> </a:t>
            </a:r>
            <a:r>
              <a:rPr sz="2400" spc="-10" dirty="0">
                <a:solidFill>
                  <a:srgbClr val="FFFFFF"/>
                </a:solidFill>
                <a:latin typeface="Cambria Math"/>
                <a:cs typeface="Cambria Math"/>
              </a:rPr>
              <a:t>𝛽</a:t>
            </a:r>
            <a:r>
              <a:rPr sz="2625" spc="-15" baseline="-15873" dirty="0">
                <a:solidFill>
                  <a:srgbClr val="FFFFFF"/>
                </a:solidFill>
                <a:latin typeface="Cambria Math"/>
                <a:cs typeface="Cambria Math"/>
              </a:rPr>
              <a:t>1</a:t>
            </a:r>
            <a:r>
              <a:rPr sz="2400" spc="-10" dirty="0">
                <a:solidFill>
                  <a:srgbClr val="FFFFFF"/>
                </a:solidFill>
                <a:latin typeface="Cambria Math"/>
                <a:cs typeface="Cambria Math"/>
              </a:rPr>
              <a:t>𝑥</a:t>
            </a:r>
            <a:r>
              <a:rPr sz="2625" spc="-15" baseline="-15873" dirty="0">
                <a:solidFill>
                  <a:srgbClr val="FFFFFF"/>
                </a:solidFill>
                <a:latin typeface="Cambria Math"/>
                <a:cs typeface="Cambria Math"/>
              </a:rPr>
              <a:t>𝑖</a:t>
            </a:r>
            <a:r>
              <a:rPr sz="2625" spc="434" baseline="-15873" dirty="0">
                <a:solidFill>
                  <a:srgbClr val="FFFFFF"/>
                </a:solidFill>
                <a:latin typeface="Cambria Math"/>
                <a:cs typeface="Cambria Math"/>
              </a:rPr>
              <a:t> </a:t>
            </a:r>
            <a:r>
              <a:rPr sz="2400" dirty="0">
                <a:solidFill>
                  <a:srgbClr val="FFFFFF"/>
                </a:solidFill>
                <a:latin typeface="Cambria Math"/>
                <a:cs typeface="Cambria Math"/>
              </a:rPr>
              <a:t>+</a:t>
            </a:r>
            <a:r>
              <a:rPr sz="2400" spc="-10" dirty="0">
                <a:solidFill>
                  <a:srgbClr val="FFFFFF"/>
                </a:solidFill>
                <a:latin typeface="Cambria Math"/>
                <a:cs typeface="Cambria Math"/>
              </a:rPr>
              <a:t> </a:t>
            </a:r>
            <a:r>
              <a:rPr sz="2400" dirty="0">
                <a:solidFill>
                  <a:srgbClr val="FFFFFF"/>
                </a:solidFill>
                <a:latin typeface="Cambria Math"/>
                <a:cs typeface="Cambria Math"/>
              </a:rPr>
              <a:t>𝜀</a:t>
            </a:r>
            <a:r>
              <a:rPr sz="2625" baseline="-15873" dirty="0">
                <a:solidFill>
                  <a:srgbClr val="FFFFFF"/>
                </a:solidFill>
                <a:latin typeface="Cambria Math"/>
                <a:cs typeface="Cambria Math"/>
              </a:rPr>
              <a:t>𝑖</a:t>
            </a:r>
            <a:endParaRPr sz="2625" baseline="-15873">
              <a:solidFill>
                <a:prstClr val="black"/>
              </a:solidFill>
              <a:latin typeface="Cambria Math"/>
              <a:cs typeface="Cambria Mat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1040" y="934339"/>
            <a:ext cx="8084820" cy="1120140"/>
          </a:xfrm>
          <a:prstGeom prst="rect">
            <a:avLst/>
          </a:prstGeom>
        </p:spPr>
        <p:txBody>
          <a:bodyPr vert="horz" wrap="square" lIns="0" tIns="13970" rIns="0" bIns="0" rtlCol="0">
            <a:spAutoFit/>
          </a:bodyPr>
          <a:lstStyle/>
          <a:p>
            <a:pPr marL="63500" marR="37465" algn="just">
              <a:lnSpc>
                <a:spcPct val="99600"/>
              </a:lnSpc>
              <a:spcBef>
                <a:spcPts val="110"/>
              </a:spcBef>
            </a:pPr>
            <a:r>
              <a:rPr spc="-5" dirty="0"/>
              <a:t>b</a:t>
            </a:r>
            <a:r>
              <a:rPr spc="-7" baseline="-20833" dirty="0"/>
              <a:t>0</a:t>
            </a:r>
            <a:r>
              <a:rPr baseline="-20833" dirty="0"/>
              <a:t> </a:t>
            </a:r>
            <a:r>
              <a:rPr spc="-5" dirty="0"/>
              <a:t>es el intercepto en la ecuación de </a:t>
            </a:r>
            <a:r>
              <a:rPr dirty="0"/>
              <a:t>regresión </a:t>
            </a:r>
            <a:r>
              <a:rPr spc="-5" dirty="0"/>
              <a:t>por lo </a:t>
            </a:r>
            <a:r>
              <a:rPr dirty="0"/>
              <a:t>tanto </a:t>
            </a:r>
            <a:r>
              <a:rPr spc="-655" dirty="0"/>
              <a:t> </a:t>
            </a:r>
            <a:r>
              <a:rPr spc="-5" dirty="0"/>
              <a:t>indica </a:t>
            </a:r>
            <a:r>
              <a:rPr dirty="0"/>
              <a:t>el </a:t>
            </a:r>
            <a:r>
              <a:rPr spc="-5" dirty="0"/>
              <a:t>valor </a:t>
            </a:r>
            <a:r>
              <a:rPr dirty="0"/>
              <a:t>de la </a:t>
            </a:r>
            <a:r>
              <a:rPr spc="-5" dirty="0"/>
              <a:t>variable </a:t>
            </a:r>
            <a:r>
              <a:rPr dirty="0"/>
              <a:t>Y </a:t>
            </a:r>
            <a:r>
              <a:rPr spc="-5" dirty="0"/>
              <a:t>cuando </a:t>
            </a:r>
            <a:r>
              <a:rPr dirty="0"/>
              <a:t>la </a:t>
            </a:r>
            <a:r>
              <a:rPr spc="-5" dirty="0"/>
              <a:t>variable </a:t>
            </a:r>
            <a:r>
              <a:rPr dirty="0"/>
              <a:t>X toma el </a:t>
            </a:r>
            <a:r>
              <a:rPr spc="-655" dirty="0"/>
              <a:t> </a:t>
            </a:r>
            <a:r>
              <a:rPr spc="-5" dirty="0"/>
              <a:t>valor</a:t>
            </a:r>
            <a:r>
              <a:rPr spc="10" dirty="0"/>
              <a:t> </a:t>
            </a:r>
            <a:r>
              <a:rPr dirty="0"/>
              <a:t>cero.</a:t>
            </a:r>
          </a:p>
        </p:txBody>
      </p:sp>
      <p:sp>
        <p:nvSpPr>
          <p:cNvPr id="3" name="object 3"/>
          <p:cNvSpPr txBox="1"/>
          <p:nvPr/>
        </p:nvSpPr>
        <p:spPr>
          <a:xfrm>
            <a:off x="1975613" y="3094991"/>
            <a:ext cx="7228205" cy="1123315"/>
          </a:xfrm>
          <a:prstGeom prst="rect">
            <a:avLst/>
          </a:prstGeom>
        </p:spPr>
        <p:txBody>
          <a:bodyPr vert="horz" wrap="square" lIns="0" tIns="12700" rIns="0" bIns="0" rtlCol="0">
            <a:spAutoFit/>
          </a:bodyPr>
          <a:lstStyle/>
          <a:p>
            <a:pPr marL="63500" marR="30480">
              <a:spcBef>
                <a:spcPts val="100"/>
              </a:spcBef>
              <a:tabLst>
                <a:tab pos="514350" algn="l"/>
              </a:tabLst>
            </a:pPr>
            <a:r>
              <a:rPr sz="2400" spc="-5" dirty="0">
                <a:solidFill>
                  <a:srgbClr val="FFFFFF"/>
                </a:solidFill>
                <a:latin typeface="Arial MT"/>
                <a:cs typeface="Arial MT"/>
              </a:rPr>
              <a:t>b</a:t>
            </a:r>
            <a:r>
              <a:rPr sz="2400" spc="-7" baseline="-20833" dirty="0">
                <a:solidFill>
                  <a:srgbClr val="FFFFFF"/>
                </a:solidFill>
                <a:latin typeface="Arial MT"/>
                <a:cs typeface="Arial MT"/>
              </a:rPr>
              <a:t>1	</a:t>
            </a:r>
            <a:r>
              <a:rPr sz="2400" spc="-5" dirty="0">
                <a:solidFill>
                  <a:srgbClr val="FFFFFF"/>
                </a:solidFill>
                <a:latin typeface="Arial MT"/>
                <a:cs typeface="Arial MT"/>
              </a:rPr>
              <a:t>es</a:t>
            </a:r>
            <a:r>
              <a:rPr sz="2400" spc="-10" dirty="0">
                <a:solidFill>
                  <a:srgbClr val="FFFFFF"/>
                </a:solidFill>
                <a:latin typeface="Arial MT"/>
                <a:cs typeface="Arial MT"/>
              </a:rPr>
              <a:t> </a:t>
            </a:r>
            <a:r>
              <a:rPr sz="2400" spc="-5" dirty="0">
                <a:solidFill>
                  <a:srgbClr val="FFFFFF"/>
                </a:solidFill>
                <a:latin typeface="Arial MT"/>
                <a:cs typeface="Arial MT"/>
              </a:rPr>
              <a:t>la</a:t>
            </a:r>
            <a:r>
              <a:rPr sz="2400" spc="5" dirty="0">
                <a:solidFill>
                  <a:srgbClr val="FFFFFF"/>
                </a:solidFill>
                <a:latin typeface="Arial MT"/>
                <a:cs typeface="Arial MT"/>
              </a:rPr>
              <a:t> </a:t>
            </a:r>
            <a:r>
              <a:rPr sz="2400" spc="-5" dirty="0">
                <a:solidFill>
                  <a:srgbClr val="FFFFFF"/>
                </a:solidFill>
                <a:latin typeface="Arial MT"/>
                <a:cs typeface="Arial MT"/>
              </a:rPr>
              <a:t>pendiente</a:t>
            </a:r>
            <a:r>
              <a:rPr sz="2400" spc="20" dirty="0">
                <a:solidFill>
                  <a:srgbClr val="FFFFFF"/>
                </a:solidFill>
                <a:latin typeface="Arial MT"/>
                <a:cs typeface="Arial MT"/>
              </a:rPr>
              <a:t> </a:t>
            </a:r>
            <a:r>
              <a:rPr sz="2400" spc="-5" dirty="0">
                <a:solidFill>
                  <a:srgbClr val="FFFFFF"/>
                </a:solidFill>
                <a:latin typeface="Arial MT"/>
                <a:cs typeface="Arial MT"/>
              </a:rPr>
              <a:t>de</a:t>
            </a:r>
            <a:r>
              <a:rPr sz="2400" spc="10" dirty="0">
                <a:solidFill>
                  <a:srgbClr val="FFFFFF"/>
                </a:solidFill>
                <a:latin typeface="Arial MT"/>
                <a:cs typeface="Arial MT"/>
              </a:rPr>
              <a:t> </a:t>
            </a:r>
            <a:r>
              <a:rPr sz="2400" spc="-5" dirty="0">
                <a:solidFill>
                  <a:srgbClr val="FFFFFF"/>
                </a:solidFill>
                <a:latin typeface="Arial MT"/>
                <a:cs typeface="Arial MT"/>
              </a:rPr>
              <a:t>la </a:t>
            </a:r>
            <a:r>
              <a:rPr sz="2400" dirty="0">
                <a:solidFill>
                  <a:srgbClr val="FFFFFF"/>
                </a:solidFill>
                <a:latin typeface="Arial MT"/>
                <a:cs typeface="Arial MT"/>
              </a:rPr>
              <a:t>recta </a:t>
            </a:r>
            <a:r>
              <a:rPr sz="2400" spc="-5" dirty="0">
                <a:solidFill>
                  <a:srgbClr val="FFFFFF"/>
                </a:solidFill>
                <a:latin typeface="Arial MT"/>
                <a:cs typeface="Arial MT"/>
              </a:rPr>
              <a:t>e</a:t>
            </a:r>
            <a:r>
              <a:rPr sz="2400" spc="-10" dirty="0">
                <a:solidFill>
                  <a:srgbClr val="FFFFFF"/>
                </a:solidFill>
                <a:latin typeface="Arial MT"/>
                <a:cs typeface="Arial MT"/>
              </a:rPr>
              <a:t> </a:t>
            </a:r>
            <a:r>
              <a:rPr sz="2400" spc="-5" dirty="0">
                <a:solidFill>
                  <a:srgbClr val="FFFFFF"/>
                </a:solidFill>
                <a:latin typeface="Arial MT"/>
                <a:cs typeface="Arial MT"/>
              </a:rPr>
              <a:t>indica</a:t>
            </a:r>
            <a:r>
              <a:rPr sz="2400" spc="20" dirty="0">
                <a:solidFill>
                  <a:srgbClr val="FFFFFF"/>
                </a:solidFill>
                <a:latin typeface="Arial MT"/>
                <a:cs typeface="Arial MT"/>
              </a:rPr>
              <a:t> </a:t>
            </a:r>
            <a:r>
              <a:rPr sz="2400" spc="-5" dirty="0">
                <a:solidFill>
                  <a:srgbClr val="FFFFFF"/>
                </a:solidFill>
                <a:latin typeface="Arial MT"/>
                <a:cs typeface="Arial MT"/>
              </a:rPr>
              <a:t>el</a:t>
            </a:r>
            <a:r>
              <a:rPr sz="2400" spc="-10" dirty="0">
                <a:solidFill>
                  <a:srgbClr val="FFFFFF"/>
                </a:solidFill>
                <a:latin typeface="Arial MT"/>
                <a:cs typeface="Arial MT"/>
              </a:rPr>
              <a:t> </a:t>
            </a:r>
            <a:r>
              <a:rPr sz="2400" spc="-5" dirty="0">
                <a:solidFill>
                  <a:srgbClr val="FFFFFF"/>
                </a:solidFill>
                <a:latin typeface="Arial MT"/>
                <a:cs typeface="Arial MT"/>
              </a:rPr>
              <a:t>cambio </a:t>
            </a:r>
            <a:r>
              <a:rPr sz="2400" dirty="0">
                <a:solidFill>
                  <a:srgbClr val="FFFFFF"/>
                </a:solidFill>
                <a:latin typeface="Arial MT"/>
                <a:cs typeface="Arial MT"/>
              </a:rPr>
              <a:t> </a:t>
            </a:r>
            <a:r>
              <a:rPr sz="2400" spc="-5" dirty="0">
                <a:solidFill>
                  <a:srgbClr val="FFFFFF"/>
                </a:solidFill>
                <a:latin typeface="Arial MT"/>
                <a:cs typeface="Arial MT"/>
              </a:rPr>
              <a:t>promedio</a:t>
            </a:r>
            <a:r>
              <a:rPr sz="2400" spc="20" dirty="0">
                <a:solidFill>
                  <a:srgbClr val="FFFFFF"/>
                </a:solidFill>
                <a:latin typeface="Arial MT"/>
                <a:cs typeface="Arial MT"/>
              </a:rPr>
              <a:t> </a:t>
            </a:r>
            <a:r>
              <a:rPr sz="2400" spc="-5" dirty="0">
                <a:solidFill>
                  <a:srgbClr val="FFFFFF"/>
                </a:solidFill>
                <a:latin typeface="Arial MT"/>
                <a:cs typeface="Arial MT"/>
              </a:rPr>
              <a:t>que</a:t>
            </a:r>
            <a:r>
              <a:rPr sz="2400" dirty="0">
                <a:solidFill>
                  <a:srgbClr val="FFFFFF"/>
                </a:solidFill>
                <a:latin typeface="Arial MT"/>
                <a:cs typeface="Arial MT"/>
              </a:rPr>
              <a:t> </a:t>
            </a:r>
            <a:r>
              <a:rPr sz="2400" spc="-5" dirty="0">
                <a:solidFill>
                  <a:srgbClr val="FFFFFF"/>
                </a:solidFill>
                <a:latin typeface="Arial MT"/>
                <a:cs typeface="Arial MT"/>
              </a:rPr>
              <a:t>se</a:t>
            </a:r>
            <a:r>
              <a:rPr sz="2400" spc="10" dirty="0">
                <a:solidFill>
                  <a:srgbClr val="FFFFFF"/>
                </a:solidFill>
                <a:latin typeface="Arial MT"/>
                <a:cs typeface="Arial MT"/>
              </a:rPr>
              <a:t> </a:t>
            </a:r>
            <a:r>
              <a:rPr sz="2400" spc="-5" dirty="0">
                <a:solidFill>
                  <a:srgbClr val="FFFFFF"/>
                </a:solidFill>
                <a:latin typeface="Arial MT"/>
                <a:cs typeface="Arial MT"/>
              </a:rPr>
              <a:t>produce</a:t>
            </a:r>
            <a:r>
              <a:rPr sz="2400" spc="15" dirty="0">
                <a:solidFill>
                  <a:srgbClr val="FFFFFF"/>
                </a:solidFill>
                <a:latin typeface="Arial MT"/>
                <a:cs typeface="Arial MT"/>
              </a:rPr>
              <a:t> </a:t>
            </a:r>
            <a:r>
              <a:rPr sz="2400" spc="-5" dirty="0">
                <a:solidFill>
                  <a:srgbClr val="FFFFFF"/>
                </a:solidFill>
                <a:latin typeface="Arial MT"/>
                <a:cs typeface="Arial MT"/>
              </a:rPr>
              <a:t>en</a:t>
            </a:r>
            <a:r>
              <a:rPr sz="2400" spc="10" dirty="0">
                <a:solidFill>
                  <a:srgbClr val="FFFFFF"/>
                </a:solidFill>
                <a:latin typeface="Arial MT"/>
                <a:cs typeface="Arial MT"/>
              </a:rPr>
              <a:t> </a:t>
            </a:r>
            <a:r>
              <a:rPr sz="2400" spc="-5" dirty="0">
                <a:solidFill>
                  <a:srgbClr val="FFFFFF"/>
                </a:solidFill>
                <a:latin typeface="Arial MT"/>
                <a:cs typeface="Arial MT"/>
              </a:rPr>
              <a:t>la</a:t>
            </a:r>
            <a:r>
              <a:rPr sz="2400" spc="10" dirty="0">
                <a:solidFill>
                  <a:srgbClr val="FFFFFF"/>
                </a:solidFill>
                <a:latin typeface="Arial MT"/>
                <a:cs typeface="Arial MT"/>
              </a:rPr>
              <a:t> </a:t>
            </a:r>
            <a:r>
              <a:rPr sz="2400" spc="-5" dirty="0">
                <a:solidFill>
                  <a:srgbClr val="FFFFFF"/>
                </a:solidFill>
                <a:latin typeface="Arial MT"/>
                <a:cs typeface="Arial MT"/>
              </a:rPr>
              <a:t>variable</a:t>
            </a:r>
            <a:r>
              <a:rPr sz="2400" spc="-15" dirty="0">
                <a:solidFill>
                  <a:srgbClr val="FFFFFF"/>
                </a:solidFill>
                <a:latin typeface="Arial MT"/>
                <a:cs typeface="Arial MT"/>
              </a:rPr>
              <a:t> </a:t>
            </a:r>
            <a:r>
              <a:rPr sz="2400" dirty="0">
                <a:solidFill>
                  <a:srgbClr val="FFFFFF"/>
                </a:solidFill>
                <a:latin typeface="Arial MT"/>
                <a:cs typeface="Arial MT"/>
              </a:rPr>
              <a:t>Y</a:t>
            </a:r>
            <a:r>
              <a:rPr sz="2400" spc="-45" dirty="0">
                <a:solidFill>
                  <a:srgbClr val="FFFFFF"/>
                </a:solidFill>
                <a:latin typeface="Arial MT"/>
                <a:cs typeface="Arial MT"/>
              </a:rPr>
              <a:t> </a:t>
            </a:r>
            <a:r>
              <a:rPr sz="2400" spc="-5" dirty="0">
                <a:solidFill>
                  <a:srgbClr val="FFFFFF"/>
                </a:solidFill>
                <a:latin typeface="Arial MT"/>
                <a:cs typeface="Arial MT"/>
              </a:rPr>
              <a:t>al</a:t>
            </a:r>
            <a:r>
              <a:rPr sz="2400" spc="15" dirty="0">
                <a:solidFill>
                  <a:srgbClr val="FFFFFF"/>
                </a:solidFill>
                <a:latin typeface="Arial MT"/>
                <a:cs typeface="Arial MT"/>
              </a:rPr>
              <a:t> </a:t>
            </a:r>
            <a:r>
              <a:rPr sz="2400" spc="-5" dirty="0">
                <a:solidFill>
                  <a:srgbClr val="FFFFFF"/>
                </a:solidFill>
                <a:latin typeface="Arial MT"/>
                <a:cs typeface="Arial MT"/>
              </a:rPr>
              <a:t>variar</a:t>
            </a:r>
            <a:r>
              <a:rPr sz="2400" spc="10" dirty="0">
                <a:solidFill>
                  <a:srgbClr val="FFFFFF"/>
                </a:solidFill>
                <a:latin typeface="Arial MT"/>
                <a:cs typeface="Arial MT"/>
              </a:rPr>
              <a:t> </a:t>
            </a:r>
            <a:r>
              <a:rPr sz="2400" spc="-5" dirty="0">
                <a:solidFill>
                  <a:srgbClr val="FFFFFF"/>
                </a:solidFill>
                <a:latin typeface="Arial MT"/>
                <a:cs typeface="Arial MT"/>
              </a:rPr>
              <a:t>la </a:t>
            </a:r>
            <a:r>
              <a:rPr sz="2400" spc="-650" dirty="0">
                <a:solidFill>
                  <a:srgbClr val="FFFFFF"/>
                </a:solidFill>
                <a:latin typeface="Arial MT"/>
                <a:cs typeface="Arial MT"/>
              </a:rPr>
              <a:t> </a:t>
            </a:r>
            <a:r>
              <a:rPr sz="2400" spc="-5" dirty="0">
                <a:solidFill>
                  <a:srgbClr val="FFFFFF"/>
                </a:solidFill>
                <a:latin typeface="Arial MT"/>
                <a:cs typeface="Arial MT"/>
              </a:rPr>
              <a:t>variable</a:t>
            </a:r>
            <a:r>
              <a:rPr sz="2400" spc="15" dirty="0">
                <a:solidFill>
                  <a:srgbClr val="FFFFFF"/>
                </a:solidFill>
                <a:latin typeface="Arial MT"/>
                <a:cs typeface="Arial MT"/>
              </a:rPr>
              <a:t> </a:t>
            </a:r>
            <a:r>
              <a:rPr sz="2400" dirty="0">
                <a:solidFill>
                  <a:srgbClr val="FFFFFF"/>
                </a:solidFill>
                <a:latin typeface="Arial MT"/>
                <a:cs typeface="Arial MT"/>
              </a:rPr>
              <a:t>X en</a:t>
            </a:r>
            <a:r>
              <a:rPr sz="2400" spc="-10" dirty="0">
                <a:solidFill>
                  <a:srgbClr val="FFFFFF"/>
                </a:solidFill>
                <a:latin typeface="Arial MT"/>
                <a:cs typeface="Arial MT"/>
              </a:rPr>
              <a:t> </a:t>
            </a:r>
            <a:r>
              <a:rPr sz="2400" dirty="0">
                <a:solidFill>
                  <a:srgbClr val="FFFFFF"/>
                </a:solidFill>
                <a:latin typeface="Arial MT"/>
                <a:cs typeface="Arial MT"/>
              </a:rPr>
              <a:t>una</a:t>
            </a:r>
            <a:r>
              <a:rPr sz="2400" spc="5" dirty="0">
                <a:solidFill>
                  <a:srgbClr val="FFFFFF"/>
                </a:solidFill>
                <a:latin typeface="Arial MT"/>
                <a:cs typeface="Arial MT"/>
              </a:rPr>
              <a:t> </a:t>
            </a:r>
            <a:r>
              <a:rPr sz="2400" spc="-5" dirty="0">
                <a:solidFill>
                  <a:srgbClr val="FFFFFF"/>
                </a:solidFill>
                <a:latin typeface="Arial MT"/>
                <a:cs typeface="Arial MT"/>
              </a:rPr>
              <a:t>unidad.</a:t>
            </a:r>
            <a:endParaRPr sz="2400" dirty="0">
              <a:solidFill>
                <a:prstClr val="black"/>
              </a:solidFill>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425826" y="1741551"/>
          <a:ext cx="5040629" cy="4651370"/>
        </p:xfrm>
        <a:graphic>
          <a:graphicData uri="http://schemas.openxmlformats.org/drawingml/2006/table">
            <a:tbl>
              <a:tblPr firstRow="1" bandRow="1">
                <a:tableStyleId>{2D5ABB26-0587-4C30-8999-92F81FD0307C}</a:tableStyleId>
              </a:tblPr>
              <a:tblGrid>
                <a:gridCol w="894715">
                  <a:extLst>
                    <a:ext uri="{9D8B030D-6E8A-4147-A177-3AD203B41FA5}">
                      <a16:colId xmlns:a16="http://schemas.microsoft.com/office/drawing/2014/main" val="20000"/>
                    </a:ext>
                  </a:extLst>
                </a:gridCol>
                <a:gridCol w="1804670">
                  <a:extLst>
                    <a:ext uri="{9D8B030D-6E8A-4147-A177-3AD203B41FA5}">
                      <a16:colId xmlns:a16="http://schemas.microsoft.com/office/drawing/2014/main" val="20001"/>
                    </a:ext>
                  </a:extLst>
                </a:gridCol>
                <a:gridCol w="2341244">
                  <a:extLst>
                    <a:ext uri="{9D8B030D-6E8A-4147-A177-3AD203B41FA5}">
                      <a16:colId xmlns:a16="http://schemas.microsoft.com/office/drawing/2014/main" val="20002"/>
                    </a:ext>
                  </a:extLst>
                </a:gridCol>
              </a:tblGrid>
              <a:tr h="1023874">
                <a:tc>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9525">
                        <a:lnSpc>
                          <a:spcPts val="1595"/>
                        </a:lnSpc>
                        <a:spcBef>
                          <a:spcPts val="1190"/>
                        </a:spcBef>
                      </a:pPr>
                      <a:r>
                        <a:rPr sz="1400" spc="-5" dirty="0">
                          <a:solidFill>
                            <a:srgbClr val="003456"/>
                          </a:solidFill>
                          <a:latin typeface="Arial MT"/>
                          <a:cs typeface="Arial MT"/>
                        </a:rPr>
                        <a:t>Hogar</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10160">
                        <a:lnSpc>
                          <a:spcPct val="100000"/>
                        </a:lnSpc>
                        <a:spcBef>
                          <a:spcPts val="1235"/>
                        </a:spcBef>
                      </a:pPr>
                      <a:r>
                        <a:rPr sz="1400" spc="-5" dirty="0">
                          <a:solidFill>
                            <a:srgbClr val="003456"/>
                          </a:solidFill>
                          <a:latin typeface="Arial MT"/>
                          <a:cs typeface="Arial MT"/>
                        </a:rPr>
                        <a:t>Nº</a:t>
                      </a:r>
                      <a:r>
                        <a:rPr sz="1400" spc="-10" dirty="0">
                          <a:solidFill>
                            <a:srgbClr val="003456"/>
                          </a:solidFill>
                          <a:latin typeface="Arial MT"/>
                          <a:cs typeface="Arial MT"/>
                        </a:rPr>
                        <a:t> </a:t>
                      </a:r>
                      <a:r>
                        <a:rPr sz="1400" dirty="0">
                          <a:solidFill>
                            <a:srgbClr val="003456"/>
                          </a:solidFill>
                          <a:latin typeface="Arial MT"/>
                          <a:cs typeface="Arial MT"/>
                        </a:rPr>
                        <a:t>de</a:t>
                      </a:r>
                      <a:r>
                        <a:rPr sz="1400" spc="-20" dirty="0">
                          <a:solidFill>
                            <a:srgbClr val="003456"/>
                          </a:solidFill>
                          <a:latin typeface="Arial MT"/>
                          <a:cs typeface="Arial MT"/>
                        </a:rPr>
                        <a:t> </a:t>
                      </a:r>
                      <a:r>
                        <a:rPr sz="1400" spc="-5" dirty="0">
                          <a:solidFill>
                            <a:srgbClr val="003456"/>
                          </a:solidFill>
                          <a:latin typeface="Arial MT"/>
                          <a:cs typeface="Arial MT"/>
                        </a:rPr>
                        <a:t>integrantes</a:t>
                      </a:r>
                      <a:r>
                        <a:rPr sz="1400" spc="-50" dirty="0">
                          <a:solidFill>
                            <a:srgbClr val="003456"/>
                          </a:solidFill>
                          <a:latin typeface="Arial MT"/>
                          <a:cs typeface="Arial MT"/>
                        </a:rPr>
                        <a:t> </a:t>
                      </a:r>
                      <a:r>
                        <a:rPr sz="1400" dirty="0">
                          <a:solidFill>
                            <a:srgbClr val="003456"/>
                          </a:solidFill>
                          <a:latin typeface="Arial MT"/>
                          <a:cs typeface="Arial MT"/>
                        </a:rPr>
                        <a:t>del</a:t>
                      </a:r>
                      <a:endParaRPr sz="1400">
                        <a:latin typeface="Arial MT"/>
                        <a:cs typeface="Arial MT"/>
                      </a:endParaRPr>
                    </a:p>
                    <a:p>
                      <a:pPr marL="10160">
                        <a:lnSpc>
                          <a:spcPts val="1595"/>
                        </a:lnSpc>
                      </a:pPr>
                      <a:r>
                        <a:rPr sz="1400" dirty="0">
                          <a:solidFill>
                            <a:srgbClr val="003456"/>
                          </a:solidFill>
                          <a:latin typeface="Arial MT"/>
                          <a:cs typeface="Arial MT"/>
                        </a:rPr>
                        <a:t>grupo</a:t>
                      </a:r>
                      <a:r>
                        <a:rPr sz="1400" spc="-70" dirty="0">
                          <a:solidFill>
                            <a:srgbClr val="003456"/>
                          </a:solidFill>
                          <a:latin typeface="Arial MT"/>
                          <a:cs typeface="Arial MT"/>
                        </a:rPr>
                        <a:t> </a:t>
                      </a:r>
                      <a:r>
                        <a:rPr sz="1400" dirty="0">
                          <a:solidFill>
                            <a:srgbClr val="003456"/>
                          </a:solidFill>
                          <a:latin typeface="Arial MT"/>
                          <a:cs typeface="Arial MT"/>
                        </a:rPr>
                        <a:t>familiar</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a:lnSpc>
                          <a:spcPct val="100000"/>
                        </a:lnSpc>
                      </a:pPr>
                      <a:endParaRPr sz="1500">
                        <a:latin typeface="Times New Roman"/>
                        <a:cs typeface="Times New Roman"/>
                      </a:endParaRPr>
                    </a:p>
                    <a:p>
                      <a:pPr marL="10160" marR="558800">
                        <a:lnSpc>
                          <a:spcPct val="100000"/>
                        </a:lnSpc>
                        <a:spcBef>
                          <a:spcPts val="1195"/>
                        </a:spcBef>
                      </a:pPr>
                      <a:r>
                        <a:rPr sz="1400" dirty="0">
                          <a:solidFill>
                            <a:srgbClr val="003456"/>
                          </a:solidFill>
                          <a:latin typeface="Arial MT"/>
                          <a:cs typeface="Arial MT"/>
                        </a:rPr>
                        <a:t>Gastos en </a:t>
                      </a:r>
                      <a:r>
                        <a:rPr sz="1400" spc="5" dirty="0">
                          <a:solidFill>
                            <a:srgbClr val="003456"/>
                          </a:solidFill>
                          <a:latin typeface="Arial MT"/>
                          <a:cs typeface="Arial MT"/>
                        </a:rPr>
                        <a:t> </a:t>
                      </a:r>
                      <a:r>
                        <a:rPr sz="1400" spc="-5" dirty="0">
                          <a:solidFill>
                            <a:srgbClr val="003456"/>
                          </a:solidFill>
                          <a:latin typeface="Arial MT"/>
                          <a:cs typeface="Arial MT"/>
                        </a:rPr>
                        <a:t>alimentación.(miles</a:t>
                      </a:r>
                      <a:r>
                        <a:rPr sz="1400" spc="-70" dirty="0">
                          <a:solidFill>
                            <a:srgbClr val="003456"/>
                          </a:solidFill>
                          <a:latin typeface="Arial MT"/>
                          <a:cs typeface="Arial MT"/>
                        </a:rPr>
                        <a:t> </a:t>
                      </a:r>
                      <a:r>
                        <a:rPr sz="1400" dirty="0">
                          <a:solidFill>
                            <a:srgbClr val="003456"/>
                          </a:solidFill>
                          <a:latin typeface="Arial MT"/>
                          <a:cs typeface="Arial MT"/>
                        </a:rPr>
                        <a:t>de </a:t>
                      </a:r>
                      <a:r>
                        <a:rPr sz="1400" spc="-370" dirty="0">
                          <a:solidFill>
                            <a:srgbClr val="003456"/>
                          </a:solidFill>
                          <a:latin typeface="Arial MT"/>
                          <a:cs typeface="Arial MT"/>
                        </a:rPr>
                        <a:t> </a:t>
                      </a:r>
                      <a:r>
                        <a:rPr sz="1400" dirty="0">
                          <a:solidFill>
                            <a:srgbClr val="003456"/>
                          </a:solidFill>
                          <a:latin typeface="Arial MT"/>
                          <a:cs typeface="Arial MT"/>
                        </a:rPr>
                        <a:t>pesos)</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0"/>
                  </a:ext>
                </a:extLst>
              </a:tr>
              <a:tr h="328167">
                <a:tc>
                  <a:txBody>
                    <a:bodyPr/>
                    <a:lstStyle/>
                    <a:p>
                      <a:pPr marR="1905" algn="r">
                        <a:lnSpc>
                          <a:spcPts val="1595"/>
                        </a:lnSpc>
                        <a:spcBef>
                          <a:spcPts val="885"/>
                        </a:spcBef>
                      </a:pPr>
                      <a:r>
                        <a:rPr sz="1400" dirty="0">
                          <a:solidFill>
                            <a:srgbClr val="003456"/>
                          </a:solidFill>
                          <a:latin typeface="Arial MT"/>
                          <a:cs typeface="Arial MT"/>
                        </a:rPr>
                        <a:t>1</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85"/>
                        </a:spcBef>
                      </a:pPr>
                      <a:r>
                        <a:rPr sz="1400" dirty="0">
                          <a:solidFill>
                            <a:srgbClr val="003456"/>
                          </a:solidFill>
                          <a:latin typeface="Arial MT"/>
                          <a:cs typeface="Arial MT"/>
                        </a:rPr>
                        <a:t>4</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85"/>
                        </a:spcBef>
                      </a:pPr>
                      <a:r>
                        <a:rPr sz="1400" spc="-5" dirty="0">
                          <a:solidFill>
                            <a:srgbClr val="003456"/>
                          </a:solidFill>
                          <a:latin typeface="Arial MT"/>
                          <a:cs typeface="Arial MT"/>
                        </a:rPr>
                        <a:t>200</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1"/>
                  </a:ext>
                </a:extLst>
              </a:tr>
              <a:tr h="328168">
                <a:tc>
                  <a:txBody>
                    <a:bodyPr/>
                    <a:lstStyle/>
                    <a:p>
                      <a:pPr marR="1905" algn="r">
                        <a:lnSpc>
                          <a:spcPts val="1595"/>
                        </a:lnSpc>
                        <a:spcBef>
                          <a:spcPts val="890"/>
                        </a:spcBef>
                      </a:pPr>
                      <a:r>
                        <a:rPr sz="1400" dirty="0">
                          <a:solidFill>
                            <a:srgbClr val="003456"/>
                          </a:solidFill>
                          <a:latin typeface="Arial MT"/>
                          <a:cs typeface="Arial MT"/>
                        </a:rPr>
                        <a:t>2</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2</a:t>
                      </a:r>
                      <a:endParaRPr sz="1400" dirty="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130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2"/>
                  </a:ext>
                </a:extLst>
              </a:tr>
              <a:tr h="328168">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5</a:t>
                      </a:r>
                      <a:endParaRPr sz="1400" dirty="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190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3"/>
                  </a:ext>
                </a:extLst>
              </a:tr>
              <a:tr h="328168">
                <a:tc>
                  <a:txBody>
                    <a:bodyPr/>
                    <a:lstStyle/>
                    <a:p>
                      <a:pPr marR="1905" algn="r">
                        <a:lnSpc>
                          <a:spcPts val="1595"/>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175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4"/>
                  </a:ext>
                </a:extLst>
              </a:tr>
              <a:tr h="328167">
                <a:tc>
                  <a:txBody>
                    <a:bodyPr/>
                    <a:lstStyle/>
                    <a:p>
                      <a:pPr marR="1905" algn="r">
                        <a:lnSpc>
                          <a:spcPts val="1595"/>
                        </a:lnSpc>
                        <a:spcBef>
                          <a:spcPts val="890"/>
                        </a:spcBef>
                      </a:pPr>
                      <a:r>
                        <a:rPr sz="1400" dirty="0">
                          <a:solidFill>
                            <a:srgbClr val="003456"/>
                          </a:solidFill>
                          <a:latin typeface="Arial MT"/>
                          <a:cs typeface="Arial MT"/>
                        </a:rPr>
                        <a:t>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160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5"/>
                  </a:ext>
                </a:extLst>
              </a:tr>
              <a:tr h="328295">
                <a:tc>
                  <a:txBody>
                    <a:bodyPr/>
                    <a:lstStyle/>
                    <a:p>
                      <a:pPr marR="1905" algn="r">
                        <a:lnSpc>
                          <a:spcPts val="1595"/>
                        </a:lnSpc>
                        <a:spcBef>
                          <a:spcPts val="890"/>
                        </a:spcBef>
                      </a:pPr>
                      <a:r>
                        <a:rPr sz="1400" dirty="0">
                          <a:solidFill>
                            <a:srgbClr val="003456"/>
                          </a:solidFill>
                          <a:latin typeface="Arial MT"/>
                          <a:cs typeface="Arial MT"/>
                        </a:rPr>
                        <a:t>6</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6</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260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6"/>
                  </a:ext>
                </a:extLst>
              </a:tr>
              <a:tr h="328167">
                <a:tc>
                  <a:txBody>
                    <a:bodyPr/>
                    <a:lstStyle/>
                    <a:p>
                      <a:pPr marR="1905" algn="r">
                        <a:lnSpc>
                          <a:spcPts val="1590"/>
                        </a:lnSpc>
                        <a:spcBef>
                          <a:spcPts val="890"/>
                        </a:spcBef>
                      </a:pPr>
                      <a:r>
                        <a:rPr sz="1400" dirty="0">
                          <a:solidFill>
                            <a:srgbClr val="003456"/>
                          </a:solidFill>
                          <a:latin typeface="Arial MT"/>
                          <a:cs typeface="Arial MT"/>
                        </a:rPr>
                        <a:t>7</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170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7"/>
                  </a:ext>
                </a:extLst>
              </a:tr>
              <a:tr h="328168">
                <a:tc>
                  <a:txBody>
                    <a:bodyPr/>
                    <a:lstStyle/>
                    <a:p>
                      <a:pPr marR="1905" algn="r">
                        <a:lnSpc>
                          <a:spcPts val="1590"/>
                        </a:lnSpc>
                        <a:spcBef>
                          <a:spcPts val="890"/>
                        </a:spcBef>
                      </a:pPr>
                      <a:r>
                        <a:rPr sz="1400" dirty="0">
                          <a:solidFill>
                            <a:srgbClr val="003456"/>
                          </a:solidFill>
                          <a:latin typeface="Arial MT"/>
                          <a:cs typeface="Arial MT"/>
                        </a:rPr>
                        <a:t>8</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180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8"/>
                  </a:ext>
                </a:extLst>
              </a:tr>
              <a:tr h="328142">
                <a:tc>
                  <a:txBody>
                    <a:bodyPr/>
                    <a:lstStyle/>
                    <a:p>
                      <a:pPr marR="1905" algn="r">
                        <a:lnSpc>
                          <a:spcPts val="1590"/>
                        </a:lnSpc>
                        <a:spcBef>
                          <a:spcPts val="890"/>
                        </a:spcBef>
                      </a:pPr>
                      <a:r>
                        <a:rPr sz="1400" dirty="0">
                          <a:solidFill>
                            <a:srgbClr val="003456"/>
                          </a:solidFill>
                          <a:latin typeface="Arial MT"/>
                          <a:cs typeface="Arial MT"/>
                        </a:rPr>
                        <a:t>9</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175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9"/>
                  </a:ext>
                </a:extLst>
              </a:tr>
              <a:tr h="328180">
                <a:tc>
                  <a:txBody>
                    <a:bodyPr/>
                    <a:lstStyle/>
                    <a:p>
                      <a:pPr marR="1905" algn="r">
                        <a:lnSpc>
                          <a:spcPts val="1590"/>
                        </a:lnSpc>
                        <a:spcBef>
                          <a:spcPts val="895"/>
                        </a:spcBef>
                      </a:pPr>
                      <a:r>
                        <a:rPr sz="1400" spc="-5" dirty="0">
                          <a:solidFill>
                            <a:srgbClr val="003456"/>
                          </a:solidFill>
                          <a:latin typeface="Arial MT"/>
                          <a:cs typeface="Arial MT"/>
                        </a:rPr>
                        <a:t>10</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dirty="0">
                          <a:solidFill>
                            <a:srgbClr val="003456"/>
                          </a:solidFill>
                          <a:latin typeface="Arial MT"/>
                          <a:cs typeface="Arial MT"/>
                        </a:rPr>
                        <a:t>3</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spc="-5" dirty="0">
                          <a:solidFill>
                            <a:srgbClr val="003456"/>
                          </a:solidFill>
                          <a:latin typeface="Arial MT"/>
                          <a:cs typeface="Arial MT"/>
                        </a:rPr>
                        <a:t>170</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10"/>
                  </a:ext>
                </a:extLst>
              </a:tr>
              <a:tr h="328180">
                <a:tc>
                  <a:txBody>
                    <a:bodyPr/>
                    <a:lstStyle/>
                    <a:p>
                      <a:pPr marR="15875" algn="r">
                        <a:lnSpc>
                          <a:spcPts val="1590"/>
                        </a:lnSpc>
                        <a:spcBef>
                          <a:spcPts val="895"/>
                        </a:spcBef>
                      </a:pPr>
                      <a:r>
                        <a:rPr sz="1400" spc="-110" dirty="0">
                          <a:solidFill>
                            <a:srgbClr val="003456"/>
                          </a:solidFill>
                          <a:latin typeface="Arial MT"/>
                          <a:cs typeface="Arial MT"/>
                        </a:rPr>
                        <a:t>11</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dirty="0">
                          <a:solidFill>
                            <a:srgbClr val="003456"/>
                          </a:solidFill>
                          <a:latin typeface="Arial MT"/>
                          <a:cs typeface="Arial MT"/>
                        </a:rPr>
                        <a:t>5</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spc="-5" dirty="0">
                          <a:solidFill>
                            <a:srgbClr val="003456"/>
                          </a:solidFill>
                          <a:latin typeface="Arial MT"/>
                          <a:cs typeface="Arial MT"/>
                        </a:rPr>
                        <a:t>210</a:t>
                      </a:r>
                      <a:endParaRPr sz="1400" dirty="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xfrm>
            <a:off x="1859992" y="287528"/>
            <a:ext cx="8279765" cy="1122680"/>
          </a:xfrm>
          <a:prstGeom prst="rect">
            <a:avLst/>
          </a:prstGeom>
        </p:spPr>
        <p:txBody>
          <a:bodyPr vert="horz" wrap="square" lIns="0" tIns="12700" rIns="0" bIns="0" rtlCol="0">
            <a:spAutoFit/>
          </a:bodyPr>
          <a:lstStyle/>
          <a:p>
            <a:pPr marL="12700" marR="5080">
              <a:spcBef>
                <a:spcPts val="100"/>
              </a:spcBef>
            </a:pPr>
            <a:r>
              <a:rPr sz="1800" u="heavy" spc="-5" dirty="0">
                <a:uFill>
                  <a:solidFill>
                    <a:srgbClr val="FFFFFF"/>
                  </a:solidFill>
                </a:uFill>
              </a:rPr>
              <a:t>Ejemplo</a:t>
            </a:r>
            <a:r>
              <a:rPr sz="1800" spc="10" dirty="0"/>
              <a:t> </a:t>
            </a:r>
            <a:r>
              <a:rPr sz="1800" dirty="0"/>
              <a:t>:</a:t>
            </a:r>
            <a:r>
              <a:rPr sz="1800" spc="10" dirty="0"/>
              <a:t> </a:t>
            </a:r>
            <a:r>
              <a:rPr sz="1800" spc="-5" dirty="0"/>
              <a:t>En</a:t>
            </a:r>
            <a:r>
              <a:rPr sz="1800" spc="-10" dirty="0"/>
              <a:t> </a:t>
            </a:r>
            <a:r>
              <a:rPr sz="1800" spc="-5" dirty="0"/>
              <a:t>un estudio</a:t>
            </a:r>
            <a:r>
              <a:rPr sz="1800" spc="5" dirty="0"/>
              <a:t> </a:t>
            </a:r>
            <a:r>
              <a:rPr sz="1800" spc="-5" dirty="0"/>
              <a:t>económico</a:t>
            </a:r>
            <a:r>
              <a:rPr sz="1800" spc="20" dirty="0"/>
              <a:t> </a:t>
            </a:r>
            <a:r>
              <a:rPr sz="1800" spc="-5" dirty="0"/>
              <a:t>se</a:t>
            </a:r>
            <a:r>
              <a:rPr sz="1800" spc="5" dirty="0"/>
              <a:t> </a:t>
            </a:r>
            <a:r>
              <a:rPr sz="1800" spc="-5" dirty="0"/>
              <a:t>seleccionó</a:t>
            </a:r>
            <a:r>
              <a:rPr sz="1800" spc="15" dirty="0"/>
              <a:t> </a:t>
            </a:r>
            <a:r>
              <a:rPr sz="1800" spc="-5" dirty="0"/>
              <a:t>una</a:t>
            </a:r>
            <a:r>
              <a:rPr sz="1800" spc="5" dirty="0"/>
              <a:t> </a:t>
            </a:r>
            <a:r>
              <a:rPr sz="1800" spc="-5" dirty="0"/>
              <a:t>muestra</a:t>
            </a:r>
            <a:r>
              <a:rPr sz="1800" spc="5" dirty="0"/>
              <a:t> </a:t>
            </a:r>
            <a:r>
              <a:rPr sz="1800" spc="-5" dirty="0"/>
              <a:t>de </a:t>
            </a:r>
            <a:r>
              <a:rPr sz="1800" spc="-70" dirty="0"/>
              <a:t>11</a:t>
            </a:r>
            <a:r>
              <a:rPr sz="1800" spc="5" dirty="0"/>
              <a:t> </a:t>
            </a:r>
            <a:r>
              <a:rPr sz="1800" spc="-5" dirty="0"/>
              <a:t>hogares </a:t>
            </a:r>
            <a:r>
              <a:rPr sz="1800" dirty="0"/>
              <a:t> </a:t>
            </a:r>
            <a:r>
              <a:rPr sz="1800" spc="-5" dirty="0"/>
              <a:t>para</a:t>
            </a:r>
            <a:r>
              <a:rPr sz="1800" spc="5" dirty="0"/>
              <a:t> </a:t>
            </a:r>
            <a:r>
              <a:rPr sz="1800" spc="-5" dirty="0"/>
              <a:t>determinar</a:t>
            </a:r>
            <a:r>
              <a:rPr sz="1800" spc="10" dirty="0"/>
              <a:t> </a:t>
            </a:r>
            <a:r>
              <a:rPr sz="1800" spc="-5" dirty="0"/>
              <a:t>las</a:t>
            </a:r>
            <a:r>
              <a:rPr sz="1800" spc="5" dirty="0"/>
              <a:t> </a:t>
            </a:r>
            <a:r>
              <a:rPr sz="1800" spc="-5" dirty="0"/>
              <a:t>variables</a:t>
            </a:r>
            <a:r>
              <a:rPr sz="1800" spc="25" dirty="0"/>
              <a:t> </a:t>
            </a:r>
            <a:r>
              <a:rPr sz="1800" spc="-5" dirty="0"/>
              <a:t>que</a:t>
            </a:r>
            <a:r>
              <a:rPr sz="1800" spc="10" dirty="0"/>
              <a:t> </a:t>
            </a:r>
            <a:r>
              <a:rPr sz="1800" spc="-10" dirty="0"/>
              <a:t>explican</a:t>
            </a:r>
            <a:r>
              <a:rPr sz="1800" spc="25" dirty="0"/>
              <a:t> </a:t>
            </a:r>
            <a:r>
              <a:rPr sz="1800" spc="-5" dirty="0"/>
              <a:t>el</a:t>
            </a:r>
            <a:r>
              <a:rPr sz="1800" spc="10" dirty="0"/>
              <a:t> </a:t>
            </a:r>
            <a:r>
              <a:rPr sz="1800" spc="-5" dirty="0"/>
              <a:t>gasto</a:t>
            </a:r>
            <a:r>
              <a:rPr sz="1800" spc="5" dirty="0"/>
              <a:t> </a:t>
            </a:r>
            <a:r>
              <a:rPr sz="1800" spc="-5" dirty="0"/>
              <a:t>mensual</a:t>
            </a:r>
            <a:r>
              <a:rPr sz="1800" spc="15" dirty="0"/>
              <a:t> </a:t>
            </a:r>
            <a:r>
              <a:rPr sz="1800" spc="-5" dirty="0"/>
              <a:t>en</a:t>
            </a:r>
            <a:r>
              <a:rPr sz="1800" spc="10" dirty="0"/>
              <a:t> </a:t>
            </a:r>
            <a:r>
              <a:rPr sz="1800" spc="-5" dirty="0"/>
              <a:t>alimentación. </a:t>
            </a:r>
            <a:r>
              <a:rPr sz="1800" dirty="0"/>
              <a:t> </a:t>
            </a:r>
            <a:r>
              <a:rPr sz="1800" spc="-5" dirty="0"/>
              <a:t>Entre</a:t>
            </a:r>
            <a:r>
              <a:rPr sz="1800" spc="5" dirty="0"/>
              <a:t> </a:t>
            </a:r>
            <a:r>
              <a:rPr sz="1800" dirty="0"/>
              <a:t>otras</a:t>
            </a:r>
            <a:r>
              <a:rPr sz="1800" spc="5" dirty="0"/>
              <a:t> </a:t>
            </a:r>
            <a:r>
              <a:rPr sz="1800" spc="-5" dirty="0"/>
              <a:t>variables</a:t>
            </a:r>
            <a:r>
              <a:rPr sz="1800" spc="30" dirty="0"/>
              <a:t> </a:t>
            </a:r>
            <a:r>
              <a:rPr sz="1800" spc="-5" dirty="0"/>
              <a:t>se</a:t>
            </a:r>
            <a:r>
              <a:rPr sz="1800" spc="5" dirty="0"/>
              <a:t> </a:t>
            </a:r>
            <a:r>
              <a:rPr sz="1800" spc="-5" dirty="0"/>
              <a:t>registró</a:t>
            </a:r>
            <a:r>
              <a:rPr sz="1800" spc="10" dirty="0"/>
              <a:t> </a:t>
            </a:r>
            <a:r>
              <a:rPr sz="1800" spc="-5" dirty="0"/>
              <a:t>el</a:t>
            </a:r>
            <a:r>
              <a:rPr sz="1800" spc="10" dirty="0"/>
              <a:t> </a:t>
            </a:r>
            <a:r>
              <a:rPr sz="1800" spc="-5" dirty="0"/>
              <a:t>número</a:t>
            </a:r>
            <a:r>
              <a:rPr sz="1800" spc="10" dirty="0"/>
              <a:t> </a:t>
            </a:r>
            <a:r>
              <a:rPr sz="1800" spc="-5" dirty="0"/>
              <a:t>de integrantes</a:t>
            </a:r>
            <a:r>
              <a:rPr sz="1800" spc="20" dirty="0"/>
              <a:t> </a:t>
            </a:r>
            <a:r>
              <a:rPr sz="1800" spc="-5" dirty="0"/>
              <a:t>del</a:t>
            </a:r>
            <a:r>
              <a:rPr sz="1800" spc="15" dirty="0"/>
              <a:t> </a:t>
            </a:r>
            <a:r>
              <a:rPr sz="1800" spc="-5" dirty="0"/>
              <a:t>grupo</a:t>
            </a:r>
            <a:r>
              <a:rPr sz="1800" spc="10" dirty="0"/>
              <a:t> </a:t>
            </a:r>
            <a:r>
              <a:rPr sz="1800" spc="-5" dirty="0"/>
              <a:t>familiar</a:t>
            </a:r>
            <a:r>
              <a:rPr sz="1800" spc="15" dirty="0"/>
              <a:t> </a:t>
            </a:r>
            <a:r>
              <a:rPr sz="1800" spc="-5" dirty="0"/>
              <a:t>como </a:t>
            </a:r>
            <a:r>
              <a:rPr sz="1800" spc="-484" dirty="0"/>
              <a:t> </a:t>
            </a:r>
            <a:r>
              <a:rPr sz="1800" spc="-5" dirty="0"/>
              <a:t>explicativa.</a:t>
            </a:r>
            <a:r>
              <a:rPr sz="1800" spc="25" dirty="0"/>
              <a:t> </a:t>
            </a:r>
            <a:r>
              <a:rPr sz="1800" spc="-5" dirty="0"/>
              <a:t>Los</a:t>
            </a:r>
            <a:r>
              <a:rPr sz="1800" spc="10" dirty="0"/>
              <a:t> </a:t>
            </a:r>
            <a:r>
              <a:rPr sz="1800" spc="-5" dirty="0"/>
              <a:t>datos</a:t>
            </a:r>
            <a:r>
              <a:rPr sz="1800" dirty="0"/>
              <a:t> </a:t>
            </a:r>
            <a:r>
              <a:rPr sz="1800" spc="-5" dirty="0"/>
              <a:t>obtenidos</a:t>
            </a:r>
            <a:r>
              <a:rPr sz="1800" spc="20" dirty="0"/>
              <a:t> </a:t>
            </a:r>
            <a:r>
              <a:rPr sz="1800" spc="-5" dirty="0"/>
              <a:t>son</a:t>
            </a:r>
            <a:r>
              <a:rPr sz="1800" spc="-10" dirty="0"/>
              <a:t> </a:t>
            </a:r>
            <a:r>
              <a:rPr sz="1800" spc="-5" dirty="0"/>
              <a:t>los</a:t>
            </a:r>
            <a:r>
              <a:rPr sz="1800" dirty="0"/>
              <a:t> </a:t>
            </a:r>
            <a:r>
              <a:rPr sz="1800" spc="-5" dirty="0"/>
              <a:t>siguientes:</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39567" y="908303"/>
            <a:ext cx="6408420" cy="4753610"/>
            <a:chOff x="1115567" y="908303"/>
            <a:chExt cx="6408420" cy="4753610"/>
          </a:xfrm>
        </p:grpSpPr>
        <p:sp>
          <p:nvSpPr>
            <p:cNvPr id="3" name="object 3"/>
            <p:cNvSpPr/>
            <p:nvPr/>
          </p:nvSpPr>
          <p:spPr>
            <a:xfrm>
              <a:off x="1115567" y="908303"/>
              <a:ext cx="6408420" cy="4753610"/>
            </a:xfrm>
            <a:custGeom>
              <a:avLst/>
              <a:gdLst/>
              <a:ahLst/>
              <a:cxnLst/>
              <a:rect l="l" t="t" r="r" b="b"/>
              <a:pathLst>
                <a:path w="6408420" h="4753610">
                  <a:moveTo>
                    <a:pt x="6408420" y="0"/>
                  </a:moveTo>
                  <a:lnTo>
                    <a:pt x="0" y="0"/>
                  </a:lnTo>
                  <a:lnTo>
                    <a:pt x="0" y="4753356"/>
                  </a:lnTo>
                  <a:lnTo>
                    <a:pt x="6408420" y="4753356"/>
                  </a:lnTo>
                  <a:lnTo>
                    <a:pt x="640842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2036063" y="1880615"/>
              <a:ext cx="5252085" cy="2887980"/>
            </a:xfrm>
            <a:custGeom>
              <a:avLst/>
              <a:gdLst/>
              <a:ahLst/>
              <a:cxnLst/>
              <a:rect l="l" t="t" r="r" b="b"/>
              <a:pathLst>
                <a:path w="5252084" h="2887979">
                  <a:moveTo>
                    <a:pt x="5251703" y="0"/>
                  </a:moveTo>
                  <a:lnTo>
                    <a:pt x="0" y="0"/>
                  </a:lnTo>
                  <a:lnTo>
                    <a:pt x="0" y="2887980"/>
                  </a:lnTo>
                  <a:lnTo>
                    <a:pt x="5251703" y="2887980"/>
                  </a:lnTo>
                  <a:lnTo>
                    <a:pt x="5251703" y="0"/>
                  </a:lnTo>
                  <a:close/>
                </a:path>
              </a:pathLst>
            </a:custGeom>
            <a:solidFill>
              <a:srgbClr val="C0C0C0"/>
            </a:solidFill>
          </p:spPr>
          <p:txBody>
            <a:bodyPr wrap="square" lIns="0" tIns="0" rIns="0" bIns="0" rtlCol="0"/>
            <a:lstStyle/>
            <a:p>
              <a:endParaRPr>
                <a:solidFill>
                  <a:prstClr val="black"/>
                </a:solidFill>
                <a:latin typeface="Calibri"/>
              </a:endParaRPr>
            </a:p>
          </p:txBody>
        </p:sp>
        <p:sp>
          <p:nvSpPr>
            <p:cNvPr id="5" name="object 5"/>
            <p:cNvSpPr/>
            <p:nvPr/>
          </p:nvSpPr>
          <p:spPr>
            <a:xfrm>
              <a:off x="2036063" y="1880615"/>
              <a:ext cx="5252085" cy="2887980"/>
            </a:xfrm>
            <a:custGeom>
              <a:avLst/>
              <a:gdLst/>
              <a:ahLst/>
              <a:cxnLst/>
              <a:rect l="l" t="t" r="r" b="b"/>
              <a:pathLst>
                <a:path w="5252084" h="2887979">
                  <a:moveTo>
                    <a:pt x="0" y="2887980"/>
                  </a:moveTo>
                  <a:lnTo>
                    <a:pt x="5251703" y="2887980"/>
                  </a:lnTo>
                  <a:lnTo>
                    <a:pt x="5251703" y="0"/>
                  </a:lnTo>
                  <a:lnTo>
                    <a:pt x="0" y="0"/>
                  </a:lnTo>
                  <a:lnTo>
                    <a:pt x="0" y="2887980"/>
                  </a:lnTo>
                  <a:close/>
                </a:path>
              </a:pathLst>
            </a:custGeom>
            <a:ln w="12700">
              <a:solidFill>
                <a:srgbClr val="808080"/>
              </a:solidFill>
            </a:ln>
          </p:spPr>
          <p:txBody>
            <a:bodyPr wrap="square" lIns="0" tIns="0" rIns="0" bIns="0" rtlCol="0"/>
            <a:lstStyle/>
            <a:p>
              <a:endParaRPr>
                <a:solidFill>
                  <a:prstClr val="black"/>
                </a:solidFill>
                <a:latin typeface="Calibri"/>
              </a:endParaRPr>
            </a:p>
          </p:txBody>
        </p:sp>
        <p:sp>
          <p:nvSpPr>
            <p:cNvPr id="6" name="object 6"/>
            <p:cNvSpPr/>
            <p:nvPr/>
          </p:nvSpPr>
          <p:spPr>
            <a:xfrm>
              <a:off x="1997963" y="1880615"/>
              <a:ext cx="5290185" cy="2931160"/>
            </a:xfrm>
            <a:custGeom>
              <a:avLst/>
              <a:gdLst/>
              <a:ahLst/>
              <a:cxnLst/>
              <a:rect l="l" t="t" r="r" b="b"/>
              <a:pathLst>
                <a:path w="5290184" h="2931160">
                  <a:moveTo>
                    <a:pt x="38100" y="2887980"/>
                  </a:moveTo>
                  <a:lnTo>
                    <a:pt x="38100" y="0"/>
                  </a:lnTo>
                </a:path>
                <a:path w="5290184" h="2931160">
                  <a:moveTo>
                    <a:pt x="0" y="2887980"/>
                  </a:moveTo>
                  <a:lnTo>
                    <a:pt x="38100" y="2887980"/>
                  </a:lnTo>
                </a:path>
                <a:path w="5290184" h="2931160">
                  <a:moveTo>
                    <a:pt x="0" y="2310384"/>
                  </a:moveTo>
                  <a:lnTo>
                    <a:pt x="38100" y="2310384"/>
                  </a:lnTo>
                </a:path>
                <a:path w="5290184" h="2931160">
                  <a:moveTo>
                    <a:pt x="0" y="1732788"/>
                  </a:moveTo>
                  <a:lnTo>
                    <a:pt x="38100" y="1732788"/>
                  </a:lnTo>
                </a:path>
                <a:path w="5290184" h="2931160">
                  <a:moveTo>
                    <a:pt x="0" y="1155192"/>
                  </a:moveTo>
                  <a:lnTo>
                    <a:pt x="38100" y="1155192"/>
                  </a:lnTo>
                </a:path>
                <a:path w="5290184" h="2931160">
                  <a:moveTo>
                    <a:pt x="0" y="577596"/>
                  </a:moveTo>
                  <a:lnTo>
                    <a:pt x="38100" y="577596"/>
                  </a:lnTo>
                </a:path>
                <a:path w="5290184" h="2931160">
                  <a:moveTo>
                    <a:pt x="0" y="0"/>
                  </a:moveTo>
                  <a:lnTo>
                    <a:pt x="38100" y="0"/>
                  </a:lnTo>
                </a:path>
                <a:path w="5290184" h="2931160">
                  <a:moveTo>
                    <a:pt x="38100" y="2887980"/>
                  </a:moveTo>
                  <a:lnTo>
                    <a:pt x="5289804" y="2887980"/>
                  </a:lnTo>
                </a:path>
                <a:path w="5290184" h="2931160">
                  <a:moveTo>
                    <a:pt x="38100" y="2887980"/>
                  </a:moveTo>
                  <a:lnTo>
                    <a:pt x="38100" y="2930652"/>
                  </a:lnTo>
                </a:path>
                <a:path w="5290184" h="2931160">
                  <a:moveTo>
                    <a:pt x="787908" y="2887980"/>
                  </a:moveTo>
                  <a:lnTo>
                    <a:pt x="787908" y="2930652"/>
                  </a:lnTo>
                </a:path>
                <a:path w="5290184" h="2931160">
                  <a:moveTo>
                    <a:pt x="1539239" y="2887980"/>
                  </a:moveTo>
                  <a:lnTo>
                    <a:pt x="1539239" y="2930652"/>
                  </a:lnTo>
                </a:path>
                <a:path w="5290184" h="2931160">
                  <a:moveTo>
                    <a:pt x="2289048" y="2887980"/>
                  </a:moveTo>
                  <a:lnTo>
                    <a:pt x="2289048" y="2930652"/>
                  </a:lnTo>
                </a:path>
                <a:path w="5290184" h="2931160">
                  <a:moveTo>
                    <a:pt x="3038856" y="2887980"/>
                  </a:moveTo>
                  <a:lnTo>
                    <a:pt x="3038856" y="2930652"/>
                  </a:lnTo>
                </a:path>
                <a:path w="5290184" h="2931160">
                  <a:moveTo>
                    <a:pt x="3790188" y="2887980"/>
                  </a:moveTo>
                  <a:lnTo>
                    <a:pt x="3790188" y="2930652"/>
                  </a:lnTo>
                </a:path>
                <a:path w="5290184" h="2931160">
                  <a:moveTo>
                    <a:pt x="4539995" y="2887980"/>
                  </a:moveTo>
                  <a:lnTo>
                    <a:pt x="4539995" y="2930652"/>
                  </a:lnTo>
                </a:path>
                <a:path w="5290184" h="2931160">
                  <a:moveTo>
                    <a:pt x="5289804" y="2887980"/>
                  </a:moveTo>
                  <a:lnTo>
                    <a:pt x="5289804" y="2930652"/>
                  </a:lnTo>
                </a:path>
              </a:pathLst>
            </a:custGeom>
            <a:ln w="3175">
              <a:solidFill>
                <a:srgbClr val="000000"/>
              </a:solidFill>
            </a:ln>
          </p:spPr>
          <p:txBody>
            <a:bodyPr wrap="square" lIns="0" tIns="0" rIns="0" bIns="0" rtlCol="0"/>
            <a:lstStyle/>
            <a:p>
              <a:endParaRPr>
                <a:solidFill>
                  <a:prstClr val="black"/>
                </a:solidFill>
                <a:latin typeface="Calibri"/>
              </a:endParaRPr>
            </a:p>
          </p:txBody>
        </p:sp>
        <p:pic>
          <p:nvPicPr>
            <p:cNvPr id="7" name="object 7"/>
            <p:cNvPicPr/>
            <p:nvPr/>
          </p:nvPicPr>
          <p:blipFill>
            <a:blip r:embed="rId2" cstate="print"/>
            <a:stretch>
              <a:fillRect/>
            </a:stretch>
          </p:blipFill>
          <p:spPr>
            <a:xfrm>
              <a:off x="5000053" y="2999422"/>
              <a:ext cx="73533" cy="73532"/>
            </a:xfrm>
            <a:prstGeom prst="rect">
              <a:avLst/>
            </a:prstGeom>
          </p:spPr>
        </p:pic>
        <p:pic>
          <p:nvPicPr>
            <p:cNvPr id="8" name="object 8"/>
            <p:cNvPicPr/>
            <p:nvPr/>
          </p:nvPicPr>
          <p:blipFill>
            <a:blip r:embed="rId3" cstate="print"/>
            <a:stretch>
              <a:fillRect/>
            </a:stretch>
          </p:blipFill>
          <p:spPr>
            <a:xfrm>
              <a:off x="3500437" y="3807142"/>
              <a:ext cx="73533" cy="73532"/>
            </a:xfrm>
            <a:prstGeom prst="rect">
              <a:avLst/>
            </a:prstGeom>
          </p:spPr>
        </p:pic>
        <p:pic>
          <p:nvPicPr>
            <p:cNvPr id="9" name="object 9"/>
            <p:cNvPicPr/>
            <p:nvPr/>
          </p:nvPicPr>
          <p:blipFill>
            <a:blip r:embed="rId3" cstate="print"/>
            <a:stretch>
              <a:fillRect/>
            </a:stretch>
          </p:blipFill>
          <p:spPr>
            <a:xfrm>
              <a:off x="5751385" y="3115246"/>
              <a:ext cx="73532" cy="73532"/>
            </a:xfrm>
            <a:prstGeom prst="rect">
              <a:avLst/>
            </a:prstGeom>
          </p:spPr>
        </p:pic>
        <p:sp>
          <p:nvSpPr>
            <p:cNvPr id="10" name="object 10"/>
            <p:cNvSpPr/>
            <p:nvPr/>
          </p:nvSpPr>
          <p:spPr>
            <a:xfrm>
              <a:off x="4255007" y="3292221"/>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solidFill>
                  <a:prstClr val="black"/>
                </a:solidFill>
                <a:latin typeface="Calibri"/>
              </a:endParaRPr>
            </a:p>
          </p:txBody>
        </p:sp>
        <p:sp>
          <p:nvSpPr>
            <p:cNvPr id="11" name="object 11"/>
            <p:cNvSpPr/>
            <p:nvPr/>
          </p:nvSpPr>
          <p:spPr>
            <a:xfrm>
              <a:off x="4255007" y="3292221"/>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solidFill>
                  <a:prstClr val="black"/>
                </a:solidFill>
                <a:latin typeface="Calibri"/>
              </a:endParaRPr>
            </a:p>
          </p:txBody>
        </p:sp>
        <p:pic>
          <p:nvPicPr>
            <p:cNvPr id="12" name="object 12"/>
            <p:cNvPicPr/>
            <p:nvPr/>
          </p:nvPicPr>
          <p:blipFill>
            <a:blip r:embed="rId4" cstate="print"/>
            <a:stretch>
              <a:fillRect/>
            </a:stretch>
          </p:blipFill>
          <p:spPr>
            <a:xfrm>
              <a:off x="4250245" y="3461194"/>
              <a:ext cx="73532" cy="73532"/>
            </a:xfrm>
            <a:prstGeom prst="rect">
              <a:avLst/>
            </a:prstGeom>
          </p:spPr>
        </p:pic>
        <p:pic>
          <p:nvPicPr>
            <p:cNvPr id="13" name="object 13"/>
            <p:cNvPicPr/>
            <p:nvPr/>
          </p:nvPicPr>
          <p:blipFill>
            <a:blip r:embed="rId5" cstate="print"/>
            <a:stretch>
              <a:fillRect/>
            </a:stretch>
          </p:blipFill>
          <p:spPr>
            <a:xfrm>
              <a:off x="6501193" y="2306002"/>
              <a:ext cx="73533" cy="73533"/>
            </a:xfrm>
            <a:prstGeom prst="rect">
              <a:avLst/>
            </a:prstGeom>
          </p:spPr>
        </p:pic>
        <p:sp>
          <p:nvSpPr>
            <p:cNvPr id="14" name="object 14"/>
            <p:cNvSpPr/>
            <p:nvPr/>
          </p:nvSpPr>
          <p:spPr>
            <a:xfrm>
              <a:off x="4255007" y="3350133"/>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solidFill>
                  <a:prstClr val="black"/>
                </a:solidFill>
                <a:latin typeface="Calibri"/>
              </a:endParaRPr>
            </a:p>
          </p:txBody>
        </p:sp>
        <p:sp>
          <p:nvSpPr>
            <p:cNvPr id="15" name="object 15"/>
            <p:cNvSpPr/>
            <p:nvPr/>
          </p:nvSpPr>
          <p:spPr>
            <a:xfrm>
              <a:off x="4255007" y="3350133"/>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solidFill>
                  <a:prstClr val="black"/>
                </a:solidFill>
                <a:latin typeface="Calibri"/>
              </a:endParaRPr>
            </a:p>
          </p:txBody>
        </p:sp>
        <p:pic>
          <p:nvPicPr>
            <p:cNvPr id="16" name="object 16"/>
            <p:cNvPicPr/>
            <p:nvPr/>
          </p:nvPicPr>
          <p:blipFill>
            <a:blip r:embed="rId6" cstate="print"/>
            <a:stretch>
              <a:fillRect/>
            </a:stretch>
          </p:blipFill>
          <p:spPr>
            <a:xfrm>
              <a:off x="5000053" y="3229546"/>
              <a:ext cx="73533" cy="131444"/>
            </a:xfrm>
            <a:prstGeom prst="rect">
              <a:avLst/>
            </a:prstGeom>
          </p:spPr>
        </p:pic>
        <p:sp>
          <p:nvSpPr>
            <p:cNvPr id="17" name="object 17"/>
            <p:cNvSpPr/>
            <p:nvPr/>
          </p:nvSpPr>
          <p:spPr>
            <a:xfrm>
              <a:off x="4255007" y="3350133"/>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solidFill>
                  <a:prstClr val="black"/>
                </a:solidFill>
                <a:latin typeface="Calibri"/>
              </a:endParaRPr>
            </a:p>
          </p:txBody>
        </p:sp>
        <p:sp>
          <p:nvSpPr>
            <p:cNvPr id="18" name="object 18"/>
            <p:cNvSpPr/>
            <p:nvPr/>
          </p:nvSpPr>
          <p:spPr>
            <a:xfrm>
              <a:off x="4255007" y="3350133"/>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solidFill>
                  <a:prstClr val="black"/>
                </a:solidFill>
                <a:latin typeface="Calibri"/>
              </a:endParaRPr>
            </a:p>
          </p:txBody>
        </p:sp>
        <p:pic>
          <p:nvPicPr>
            <p:cNvPr id="19" name="object 19"/>
            <p:cNvPicPr/>
            <p:nvPr/>
          </p:nvPicPr>
          <p:blipFill>
            <a:blip r:embed="rId3" cstate="print"/>
            <a:stretch>
              <a:fillRect/>
            </a:stretch>
          </p:blipFill>
          <p:spPr>
            <a:xfrm>
              <a:off x="5751385" y="2883598"/>
              <a:ext cx="73532" cy="73533"/>
            </a:xfrm>
            <a:prstGeom prst="rect">
              <a:avLst/>
            </a:prstGeom>
          </p:spPr>
        </p:pic>
      </p:grpSp>
      <p:sp>
        <p:nvSpPr>
          <p:cNvPr id="20" name="object 20"/>
          <p:cNvSpPr txBox="1"/>
          <p:nvPr/>
        </p:nvSpPr>
        <p:spPr>
          <a:xfrm>
            <a:off x="3309874" y="4669917"/>
            <a:ext cx="153035" cy="166071"/>
          </a:xfrm>
          <a:prstGeom prst="rect">
            <a:avLst/>
          </a:prstGeom>
        </p:spPr>
        <p:txBody>
          <a:bodyPr vert="horz" wrap="square" lIns="0" tIns="12065" rIns="0" bIns="0" rtlCol="0">
            <a:spAutoFit/>
          </a:bodyPr>
          <a:lstStyle/>
          <a:p>
            <a:pPr>
              <a:spcBef>
                <a:spcPts val="95"/>
              </a:spcBef>
            </a:pPr>
            <a:r>
              <a:rPr sz="1000" spc="-10" dirty="0">
                <a:solidFill>
                  <a:prstClr val="black"/>
                </a:solidFill>
                <a:latin typeface="Arial MT"/>
                <a:cs typeface="Arial MT"/>
              </a:rPr>
              <a:t>50</a:t>
            </a:r>
            <a:endParaRPr sz="1000">
              <a:solidFill>
                <a:prstClr val="black"/>
              </a:solidFill>
              <a:latin typeface="Arial MT"/>
              <a:cs typeface="Arial MT"/>
            </a:endParaRPr>
          </a:p>
        </p:txBody>
      </p:sp>
      <p:sp>
        <p:nvSpPr>
          <p:cNvPr id="21" name="object 21"/>
          <p:cNvSpPr txBox="1"/>
          <p:nvPr/>
        </p:nvSpPr>
        <p:spPr>
          <a:xfrm>
            <a:off x="3239389" y="4092067"/>
            <a:ext cx="224790" cy="166071"/>
          </a:xfrm>
          <a:prstGeom prst="rect">
            <a:avLst/>
          </a:prstGeom>
        </p:spPr>
        <p:txBody>
          <a:bodyPr vert="horz" wrap="square" lIns="0" tIns="12065" rIns="0" bIns="0" rtlCol="0">
            <a:spAutoFit/>
          </a:bodyPr>
          <a:lstStyle/>
          <a:p>
            <a:pPr>
              <a:spcBef>
                <a:spcPts val="95"/>
              </a:spcBef>
            </a:pPr>
            <a:r>
              <a:rPr sz="1000" spc="-5" dirty="0">
                <a:solidFill>
                  <a:prstClr val="black"/>
                </a:solidFill>
                <a:latin typeface="Arial MT"/>
                <a:cs typeface="Arial MT"/>
              </a:rPr>
              <a:t>1</a:t>
            </a:r>
            <a:r>
              <a:rPr sz="1000" dirty="0">
                <a:solidFill>
                  <a:prstClr val="black"/>
                </a:solidFill>
                <a:latin typeface="Arial MT"/>
                <a:cs typeface="Arial MT"/>
              </a:rPr>
              <a:t>0</a:t>
            </a:r>
            <a:r>
              <a:rPr sz="1000" spc="-5" dirty="0">
                <a:solidFill>
                  <a:prstClr val="black"/>
                </a:solidFill>
                <a:latin typeface="Arial MT"/>
                <a:cs typeface="Arial MT"/>
              </a:rPr>
              <a:t>0</a:t>
            </a:r>
            <a:endParaRPr sz="1000">
              <a:solidFill>
                <a:prstClr val="black"/>
              </a:solidFill>
              <a:latin typeface="Arial MT"/>
              <a:cs typeface="Arial MT"/>
            </a:endParaRPr>
          </a:p>
        </p:txBody>
      </p:sp>
      <p:sp>
        <p:nvSpPr>
          <p:cNvPr id="22" name="object 22"/>
          <p:cNvSpPr txBox="1"/>
          <p:nvPr/>
        </p:nvSpPr>
        <p:spPr>
          <a:xfrm>
            <a:off x="3239389" y="3514472"/>
            <a:ext cx="224790" cy="166071"/>
          </a:xfrm>
          <a:prstGeom prst="rect">
            <a:avLst/>
          </a:prstGeom>
        </p:spPr>
        <p:txBody>
          <a:bodyPr vert="horz" wrap="square" lIns="0" tIns="12065" rIns="0" bIns="0" rtlCol="0">
            <a:spAutoFit/>
          </a:bodyPr>
          <a:lstStyle/>
          <a:p>
            <a:pPr>
              <a:spcBef>
                <a:spcPts val="95"/>
              </a:spcBef>
            </a:pPr>
            <a:r>
              <a:rPr sz="1000" spc="-5" dirty="0">
                <a:solidFill>
                  <a:prstClr val="black"/>
                </a:solidFill>
                <a:latin typeface="Arial MT"/>
                <a:cs typeface="Arial MT"/>
              </a:rPr>
              <a:t>1</a:t>
            </a:r>
            <a:r>
              <a:rPr sz="1000" dirty="0">
                <a:solidFill>
                  <a:prstClr val="black"/>
                </a:solidFill>
                <a:latin typeface="Arial MT"/>
                <a:cs typeface="Arial MT"/>
              </a:rPr>
              <a:t>5</a:t>
            </a:r>
            <a:r>
              <a:rPr sz="1000" spc="-5" dirty="0">
                <a:solidFill>
                  <a:prstClr val="black"/>
                </a:solidFill>
                <a:latin typeface="Arial MT"/>
                <a:cs typeface="Arial MT"/>
              </a:rPr>
              <a:t>0</a:t>
            </a:r>
            <a:endParaRPr sz="1000">
              <a:solidFill>
                <a:prstClr val="black"/>
              </a:solidFill>
              <a:latin typeface="Arial MT"/>
              <a:cs typeface="Arial MT"/>
            </a:endParaRPr>
          </a:p>
        </p:txBody>
      </p:sp>
      <p:sp>
        <p:nvSpPr>
          <p:cNvPr id="23" name="object 23"/>
          <p:cNvSpPr txBox="1"/>
          <p:nvPr/>
        </p:nvSpPr>
        <p:spPr>
          <a:xfrm>
            <a:off x="3239389" y="2936494"/>
            <a:ext cx="224790" cy="166071"/>
          </a:xfrm>
          <a:prstGeom prst="rect">
            <a:avLst/>
          </a:prstGeom>
        </p:spPr>
        <p:txBody>
          <a:bodyPr vert="horz" wrap="square" lIns="0" tIns="12065" rIns="0" bIns="0" rtlCol="0">
            <a:spAutoFit/>
          </a:bodyPr>
          <a:lstStyle/>
          <a:p>
            <a:pPr>
              <a:spcBef>
                <a:spcPts val="95"/>
              </a:spcBef>
            </a:pPr>
            <a:r>
              <a:rPr sz="1000" spc="-5" dirty="0">
                <a:solidFill>
                  <a:prstClr val="black"/>
                </a:solidFill>
                <a:latin typeface="Arial MT"/>
                <a:cs typeface="Arial MT"/>
              </a:rPr>
              <a:t>2</a:t>
            </a:r>
            <a:r>
              <a:rPr sz="1000" dirty="0">
                <a:solidFill>
                  <a:prstClr val="black"/>
                </a:solidFill>
                <a:latin typeface="Arial MT"/>
                <a:cs typeface="Arial MT"/>
              </a:rPr>
              <a:t>0</a:t>
            </a:r>
            <a:r>
              <a:rPr sz="1000" spc="-5" dirty="0">
                <a:solidFill>
                  <a:prstClr val="black"/>
                </a:solidFill>
                <a:latin typeface="Arial MT"/>
                <a:cs typeface="Arial MT"/>
              </a:rPr>
              <a:t>0</a:t>
            </a:r>
            <a:endParaRPr sz="1000">
              <a:solidFill>
                <a:prstClr val="black"/>
              </a:solidFill>
              <a:latin typeface="Arial MT"/>
              <a:cs typeface="Arial MT"/>
            </a:endParaRPr>
          </a:p>
        </p:txBody>
      </p:sp>
      <p:sp>
        <p:nvSpPr>
          <p:cNvPr id="24" name="object 24"/>
          <p:cNvSpPr txBox="1"/>
          <p:nvPr/>
        </p:nvSpPr>
        <p:spPr>
          <a:xfrm>
            <a:off x="3239389" y="2358899"/>
            <a:ext cx="224790" cy="166071"/>
          </a:xfrm>
          <a:prstGeom prst="rect">
            <a:avLst/>
          </a:prstGeom>
        </p:spPr>
        <p:txBody>
          <a:bodyPr vert="horz" wrap="square" lIns="0" tIns="12065" rIns="0" bIns="0" rtlCol="0">
            <a:spAutoFit/>
          </a:bodyPr>
          <a:lstStyle/>
          <a:p>
            <a:pPr>
              <a:spcBef>
                <a:spcPts val="95"/>
              </a:spcBef>
            </a:pPr>
            <a:r>
              <a:rPr sz="1000" spc="-5" dirty="0">
                <a:solidFill>
                  <a:prstClr val="black"/>
                </a:solidFill>
                <a:latin typeface="Arial MT"/>
                <a:cs typeface="Arial MT"/>
              </a:rPr>
              <a:t>2</a:t>
            </a:r>
            <a:r>
              <a:rPr sz="1000" dirty="0">
                <a:solidFill>
                  <a:prstClr val="black"/>
                </a:solidFill>
                <a:latin typeface="Arial MT"/>
                <a:cs typeface="Arial MT"/>
              </a:rPr>
              <a:t>5</a:t>
            </a:r>
            <a:r>
              <a:rPr sz="1000" spc="-5" dirty="0">
                <a:solidFill>
                  <a:prstClr val="black"/>
                </a:solidFill>
                <a:latin typeface="Arial MT"/>
                <a:cs typeface="Arial MT"/>
              </a:rPr>
              <a:t>0</a:t>
            </a:r>
            <a:endParaRPr sz="1000">
              <a:solidFill>
                <a:prstClr val="black"/>
              </a:solidFill>
              <a:latin typeface="Arial MT"/>
              <a:cs typeface="Arial MT"/>
            </a:endParaRPr>
          </a:p>
        </p:txBody>
      </p:sp>
      <p:sp>
        <p:nvSpPr>
          <p:cNvPr id="25" name="object 25"/>
          <p:cNvSpPr txBox="1"/>
          <p:nvPr/>
        </p:nvSpPr>
        <p:spPr>
          <a:xfrm>
            <a:off x="3520694" y="4829302"/>
            <a:ext cx="92710" cy="185307"/>
          </a:xfrm>
          <a:prstGeom prst="rect">
            <a:avLst/>
          </a:prstGeom>
        </p:spPr>
        <p:txBody>
          <a:bodyPr vert="horz" wrap="square" lIns="0" tIns="15875" rIns="0" bIns="0" rtlCol="0">
            <a:spAutoFit/>
          </a:bodyPr>
          <a:lstStyle/>
          <a:p>
            <a:pPr>
              <a:spcBef>
                <a:spcPts val="125"/>
              </a:spcBef>
            </a:pPr>
            <a:r>
              <a:rPr sz="1100" spc="15" dirty="0">
                <a:solidFill>
                  <a:prstClr val="black"/>
                </a:solidFill>
                <a:latin typeface="Arial MT"/>
                <a:cs typeface="Arial MT"/>
              </a:rPr>
              <a:t>0</a:t>
            </a:r>
            <a:endParaRPr sz="1100">
              <a:solidFill>
                <a:prstClr val="black"/>
              </a:solidFill>
              <a:latin typeface="Arial MT"/>
              <a:cs typeface="Arial MT"/>
            </a:endParaRPr>
          </a:p>
        </p:txBody>
      </p:sp>
      <p:sp>
        <p:nvSpPr>
          <p:cNvPr id="26" name="object 26"/>
          <p:cNvSpPr txBox="1"/>
          <p:nvPr/>
        </p:nvSpPr>
        <p:spPr>
          <a:xfrm>
            <a:off x="4271136" y="4829302"/>
            <a:ext cx="92710" cy="185307"/>
          </a:xfrm>
          <a:prstGeom prst="rect">
            <a:avLst/>
          </a:prstGeom>
        </p:spPr>
        <p:txBody>
          <a:bodyPr vert="horz" wrap="square" lIns="0" tIns="15875" rIns="0" bIns="0" rtlCol="0">
            <a:spAutoFit/>
          </a:bodyPr>
          <a:lstStyle/>
          <a:p>
            <a:pPr>
              <a:spcBef>
                <a:spcPts val="125"/>
              </a:spcBef>
            </a:pPr>
            <a:r>
              <a:rPr sz="1100" spc="15" dirty="0">
                <a:solidFill>
                  <a:prstClr val="black"/>
                </a:solidFill>
                <a:latin typeface="Arial MT"/>
                <a:cs typeface="Arial MT"/>
              </a:rPr>
              <a:t>1</a:t>
            </a:r>
            <a:endParaRPr sz="1100">
              <a:solidFill>
                <a:prstClr val="black"/>
              </a:solidFill>
              <a:latin typeface="Arial MT"/>
              <a:cs typeface="Arial MT"/>
            </a:endParaRPr>
          </a:p>
        </p:txBody>
      </p:sp>
      <p:sp>
        <p:nvSpPr>
          <p:cNvPr id="27" name="object 27"/>
          <p:cNvSpPr txBox="1"/>
          <p:nvPr/>
        </p:nvSpPr>
        <p:spPr>
          <a:xfrm>
            <a:off x="5021579" y="4829302"/>
            <a:ext cx="92710" cy="185307"/>
          </a:xfrm>
          <a:prstGeom prst="rect">
            <a:avLst/>
          </a:prstGeom>
        </p:spPr>
        <p:txBody>
          <a:bodyPr vert="horz" wrap="square" lIns="0" tIns="15875" rIns="0" bIns="0" rtlCol="0">
            <a:spAutoFit/>
          </a:bodyPr>
          <a:lstStyle/>
          <a:p>
            <a:pPr>
              <a:spcBef>
                <a:spcPts val="125"/>
              </a:spcBef>
            </a:pPr>
            <a:r>
              <a:rPr sz="1100" spc="15" dirty="0">
                <a:solidFill>
                  <a:prstClr val="black"/>
                </a:solidFill>
                <a:latin typeface="Arial MT"/>
                <a:cs typeface="Arial MT"/>
              </a:rPr>
              <a:t>2</a:t>
            </a:r>
            <a:endParaRPr sz="1100">
              <a:solidFill>
                <a:prstClr val="black"/>
              </a:solidFill>
              <a:latin typeface="Arial MT"/>
              <a:cs typeface="Arial MT"/>
            </a:endParaRPr>
          </a:p>
        </p:txBody>
      </p:sp>
      <p:sp>
        <p:nvSpPr>
          <p:cNvPr id="28" name="object 28"/>
          <p:cNvSpPr txBox="1"/>
          <p:nvPr/>
        </p:nvSpPr>
        <p:spPr>
          <a:xfrm>
            <a:off x="8023225" y="4829302"/>
            <a:ext cx="92710" cy="185307"/>
          </a:xfrm>
          <a:prstGeom prst="rect">
            <a:avLst/>
          </a:prstGeom>
        </p:spPr>
        <p:txBody>
          <a:bodyPr vert="horz" wrap="square" lIns="0" tIns="15875" rIns="0" bIns="0" rtlCol="0">
            <a:spAutoFit/>
          </a:bodyPr>
          <a:lstStyle/>
          <a:p>
            <a:pPr>
              <a:spcBef>
                <a:spcPts val="125"/>
              </a:spcBef>
            </a:pPr>
            <a:r>
              <a:rPr sz="1100" spc="15" dirty="0">
                <a:solidFill>
                  <a:prstClr val="black"/>
                </a:solidFill>
                <a:latin typeface="Arial MT"/>
                <a:cs typeface="Arial MT"/>
              </a:rPr>
              <a:t>6</a:t>
            </a:r>
            <a:endParaRPr sz="1100">
              <a:solidFill>
                <a:prstClr val="black"/>
              </a:solidFill>
              <a:latin typeface="Arial MT"/>
              <a:cs typeface="Arial MT"/>
            </a:endParaRPr>
          </a:p>
        </p:txBody>
      </p:sp>
      <p:sp>
        <p:nvSpPr>
          <p:cNvPr id="29" name="object 29"/>
          <p:cNvSpPr txBox="1"/>
          <p:nvPr/>
        </p:nvSpPr>
        <p:spPr>
          <a:xfrm>
            <a:off x="8773668" y="4829302"/>
            <a:ext cx="92710" cy="185307"/>
          </a:xfrm>
          <a:prstGeom prst="rect">
            <a:avLst/>
          </a:prstGeom>
        </p:spPr>
        <p:txBody>
          <a:bodyPr vert="horz" wrap="square" lIns="0" tIns="15875" rIns="0" bIns="0" rtlCol="0">
            <a:spAutoFit/>
          </a:bodyPr>
          <a:lstStyle/>
          <a:p>
            <a:pPr>
              <a:spcBef>
                <a:spcPts val="125"/>
              </a:spcBef>
            </a:pPr>
            <a:r>
              <a:rPr sz="1100" spc="15" dirty="0">
                <a:solidFill>
                  <a:prstClr val="black"/>
                </a:solidFill>
                <a:latin typeface="Arial MT"/>
                <a:cs typeface="Arial MT"/>
              </a:rPr>
              <a:t>7</a:t>
            </a:r>
            <a:endParaRPr sz="1100">
              <a:solidFill>
                <a:prstClr val="black"/>
              </a:solidFill>
              <a:latin typeface="Arial MT"/>
              <a:cs typeface="Arial MT"/>
            </a:endParaRPr>
          </a:p>
        </p:txBody>
      </p:sp>
      <p:sp>
        <p:nvSpPr>
          <p:cNvPr id="30" name="object 30"/>
          <p:cNvSpPr txBox="1"/>
          <p:nvPr/>
        </p:nvSpPr>
        <p:spPr>
          <a:xfrm>
            <a:off x="2709589" y="2014757"/>
            <a:ext cx="153888" cy="2372995"/>
          </a:xfrm>
          <a:prstGeom prst="rect">
            <a:avLst/>
          </a:prstGeom>
        </p:spPr>
        <p:txBody>
          <a:bodyPr vert="vert270" wrap="square" lIns="0" tIns="0" rIns="0" bIns="0" rtlCol="0">
            <a:spAutoFit/>
          </a:bodyPr>
          <a:lstStyle/>
          <a:p>
            <a:pPr marL="12700"/>
            <a:r>
              <a:rPr sz="1000" b="1" spc="-5" dirty="0">
                <a:solidFill>
                  <a:prstClr val="black"/>
                </a:solidFill>
                <a:latin typeface="Arial"/>
                <a:cs typeface="Arial"/>
              </a:rPr>
              <a:t>Gasto en</a:t>
            </a:r>
            <a:r>
              <a:rPr sz="1000" b="1" spc="5" dirty="0">
                <a:solidFill>
                  <a:prstClr val="black"/>
                </a:solidFill>
                <a:latin typeface="Arial"/>
                <a:cs typeface="Arial"/>
              </a:rPr>
              <a:t> </a:t>
            </a:r>
            <a:r>
              <a:rPr sz="1000" b="1" spc="-5" dirty="0">
                <a:solidFill>
                  <a:prstClr val="black"/>
                </a:solidFill>
                <a:latin typeface="Arial"/>
                <a:cs typeface="Arial"/>
              </a:rPr>
              <a:t>alimentación(miles</a:t>
            </a:r>
            <a:r>
              <a:rPr sz="1000" b="1" spc="10" dirty="0">
                <a:solidFill>
                  <a:prstClr val="black"/>
                </a:solidFill>
                <a:latin typeface="Arial"/>
                <a:cs typeface="Arial"/>
              </a:rPr>
              <a:t> </a:t>
            </a:r>
            <a:r>
              <a:rPr sz="1000" b="1" spc="-5" dirty="0">
                <a:solidFill>
                  <a:prstClr val="black"/>
                </a:solidFill>
                <a:latin typeface="Arial"/>
                <a:cs typeface="Arial"/>
              </a:rPr>
              <a:t>de</a:t>
            </a:r>
            <a:r>
              <a:rPr sz="1000" b="1" dirty="0">
                <a:solidFill>
                  <a:prstClr val="black"/>
                </a:solidFill>
                <a:latin typeface="Arial"/>
                <a:cs typeface="Arial"/>
              </a:rPr>
              <a:t> </a:t>
            </a:r>
            <a:r>
              <a:rPr sz="1000" b="1" spc="-5" dirty="0">
                <a:solidFill>
                  <a:prstClr val="black"/>
                </a:solidFill>
                <a:latin typeface="Arial"/>
                <a:cs typeface="Arial"/>
              </a:rPr>
              <a:t>pesos)</a:t>
            </a:r>
            <a:endParaRPr sz="1000">
              <a:solidFill>
                <a:prstClr val="black"/>
              </a:solidFill>
              <a:latin typeface="Arial"/>
              <a:cs typeface="Arial"/>
            </a:endParaRPr>
          </a:p>
        </p:txBody>
      </p:sp>
      <p:sp>
        <p:nvSpPr>
          <p:cNvPr id="31" name="object 31"/>
          <p:cNvSpPr txBox="1"/>
          <p:nvPr/>
        </p:nvSpPr>
        <p:spPr>
          <a:xfrm>
            <a:off x="5167248" y="4829302"/>
            <a:ext cx="2475230" cy="611505"/>
          </a:xfrm>
          <a:prstGeom prst="rect">
            <a:avLst/>
          </a:prstGeom>
        </p:spPr>
        <p:txBody>
          <a:bodyPr vert="horz" wrap="square" lIns="0" tIns="15875" rIns="0" bIns="0" rtlCol="0">
            <a:spAutoFit/>
          </a:bodyPr>
          <a:lstStyle/>
          <a:p>
            <a:pPr marL="604520">
              <a:spcBef>
                <a:spcPts val="125"/>
              </a:spcBef>
              <a:tabLst>
                <a:tab pos="1355090" algn="l"/>
                <a:tab pos="2105025" algn="l"/>
              </a:tabLst>
            </a:pPr>
            <a:r>
              <a:rPr sz="1100" spc="15" dirty="0">
                <a:solidFill>
                  <a:prstClr val="black"/>
                </a:solidFill>
                <a:latin typeface="Arial MT"/>
                <a:cs typeface="Arial MT"/>
              </a:rPr>
              <a:t>3	4	5</a:t>
            </a:r>
            <a:endParaRPr sz="1100">
              <a:solidFill>
                <a:prstClr val="black"/>
              </a:solidFill>
              <a:latin typeface="Arial MT"/>
              <a:cs typeface="Arial MT"/>
            </a:endParaRPr>
          </a:p>
          <a:p>
            <a:pPr>
              <a:spcBef>
                <a:spcPts val="45"/>
              </a:spcBef>
            </a:pPr>
            <a:endParaRPr sz="1600">
              <a:solidFill>
                <a:prstClr val="black"/>
              </a:solidFill>
              <a:latin typeface="Arial MT"/>
              <a:cs typeface="Arial MT"/>
            </a:endParaRPr>
          </a:p>
          <a:p>
            <a:r>
              <a:rPr sz="1150" b="1" spc="-5" dirty="0">
                <a:solidFill>
                  <a:prstClr val="black"/>
                </a:solidFill>
                <a:latin typeface="Arial"/>
                <a:cs typeface="Arial"/>
              </a:rPr>
              <a:t>Nº</a:t>
            </a:r>
            <a:r>
              <a:rPr sz="1150" b="1" dirty="0">
                <a:solidFill>
                  <a:prstClr val="black"/>
                </a:solidFill>
                <a:latin typeface="Arial"/>
                <a:cs typeface="Arial"/>
              </a:rPr>
              <a:t> de</a:t>
            </a:r>
            <a:r>
              <a:rPr sz="1150" b="1" spc="-15" dirty="0">
                <a:solidFill>
                  <a:prstClr val="black"/>
                </a:solidFill>
                <a:latin typeface="Arial"/>
                <a:cs typeface="Arial"/>
              </a:rPr>
              <a:t> </a:t>
            </a:r>
            <a:r>
              <a:rPr sz="1150" b="1" spc="-5" dirty="0">
                <a:solidFill>
                  <a:prstClr val="black"/>
                </a:solidFill>
                <a:latin typeface="Arial"/>
                <a:cs typeface="Arial"/>
              </a:rPr>
              <a:t>integrantes</a:t>
            </a:r>
            <a:r>
              <a:rPr sz="1150" b="1" spc="-15" dirty="0">
                <a:solidFill>
                  <a:prstClr val="black"/>
                </a:solidFill>
                <a:latin typeface="Arial"/>
                <a:cs typeface="Arial"/>
              </a:rPr>
              <a:t> </a:t>
            </a:r>
            <a:r>
              <a:rPr sz="1150" b="1" spc="-5" dirty="0">
                <a:solidFill>
                  <a:prstClr val="black"/>
                </a:solidFill>
                <a:latin typeface="Arial"/>
                <a:cs typeface="Arial"/>
              </a:rPr>
              <a:t>del</a:t>
            </a:r>
            <a:r>
              <a:rPr sz="1150" b="1" spc="5" dirty="0">
                <a:solidFill>
                  <a:prstClr val="black"/>
                </a:solidFill>
                <a:latin typeface="Arial"/>
                <a:cs typeface="Arial"/>
              </a:rPr>
              <a:t> </a:t>
            </a:r>
            <a:r>
              <a:rPr sz="1150" b="1" dirty="0">
                <a:solidFill>
                  <a:prstClr val="black"/>
                </a:solidFill>
                <a:latin typeface="Arial"/>
                <a:cs typeface="Arial"/>
              </a:rPr>
              <a:t>grupo</a:t>
            </a:r>
            <a:r>
              <a:rPr sz="1150" b="1" spc="-15" dirty="0">
                <a:solidFill>
                  <a:prstClr val="black"/>
                </a:solidFill>
                <a:latin typeface="Arial"/>
                <a:cs typeface="Arial"/>
              </a:rPr>
              <a:t> </a:t>
            </a:r>
            <a:r>
              <a:rPr sz="1150" b="1" spc="-5" dirty="0">
                <a:solidFill>
                  <a:prstClr val="black"/>
                </a:solidFill>
                <a:latin typeface="Arial"/>
                <a:cs typeface="Arial"/>
              </a:rPr>
              <a:t>familiar</a:t>
            </a:r>
            <a:endParaRPr sz="1150">
              <a:solidFill>
                <a:prstClr val="black"/>
              </a:solidFill>
              <a:latin typeface="Arial"/>
              <a:cs typeface="Arial"/>
            </a:endParaRPr>
          </a:p>
        </p:txBody>
      </p:sp>
      <p:sp>
        <p:nvSpPr>
          <p:cNvPr id="32" name="object 32"/>
          <p:cNvSpPr txBox="1"/>
          <p:nvPr/>
        </p:nvSpPr>
        <p:spPr>
          <a:xfrm>
            <a:off x="3239390" y="1063878"/>
            <a:ext cx="5203825" cy="907300"/>
          </a:xfrm>
          <a:prstGeom prst="rect">
            <a:avLst/>
          </a:prstGeom>
        </p:spPr>
        <p:txBody>
          <a:bodyPr vert="horz" wrap="square" lIns="0" tIns="24765" rIns="0" bIns="0" rtlCol="0">
            <a:spAutoFit/>
          </a:bodyPr>
          <a:lstStyle/>
          <a:p>
            <a:pPr marL="2242820" marR="5080" indent="-1931670">
              <a:lnSpc>
                <a:spcPts val="1380"/>
              </a:lnSpc>
              <a:spcBef>
                <a:spcPts val="195"/>
              </a:spcBef>
            </a:pPr>
            <a:r>
              <a:rPr sz="1200" b="1" dirty="0">
                <a:solidFill>
                  <a:prstClr val="black"/>
                </a:solidFill>
                <a:latin typeface="Arial"/>
                <a:cs typeface="Arial"/>
              </a:rPr>
              <a:t>Gráfico </a:t>
            </a:r>
            <a:r>
              <a:rPr sz="1200" b="1" spc="-5" dirty="0">
                <a:solidFill>
                  <a:prstClr val="black"/>
                </a:solidFill>
                <a:latin typeface="Arial"/>
                <a:cs typeface="Arial"/>
              </a:rPr>
              <a:t>Nº </a:t>
            </a:r>
            <a:r>
              <a:rPr sz="1200" b="1" dirty="0">
                <a:solidFill>
                  <a:prstClr val="black"/>
                </a:solidFill>
                <a:latin typeface="Arial"/>
                <a:cs typeface="Arial"/>
              </a:rPr>
              <a:t>1. Relación gasto en </a:t>
            </a:r>
            <a:r>
              <a:rPr sz="1200" b="1" spc="-5" dirty="0">
                <a:solidFill>
                  <a:prstClr val="black"/>
                </a:solidFill>
                <a:latin typeface="Arial"/>
                <a:cs typeface="Arial"/>
              </a:rPr>
              <a:t>alimentación </a:t>
            </a:r>
            <a:r>
              <a:rPr sz="1200" b="1" dirty="0">
                <a:solidFill>
                  <a:prstClr val="black"/>
                </a:solidFill>
                <a:latin typeface="Arial"/>
                <a:cs typeface="Arial"/>
              </a:rPr>
              <a:t>- </a:t>
            </a:r>
            <a:r>
              <a:rPr sz="1200" b="1" spc="-5" dirty="0">
                <a:solidFill>
                  <a:prstClr val="black"/>
                </a:solidFill>
                <a:latin typeface="Arial"/>
                <a:cs typeface="Arial"/>
              </a:rPr>
              <a:t>Nº </a:t>
            </a:r>
            <a:r>
              <a:rPr sz="1200" b="1" dirty="0">
                <a:solidFill>
                  <a:prstClr val="black"/>
                </a:solidFill>
                <a:latin typeface="Arial"/>
                <a:cs typeface="Arial"/>
              </a:rPr>
              <a:t>de </a:t>
            </a:r>
            <a:r>
              <a:rPr sz="1200" b="1" spc="-5" dirty="0">
                <a:solidFill>
                  <a:prstClr val="black"/>
                </a:solidFill>
                <a:latin typeface="Arial"/>
                <a:cs typeface="Arial"/>
              </a:rPr>
              <a:t>integrantes </a:t>
            </a:r>
            <a:r>
              <a:rPr sz="1200" b="1" dirty="0">
                <a:solidFill>
                  <a:prstClr val="black"/>
                </a:solidFill>
                <a:latin typeface="Arial"/>
                <a:cs typeface="Arial"/>
              </a:rPr>
              <a:t>del </a:t>
            </a:r>
            <a:r>
              <a:rPr sz="1200" b="1" spc="-320" dirty="0">
                <a:solidFill>
                  <a:prstClr val="black"/>
                </a:solidFill>
                <a:latin typeface="Arial"/>
                <a:cs typeface="Arial"/>
              </a:rPr>
              <a:t> </a:t>
            </a:r>
            <a:r>
              <a:rPr sz="1200" b="1" dirty="0">
                <a:solidFill>
                  <a:prstClr val="black"/>
                </a:solidFill>
                <a:latin typeface="Arial"/>
                <a:cs typeface="Arial"/>
              </a:rPr>
              <a:t>grupo</a:t>
            </a:r>
            <a:r>
              <a:rPr sz="1200" b="1" spc="-10" dirty="0">
                <a:solidFill>
                  <a:prstClr val="black"/>
                </a:solidFill>
                <a:latin typeface="Arial"/>
                <a:cs typeface="Arial"/>
              </a:rPr>
              <a:t> </a:t>
            </a:r>
            <a:r>
              <a:rPr sz="1200" b="1" dirty="0">
                <a:solidFill>
                  <a:prstClr val="black"/>
                </a:solidFill>
                <a:latin typeface="Arial"/>
                <a:cs typeface="Arial"/>
              </a:rPr>
              <a:t>familiar</a:t>
            </a:r>
            <a:endParaRPr sz="1200">
              <a:solidFill>
                <a:prstClr val="black"/>
              </a:solidFill>
              <a:latin typeface="Arial"/>
              <a:cs typeface="Arial"/>
            </a:endParaRPr>
          </a:p>
          <a:p>
            <a:endParaRPr sz="1300">
              <a:solidFill>
                <a:prstClr val="black"/>
              </a:solidFill>
              <a:latin typeface="Arial"/>
              <a:cs typeface="Arial"/>
            </a:endParaRPr>
          </a:p>
          <a:p>
            <a:pPr>
              <a:spcBef>
                <a:spcPts val="25"/>
              </a:spcBef>
            </a:pPr>
            <a:endParaRPr sz="1100">
              <a:solidFill>
                <a:prstClr val="black"/>
              </a:solidFill>
              <a:latin typeface="Arial"/>
              <a:cs typeface="Arial"/>
            </a:endParaRPr>
          </a:p>
          <a:p>
            <a:r>
              <a:rPr sz="1000" spc="-5" dirty="0">
                <a:solidFill>
                  <a:prstClr val="black"/>
                </a:solidFill>
                <a:latin typeface="Arial MT"/>
                <a:cs typeface="Arial MT"/>
              </a:rPr>
              <a:t>300</a:t>
            </a:r>
            <a:endParaRPr sz="1000">
              <a:solidFill>
                <a:prstClr val="black"/>
              </a:solidFill>
              <a:latin typeface="Arial MT"/>
              <a:cs typeface="Arial MT"/>
            </a:endParaRPr>
          </a:p>
        </p:txBody>
      </p:sp>
      <p:sp>
        <p:nvSpPr>
          <p:cNvPr id="33" name="object 33"/>
          <p:cNvSpPr/>
          <p:nvPr/>
        </p:nvSpPr>
        <p:spPr>
          <a:xfrm>
            <a:off x="2639567" y="908303"/>
            <a:ext cx="6408420" cy="4753610"/>
          </a:xfrm>
          <a:custGeom>
            <a:avLst/>
            <a:gdLst/>
            <a:ahLst/>
            <a:cxnLst/>
            <a:rect l="l" t="t" r="r" b="b"/>
            <a:pathLst>
              <a:path w="6408420" h="4753610">
                <a:moveTo>
                  <a:pt x="0" y="4753356"/>
                </a:moveTo>
                <a:lnTo>
                  <a:pt x="6408420" y="4753356"/>
                </a:lnTo>
                <a:lnTo>
                  <a:pt x="6408420" y="0"/>
                </a:lnTo>
                <a:lnTo>
                  <a:pt x="0" y="0"/>
                </a:lnTo>
                <a:lnTo>
                  <a:pt x="0" y="4753356"/>
                </a:lnTo>
                <a:close/>
              </a:path>
            </a:pathLst>
          </a:custGeom>
          <a:ln w="3175">
            <a:solidFill>
              <a:srgbClr val="000000"/>
            </a:solidFill>
          </a:ln>
        </p:spPr>
        <p:txBody>
          <a:bodyPr wrap="square" lIns="0" tIns="0" rIns="0" bIns="0" rtlCol="0"/>
          <a:lstStyle/>
          <a:p>
            <a:endParaRPr>
              <a:solidFill>
                <a:prstClr val="black"/>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777286" y="686309"/>
          <a:ext cx="1728470" cy="1080133"/>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1016635">
                  <a:extLst>
                    <a:ext uri="{9D8B030D-6E8A-4147-A177-3AD203B41FA5}">
                      <a16:colId xmlns:a16="http://schemas.microsoft.com/office/drawing/2014/main" val="20001"/>
                    </a:ext>
                  </a:extLst>
                </a:gridCol>
              </a:tblGrid>
              <a:tr h="540130">
                <a:tc>
                  <a:txBody>
                    <a:bodyPr/>
                    <a:lstStyle/>
                    <a:p>
                      <a:pPr marL="9525">
                        <a:lnSpc>
                          <a:spcPts val="2330"/>
                        </a:lnSpc>
                        <a:spcBef>
                          <a:spcPts val="1820"/>
                        </a:spcBef>
                      </a:pPr>
                      <a:r>
                        <a:rPr sz="2000" b="1" spc="5" dirty="0">
                          <a:solidFill>
                            <a:srgbClr val="003456"/>
                          </a:solidFill>
                          <a:latin typeface="Arial"/>
                          <a:cs typeface="Arial"/>
                        </a:rPr>
                        <a:t>b</a:t>
                      </a:r>
                      <a:r>
                        <a:rPr sz="1950" b="1" spc="7" baseline="-23504" dirty="0">
                          <a:solidFill>
                            <a:srgbClr val="003456"/>
                          </a:solidFill>
                          <a:latin typeface="Arial"/>
                          <a:cs typeface="Arial"/>
                        </a:rPr>
                        <a:t>1</a:t>
                      </a:r>
                      <a:r>
                        <a:rPr sz="1950" b="1" spc="202" baseline="-23504" dirty="0">
                          <a:solidFill>
                            <a:srgbClr val="003456"/>
                          </a:solidFill>
                          <a:latin typeface="Arial"/>
                          <a:cs typeface="Arial"/>
                        </a:rPr>
                        <a:t> </a:t>
                      </a:r>
                      <a:r>
                        <a:rPr sz="2000" b="1" dirty="0">
                          <a:solidFill>
                            <a:srgbClr val="003456"/>
                          </a:solidFill>
                          <a:latin typeface="Arial"/>
                          <a:cs typeface="Arial"/>
                        </a:rPr>
                        <a:t>=</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R="2540" algn="r">
                        <a:lnSpc>
                          <a:spcPts val="2330"/>
                        </a:lnSpc>
                        <a:spcBef>
                          <a:spcPts val="1820"/>
                        </a:spcBef>
                      </a:pPr>
                      <a:r>
                        <a:rPr sz="2000" b="1" dirty="0">
                          <a:solidFill>
                            <a:srgbClr val="003456"/>
                          </a:solidFill>
                          <a:latin typeface="Arial"/>
                          <a:cs typeface="Arial"/>
                        </a:rPr>
                        <a:t>25,833</a:t>
                      </a:r>
                      <a:endParaRPr sz="2000" dirty="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0"/>
                  </a:ext>
                </a:extLst>
              </a:tr>
              <a:tr h="540003">
                <a:tc>
                  <a:txBody>
                    <a:bodyPr/>
                    <a:lstStyle/>
                    <a:p>
                      <a:pPr marL="9525">
                        <a:lnSpc>
                          <a:spcPts val="2330"/>
                        </a:lnSpc>
                        <a:spcBef>
                          <a:spcPts val="1820"/>
                        </a:spcBef>
                      </a:pPr>
                      <a:r>
                        <a:rPr sz="2000" b="1" spc="5" dirty="0">
                          <a:solidFill>
                            <a:srgbClr val="003456"/>
                          </a:solidFill>
                          <a:latin typeface="Arial"/>
                          <a:cs typeface="Arial"/>
                        </a:rPr>
                        <a:t>b</a:t>
                      </a:r>
                      <a:r>
                        <a:rPr sz="1950" b="1" spc="7" baseline="-23504" dirty="0">
                          <a:solidFill>
                            <a:srgbClr val="003456"/>
                          </a:solidFill>
                          <a:latin typeface="Arial"/>
                          <a:cs typeface="Arial"/>
                        </a:rPr>
                        <a:t>0</a:t>
                      </a:r>
                      <a:r>
                        <a:rPr sz="1950" b="1" spc="209" baseline="-23504" dirty="0">
                          <a:solidFill>
                            <a:srgbClr val="003456"/>
                          </a:solidFill>
                          <a:latin typeface="Arial"/>
                          <a:cs typeface="Arial"/>
                        </a:rPr>
                        <a:t> </a:t>
                      </a:r>
                      <a:r>
                        <a:rPr sz="2000" b="1" dirty="0">
                          <a:solidFill>
                            <a:srgbClr val="003456"/>
                          </a:solidFill>
                          <a:latin typeface="Arial"/>
                          <a:cs typeface="Arial"/>
                        </a:rPr>
                        <a:t>=</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R="1905" algn="r">
                        <a:lnSpc>
                          <a:spcPts val="2330"/>
                        </a:lnSpc>
                        <a:spcBef>
                          <a:spcPts val="1820"/>
                        </a:spcBef>
                      </a:pPr>
                      <a:r>
                        <a:rPr sz="2000" b="1" dirty="0">
                          <a:solidFill>
                            <a:srgbClr val="003456"/>
                          </a:solidFill>
                          <a:latin typeface="Arial"/>
                          <a:cs typeface="Arial"/>
                        </a:rPr>
                        <a:t>85</a:t>
                      </a:r>
                      <a:endParaRPr sz="2000" dirty="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1"/>
                  </a:ext>
                </a:extLst>
              </a:tr>
            </a:tbl>
          </a:graphicData>
        </a:graphic>
      </p:graphicFrame>
      <p:sp>
        <p:nvSpPr>
          <p:cNvPr id="3" name="object 3"/>
          <p:cNvSpPr txBox="1"/>
          <p:nvPr/>
        </p:nvSpPr>
        <p:spPr>
          <a:xfrm>
            <a:off x="1962405" y="3327908"/>
            <a:ext cx="8016875" cy="330835"/>
          </a:xfrm>
          <a:prstGeom prst="rect">
            <a:avLst/>
          </a:prstGeom>
        </p:spPr>
        <p:txBody>
          <a:bodyPr vert="horz" wrap="square" lIns="0" tIns="13335" rIns="0" bIns="0" rtlCol="0">
            <a:spAutoFit/>
          </a:bodyPr>
          <a:lstStyle/>
          <a:p>
            <a:pPr marL="12700">
              <a:spcBef>
                <a:spcPts val="105"/>
              </a:spcBef>
            </a:pPr>
            <a:r>
              <a:rPr sz="2000" dirty="0">
                <a:solidFill>
                  <a:srgbClr val="FFFFFF"/>
                </a:solidFill>
                <a:latin typeface="Arial MT"/>
                <a:cs typeface="Arial MT"/>
              </a:rPr>
              <a:t>Gasto</a:t>
            </a:r>
            <a:r>
              <a:rPr sz="2000" spc="-30" dirty="0">
                <a:solidFill>
                  <a:srgbClr val="FFFFFF"/>
                </a:solidFill>
                <a:latin typeface="Arial MT"/>
                <a:cs typeface="Arial MT"/>
              </a:rPr>
              <a:t> </a:t>
            </a:r>
            <a:r>
              <a:rPr sz="2000" dirty="0">
                <a:solidFill>
                  <a:srgbClr val="FFFFFF"/>
                </a:solidFill>
                <a:latin typeface="Arial MT"/>
                <a:cs typeface="Arial MT"/>
              </a:rPr>
              <a:t>mensual</a:t>
            </a:r>
            <a:r>
              <a:rPr sz="2000" spc="-20" dirty="0">
                <a:solidFill>
                  <a:srgbClr val="FFFFFF"/>
                </a:solidFill>
                <a:latin typeface="Arial MT"/>
                <a:cs typeface="Arial MT"/>
              </a:rPr>
              <a:t> </a:t>
            </a:r>
            <a:r>
              <a:rPr sz="2000" dirty="0">
                <a:solidFill>
                  <a:srgbClr val="FFFFFF"/>
                </a:solidFill>
                <a:latin typeface="Arial MT"/>
                <a:cs typeface="Arial MT"/>
              </a:rPr>
              <a:t>en</a:t>
            </a:r>
            <a:r>
              <a:rPr sz="2000" spc="-10" dirty="0">
                <a:solidFill>
                  <a:srgbClr val="FFFFFF"/>
                </a:solidFill>
                <a:latin typeface="Arial MT"/>
                <a:cs typeface="Arial MT"/>
              </a:rPr>
              <a:t> </a:t>
            </a:r>
            <a:r>
              <a:rPr sz="2000" dirty="0">
                <a:solidFill>
                  <a:srgbClr val="FFFFFF"/>
                </a:solidFill>
                <a:latin typeface="Arial MT"/>
                <a:cs typeface="Arial MT"/>
              </a:rPr>
              <a:t>alimentación</a:t>
            </a:r>
            <a:r>
              <a:rPr sz="2000" spc="-20" dirty="0">
                <a:solidFill>
                  <a:srgbClr val="FFFFFF"/>
                </a:solidFill>
                <a:latin typeface="Arial MT"/>
                <a:cs typeface="Arial MT"/>
              </a:rPr>
              <a:t> </a:t>
            </a:r>
            <a:r>
              <a:rPr sz="2000" dirty="0">
                <a:solidFill>
                  <a:srgbClr val="FFFFFF"/>
                </a:solidFill>
                <a:latin typeface="Arial MT"/>
                <a:cs typeface="Arial MT"/>
              </a:rPr>
              <a:t>=</a:t>
            </a:r>
            <a:r>
              <a:rPr sz="2000" spc="-10" dirty="0">
                <a:solidFill>
                  <a:srgbClr val="FFFFFF"/>
                </a:solidFill>
                <a:latin typeface="Arial MT"/>
                <a:cs typeface="Arial MT"/>
              </a:rPr>
              <a:t> </a:t>
            </a:r>
            <a:r>
              <a:rPr sz="2000" spc="-5" dirty="0">
                <a:solidFill>
                  <a:srgbClr val="FFFFFF"/>
                </a:solidFill>
                <a:latin typeface="Arial MT"/>
                <a:cs typeface="Arial MT"/>
              </a:rPr>
              <a:t>85</a:t>
            </a:r>
            <a:r>
              <a:rPr sz="2000" spc="-10"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spc="-5" dirty="0">
                <a:solidFill>
                  <a:srgbClr val="FFFFFF"/>
                </a:solidFill>
                <a:latin typeface="Arial MT"/>
                <a:cs typeface="Arial MT"/>
              </a:rPr>
              <a:t>25,833∙Nº</a:t>
            </a:r>
            <a:r>
              <a:rPr sz="2000" spc="-35" dirty="0">
                <a:solidFill>
                  <a:srgbClr val="FFFFFF"/>
                </a:solidFill>
                <a:latin typeface="Arial MT"/>
                <a:cs typeface="Arial MT"/>
              </a:rPr>
              <a:t> </a:t>
            </a:r>
            <a:r>
              <a:rPr sz="2000" spc="-5" dirty="0">
                <a:solidFill>
                  <a:srgbClr val="FFFFFF"/>
                </a:solidFill>
                <a:latin typeface="Arial MT"/>
                <a:cs typeface="Arial MT"/>
              </a:rPr>
              <a:t>de</a:t>
            </a:r>
            <a:r>
              <a:rPr sz="2000" spc="-10" dirty="0">
                <a:solidFill>
                  <a:srgbClr val="FFFFFF"/>
                </a:solidFill>
                <a:latin typeface="Arial MT"/>
                <a:cs typeface="Arial MT"/>
              </a:rPr>
              <a:t> </a:t>
            </a:r>
            <a:r>
              <a:rPr sz="2000" spc="-5" dirty="0">
                <a:solidFill>
                  <a:srgbClr val="FFFFFF"/>
                </a:solidFill>
                <a:latin typeface="Arial MT"/>
                <a:cs typeface="Arial MT"/>
              </a:rPr>
              <a:t>int.</a:t>
            </a:r>
            <a:r>
              <a:rPr sz="2000" spc="-10" dirty="0">
                <a:solidFill>
                  <a:srgbClr val="FFFFFF"/>
                </a:solidFill>
                <a:latin typeface="Arial MT"/>
                <a:cs typeface="Arial MT"/>
              </a:rPr>
              <a:t> </a:t>
            </a:r>
            <a:r>
              <a:rPr sz="2000" spc="-5" dirty="0">
                <a:solidFill>
                  <a:srgbClr val="FFFFFF"/>
                </a:solidFill>
                <a:latin typeface="Arial MT"/>
                <a:cs typeface="Arial MT"/>
              </a:rPr>
              <a:t>del</a:t>
            </a:r>
            <a:r>
              <a:rPr sz="2000" spc="5" dirty="0">
                <a:solidFill>
                  <a:srgbClr val="FFFFFF"/>
                </a:solidFill>
                <a:latin typeface="Arial MT"/>
                <a:cs typeface="Arial MT"/>
              </a:rPr>
              <a:t> </a:t>
            </a:r>
            <a:r>
              <a:rPr sz="2000" dirty="0">
                <a:solidFill>
                  <a:srgbClr val="FFFFFF"/>
                </a:solidFill>
                <a:latin typeface="Arial MT"/>
                <a:cs typeface="Arial MT"/>
              </a:rPr>
              <a:t>grupo</a:t>
            </a:r>
            <a:r>
              <a:rPr sz="2000" spc="-15" dirty="0">
                <a:solidFill>
                  <a:srgbClr val="FFFFFF"/>
                </a:solidFill>
                <a:latin typeface="Arial MT"/>
                <a:cs typeface="Arial MT"/>
              </a:rPr>
              <a:t> </a:t>
            </a:r>
            <a:r>
              <a:rPr sz="2000" dirty="0">
                <a:solidFill>
                  <a:srgbClr val="FFFFFF"/>
                </a:solidFill>
                <a:latin typeface="Arial MT"/>
                <a:cs typeface="Arial MT"/>
              </a:rPr>
              <a:t>fam.</a:t>
            </a:r>
            <a:endParaRPr sz="2000">
              <a:solidFill>
                <a:prstClr val="black"/>
              </a:solidFill>
              <a:latin typeface="Arial MT"/>
              <a:cs typeface="Arial MT"/>
            </a:endParaRPr>
          </a:p>
        </p:txBody>
      </p:sp>
      <p:sp>
        <p:nvSpPr>
          <p:cNvPr id="4" name="object 4"/>
          <p:cNvSpPr/>
          <p:nvPr/>
        </p:nvSpPr>
        <p:spPr>
          <a:xfrm>
            <a:off x="2063495" y="2997708"/>
            <a:ext cx="3241040" cy="288925"/>
          </a:xfrm>
          <a:custGeom>
            <a:avLst/>
            <a:gdLst/>
            <a:ahLst/>
            <a:cxnLst/>
            <a:rect l="l" t="t" r="r" b="b"/>
            <a:pathLst>
              <a:path w="3241040" h="288925">
                <a:moveTo>
                  <a:pt x="0" y="216662"/>
                </a:moveTo>
                <a:lnTo>
                  <a:pt x="1656080" y="0"/>
                </a:lnTo>
              </a:path>
              <a:path w="3241040" h="288925">
                <a:moveTo>
                  <a:pt x="1656588" y="0"/>
                </a:moveTo>
                <a:lnTo>
                  <a:pt x="3240659" y="288925"/>
                </a:lnTo>
              </a:path>
            </a:pathLst>
          </a:custGeom>
          <a:ln w="9525">
            <a:solidFill>
              <a:srgbClr val="FFFFFF"/>
            </a:solidFill>
          </a:ln>
        </p:spPr>
        <p:txBody>
          <a:bodyPr wrap="square" lIns="0" tIns="0" rIns="0" bIns="0" rtlCol="0"/>
          <a:lstStyle/>
          <a:p>
            <a:endParaRPr>
              <a:solidFill>
                <a:prstClr val="black"/>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39694" y="1393208"/>
            <a:ext cx="6205855" cy="4283710"/>
            <a:chOff x="1615693" y="1393208"/>
            <a:chExt cx="6205855" cy="4283710"/>
          </a:xfrm>
        </p:grpSpPr>
        <p:sp>
          <p:nvSpPr>
            <p:cNvPr id="3" name="object 3"/>
            <p:cNvSpPr/>
            <p:nvPr/>
          </p:nvSpPr>
          <p:spPr>
            <a:xfrm>
              <a:off x="1621726" y="1399240"/>
              <a:ext cx="6193790" cy="4271645"/>
            </a:xfrm>
            <a:custGeom>
              <a:avLst/>
              <a:gdLst/>
              <a:ahLst/>
              <a:cxnLst/>
              <a:rect l="l" t="t" r="r" b="b"/>
              <a:pathLst>
                <a:path w="6193790" h="4271645">
                  <a:moveTo>
                    <a:pt x="6193365" y="0"/>
                  </a:moveTo>
                  <a:lnTo>
                    <a:pt x="0" y="0"/>
                  </a:lnTo>
                  <a:lnTo>
                    <a:pt x="0" y="4271521"/>
                  </a:lnTo>
                  <a:lnTo>
                    <a:pt x="6193365" y="4271521"/>
                  </a:lnTo>
                  <a:lnTo>
                    <a:pt x="6193365"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1621726" y="1399240"/>
              <a:ext cx="6193790" cy="4271645"/>
            </a:xfrm>
            <a:custGeom>
              <a:avLst/>
              <a:gdLst/>
              <a:ahLst/>
              <a:cxnLst/>
              <a:rect l="l" t="t" r="r" b="b"/>
              <a:pathLst>
                <a:path w="6193790" h="4271645">
                  <a:moveTo>
                    <a:pt x="0" y="4271521"/>
                  </a:moveTo>
                  <a:lnTo>
                    <a:pt x="6193365" y="4271521"/>
                  </a:lnTo>
                  <a:lnTo>
                    <a:pt x="6193365" y="0"/>
                  </a:lnTo>
                  <a:lnTo>
                    <a:pt x="0" y="0"/>
                  </a:lnTo>
                  <a:lnTo>
                    <a:pt x="0" y="4271521"/>
                  </a:lnTo>
                  <a:close/>
                </a:path>
              </a:pathLst>
            </a:custGeom>
            <a:ln w="11611">
              <a:solidFill>
                <a:srgbClr val="000000"/>
              </a:solidFill>
            </a:ln>
          </p:spPr>
          <p:txBody>
            <a:bodyPr wrap="square" lIns="0" tIns="0" rIns="0" bIns="0" rtlCol="0"/>
            <a:lstStyle/>
            <a:p>
              <a:endParaRPr>
                <a:solidFill>
                  <a:prstClr val="black"/>
                </a:solidFill>
                <a:latin typeface="Calibri"/>
              </a:endParaRPr>
            </a:p>
          </p:txBody>
        </p:sp>
        <p:sp>
          <p:nvSpPr>
            <p:cNvPr id="5" name="object 5"/>
            <p:cNvSpPr/>
            <p:nvPr/>
          </p:nvSpPr>
          <p:spPr>
            <a:xfrm>
              <a:off x="2588156" y="2400101"/>
              <a:ext cx="5052695" cy="2421255"/>
            </a:xfrm>
            <a:custGeom>
              <a:avLst/>
              <a:gdLst/>
              <a:ahLst/>
              <a:cxnLst/>
              <a:rect l="l" t="t" r="r" b="b"/>
              <a:pathLst>
                <a:path w="5052695" h="2421254">
                  <a:moveTo>
                    <a:pt x="5052552" y="0"/>
                  </a:moveTo>
                  <a:lnTo>
                    <a:pt x="0" y="0"/>
                  </a:lnTo>
                  <a:lnTo>
                    <a:pt x="0" y="2420993"/>
                  </a:lnTo>
                  <a:lnTo>
                    <a:pt x="5052552" y="2420993"/>
                  </a:lnTo>
                  <a:lnTo>
                    <a:pt x="5052552" y="0"/>
                  </a:lnTo>
                  <a:close/>
                </a:path>
              </a:pathLst>
            </a:custGeom>
            <a:solidFill>
              <a:srgbClr val="C0C0C0"/>
            </a:solidFill>
          </p:spPr>
          <p:txBody>
            <a:bodyPr wrap="square" lIns="0" tIns="0" rIns="0" bIns="0" rtlCol="0"/>
            <a:lstStyle/>
            <a:p>
              <a:endParaRPr>
                <a:solidFill>
                  <a:prstClr val="black"/>
                </a:solidFill>
                <a:latin typeface="Calibri"/>
              </a:endParaRPr>
            </a:p>
          </p:txBody>
        </p:sp>
        <p:sp>
          <p:nvSpPr>
            <p:cNvPr id="6" name="object 6"/>
            <p:cNvSpPr/>
            <p:nvPr/>
          </p:nvSpPr>
          <p:spPr>
            <a:xfrm>
              <a:off x="2593966" y="2400256"/>
              <a:ext cx="5041265" cy="12065"/>
            </a:xfrm>
            <a:custGeom>
              <a:avLst/>
              <a:gdLst/>
              <a:ahLst/>
              <a:cxnLst/>
              <a:rect l="l" t="t" r="r" b="b"/>
              <a:pathLst>
                <a:path w="5041265" h="12064">
                  <a:moveTo>
                    <a:pt x="0" y="11607"/>
                  </a:moveTo>
                  <a:lnTo>
                    <a:pt x="5040931" y="11607"/>
                  </a:lnTo>
                  <a:lnTo>
                    <a:pt x="5040931" y="0"/>
                  </a:lnTo>
                  <a:lnTo>
                    <a:pt x="0" y="0"/>
                  </a:lnTo>
                  <a:lnTo>
                    <a:pt x="0" y="11607"/>
                  </a:lnTo>
                  <a:close/>
                </a:path>
              </a:pathLst>
            </a:custGeom>
            <a:solidFill>
              <a:srgbClr val="808080"/>
            </a:solidFill>
          </p:spPr>
          <p:txBody>
            <a:bodyPr wrap="square" lIns="0" tIns="0" rIns="0" bIns="0" rtlCol="0"/>
            <a:lstStyle/>
            <a:p>
              <a:endParaRPr>
                <a:solidFill>
                  <a:prstClr val="black"/>
                </a:solidFill>
                <a:latin typeface="Calibri"/>
              </a:endParaRPr>
            </a:p>
          </p:txBody>
        </p:sp>
        <p:sp>
          <p:nvSpPr>
            <p:cNvPr id="7" name="object 7"/>
            <p:cNvSpPr/>
            <p:nvPr/>
          </p:nvSpPr>
          <p:spPr>
            <a:xfrm>
              <a:off x="2593966" y="2406060"/>
              <a:ext cx="5052695" cy="2421255"/>
            </a:xfrm>
            <a:custGeom>
              <a:avLst/>
              <a:gdLst/>
              <a:ahLst/>
              <a:cxnLst/>
              <a:rect l="l" t="t" r="r" b="b"/>
              <a:pathLst>
                <a:path w="5052695" h="2421254">
                  <a:moveTo>
                    <a:pt x="5052552" y="0"/>
                  </a:moveTo>
                  <a:lnTo>
                    <a:pt x="5052552" y="2409231"/>
                  </a:lnTo>
                </a:path>
                <a:path w="5052695" h="2421254">
                  <a:moveTo>
                    <a:pt x="5052552" y="2420838"/>
                  </a:moveTo>
                  <a:lnTo>
                    <a:pt x="11620" y="2420838"/>
                  </a:lnTo>
                </a:path>
                <a:path w="5052695" h="2421254">
                  <a:moveTo>
                    <a:pt x="0" y="2420838"/>
                  </a:moveTo>
                  <a:lnTo>
                    <a:pt x="0" y="11607"/>
                  </a:lnTo>
                </a:path>
              </a:pathLst>
            </a:custGeom>
            <a:ln w="11613">
              <a:solidFill>
                <a:srgbClr val="808080"/>
              </a:solidFill>
            </a:ln>
          </p:spPr>
          <p:txBody>
            <a:bodyPr wrap="square" lIns="0" tIns="0" rIns="0" bIns="0" rtlCol="0"/>
            <a:lstStyle/>
            <a:p>
              <a:endParaRPr>
                <a:solidFill>
                  <a:prstClr val="black"/>
                </a:solidFill>
                <a:latin typeface="Calibri"/>
              </a:endParaRPr>
            </a:p>
          </p:txBody>
        </p:sp>
        <p:sp>
          <p:nvSpPr>
            <p:cNvPr id="8" name="object 8"/>
            <p:cNvSpPr/>
            <p:nvPr/>
          </p:nvSpPr>
          <p:spPr>
            <a:xfrm>
              <a:off x="2547484" y="2406060"/>
              <a:ext cx="5099050" cy="2479040"/>
            </a:xfrm>
            <a:custGeom>
              <a:avLst/>
              <a:gdLst/>
              <a:ahLst/>
              <a:cxnLst/>
              <a:rect l="l" t="t" r="r" b="b"/>
              <a:pathLst>
                <a:path w="5099050" h="2479040">
                  <a:moveTo>
                    <a:pt x="46481" y="0"/>
                  </a:moveTo>
                  <a:lnTo>
                    <a:pt x="46481" y="2409231"/>
                  </a:lnTo>
                </a:path>
                <a:path w="5099050" h="2479040">
                  <a:moveTo>
                    <a:pt x="0" y="2420838"/>
                  </a:moveTo>
                  <a:lnTo>
                    <a:pt x="34861" y="2420838"/>
                  </a:lnTo>
                </a:path>
                <a:path w="5099050" h="2479040">
                  <a:moveTo>
                    <a:pt x="0" y="1932167"/>
                  </a:moveTo>
                  <a:lnTo>
                    <a:pt x="34861" y="1932167"/>
                  </a:lnTo>
                </a:path>
                <a:path w="5099050" h="2479040">
                  <a:moveTo>
                    <a:pt x="0" y="1454793"/>
                  </a:moveTo>
                  <a:lnTo>
                    <a:pt x="34861" y="1454793"/>
                  </a:lnTo>
                </a:path>
                <a:path w="5099050" h="2479040">
                  <a:moveTo>
                    <a:pt x="0" y="966044"/>
                  </a:moveTo>
                  <a:lnTo>
                    <a:pt x="34861" y="966044"/>
                  </a:lnTo>
                </a:path>
                <a:path w="5099050" h="2479040">
                  <a:moveTo>
                    <a:pt x="0" y="489058"/>
                  </a:moveTo>
                  <a:lnTo>
                    <a:pt x="34861" y="489058"/>
                  </a:lnTo>
                </a:path>
                <a:path w="5099050" h="2479040">
                  <a:moveTo>
                    <a:pt x="0" y="0"/>
                  </a:moveTo>
                  <a:lnTo>
                    <a:pt x="34861" y="0"/>
                  </a:lnTo>
                </a:path>
                <a:path w="5099050" h="2479040">
                  <a:moveTo>
                    <a:pt x="46481" y="2420838"/>
                  </a:moveTo>
                  <a:lnTo>
                    <a:pt x="5087413" y="2420838"/>
                  </a:lnTo>
                </a:path>
                <a:path w="5099050" h="2479040">
                  <a:moveTo>
                    <a:pt x="46481" y="2478875"/>
                  </a:moveTo>
                  <a:lnTo>
                    <a:pt x="46481" y="2432445"/>
                  </a:lnTo>
                </a:path>
                <a:path w="5099050" h="2479040">
                  <a:moveTo>
                    <a:pt x="768186" y="2478875"/>
                  </a:moveTo>
                  <a:lnTo>
                    <a:pt x="768186" y="2432445"/>
                  </a:lnTo>
                </a:path>
                <a:path w="5099050" h="2479040">
                  <a:moveTo>
                    <a:pt x="1490200" y="2478875"/>
                  </a:moveTo>
                  <a:lnTo>
                    <a:pt x="1490200" y="2432445"/>
                  </a:lnTo>
                </a:path>
                <a:path w="5099050" h="2479040">
                  <a:moveTo>
                    <a:pt x="2211750" y="2478875"/>
                  </a:moveTo>
                  <a:lnTo>
                    <a:pt x="2211750" y="2432445"/>
                  </a:lnTo>
                </a:path>
                <a:path w="5099050" h="2479040">
                  <a:moveTo>
                    <a:pt x="2933455" y="2478875"/>
                  </a:moveTo>
                  <a:lnTo>
                    <a:pt x="2933455" y="2432445"/>
                  </a:lnTo>
                </a:path>
                <a:path w="5099050" h="2479040">
                  <a:moveTo>
                    <a:pt x="3655469" y="2478875"/>
                  </a:moveTo>
                  <a:lnTo>
                    <a:pt x="3655469" y="2432445"/>
                  </a:lnTo>
                </a:path>
                <a:path w="5099050" h="2479040">
                  <a:moveTo>
                    <a:pt x="4377019" y="2478875"/>
                  </a:moveTo>
                  <a:lnTo>
                    <a:pt x="4377019" y="2432445"/>
                  </a:lnTo>
                </a:path>
                <a:path w="5099050" h="2479040">
                  <a:moveTo>
                    <a:pt x="5099033" y="2478875"/>
                  </a:moveTo>
                  <a:lnTo>
                    <a:pt x="5099033" y="2432445"/>
                  </a:lnTo>
                </a:path>
              </a:pathLst>
            </a:custGeom>
            <a:ln w="11613">
              <a:solidFill>
                <a:srgbClr val="000000"/>
              </a:solidFill>
            </a:ln>
          </p:spPr>
          <p:txBody>
            <a:bodyPr wrap="square" lIns="0" tIns="0" rIns="0" bIns="0" rtlCol="0"/>
            <a:lstStyle/>
            <a:p>
              <a:endParaRPr>
                <a:solidFill>
                  <a:prstClr val="black"/>
                </a:solidFill>
                <a:latin typeface="Calibri"/>
              </a:endParaRPr>
            </a:p>
          </p:txBody>
        </p:sp>
        <p:pic>
          <p:nvPicPr>
            <p:cNvPr id="9" name="object 9"/>
            <p:cNvPicPr/>
            <p:nvPr/>
          </p:nvPicPr>
          <p:blipFill>
            <a:blip r:embed="rId2" cstate="print"/>
            <a:stretch>
              <a:fillRect/>
            </a:stretch>
          </p:blipFill>
          <p:spPr>
            <a:xfrm>
              <a:off x="5440271" y="3331476"/>
              <a:ext cx="81646" cy="81258"/>
            </a:xfrm>
            <a:prstGeom prst="rect">
              <a:avLst/>
            </a:prstGeom>
          </p:spPr>
        </p:pic>
        <p:pic>
          <p:nvPicPr>
            <p:cNvPr id="10" name="object 10"/>
            <p:cNvPicPr/>
            <p:nvPr/>
          </p:nvPicPr>
          <p:blipFill>
            <a:blip r:embed="rId3" cstate="print"/>
            <a:stretch>
              <a:fillRect/>
            </a:stretch>
          </p:blipFill>
          <p:spPr>
            <a:xfrm>
              <a:off x="3996552" y="4006252"/>
              <a:ext cx="81801" cy="81722"/>
            </a:xfrm>
            <a:prstGeom prst="rect">
              <a:avLst/>
            </a:prstGeom>
          </p:spPr>
        </p:pic>
        <p:pic>
          <p:nvPicPr>
            <p:cNvPr id="11" name="object 11"/>
            <p:cNvPicPr/>
            <p:nvPr/>
          </p:nvPicPr>
          <p:blipFill>
            <a:blip r:embed="rId4" cstate="print"/>
            <a:stretch>
              <a:fillRect/>
            </a:stretch>
          </p:blipFill>
          <p:spPr>
            <a:xfrm>
              <a:off x="6162286" y="3435942"/>
              <a:ext cx="81336" cy="81722"/>
            </a:xfrm>
            <a:prstGeom prst="rect">
              <a:avLst/>
            </a:prstGeom>
          </p:spPr>
        </p:pic>
        <p:sp>
          <p:nvSpPr>
            <p:cNvPr id="12" name="object 12"/>
            <p:cNvSpPr/>
            <p:nvPr/>
          </p:nvSpPr>
          <p:spPr>
            <a:xfrm>
              <a:off x="4724374" y="3581502"/>
              <a:ext cx="69850" cy="70485"/>
            </a:xfrm>
            <a:custGeom>
              <a:avLst/>
              <a:gdLst/>
              <a:ahLst/>
              <a:cxnLst/>
              <a:rect l="l" t="t" r="r" b="b"/>
              <a:pathLst>
                <a:path w="69850" h="70485">
                  <a:moveTo>
                    <a:pt x="34861" y="0"/>
                  </a:moveTo>
                  <a:lnTo>
                    <a:pt x="0" y="35131"/>
                  </a:lnTo>
                  <a:lnTo>
                    <a:pt x="34861" y="69953"/>
                  </a:lnTo>
                  <a:lnTo>
                    <a:pt x="69722" y="35131"/>
                  </a:lnTo>
                  <a:lnTo>
                    <a:pt x="34861" y="0"/>
                  </a:lnTo>
                  <a:close/>
                </a:path>
              </a:pathLst>
            </a:custGeom>
            <a:solidFill>
              <a:srgbClr val="000080"/>
            </a:solidFill>
          </p:spPr>
          <p:txBody>
            <a:bodyPr wrap="square" lIns="0" tIns="0" rIns="0" bIns="0" rtlCol="0"/>
            <a:lstStyle/>
            <a:p>
              <a:endParaRPr>
                <a:solidFill>
                  <a:prstClr val="black"/>
                </a:solidFill>
                <a:latin typeface="Calibri"/>
              </a:endParaRPr>
            </a:p>
          </p:txBody>
        </p:sp>
        <p:sp>
          <p:nvSpPr>
            <p:cNvPr id="13" name="object 13"/>
            <p:cNvSpPr/>
            <p:nvPr/>
          </p:nvSpPr>
          <p:spPr>
            <a:xfrm>
              <a:off x="4724374" y="3581502"/>
              <a:ext cx="69850" cy="70485"/>
            </a:xfrm>
            <a:custGeom>
              <a:avLst/>
              <a:gdLst/>
              <a:ahLst/>
              <a:cxnLst/>
              <a:rect l="l" t="t" r="r" b="b"/>
              <a:pathLst>
                <a:path w="69850" h="70485">
                  <a:moveTo>
                    <a:pt x="34861" y="0"/>
                  </a:moveTo>
                  <a:lnTo>
                    <a:pt x="69722" y="35131"/>
                  </a:lnTo>
                  <a:lnTo>
                    <a:pt x="34861" y="69953"/>
                  </a:lnTo>
                  <a:lnTo>
                    <a:pt x="0" y="35131"/>
                  </a:lnTo>
                  <a:lnTo>
                    <a:pt x="34861" y="0"/>
                  </a:lnTo>
                  <a:close/>
                </a:path>
              </a:pathLst>
            </a:custGeom>
            <a:ln w="11613">
              <a:solidFill>
                <a:srgbClr val="000080"/>
              </a:solidFill>
            </a:ln>
          </p:spPr>
          <p:txBody>
            <a:bodyPr wrap="square" lIns="0" tIns="0" rIns="0" bIns="0" rtlCol="0"/>
            <a:lstStyle/>
            <a:p>
              <a:endParaRPr>
                <a:solidFill>
                  <a:prstClr val="black"/>
                </a:solidFill>
                <a:latin typeface="Calibri"/>
              </a:endParaRPr>
            </a:p>
          </p:txBody>
        </p:sp>
        <p:sp>
          <p:nvSpPr>
            <p:cNvPr id="14" name="object 14"/>
            <p:cNvSpPr/>
            <p:nvPr/>
          </p:nvSpPr>
          <p:spPr>
            <a:xfrm>
              <a:off x="4724374" y="3721100"/>
              <a:ext cx="69850" cy="70485"/>
            </a:xfrm>
            <a:custGeom>
              <a:avLst/>
              <a:gdLst/>
              <a:ahLst/>
              <a:cxnLst/>
              <a:rect l="l" t="t" r="r" b="b"/>
              <a:pathLst>
                <a:path w="69850" h="70485">
                  <a:moveTo>
                    <a:pt x="34861" y="0"/>
                  </a:moveTo>
                  <a:lnTo>
                    <a:pt x="0" y="35286"/>
                  </a:lnTo>
                  <a:lnTo>
                    <a:pt x="34861" y="70108"/>
                  </a:lnTo>
                  <a:lnTo>
                    <a:pt x="69722" y="35286"/>
                  </a:lnTo>
                  <a:lnTo>
                    <a:pt x="34861" y="0"/>
                  </a:lnTo>
                  <a:close/>
                </a:path>
              </a:pathLst>
            </a:custGeom>
            <a:solidFill>
              <a:srgbClr val="000080"/>
            </a:solidFill>
          </p:spPr>
          <p:txBody>
            <a:bodyPr wrap="square" lIns="0" tIns="0" rIns="0" bIns="0" rtlCol="0"/>
            <a:lstStyle/>
            <a:p>
              <a:endParaRPr>
                <a:solidFill>
                  <a:prstClr val="black"/>
                </a:solidFill>
                <a:latin typeface="Calibri"/>
              </a:endParaRPr>
            </a:p>
          </p:txBody>
        </p:sp>
        <p:sp>
          <p:nvSpPr>
            <p:cNvPr id="15" name="object 15"/>
            <p:cNvSpPr/>
            <p:nvPr/>
          </p:nvSpPr>
          <p:spPr>
            <a:xfrm>
              <a:off x="4724374" y="3721100"/>
              <a:ext cx="69850" cy="70485"/>
            </a:xfrm>
            <a:custGeom>
              <a:avLst/>
              <a:gdLst/>
              <a:ahLst/>
              <a:cxnLst/>
              <a:rect l="l" t="t" r="r" b="b"/>
              <a:pathLst>
                <a:path w="69850" h="70485">
                  <a:moveTo>
                    <a:pt x="34861" y="0"/>
                  </a:moveTo>
                  <a:lnTo>
                    <a:pt x="69722" y="35286"/>
                  </a:lnTo>
                  <a:lnTo>
                    <a:pt x="34861" y="70108"/>
                  </a:lnTo>
                  <a:lnTo>
                    <a:pt x="0" y="35286"/>
                  </a:lnTo>
                  <a:lnTo>
                    <a:pt x="34861" y="0"/>
                  </a:lnTo>
                  <a:close/>
                </a:path>
              </a:pathLst>
            </a:custGeom>
            <a:ln w="11613">
              <a:solidFill>
                <a:srgbClr val="000080"/>
              </a:solidFill>
            </a:ln>
          </p:spPr>
          <p:txBody>
            <a:bodyPr wrap="square" lIns="0" tIns="0" rIns="0" bIns="0" rtlCol="0"/>
            <a:lstStyle/>
            <a:p>
              <a:endParaRPr>
                <a:solidFill>
                  <a:prstClr val="black"/>
                </a:solidFill>
                <a:latin typeface="Calibri"/>
              </a:endParaRPr>
            </a:p>
          </p:txBody>
        </p:sp>
        <p:pic>
          <p:nvPicPr>
            <p:cNvPr id="16" name="object 16"/>
            <p:cNvPicPr/>
            <p:nvPr/>
          </p:nvPicPr>
          <p:blipFill>
            <a:blip r:embed="rId5" cstate="print"/>
            <a:stretch>
              <a:fillRect/>
            </a:stretch>
          </p:blipFill>
          <p:spPr>
            <a:xfrm>
              <a:off x="6883835" y="2749558"/>
              <a:ext cx="81336" cy="81258"/>
            </a:xfrm>
            <a:prstGeom prst="rect">
              <a:avLst/>
            </a:prstGeom>
          </p:spPr>
        </p:pic>
        <p:sp>
          <p:nvSpPr>
            <p:cNvPr id="17" name="object 17"/>
            <p:cNvSpPr/>
            <p:nvPr/>
          </p:nvSpPr>
          <p:spPr>
            <a:xfrm>
              <a:off x="4724374" y="3628241"/>
              <a:ext cx="69850" cy="69850"/>
            </a:xfrm>
            <a:custGeom>
              <a:avLst/>
              <a:gdLst/>
              <a:ahLst/>
              <a:cxnLst/>
              <a:rect l="l" t="t" r="r" b="b"/>
              <a:pathLst>
                <a:path w="69850" h="69850">
                  <a:moveTo>
                    <a:pt x="34861" y="0"/>
                  </a:moveTo>
                  <a:lnTo>
                    <a:pt x="0" y="34822"/>
                  </a:lnTo>
                  <a:lnTo>
                    <a:pt x="34861" y="69644"/>
                  </a:lnTo>
                  <a:lnTo>
                    <a:pt x="69722" y="34822"/>
                  </a:lnTo>
                  <a:lnTo>
                    <a:pt x="34861" y="0"/>
                  </a:lnTo>
                  <a:close/>
                </a:path>
              </a:pathLst>
            </a:custGeom>
            <a:solidFill>
              <a:srgbClr val="000080"/>
            </a:solidFill>
          </p:spPr>
          <p:txBody>
            <a:bodyPr wrap="square" lIns="0" tIns="0" rIns="0" bIns="0" rtlCol="0"/>
            <a:lstStyle/>
            <a:p>
              <a:endParaRPr>
                <a:solidFill>
                  <a:prstClr val="black"/>
                </a:solidFill>
                <a:latin typeface="Calibri"/>
              </a:endParaRPr>
            </a:p>
          </p:txBody>
        </p:sp>
        <p:sp>
          <p:nvSpPr>
            <p:cNvPr id="18" name="object 18"/>
            <p:cNvSpPr/>
            <p:nvPr/>
          </p:nvSpPr>
          <p:spPr>
            <a:xfrm>
              <a:off x="4724374" y="3628241"/>
              <a:ext cx="69850" cy="69850"/>
            </a:xfrm>
            <a:custGeom>
              <a:avLst/>
              <a:gdLst/>
              <a:ahLst/>
              <a:cxnLst/>
              <a:rect l="l" t="t" r="r" b="b"/>
              <a:pathLst>
                <a:path w="69850" h="69850">
                  <a:moveTo>
                    <a:pt x="34861" y="0"/>
                  </a:moveTo>
                  <a:lnTo>
                    <a:pt x="69722" y="34822"/>
                  </a:lnTo>
                  <a:lnTo>
                    <a:pt x="34861" y="69644"/>
                  </a:lnTo>
                  <a:lnTo>
                    <a:pt x="0" y="34822"/>
                  </a:lnTo>
                  <a:lnTo>
                    <a:pt x="34861" y="0"/>
                  </a:lnTo>
                  <a:close/>
                </a:path>
              </a:pathLst>
            </a:custGeom>
            <a:ln w="11613">
              <a:solidFill>
                <a:srgbClr val="000080"/>
              </a:solidFill>
            </a:ln>
          </p:spPr>
          <p:txBody>
            <a:bodyPr wrap="square" lIns="0" tIns="0" rIns="0" bIns="0" rtlCol="0"/>
            <a:lstStyle/>
            <a:p>
              <a:endParaRPr>
                <a:solidFill>
                  <a:prstClr val="black"/>
                </a:solidFill>
                <a:latin typeface="Calibri"/>
              </a:endParaRPr>
            </a:p>
          </p:txBody>
        </p:sp>
        <p:pic>
          <p:nvPicPr>
            <p:cNvPr id="19" name="object 19"/>
            <p:cNvPicPr/>
            <p:nvPr/>
          </p:nvPicPr>
          <p:blipFill>
            <a:blip r:embed="rId6" cstate="print"/>
            <a:stretch>
              <a:fillRect/>
            </a:stretch>
          </p:blipFill>
          <p:spPr>
            <a:xfrm>
              <a:off x="5440271" y="3529266"/>
              <a:ext cx="81646" cy="127997"/>
            </a:xfrm>
            <a:prstGeom prst="rect">
              <a:avLst/>
            </a:prstGeom>
          </p:spPr>
        </p:pic>
        <p:sp>
          <p:nvSpPr>
            <p:cNvPr id="20" name="object 20"/>
            <p:cNvSpPr/>
            <p:nvPr/>
          </p:nvSpPr>
          <p:spPr>
            <a:xfrm>
              <a:off x="4724374" y="3628241"/>
              <a:ext cx="69850" cy="69850"/>
            </a:xfrm>
            <a:custGeom>
              <a:avLst/>
              <a:gdLst/>
              <a:ahLst/>
              <a:cxnLst/>
              <a:rect l="l" t="t" r="r" b="b"/>
              <a:pathLst>
                <a:path w="69850" h="69850">
                  <a:moveTo>
                    <a:pt x="34861" y="0"/>
                  </a:moveTo>
                  <a:lnTo>
                    <a:pt x="0" y="34822"/>
                  </a:lnTo>
                  <a:lnTo>
                    <a:pt x="34861" y="69644"/>
                  </a:lnTo>
                  <a:lnTo>
                    <a:pt x="69722" y="34822"/>
                  </a:lnTo>
                  <a:lnTo>
                    <a:pt x="34861" y="0"/>
                  </a:lnTo>
                  <a:close/>
                </a:path>
              </a:pathLst>
            </a:custGeom>
            <a:solidFill>
              <a:srgbClr val="000080"/>
            </a:solidFill>
          </p:spPr>
          <p:txBody>
            <a:bodyPr wrap="square" lIns="0" tIns="0" rIns="0" bIns="0" rtlCol="0"/>
            <a:lstStyle/>
            <a:p>
              <a:endParaRPr>
                <a:solidFill>
                  <a:prstClr val="black"/>
                </a:solidFill>
                <a:latin typeface="Calibri"/>
              </a:endParaRPr>
            </a:p>
          </p:txBody>
        </p:sp>
        <p:sp>
          <p:nvSpPr>
            <p:cNvPr id="21" name="object 21"/>
            <p:cNvSpPr/>
            <p:nvPr/>
          </p:nvSpPr>
          <p:spPr>
            <a:xfrm>
              <a:off x="4724374" y="3628241"/>
              <a:ext cx="69850" cy="69850"/>
            </a:xfrm>
            <a:custGeom>
              <a:avLst/>
              <a:gdLst/>
              <a:ahLst/>
              <a:cxnLst/>
              <a:rect l="l" t="t" r="r" b="b"/>
              <a:pathLst>
                <a:path w="69850" h="69850">
                  <a:moveTo>
                    <a:pt x="34861" y="0"/>
                  </a:moveTo>
                  <a:lnTo>
                    <a:pt x="69722" y="34822"/>
                  </a:lnTo>
                  <a:lnTo>
                    <a:pt x="34861" y="69644"/>
                  </a:lnTo>
                  <a:lnTo>
                    <a:pt x="0" y="34822"/>
                  </a:lnTo>
                  <a:lnTo>
                    <a:pt x="34861" y="0"/>
                  </a:lnTo>
                  <a:close/>
                </a:path>
              </a:pathLst>
            </a:custGeom>
            <a:ln w="11613">
              <a:solidFill>
                <a:srgbClr val="000080"/>
              </a:solidFill>
            </a:ln>
          </p:spPr>
          <p:txBody>
            <a:bodyPr wrap="square" lIns="0" tIns="0" rIns="0" bIns="0" rtlCol="0"/>
            <a:lstStyle/>
            <a:p>
              <a:endParaRPr>
                <a:solidFill>
                  <a:prstClr val="black"/>
                </a:solidFill>
                <a:latin typeface="Calibri"/>
              </a:endParaRPr>
            </a:p>
          </p:txBody>
        </p:sp>
        <p:pic>
          <p:nvPicPr>
            <p:cNvPr id="22" name="object 22"/>
            <p:cNvPicPr/>
            <p:nvPr/>
          </p:nvPicPr>
          <p:blipFill>
            <a:blip r:embed="rId7" cstate="print"/>
            <a:stretch>
              <a:fillRect/>
            </a:stretch>
          </p:blipFill>
          <p:spPr>
            <a:xfrm>
              <a:off x="6162286" y="3238307"/>
              <a:ext cx="81336" cy="81567"/>
            </a:xfrm>
            <a:prstGeom prst="rect">
              <a:avLst/>
            </a:prstGeom>
          </p:spPr>
        </p:pic>
        <p:sp>
          <p:nvSpPr>
            <p:cNvPr id="23" name="object 23"/>
            <p:cNvSpPr/>
            <p:nvPr/>
          </p:nvSpPr>
          <p:spPr>
            <a:xfrm>
              <a:off x="4037685" y="2987977"/>
              <a:ext cx="2875280" cy="1001394"/>
            </a:xfrm>
            <a:custGeom>
              <a:avLst/>
              <a:gdLst/>
              <a:ahLst/>
              <a:cxnLst/>
              <a:rect l="l" t="t" r="r" b="b"/>
              <a:pathLst>
                <a:path w="2875279" h="1001395">
                  <a:moveTo>
                    <a:pt x="0" y="1000867"/>
                  </a:moveTo>
                  <a:lnTo>
                    <a:pt x="279199" y="896090"/>
                  </a:lnTo>
                </a:path>
                <a:path w="2875279" h="1001395">
                  <a:moveTo>
                    <a:pt x="290819" y="896090"/>
                  </a:moveTo>
                  <a:lnTo>
                    <a:pt x="570174" y="803231"/>
                  </a:lnTo>
                </a:path>
                <a:path w="2875279" h="1001395">
                  <a:moveTo>
                    <a:pt x="581794" y="803231"/>
                  </a:moveTo>
                  <a:lnTo>
                    <a:pt x="849838" y="698300"/>
                  </a:lnTo>
                </a:path>
                <a:path w="2875279" h="1001395">
                  <a:moveTo>
                    <a:pt x="861459" y="698300"/>
                  </a:moveTo>
                  <a:lnTo>
                    <a:pt x="1140658" y="605132"/>
                  </a:lnTo>
                </a:path>
                <a:path w="2875279" h="1001395">
                  <a:moveTo>
                    <a:pt x="1152279" y="605132"/>
                  </a:moveTo>
                  <a:lnTo>
                    <a:pt x="1431633" y="500665"/>
                  </a:lnTo>
                </a:path>
                <a:path w="2875279" h="1001395">
                  <a:moveTo>
                    <a:pt x="1443254" y="500665"/>
                  </a:moveTo>
                  <a:lnTo>
                    <a:pt x="1722918" y="395734"/>
                  </a:lnTo>
                </a:path>
                <a:path w="2875279" h="1001395">
                  <a:moveTo>
                    <a:pt x="1734539" y="395734"/>
                  </a:moveTo>
                  <a:lnTo>
                    <a:pt x="2013738" y="302566"/>
                  </a:lnTo>
                </a:path>
                <a:path w="2875279" h="1001395">
                  <a:moveTo>
                    <a:pt x="2025359" y="302566"/>
                  </a:moveTo>
                  <a:lnTo>
                    <a:pt x="2293093" y="198099"/>
                  </a:lnTo>
                </a:path>
                <a:path w="2875279" h="1001395">
                  <a:moveTo>
                    <a:pt x="2304713" y="198099"/>
                  </a:moveTo>
                  <a:lnTo>
                    <a:pt x="2584378" y="104776"/>
                  </a:lnTo>
                </a:path>
                <a:path w="2875279" h="1001395">
                  <a:moveTo>
                    <a:pt x="2595998" y="104776"/>
                  </a:moveTo>
                  <a:lnTo>
                    <a:pt x="2875198" y="0"/>
                  </a:lnTo>
                </a:path>
              </a:pathLst>
            </a:custGeom>
            <a:ln w="11613">
              <a:solidFill>
                <a:srgbClr val="000000"/>
              </a:solidFill>
            </a:ln>
          </p:spPr>
          <p:txBody>
            <a:bodyPr wrap="square" lIns="0" tIns="0" rIns="0" bIns="0" rtlCol="0"/>
            <a:lstStyle/>
            <a:p>
              <a:endParaRPr>
                <a:solidFill>
                  <a:prstClr val="black"/>
                </a:solidFill>
                <a:latin typeface="Calibri"/>
              </a:endParaRPr>
            </a:p>
          </p:txBody>
        </p:sp>
      </p:grpSp>
      <p:sp>
        <p:nvSpPr>
          <p:cNvPr id="24" name="object 24"/>
          <p:cNvSpPr txBox="1"/>
          <p:nvPr/>
        </p:nvSpPr>
        <p:spPr>
          <a:xfrm>
            <a:off x="3751149" y="1481870"/>
            <a:ext cx="4799330" cy="3505832"/>
          </a:xfrm>
          <a:prstGeom prst="rect">
            <a:avLst/>
          </a:prstGeom>
        </p:spPr>
        <p:txBody>
          <a:bodyPr vert="horz" wrap="square" lIns="0" tIns="12065" rIns="0" bIns="0" rtlCol="0">
            <a:spAutoFit/>
          </a:bodyPr>
          <a:lstStyle/>
          <a:p>
            <a:pPr marL="1233805" marR="5080" indent="-978535">
              <a:lnSpc>
                <a:spcPct val="110700"/>
              </a:lnSpc>
              <a:spcBef>
                <a:spcPts val="95"/>
              </a:spcBef>
            </a:pPr>
            <a:r>
              <a:rPr sz="1450" b="1" spc="-15" dirty="0">
                <a:solidFill>
                  <a:prstClr val="black"/>
                </a:solidFill>
                <a:latin typeface="Arial"/>
                <a:cs typeface="Arial"/>
              </a:rPr>
              <a:t>Gráfico</a:t>
            </a:r>
            <a:r>
              <a:rPr sz="1450" b="1" spc="-20" dirty="0">
                <a:solidFill>
                  <a:prstClr val="black"/>
                </a:solidFill>
                <a:latin typeface="Arial"/>
                <a:cs typeface="Arial"/>
              </a:rPr>
              <a:t> </a:t>
            </a:r>
            <a:r>
              <a:rPr sz="1450" b="1" spc="25" dirty="0">
                <a:solidFill>
                  <a:prstClr val="black"/>
                </a:solidFill>
                <a:latin typeface="Arial"/>
                <a:cs typeface="Arial"/>
              </a:rPr>
              <a:t>Nº</a:t>
            </a:r>
            <a:r>
              <a:rPr sz="1450" b="1" spc="-25" dirty="0">
                <a:solidFill>
                  <a:prstClr val="black"/>
                </a:solidFill>
                <a:latin typeface="Arial"/>
                <a:cs typeface="Arial"/>
              </a:rPr>
              <a:t> </a:t>
            </a:r>
            <a:r>
              <a:rPr sz="1450" b="1" spc="5" dirty="0">
                <a:solidFill>
                  <a:prstClr val="black"/>
                </a:solidFill>
                <a:latin typeface="Arial"/>
                <a:cs typeface="Arial"/>
              </a:rPr>
              <a:t>1.</a:t>
            </a:r>
            <a:r>
              <a:rPr sz="1450" b="1" spc="-85" dirty="0">
                <a:solidFill>
                  <a:prstClr val="black"/>
                </a:solidFill>
                <a:latin typeface="Arial"/>
                <a:cs typeface="Arial"/>
              </a:rPr>
              <a:t> </a:t>
            </a:r>
            <a:r>
              <a:rPr sz="1450" b="1" spc="5" dirty="0">
                <a:solidFill>
                  <a:prstClr val="black"/>
                </a:solidFill>
                <a:latin typeface="Arial"/>
                <a:cs typeface="Arial"/>
              </a:rPr>
              <a:t>Relación</a:t>
            </a:r>
            <a:r>
              <a:rPr sz="1450" b="1" spc="-15" dirty="0">
                <a:solidFill>
                  <a:prstClr val="black"/>
                </a:solidFill>
                <a:latin typeface="Arial"/>
                <a:cs typeface="Arial"/>
              </a:rPr>
              <a:t> </a:t>
            </a:r>
            <a:r>
              <a:rPr sz="1450" b="1" spc="5" dirty="0">
                <a:solidFill>
                  <a:prstClr val="black"/>
                </a:solidFill>
                <a:latin typeface="Arial"/>
                <a:cs typeface="Arial"/>
              </a:rPr>
              <a:t>gasto</a:t>
            </a:r>
            <a:r>
              <a:rPr sz="1450" b="1" spc="-15" dirty="0">
                <a:solidFill>
                  <a:prstClr val="black"/>
                </a:solidFill>
                <a:latin typeface="Arial"/>
                <a:cs typeface="Arial"/>
              </a:rPr>
              <a:t> </a:t>
            </a:r>
            <a:r>
              <a:rPr sz="1450" b="1" spc="10" dirty="0">
                <a:solidFill>
                  <a:prstClr val="black"/>
                </a:solidFill>
                <a:latin typeface="Arial"/>
                <a:cs typeface="Arial"/>
              </a:rPr>
              <a:t>en</a:t>
            </a:r>
            <a:r>
              <a:rPr sz="1450" b="1" spc="-15" dirty="0">
                <a:solidFill>
                  <a:prstClr val="black"/>
                </a:solidFill>
                <a:latin typeface="Arial"/>
                <a:cs typeface="Arial"/>
              </a:rPr>
              <a:t> </a:t>
            </a:r>
            <a:r>
              <a:rPr sz="1450" b="1" spc="-5" dirty="0">
                <a:solidFill>
                  <a:prstClr val="black"/>
                </a:solidFill>
                <a:latin typeface="Arial"/>
                <a:cs typeface="Arial"/>
              </a:rPr>
              <a:t>alimentación</a:t>
            </a:r>
            <a:r>
              <a:rPr sz="1450" b="1" spc="-20" dirty="0">
                <a:solidFill>
                  <a:prstClr val="black"/>
                </a:solidFill>
                <a:latin typeface="Arial"/>
                <a:cs typeface="Arial"/>
              </a:rPr>
              <a:t> </a:t>
            </a:r>
            <a:r>
              <a:rPr sz="1450" b="1" spc="5" dirty="0">
                <a:solidFill>
                  <a:prstClr val="black"/>
                </a:solidFill>
                <a:latin typeface="Arial"/>
                <a:cs typeface="Arial"/>
              </a:rPr>
              <a:t>-</a:t>
            </a:r>
            <a:r>
              <a:rPr sz="1450" b="1" spc="-65" dirty="0">
                <a:solidFill>
                  <a:prstClr val="black"/>
                </a:solidFill>
                <a:latin typeface="Arial"/>
                <a:cs typeface="Arial"/>
              </a:rPr>
              <a:t> </a:t>
            </a:r>
            <a:r>
              <a:rPr sz="1450" b="1" spc="25" dirty="0">
                <a:solidFill>
                  <a:prstClr val="black"/>
                </a:solidFill>
                <a:latin typeface="Arial"/>
                <a:cs typeface="Arial"/>
              </a:rPr>
              <a:t>Nº</a:t>
            </a:r>
            <a:r>
              <a:rPr sz="1450" b="1" spc="-25" dirty="0">
                <a:solidFill>
                  <a:prstClr val="black"/>
                </a:solidFill>
                <a:latin typeface="Arial"/>
                <a:cs typeface="Arial"/>
              </a:rPr>
              <a:t> </a:t>
            </a:r>
            <a:r>
              <a:rPr sz="1450" b="1" spc="15" dirty="0">
                <a:solidFill>
                  <a:prstClr val="black"/>
                </a:solidFill>
                <a:latin typeface="Arial"/>
                <a:cs typeface="Arial"/>
              </a:rPr>
              <a:t>de </a:t>
            </a:r>
            <a:r>
              <a:rPr sz="1450" b="1" spc="-390" dirty="0">
                <a:solidFill>
                  <a:prstClr val="black"/>
                </a:solidFill>
                <a:latin typeface="Arial"/>
                <a:cs typeface="Arial"/>
              </a:rPr>
              <a:t> </a:t>
            </a:r>
            <a:r>
              <a:rPr sz="1450" b="1" dirty="0">
                <a:solidFill>
                  <a:prstClr val="black"/>
                </a:solidFill>
                <a:latin typeface="Arial"/>
                <a:cs typeface="Arial"/>
              </a:rPr>
              <a:t>integrantes</a:t>
            </a:r>
            <a:r>
              <a:rPr sz="1450" b="1" spc="-40" dirty="0">
                <a:solidFill>
                  <a:prstClr val="black"/>
                </a:solidFill>
                <a:latin typeface="Arial"/>
                <a:cs typeface="Arial"/>
              </a:rPr>
              <a:t> </a:t>
            </a:r>
            <a:r>
              <a:rPr sz="1450" b="1" spc="15" dirty="0">
                <a:solidFill>
                  <a:prstClr val="black"/>
                </a:solidFill>
                <a:latin typeface="Arial"/>
                <a:cs typeface="Arial"/>
              </a:rPr>
              <a:t>del</a:t>
            </a:r>
            <a:r>
              <a:rPr sz="1450" b="1" spc="-85" dirty="0">
                <a:solidFill>
                  <a:prstClr val="black"/>
                </a:solidFill>
                <a:latin typeface="Arial"/>
                <a:cs typeface="Arial"/>
              </a:rPr>
              <a:t> </a:t>
            </a:r>
            <a:r>
              <a:rPr sz="1450" b="1" spc="15" dirty="0">
                <a:solidFill>
                  <a:prstClr val="black"/>
                </a:solidFill>
                <a:latin typeface="Arial"/>
                <a:cs typeface="Arial"/>
              </a:rPr>
              <a:t>grupo</a:t>
            </a:r>
            <a:r>
              <a:rPr sz="1450" b="1" spc="-20" dirty="0">
                <a:solidFill>
                  <a:prstClr val="black"/>
                </a:solidFill>
                <a:latin typeface="Arial"/>
                <a:cs typeface="Arial"/>
              </a:rPr>
              <a:t> familiar</a:t>
            </a:r>
            <a:endParaRPr sz="1450">
              <a:solidFill>
                <a:prstClr val="black"/>
              </a:solidFill>
              <a:latin typeface="Arial"/>
              <a:cs typeface="Arial"/>
            </a:endParaRPr>
          </a:p>
          <a:p>
            <a:pPr>
              <a:spcBef>
                <a:spcPts val="15"/>
              </a:spcBef>
            </a:pPr>
            <a:endParaRPr sz="2200">
              <a:solidFill>
                <a:prstClr val="black"/>
              </a:solidFill>
              <a:latin typeface="Arial"/>
              <a:cs typeface="Arial"/>
            </a:endParaRPr>
          </a:p>
          <a:p>
            <a:r>
              <a:rPr sz="1200" spc="-30" dirty="0">
                <a:solidFill>
                  <a:prstClr val="black"/>
                </a:solidFill>
                <a:latin typeface="Arial MT"/>
                <a:cs typeface="Arial MT"/>
              </a:rPr>
              <a:t>300</a:t>
            </a:r>
            <a:endParaRPr sz="1200">
              <a:solidFill>
                <a:prstClr val="black"/>
              </a:solidFill>
              <a:latin typeface="Arial MT"/>
              <a:cs typeface="Arial MT"/>
            </a:endParaRPr>
          </a:p>
          <a:p>
            <a:endParaRPr sz="1300">
              <a:solidFill>
                <a:prstClr val="black"/>
              </a:solidFill>
              <a:latin typeface="Arial MT"/>
              <a:cs typeface="Arial MT"/>
            </a:endParaRPr>
          </a:p>
          <a:p>
            <a:pPr>
              <a:spcBef>
                <a:spcPts val="910"/>
              </a:spcBef>
            </a:pPr>
            <a:r>
              <a:rPr sz="1200" spc="-30" dirty="0">
                <a:solidFill>
                  <a:prstClr val="black"/>
                </a:solidFill>
                <a:latin typeface="Arial MT"/>
                <a:cs typeface="Arial MT"/>
              </a:rPr>
              <a:t>250</a:t>
            </a:r>
            <a:endParaRPr sz="1200">
              <a:solidFill>
                <a:prstClr val="black"/>
              </a:solidFill>
              <a:latin typeface="Arial MT"/>
              <a:cs typeface="Arial MT"/>
            </a:endParaRPr>
          </a:p>
          <a:p>
            <a:endParaRPr sz="1300">
              <a:solidFill>
                <a:prstClr val="black"/>
              </a:solidFill>
              <a:latin typeface="Arial MT"/>
              <a:cs typeface="Arial MT"/>
            </a:endParaRPr>
          </a:p>
          <a:p>
            <a:pPr>
              <a:spcBef>
                <a:spcPts val="825"/>
              </a:spcBef>
            </a:pPr>
            <a:r>
              <a:rPr sz="1200" spc="-30" dirty="0">
                <a:solidFill>
                  <a:prstClr val="black"/>
                </a:solidFill>
                <a:latin typeface="Arial MT"/>
                <a:cs typeface="Arial MT"/>
              </a:rPr>
              <a:t>200</a:t>
            </a:r>
            <a:endParaRPr sz="1200">
              <a:solidFill>
                <a:prstClr val="black"/>
              </a:solidFill>
              <a:latin typeface="Arial MT"/>
              <a:cs typeface="Arial MT"/>
            </a:endParaRPr>
          </a:p>
          <a:p>
            <a:endParaRPr sz="1300">
              <a:solidFill>
                <a:prstClr val="black"/>
              </a:solidFill>
              <a:latin typeface="Arial MT"/>
              <a:cs typeface="Arial MT"/>
            </a:endParaRPr>
          </a:p>
          <a:p>
            <a:pPr>
              <a:spcBef>
                <a:spcPts val="915"/>
              </a:spcBef>
            </a:pPr>
            <a:r>
              <a:rPr sz="1200" spc="-30" dirty="0">
                <a:solidFill>
                  <a:prstClr val="black"/>
                </a:solidFill>
                <a:latin typeface="Arial MT"/>
                <a:cs typeface="Arial MT"/>
              </a:rPr>
              <a:t>150</a:t>
            </a:r>
            <a:endParaRPr sz="1200">
              <a:solidFill>
                <a:prstClr val="black"/>
              </a:solidFill>
              <a:latin typeface="Arial MT"/>
              <a:cs typeface="Arial MT"/>
            </a:endParaRPr>
          </a:p>
          <a:p>
            <a:endParaRPr sz="1300">
              <a:solidFill>
                <a:prstClr val="black"/>
              </a:solidFill>
              <a:latin typeface="Arial MT"/>
              <a:cs typeface="Arial MT"/>
            </a:endParaRPr>
          </a:p>
          <a:p>
            <a:pPr>
              <a:spcBef>
                <a:spcPts val="819"/>
              </a:spcBef>
            </a:pPr>
            <a:r>
              <a:rPr sz="1200" spc="-30" dirty="0">
                <a:solidFill>
                  <a:prstClr val="black"/>
                </a:solidFill>
                <a:latin typeface="Arial MT"/>
                <a:cs typeface="Arial MT"/>
              </a:rPr>
              <a:t>100</a:t>
            </a:r>
            <a:endParaRPr sz="1200">
              <a:solidFill>
                <a:prstClr val="black"/>
              </a:solidFill>
              <a:latin typeface="Arial MT"/>
              <a:cs typeface="Arial MT"/>
            </a:endParaRPr>
          </a:p>
          <a:p>
            <a:endParaRPr sz="1300">
              <a:solidFill>
                <a:prstClr val="black"/>
              </a:solidFill>
              <a:latin typeface="Arial MT"/>
              <a:cs typeface="Arial MT"/>
            </a:endParaRPr>
          </a:p>
          <a:p>
            <a:pPr marL="81280">
              <a:spcBef>
                <a:spcPts val="915"/>
              </a:spcBef>
            </a:pPr>
            <a:r>
              <a:rPr sz="1200" spc="-30" dirty="0">
                <a:solidFill>
                  <a:prstClr val="black"/>
                </a:solidFill>
                <a:latin typeface="Arial MT"/>
                <a:cs typeface="Arial MT"/>
              </a:rPr>
              <a:t>50</a:t>
            </a:r>
            <a:endParaRPr sz="1200">
              <a:solidFill>
                <a:prstClr val="black"/>
              </a:solidFill>
              <a:latin typeface="Arial MT"/>
              <a:cs typeface="Arial MT"/>
            </a:endParaRPr>
          </a:p>
        </p:txBody>
      </p:sp>
      <p:sp>
        <p:nvSpPr>
          <p:cNvPr id="25" name="object 25"/>
          <p:cNvSpPr txBox="1"/>
          <p:nvPr/>
        </p:nvSpPr>
        <p:spPr>
          <a:xfrm>
            <a:off x="4065675" y="4959678"/>
            <a:ext cx="109855" cy="223138"/>
          </a:xfrm>
          <a:prstGeom prst="rect">
            <a:avLst/>
          </a:prstGeom>
        </p:spPr>
        <p:txBody>
          <a:bodyPr vert="horz" wrap="square" lIns="0" tIns="15240" rIns="0" bIns="0" rtlCol="0">
            <a:spAutoFit/>
          </a:bodyPr>
          <a:lstStyle/>
          <a:p>
            <a:pPr>
              <a:spcBef>
                <a:spcPts val="120"/>
              </a:spcBef>
            </a:pPr>
            <a:r>
              <a:rPr sz="1350" spc="10" dirty="0">
                <a:solidFill>
                  <a:prstClr val="black"/>
                </a:solidFill>
                <a:latin typeface="Arial MT"/>
                <a:cs typeface="Arial MT"/>
              </a:rPr>
              <a:t>0</a:t>
            </a:r>
            <a:endParaRPr sz="1350">
              <a:solidFill>
                <a:prstClr val="black"/>
              </a:solidFill>
              <a:latin typeface="Arial MT"/>
              <a:cs typeface="Arial MT"/>
            </a:endParaRPr>
          </a:p>
        </p:txBody>
      </p:sp>
      <p:sp>
        <p:nvSpPr>
          <p:cNvPr id="26" name="object 26"/>
          <p:cNvSpPr txBox="1"/>
          <p:nvPr/>
        </p:nvSpPr>
        <p:spPr>
          <a:xfrm>
            <a:off x="4787302" y="4959678"/>
            <a:ext cx="109855" cy="223138"/>
          </a:xfrm>
          <a:prstGeom prst="rect">
            <a:avLst/>
          </a:prstGeom>
        </p:spPr>
        <p:txBody>
          <a:bodyPr vert="horz" wrap="square" lIns="0" tIns="15240" rIns="0" bIns="0" rtlCol="0">
            <a:spAutoFit/>
          </a:bodyPr>
          <a:lstStyle/>
          <a:p>
            <a:pPr>
              <a:spcBef>
                <a:spcPts val="120"/>
              </a:spcBef>
            </a:pPr>
            <a:r>
              <a:rPr sz="1350" spc="10" dirty="0">
                <a:solidFill>
                  <a:prstClr val="black"/>
                </a:solidFill>
                <a:latin typeface="Arial MT"/>
                <a:cs typeface="Arial MT"/>
              </a:rPr>
              <a:t>1</a:t>
            </a:r>
            <a:endParaRPr sz="1350">
              <a:solidFill>
                <a:prstClr val="black"/>
              </a:solidFill>
              <a:latin typeface="Arial MT"/>
              <a:cs typeface="Arial MT"/>
            </a:endParaRPr>
          </a:p>
        </p:txBody>
      </p:sp>
      <p:sp>
        <p:nvSpPr>
          <p:cNvPr id="27" name="object 27"/>
          <p:cNvSpPr txBox="1"/>
          <p:nvPr/>
        </p:nvSpPr>
        <p:spPr>
          <a:xfrm>
            <a:off x="5509007" y="4959678"/>
            <a:ext cx="109855" cy="223138"/>
          </a:xfrm>
          <a:prstGeom prst="rect">
            <a:avLst/>
          </a:prstGeom>
        </p:spPr>
        <p:txBody>
          <a:bodyPr vert="horz" wrap="square" lIns="0" tIns="15240" rIns="0" bIns="0" rtlCol="0">
            <a:spAutoFit/>
          </a:bodyPr>
          <a:lstStyle/>
          <a:p>
            <a:pPr>
              <a:spcBef>
                <a:spcPts val="120"/>
              </a:spcBef>
            </a:pPr>
            <a:r>
              <a:rPr sz="1350" spc="10" dirty="0">
                <a:solidFill>
                  <a:prstClr val="black"/>
                </a:solidFill>
                <a:latin typeface="Arial MT"/>
                <a:cs typeface="Arial MT"/>
              </a:rPr>
              <a:t>2</a:t>
            </a:r>
            <a:endParaRPr sz="1350">
              <a:solidFill>
                <a:prstClr val="black"/>
              </a:solidFill>
              <a:latin typeface="Arial MT"/>
              <a:cs typeface="Arial MT"/>
            </a:endParaRPr>
          </a:p>
        </p:txBody>
      </p:sp>
      <p:sp>
        <p:nvSpPr>
          <p:cNvPr id="28" name="object 28"/>
          <p:cNvSpPr txBox="1"/>
          <p:nvPr/>
        </p:nvSpPr>
        <p:spPr>
          <a:xfrm>
            <a:off x="9117840" y="4959678"/>
            <a:ext cx="109855" cy="223138"/>
          </a:xfrm>
          <a:prstGeom prst="rect">
            <a:avLst/>
          </a:prstGeom>
        </p:spPr>
        <p:txBody>
          <a:bodyPr vert="horz" wrap="square" lIns="0" tIns="15240" rIns="0" bIns="0" rtlCol="0">
            <a:spAutoFit/>
          </a:bodyPr>
          <a:lstStyle/>
          <a:p>
            <a:pPr>
              <a:spcBef>
                <a:spcPts val="120"/>
              </a:spcBef>
            </a:pPr>
            <a:r>
              <a:rPr sz="1350" spc="10" dirty="0">
                <a:solidFill>
                  <a:prstClr val="black"/>
                </a:solidFill>
                <a:latin typeface="Arial MT"/>
                <a:cs typeface="Arial MT"/>
              </a:rPr>
              <a:t>7</a:t>
            </a:r>
            <a:endParaRPr sz="1350">
              <a:solidFill>
                <a:prstClr val="black"/>
              </a:solidFill>
              <a:latin typeface="Arial MT"/>
              <a:cs typeface="Arial MT"/>
            </a:endParaRPr>
          </a:p>
        </p:txBody>
      </p:sp>
      <p:sp>
        <p:nvSpPr>
          <p:cNvPr id="29" name="object 29"/>
          <p:cNvSpPr txBox="1"/>
          <p:nvPr/>
        </p:nvSpPr>
        <p:spPr>
          <a:xfrm>
            <a:off x="5683623" y="4959678"/>
            <a:ext cx="2916555" cy="654050"/>
          </a:xfrm>
          <a:prstGeom prst="rect">
            <a:avLst/>
          </a:prstGeom>
        </p:spPr>
        <p:txBody>
          <a:bodyPr vert="horz" wrap="square" lIns="0" tIns="15240" rIns="0" bIns="0" rtlCol="0">
            <a:spAutoFit/>
          </a:bodyPr>
          <a:lstStyle/>
          <a:p>
            <a:pPr marL="547370">
              <a:spcBef>
                <a:spcPts val="120"/>
              </a:spcBef>
              <a:tabLst>
                <a:tab pos="1268730" algn="l"/>
                <a:tab pos="1990725" algn="l"/>
                <a:tab pos="2712085" algn="l"/>
              </a:tabLst>
            </a:pPr>
            <a:r>
              <a:rPr sz="1350" spc="10" dirty="0">
                <a:solidFill>
                  <a:prstClr val="black"/>
                </a:solidFill>
                <a:latin typeface="Arial MT"/>
                <a:cs typeface="Arial MT"/>
              </a:rPr>
              <a:t>3	4	5	6</a:t>
            </a:r>
            <a:endParaRPr sz="1350">
              <a:solidFill>
                <a:prstClr val="black"/>
              </a:solidFill>
              <a:latin typeface="Arial MT"/>
              <a:cs typeface="Arial MT"/>
            </a:endParaRPr>
          </a:p>
          <a:p>
            <a:pPr>
              <a:spcBef>
                <a:spcPts val="15"/>
              </a:spcBef>
            </a:pPr>
            <a:endParaRPr sz="1450">
              <a:solidFill>
                <a:prstClr val="black"/>
              </a:solidFill>
              <a:latin typeface="Arial MT"/>
              <a:cs typeface="Arial MT"/>
            </a:endParaRPr>
          </a:p>
          <a:p>
            <a:r>
              <a:rPr sz="1350" b="1" spc="20" dirty="0">
                <a:solidFill>
                  <a:prstClr val="black"/>
                </a:solidFill>
                <a:latin typeface="Arial"/>
                <a:cs typeface="Arial"/>
              </a:rPr>
              <a:t>Nº</a:t>
            </a:r>
            <a:r>
              <a:rPr sz="1350" b="1" spc="-55" dirty="0">
                <a:solidFill>
                  <a:prstClr val="black"/>
                </a:solidFill>
                <a:latin typeface="Arial"/>
                <a:cs typeface="Arial"/>
              </a:rPr>
              <a:t> </a:t>
            </a:r>
            <a:r>
              <a:rPr sz="1350" b="1" dirty="0">
                <a:solidFill>
                  <a:prstClr val="black"/>
                </a:solidFill>
                <a:latin typeface="Arial"/>
                <a:cs typeface="Arial"/>
              </a:rPr>
              <a:t>de</a:t>
            </a:r>
            <a:r>
              <a:rPr sz="1350" b="1" spc="50" dirty="0">
                <a:solidFill>
                  <a:prstClr val="black"/>
                </a:solidFill>
                <a:latin typeface="Arial"/>
                <a:cs typeface="Arial"/>
              </a:rPr>
              <a:t> </a:t>
            </a:r>
            <a:r>
              <a:rPr sz="1350" b="1" spc="10" dirty="0">
                <a:solidFill>
                  <a:prstClr val="black"/>
                </a:solidFill>
                <a:latin typeface="Arial"/>
                <a:cs typeface="Arial"/>
              </a:rPr>
              <a:t>integrantes</a:t>
            </a:r>
            <a:r>
              <a:rPr sz="1350" b="1" spc="-45" dirty="0">
                <a:solidFill>
                  <a:prstClr val="black"/>
                </a:solidFill>
                <a:latin typeface="Arial"/>
                <a:cs typeface="Arial"/>
              </a:rPr>
              <a:t> </a:t>
            </a:r>
            <a:r>
              <a:rPr sz="1350" b="1" spc="20" dirty="0">
                <a:solidFill>
                  <a:prstClr val="black"/>
                </a:solidFill>
                <a:latin typeface="Arial"/>
                <a:cs typeface="Arial"/>
              </a:rPr>
              <a:t>del</a:t>
            </a:r>
            <a:r>
              <a:rPr sz="1350" b="1" spc="-25" dirty="0">
                <a:solidFill>
                  <a:prstClr val="black"/>
                </a:solidFill>
                <a:latin typeface="Arial"/>
                <a:cs typeface="Arial"/>
              </a:rPr>
              <a:t> </a:t>
            </a:r>
            <a:r>
              <a:rPr sz="1350" b="1" dirty="0">
                <a:solidFill>
                  <a:prstClr val="black"/>
                </a:solidFill>
                <a:latin typeface="Arial"/>
                <a:cs typeface="Arial"/>
              </a:rPr>
              <a:t>grupo</a:t>
            </a:r>
            <a:r>
              <a:rPr sz="1350" b="1" spc="-30" dirty="0">
                <a:solidFill>
                  <a:prstClr val="black"/>
                </a:solidFill>
                <a:latin typeface="Arial"/>
                <a:cs typeface="Arial"/>
              </a:rPr>
              <a:t> </a:t>
            </a:r>
            <a:r>
              <a:rPr sz="1350" b="1" spc="-25" dirty="0">
                <a:solidFill>
                  <a:prstClr val="black"/>
                </a:solidFill>
                <a:latin typeface="Arial"/>
                <a:cs typeface="Arial"/>
              </a:rPr>
              <a:t>familiar</a:t>
            </a:r>
            <a:endParaRPr sz="1350">
              <a:solidFill>
                <a:prstClr val="black"/>
              </a:solidFill>
              <a:latin typeface="Arial"/>
              <a:cs typeface="Arial"/>
            </a:endParaRPr>
          </a:p>
        </p:txBody>
      </p:sp>
      <p:sp>
        <p:nvSpPr>
          <p:cNvPr id="30" name="object 30"/>
          <p:cNvSpPr txBox="1"/>
          <p:nvPr/>
        </p:nvSpPr>
        <p:spPr>
          <a:xfrm>
            <a:off x="3170613" y="2653754"/>
            <a:ext cx="377026" cy="2308225"/>
          </a:xfrm>
          <a:prstGeom prst="rect">
            <a:avLst/>
          </a:prstGeom>
        </p:spPr>
        <p:txBody>
          <a:bodyPr vert="vert270" wrap="square" lIns="0" tIns="0" rIns="0" bIns="0" rtlCol="0">
            <a:spAutoFit/>
          </a:bodyPr>
          <a:lstStyle/>
          <a:p>
            <a:pPr algn="ctr">
              <a:lnSpc>
                <a:spcPts val="1420"/>
              </a:lnSpc>
            </a:pPr>
            <a:r>
              <a:rPr sz="1200" b="1" spc="-25" dirty="0">
                <a:solidFill>
                  <a:prstClr val="black"/>
                </a:solidFill>
                <a:latin typeface="Arial"/>
                <a:cs typeface="Arial"/>
              </a:rPr>
              <a:t>Gasto</a:t>
            </a:r>
            <a:r>
              <a:rPr sz="1200" b="1" spc="30" dirty="0">
                <a:solidFill>
                  <a:prstClr val="black"/>
                </a:solidFill>
                <a:latin typeface="Arial"/>
                <a:cs typeface="Arial"/>
              </a:rPr>
              <a:t> </a:t>
            </a:r>
            <a:r>
              <a:rPr sz="1200" b="1" spc="-20" dirty="0">
                <a:solidFill>
                  <a:prstClr val="black"/>
                </a:solidFill>
                <a:latin typeface="Arial"/>
                <a:cs typeface="Arial"/>
              </a:rPr>
              <a:t>en</a:t>
            </a:r>
            <a:r>
              <a:rPr sz="1200" b="1" spc="35" dirty="0">
                <a:solidFill>
                  <a:prstClr val="black"/>
                </a:solidFill>
                <a:latin typeface="Arial"/>
                <a:cs typeface="Arial"/>
              </a:rPr>
              <a:t> </a:t>
            </a:r>
            <a:r>
              <a:rPr sz="1200" b="1" spc="-5" dirty="0">
                <a:solidFill>
                  <a:prstClr val="black"/>
                </a:solidFill>
                <a:latin typeface="Arial"/>
                <a:cs typeface="Arial"/>
              </a:rPr>
              <a:t>alimentación(miles</a:t>
            </a:r>
            <a:r>
              <a:rPr sz="1200" b="1" spc="10" dirty="0">
                <a:solidFill>
                  <a:prstClr val="black"/>
                </a:solidFill>
                <a:latin typeface="Arial"/>
                <a:cs typeface="Arial"/>
              </a:rPr>
              <a:t> </a:t>
            </a:r>
            <a:r>
              <a:rPr sz="1200" b="1" spc="-10" dirty="0">
                <a:solidFill>
                  <a:prstClr val="black"/>
                </a:solidFill>
                <a:latin typeface="Arial"/>
                <a:cs typeface="Arial"/>
              </a:rPr>
              <a:t>de</a:t>
            </a:r>
            <a:endParaRPr sz="1200">
              <a:solidFill>
                <a:prstClr val="black"/>
              </a:solidFill>
              <a:latin typeface="Arial"/>
              <a:cs typeface="Arial"/>
            </a:endParaRPr>
          </a:p>
          <a:p>
            <a:pPr marL="84455" algn="ctr">
              <a:spcBef>
                <a:spcPts val="114"/>
              </a:spcBef>
            </a:pPr>
            <a:r>
              <a:rPr sz="1200" b="1" spc="-15" dirty="0">
                <a:solidFill>
                  <a:prstClr val="black"/>
                </a:solidFill>
                <a:latin typeface="Arial"/>
                <a:cs typeface="Arial"/>
              </a:rPr>
              <a:t>pesos)</a:t>
            </a:r>
            <a:endParaRPr sz="1200">
              <a:solidFill>
                <a:prstClr val="black"/>
              </a:solidFill>
              <a:latin typeface="Arial"/>
              <a:cs typeface="Arial"/>
            </a:endParaRPr>
          </a:p>
        </p:txBody>
      </p:sp>
      <p:sp>
        <p:nvSpPr>
          <p:cNvPr id="31" name="object 31"/>
          <p:cNvSpPr/>
          <p:nvPr/>
        </p:nvSpPr>
        <p:spPr>
          <a:xfrm>
            <a:off x="3145726" y="1399241"/>
            <a:ext cx="6193790" cy="4271645"/>
          </a:xfrm>
          <a:custGeom>
            <a:avLst/>
            <a:gdLst/>
            <a:ahLst/>
            <a:cxnLst/>
            <a:rect l="l" t="t" r="r" b="b"/>
            <a:pathLst>
              <a:path w="6193790" h="4271645">
                <a:moveTo>
                  <a:pt x="0" y="4271521"/>
                </a:moveTo>
                <a:lnTo>
                  <a:pt x="6193365" y="4271521"/>
                </a:lnTo>
                <a:lnTo>
                  <a:pt x="6193365" y="0"/>
                </a:lnTo>
                <a:lnTo>
                  <a:pt x="0" y="0"/>
                </a:lnTo>
                <a:lnTo>
                  <a:pt x="0" y="4271521"/>
                </a:lnTo>
                <a:close/>
              </a:path>
            </a:pathLst>
          </a:custGeom>
          <a:ln w="11611">
            <a:solidFill>
              <a:srgbClr val="000000"/>
            </a:solidFill>
          </a:ln>
        </p:spPr>
        <p:txBody>
          <a:bodyPr wrap="square" lIns="0" tIns="0" rIns="0" bIns="0" rtlCol="0"/>
          <a:lstStyle/>
          <a:p>
            <a:endParaRPr>
              <a:solidFill>
                <a:prstClr val="black"/>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1006" y="859282"/>
            <a:ext cx="5979160" cy="391160"/>
          </a:xfrm>
          <a:prstGeom prst="rect">
            <a:avLst/>
          </a:prstGeom>
        </p:spPr>
        <p:txBody>
          <a:bodyPr vert="horz" wrap="square" lIns="0" tIns="12700" rIns="0" bIns="0" rtlCol="0">
            <a:spAutoFit/>
          </a:bodyPr>
          <a:lstStyle/>
          <a:p>
            <a:pPr marL="38100">
              <a:spcBef>
                <a:spcPts val="100"/>
              </a:spcBef>
            </a:pPr>
            <a:r>
              <a:rPr spc="-5" dirty="0"/>
              <a:t>COEFICIENTE</a:t>
            </a:r>
            <a:r>
              <a:rPr spc="-10" dirty="0"/>
              <a:t> </a:t>
            </a:r>
            <a:r>
              <a:rPr spc="-5" dirty="0"/>
              <a:t>DE</a:t>
            </a:r>
            <a:r>
              <a:rPr dirty="0"/>
              <a:t> </a:t>
            </a:r>
            <a:r>
              <a:rPr spc="-5" dirty="0"/>
              <a:t>DETERMINACION</a:t>
            </a:r>
            <a:r>
              <a:rPr spc="30" dirty="0"/>
              <a:t> </a:t>
            </a:r>
            <a:r>
              <a:rPr spc="-5" dirty="0"/>
              <a:t>(R</a:t>
            </a:r>
            <a:r>
              <a:rPr spc="-7" baseline="24305" dirty="0"/>
              <a:t>2</a:t>
            </a:r>
            <a:r>
              <a:rPr spc="322" baseline="24305" dirty="0"/>
              <a:t> </a:t>
            </a:r>
            <a:r>
              <a:rPr dirty="0"/>
              <a:t>)</a:t>
            </a:r>
            <a:endParaRPr/>
          </a:p>
        </p:txBody>
      </p:sp>
      <p:sp>
        <p:nvSpPr>
          <p:cNvPr id="3" name="object 3"/>
          <p:cNvSpPr txBox="1"/>
          <p:nvPr/>
        </p:nvSpPr>
        <p:spPr>
          <a:xfrm>
            <a:off x="2836417" y="2480416"/>
            <a:ext cx="2194560" cy="1051698"/>
          </a:xfrm>
          <a:prstGeom prst="rect">
            <a:avLst/>
          </a:prstGeom>
        </p:spPr>
        <p:txBody>
          <a:bodyPr vert="horz" wrap="square" lIns="0" tIns="12065" rIns="0" bIns="0" rtlCol="0">
            <a:spAutoFit/>
          </a:bodyPr>
          <a:lstStyle/>
          <a:p>
            <a:pPr marL="121285" marR="30480" indent="-83820">
              <a:lnSpc>
                <a:spcPct val="150000"/>
              </a:lnSpc>
              <a:spcBef>
                <a:spcPts val="95"/>
              </a:spcBef>
            </a:pPr>
            <a:r>
              <a:rPr sz="2400" spc="-5" dirty="0">
                <a:solidFill>
                  <a:srgbClr val="FFFFFF"/>
                </a:solidFill>
                <a:latin typeface="Arial MT"/>
                <a:cs typeface="Arial MT"/>
              </a:rPr>
              <a:t>Para</a:t>
            </a:r>
            <a:r>
              <a:rPr sz="2400" spc="-30" dirty="0">
                <a:solidFill>
                  <a:srgbClr val="FFFFFF"/>
                </a:solidFill>
                <a:latin typeface="Arial MT"/>
                <a:cs typeface="Arial MT"/>
              </a:rPr>
              <a:t> </a:t>
            </a:r>
            <a:r>
              <a:rPr sz="2400" spc="-5" dirty="0">
                <a:solidFill>
                  <a:srgbClr val="FFFFFF"/>
                </a:solidFill>
                <a:latin typeface="Arial MT"/>
                <a:cs typeface="Arial MT"/>
              </a:rPr>
              <a:t>el</a:t>
            </a:r>
            <a:r>
              <a:rPr sz="2400" spc="-20" dirty="0">
                <a:solidFill>
                  <a:srgbClr val="FFFFFF"/>
                </a:solidFill>
                <a:latin typeface="Arial MT"/>
                <a:cs typeface="Arial MT"/>
              </a:rPr>
              <a:t> </a:t>
            </a:r>
            <a:r>
              <a:rPr sz="2400" spc="-5" dirty="0">
                <a:solidFill>
                  <a:srgbClr val="FFFFFF"/>
                </a:solidFill>
                <a:latin typeface="Arial MT"/>
                <a:cs typeface="Arial MT"/>
              </a:rPr>
              <a:t>ejemplo </a:t>
            </a:r>
            <a:r>
              <a:rPr sz="2400" spc="-650" dirty="0">
                <a:solidFill>
                  <a:srgbClr val="FFFFFF"/>
                </a:solidFill>
                <a:latin typeface="Arial MT"/>
                <a:cs typeface="Arial MT"/>
              </a:rPr>
              <a:t> </a:t>
            </a:r>
            <a:r>
              <a:rPr sz="2400" spc="-10" dirty="0">
                <a:solidFill>
                  <a:srgbClr val="FFFFFF"/>
                </a:solidFill>
                <a:latin typeface="Arial MT"/>
                <a:cs typeface="Arial MT"/>
              </a:rPr>
              <a:t>R</a:t>
            </a:r>
            <a:r>
              <a:rPr sz="2400" spc="-15" baseline="24305" dirty="0">
                <a:solidFill>
                  <a:srgbClr val="FFFFFF"/>
                </a:solidFill>
                <a:latin typeface="Arial MT"/>
                <a:cs typeface="Arial MT"/>
              </a:rPr>
              <a:t>2</a:t>
            </a:r>
            <a:r>
              <a:rPr sz="2400" spc="322" baseline="24305" dirty="0">
                <a:solidFill>
                  <a:srgbClr val="FFFFFF"/>
                </a:solidFill>
                <a:latin typeface="Arial MT"/>
                <a:cs typeface="Arial MT"/>
              </a:rPr>
              <a:t> </a:t>
            </a:r>
            <a:r>
              <a:rPr sz="2400" dirty="0">
                <a:solidFill>
                  <a:srgbClr val="FFFFFF"/>
                </a:solidFill>
                <a:latin typeface="Arial MT"/>
                <a:cs typeface="Arial MT"/>
              </a:rPr>
              <a:t>=</a:t>
            </a:r>
            <a:r>
              <a:rPr sz="2400" spc="-5" dirty="0">
                <a:solidFill>
                  <a:srgbClr val="FFFFFF"/>
                </a:solidFill>
                <a:latin typeface="Arial MT"/>
                <a:cs typeface="Arial MT"/>
              </a:rPr>
              <a:t> 0,84</a:t>
            </a:r>
            <a:endParaRPr sz="2400">
              <a:solidFill>
                <a:prstClr val="black"/>
              </a:solidFill>
              <a:latin typeface="Arial MT"/>
              <a:cs typeface="Arial MT"/>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670</Words>
  <Application>Microsoft Office PowerPoint</Application>
  <PresentationFormat>Panorámica</PresentationFormat>
  <Paragraphs>145</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15</vt:i4>
      </vt:variant>
    </vt:vector>
  </HeadingPairs>
  <TitlesOfParts>
    <vt:vector size="24" baseType="lpstr">
      <vt:lpstr>Arial</vt:lpstr>
      <vt:lpstr>Arial MT</vt:lpstr>
      <vt:lpstr>Calibri</vt:lpstr>
      <vt:lpstr>Calibri Light</vt:lpstr>
      <vt:lpstr>Cambria Math</vt:lpstr>
      <vt:lpstr>Symbol</vt:lpstr>
      <vt:lpstr>Times New Roman</vt:lpstr>
      <vt:lpstr>Tema de Office</vt:lpstr>
      <vt:lpstr>Office Theme</vt:lpstr>
      <vt:lpstr>Presentación de PowerPoint</vt:lpstr>
      <vt:lpstr>REGRESIÓN LINEAL</vt:lpstr>
      <vt:lpstr>ESTIMACIÓN DE LOS PARÁMETROS</vt:lpstr>
      <vt:lpstr>b0 es el intercepto en la ecuación de regresión por lo tanto  indica el valor de la variable Y cuando la variable X toma el  valor cero.</vt:lpstr>
      <vt:lpstr>Ejemplo : En un estudio económico se seleccionó una muestra de 11 hogares  para determinar las variables que explican el gasto mensual en alimentación.  Entre otras variables se registró el número de integrantes del grupo familiar como  explicativa. Los datos obtenidos son los siguientes:</vt:lpstr>
      <vt:lpstr>Presentación de PowerPoint</vt:lpstr>
      <vt:lpstr>Presentación de PowerPoint</vt:lpstr>
      <vt:lpstr>Presentación de PowerPoint</vt:lpstr>
      <vt:lpstr>COEFICIENTE DE DETERMINACION (R2 )</vt:lpstr>
      <vt:lpstr>ESTIMACIÓN</vt:lpstr>
      <vt:lpstr>H0 : 1 = 1,0</vt:lpstr>
      <vt:lpstr>Coeficiente de Determinación R2</vt:lpstr>
      <vt:lpstr>Error Absoluto Medio (MAE)</vt:lpstr>
      <vt:lpstr>Error Cuadrático Medio (MSE)</vt:lpstr>
      <vt:lpstr>Vamos a un ejemplo utilizando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MIRANDA OLAVARRIA</dc:creator>
  <cp:lastModifiedBy>DIEGO MIRANDA OLAVARRIA</cp:lastModifiedBy>
  <cp:revision>12</cp:revision>
  <dcterms:created xsi:type="dcterms:W3CDTF">2024-08-06T23:39:19Z</dcterms:created>
  <dcterms:modified xsi:type="dcterms:W3CDTF">2024-08-07T01:01:00Z</dcterms:modified>
</cp:coreProperties>
</file>