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8"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7" autoAdjust="0"/>
    <p:restoredTop sz="93426" autoAdjust="0"/>
  </p:normalViewPr>
  <p:slideViewPr>
    <p:cSldViewPr snapToGrid="0">
      <p:cViewPr varScale="1">
        <p:scale>
          <a:sx n="71" d="100"/>
          <a:sy n="71" d="100"/>
        </p:scale>
        <p:origin x="5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8/28/2024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07232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8/28/2024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512593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8/28/2024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937080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8/28/2024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25581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0791FC79-3EC9-4C69-905A-C2446A4C63B1}" type="datetimeFigureOut">
              <a:rPr lang="en-US" smtClean="0"/>
              <a:t>8/28/2024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92177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0791FC79-3EC9-4C69-905A-C2446A4C63B1}" type="datetimeFigureOut">
              <a:rPr lang="en-US" smtClean="0"/>
              <a:t>8/28/2024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38822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0791FC79-3EC9-4C69-905A-C2446A4C63B1}" type="datetimeFigureOut">
              <a:rPr lang="en-US" smtClean="0"/>
              <a:t>8/28/2024</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309642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0791FC79-3EC9-4C69-905A-C2446A4C63B1}" type="datetimeFigureOut">
              <a:rPr lang="en-US" smtClean="0"/>
              <a:t>8/28/2024</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78466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791FC79-3EC9-4C69-905A-C2446A4C63B1}" type="datetimeFigureOut">
              <a:rPr lang="en-US" smtClean="0"/>
              <a:t>8/28/2024</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82944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91FC79-3EC9-4C69-905A-C2446A4C63B1}" type="datetimeFigureOut">
              <a:rPr lang="en-US" smtClean="0"/>
              <a:t>8/28/2024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14167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91FC79-3EC9-4C69-905A-C2446A4C63B1}" type="datetimeFigureOut">
              <a:rPr lang="en-US" smtClean="0"/>
              <a:t>8/28/2024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95077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1FC79-3EC9-4C69-905A-C2446A4C63B1}" type="datetimeFigureOut">
              <a:rPr lang="en-US" smtClean="0"/>
              <a:t>8/28/2024</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9C13D-952F-4C7A-ABD8-6280DD157FC5}" type="slidenum">
              <a:rPr lang="en-US" smtClean="0"/>
              <a:t>‹Nº›</a:t>
            </a:fld>
            <a:endParaRPr lang="en-US"/>
          </a:p>
        </p:txBody>
      </p:sp>
    </p:spTree>
    <p:extLst>
      <p:ext uri="{BB962C8B-B14F-4D97-AF65-F5344CB8AC3E}">
        <p14:creationId xmlns:p14="http://schemas.microsoft.com/office/powerpoint/2010/main" val="1531830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github.com/alanezz/Syllabus-2019-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br>
              <a:rPr lang="es-MX" dirty="0"/>
            </a:br>
            <a:r>
              <a:rPr lang="es-MX" sz="5300" b="1" dirty="0"/>
              <a:t>CURSO:</a:t>
            </a:r>
            <a:br>
              <a:rPr lang="es-MX" sz="5300" b="1" dirty="0"/>
            </a:br>
            <a:r>
              <a:rPr lang="es-MX" sz="5300" b="1" dirty="0"/>
              <a:t>BASES DE DATOS</a:t>
            </a:r>
            <a:br>
              <a:rPr lang="es-MX" b="1" i="1" dirty="0"/>
            </a:br>
            <a:r>
              <a:rPr lang="es-MX" sz="4000" b="1" dirty="0"/>
              <a:t>Unidad I: Modelamiento de datos.</a:t>
            </a:r>
            <a:endParaRPr lang="en-US" sz="4000" b="1" i="1" dirty="0"/>
          </a:p>
        </p:txBody>
      </p:sp>
      <p:sp>
        <p:nvSpPr>
          <p:cNvPr id="3" name="Subtítulo 2"/>
          <p:cNvSpPr>
            <a:spLocks noGrp="1"/>
          </p:cNvSpPr>
          <p:nvPr>
            <p:ph type="subTitle" idx="1"/>
          </p:nvPr>
        </p:nvSpPr>
        <p:spPr>
          <a:xfrm>
            <a:off x="1550377" y="4182332"/>
            <a:ext cx="9144000" cy="635854"/>
          </a:xfrm>
        </p:spPr>
        <p:txBody>
          <a:bodyPr>
            <a:normAutofit/>
          </a:bodyPr>
          <a:lstStyle/>
          <a:p>
            <a:r>
              <a:rPr lang="es-MX" b="1" dirty="0"/>
              <a:t>Clase 1: Introducción a las bases de datos.</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3699" y="64357"/>
            <a:ext cx="348175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b="1" dirty="0"/>
              <a:t>Profesor: Diego Miranda</a:t>
            </a:r>
          </a:p>
          <a:p>
            <a:r>
              <a:rPr lang="es-MX" sz="2000" b="1" i="1" dirty="0"/>
              <a:t>Data </a:t>
            </a:r>
            <a:r>
              <a:rPr lang="es-MX" sz="2000" b="1" i="1" dirty="0" err="1"/>
              <a:t>Scientist</a:t>
            </a:r>
            <a:endParaRPr lang="es-MX" sz="2000" b="1" i="1" dirty="0"/>
          </a:p>
          <a:p>
            <a:endParaRPr lang="es-MX" sz="2000" dirty="0"/>
          </a:p>
        </p:txBody>
      </p:sp>
    </p:spTree>
    <p:extLst>
      <p:ext uri="{BB962C8B-B14F-4D97-AF65-F5344CB8AC3E}">
        <p14:creationId xmlns:p14="http://schemas.microsoft.com/office/powerpoint/2010/main" val="42993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78069" y="219808"/>
            <a:ext cx="11315700" cy="5957155"/>
          </a:xfrm>
        </p:spPr>
        <p:txBody>
          <a:bodyPr/>
          <a:lstStyle/>
          <a:p>
            <a:pPr marL="0" indent="0" algn="just">
              <a:buNone/>
            </a:pPr>
            <a:r>
              <a:rPr lang="es-MX" dirty="0"/>
              <a:t>Por otro lado, la </a:t>
            </a:r>
            <a:r>
              <a:rPr lang="es-MX" b="1" dirty="0"/>
              <a:t>unidad de ventas </a:t>
            </a:r>
            <a:r>
              <a:rPr lang="es-MX" dirty="0"/>
              <a:t>maneja las ventas en el archivo de Excel llamado Ventas. Aquí se guarda la información sobre cuál usuario compró qué producto, y si el pago fue procesado o está pendiente. Una imagen del archivo Ventas se aprecia a continuación:</a:t>
            </a:r>
          </a:p>
          <a:p>
            <a:pPr marL="0" indent="0" algn="just">
              <a:buNone/>
            </a:pPr>
            <a:endParaRPr lang="es-MX" dirty="0"/>
          </a:p>
          <a:p>
            <a:pPr marL="0" indent="0" algn="just">
              <a:buNone/>
            </a:pPr>
            <a:endParaRPr lang="en-US" dirty="0"/>
          </a:p>
        </p:txBody>
      </p:sp>
      <p:pic>
        <p:nvPicPr>
          <p:cNvPr id="4" name="Imagen 3"/>
          <p:cNvPicPr>
            <a:picLocks noChangeAspect="1"/>
          </p:cNvPicPr>
          <p:nvPr/>
        </p:nvPicPr>
        <p:blipFill>
          <a:blip r:embed="rId2"/>
          <a:stretch>
            <a:fillRect/>
          </a:stretch>
        </p:blipFill>
        <p:spPr>
          <a:xfrm>
            <a:off x="3261946" y="2648047"/>
            <a:ext cx="5477608" cy="2038253"/>
          </a:xfrm>
          <a:prstGeom prst="rect">
            <a:avLst/>
          </a:prstGeom>
        </p:spPr>
      </p:pic>
    </p:spTree>
    <p:extLst>
      <p:ext uri="{BB962C8B-B14F-4D97-AF65-F5344CB8AC3E}">
        <p14:creationId xmlns:p14="http://schemas.microsoft.com/office/powerpoint/2010/main" val="63777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28599" y="263769"/>
            <a:ext cx="11693769" cy="5913194"/>
          </a:xfrm>
        </p:spPr>
        <p:txBody>
          <a:bodyPr/>
          <a:lstStyle/>
          <a:p>
            <a:pPr marL="0" indent="0" algn="just">
              <a:buNone/>
            </a:pPr>
            <a:r>
              <a:rPr lang="es-MX" dirty="0"/>
              <a:t>Finalmente, la </a:t>
            </a:r>
            <a:r>
              <a:rPr lang="es-MX" b="1" dirty="0"/>
              <a:t>unidad de despachos </a:t>
            </a:r>
            <a:r>
              <a:rPr lang="es-MX" dirty="0"/>
              <a:t>guarda un registro de los usuarios y sus direcciones. Para ahorrarse el tiempo de armar un Excel, y para poder copiar y pegar la dirección de despacho directamente desde su registro, la unidad de despachos guarda sus datos en un archivo de texto llamado Usuarios. Este archivo contiene el nombre de la persona, domicilio, comuna etc. Adicionalmente, para permitir personas con el mismo nombre en sus registros, la </a:t>
            </a:r>
            <a:r>
              <a:rPr lang="es-MX" b="1" dirty="0"/>
              <a:t>unidad de despachos </a:t>
            </a:r>
            <a:r>
              <a:rPr lang="es-MX" dirty="0"/>
              <a:t>los separa por su RUT. Ejemplo de unos usuarios podemos ver en la imagen abajo</a:t>
            </a:r>
          </a:p>
          <a:p>
            <a:pPr marL="0" indent="0" algn="just">
              <a:buNone/>
            </a:pPr>
            <a:endParaRPr lang="en-US" dirty="0"/>
          </a:p>
        </p:txBody>
      </p:sp>
      <p:pic>
        <p:nvPicPr>
          <p:cNvPr id="4" name="Imagen 3"/>
          <p:cNvPicPr>
            <a:picLocks noChangeAspect="1"/>
          </p:cNvPicPr>
          <p:nvPr/>
        </p:nvPicPr>
        <p:blipFill>
          <a:blip r:embed="rId2"/>
          <a:stretch>
            <a:fillRect/>
          </a:stretch>
        </p:blipFill>
        <p:spPr>
          <a:xfrm>
            <a:off x="5037992" y="3385038"/>
            <a:ext cx="2593731" cy="3217985"/>
          </a:xfrm>
          <a:prstGeom prst="rect">
            <a:avLst/>
          </a:prstGeom>
        </p:spPr>
      </p:pic>
    </p:spTree>
    <p:extLst>
      <p:ext uri="{BB962C8B-B14F-4D97-AF65-F5344CB8AC3E}">
        <p14:creationId xmlns:p14="http://schemas.microsoft.com/office/powerpoint/2010/main" val="1956918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¿Cómo se utilizan los datos? </a:t>
            </a:r>
            <a:endParaRPr lang="en-US" b="1" dirty="0"/>
          </a:p>
        </p:txBody>
      </p:sp>
      <p:sp>
        <p:nvSpPr>
          <p:cNvPr id="3" name="Marcador de contenido 2"/>
          <p:cNvSpPr>
            <a:spLocks noGrp="1"/>
          </p:cNvSpPr>
          <p:nvPr>
            <p:ph idx="1"/>
          </p:nvPr>
        </p:nvSpPr>
        <p:spPr>
          <a:xfrm>
            <a:off x="149469" y="1740877"/>
            <a:ext cx="11649808" cy="4985238"/>
          </a:xfrm>
        </p:spPr>
        <p:txBody>
          <a:bodyPr>
            <a:normAutofit/>
          </a:bodyPr>
          <a:lstStyle/>
          <a:p>
            <a:pPr marL="0" indent="0" algn="just">
              <a:buNone/>
            </a:pPr>
            <a:r>
              <a:rPr lang="es-MX" dirty="0"/>
              <a:t>Ahora que sabemos cómo cada unidad de </a:t>
            </a:r>
            <a:r>
              <a:rPr lang="es-MX" dirty="0" err="1"/>
              <a:t>WebShop</a:t>
            </a:r>
            <a:r>
              <a:rPr lang="es-MX" dirty="0"/>
              <a:t> guarda sus datos, podemos revisar como estos datos son utilizados cuando un cliente realiza la compra en el sitio. Para esto vamos a considerar el caso de Gonzalo, quién quiere comprar una GoPro Hero 5 en </a:t>
            </a:r>
            <a:r>
              <a:rPr lang="es-MX" dirty="0" err="1"/>
              <a:t>WebShop</a:t>
            </a:r>
            <a:r>
              <a:rPr lang="es-MX" dirty="0"/>
              <a:t>. Gonzalo navega a la página en internet de la empresa, y después de encontrar el producto GoPro Hero 5, lo agrega a su carrito de compras. Para finalizar su compra realiza el pago y luego ingresa su dirección donde recibirá el producto. En este momento se genera un orden de compra con el monto $198.999. Veamos cómo se reflejan estas acciones en los datos guardados por distintas unidades de </a:t>
            </a:r>
            <a:r>
              <a:rPr lang="es-MX" dirty="0" err="1"/>
              <a:t>WebShop</a:t>
            </a:r>
            <a:r>
              <a:rPr lang="es-MX" dirty="0"/>
              <a:t>. </a:t>
            </a:r>
            <a:endParaRPr lang="en-US" dirty="0"/>
          </a:p>
        </p:txBody>
      </p:sp>
    </p:spTree>
    <p:extLst>
      <p:ext uri="{BB962C8B-B14F-4D97-AF65-F5344CB8AC3E}">
        <p14:creationId xmlns:p14="http://schemas.microsoft.com/office/powerpoint/2010/main" val="1537450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96714"/>
            <a:ext cx="12107008" cy="6638193"/>
          </a:xfrm>
        </p:spPr>
        <p:txBody>
          <a:bodyPr>
            <a:normAutofit fontScale="92500" lnSpcReduction="10000"/>
          </a:bodyPr>
          <a:lstStyle/>
          <a:p>
            <a:pPr algn="just"/>
            <a:r>
              <a:rPr lang="es-MX" b="1" dirty="0"/>
              <a:t>Primero</a:t>
            </a:r>
            <a:r>
              <a:rPr lang="es-MX" dirty="0"/>
              <a:t>, la unidad de productos revisa que exista stock suficiente de GoPro Hero 5, para que el pedido sea clasificado como factible. Luego actualizan su planilla Productos y también la página web. En particular, el stock de GoPro Hero 5 baja de 2 a 1. </a:t>
            </a:r>
          </a:p>
          <a:p>
            <a:pPr algn="just"/>
            <a:r>
              <a:rPr lang="es-MX" b="1" dirty="0"/>
              <a:t>Segundo</a:t>
            </a:r>
            <a:r>
              <a:rPr lang="es-MX" dirty="0"/>
              <a:t>, la unidad de ventas chequea el pago de Gonzalo al revisar la cuenta de la empresa y registra en la planilla Ventas que Gonzalo pagó exitosamente el producto con el código 229. Esta verificación es necesaria porque ante algún problema en el pago el status debe quedar como Pendiente. Si el pedido fue clasificado como </a:t>
            </a:r>
            <a:r>
              <a:rPr lang="es-MX" dirty="0" err="1"/>
              <a:t>infactible</a:t>
            </a:r>
            <a:r>
              <a:rPr lang="es-MX" dirty="0"/>
              <a:t> por falta de stock se debe reversar el pago. Ahora, la planilla Ventas contiene la siguiente fila: </a:t>
            </a:r>
            <a:endParaRPr lang="en-US" dirty="0"/>
          </a:p>
          <a:p>
            <a:pPr marL="0" indent="0" algn="just">
              <a:buNone/>
            </a:pPr>
            <a:endParaRPr lang="es-MX" dirty="0"/>
          </a:p>
          <a:p>
            <a:pPr marL="0" indent="0" algn="just">
              <a:buNone/>
            </a:pPr>
            <a:endParaRPr lang="es-MX" dirty="0"/>
          </a:p>
          <a:p>
            <a:pPr marL="0" indent="0" algn="just">
              <a:buNone/>
            </a:pPr>
            <a:endParaRPr lang="es-MX" dirty="0"/>
          </a:p>
          <a:p>
            <a:pPr algn="just"/>
            <a:r>
              <a:rPr lang="es-MX" b="1" dirty="0"/>
              <a:t>Tercero</a:t>
            </a:r>
            <a:r>
              <a:rPr lang="es-MX" dirty="0"/>
              <a:t>, la unidad de despachos debe registrar la dirección de Gonzalo en el archivo Usuarios. En el caso que Gonzalo ya haya realizado alguna compra en </a:t>
            </a:r>
            <a:r>
              <a:rPr lang="es-MX" dirty="0" err="1"/>
              <a:t>WebShop</a:t>
            </a:r>
            <a:r>
              <a:rPr lang="es-MX" dirty="0"/>
              <a:t>, puede ocurrir que este dato ya existe. Si la dirección de Gonzalo cambió, esto también se registra en el archivo. Finalmente, la unidad de despachos envía el GoPro a Gonzalo, terminando el proceso.</a:t>
            </a:r>
            <a:endParaRPr lang="en-US" dirty="0"/>
          </a:p>
        </p:txBody>
      </p:sp>
      <p:pic>
        <p:nvPicPr>
          <p:cNvPr id="4" name="Imagen 3"/>
          <p:cNvPicPr>
            <a:picLocks noChangeAspect="1"/>
          </p:cNvPicPr>
          <p:nvPr/>
        </p:nvPicPr>
        <p:blipFill>
          <a:blip r:embed="rId2"/>
          <a:stretch>
            <a:fillRect/>
          </a:stretch>
        </p:blipFill>
        <p:spPr>
          <a:xfrm>
            <a:off x="2672862" y="3157585"/>
            <a:ext cx="6110653" cy="1089099"/>
          </a:xfrm>
          <a:prstGeom prst="rect">
            <a:avLst/>
          </a:prstGeom>
        </p:spPr>
      </p:pic>
    </p:spTree>
    <p:extLst>
      <p:ext uri="{BB962C8B-B14F-4D97-AF65-F5344CB8AC3E}">
        <p14:creationId xmlns:p14="http://schemas.microsoft.com/office/powerpoint/2010/main" val="3583424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826262" cy="1325563"/>
          </a:xfrm>
        </p:spPr>
        <p:txBody>
          <a:bodyPr/>
          <a:lstStyle/>
          <a:p>
            <a:r>
              <a:rPr lang="en-US" b="1" dirty="0" err="1"/>
              <a:t>Problemas</a:t>
            </a:r>
            <a:r>
              <a:rPr lang="en-US" b="1" dirty="0"/>
              <a:t> </a:t>
            </a:r>
            <a:r>
              <a:rPr lang="en-US" b="1" dirty="0" err="1"/>
              <a:t>organizacionales</a:t>
            </a:r>
            <a:endParaRPr lang="en-US" b="1" dirty="0"/>
          </a:p>
        </p:txBody>
      </p:sp>
      <p:sp>
        <p:nvSpPr>
          <p:cNvPr id="3" name="Marcador de contenido 2"/>
          <p:cNvSpPr>
            <a:spLocks noGrp="1"/>
          </p:cNvSpPr>
          <p:nvPr>
            <p:ph idx="1"/>
          </p:nvPr>
        </p:nvSpPr>
        <p:spPr>
          <a:xfrm>
            <a:off x="175846" y="1325563"/>
            <a:ext cx="11764108" cy="5444514"/>
          </a:xfrm>
        </p:spPr>
        <p:txBody>
          <a:bodyPr/>
          <a:lstStyle/>
          <a:p>
            <a:pPr marL="0" indent="0" algn="just">
              <a:buNone/>
            </a:pPr>
            <a:r>
              <a:rPr lang="es-MX" dirty="0"/>
              <a:t>La manera en la cual </a:t>
            </a:r>
            <a:r>
              <a:rPr lang="es-MX" dirty="0" err="1"/>
              <a:t>WebShop</a:t>
            </a:r>
            <a:r>
              <a:rPr lang="es-MX" dirty="0"/>
              <a:t> maneja a sus datos tiene ciertas debilidades que pueden causar varios daños económicos, desde la pérdida de ventas, hasta la necesidad de reorganizar la empresa. Examinemos unos ejemplos de esto. </a:t>
            </a:r>
            <a:endParaRPr lang="en-US" dirty="0"/>
          </a:p>
        </p:txBody>
      </p:sp>
    </p:spTree>
    <p:extLst>
      <p:ext uri="{BB962C8B-B14F-4D97-AF65-F5344CB8AC3E}">
        <p14:creationId xmlns:p14="http://schemas.microsoft.com/office/powerpoint/2010/main" val="2012503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Ejemplo 1: Integridad de los datos</a:t>
            </a:r>
            <a:endParaRPr lang="en-US" b="1" dirty="0"/>
          </a:p>
        </p:txBody>
      </p:sp>
      <p:sp>
        <p:nvSpPr>
          <p:cNvPr id="3" name="Marcador de contenido 2"/>
          <p:cNvSpPr>
            <a:spLocks noGrp="1"/>
          </p:cNvSpPr>
          <p:nvPr>
            <p:ph idx="1"/>
          </p:nvPr>
        </p:nvSpPr>
        <p:spPr>
          <a:xfrm>
            <a:off x="237391" y="1325564"/>
            <a:ext cx="11667393" cy="5409344"/>
          </a:xfrm>
        </p:spPr>
        <p:txBody>
          <a:bodyPr>
            <a:normAutofit fontScale="92500" lnSpcReduction="10000"/>
          </a:bodyPr>
          <a:lstStyle/>
          <a:p>
            <a:pPr marL="0" indent="0" algn="just">
              <a:buNone/>
            </a:pPr>
            <a:r>
              <a:rPr lang="es-MX" dirty="0"/>
              <a:t>¿Qué pasa cuando dos personas intentan acceder a un dato al mismo tiempo? Volviendo a la compra de Gonzalo, pensemos cómo esta compra es procesada por la unidad de ventas. Andrea y Jorge trabajan en la unidad de ventas y reciben la misma notificación sobre el pedido de Gonzalo desde la unidad de productos. Jorge actualiza la plantilla Ventas, e inmediatamente avisa a la unidad de despachos para que envíen una GoPro Hero 5 al cliente. Al mismo tiempo Andrea hace lo mismo ya que trabajan en oficinas separadas y no pudieron comunicarse. Como los cambios de Jorge no alcanzaron a ser guardados en la plantilla, Andrea correctamente cambia el estatus de la compra de Gonzalo a “pagado”, y envía un orden de despacho a la unidad de productos. Pensando que se trata de dos ventas distintas, la unidad de productos actualiza el stock del producto GoPro Hero 5 a cero, y con un solo pago, Gonzalo recibe dos unidades del producto. El problema en este caso fue que dos personas estaban utilizando el mismo dato al mismo tiempo, sin conocer las acciones del otro. Errores similares pueden ocurrir cuando dos clientes intentan comprar al mismo producto con solo una unidad en stock. </a:t>
            </a:r>
            <a:endParaRPr lang="en-US" dirty="0"/>
          </a:p>
        </p:txBody>
      </p:sp>
    </p:spTree>
    <p:extLst>
      <p:ext uri="{BB962C8B-B14F-4D97-AF65-F5344CB8AC3E}">
        <p14:creationId xmlns:p14="http://schemas.microsoft.com/office/powerpoint/2010/main" val="772288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Ejemplo 2: Integración de los datos</a:t>
            </a:r>
            <a:endParaRPr lang="en-US" b="1" dirty="0"/>
          </a:p>
        </p:txBody>
      </p:sp>
      <p:sp>
        <p:nvSpPr>
          <p:cNvPr id="3" name="Marcador de contenido 2"/>
          <p:cNvSpPr>
            <a:spLocks noGrp="1"/>
          </p:cNvSpPr>
          <p:nvPr>
            <p:ph idx="1"/>
          </p:nvPr>
        </p:nvSpPr>
        <p:spPr>
          <a:xfrm>
            <a:off x="70338" y="1325562"/>
            <a:ext cx="11992708" cy="5356591"/>
          </a:xfrm>
        </p:spPr>
        <p:txBody>
          <a:bodyPr>
            <a:normAutofit/>
          </a:bodyPr>
          <a:lstStyle/>
          <a:p>
            <a:pPr marL="0" indent="0" algn="just">
              <a:buNone/>
            </a:pPr>
            <a:r>
              <a:rPr lang="es-MX" dirty="0"/>
              <a:t>Un problema grande de soluciones hechas a medida para el manejo de datos, como en el caso de </a:t>
            </a:r>
            <a:r>
              <a:rPr lang="es-MX" dirty="0" err="1"/>
              <a:t>WebShop</a:t>
            </a:r>
            <a:r>
              <a:rPr lang="es-MX" dirty="0"/>
              <a:t>, es que cuando uno quiere cambiar la lógica de los procesos en la empresa, tiene que rediseñar todo desde cero. Por ejemplo, si </a:t>
            </a:r>
            <a:r>
              <a:rPr lang="es-MX" dirty="0" err="1"/>
              <a:t>WebShop</a:t>
            </a:r>
            <a:r>
              <a:rPr lang="es-MX" dirty="0"/>
              <a:t> hace una adquisición de </a:t>
            </a:r>
            <a:r>
              <a:rPr lang="es-MX" dirty="0" err="1"/>
              <a:t>VegShop</a:t>
            </a:r>
            <a:r>
              <a:rPr lang="es-MX" dirty="0"/>
              <a:t>, la tienda on-line para compra de vegetales y frutas, las dos empresas van a tener que unir sus datos. ¿Qué pasa si </a:t>
            </a:r>
            <a:r>
              <a:rPr lang="es-MX" dirty="0" err="1"/>
              <a:t>VegShop</a:t>
            </a:r>
            <a:r>
              <a:rPr lang="es-MX" dirty="0"/>
              <a:t> usa otros formatos para guardar a sus datos? Por ejemplo, si todos los datos del </a:t>
            </a:r>
            <a:r>
              <a:rPr lang="es-MX" dirty="0" err="1"/>
              <a:t>VegShop</a:t>
            </a:r>
            <a:r>
              <a:rPr lang="es-MX" dirty="0"/>
              <a:t> están en archivos de texto o si </a:t>
            </a:r>
            <a:r>
              <a:rPr lang="es-MX" dirty="0" err="1"/>
              <a:t>VegShop</a:t>
            </a:r>
            <a:r>
              <a:rPr lang="es-MX" dirty="0"/>
              <a:t> utiliza 1 gran planilla centralizada que incluye los datos del cliente junto a la orden de compra. Similarmente, si la aplicación Web de </a:t>
            </a:r>
            <a:r>
              <a:rPr lang="es-MX" dirty="0" err="1"/>
              <a:t>WebShop</a:t>
            </a:r>
            <a:r>
              <a:rPr lang="es-MX" dirty="0"/>
              <a:t> está programada en Python y la del </a:t>
            </a:r>
            <a:r>
              <a:rPr lang="es-MX" dirty="0" err="1"/>
              <a:t>VegShop</a:t>
            </a:r>
            <a:r>
              <a:rPr lang="es-MX" dirty="0"/>
              <a:t> en Java, para crear una interfaz Web común vamos a tener que implementar una de las soluciones de nuevo, incrementando los costos de operación de la empresa.</a:t>
            </a:r>
            <a:endParaRPr lang="en-US" dirty="0"/>
          </a:p>
        </p:txBody>
      </p:sp>
    </p:spTree>
    <p:extLst>
      <p:ext uri="{BB962C8B-B14F-4D97-AF65-F5344CB8AC3E}">
        <p14:creationId xmlns:p14="http://schemas.microsoft.com/office/powerpoint/2010/main" val="693164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n-US" b="1" dirty="0" err="1"/>
              <a:t>Ejemplo</a:t>
            </a:r>
            <a:r>
              <a:rPr lang="en-US" b="1" dirty="0"/>
              <a:t> 3: </a:t>
            </a:r>
            <a:r>
              <a:rPr lang="en-US" b="1" dirty="0" err="1"/>
              <a:t>Eficiencia</a:t>
            </a:r>
            <a:endParaRPr lang="en-US" b="1" dirty="0"/>
          </a:p>
        </p:txBody>
      </p:sp>
      <p:sp>
        <p:nvSpPr>
          <p:cNvPr id="3" name="Marcador de contenido 2"/>
          <p:cNvSpPr>
            <a:spLocks noGrp="1"/>
          </p:cNvSpPr>
          <p:nvPr>
            <p:ph idx="1"/>
          </p:nvPr>
        </p:nvSpPr>
        <p:spPr>
          <a:xfrm>
            <a:off x="149469" y="1325564"/>
            <a:ext cx="11869616" cy="5347798"/>
          </a:xfrm>
        </p:spPr>
        <p:txBody>
          <a:bodyPr/>
          <a:lstStyle/>
          <a:p>
            <a:pPr marL="0" indent="0" algn="just">
              <a:buNone/>
            </a:pPr>
            <a:r>
              <a:rPr lang="es-MX" dirty="0"/>
              <a:t>Finalmente, manejar datos de manera no automatizada, como en el caso de </a:t>
            </a:r>
            <a:r>
              <a:rPr lang="es-MX" dirty="0" err="1"/>
              <a:t>WebShop</a:t>
            </a:r>
            <a:r>
              <a:rPr lang="es-MX" dirty="0"/>
              <a:t>, puede ser muy ineficiente. Por ejemplo, para enviar un producto al cliente, la unidad de despachos tiene que esperar confirmación de la unidad de ventas. Si la gente de ventas está tomando una pausa, este paso puede tardar. Incluso, si todo el proceso fuese automatizado, una vez que la cantidad de datos crece mucho (por ejemplo, cuando las plantillas tienen millones de filas), buscar los datos se vuelve muy lento, porque el software utilizado no está especializado para este tipo de tareas.</a:t>
            </a:r>
            <a:endParaRPr lang="en-US" dirty="0"/>
          </a:p>
        </p:txBody>
      </p:sp>
    </p:spTree>
    <p:extLst>
      <p:ext uri="{BB962C8B-B14F-4D97-AF65-F5344CB8AC3E}">
        <p14:creationId xmlns:p14="http://schemas.microsoft.com/office/powerpoint/2010/main" val="4112049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33854" y="2774217"/>
            <a:ext cx="10515600" cy="1325563"/>
          </a:xfrm>
        </p:spPr>
        <p:txBody>
          <a:bodyPr/>
          <a:lstStyle/>
          <a:p>
            <a:r>
              <a:rPr lang="es-MX" b="1" dirty="0"/>
              <a:t>Cómo solucionamos esos problemas???</a:t>
            </a:r>
            <a:endParaRPr lang="en-US" b="1" dirty="0"/>
          </a:p>
        </p:txBody>
      </p:sp>
    </p:spTree>
    <p:extLst>
      <p:ext uri="{BB962C8B-B14F-4D97-AF65-F5344CB8AC3E}">
        <p14:creationId xmlns:p14="http://schemas.microsoft.com/office/powerpoint/2010/main" val="3910368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SISTEMAS DE BASES DE DATOS (DBSM)</a:t>
            </a:r>
            <a:endParaRPr lang="en-US" b="1" dirty="0"/>
          </a:p>
        </p:txBody>
      </p:sp>
      <p:sp>
        <p:nvSpPr>
          <p:cNvPr id="3" name="Marcador de contenido 2"/>
          <p:cNvSpPr>
            <a:spLocks noGrp="1"/>
          </p:cNvSpPr>
          <p:nvPr>
            <p:ph idx="1"/>
          </p:nvPr>
        </p:nvSpPr>
        <p:spPr>
          <a:xfrm>
            <a:off x="123091" y="1325563"/>
            <a:ext cx="11799277" cy="4943352"/>
          </a:xfrm>
        </p:spPr>
        <p:txBody>
          <a:bodyPr/>
          <a:lstStyle/>
          <a:p>
            <a:pPr marL="0" indent="0" algn="just">
              <a:buNone/>
            </a:pPr>
            <a:r>
              <a:rPr lang="es-MX" dirty="0"/>
              <a:t>Como podemos ver, implementar soluciones a medida tiene ciertas limitaciones, y puede incurrir costos adicionales, o incluso errores graves en el funcionamiento de una empresa. Afortunadamente, el manejo de datos es uno de los problemas más estudiados en el área de la Computación, y existen soluciones que permiten evitar estos tipos de problemas.</a:t>
            </a:r>
            <a:endParaRPr lang="en-US" dirty="0"/>
          </a:p>
        </p:txBody>
      </p:sp>
    </p:spTree>
    <p:extLst>
      <p:ext uri="{BB962C8B-B14F-4D97-AF65-F5344CB8AC3E}">
        <p14:creationId xmlns:p14="http://schemas.microsoft.com/office/powerpoint/2010/main" val="656782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Unidades y Objetivos del Curso:</a:t>
            </a:r>
            <a:endParaRPr lang="en-US" dirty="0"/>
          </a:p>
        </p:txBody>
      </p:sp>
      <p:sp>
        <p:nvSpPr>
          <p:cNvPr id="3" name="Marcador de contenido 2"/>
          <p:cNvSpPr>
            <a:spLocks noGrp="1"/>
          </p:cNvSpPr>
          <p:nvPr>
            <p:ph idx="1"/>
          </p:nvPr>
        </p:nvSpPr>
        <p:spPr>
          <a:xfrm>
            <a:off x="105508" y="1825625"/>
            <a:ext cx="11957538" cy="4351338"/>
          </a:xfrm>
        </p:spPr>
        <p:txBody>
          <a:bodyPr/>
          <a:lstStyle/>
          <a:p>
            <a:r>
              <a:rPr lang="es-MX" dirty="0"/>
              <a:t>UNIDAD I: Modelamiento de datos</a:t>
            </a:r>
          </a:p>
          <a:p>
            <a:pPr marL="0" indent="0">
              <a:buNone/>
            </a:pPr>
            <a:endParaRPr lang="es-MX" dirty="0"/>
          </a:p>
          <a:p>
            <a:r>
              <a:rPr lang="es-MX" dirty="0"/>
              <a:t>UNIDAD II: Implementación de una base de datos SQL</a:t>
            </a:r>
          </a:p>
          <a:p>
            <a:pPr marL="0" indent="0">
              <a:buNone/>
            </a:pPr>
            <a:endParaRPr lang="es-MX" dirty="0"/>
          </a:p>
          <a:p>
            <a:r>
              <a:rPr lang="es-MX" dirty="0"/>
              <a:t>UNIDAD III: Interactuando con una base de datos No-SQL</a:t>
            </a:r>
            <a:endParaRPr lang="en-US" dirty="0"/>
          </a:p>
        </p:txBody>
      </p:sp>
    </p:spTree>
    <p:extLst>
      <p:ext uri="{BB962C8B-B14F-4D97-AF65-F5344CB8AC3E}">
        <p14:creationId xmlns:p14="http://schemas.microsoft.com/office/powerpoint/2010/main" val="2818178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24592" cy="1325563"/>
          </a:xfrm>
        </p:spPr>
        <p:txBody>
          <a:bodyPr/>
          <a:lstStyle/>
          <a:p>
            <a:pPr algn="just"/>
            <a:r>
              <a:rPr lang="es-MX" b="1" dirty="0"/>
              <a:t>¿Qué es una base de datos, y qué es un sistema de bases de datos?</a:t>
            </a:r>
            <a:endParaRPr lang="en-US" b="1" dirty="0"/>
          </a:p>
        </p:txBody>
      </p:sp>
      <p:sp>
        <p:nvSpPr>
          <p:cNvPr id="3" name="Marcador de contenido 2"/>
          <p:cNvSpPr>
            <a:spLocks noGrp="1"/>
          </p:cNvSpPr>
          <p:nvPr>
            <p:ph idx="1"/>
          </p:nvPr>
        </p:nvSpPr>
        <p:spPr>
          <a:xfrm>
            <a:off x="167053" y="1325563"/>
            <a:ext cx="11755315" cy="5382968"/>
          </a:xfrm>
        </p:spPr>
        <p:txBody>
          <a:bodyPr>
            <a:normAutofit fontScale="92500" lnSpcReduction="20000"/>
          </a:bodyPr>
          <a:lstStyle/>
          <a:p>
            <a:pPr marL="0" indent="0" algn="just">
              <a:buNone/>
            </a:pPr>
            <a:r>
              <a:rPr lang="es-MX" dirty="0"/>
              <a:t>Para partir, primero vamos a definir formalmente el concepto de bases de datos.</a:t>
            </a:r>
          </a:p>
          <a:p>
            <a:pPr algn="just"/>
            <a:r>
              <a:rPr lang="es-MX" b="1" dirty="0"/>
              <a:t>Base de datos</a:t>
            </a:r>
            <a:r>
              <a:rPr lang="es-MX" dirty="0"/>
              <a:t>: Una base de datos es una colección de los datos, describiendo actividades de una o más organizaciones. Por ejemplo, las plantillas Productos y Ventas, junto con el archivo de texto Usuarios en nuestro ejemplo de </a:t>
            </a:r>
            <a:r>
              <a:rPr lang="es-MX" dirty="0" err="1"/>
              <a:t>WebShop</a:t>
            </a:r>
            <a:r>
              <a:rPr lang="es-MX" dirty="0"/>
              <a:t>, es una base de datos. Similarmente, los datos guardados en un banco forman una base de datos, igual como los datos de un hospital, o de una universidad. La manera de manejar una base de datos hoy en día es a través de un sistema de manejo de bases de datos, o un DBMS (abreviación del nombre inglés “</a:t>
            </a:r>
            <a:r>
              <a:rPr lang="es-MX" dirty="0" err="1"/>
              <a:t>Database</a:t>
            </a:r>
            <a:r>
              <a:rPr lang="es-MX" dirty="0"/>
              <a:t> </a:t>
            </a:r>
            <a:r>
              <a:rPr lang="es-MX" dirty="0" err="1"/>
              <a:t>management</a:t>
            </a:r>
            <a:r>
              <a:rPr lang="es-MX" dirty="0"/>
              <a:t> </a:t>
            </a:r>
            <a:r>
              <a:rPr lang="es-MX" dirty="0" err="1"/>
              <a:t>system</a:t>
            </a:r>
            <a:r>
              <a:rPr lang="es-MX" dirty="0"/>
              <a:t>”). </a:t>
            </a:r>
          </a:p>
          <a:p>
            <a:pPr algn="just"/>
            <a:r>
              <a:rPr lang="es-MX" b="1" dirty="0"/>
              <a:t>Sistema de manejo de bases de datos (DBMS): </a:t>
            </a:r>
            <a:r>
              <a:rPr lang="es-MX" dirty="0"/>
              <a:t>Se trata de un software diseñado para ayudar en el manejo de grandes volúmenes de datos, quiere decir, un sistema que permite hacer operaciones sobre una base de datos de manera estructurada, consistente, y eficiente. Un DBMS permite al usuario final encargarse de especificar la estructura de los datos, y los tipos de preguntas que uno va a hacer sobre estos datos, sin preocuparse como los datos son guardados en el disco, como los datos cambian de un día a otro, etc. En este sentido, un DBMS actúa como un servidor central encargado de los datos de una organización, y permite a varios usuarios conectarse y acceder a los datos. </a:t>
            </a:r>
            <a:endParaRPr lang="en-US" dirty="0"/>
          </a:p>
        </p:txBody>
      </p:sp>
    </p:spTree>
    <p:extLst>
      <p:ext uri="{BB962C8B-B14F-4D97-AF65-F5344CB8AC3E}">
        <p14:creationId xmlns:p14="http://schemas.microsoft.com/office/powerpoint/2010/main" val="3983121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325563"/>
          </a:xfrm>
        </p:spPr>
        <p:txBody>
          <a:bodyPr/>
          <a:lstStyle/>
          <a:p>
            <a:r>
              <a:rPr lang="es-MX" b="1" dirty="0"/>
              <a:t>Usuarios del DBMS se dividen en tres grupos principales:</a:t>
            </a:r>
            <a:endParaRPr lang="en-US" b="1" dirty="0"/>
          </a:p>
        </p:txBody>
      </p:sp>
      <p:sp>
        <p:nvSpPr>
          <p:cNvPr id="3" name="Marcador de contenido 2"/>
          <p:cNvSpPr>
            <a:spLocks noGrp="1"/>
          </p:cNvSpPr>
          <p:nvPr>
            <p:ph idx="1"/>
          </p:nvPr>
        </p:nvSpPr>
        <p:spPr>
          <a:xfrm>
            <a:off x="114299" y="1825625"/>
            <a:ext cx="11860823" cy="4900490"/>
          </a:xfrm>
        </p:spPr>
        <p:txBody>
          <a:bodyPr/>
          <a:lstStyle/>
          <a:p>
            <a:pPr algn="just"/>
            <a:r>
              <a:rPr lang="es-MX" dirty="0"/>
              <a:t>1. </a:t>
            </a:r>
            <a:r>
              <a:rPr lang="es-MX" b="1" dirty="0"/>
              <a:t>Desarrolladores de DBMS: </a:t>
            </a:r>
            <a:r>
              <a:rPr lang="es-MX" dirty="0"/>
              <a:t>Los desarrolladores de un DBMS son los ingenieros que implementan el software de DBMS, especificando como los datos son guardados en el disco, como uno accede a los datos de manera eficiente, y como asegurar contra las fallas del sistema. </a:t>
            </a:r>
          </a:p>
          <a:p>
            <a:pPr algn="just"/>
            <a:r>
              <a:rPr lang="es-MX" dirty="0"/>
              <a:t>2. </a:t>
            </a:r>
            <a:r>
              <a:rPr lang="es-MX" b="1" dirty="0"/>
              <a:t>Administradores de DBMS:</a:t>
            </a:r>
            <a:r>
              <a:rPr lang="es-MX" dirty="0"/>
              <a:t> Administrador de un DBMS es la persona que especifica qué información se va a guardar en la base de datos, como el usuario final accede a esta información, y que usuario tiene el permiso de acceso. </a:t>
            </a:r>
          </a:p>
          <a:p>
            <a:pPr algn="just"/>
            <a:r>
              <a:rPr lang="es-MX" dirty="0"/>
              <a:t>3. </a:t>
            </a:r>
            <a:r>
              <a:rPr lang="es-MX" b="1" dirty="0"/>
              <a:t>Usuarios finales: </a:t>
            </a:r>
            <a:r>
              <a:rPr lang="es-MX" dirty="0"/>
              <a:t>Finalmente, los usuarios finales son las personas que se conectan a un DBMS, y a través las funcionalidades especificadas por su administrador, exploran, analizan, y modifican a los datos.</a:t>
            </a:r>
            <a:endParaRPr lang="en-US" dirty="0"/>
          </a:p>
        </p:txBody>
      </p:sp>
    </p:spTree>
    <p:extLst>
      <p:ext uri="{BB962C8B-B14F-4D97-AF65-F5344CB8AC3E}">
        <p14:creationId xmlns:p14="http://schemas.microsoft.com/office/powerpoint/2010/main" val="2532873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325563"/>
          </a:xfrm>
        </p:spPr>
        <p:txBody>
          <a:bodyPr/>
          <a:lstStyle/>
          <a:p>
            <a:r>
              <a:rPr lang="es-MX" b="1" dirty="0"/>
              <a:t>Ejemplo de un DBMS en el contexto del </a:t>
            </a:r>
            <a:r>
              <a:rPr lang="es-MX" b="1" dirty="0" err="1"/>
              <a:t>WebShop</a:t>
            </a:r>
            <a:r>
              <a:rPr lang="es-MX" b="1" dirty="0"/>
              <a:t>:</a:t>
            </a:r>
            <a:endParaRPr lang="en-US" b="1" dirty="0"/>
          </a:p>
        </p:txBody>
      </p:sp>
      <p:sp>
        <p:nvSpPr>
          <p:cNvPr id="3" name="Marcador de contenido 2"/>
          <p:cNvSpPr>
            <a:spLocks noGrp="1"/>
          </p:cNvSpPr>
          <p:nvPr>
            <p:ph idx="1"/>
          </p:nvPr>
        </p:nvSpPr>
        <p:spPr>
          <a:xfrm>
            <a:off x="114299" y="1325563"/>
            <a:ext cx="11860823" cy="5400552"/>
          </a:xfrm>
        </p:spPr>
        <p:txBody>
          <a:bodyPr>
            <a:normAutofit/>
          </a:bodyPr>
          <a:lstStyle/>
          <a:p>
            <a:pPr marL="0" indent="0" algn="just">
              <a:buNone/>
            </a:pPr>
            <a:r>
              <a:rPr lang="es-MX" dirty="0"/>
              <a:t>sería un software que tiene el acceso a todas las plantillas Excel, y a archivos de texto con la información de los usuarios, y permite a cada unidad modificar a sus datos a través este software, sin la necesidad de abrir las plantillas Excel, o el archivo del texto en sí. Este software se preocupa de permitir acceso a los datos solo a las personas autorizadas, y reflejar de manera consistente cualquier cambio a los datos. Si Juan implementó este software en un lenguaje de programación, él es el </a:t>
            </a:r>
            <a:r>
              <a:rPr lang="es-MX" b="1" dirty="0"/>
              <a:t>desarrollador de la DBMS</a:t>
            </a:r>
            <a:r>
              <a:rPr lang="es-MX" dirty="0"/>
              <a:t>. Por otro lado, los gerentes que especifican que datos se guardan en las plantillas Ventas y Productos(i.e. RUT, Nombre...), y el archivo de texto, y quienes deciden si la unidad de ventas puede acceder a una plantilla, son </a:t>
            </a:r>
            <a:r>
              <a:rPr lang="es-MX" b="1" dirty="0"/>
              <a:t>administradores de la DBMS</a:t>
            </a:r>
            <a:r>
              <a:rPr lang="es-MX" dirty="0"/>
              <a:t>. Finalmente, la gente como Manuela y Jorge de la unidad de ventas, quienes hacen cambios al contenido de la plantilla Ventas, son los </a:t>
            </a:r>
            <a:r>
              <a:rPr lang="es-MX" b="1" dirty="0"/>
              <a:t>usuarios finales</a:t>
            </a:r>
            <a:r>
              <a:rPr lang="es-MX" dirty="0"/>
              <a:t>.</a:t>
            </a:r>
            <a:endParaRPr lang="en-US" dirty="0"/>
          </a:p>
        </p:txBody>
      </p:sp>
    </p:spTree>
    <p:extLst>
      <p:ext uri="{BB962C8B-B14F-4D97-AF65-F5344CB8AC3E}">
        <p14:creationId xmlns:p14="http://schemas.microsoft.com/office/powerpoint/2010/main" val="37917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325563"/>
          </a:xfrm>
        </p:spPr>
        <p:txBody>
          <a:bodyPr/>
          <a:lstStyle/>
          <a:p>
            <a:r>
              <a:rPr lang="es-MX" b="1" dirty="0"/>
              <a:t>Ventajas de un sistema de bases de datos</a:t>
            </a:r>
            <a:endParaRPr lang="en-US" b="1" dirty="0"/>
          </a:p>
        </p:txBody>
      </p:sp>
      <p:sp>
        <p:nvSpPr>
          <p:cNvPr id="3" name="Marcador de contenido 2"/>
          <p:cNvSpPr>
            <a:spLocks noGrp="1"/>
          </p:cNvSpPr>
          <p:nvPr>
            <p:ph idx="1"/>
          </p:nvPr>
        </p:nvSpPr>
        <p:spPr>
          <a:xfrm>
            <a:off x="114299" y="1325563"/>
            <a:ext cx="11860823" cy="5400552"/>
          </a:xfrm>
        </p:spPr>
        <p:txBody>
          <a:bodyPr>
            <a:normAutofit fontScale="77500" lnSpcReduction="20000"/>
          </a:bodyPr>
          <a:lstStyle/>
          <a:p>
            <a:pPr algn="just"/>
            <a:r>
              <a:rPr lang="es-MX" b="1" dirty="0"/>
              <a:t>Independencia de los datos: </a:t>
            </a:r>
            <a:r>
              <a:rPr lang="es-MX" dirty="0"/>
              <a:t>Los usuarios finales no necesitan saber cómo el DBMS guarda los datos en el disco, sino que provee una vista abstracta de los datos que hay.</a:t>
            </a:r>
          </a:p>
          <a:p>
            <a:pPr algn="just"/>
            <a:r>
              <a:rPr lang="es-MX" b="1" dirty="0"/>
              <a:t> Eficiencia en el acceso a los datos: </a:t>
            </a:r>
            <a:r>
              <a:rPr lang="es-MX" dirty="0"/>
              <a:t>DBMS es un programa especializado para buscar y analizar a los datos. Por esto, un DBMS permite ejecución rápida de estas operaciones, en particular cuando los datos son muy grandes. </a:t>
            </a:r>
          </a:p>
          <a:p>
            <a:pPr algn="just"/>
            <a:r>
              <a:rPr lang="es-MX" b="1" dirty="0"/>
              <a:t>Integridad de los datos: </a:t>
            </a:r>
            <a:r>
              <a:rPr lang="es-MX" dirty="0"/>
              <a:t>DBMS siempre se preocupa que solo hay un usuario con el mismo RUT, que cada dirección tiene un código postal asociado, etc. </a:t>
            </a:r>
          </a:p>
          <a:p>
            <a:pPr algn="just"/>
            <a:r>
              <a:rPr lang="es-MX" b="1" dirty="0"/>
              <a:t>Administración de acceso: </a:t>
            </a:r>
            <a:r>
              <a:rPr lang="es-MX" dirty="0"/>
              <a:t>Un DBMS permite especificar quien tiene acceso a cuáles datos. Además, DBMS permite que dos usuarios usan el mismo dato al mismo tiempo, y asegura que no pasan inconsistencias como en el Ejemplo 2 arriba. </a:t>
            </a:r>
          </a:p>
          <a:p>
            <a:pPr algn="just"/>
            <a:r>
              <a:rPr lang="es-MX" b="1" dirty="0"/>
              <a:t>Recuperación de fallas: </a:t>
            </a:r>
            <a:r>
              <a:rPr lang="es-MX" dirty="0"/>
              <a:t>En el caso que nuestro programa deja de funcionar (por un error de usuario, o por la fuerza mayor), el DBMS permite recuperar el último estado consistente de la base de datos. </a:t>
            </a:r>
          </a:p>
          <a:p>
            <a:pPr algn="just"/>
            <a:r>
              <a:rPr lang="es-MX" b="1" dirty="0"/>
              <a:t>Reducción del tiempo del desarrollo: </a:t>
            </a:r>
            <a:r>
              <a:rPr lang="es-MX" dirty="0"/>
              <a:t>En el caso que uno quiere desarrollar una aplicación que ocupa cierta base de datos para su funcionalidad, usar un DBMS permite omitir todo el trabajo de programar la capacidad de acceder a los datos y modificarlos. </a:t>
            </a:r>
          </a:p>
          <a:p>
            <a:pPr algn="just"/>
            <a:r>
              <a:rPr lang="es-MX" b="1" dirty="0"/>
              <a:t>Estandarización: </a:t>
            </a:r>
            <a:r>
              <a:rPr lang="es-MX" dirty="0"/>
              <a:t>Existe una gran cantidad de DBMS bien establecidos, y usados en la práctica. Por esto, se conoce muy bien su rendimiento en distintos ámbitos, y su utilidad para distintas tareas. Esto también hace nuestros datos fáciles de reutilizar</a:t>
            </a:r>
            <a:endParaRPr lang="en-US" dirty="0"/>
          </a:p>
        </p:txBody>
      </p:sp>
    </p:spTree>
    <p:extLst>
      <p:ext uri="{BB962C8B-B14F-4D97-AF65-F5344CB8AC3E}">
        <p14:creationId xmlns:p14="http://schemas.microsoft.com/office/powerpoint/2010/main" val="202820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325563"/>
          </a:xfrm>
        </p:spPr>
        <p:txBody>
          <a:bodyPr/>
          <a:lstStyle/>
          <a:p>
            <a:r>
              <a:rPr lang="en-US" b="1" dirty="0" err="1"/>
              <a:t>Debilidades</a:t>
            </a:r>
            <a:r>
              <a:rPr lang="en-US" b="1" dirty="0"/>
              <a:t> de bases de </a:t>
            </a:r>
            <a:r>
              <a:rPr lang="en-US" b="1" dirty="0" err="1"/>
              <a:t>datos</a:t>
            </a:r>
            <a:endParaRPr lang="en-US" b="1" dirty="0"/>
          </a:p>
        </p:txBody>
      </p:sp>
      <p:sp>
        <p:nvSpPr>
          <p:cNvPr id="3" name="Marcador de contenido 2"/>
          <p:cNvSpPr>
            <a:spLocks noGrp="1"/>
          </p:cNvSpPr>
          <p:nvPr>
            <p:ph idx="1"/>
          </p:nvPr>
        </p:nvSpPr>
        <p:spPr>
          <a:xfrm>
            <a:off x="114299" y="1325563"/>
            <a:ext cx="11860823" cy="5400552"/>
          </a:xfrm>
        </p:spPr>
        <p:txBody>
          <a:bodyPr>
            <a:normAutofit lnSpcReduction="10000"/>
          </a:bodyPr>
          <a:lstStyle/>
          <a:p>
            <a:pPr marL="0" indent="0" algn="just">
              <a:buNone/>
            </a:pPr>
            <a:r>
              <a:rPr lang="es-MX" dirty="0"/>
              <a:t>A pesar de las ventajas, también existen desventajas, tales como: </a:t>
            </a:r>
          </a:p>
          <a:p>
            <a:pPr marL="0" indent="0" algn="just">
              <a:buNone/>
            </a:pPr>
            <a:r>
              <a:rPr lang="es-MX" dirty="0"/>
              <a:t>• </a:t>
            </a:r>
            <a:r>
              <a:rPr lang="es-MX" b="1" dirty="0" err="1"/>
              <a:t>Overhead</a:t>
            </a:r>
            <a:r>
              <a:rPr lang="es-MX" b="1" dirty="0"/>
              <a:t>:</a:t>
            </a:r>
            <a:r>
              <a:rPr lang="es-MX" dirty="0"/>
              <a:t> En el caso que trabajamos con datos muy pequeños, integrar a un DBMS en nuestra aplicación puede causar funcionamiento menos eficiente. Igualmente, si vamos a utilizar datos de forma muy específica (por ejemplo, para cambiar letras minúsculas a letras mayúsculas en un texto), no hay mucha gracia en usar un DBMS. </a:t>
            </a:r>
          </a:p>
          <a:p>
            <a:pPr marL="0" indent="0" algn="just">
              <a:buNone/>
            </a:pPr>
            <a:r>
              <a:rPr lang="es-MX" dirty="0"/>
              <a:t>• </a:t>
            </a:r>
            <a:r>
              <a:rPr lang="es-MX" b="1" dirty="0"/>
              <a:t>Costo: </a:t>
            </a:r>
            <a:r>
              <a:rPr lang="es-MX" dirty="0"/>
              <a:t>Muchos DBMS son productos comerciales, y su uso puede incurrir costos no menores. No obstante, hoy en día para la mayoría de los DBMS existe una alternativa open </a:t>
            </a:r>
            <a:r>
              <a:rPr lang="es-MX" dirty="0" err="1"/>
              <a:t>source</a:t>
            </a:r>
            <a:r>
              <a:rPr lang="es-MX" dirty="0"/>
              <a:t> de muy buena calidad. </a:t>
            </a:r>
          </a:p>
          <a:p>
            <a:pPr marL="0" indent="0" algn="just">
              <a:buNone/>
            </a:pPr>
            <a:endParaRPr lang="es-MX" dirty="0"/>
          </a:p>
          <a:p>
            <a:pPr marL="0" indent="0" algn="just">
              <a:buNone/>
            </a:pPr>
            <a:r>
              <a:rPr lang="es-MX" dirty="0"/>
              <a:t>Ahora que sabemos que es un sistema de manejo de bases de datos, vamos a introducir el DBMS más usado hoy en día: Bases de datos Relacionales, y sus sistemas de manejo, llamados RDBMS.</a:t>
            </a:r>
            <a:endParaRPr lang="en-US" dirty="0"/>
          </a:p>
        </p:txBody>
      </p:sp>
    </p:spTree>
    <p:extLst>
      <p:ext uri="{BB962C8B-B14F-4D97-AF65-F5344CB8AC3E}">
        <p14:creationId xmlns:p14="http://schemas.microsoft.com/office/powerpoint/2010/main" val="3635747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325563"/>
          </a:xfrm>
        </p:spPr>
        <p:txBody>
          <a:bodyPr/>
          <a:lstStyle/>
          <a:p>
            <a:r>
              <a:rPr lang="en-US" b="1" dirty="0"/>
              <a:t>Bases de </a:t>
            </a:r>
            <a:r>
              <a:rPr lang="en-US" b="1" dirty="0" err="1"/>
              <a:t>datos</a:t>
            </a:r>
            <a:r>
              <a:rPr lang="en-US" b="1" dirty="0"/>
              <a:t> </a:t>
            </a:r>
            <a:r>
              <a:rPr lang="en-US" b="1" dirty="0" err="1"/>
              <a:t>relacionales</a:t>
            </a:r>
            <a:endParaRPr lang="en-US" b="1" dirty="0"/>
          </a:p>
        </p:txBody>
      </p:sp>
      <p:sp>
        <p:nvSpPr>
          <p:cNvPr id="3" name="Marcador de contenido 2"/>
          <p:cNvSpPr>
            <a:spLocks noGrp="1"/>
          </p:cNvSpPr>
          <p:nvPr>
            <p:ph idx="1"/>
          </p:nvPr>
        </p:nvSpPr>
        <p:spPr>
          <a:xfrm>
            <a:off x="114299" y="1825625"/>
            <a:ext cx="11860823" cy="4900490"/>
          </a:xfrm>
        </p:spPr>
        <p:txBody>
          <a:bodyPr/>
          <a:lstStyle/>
          <a:p>
            <a:pPr marL="0" indent="0" algn="just">
              <a:buNone/>
            </a:pPr>
            <a:r>
              <a:rPr lang="es-MX" dirty="0"/>
              <a:t>Las bases de datos relacionales son una tecnología con la que interactuamos todos los días. Por ejemplo, cuando uno hace una compra usando su tarjeta de crédito, es muy probable que la información sobre su transacción se guarde en una base de datos relacional por el proveedor de la tarjeta. Datos de salud, información del censo, estado de cuentas, entre otros, son tipos de datos que se usualmente guardan en una base de datos relacional. En lo que sigue explicaremos qué es una base de datos relacional, y cómo organizar a nuestros datos usando esta tecnología.</a:t>
            </a:r>
            <a:endParaRPr lang="en-US" dirty="0"/>
          </a:p>
        </p:txBody>
      </p:sp>
    </p:spTree>
    <p:extLst>
      <p:ext uri="{BB962C8B-B14F-4D97-AF65-F5344CB8AC3E}">
        <p14:creationId xmlns:p14="http://schemas.microsoft.com/office/powerpoint/2010/main" val="2506107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325563"/>
          </a:xfrm>
        </p:spPr>
        <p:txBody>
          <a:bodyPr/>
          <a:lstStyle/>
          <a:p>
            <a:r>
              <a:rPr lang="es-MX" b="1" dirty="0"/>
              <a:t>Modelo Relacional de los datos</a:t>
            </a:r>
            <a:endParaRPr lang="en-US" b="1" dirty="0"/>
          </a:p>
        </p:txBody>
      </p:sp>
      <p:sp>
        <p:nvSpPr>
          <p:cNvPr id="3" name="Marcador de contenido 2"/>
          <p:cNvSpPr>
            <a:spLocks noGrp="1"/>
          </p:cNvSpPr>
          <p:nvPr>
            <p:ph idx="1"/>
          </p:nvPr>
        </p:nvSpPr>
        <p:spPr>
          <a:xfrm>
            <a:off x="114299" y="1325563"/>
            <a:ext cx="11860823" cy="5400552"/>
          </a:xfrm>
        </p:spPr>
        <p:txBody>
          <a:bodyPr/>
          <a:lstStyle/>
          <a:p>
            <a:pPr marL="0" indent="0">
              <a:buNone/>
            </a:pPr>
            <a:r>
              <a:rPr lang="es-MX" dirty="0"/>
              <a:t>Una base de datos relacional es simplemente un conjunto de tablas (también llamadas relaciones) que representan entidades del mundo real (como por ejemplo persona, direcciones, o productos vendidos por una empresa). Esto nos dice que, en esencia, podemos pensar que se tratan de hojas de Excel que interactúan entre ellas. Por ejemplo, la base de datos relacional para </a:t>
            </a:r>
            <a:r>
              <a:rPr lang="es-MX" dirty="0" err="1"/>
              <a:t>WebShop</a:t>
            </a:r>
            <a:r>
              <a:rPr lang="es-MX" dirty="0"/>
              <a:t> tenía la tabla Productos:</a:t>
            </a:r>
          </a:p>
          <a:p>
            <a:pPr marL="0" indent="0">
              <a:buNone/>
            </a:pPr>
            <a:endParaRPr lang="en-US" dirty="0"/>
          </a:p>
        </p:txBody>
      </p:sp>
      <p:pic>
        <p:nvPicPr>
          <p:cNvPr id="4" name="Imagen 3"/>
          <p:cNvPicPr>
            <a:picLocks noChangeAspect="1"/>
          </p:cNvPicPr>
          <p:nvPr/>
        </p:nvPicPr>
        <p:blipFill>
          <a:blip r:embed="rId2"/>
          <a:stretch>
            <a:fillRect/>
          </a:stretch>
        </p:blipFill>
        <p:spPr>
          <a:xfrm>
            <a:off x="3235570" y="4025839"/>
            <a:ext cx="5125915" cy="2147045"/>
          </a:xfrm>
          <a:prstGeom prst="rect">
            <a:avLst/>
          </a:prstGeom>
        </p:spPr>
      </p:pic>
    </p:spTree>
    <p:extLst>
      <p:ext uri="{BB962C8B-B14F-4D97-AF65-F5344CB8AC3E}">
        <p14:creationId xmlns:p14="http://schemas.microsoft.com/office/powerpoint/2010/main" val="3674954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299" y="131885"/>
            <a:ext cx="11860823" cy="6594230"/>
          </a:xfrm>
        </p:spPr>
        <p:txBody>
          <a:bodyPr>
            <a:normAutofit lnSpcReduction="10000"/>
          </a:bodyPr>
          <a:lstStyle/>
          <a:p>
            <a:pPr marL="0" indent="0" algn="just">
              <a:buNone/>
            </a:pPr>
            <a:r>
              <a:rPr lang="es-MX" dirty="0"/>
              <a:t>Cada tabla tiene varias filas y columnas. Las columnas de una tabla se llaman atributos de la relación, y representan características de la entidad. Por ejemplo, los atributos de la relación Productos son: Código, Nombre, Precio, y Stock. Las filas de una tabla/relación se llaman </a:t>
            </a:r>
            <a:r>
              <a:rPr lang="es-MX" dirty="0" err="1"/>
              <a:t>tuplas</a:t>
            </a:r>
            <a:r>
              <a:rPr lang="es-MX" dirty="0"/>
              <a:t> de la relación. Por ejemplo, lo siguiente es una </a:t>
            </a:r>
            <a:r>
              <a:rPr lang="es-MX" dirty="0" err="1"/>
              <a:t>tupla</a:t>
            </a:r>
            <a:r>
              <a:rPr lang="es-MX" dirty="0"/>
              <a:t> de la relación Productos:</a:t>
            </a:r>
          </a:p>
          <a:p>
            <a:pPr marL="0" indent="0" algn="just">
              <a:buNone/>
            </a:pPr>
            <a:endParaRPr lang="es-MX" dirty="0"/>
          </a:p>
          <a:p>
            <a:pPr marL="0" indent="0" algn="just">
              <a:buNone/>
            </a:pPr>
            <a:endParaRPr lang="es-MX" dirty="0"/>
          </a:p>
          <a:p>
            <a:pPr marL="0" indent="0" algn="just">
              <a:buNone/>
            </a:pPr>
            <a:endParaRPr lang="es-MX" dirty="0"/>
          </a:p>
          <a:p>
            <a:pPr marL="0" indent="0" algn="just">
              <a:buNone/>
            </a:pPr>
            <a:r>
              <a:rPr lang="es-MX" dirty="0"/>
              <a:t>Formalmente, una relación es simplemente un conjunto de </a:t>
            </a:r>
            <a:r>
              <a:rPr lang="es-MX" dirty="0" err="1"/>
              <a:t>tuplas</a:t>
            </a:r>
            <a:r>
              <a:rPr lang="es-MX" dirty="0"/>
              <a:t> donde todas tienen los mismos atributos y estos corresponden a los de la relación (el </a:t>
            </a:r>
            <a:r>
              <a:rPr lang="es-MX" dirty="0" err="1"/>
              <a:t>header</a:t>
            </a:r>
            <a:r>
              <a:rPr lang="es-MX" dirty="0"/>
              <a:t>). La especificación de la estructura de una relación se llama esquema de la relación. El esquema de la relación consta del nombre de la relación, seguido con la lista de los atributos entre paréntesis. Por ejemplo, </a:t>
            </a:r>
            <a:r>
              <a:rPr lang="es-MX" b="1" dirty="0"/>
              <a:t>Productos</a:t>
            </a:r>
            <a:r>
              <a:rPr lang="es-MX" dirty="0"/>
              <a:t>(Código, Nombre, Precio, Stock), es el esquema de la relación Productos. Muchas veces uno también especifica el tipo de datos para cada atributo, por ejemplo, para exigir que el código sea un número, el nombre una palabra, el precio un número, etc.</a:t>
            </a:r>
            <a:endParaRPr lang="en-US" dirty="0"/>
          </a:p>
        </p:txBody>
      </p:sp>
      <p:pic>
        <p:nvPicPr>
          <p:cNvPr id="4" name="Imagen 3"/>
          <p:cNvPicPr>
            <a:picLocks noChangeAspect="1"/>
          </p:cNvPicPr>
          <p:nvPr/>
        </p:nvPicPr>
        <p:blipFill>
          <a:blip r:embed="rId2"/>
          <a:stretch>
            <a:fillRect/>
          </a:stretch>
        </p:blipFill>
        <p:spPr>
          <a:xfrm>
            <a:off x="3283926" y="2031023"/>
            <a:ext cx="5310553" cy="888023"/>
          </a:xfrm>
          <a:prstGeom prst="rect">
            <a:avLst/>
          </a:prstGeom>
        </p:spPr>
      </p:pic>
    </p:spTree>
    <p:extLst>
      <p:ext uri="{BB962C8B-B14F-4D97-AF65-F5344CB8AC3E}">
        <p14:creationId xmlns:p14="http://schemas.microsoft.com/office/powerpoint/2010/main" val="1574596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3093" y="1325563"/>
            <a:ext cx="11860822" cy="5163160"/>
          </a:xfrm>
        </p:spPr>
        <p:txBody>
          <a:bodyPr>
            <a:normAutofit/>
          </a:bodyPr>
          <a:lstStyle/>
          <a:p>
            <a:pPr marL="0" indent="0">
              <a:buNone/>
            </a:pPr>
            <a:r>
              <a:rPr lang="es-MX" dirty="0"/>
              <a:t>La especificación de los contenidos de una base de datos relacional se llama </a:t>
            </a:r>
            <a:r>
              <a:rPr lang="es-MX" b="1" dirty="0"/>
              <a:t>esquema de la base de datos</a:t>
            </a:r>
            <a:r>
              <a:rPr lang="es-MX" dirty="0"/>
              <a:t>, y consta de un listado de los esquemas de todas las relaciones que existen en esta base de datos. </a:t>
            </a:r>
          </a:p>
          <a:p>
            <a:pPr marL="0" indent="0">
              <a:buNone/>
            </a:pPr>
            <a:endParaRPr lang="es-MX" dirty="0"/>
          </a:p>
          <a:p>
            <a:pPr marL="0" indent="0">
              <a:buNone/>
            </a:pPr>
            <a:r>
              <a:rPr lang="es-MX" dirty="0"/>
              <a:t>Por ejemplo, los datos de </a:t>
            </a:r>
            <a:r>
              <a:rPr lang="es-MX" dirty="0" err="1"/>
              <a:t>WebShop</a:t>
            </a:r>
            <a:r>
              <a:rPr lang="es-MX" dirty="0"/>
              <a:t> se podrían guardar en una base de datos relacional con el siguiente esquema: </a:t>
            </a:r>
          </a:p>
          <a:p>
            <a:pPr marL="0" indent="0">
              <a:buNone/>
            </a:pPr>
            <a:endParaRPr lang="es-MX" dirty="0"/>
          </a:p>
          <a:p>
            <a:pPr marL="0" indent="0">
              <a:buNone/>
            </a:pPr>
            <a:r>
              <a:rPr lang="es-MX" dirty="0"/>
              <a:t>• </a:t>
            </a:r>
            <a:r>
              <a:rPr lang="es-MX" b="1" dirty="0"/>
              <a:t>Productos</a:t>
            </a:r>
            <a:r>
              <a:rPr lang="es-MX" dirty="0"/>
              <a:t>(</a:t>
            </a:r>
            <a:r>
              <a:rPr lang="es-MX" u="sng" dirty="0"/>
              <a:t>Código</a:t>
            </a:r>
            <a:r>
              <a:rPr lang="es-MX" dirty="0"/>
              <a:t>, Nombre, Precio, Stock) </a:t>
            </a:r>
          </a:p>
          <a:p>
            <a:pPr marL="0" indent="0">
              <a:buNone/>
            </a:pPr>
            <a:r>
              <a:rPr lang="es-MX" dirty="0"/>
              <a:t>• </a:t>
            </a:r>
            <a:r>
              <a:rPr lang="es-MX" b="1" dirty="0"/>
              <a:t>Ventas</a:t>
            </a:r>
            <a:r>
              <a:rPr lang="es-MX" dirty="0"/>
              <a:t>(</a:t>
            </a:r>
            <a:r>
              <a:rPr lang="es-MX" u="sng" dirty="0"/>
              <a:t>RUT</a:t>
            </a:r>
            <a:r>
              <a:rPr lang="es-MX" dirty="0"/>
              <a:t>, Código, Estatus) </a:t>
            </a:r>
          </a:p>
          <a:p>
            <a:pPr marL="0" indent="0">
              <a:buNone/>
            </a:pPr>
            <a:r>
              <a:rPr lang="es-MX" dirty="0"/>
              <a:t>• </a:t>
            </a:r>
            <a:r>
              <a:rPr lang="es-MX" b="1" dirty="0"/>
              <a:t>Usuarios</a:t>
            </a:r>
            <a:r>
              <a:rPr lang="es-MX" dirty="0"/>
              <a:t>(</a:t>
            </a:r>
            <a:r>
              <a:rPr lang="es-MX" u="sng" dirty="0"/>
              <a:t>RUT</a:t>
            </a:r>
            <a:r>
              <a:rPr lang="es-MX" dirty="0"/>
              <a:t>, Nombre, Calle, Comuna, </a:t>
            </a:r>
            <a:r>
              <a:rPr lang="es-MX" dirty="0" err="1"/>
              <a:t>CódigoPostal</a:t>
            </a:r>
            <a:r>
              <a:rPr lang="es-MX" dirty="0"/>
              <a:t>)</a:t>
            </a:r>
            <a:endParaRPr lang="en-US" dirty="0"/>
          </a:p>
        </p:txBody>
      </p:sp>
      <p:sp>
        <p:nvSpPr>
          <p:cNvPr id="4" name="Título 1"/>
          <p:cNvSpPr>
            <a:spLocks noGrp="1"/>
          </p:cNvSpPr>
          <p:nvPr>
            <p:ph type="title"/>
          </p:nvPr>
        </p:nvSpPr>
        <p:spPr>
          <a:xfrm>
            <a:off x="0" y="0"/>
            <a:ext cx="12192000" cy="1325563"/>
          </a:xfrm>
        </p:spPr>
        <p:txBody>
          <a:bodyPr/>
          <a:lstStyle/>
          <a:p>
            <a:r>
              <a:rPr lang="es-MX" b="1" dirty="0"/>
              <a:t>Esquema Relacional</a:t>
            </a:r>
            <a:endParaRPr lang="en-US" b="1" dirty="0"/>
          </a:p>
        </p:txBody>
      </p:sp>
    </p:spTree>
    <p:extLst>
      <p:ext uri="{BB962C8B-B14F-4D97-AF65-F5344CB8AC3E}">
        <p14:creationId xmlns:p14="http://schemas.microsoft.com/office/powerpoint/2010/main" val="2007789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Instancias</a:t>
            </a:r>
            <a:endParaRPr lang="en-US" b="1" dirty="0"/>
          </a:p>
        </p:txBody>
      </p:sp>
      <p:sp>
        <p:nvSpPr>
          <p:cNvPr id="3" name="Marcador de contenido 2"/>
          <p:cNvSpPr>
            <a:spLocks noGrp="1"/>
          </p:cNvSpPr>
          <p:nvPr>
            <p:ph idx="1"/>
          </p:nvPr>
        </p:nvSpPr>
        <p:spPr>
          <a:xfrm>
            <a:off x="105507" y="1325563"/>
            <a:ext cx="11808069" cy="4851400"/>
          </a:xfrm>
        </p:spPr>
        <p:txBody>
          <a:bodyPr/>
          <a:lstStyle/>
          <a:p>
            <a:pPr marL="0" indent="0" algn="just">
              <a:buNone/>
            </a:pPr>
            <a:r>
              <a:rPr lang="es-MX" dirty="0"/>
              <a:t>Una instancia para un esquema es un conjunto de </a:t>
            </a:r>
            <a:r>
              <a:rPr lang="es-MX" dirty="0" err="1"/>
              <a:t>tuplas</a:t>
            </a:r>
            <a:r>
              <a:rPr lang="es-MX" dirty="0"/>
              <a:t> para cada relación del esquema. Entonces, una base de datos relacional es siempre una instancia de un esquema. Por ejemplo, una instancia de la base de datos de </a:t>
            </a:r>
            <a:r>
              <a:rPr lang="es-MX" dirty="0" err="1"/>
              <a:t>WebShop</a:t>
            </a:r>
            <a:r>
              <a:rPr lang="es-MX" dirty="0"/>
              <a:t> con el esquema especificado arriba sería:</a:t>
            </a:r>
          </a:p>
          <a:p>
            <a:pPr marL="0" indent="0" algn="just">
              <a:buNone/>
            </a:pPr>
            <a:endParaRPr lang="en-US" dirty="0"/>
          </a:p>
        </p:txBody>
      </p:sp>
      <p:pic>
        <p:nvPicPr>
          <p:cNvPr id="4" name="Imagen 3"/>
          <p:cNvPicPr>
            <a:picLocks noChangeAspect="1"/>
          </p:cNvPicPr>
          <p:nvPr/>
        </p:nvPicPr>
        <p:blipFill>
          <a:blip r:embed="rId2"/>
          <a:stretch>
            <a:fillRect/>
          </a:stretch>
        </p:blipFill>
        <p:spPr>
          <a:xfrm>
            <a:off x="265135" y="3176676"/>
            <a:ext cx="4276190" cy="1419048"/>
          </a:xfrm>
          <a:prstGeom prst="rect">
            <a:avLst/>
          </a:prstGeom>
        </p:spPr>
      </p:pic>
      <p:pic>
        <p:nvPicPr>
          <p:cNvPr id="5" name="Imagen 4"/>
          <p:cNvPicPr>
            <a:picLocks noChangeAspect="1"/>
          </p:cNvPicPr>
          <p:nvPr/>
        </p:nvPicPr>
        <p:blipFill>
          <a:blip r:embed="rId3"/>
          <a:stretch>
            <a:fillRect/>
          </a:stretch>
        </p:blipFill>
        <p:spPr>
          <a:xfrm>
            <a:off x="6009541" y="3419533"/>
            <a:ext cx="4323809" cy="933333"/>
          </a:xfrm>
          <a:prstGeom prst="rect">
            <a:avLst/>
          </a:prstGeom>
        </p:spPr>
      </p:pic>
      <p:pic>
        <p:nvPicPr>
          <p:cNvPr id="6" name="Imagen 5"/>
          <p:cNvPicPr>
            <a:picLocks noChangeAspect="1"/>
          </p:cNvPicPr>
          <p:nvPr/>
        </p:nvPicPr>
        <p:blipFill>
          <a:blip r:embed="rId4"/>
          <a:stretch>
            <a:fillRect/>
          </a:stretch>
        </p:blipFill>
        <p:spPr>
          <a:xfrm>
            <a:off x="2934827" y="4759382"/>
            <a:ext cx="6304762" cy="1161905"/>
          </a:xfrm>
          <a:prstGeom prst="rect">
            <a:avLst/>
          </a:prstGeom>
        </p:spPr>
      </p:pic>
    </p:spTree>
    <p:extLst>
      <p:ext uri="{BB962C8B-B14F-4D97-AF65-F5344CB8AC3E}">
        <p14:creationId xmlns:p14="http://schemas.microsoft.com/office/powerpoint/2010/main" val="344166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Calendario de evaluaciones:</a:t>
            </a:r>
            <a:endParaRPr lang="en-US" b="1" dirty="0"/>
          </a:p>
        </p:txBody>
      </p:sp>
      <p:sp>
        <p:nvSpPr>
          <p:cNvPr id="3" name="Marcador de contenido 2"/>
          <p:cNvSpPr>
            <a:spLocks noGrp="1"/>
          </p:cNvSpPr>
          <p:nvPr>
            <p:ph idx="1"/>
          </p:nvPr>
        </p:nvSpPr>
        <p:spPr>
          <a:xfrm>
            <a:off x="246185" y="1825625"/>
            <a:ext cx="11693769" cy="4707060"/>
          </a:xfrm>
        </p:spPr>
        <p:txBody>
          <a:bodyPr/>
          <a:lstStyle/>
          <a:p>
            <a:r>
              <a:rPr lang="es-MX" dirty="0"/>
              <a:t>A definir…</a:t>
            </a:r>
            <a:endParaRPr lang="en-US" dirty="0"/>
          </a:p>
        </p:txBody>
      </p:sp>
    </p:spTree>
    <p:extLst>
      <p:ext uri="{BB962C8B-B14F-4D97-AF65-F5344CB8AC3E}">
        <p14:creationId xmlns:p14="http://schemas.microsoft.com/office/powerpoint/2010/main" val="1111747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Ventajas de un RDBMS EN </a:t>
            </a:r>
            <a:r>
              <a:rPr lang="es-MX" b="1" dirty="0" err="1"/>
              <a:t>WebShop</a:t>
            </a:r>
            <a:endParaRPr lang="en-US" b="1" dirty="0"/>
          </a:p>
        </p:txBody>
      </p:sp>
      <p:sp>
        <p:nvSpPr>
          <p:cNvPr id="3" name="Marcador de contenido 2"/>
          <p:cNvSpPr>
            <a:spLocks noGrp="1"/>
          </p:cNvSpPr>
          <p:nvPr>
            <p:ph idx="1"/>
          </p:nvPr>
        </p:nvSpPr>
        <p:spPr>
          <a:xfrm>
            <a:off x="61546" y="1459524"/>
            <a:ext cx="12045462" cy="5398476"/>
          </a:xfrm>
        </p:spPr>
        <p:txBody>
          <a:bodyPr>
            <a:normAutofit fontScale="92500" lnSpcReduction="20000"/>
          </a:bodyPr>
          <a:lstStyle/>
          <a:p>
            <a:pPr marL="0" indent="0" algn="just">
              <a:buNone/>
            </a:pPr>
            <a:r>
              <a:rPr lang="es-MX" dirty="0"/>
              <a:t>La gran ventaja de utilizar una base de datos relacional para </a:t>
            </a:r>
            <a:r>
              <a:rPr lang="es-MX" dirty="0" err="1"/>
              <a:t>WebShop</a:t>
            </a:r>
            <a:r>
              <a:rPr lang="es-MX" dirty="0"/>
              <a:t> es que nos permite evitar los problemas mencionados antes. Primero, el problema de acceso concurrente a los datos es manejado de manera automática por el DBMS. Esto quiere decir que cuando Jorge ingresa el pago de Gonzalo al sistema, Andrea ya no puede modificar este dato. Similarmente, si dos personas hacen el pedido para un artículo de cual queda solo una unidad, uno de estos pedidos será procesado primero en el sistema y el otro pedido no se podrá realizar. Segundo, la integración de los datos es fácil cuando las empresas involucradas utilizan bases de datos relacionales. Por ejemplo, uno simplemente puede manejar dos bases de datos (una para </a:t>
            </a:r>
            <a:r>
              <a:rPr lang="es-MX" dirty="0" err="1"/>
              <a:t>WebShop</a:t>
            </a:r>
            <a:r>
              <a:rPr lang="es-MX" dirty="0"/>
              <a:t>, y la otra para el </a:t>
            </a:r>
            <a:r>
              <a:rPr lang="es-MX" dirty="0" err="1"/>
              <a:t>VegShop</a:t>
            </a:r>
            <a:r>
              <a:rPr lang="es-MX" dirty="0"/>
              <a:t>) con el mismo DBMS. Finalmente, el DBMS nos permite buscar y modificar a nuestros datos de manera eficiente cuando los datos crecen mucho y nuestras relaciones cuentan con miles de </a:t>
            </a:r>
            <a:r>
              <a:rPr lang="es-MX" dirty="0" err="1"/>
              <a:t>tuplas</a:t>
            </a:r>
            <a:r>
              <a:rPr lang="es-MX" dirty="0"/>
              <a:t>. Quizás lo más importante es que los usuarios de nuestra base de datos no necesitan preocuparse como los datos son guardados en el disco, como navegar hacia persona con cierto RUT, como se reflejan los cambios en la base de datos, ni qué pasa si dos personas intentan acceder al mismo dato al mismo tiempo. El encargado de todas estas tareas será nuestro sistema de manejo de bases de datos.</a:t>
            </a:r>
            <a:endParaRPr lang="en-US" dirty="0"/>
          </a:p>
        </p:txBody>
      </p:sp>
    </p:spTree>
    <p:extLst>
      <p:ext uri="{BB962C8B-B14F-4D97-AF65-F5344CB8AC3E}">
        <p14:creationId xmlns:p14="http://schemas.microsoft.com/office/powerpoint/2010/main" val="2255639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Diseño de bases de datos relacionales</a:t>
            </a:r>
            <a:endParaRPr lang="en-US" b="1" dirty="0"/>
          </a:p>
        </p:txBody>
      </p:sp>
      <p:sp>
        <p:nvSpPr>
          <p:cNvPr id="3" name="Marcador de contenido 2"/>
          <p:cNvSpPr>
            <a:spLocks noGrp="1"/>
          </p:cNvSpPr>
          <p:nvPr>
            <p:ph idx="1"/>
          </p:nvPr>
        </p:nvSpPr>
        <p:spPr>
          <a:xfrm>
            <a:off x="202223" y="1825625"/>
            <a:ext cx="11728939" cy="4351338"/>
          </a:xfrm>
        </p:spPr>
        <p:txBody>
          <a:bodyPr/>
          <a:lstStyle/>
          <a:p>
            <a:pPr marL="0" indent="0" algn="just">
              <a:buNone/>
            </a:pPr>
            <a:r>
              <a:rPr lang="es-MX" dirty="0"/>
              <a:t>La pregunta más importante cuando uno usa bases de datos relacionales es: ¿Cómo diseñar un buen esquema para mi base de datos relacional? Aunque esto es un tema muy complejo, y la mayoría de las bases de datos tienen que cambiar su esquema durante su ciclo de vida útil para mejorar su rendimiento, aquí vamos a explicar unas reglas básicas para el diseño de un buen esquema.</a:t>
            </a:r>
            <a:endParaRPr lang="en-US" dirty="0"/>
          </a:p>
        </p:txBody>
      </p:sp>
    </p:spTree>
    <p:extLst>
      <p:ext uri="{BB962C8B-B14F-4D97-AF65-F5344CB8AC3E}">
        <p14:creationId xmlns:p14="http://schemas.microsoft.com/office/powerpoint/2010/main" val="363771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Primero…</a:t>
            </a:r>
            <a:endParaRPr lang="en-US" b="1" dirty="0"/>
          </a:p>
        </p:txBody>
      </p:sp>
      <p:sp>
        <p:nvSpPr>
          <p:cNvPr id="3" name="Marcador de contenido 2"/>
          <p:cNvSpPr>
            <a:spLocks noGrp="1"/>
          </p:cNvSpPr>
          <p:nvPr>
            <p:ph idx="1"/>
          </p:nvPr>
        </p:nvSpPr>
        <p:spPr>
          <a:xfrm>
            <a:off x="149469" y="1325564"/>
            <a:ext cx="11799277" cy="5295044"/>
          </a:xfrm>
        </p:spPr>
        <p:txBody>
          <a:bodyPr/>
          <a:lstStyle/>
          <a:p>
            <a:pPr marL="0" indent="0" algn="just">
              <a:buNone/>
            </a:pPr>
            <a:r>
              <a:rPr lang="es-MX" dirty="0"/>
              <a:t>uno tiene que decidir si es necesario usar un DBMS para su aplicación. Como hemos visto antes, un DBMS tiene muchas ventajas comparado con manejar los datos “a mano“, en particular cuando uno tiene muchos usuarios, y maneja un sistema muy complejo. Pero por otro lado, si Juan tiene una empresa pequeña y lo único que tiene que guardar son los datos de identificación de sus empleados, y el sueldo que les paga, le sirve mucho más manejar esta información en una plantilla Excel que tenga el RUT, Nombre y Sueldo. Usar un motor de bases de datos en este contexto sería un “</a:t>
            </a:r>
            <a:r>
              <a:rPr lang="es-MX" dirty="0" err="1"/>
              <a:t>overkill</a:t>
            </a:r>
            <a:r>
              <a:rPr lang="es-MX" dirty="0"/>
              <a:t>“. </a:t>
            </a:r>
            <a:endParaRPr lang="en-US" dirty="0"/>
          </a:p>
        </p:txBody>
      </p:sp>
    </p:spTree>
    <p:extLst>
      <p:ext uri="{BB962C8B-B14F-4D97-AF65-F5344CB8AC3E}">
        <p14:creationId xmlns:p14="http://schemas.microsoft.com/office/powerpoint/2010/main" val="2387338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Luego…</a:t>
            </a:r>
            <a:endParaRPr lang="en-US" b="1" dirty="0"/>
          </a:p>
        </p:txBody>
      </p:sp>
      <p:sp>
        <p:nvSpPr>
          <p:cNvPr id="3" name="Marcador de contenido 2"/>
          <p:cNvSpPr>
            <a:spLocks noGrp="1"/>
          </p:cNvSpPr>
          <p:nvPr>
            <p:ph idx="1"/>
          </p:nvPr>
        </p:nvSpPr>
        <p:spPr>
          <a:xfrm>
            <a:off x="184637" y="1325563"/>
            <a:ext cx="11605847" cy="5215914"/>
          </a:xfrm>
        </p:spPr>
        <p:txBody>
          <a:bodyPr>
            <a:normAutofit/>
          </a:bodyPr>
          <a:lstStyle/>
          <a:p>
            <a:pPr marL="0" indent="0" algn="just">
              <a:buNone/>
            </a:pPr>
            <a:r>
              <a:rPr lang="es-MX" dirty="0"/>
              <a:t>Si ya hemos decidido usar una base de datos relacional, el siguiente paso es diseñarla. Una de las herramientas más importantes para esta tarea son las restricciones de integridad. Aunque existen muchas restricciones de integridad, la más común y usada son las llaves. La llave en una relación es el atributo que nos permite identificar de manera única una </a:t>
            </a:r>
            <a:r>
              <a:rPr lang="es-MX" dirty="0" err="1"/>
              <a:t>tupla</a:t>
            </a:r>
            <a:r>
              <a:rPr lang="es-MX" dirty="0"/>
              <a:t> de la relación. Intuitivamente, la llave en una relación es lo mismo como el RUT de una persona: es el valor que nos permite identificar al dato. Por ejemplo, si miramos a la relación Usuarios en nuestra base de datos para </a:t>
            </a:r>
            <a:r>
              <a:rPr lang="es-MX" dirty="0" err="1"/>
              <a:t>WebShop</a:t>
            </a:r>
            <a:r>
              <a:rPr lang="es-MX" dirty="0"/>
              <a:t>, uno quiere que el RUT de la persona sea configurado como llave para esa relación. Esto quiere decir que no pueden existir dos filas con el mismo RUT en nuestra relación, porque el RUT determina a la persona y fila de manera única. </a:t>
            </a:r>
            <a:endParaRPr lang="en-US" dirty="0"/>
          </a:p>
        </p:txBody>
      </p:sp>
    </p:spTree>
    <p:extLst>
      <p:ext uri="{BB962C8B-B14F-4D97-AF65-F5344CB8AC3E}">
        <p14:creationId xmlns:p14="http://schemas.microsoft.com/office/powerpoint/2010/main" val="2642591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325563"/>
          </a:xfrm>
        </p:spPr>
        <p:txBody>
          <a:bodyPr>
            <a:normAutofit/>
          </a:bodyPr>
          <a:lstStyle/>
          <a:p>
            <a:pPr algn="just"/>
            <a:r>
              <a:rPr lang="es-MX" b="1" dirty="0"/>
              <a:t>Si el RUT es la llave de la relación Usuarios, lo siguiente es una instancia válida de la relación:</a:t>
            </a:r>
            <a:endParaRPr lang="en-US" b="1" dirty="0"/>
          </a:p>
        </p:txBody>
      </p:sp>
      <p:pic>
        <p:nvPicPr>
          <p:cNvPr id="4" name="Marcador de contenido 3"/>
          <p:cNvPicPr>
            <a:picLocks noGrp="1" noChangeAspect="1"/>
          </p:cNvPicPr>
          <p:nvPr>
            <p:ph idx="1"/>
          </p:nvPr>
        </p:nvPicPr>
        <p:blipFill>
          <a:blip r:embed="rId2"/>
          <a:stretch>
            <a:fillRect/>
          </a:stretch>
        </p:blipFill>
        <p:spPr>
          <a:xfrm>
            <a:off x="2229635" y="1792631"/>
            <a:ext cx="6695238" cy="619048"/>
          </a:xfrm>
          <a:prstGeom prst="rect">
            <a:avLst/>
          </a:prstGeom>
        </p:spPr>
      </p:pic>
      <p:pic>
        <p:nvPicPr>
          <p:cNvPr id="5" name="Imagen 4"/>
          <p:cNvPicPr>
            <a:picLocks noChangeAspect="1"/>
          </p:cNvPicPr>
          <p:nvPr/>
        </p:nvPicPr>
        <p:blipFill>
          <a:blip r:embed="rId3"/>
          <a:stretch>
            <a:fillRect/>
          </a:stretch>
        </p:blipFill>
        <p:spPr>
          <a:xfrm>
            <a:off x="2677254" y="2411679"/>
            <a:ext cx="6247619" cy="571429"/>
          </a:xfrm>
          <a:prstGeom prst="rect">
            <a:avLst/>
          </a:prstGeom>
        </p:spPr>
      </p:pic>
      <p:pic>
        <p:nvPicPr>
          <p:cNvPr id="6" name="Imagen 5"/>
          <p:cNvPicPr>
            <a:picLocks noChangeAspect="1"/>
          </p:cNvPicPr>
          <p:nvPr/>
        </p:nvPicPr>
        <p:blipFill>
          <a:blip r:embed="rId4"/>
          <a:stretch>
            <a:fillRect/>
          </a:stretch>
        </p:blipFill>
        <p:spPr>
          <a:xfrm>
            <a:off x="2439158" y="4009751"/>
            <a:ext cx="6723809" cy="1476190"/>
          </a:xfrm>
          <a:prstGeom prst="rect">
            <a:avLst/>
          </a:prstGeom>
        </p:spPr>
      </p:pic>
    </p:spTree>
    <p:extLst>
      <p:ext uri="{BB962C8B-B14F-4D97-AF65-F5344CB8AC3E}">
        <p14:creationId xmlns:p14="http://schemas.microsoft.com/office/powerpoint/2010/main" val="346709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Llaves compuestas</a:t>
            </a:r>
            <a:endParaRPr lang="en-US" b="1" dirty="0"/>
          </a:p>
        </p:txBody>
      </p:sp>
      <p:sp>
        <p:nvSpPr>
          <p:cNvPr id="3" name="Marcador de contenido 2"/>
          <p:cNvSpPr>
            <a:spLocks noGrp="1"/>
          </p:cNvSpPr>
          <p:nvPr>
            <p:ph idx="1"/>
          </p:nvPr>
        </p:nvSpPr>
        <p:spPr>
          <a:xfrm>
            <a:off x="140677" y="1325563"/>
            <a:ext cx="11887200" cy="5400552"/>
          </a:xfrm>
        </p:spPr>
        <p:txBody>
          <a:bodyPr>
            <a:normAutofit fontScale="92500" lnSpcReduction="20000"/>
          </a:bodyPr>
          <a:lstStyle/>
          <a:p>
            <a:pPr marL="0" indent="0">
              <a:buNone/>
            </a:pPr>
            <a:r>
              <a:rPr lang="es-MX" dirty="0"/>
              <a:t>En estricto rigor, la llave no es necesariamente solo un atributo, sino que puede constar de más de un atributo. Llaves de este tipo de llaman llaves compuestas. Una llave compuesta es simplemente un conjunto de dos o más atributos en nuestra relación que actúan como la llave. Por ejemplo, si </a:t>
            </a:r>
            <a:r>
              <a:rPr lang="es-MX" dirty="0" err="1"/>
              <a:t>WebShop</a:t>
            </a:r>
            <a:r>
              <a:rPr lang="es-MX" dirty="0"/>
              <a:t> tuviese una unidad de recursos humanos, para guardar información sobre las liquidaciones mensuales de los sueldos, debería manejar una tabla de este estilo:</a:t>
            </a:r>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r>
              <a:rPr lang="es-MX" dirty="0"/>
              <a:t>Si designamos solo el RUT como la llave de la relación Sueldos, esto permitiría pagar a un empleado solo una vez, porque la llave no permitiría insertar más </a:t>
            </a:r>
            <a:r>
              <a:rPr lang="es-MX" dirty="0" err="1"/>
              <a:t>tuplas</a:t>
            </a:r>
            <a:r>
              <a:rPr lang="es-MX" dirty="0"/>
              <a:t> con el mismo RUT. Para evitar esta situación, podemos designar el conjunto (RUT, Mes, Año) como la llave compuesta de la relación Sueldos. De esta forma para cada mes del año se puede registrar un único pago de sueldo a un empleado. </a:t>
            </a:r>
          </a:p>
          <a:p>
            <a:pPr marL="0" indent="0">
              <a:buNone/>
            </a:pPr>
            <a:endParaRPr lang="en-US" dirty="0"/>
          </a:p>
        </p:txBody>
      </p:sp>
      <p:pic>
        <p:nvPicPr>
          <p:cNvPr id="4" name="Imagen 3"/>
          <p:cNvPicPr>
            <a:picLocks noChangeAspect="1"/>
          </p:cNvPicPr>
          <p:nvPr/>
        </p:nvPicPr>
        <p:blipFill>
          <a:blip r:embed="rId2"/>
          <a:stretch>
            <a:fillRect/>
          </a:stretch>
        </p:blipFill>
        <p:spPr>
          <a:xfrm>
            <a:off x="2959334" y="3162178"/>
            <a:ext cx="5704762" cy="1200000"/>
          </a:xfrm>
          <a:prstGeom prst="rect">
            <a:avLst/>
          </a:prstGeom>
        </p:spPr>
      </p:pic>
    </p:spTree>
    <p:extLst>
      <p:ext uri="{BB962C8B-B14F-4D97-AF65-F5344CB8AC3E}">
        <p14:creationId xmlns:p14="http://schemas.microsoft.com/office/powerpoint/2010/main" val="1560263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9808" y="87923"/>
            <a:ext cx="11772900" cy="6089040"/>
          </a:xfrm>
        </p:spPr>
        <p:txBody>
          <a:bodyPr>
            <a:normAutofit fontScale="85000" lnSpcReduction="20000"/>
          </a:bodyPr>
          <a:lstStyle/>
          <a:p>
            <a:pPr marL="0" indent="0">
              <a:buNone/>
            </a:pPr>
            <a:r>
              <a:rPr lang="es-MX" dirty="0"/>
              <a:t>Como nuestro último ejemplo, vamos a considera la relación Ventas arriba. La pregunta sería cuál es una buena llave para esta relación. Aquí tenemos varias opciones, pero todas con sus problemas: </a:t>
            </a:r>
          </a:p>
          <a:p>
            <a:pPr marL="0" indent="0">
              <a:buNone/>
            </a:pPr>
            <a:endParaRPr lang="es-MX" dirty="0"/>
          </a:p>
          <a:p>
            <a:pPr marL="514350" indent="-514350">
              <a:buAutoNum type="arabicPeriod"/>
            </a:pPr>
            <a:r>
              <a:rPr lang="es-MX" b="1" dirty="0"/>
              <a:t>RUT es la llave: </a:t>
            </a:r>
            <a:r>
              <a:rPr lang="es-MX" dirty="0"/>
              <a:t>Usando esta solución, un usuario podría realizar solo una compra, porque el sistema no nos permite ingresar otra </a:t>
            </a:r>
            <a:r>
              <a:rPr lang="es-MX" dirty="0" err="1"/>
              <a:t>tupla</a:t>
            </a:r>
            <a:r>
              <a:rPr lang="es-MX" dirty="0"/>
              <a:t> con el mismo RUT. </a:t>
            </a:r>
          </a:p>
          <a:p>
            <a:pPr marL="0" indent="0">
              <a:buNone/>
            </a:pPr>
            <a:endParaRPr lang="es-MX" dirty="0"/>
          </a:p>
          <a:p>
            <a:pPr marL="0" indent="0">
              <a:buNone/>
            </a:pPr>
            <a:r>
              <a:rPr lang="es-MX" dirty="0"/>
              <a:t>2. </a:t>
            </a:r>
            <a:r>
              <a:rPr lang="es-MX" b="1" dirty="0"/>
              <a:t>Código es la llave: </a:t>
            </a:r>
            <a:r>
              <a:rPr lang="es-MX" dirty="0"/>
              <a:t>Tiene el mismo problema como en el ítem uno, solo que dos usuarios no pueden comprar artículos con el mismo código. </a:t>
            </a:r>
          </a:p>
          <a:p>
            <a:pPr marL="0" indent="0">
              <a:buNone/>
            </a:pPr>
            <a:endParaRPr lang="es-MX" dirty="0"/>
          </a:p>
          <a:p>
            <a:pPr marL="0" indent="0">
              <a:buNone/>
            </a:pPr>
            <a:r>
              <a:rPr lang="es-MX" dirty="0"/>
              <a:t>3. El</a:t>
            </a:r>
            <a:r>
              <a:rPr lang="es-MX" b="1" dirty="0"/>
              <a:t> par (</a:t>
            </a:r>
            <a:r>
              <a:rPr lang="es-MX" b="1" dirty="0" err="1"/>
              <a:t>RUT,Código</a:t>
            </a:r>
            <a:r>
              <a:rPr lang="es-MX" b="1" dirty="0"/>
              <a:t>) es la llave: </a:t>
            </a:r>
            <a:r>
              <a:rPr lang="es-MX" dirty="0"/>
              <a:t>En este caso, un usuario puede comprar el ítem con cierto código solo una vez. </a:t>
            </a:r>
          </a:p>
          <a:p>
            <a:pPr marL="0" indent="0">
              <a:buNone/>
            </a:pPr>
            <a:endParaRPr lang="es-MX" dirty="0"/>
          </a:p>
          <a:p>
            <a:pPr marL="0" indent="0">
              <a:buNone/>
            </a:pPr>
            <a:r>
              <a:rPr lang="es-MX" dirty="0"/>
              <a:t>4. </a:t>
            </a:r>
            <a:r>
              <a:rPr lang="es-MX" b="1" dirty="0"/>
              <a:t>La </a:t>
            </a:r>
            <a:r>
              <a:rPr lang="es-MX" b="1" dirty="0" err="1"/>
              <a:t>tupla</a:t>
            </a:r>
            <a:r>
              <a:rPr lang="es-MX" b="1" dirty="0"/>
              <a:t> entera (</a:t>
            </a:r>
            <a:r>
              <a:rPr lang="es-MX" b="1" dirty="0" err="1"/>
              <a:t>RUT,Código,Status</a:t>
            </a:r>
            <a:r>
              <a:rPr lang="es-MX" b="1" dirty="0"/>
              <a:t>) es la llave: </a:t>
            </a:r>
            <a:r>
              <a:rPr lang="es-MX" dirty="0"/>
              <a:t>Esta solución tiene el mismo problema que la opción anterior. </a:t>
            </a:r>
          </a:p>
          <a:p>
            <a:pPr marL="0" indent="0">
              <a:buNone/>
            </a:pPr>
            <a:endParaRPr lang="es-MX" dirty="0"/>
          </a:p>
          <a:p>
            <a:pPr marL="0" indent="0">
              <a:buNone/>
            </a:pPr>
            <a:r>
              <a:rPr lang="es-MX" b="1" dirty="0"/>
              <a:t>Sugieran entre estas 4 opciones cuál es la mejor…</a:t>
            </a:r>
            <a:endParaRPr lang="en-US" b="1" dirty="0"/>
          </a:p>
        </p:txBody>
      </p:sp>
    </p:spTree>
    <p:extLst>
      <p:ext uri="{BB962C8B-B14F-4D97-AF65-F5344CB8AC3E}">
        <p14:creationId xmlns:p14="http://schemas.microsoft.com/office/powerpoint/2010/main" val="1658820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5508" y="79131"/>
            <a:ext cx="12019084" cy="6097832"/>
          </a:xfrm>
        </p:spPr>
        <p:txBody>
          <a:bodyPr/>
          <a:lstStyle/>
          <a:p>
            <a:pPr marL="0" indent="0" algn="just">
              <a:buNone/>
            </a:pPr>
            <a:r>
              <a:rPr lang="es-MX" dirty="0"/>
              <a:t>Este ejemplo nos muestra que la relación Ventas es mal diseñada, porque no permite que se defina una llave útil para la relación. En realidad, el diseño de la relación Ventas estuvo mal desde el inicio, ya que se debería permitir distinguir cada compra como una acción separada y única. La solución que se usa en la práctica para distinguir distintas transacciones monetarias es generar un identificador único para cada transacción. Esto quiere decir que nuestra relación Ventas se debería ver de siguiente manera:</a:t>
            </a:r>
            <a:endParaRPr lang="en-US" dirty="0"/>
          </a:p>
        </p:txBody>
      </p:sp>
      <p:pic>
        <p:nvPicPr>
          <p:cNvPr id="4" name="Imagen 3"/>
          <p:cNvPicPr>
            <a:picLocks noChangeAspect="1"/>
          </p:cNvPicPr>
          <p:nvPr/>
        </p:nvPicPr>
        <p:blipFill>
          <a:blip r:embed="rId2"/>
          <a:stretch>
            <a:fillRect/>
          </a:stretch>
        </p:blipFill>
        <p:spPr>
          <a:xfrm>
            <a:off x="2721961" y="3532359"/>
            <a:ext cx="6009524" cy="1514286"/>
          </a:xfrm>
          <a:prstGeom prst="rect">
            <a:avLst/>
          </a:prstGeom>
        </p:spPr>
      </p:pic>
    </p:spTree>
    <p:extLst>
      <p:ext uri="{BB962C8B-B14F-4D97-AF65-F5344CB8AC3E}">
        <p14:creationId xmlns:p14="http://schemas.microsoft.com/office/powerpoint/2010/main" val="1890113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Finalmente…</a:t>
            </a:r>
            <a:endParaRPr lang="en-US" b="1" dirty="0"/>
          </a:p>
        </p:txBody>
      </p:sp>
      <p:sp>
        <p:nvSpPr>
          <p:cNvPr id="3" name="Marcador de contenido 2"/>
          <p:cNvSpPr>
            <a:spLocks noGrp="1"/>
          </p:cNvSpPr>
          <p:nvPr>
            <p:ph idx="1"/>
          </p:nvPr>
        </p:nvSpPr>
        <p:spPr>
          <a:xfrm>
            <a:off x="114300" y="1325562"/>
            <a:ext cx="11825654" cy="5365383"/>
          </a:xfrm>
        </p:spPr>
        <p:txBody>
          <a:bodyPr/>
          <a:lstStyle/>
          <a:p>
            <a:pPr marL="0" indent="0">
              <a:buNone/>
            </a:pPr>
            <a:r>
              <a:rPr lang="es-MX" dirty="0"/>
              <a:t>Para resaltar los atributos que forman la llave de una relación, se subraya su nombre en el esquema. Por ejemplo, el esquema correcto para nuestra base de datos de </a:t>
            </a:r>
            <a:r>
              <a:rPr lang="es-MX" dirty="0" err="1"/>
              <a:t>WebShop</a:t>
            </a:r>
            <a:r>
              <a:rPr lang="es-MX" dirty="0"/>
              <a:t>, que permite manejo correcto de las transacciones es lo siguiente: </a:t>
            </a:r>
          </a:p>
          <a:p>
            <a:pPr marL="0" indent="0">
              <a:buNone/>
            </a:pPr>
            <a:endParaRPr lang="es-MX" dirty="0"/>
          </a:p>
        </p:txBody>
      </p:sp>
    </p:spTree>
    <p:extLst>
      <p:ext uri="{BB962C8B-B14F-4D97-AF65-F5344CB8AC3E}">
        <p14:creationId xmlns:p14="http://schemas.microsoft.com/office/powerpoint/2010/main" val="221535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buNone/>
            </a:pPr>
            <a:r>
              <a:rPr lang="es-MX" dirty="0"/>
              <a:t>• </a:t>
            </a:r>
            <a:r>
              <a:rPr lang="es-MX" b="1" dirty="0"/>
              <a:t>Productos</a:t>
            </a:r>
            <a:r>
              <a:rPr lang="es-MX" dirty="0"/>
              <a:t>(</a:t>
            </a:r>
            <a:r>
              <a:rPr lang="es-MX" u="sng" dirty="0"/>
              <a:t>Código</a:t>
            </a:r>
            <a:r>
              <a:rPr lang="es-MX" dirty="0"/>
              <a:t>, Nombre, Precio, Stock) </a:t>
            </a:r>
          </a:p>
          <a:p>
            <a:pPr marL="0" indent="0">
              <a:buNone/>
            </a:pPr>
            <a:endParaRPr lang="es-MX" dirty="0"/>
          </a:p>
          <a:p>
            <a:pPr marL="0" indent="0">
              <a:buNone/>
            </a:pPr>
            <a:r>
              <a:rPr lang="es-MX" dirty="0"/>
              <a:t>• </a:t>
            </a:r>
            <a:r>
              <a:rPr lang="es-MX" b="1" dirty="0"/>
              <a:t>Ventas</a:t>
            </a:r>
            <a:r>
              <a:rPr lang="es-MX" dirty="0"/>
              <a:t> (</a:t>
            </a:r>
            <a:r>
              <a:rPr lang="es-MX" u="sng" dirty="0" err="1"/>
              <a:t>TransId</a:t>
            </a:r>
            <a:r>
              <a:rPr lang="es-MX" dirty="0"/>
              <a:t>, RUT, </a:t>
            </a:r>
            <a:r>
              <a:rPr lang="es-MX" dirty="0" err="1"/>
              <a:t>Código,Estatus</a:t>
            </a:r>
            <a:r>
              <a:rPr lang="es-MX" dirty="0"/>
              <a:t>) </a:t>
            </a:r>
          </a:p>
          <a:p>
            <a:pPr marL="0" indent="0">
              <a:buNone/>
            </a:pPr>
            <a:endParaRPr lang="es-MX" dirty="0"/>
          </a:p>
          <a:p>
            <a:pPr marL="0" indent="0">
              <a:buNone/>
            </a:pPr>
            <a:r>
              <a:rPr lang="es-MX" dirty="0"/>
              <a:t>• </a:t>
            </a:r>
            <a:r>
              <a:rPr lang="es-MX" b="1" dirty="0"/>
              <a:t>Usuarios</a:t>
            </a:r>
            <a:r>
              <a:rPr lang="es-MX" dirty="0"/>
              <a:t>(RUT, Nombre, Calle, Comuna, </a:t>
            </a:r>
            <a:r>
              <a:rPr lang="es-MX" dirty="0" err="1"/>
              <a:t>CódigoPostal</a:t>
            </a:r>
            <a:r>
              <a:rPr lang="es-MX" dirty="0"/>
              <a:t>).</a:t>
            </a:r>
            <a:endParaRPr lang="en-US" dirty="0"/>
          </a:p>
          <a:p>
            <a:endParaRPr lang="en-US" dirty="0"/>
          </a:p>
        </p:txBody>
      </p:sp>
    </p:spTree>
    <p:extLst>
      <p:ext uri="{BB962C8B-B14F-4D97-AF65-F5344CB8AC3E}">
        <p14:creationId xmlns:p14="http://schemas.microsoft.com/office/powerpoint/2010/main" val="2150338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Para comenzar…</a:t>
            </a:r>
            <a:endParaRPr lang="en-US" b="1" dirty="0"/>
          </a:p>
        </p:txBody>
      </p:sp>
      <p:sp>
        <p:nvSpPr>
          <p:cNvPr id="3" name="Marcador de contenido 2"/>
          <p:cNvSpPr>
            <a:spLocks noGrp="1"/>
          </p:cNvSpPr>
          <p:nvPr>
            <p:ph idx="1"/>
          </p:nvPr>
        </p:nvSpPr>
        <p:spPr>
          <a:xfrm>
            <a:off x="202222" y="1758461"/>
            <a:ext cx="11755315" cy="4985239"/>
          </a:xfrm>
        </p:spPr>
        <p:txBody>
          <a:bodyPr>
            <a:normAutofit fontScale="70000" lnSpcReduction="20000"/>
          </a:bodyPr>
          <a:lstStyle/>
          <a:p>
            <a:r>
              <a:rPr lang="es-MX" dirty="0"/>
              <a:t>Abstracción: operación mental destinada a aislar conceptualmente las propiedades y características de un objeto, sea este material o inmaterial </a:t>
            </a:r>
          </a:p>
          <a:p>
            <a:pPr marL="0" indent="0">
              <a:buNone/>
            </a:pPr>
            <a:endParaRPr lang="es-MX" dirty="0"/>
          </a:p>
          <a:p>
            <a:r>
              <a:rPr lang="es-MX" dirty="0"/>
              <a:t> Dato: representación simbólica de un atributo o variable cualitativa o cuantitativa </a:t>
            </a:r>
          </a:p>
          <a:p>
            <a:pPr marL="0" indent="0">
              <a:buNone/>
            </a:pPr>
            <a:endParaRPr lang="es-MX" dirty="0"/>
          </a:p>
          <a:p>
            <a:r>
              <a:rPr lang="es-MX" dirty="0"/>
              <a:t> Atributo: especificación que define una propiedad o característica de un objeto </a:t>
            </a:r>
          </a:p>
          <a:p>
            <a:pPr marL="0" indent="0">
              <a:buNone/>
            </a:pPr>
            <a:endParaRPr lang="es-MX" dirty="0"/>
          </a:p>
          <a:p>
            <a:r>
              <a:rPr lang="es-MX" dirty="0"/>
              <a:t>Entidad: Es la agrupación de un conjunto de atributos en un contexto</a:t>
            </a:r>
          </a:p>
          <a:p>
            <a:pPr marL="0" indent="0">
              <a:buNone/>
            </a:pPr>
            <a:endParaRPr lang="es-MX" dirty="0"/>
          </a:p>
          <a:p>
            <a:r>
              <a:rPr lang="es-MX" dirty="0"/>
              <a:t>Valor: corresponde al dato asociado a describir particularmente un atributo de un objeto </a:t>
            </a:r>
          </a:p>
          <a:p>
            <a:pPr marL="0" indent="0">
              <a:buNone/>
            </a:pPr>
            <a:endParaRPr lang="es-MX" dirty="0"/>
          </a:p>
          <a:p>
            <a:r>
              <a:rPr lang="es-MX" dirty="0"/>
              <a:t> Instancia: conjunto o espacio de valores que asumen los atributos de un objeto en un momento </a:t>
            </a:r>
          </a:p>
          <a:p>
            <a:pPr marL="0" indent="0">
              <a:buNone/>
            </a:pPr>
            <a:r>
              <a:rPr lang="es-MX" dirty="0"/>
              <a:t>particular </a:t>
            </a:r>
          </a:p>
          <a:p>
            <a:pPr marL="0" indent="0">
              <a:buNone/>
            </a:pPr>
            <a:endParaRPr lang="es-MX" dirty="0"/>
          </a:p>
          <a:p>
            <a:r>
              <a:rPr lang="es-MX" dirty="0"/>
              <a:t> Objeto: es cualquier “cosa” desde el punto de vista ontológico</a:t>
            </a:r>
            <a:endParaRPr lang="en-US" b="1" dirty="0">
              <a:solidFill>
                <a:srgbClr val="FF0000"/>
              </a:solidFill>
            </a:endParaRPr>
          </a:p>
        </p:txBody>
      </p:sp>
    </p:spTree>
    <p:extLst>
      <p:ext uri="{BB962C8B-B14F-4D97-AF65-F5344CB8AC3E}">
        <p14:creationId xmlns:p14="http://schemas.microsoft.com/office/powerpoint/2010/main" val="24147770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Conclusión de la clase…</a:t>
            </a:r>
            <a:endParaRPr lang="en-US" b="1" dirty="0"/>
          </a:p>
        </p:txBody>
      </p:sp>
      <p:sp>
        <p:nvSpPr>
          <p:cNvPr id="3" name="Marcador de contenido 2"/>
          <p:cNvSpPr>
            <a:spLocks noGrp="1"/>
          </p:cNvSpPr>
          <p:nvPr>
            <p:ph idx="1"/>
          </p:nvPr>
        </p:nvSpPr>
        <p:spPr>
          <a:xfrm>
            <a:off x="131885" y="1325562"/>
            <a:ext cx="11790484" cy="5356591"/>
          </a:xfrm>
        </p:spPr>
        <p:txBody>
          <a:bodyPr/>
          <a:lstStyle/>
          <a:p>
            <a:pPr marL="0" indent="0" algn="just">
              <a:buNone/>
            </a:pPr>
            <a:r>
              <a:rPr lang="es-MX" dirty="0"/>
              <a:t>En esta clase discutimos la importancia de manejar nuestros datos de manera estructurada y ordenada. Para esto, mostramos el ejemplo de una empresa que con su crecimiento enfrentaba problemas más complejos con el manejo de sus datos. También, introdujimos la tecnología más usada para enfrentar estos problemas: las bases de datos relacionales. Ahora deberíamos entender bien las principales ventajas de manejar nuestros datos a través de un motor para el manejo de bases de datos, como se describe una base de datos relacional, y algunas reglas de buen diseño de bases de datos relacionales</a:t>
            </a:r>
            <a:endParaRPr lang="en-US" dirty="0"/>
          </a:p>
        </p:txBody>
      </p:sp>
    </p:spTree>
    <p:extLst>
      <p:ext uri="{BB962C8B-B14F-4D97-AF65-F5344CB8AC3E}">
        <p14:creationId xmlns:p14="http://schemas.microsoft.com/office/powerpoint/2010/main" val="1595389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Bibliografía</a:t>
            </a:r>
            <a:endParaRPr lang="en-US" b="1" dirty="0"/>
          </a:p>
        </p:txBody>
      </p:sp>
      <p:sp>
        <p:nvSpPr>
          <p:cNvPr id="3" name="Marcador de contenido 2"/>
          <p:cNvSpPr>
            <a:spLocks noGrp="1"/>
          </p:cNvSpPr>
          <p:nvPr>
            <p:ph idx="1"/>
          </p:nvPr>
        </p:nvSpPr>
        <p:spPr>
          <a:xfrm>
            <a:off x="184638" y="1825625"/>
            <a:ext cx="11588262" cy="4707060"/>
          </a:xfrm>
        </p:spPr>
        <p:txBody>
          <a:bodyPr/>
          <a:lstStyle/>
          <a:p>
            <a:r>
              <a:rPr lang="en-US" dirty="0" err="1"/>
              <a:t>Ramakrishnan</a:t>
            </a:r>
            <a:r>
              <a:rPr lang="en-US" dirty="0"/>
              <a:t>, R., </a:t>
            </a:r>
            <a:r>
              <a:rPr lang="en-US" dirty="0" err="1"/>
              <a:t>Gehrke</a:t>
            </a:r>
            <a:r>
              <a:rPr lang="en-US" dirty="0"/>
              <a:t>, J., Database Management Systems, 3rd edition, McGraw-Hill, 2002. </a:t>
            </a:r>
          </a:p>
          <a:p>
            <a:pPr marL="0" indent="0">
              <a:buNone/>
            </a:pPr>
            <a:endParaRPr lang="en-US" dirty="0"/>
          </a:p>
          <a:p>
            <a:r>
              <a:rPr lang="en-US" dirty="0"/>
              <a:t>Soto, A., Bases de </a:t>
            </a:r>
            <a:r>
              <a:rPr lang="en-US" dirty="0" err="1"/>
              <a:t>Datos</a:t>
            </a:r>
            <a:r>
              <a:rPr lang="en-US" dirty="0"/>
              <a:t>, </a:t>
            </a:r>
            <a:r>
              <a:rPr lang="en-US" dirty="0">
                <a:hlinkClick r:id="rId2"/>
              </a:rPr>
              <a:t>https://github.com/alanezz/Syllabus-2019-1</a:t>
            </a:r>
            <a:r>
              <a:rPr lang="en-US" dirty="0"/>
              <a:t> , 2019</a:t>
            </a:r>
          </a:p>
        </p:txBody>
      </p:sp>
    </p:spTree>
    <p:extLst>
      <p:ext uri="{BB962C8B-B14F-4D97-AF65-F5344CB8AC3E}">
        <p14:creationId xmlns:p14="http://schemas.microsoft.com/office/powerpoint/2010/main" val="4144259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INTRODUCCIÓN</a:t>
            </a:r>
            <a:endParaRPr lang="en-US" b="1" dirty="0"/>
          </a:p>
        </p:txBody>
      </p:sp>
      <p:sp>
        <p:nvSpPr>
          <p:cNvPr id="3" name="Marcador de contenido 2"/>
          <p:cNvSpPr>
            <a:spLocks noGrp="1"/>
          </p:cNvSpPr>
          <p:nvPr>
            <p:ph idx="1"/>
          </p:nvPr>
        </p:nvSpPr>
        <p:spPr>
          <a:xfrm>
            <a:off x="325315" y="1325563"/>
            <a:ext cx="11641016" cy="4398229"/>
          </a:xfrm>
        </p:spPr>
        <p:txBody>
          <a:bodyPr>
            <a:normAutofit/>
          </a:bodyPr>
          <a:lstStyle/>
          <a:p>
            <a:pPr marL="0" indent="0" algn="just">
              <a:buNone/>
            </a:pPr>
            <a:r>
              <a:rPr lang="es-MX" dirty="0"/>
              <a:t>Hoy en día todas las empresas usan datos de una forma u otra. Típicamente, muchos de estos datos vienen en formatos como Excel, Word, o archivos de texto. Aunque uno puede guardar sus datos de esta manera, con el crecimiento de la organización, este tipo de solución va a presentar varios problemas. Por ejemplo, se debe asegurar que solo los gerentes del área de finanzas pueden revisar los sueldos de los empleados, o que los datos del mismo empleado no aparecen dos veces en la lista de liquidaciones de sueldos. Para evitar este tipo de problemas, la mayoría de las empresas hoy en día utilizan un </a:t>
            </a:r>
            <a:r>
              <a:rPr lang="es-MX" b="1" dirty="0"/>
              <a:t>sistema de bases de datos</a:t>
            </a:r>
            <a:r>
              <a:rPr lang="es-MX" dirty="0"/>
              <a:t>. </a:t>
            </a:r>
            <a:endParaRPr lang="en-US" dirty="0"/>
          </a:p>
        </p:txBody>
      </p:sp>
    </p:spTree>
    <p:extLst>
      <p:ext uri="{BB962C8B-B14F-4D97-AF65-F5344CB8AC3E}">
        <p14:creationId xmlns:p14="http://schemas.microsoft.com/office/powerpoint/2010/main" val="2956471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Imaginemos que Juan…</a:t>
            </a:r>
            <a:endParaRPr lang="en-US" b="1" dirty="0"/>
          </a:p>
        </p:txBody>
      </p:sp>
      <p:sp>
        <p:nvSpPr>
          <p:cNvPr id="3" name="Marcador de contenido 2"/>
          <p:cNvSpPr>
            <a:spLocks noGrp="1"/>
          </p:cNvSpPr>
          <p:nvPr>
            <p:ph idx="1"/>
          </p:nvPr>
        </p:nvSpPr>
        <p:spPr>
          <a:xfrm>
            <a:off x="219808" y="1325564"/>
            <a:ext cx="11553092" cy="5347798"/>
          </a:xfrm>
        </p:spPr>
        <p:txBody>
          <a:bodyPr/>
          <a:lstStyle/>
          <a:p>
            <a:pPr marL="0" indent="0" algn="just">
              <a:buNone/>
            </a:pPr>
            <a:r>
              <a:rPr lang="es-MX" dirty="0"/>
              <a:t>tiene una tienda on-line que vende productos tecnológicos llamada </a:t>
            </a:r>
            <a:r>
              <a:rPr lang="es-MX" dirty="0" err="1"/>
              <a:t>WebShop</a:t>
            </a:r>
            <a:r>
              <a:rPr lang="es-MX" dirty="0"/>
              <a:t>. Originalmente Juan vendía solo cinco tipos de cámaras fotográficas, y manejaba todas las ventas por correo electrónico. Después de esto, Juan automatizó el proceso implementando una interfaz Web en Python, donde los clientes podían hacer su pedido, y a Juan le llegaba una notificación sobre la compra.</a:t>
            </a:r>
          </a:p>
          <a:p>
            <a:pPr marL="0" indent="0" algn="just">
              <a:buNone/>
            </a:pPr>
            <a:r>
              <a:rPr lang="es-MX" dirty="0"/>
              <a:t>Como la demanda para sus productos crecía, Juan tuvo que contratar más gente para manejar diferentes procesos en su empresa. En este momento la empresa </a:t>
            </a:r>
            <a:r>
              <a:rPr lang="es-MX" dirty="0" err="1"/>
              <a:t>WebShop</a:t>
            </a:r>
            <a:r>
              <a:rPr lang="es-MX" dirty="0"/>
              <a:t> se estructuró en 3 áreas…</a:t>
            </a:r>
            <a:endParaRPr lang="en-US" dirty="0"/>
          </a:p>
        </p:txBody>
      </p:sp>
    </p:spTree>
    <p:extLst>
      <p:ext uri="{BB962C8B-B14F-4D97-AF65-F5344CB8AC3E}">
        <p14:creationId xmlns:p14="http://schemas.microsoft.com/office/powerpoint/2010/main" val="1438469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3"/>
          <p:cNvSpPr/>
          <p:nvPr/>
        </p:nvSpPr>
        <p:spPr>
          <a:xfrm>
            <a:off x="4598377" y="2628899"/>
            <a:ext cx="2347546" cy="12221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redondeado 4"/>
          <p:cNvSpPr/>
          <p:nvPr/>
        </p:nvSpPr>
        <p:spPr>
          <a:xfrm>
            <a:off x="803031" y="2628899"/>
            <a:ext cx="2347546" cy="12221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redondeado 5"/>
          <p:cNvSpPr/>
          <p:nvPr/>
        </p:nvSpPr>
        <p:spPr>
          <a:xfrm>
            <a:off x="8393723" y="2628900"/>
            <a:ext cx="2347546" cy="12221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p:cNvSpPr txBox="1"/>
          <p:nvPr/>
        </p:nvSpPr>
        <p:spPr>
          <a:xfrm>
            <a:off x="1512277" y="3055298"/>
            <a:ext cx="929054" cy="369332"/>
          </a:xfrm>
          <a:prstGeom prst="rect">
            <a:avLst/>
          </a:prstGeom>
          <a:noFill/>
        </p:spPr>
        <p:txBody>
          <a:bodyPr wrap="square" rtlCol="0">
            <a:spAutoFit/>
          </a:bodyPr>
          <a:lstStyle/>
          <a:p>
            <a:r>
              <a:rPr lang="es-MX" dirty="0"/>
              <a:t>VENTAS </a:t>
            </a:r>
            <a:endParaRPr lang="en-US" dirty="0"/>
          </a:p>
        </p:txBody>
      </p:sp>
      <p:sp>
        <p:nvSpPr>
          <p:cNvPr id="8" name="CuadroTexto 7"/>
          <p:cNvSpPr txBox="1"/>
          <p:nvPr/>
        </p:nvSpPr>
        <p:spPr>
          <a:xfrm>
            <a:off x="5169876" y="3055298"/>
            <a:ext cx="1397977" cy="369332"/>
          </a:xfrm>
          <a:prstGeom prst="rect">
            <a:avLst/>
          </a:prstGeom>
          <a:noFill/>
        </p:spPr>
        <p:txBody>
          <a:bodyPr wrap="square" rtlCol="0">
            <a:spAutoFit/>
          </a:bodyPr>
          <a:lstStyle/>
          <a:p>
            <a:r>
              <a:rPr lang="es-MX" dirty="0"/>
              <a:t>PRODUCTOS</a:t>
            </a:r>
            <a:endParaRPr lang="en-US" dirty="0"/>
          </a:p>
        </p:txBody>
      </p:sp>
      <p:sp>
        <p:nvSpPr>
          <p:cNvPr id="9" name="CuadroTexto 8"/>
          <p:cNvSpPr txBox="1"/>
          <p:nvPr/>
        </p:nvSpPr>
        <p:spPr>
          <a:xfrm>
            <a:off x="8868507" y="3055298"/>
            <a:ext cx="1397977" cy="369332"/>
          </a:xfrm>
          <a:prstGeom prst="rect">
            <a:avLst/>
          </a:prstGeom>
          <a:noFill/>
        </p:spPr>
        <p:txBody>
          <a:bodyPr wrap="square" rtlCol="0">
            <a:spAutoFit/>
          </a:bodyPr>
          <a:lstStyle/>
          <a:p>
            <a:r>
              <a:rPr lang="es-MX" dirty="0"/>
              <a:t>DESPACHOS</a:t>
            </a:r>
            <a:endParaRPr lang="en-US" dirty="0"/>
          </a:p>
        </p:txBody>
      </p:sp>
      <p:sp>
        <p:nvSpPr>
          <p:cNvPr id="10" name="Rectángulo redondeado 9"/>
          <p:cNvSpPr/>
          <p:nvPr/>
        </p:nvSpPr>
        <p:spPr>
          <a:xfrm>
            <a:off x="4598377" y="99645"/>
            <a:ext cx="2347546" cy="12221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p:cNvSpPr txBox="1"/>
          <p:nvPr/>
        </p:nvSpPr>
        <p:spPr>
          <a:xfrm>
            <a:off x="5222629" y="249045"/>
            <a:ext cx="1292470" cy="923330"/>
          </a:xfrm>
          <a:prstGeom prst="rect">
            <a:avLst/>
          </a:prstGeom>
          <a:noFill/>
        </p:spPr>
        <p:txBody>
          <a:bodyPr wrap="square" rtlCol="0">
            <a:spAutoFit/>
          </a:bodyPr>
          <a:lstStyle/>
          <a:p>
            <a:r>
              <a:rPr lang="es-MX" dirty="0"/>
              <a:t>UNIDADES</a:t>
            </a:r>
          </a:p>
          <a:p>
            <a:r>
              <a:rPr lang="es-MX" dirty="0"/>
              <a:t>WEBSHOP</a:t>
            </a:r>
          </a:p>
          <a:p>
            <a:endParaRPr lang="en-US" dirty="0"/>
          </a:p>
        </p:txBody>
      </p:sp>
      <p:cxnSp>
        <p:nvCxnSpPr>
          <p:cNvPr id="14" name="Conector recto de flecha 13"/>
          <p:cNvCxnSpPr/>
          <p:nvPr/>
        </p:nvCxnSpPr>
        <p:spPr>
          <a:xfrm flipH="1">
            <a:off x="3150577" y="1321776"/>
            <a:ext cx="1447800" cy="113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stCxn id="10" idx="2"/>
          </p:cNvCxnSpPr>
          <p:nvPr/>
        </p:nvCxnSpPr>
        <p:spPr>
          <a:xfrm>
            <a:off x="5772150" y="1321776"/>
            <a:ext cx="0" cy="113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a:off x="6945923" y="1321776"/>
            <a:ext cx="1740877" cy="920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a:off x="1987062" y="3956538"/>
            <a:ext cx="17584" cy="1125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uadroTexto 20"/>
          <p:cNvSpPr txBox="1"/>
          <p:nvPr/>
        </p:nvSpPr>
        <p:spPr>
          <a:xfrm>
            <a:off x="803032" y="5328138"/>
            <a:ext cx="2347546" cy="923330"/>
          </a:xfrm>
          <a:prstGeom prst="rect">
            <a:avLst/>
          </a:prstGeom>
          <a:noFill/>
        </p:spPr>
        <p:txBody>
          <a:bodyPr wrap="square" rtlCol="0">
            <a:spAutoFit/>
          </a:bodyPr>
          <a:lstStyle/>
          <a:p>
            <a:pPr algn="just"/>
            <a:r>
              <a:rPr lang="es-MX" dirty="0"/>
              <a:t>Encargada de las ventas de los productos</a:t>
            </a:r>
            <a:endParaRPr lang="en-US" dirty="0"/>
          </a:p>
        </p:txBody>
      </p:sp>
      <p:cxnSp>
        <p:nvCxnSpPr>
          <p:cNvPr id="24" name="Conector recto de flecha 23"/>
          <p:cNvCxnSpPr/>
          <p:nvPr/>
        </p:nvCxnSpPr>
        <p:spPr>
          <a:xfrm>
            <a:off x="5772150" y="4038598"/>
            <a:ext cx="17584" cy="1125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a:off x="9558703" y="4029807"/>
            <a:ext cx="17584" cy="1125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uadroTexto 25"/>
          <p:cNvSpPr txBox="1"/>
          <p:nvPr/>
        </p:nvSpPr>
        <p:spPr>
          <a:xfrm>
            <a:off x="4598377" y="5328138"/>
            <a:ext cx="2347546" cy="646331"/>
          </a:xfrm>
          <a:prstGeom prst="rect">
            <a:avLst/>
          </a:prstGeom>
          <a:noFill/>
        </p:spPr>
        <p:txBody>
          <a:bodyPr wrap="square" rtlCol="0">
            <a:spAutoFit/>
          </a:bodyPr>
          <a:lstStyle/>
          <a:p>
            <a:r>
              <a:rPr lang="es-MX" dirty="0"/>
              <a:t>Controlar el stock de </a:t>
            </a:r>
            <a:r>
              <a:rPr lang="es-MX" dirty="0" err="1"/>
              <a:t>prod</a:t>
            </a:r>
            <a:r>
              <a:rPr lang="es-MX" dirty="0"/>
              <a:t>. disponibles</a:t>
            </a:r>
            <a:endParaRPr lang="en-US" dirty="0"/>
          </a:p>
        </p:txBody>
      </p:sp>
      <p:sp>
        <p:nvSpPr>
          <p:cNvPr id="27" name="CuadroTexto 26"/>
          <p:cNvSpPr txBox="1"/>
          <p:nvPr/>
        </p:nvSpPr>
        <p:spPr>
          <a:xfrm>
            <a:off x="8393722" y="5328138"/>
            <a:ext cx="2473570" cy="923330"/>
          </a:xfrm>
          <a:prstGeom prst="rect">
            <a:avLst/>
          </a:prstGeom>
          <a:noFill/>
        </p:spPr>
        <p:txBody>
          <a:bodyPr wrap="square" rtlCol="0">
            <a:spAutoFit/>
          </a:bodyPr>
          <a:lstStyle/>
          <a:p>
            <a:r>
              <a:rPr lang="es-MX" dirty="0"/>
              <a:t>Mantiene el registro de clientes y realiza el despacho de productos</a:t>
            </a:r>
            <a:endParaRPr lang="en-US" dirty="0"/>
          </a:p>
        </p:txBody>
      </p:sp>
    </p:spTree>
    <p:extLst>
      <p:ext uri="{BB962C8B-B14F-4D97-AF65-F5344CB8AC3E}">
        <p14:creationId xmlns:p14="http://schemas.microsoft.com/office/powerpoint/2010/main" val="2249559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¿Cómo se ve un día en la empresa de Juan?</a:t>
            </a:r>
            <a:endParaRPr lang="en-US" b="1" dirty="0"/>
          </a:p>
        </p:txBody>
      </p:sp>
      <p:sp>
        <p:nvSpPr>
          <p:cNvPr id="3" name="Marcador de contenido 2"/>
          <p:cNvSpPr>
            <a:spLocks noGrp="1"/>
          </p:cNvSpPr>
          <p:nvPr>
            <p:ph idx="1"/>
          </p:nvPr>
        </p:nvSpPr>
        <p:spPr>
          <a:xfrm>
            <a:off x="360485" y="1825625"/>
            <a:ext cx="11641015" cy="4724644"/>
          </a:xfrm>
        </p:spPr>
        <p:txBody>
          <a:bodyPr/>
          <a:lstStyle/>
          <a:p>
            <a:pPr marL="0" indent="0" algn="just">
              <a:buNone/>
            </a:pPr>
            <a:r>
              <a:rPr lang="es-MX" dirty="0"/>
              <a:t>Primero, un cliente hace su pedido en la página Web del </a:t>
            </a:r>
            <a:r>
              <a:rPr lang="es-MX" dirty="0" err="1"/>
              <a:t>WebShop</a:t>
            </a:r>
            <a:r>
              <a:rPr lang="es-MX" dirty="0"/>
              <a:t>. El pedido es informado a la unidad de productos para revisar si existe stock suficiente para satisfacerlo. Una vez verificada, esta información se envía a la unidad de ventas que registra si el pago del producto se realizó con éxito. Cuando se realiza el pago, se envía la información a la unidad de despachos, para realizar el envío del producto. Obviamente, todas las unidades involucradas en el proceso tienen que guardar ciertos datos sobre la compra. En lo que sigue, vamos a explicar cómo las unidades del </a:t>
            </a:r>
            <a:r>
              <a:rPr lang="es-MX" dirty="0" err="1"/>
              <a:t>WebShop</a:t>
            </a:r>
            <a:r>
              <a:rPr lang="es-MX" dirty="0"/>
              <a:t> guardan sus datos</a:t>
            </a:r>
            <a:endParaRPr lang="en-US" dirty="0"/>
          </a:p>
        </p:txBody>
      </p:sp>
    </p:spTree>
    <p:extLst>
      <p:ext uri="{BB962C8B-B14F-4D97-AF65-F5344CB8AC3E}">
        <p14:creationId xmlns:p14="http://schemas.microsoft.com/office/powerpoint/2010/main" val="3386362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Distintos Formatos de Datos</a:t>
            </a:r>
            <a:endParaRPr lang="en-US" b="1" dirty="0"/>
          </a:p>
        </p:txBody>
      </p:sp>
      <p:sp>
        <p:nvSpPr>
          <p:cNvPr id="3" name="Marcador de contenido 2"/>
          <p:cNvSpPr>
            <a:spLocks noGrp="1"/>
          </p:cNvSpPr>
          <p:nvPr>
            <p:ph idx="1"/>
          </p:nvPr>
        </p:nvSpPr>
        <p:spPr>
          <a:xfrm>
            <a:off x="298938" y="1325564"/>
            <a:ext cx="11526716" cy="5374174"/>
          </a:xfrm>
        </p:spPr>
        <p:txBody>
          <a:bodyPr/>
          <a:lstStyle/>
          <a:p>
            <a:pPr marL="0" indent="0" algn="just">
              <a:buNone/>
            </a:pPr>
            <a:r>
              <a:rPr lang="es-MX" dirty="0"/>
              <a:t>Para permitir el funcionamiento de </a:t>
            </a:r>
            <a:r>
              <a:rPr lang="es-MX" dirty="0" err="1"/>
              <a:t>WebShop</a:t>
            </a:r>
            <a:r>
              <a:rPr lang="es-MX" dirty="0"/>
              <a:t>, cada unidad de negocios tiene que manejar ciertos datos. Por ejemplo, la </a:t>
            </a:r>
            <a:r>
              <a:rPr lang="es-MX" b="1" dirty="0"/>
              <a:t>unidad de productos </a:t>
            </a:r>
            <a:r>
              <a:rPr lang="es-MX" dirty="0"/>
              <a:t>mantiene una plantilla Excel llamada Productos, que contiene información sobre cada producto que se vende en </a:t>
            </a:r>
            <a:r>
              <a:rPr lang="es-MX" dirty="0" err="1"/>
              <a:t>WebShop</a:t>
            </a:r>
            <a:r>
              <a:rPr lang="es-MX" dirty="0"/>
              <a:t>. Cada fila en esta plantilla contiene el código, nombre, precio y el stock disponible de cada producto. En la siguiente imagen se muestra una parte de esta planilla:</a:t>
            </a:r>
          </a:p>
          <a:p>
            <a:pPr marL="0" indent="0" algn="just">
              <a:buNone/>
            </a:pPr>
            <a:endParaRPr lang="en-US" dirty="0"/>
          </a:p>
        </p:txBody>
      </p:sp>
      <p:pic>
        <p:nvPicPr>
          <p:cNvPr id="4" name="Imagen 3"/>
          <p:cNvPicPr>
            <a:picLocks noChangeAspect="1"/>
          </p:cNvPicPr>
          <p:nvPr/>
        </p:nvPicPr>
        <p:blipFill>
          <a:blip r:embed="rId2"/>
          <a:stretch>
            <a:fillRect/>
          </a:stretch>
        </p:blipFill>
        <p:spPr>
          <a:xfrm>
            <a:off x="3226777" y="4012651"/>
            <a:ext cx="5530361" cy="2297603"/>
          </a:xfrm>
          <a:prstGeom prst="rect">
            <a:avLst/>
          </a:prstGeom>
        </p:spPr>
      </p:pic>
    </p:spTree>
    <p:extLst>
      <p:ext uri="{BB962C8B-B14F-4D97-AF65-F5344CB8AC3E}">
        <p14:creationId xmlns:p14="http://schemas.microsoft.com/office/powerpoint/2010/main" val="6208092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703</TotalTime>
  <Words>4650</Words>
  <Application>Microsoft Office PowerPoint</Application>
  <PresentationFormat>Panorámica</PresentationFormat>
  <Paragraphs>149</Paragraphs>
  <Slides>41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41</vt:i4>
      </vt:variant>
    </vt:vector>
  </HeadingPairs>
  <TitlesOfParts>
    <vt:vector size="45" baseType="lpstr">
      <vt:lpstr>Arial</vt:lpstr>
      <vt:lpstr>Calibri</vt:lpstr>
      <vt:lpstr>Calibri Light</vt:lpstr>
      <vt:lpstr>Tema de Office</vt:lpstr>
      <vt:lpstr> CURSO: BASES DE DATOS Unidad I: Modelamiento de datos.</vt:lpstr>
      <vt:lpstr>Unidades y Objetivos del Curso:</vt:lpstr>
      <vt:lpstr>Calendario de evaluaciones:</vt:lpstr>
      <vt:lpstr>Para comenzar…</vt:lpstr>
      <vt:lpstr>INTRODUCCIÓN</vt:lpstr>
      <vt:lpstr>Imaginemos que Juan…</vt:lpstr>
      <vt:lpstr>Presentación de PowerPoint</vt:lpstr>
      <vt:lpstr>¿Cómo se ve un día en la empresa de Juan?</vt:lpstr>
      <vt:lpstr>Distintos Formatos de Datos</vt:lpstr>
      <vt:lpstr>Presentación de PowerPoint</vt:lpstr>
      <vt:lpstr>Presentación de PowerPoint</vt:lpstr>
      <vt:lpstr>¿Cómo se utilizan los datos? </vt:lpstr>
      <vt:lpstr>Presentación de PowerPoint</vt:lpstr>
      <vt:lpstr>Problemas organizacionales</vt:lpstr>
      <vt:lpstr>Ejemplo 1: Integridad de los datos</vt:lpstr>
      <vt:lpstr>Ejemplo 2: Integración de los datos</vt:lpstr>
      <vt:lpstr>Ejemplo 3: Eficiencia</vt:lpstr>
      <vt:lpstr>Cómo solucionamos esos problemas???</vt:lpstr>
      <vt:lpstr>SISTEMAS DE BASES DE DATOS (DBSM)</vt:lpstr>
      <vt:lpstr>¿Qué es una base de datos, y qué es un sistema de bases de datos?</vt:lpstr>
      <vt:lpstr>Usuarios del DBMS se dividen en tres grupos principales:</vt:lpstr>
      <vt:lpstr>Ejemplo de un DBMS en el contexto del WebShop:</vt:lpstr>
      <vt:lpstr>Ventajas de un sistema de bases de datos</vt:lpstr>
      <vt:lpstr>Debilidades de bases de datos</vt:lpstr>
      <vt:lpstr>Bases de datos relacionales</vt:lpstr>
      <vt:lpstr>Modelo Relacional de los datos</vt:lpstr>
      <vt:lpstr>Presentación de PowerPoint</vt:lpstr>
      <vt:lpstr>Esquema Relacional</vt:lpstr>
      <vt:lpstr>Instancias</vt:lpstr>
      <vt:lpstr>Ventajas de un RDBMS EN WebShop</vt:lpstr>
      <vt:lpstr>Diseño de bases de datos relacionales</vt:lpstr>
      <vt:lpstr>Primero…</vt:lpstr>
      <vt:lpstr>Luego…</vt:lpstr>
      <vt:lpstr>Si el RUT es la llave de la relación Usuarios, lo siguiente es una instancia válida de la relación:</vt:lpstr>
      <vt:lpstr>Llaves compuestas</vt:lpstr>
      <vt:lpstr>Presentación de PowerPoint</vt:lpstr>
      <vt:lpstr>Presentación de PowerPoint</vt:lpstr>
      <vt:lpstr>Finalmente…</vt:lpstr>
      <vt:lpstr>Presentación de PowerPoint</vt:lpstr>
      <vt:lpstr>Conclusión de la clase…</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Curso: BASES DE DATOS Unidad I: Modelamiento de datos.</dc:title>
  <dc:creator>PC</dc:creator>
  <cp:lastModifiedBy>DIEGO MIRANDA OLAVARRIA</cp:lastModifiedBy>
  <cp:revision>82</cp:revision>
  <dcterms:created xsi:type="dcterms:W3CDTF">2023-08-07T19:36:50Z</dcterms:created>
  <dcterms:modified xsi:type="dcterms:W3CDTF">2024-08-28T18:43:53Z</dcterms:modified>
</cp:coreProperties>
</file>