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7" r:id="rId21"/>
    <p:sldId id="278" r:id="rId22"/>
    <p:sldId id="279" r:id="rId23"/>
    <p:sldId id="280" r:id="rId24"/>
    <p:sldId id="29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8/31/2024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07232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8/31/2024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51259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8/31/2024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93708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8/31/2024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25581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91FC79-3EC9-4C69-905A-C2446A4C63B1}" type="datetimeFigureOut">
              <a:rPr lang="en-US" smtClean="0"/>
              <a:t>8/31/2024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9217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0791FC79-3EC9-4C69-905A-C2446A4C63B1}" type="datetimeFigureOut">
              <a:rPr lang="en-US" smtClean="0"/>
              <a:t>8/31/2024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3882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0791FC79-3EC9-4C69-905A-C2446A4C63B1}" type="datetimeFigureOut">
              <a:rPr lang="en-US" smtClean="0"/>
              <a:t>8/31/2024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3096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0791FC79-3EC9-4C69-905A-C2446A4C63B1}" type="datetimeFigureOut">
              <a:rPr lang="en-US" smtClean="0"/>
              <a:t>8/31/2024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78466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91FC79-3EC9-4C69-905A-C2446A4C63B1}" type="datetimeFigureOut">
              <a:rPr lang="en-US" smtClean="0"/>
              <a:t>8/31/2024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8294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8/31/2024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141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8/31/2024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95077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FC79-3EC9-4C69-905A-C2446A4C63B1}" type="datetimeFigureOut">
              <a:rPr lang="en-US" smtClean="0"/>
              <a:t>8/31/2024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9C13D-952F-4C7A-ABD8-6280DD157FC5}" type="slidenum">
              <a:rPr lang="en-US" smtClean="0"/>
              <a:t>‹Nº›</a:t>
            </a:fld>
            <a:endParaRPr lang="en-US"/>
          </a:p>
        </p:txBody>
      </p:sp>
    </p:spTree>
    <p:extLst>
      <p:ext uri="{BB962C8B-B14F-4D97-AF65-F5344CB8AC3E}">
        <p14:creationId xmlns:p14="http://schemas.microsoft.com/office/powerpoint/2010/main" val="153183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BASES DE DATOS</a:t>
            </a:r>
            <a:br>
              <a:rPr lang="es-MX" b="1" i="1" dirty="0"/>
            </a:br>
            <a:r>
              <a:rPr lang="es-MX" sz="4000" b="1" dirty="0"/>
              <a:t>Unidad I: Modelamiento de datos.</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a:t>Clase 2.1: </a:t>
            </a:r>
            <a:r>
              <a:rPr lang="es-MX" b="1" dirty="0"/>
              <a:t>Como interactuar con una base de datos.</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a:t>Profesor: Diego Miranda</a:t>
            </a:r>
          </a:p>
          <a:p>
            <a:r>
              <a:rPr lang="es-MX" sz="2000" b="1" i="1" dirty="0"/>
              <a:t>Data </a:t>
            </a:r>
            <a:r>
              <a:rPr lang="es-MX" sz="2000" b="1" i="1" dirty="0" err="1"/>
              <a:t>Scientist</a:t>
            </a:r>
            <a:endParaRPr lang="es-MX" sz="2000" b="1" i="1" dirty="0"/>
          </a:p>
          <a:p>
            <a:endParaRPr lang="es-MX" sz="2000" dirty="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1015" y="114300"/>
            <a:ext cx="11852031" cy="6550269"/>
          </a:xfrm>
        </p:spPr>
        <p:txBody>
          <a:bodyPr/>
          <a:lstStyle/>
          <a:p>
            <a:pPr marL="0" indent="0" algn="just">
              <a:buNone/>
            </a:pPr>
            <a:r>
              <a:rPr lang="es-MX" dirty="0"/>
              <a:t>Primero, para especificar la tabla Productos, Juan se va a conectar a la base de datos, y usando el terminal de conexión, ejecutar el siguiente comando:</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r>
              <a:rPr lang="es-MX" dirty="0"/>
              <a:t>Este comando dice a la base de datos que debería crear una tabla llamada Productos, con cuatro atributos. El primer atributo se llamará “Código”, y la especificación “</a:t>
            </a:r>
            <a:r>
              <a:rPr lang="es-MX" dirty="0" err="1"/>
              <a:t>char</a:t>
            </a:r>
            <a:r>
              <a:rPr lang="es-MX" dirty="0"/>
              <a:t>(5)” significa que el código puede ser cualquier secuencia de a lo más cinco letras, dígitos o símbolos (por ejemplo, 134, o H2j&amp;j7). En general, para crear una tabla tenemos que especificar qué tipo de datos serán guardados en cada atributo. Por ejemplo, el “Nombre” es cualquier secuencia de a lo más 30 caracteres, el “Precio” es un número decimal, y el “Stock” un número entero.</a:t>
            </a:r>
            <a:endParaRPr lang="en-US" dirty="0"/>
          </a:p>
        </p:txBody>
      </p:sp>
      <p:pic>
        <p:nvPicPr>
          <p:cNvPr id="4" name="Imagen 3"/>
          <p:cNvPicPr>
            <a:picLocks noChangeAspect="1"/>
          </p:cNvPicPr>
          <p:nvPr/>
        </p:nvPicPr>
        <p:blipFill>
          <a:blip r:embed="rId2"/>
          <a:stretch>
            <a:fillRect/>
          </a:stretch>
        </p:blipFill>
        <p:spPr>
          <a:xfrm>
            <a:off x="1863969" y="1183346"/>
            <a:ext cx="8044961" cy="1568645"/>
          </a:xfrm>
          <a:prstGeom prst="rect">
            <a:avLst/>
          </a:prstGeom>
        </p:spPr>
      </p:pic>
    </p:spTree>
    <p:extLst>
      <p:ext uri="{BB962C8B-B14F-4D97-AF65-F5344CB8AC3E}">
        <p14:creationId xmlns:p14="http://schemas.microsoft.com/office/powerpoint/2010/main" val="1429295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1248292" cy="1325563"/>
          </a:xfrm>
        </p:spPr>
        <p:txBody>
          <a:bodyPr/>
          <a:lstStyle/>
          <a:p>
            <a:r>
              <a:rPr lang="es-MX" b="1" dirty="0"/>
              <a:t>Los tipos que vamos a utilizar en esta clase son:</a:t>
            </a:r>
            <a:endParaRPr lang="en-US" b="1" dirty="0"/>
          </a:p>
        </p:txBody>
      </p:sp>
      <p:sp>
        <p:nvSpPr>
          <p:cNvPr id="3" name="Marcador de contenido 2"/>
          <p:cNvSpPr>
            <a:spLocks noGrp="1"/>
          </p:cNvSpPr>
          <p:nvPr>
            <p:ph idx="1"/>
          </p:nvPr>
        </p:nvSpPr>
        <p:spPr>
          <a:xfrm>
            <a:off x="123092" y="1325563"/>
            <a:ext cx="11834446" cy="5391760"/>
          </a:xfrm>
        </p:spPr>
        <p:txBody>
          <a:bodyPr/>
          <a:lstStyle/>
          <a:p>
            <a:pPr marL="0" indent="0" algn="just">
              <a:buNone/>
            </a:pPr>
            <a:r>
              <a:rPr lang="es-MX" dirty="0"/>
              <a:t>• </a:t>
            </a:r>
            <a:r>
              <a:rPr lang="es-MX" dirty="0" err="1"/>
              <a:t>Char</a:t>
            </a:r>
            <a:r>
              <a:rPr lang="es-MX" dirty="0"/>
              <a:t> – un letra o dígito; por ejemplo, “a”, “B”, o “7”, </a:t>
            </a:r>
          </a:p>
          <a:p>
            <a:pPr marL="0" indent="0" algn="just">
              <a:buNone/>
            </a:pPr>
            <a:endParaRPr lang="es-MX" dirty="0"/>
          </a:p>
          <a:p>
            <a:pPr marL="0" indent="0" algn="just">
              <a:buNone/>
            </a:pPr>
            <a:r>
              <a:rPr lang="es-MX" dirty="0"/>
              <a:t>• </a:t>
            </a:r>
            <a:r>
              <a:rPr lang="es-MX" dirty="0" err="1"/>
              <a:t>Float</a:t>
            </a:r>
            <a:r>
              <a:rPr lang="es-MX" dirty="0"/>
              <a:t> – un número decimal; por ejemplo “3.0”, “3”, o “3.14159”,</a:t>
            </a:r>
          </a:p>
          <a:p>
            <a:pPr marL="0" indent="0" algn="just">
              <a:buNone/>
            </a:pPr>
            <a:r>
              <a:rPr lang="es-MX" dirty="0"/>
              <a:t> </a:t>
            </a:r>
          </a:p>
          <a:p>
            <a:pPr marL="0" indent="0" algn="just">
              <a:buNone/>
            </a:pPr>
            <a:r>
              <a:rPr lang="es-MX" dirty="0"/>
              <a:t>• </a:t>
            </a:r>
            <a:r>
              <a:rPr lang="es-MX" dirty="0" err="1"/>
              <a:t>Int</a:t>
            </a:r>
            <a:r>
              <a:rPr lang="es-MX" dirty="0"/>
              <a:t> – un número entero; por ejemplo “3”, “58”, o “1234567890”, </a:t>
            </a:r>
          </a:p>
          <a:p>
            <a:pPr marL="0" indent="0" algn="just">
              <a:buNone/>
            </a:pPr>
            <a:endParaRPr lang="es-MX" dirty="0"/>
          </a:p>
          <a:p>
            <a:pPr marL="0" indent="0" algn="just">
              <a:buNone/>
            </a:pPr>
            <a:r>
              <a:rPr lang="es-MX" dirty="0"/>
              <a:t>• </a:t>
            </a:r>
            <a:r>
              <a:rPr lang="es-MX" dirty="0" err="1"/>
              <a:t>Char</a:t>
            </a:r>
            <a:r>
              <a:rPr lang="es-MX" dirty="0"/>
              <a:t>(X), dónde X es un número entero -- una secuencia de a lo más X letras o dígitos.</a:t>
            </a:r>
            <a:endParaRPr lang="en-US" dirty="0"/>
          </a:p>
        </p:txBody>
      </p:sp>
    </p:spTree>
    <p:extLst>
      <p:ext uri="{BB962C8B-B14F-4D97-AF65-F5344CB8AC3E}">
        <p14:creationId xmlns:p14="http://schemas.microsoft.com/office/powerpoint/2010/main" val="314051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3431" y="668215"/>
            <a:ext cx="11772900" cy="5864470"/>
          </a:xfrm>
        </p:spPr>
        <p:txBody>
          <a:bodyPr/>
          <a:lstStyle/>
          <a:p>
            <a:pPr marL="0" indent="0">
              <a:buNone/>
            </a:pPr>
            <a:r>
              <a:rPr lang="es-MX" dirty="0"/>
              <a:t>Para especificar que el Código forma una llave en la relación Productos, Juan puede extender el comando de arriba de siguiente manera:</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lgn="just">
              <a:buNone/>
            </a:pPr>
            <a:r>
              <a:rPr lang="es-MX" dirty="0"/>
              <a:t>Esto quiere decir, qué para definir la llave de una relación, es suficiente escribir la palabra “PRIMARY KEY” (llave primaria en español), al lado del nombre y el tipo del atributo.</a:t>
            </a:r>
          </a:p>
          <a:p>
            <a:pPr marL="0" indent="0">
              <a:buNone/>
            </a:pPr>
            <a:endParaRPr lang="en-US" dirty="0"/>
          </a:p>
        </p:txBody>
      </p:sp>
      <p:pic>
        <p:nvPicPr>
          <p:cNvPr id="4" name="Imagen 3"/>
          <p:cNvPicPr>
            <a:picLocks noChangeAspect="1"/>
          </p:cNvPicPr>
          <p:nvPr/>
        </p:nvPicPr>
        <p:blipFill>
          <a:blip r:embed="rId2"/>
          <a:stretch>
            <a:fillRect/>
          </a:stretch>
        </p:blipFill>
        <p:spPr>
          <a:xfrm>
            <a:off x="3112479" y="2004689"/>
            <a:ext cx="5169876" cy="1028658"/>
          </a:xfrm>
          <a:prstGeom prst="rect">
            <a:avLst/>
          </a:prstGeom>
        </p:spPr>
      </p:pic>
    </p:spTree>
    <p:extLst>
      <p:ext uri="{BB962C8B-B14F-4D97-AF65-F5344CB8AC3E}">
        <p14:creationId xmlns:p14="http://schemas.microsoft.com/office/powerpoint/2010/main" val="376747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9807" y="96715"/>
            <a:ext cx="11746523" cy="6506308"/>
          </a:xfrm>
        </p:spPr>
        <p:txBody>
          <a:bodyPr>
            <a:normAutofit lnSpcReduction="10000"/>
          </a:bodyPr>
          <a:lstStyle/>
          <a:p>
            <a:pPr marL="0" indent="0">
              <a:buNone/>
            </a:pPr>
            <a:r>
              <a:rPr lang="es-MX" dirty="0"/>
              <a:t>Para definir las relaciones Ventas, y Usuarios, Juan puede utilizar los siguientes comandos:</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lgn="just">
              <a:buNone/>
            </a:pPr>
            <a:r>
              <a:rPr lang="es-MX" dirty="0"/>
              <a:t>Con estos tres comandos Juan definió el modelo de datos que se va a utilizar en </a:t>
            </a:r>
            <a:r>
              <a:rPr lang="es-MX" dirty="0" err="1"/>
              <a:t>WebShop</a:t>
            </a:r>
            <a:r>
              <a:rPr lang="es-MX" dirty="0"/>
              <a:t>, y ahora los empleados del </a:t>
            </a:r>
            <a:r>
              <a:rPr lang="es-MX" dirty="0" err="1"/>
              <a:t>WebShop</a:t>
            </a:r>
            <a:r>
              <a:rPr lang="es-MX" dirty="0"/>
              <a:t> pueden empezar utilizar esta base de datos.</a:t>
            </a:r>
            <a:endParaRPr lang="en-US" dirty="0"/>
          </a:p>
        </p:txBody>
      </p:sp>
      <p:pic>
        <p:nvPicPr>
          <p:cNvPr id="4" name="Imagen 3"/>
          <p:cNvPicPr>
            <a:picLocks noChangeAspect="1"/>
          </p:cNvPicPr>
          <p:nvPr/>
        </p:nvPicPr>
        <p:blipFill>
          <a:blip r:embed="rId2"/>
          <a:stretch>
            <a:fillRect/>
          </a:stretch>
        </p:blipFill>
        <p:spPr>
          <a:xfrm>
            <a:off x="2760785" y="1186962"/>
            <a:ext cx="5987561" cy="3288323"/>
          </a:xfrm>
          <a:prstGeom prst="rect">
            <a:avLst/>
          </a:prstGeom>
        </p:spPr>
      </p:pic>
    </p:spTree>
    <p:extLst>
      <p:ext uri="{BB962C8B-B14F-4D97-AF65-F5344CB8AC3E}">
        <p14:creationId xmlns:p14="http://schemas.microsoft.com/office/powerpoint/2010/main" val="2070650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SQL PARA MODIFICAR LOS DATOS</a:t>
            </a:r>
            <a:endParaRPr lang="en-US" b="1" dirty="0"/>
          </a:p>
        </p:txBody>
      </p:sp>
      <p:sp>
        <p:nvSpPr>
          <p:cNvPr id="3" name="Marcador de contenido 2"/>
          <p:cNvSpPr>
            <a:spLocks noGrp="1"/>
          </p:cNvSpPr>
          <p:nvPr>
            <p:ph idx="1"/>
          </p:nvPr>
        </p:nvSpPr>
        <p:spPr>
          <a:xfrm>
            <a:off x="131885" y="1325562"/>
            <a:ext cx="11887200" cy="5409345"/>
          </a:xfrm>
        </p:spPr>
        <p:txBody>
          <a:bodyPr/>
          <a:lstStyle/>
          <a:p>
            <a:pPr marL="0" indent="0" algn="just">
              <a:buNone/>
            </a:pPr>
            <a:r>
              <a:rPr lang="es-MX" dirty="0"/>
              <a:t>Para modificar, insertar, o actualizar los datos de </a:t>
            </a:r>
            <a:r>
              <a:rPr lang="es-MX" dirty="0" err="1"/>
              <a:t>WebShop</a:t>
            </a:r>
            <a:r>
              <a:rPr lang="es-MX" dirty="0"/>
              <a:t>, los empleados de la empresa, o las aplicaciones interactuando con la base de datos, ocupan el lenguaje de manipulación de datos (DML). Para ver los comandos básicos de esta parte de SQL, consideremos lo que ocurre con </a:t>
            </a:r>
            <a:r>
              <a:rPr lang="es-MX" dirty="0" err="1"/>
              <a:t>WebShop</a:t>
            </a:r>
            <a:r>
              <a:rPr lang="es-MX" dirty="0"/>
              <a:t> una vez que Juan define las tres tablas y el tipo de datos que guardan.</a:t>
            </a:r>
          </a:p>
          <a:p>
            <a:pPr marL="0" indent="0" algn="just">
              <a:buNone/>
            </a:pPr>
            <a:r>
              <a:rPr lang="es-MX" dirty="0"/>
              <a:t>Primero, </a:t>
            </a:r>
            <a:r>
              <a:rPr lang="es-MX" dirty="0" err="1"/>
              <a:t>WebShop</a:t>
            </a:r>
            <a:r>
              <a:rPr lang="es-MX" dirty="0"/>
              <a:t> debería llenar la tabla Productos con la información de productos que venden, junto con sus códigos, precios, y el stock disponible. Para esto, Juan puede utilizar el siguiente comando:</a:t>
            </a:r>
          </a:p>
          <a:p>
            <a:pPr marL="0" indent="0" algn="just">
              <a:buNone/>
            </a:pPr>
            <a:endParaRPr lang="es-MX" dirty="0"/>
          </a:p>
          <a:p>
            <a:pPr marL="0" indent="0" algn="just">
              <a:buNone/>
            </a:pPr>
            <a:r>
              <a:rPr lang="es-MX" dirty="0"/>
              <a:t>Después de ejecutar este comando, la tabla Productos se ve así:</a:t>
            </a:r>
          </a:p>
          <a:p>
            <a:pPr marL="0" indent="0" algn="just">
              <a:buNone/>
            </a:pPr>
            <a:endParaRPr lang="en-US" dirty="0"/>
          </a:p>
        </p:txBody>
      </p:sp>
      <p:pic>
        <p:nvPicPr>
          <p:cNvPr id="4" name="Imagen 3"/>
          <p:cNvPicPr>
            <a:picLocks noChangeAspect="1"/>
          </p:cNvPicPr>
          <p:nvPr/>
        </p:nvPicPr>
        <p:blipFill>
          <a:blip r:embed="rId2"/>
          <a:stretch>
            <a:fillRect/>
          </a:stretch>
        </p:blipFill>
        <p:spPr>
          <a:xfrm>
            <a:off x="2242038" y="4689612"/>
            <a:ext cx="7262447" cy="383549"/>
          </a:xfrm>
          <a:prstGeom prst="rect">
            <a:avLst/>
          </a:prstGeom>
        </p:spPr>
      </p:pic>
      <p:pic>
        <p:nvPicPr>
          <p:cNvPr id="5" name="Imagen 4"/>
          <p:cNvPicPr>
            <a:picLocks noChangeAspect="1"/>
          </p:cNvPicPr>
          <p:nvPr/>
        </p:nvPicPr>
        <p:blipFill>
          <a:blip r:embed="rId3"/>
          <a:stretch>
            <a:fillRect/>
          </a:stretch>
        </p:blipFill>
        <p:spPr>
          <a:xfrm>
            <a:off x="3516923" y="5784650"/>
            <a:ext cx="4765431" cy="774412"/>
          </a:xfrm>
          <a:prstGeom prst="rect">
            <a:avLst/>
          </a:prstGeom>
        </p:spPr>
      </p:pic>
    </p:spTree>
    <p:extLst>
      <p:ext uri="{BB962C8B-B14F-4D97-AF65-F5344CB8AC3E}">
        <p14:creationId xmlns:p14="http://schemas.microsoft.com/office/powerpoint/2010/main" val="488684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6185" y="184638"/>
            <a:ext cx="11737730" cy="6409593"/>
          </a:xfrm>
        </p:spPr>
        <p:txBody>
          <a:bodyPr/>
          <a:lstStyle/>
          <a:p>
            <a:pPr marL="0" indent="0">
              <a:buNone/>
            </a:pPr>
            <a:r>
              <a:rPr lang="es-MX" dirty="0"/>
              <a:t>Para seguir llenando la tabla con todos los productos que </a:t>
            </a:r>
            <a:r>
              <a:rPr lang="es-MX" dirty="0" err="1"/>
              <a:t>WebShop</a:t>
            </a:r>
            <a:r>
              <a:rPr lang="es-MX" dirty="0"/>
              <a:t> vende, Juan ejecuta los siguientes comandos: Ahora la tabla Productos se ve así:</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lgn="just">
              <a:buNone/>
            </a:pPr>
            <a:r>
              <a:rPr lang="es-MX" dirty="0"/>
              <a:t>Si el precio de algún artículo cambia, esta información se debería reflejar en la tabla Productos. Por ejemplo, si precio de Apple Mouse baja desde $1,000,000 a $100,000, se debería cambiar el valor correspondiente en la tabla.</a:t>
            </a:r>
          </a:p>
          <a:p>
            <a:pPr marL="0" indent="0" algn="just">
              <a:buNone/>
            </a:pPr>
            <a:r>
              <a:rPr lang="es-MX" dirty="0"/>
              <a:t>Para bajar el precio se usa el siguiente comando:</a:t>
            </a:r>
          </a:p>
          <a:p>
            <a:pPr marL="0" indent="0" algn="just">
              <a:buNone/>
            </a:pPr>
            <a:endParaRPr lang="es-MX" dirty="0"/>
          </a:p>
          <a:p>
            <a:pPr marL="0" indent="0" algn="just">
              <a:buNone/>
            </a:pPr>
            <a:endParaRPr lang="es-MX" dirty="0"/>
          </a:p>
          <a:p>
            <a:pPr marL="0" indent="0">
              <a:buNone/>
            </a:pPr>
            <a:endParaRPr lang="es-MX" dirty="0"/>
          </a:p>
          <a:p>
            <a:pPr marL="0" indent="0">
              <a:buNone/>
            </a:pPr>
            <a:endParaRPr lang="en-US" dirty="0"/>
          </a:p>
        </p:txBody>
      </p:sp>
      <p:pic>
        <p:nvPicPr>
          <p:cNvPr id="4" name="Imagen 3"/>
          <p:cNvPicPr>
            <a:picLocks noChangeAspect="1"/>
          </p:cNvPicPr>
          <p:nvPr/>
        </p:nvPicPr>
        <p:blipFill>
          <a:blip r:embed="rId2"/>
          <a:stretch>
            <a:fillRect/>
          </a:stretch>
        </p:blipFill>
        <p:spPr>
          <a:xfrm>
            <a:off x="3778267" y="1470982"/>
            <a:ext cx="4038095" cy="1647619"/>
          </a:xfrm>
          <a:prstGeom prst="rect">
            <a:avLst/>
          </a:prstGeom>
        </p:spPr>
      </p:pic>
      <p:pic>
        <p:nvPicPr>
          <p:cNvPr id="5" name="Imagen 4"/>
          <p:cNvPicPr>
            <a:picLocks noChangeAspect="1"/>
          </p:cNvPicPr>
          <p:nvPr/>
        </p:nvPicPr>
        <p:blipFill>
          <a:blip r:embed="rId3"/>
          <a:stretch>
            <a:fillRect/>
          </a:stretch>
        </p:blipFill>
        <p:spPr>
          <a:xfrm>
            <a:off x="4321419" y="5591411"/>
            <a:ext cx="3587262" cy="1002820"/>
          </a:xfrm>
          <a:prstGeom prst="rect">
            <a:avLst/>
          </a:prstGeom>
        </p:spPr>
      </p:pic>
    </p:spTree>
    <p:extLst>
      <p:ext uri="{BB962C8B-B14F-4D97-AF65-F5344CB8AC3E}">
        <p14:creationId xmlns:p14="http://schemas.microsoft.com/office/powerpoint/2010/main" val="2885539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5846" y="202222"/>
            <a:ext cx="11825654" cy="6427177"/>
          </a:xfrm>
        </p:spPr>
        <p:txBody>
          <a:bodyPr/>
          <a:lstStyle/>
          <a:p>
            <a:pPr marL="0" indent="0" algn="just">
              <a:buNone/>
            </a:pPr>
            <a:r>
              <a:rPr lang="es-MX" dirty="0"/>
              <a:t>El comando qué nos permite modificar los datos tiene tres partes: </a:t>
            </a:r>
          </a:p>
          <a:p>
            <a:pPr marL="514350" indent="-514350" algn="just">
              <a:buAutoNum type="arabicPeriod"/>
            </a:pPr>
            <a:r>
              <a:rPr lang="es-MX" dirty="0"/>
              <a:t>La palabra </a:t>
            </a:r>
            <a:r>
              <a:rPr lang="es-MX" b="1" dirty="0"/>
              <a:t>UPDATE</a:t>
            </a:r>
            <a:r>
              <a:rPr lang="es-MX" dirty="0"/>
              <a:t> seguida con el nombre de la relación nos dice qué tabla vamos a modificar.</a:t>
            </a:r>
          </a:p>
          <a:p>
            <a:pPr marL="514350" indent="-514350" algn="just">
              <a:buAutoNum type="arabicPeriod"/>
            </a:pPr>
            <a:r>
              <a:rPr lang="es-MX" dirty="0"/>
              <a:t>La palabra </a:t>
            </a:r>
            <a:r>
              <a:rPr lang="es-MX" b="1" dirty="0"/>
              <a:t>SET</a:t>
            </a:r>
            <a:r>
              <a:rPr lang="es-MX" dirty="0"/>
              <a:t> seguida por el nombre del atributo y su nuevo valor. En nuestro ejemplo, estamos tratando de cambiar el valor del atributo “Precio”.</a:t>
            </a:r>
          </a:p>
          <a:p>
            <a:pPr marL="514350" indent="-514350" algn="just">
              <a:buAutoNum type="arabicPeriod"/>
            </a:pPr>
            <a:r>
              <a:rPr lang="es-MX" dirty="0"/>
              <a:t>La palabra </a:t>
            </a:r>
            <a:r>
              <a:rPr lang="es-MX" b="1" dirty="0"/>
              <a:t>WHERE</a:t>
            </a:r>
            <a:r>
              <a:rPr lang="es-MX" dirty="0"/>
              <a:t>, seguida con la condición de búsqueda, nos permite elegir las </a:t>
            </a:r>
            <a:r>
              <a:rPr lang="es-MX" dirty="0" err="1"/>
              <a:t>tuplas</a:t>
            </a:r>
            <a:r>
              <a:rPr lang="es-MX" dirty="0"/>
              <a:t> para las cuales vamos a cambiar el valor del atributo especificado en SET. En nuestro ejemplo, vamos a buscar las </a:t>
            </a:r>
            <a:r>
              <a:rPr lang="es-MX" dirty="0" err="1"/>
              <a:t>tuplas</a:t>
            </a:r>
            <a:r>
              <a:rPr lang="es-MX" dirty="0"/>
              <a:t> de relación Productos con el Nombre igual a “Apple Mouse”. </a:t>
            </a:r>
          </a:p>
        </p:txBody>
      </p:sp>
    </p:spTree>
    <p:extLst>
      <p:ext uri="{BB962C8B-B14F-4D97-AF65-F5344CB8AC3E}">
        <p14:creationId xmlns:p14="http://schemas.microsoft.com/office/powerpoint/2010/main" val="1750780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1015" y="219808"/>
            <a:ext cx="11702561" cy="6321669"/>
          </a:xfrm>
        </p:spPr>
        <p:txBody>
          <a:bodyPr/>
          <a:lstStyle/>
          <a:p>
            <a:pPr marL="0" indent="0" algn="just">
              <a:buNone/>
            </a:pPr>
            <a:r>
              <a:rPr lang="es-MX" dirty="0"/>
              <a:t>Similarmente, si queremos bajar el stock del producto con el código 123 (por ejemplo, después de realizar la compra), podemos utilizar el siguiente comando:</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r>
              <a:rPr lang="es-MX" dirty="0"/>
              <a:t>Efecto de estos dos comandos, la relación Productos queda así:</a:t>
            </a:r>
          </a:p>
          <a:p>
            <a:pPr marL="0" indent="0" algn="just">
              <a:buNone/>
            </a:pPr>
            <a:endParaRPr lang="es-MX" dirty="0"/>
          </a:p>
          <a:p>
            <a:pPr marL="0" indent="0" algn="just">
              <a:buNone/>
            </a:pPr>
            <a:endParaRPr lang="en-US" dirty="0"/>
          </a:p>
          <a:p>
            <a:pPr marL="0" indent="0">
              <a:buNone/>
            </a:pPr>
            <a:endParaRPr lang="en-US" dirty="0"/>
          </a:p>
        </p:txBody>
      </p:sp>
      <p:pic>
        <p:nvPicPr>
          <p:cNvPr id="4" name="Imagen 3"/>
          <p:cNvPicPr>
            <a:picLocks noChangeAspect="1"/>
          </p:cNvPicPr>
          <p:nvPr/>
        </p:nvPicPr>
        <p:blipFill>
          <a:blip r:embed="rId2"/>
          <a:stretch>
            <a:fillRect/>
          </a:stretch>
        </p:blipFill>
        <p:spPr>
          <a:xfrm>
            <a:off x="4202725" y="1582616"/>
            <a:ext cx="3358660" cy="1274885"/>
          </a:xfrm>
          <a:prstGeom prst="rect">
            <a:avLst/>
          </a:prstGeom>
        </p:spPr>
      </p:pic>
      <p:pic>
        <p:nvPicPr>
          <p:cNvPr id="5" name="Imagen 4"/>
          <p:cNvPicPr>
            <a:picLocks noChangeAspect="1"/>
          </p:cNvPicPr>
          <p:nvPr/>
        </p:nvPicPr>
        <p:blipFill>
          <a:blip r:embed="rId3"/>
          <a:stretch>
            <a:fillRect/>
          </a:stretch>
        </p:blipFill>
        <p:spPr>
          <a:xfrm>
            <a:off x="4033723" y="4441320"/>
            <a:ext cx="4057143" cy="1685714"/>
          </a:xfrm>
          <a:prstGeom prst="rect">
            <a:avLst/>
          </a:prstGeom>
        </p:spPr>
      </p:pic>
    </p:spTree>
    <p:extLst>
      <p:ext uri="{BB962C8B-B14F-4D97-AF65-F5344CB8AC3E}">
        <p14:creationId xmlns:p14="http://schemas.microsoft.com/office/powerpoint/2010/main" val="1748603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SQL PARA CONSULTA DE DATOS</a:t>
            </a:r>
            <a:endParaRPr lang="en-US" b="1" dirty="0"/>
          </a:p>
        </p:txBody>
      </p:sp>
      <p:sp>
        <p:nvSpPr>
          <p:cNvPr id="3" name="Marcador de contenido 2"/>
          <p:cNvSpPr>
            <a:spLocks noGrp="1"/>
          </p:cNvSpPr>
          <p:nvPr>
            <p:ph idx="1"/>
          </p:nvPr>
        </p:nvSpPr>
        <p:spPr>
          <a:xfrm>
            <a:off x="184639" y="1325563"/>
            <a:ext cx="11740662" cy="5339006"/>
          </a:xfrm>
        </p:spPr>
        <p:txBody>
          <a:bodyPr/>
          <a:lstStyle/>
          <a:p>
            <a:pPr marL="0" indent="0" algn="just">
              <a:buNone/>
            </a:pPr>
            <a:r>
              <a:rPr lang="es-MX" dirty="0"/>
              <a:t>La manera más común de comunicación con una base de datos es para responder preguntas sobre los datos. Por ejemplo, antes de permitir a un usuario agregar un artículo a su carro de compras, el software de </a:t>
            </a:r>
            <a:r>
              <a:rPr lang="es-MX" dirty="0" err="1"/>
              <a:t>WebShop</a:t>
            </a:r>
            <a:r>
              <a:rPr lang="es-MX" dirty="0"/>
              <a:t> debería consultar la base de datos para ver si existe stock suficiente de este producto. La forma general para hacer consultas en el lenguaje SQL es la siguiente: </a:t>
            </a:r>
            <a:endParaRPr lang="en-US" dirty="0"/>
          </a:p>
        </p:txBody>
      </p:sp>
      <p:pic>
        <p:nvPicPr>
          <p:cNvPr id="4" name="Imagen 3"/>
          <p:cNvPicPr>
            <a:picLocks noChangeAspect="1"/>
          </p:cNvPicPr>
          <p:nvPr/>
        </p:nvPicPr>
        <p:blipFill>
          <a:blip r:embed="rId2"/>
          <a:stretch>
            <a:fillRect/>
          </a:stretch>
        </p:blipFill>
        <p:spPr>
          <a:xfrm>
            <a:off x="3569677" y="3783661"/>
            <a:ext cx="3833446" cy="1166408"/>
          </a:xfrm>
          <a:prstGeom prst="rect">
            <a:avLst/>
          </a:prstGeom>
        </p:spPr>
      </p:pic>
    </p:spTree>
    <p:extLst>
      <p:ext uri="{BB962C8B-B14F-4D97-AF65-F5344CB8AC3E}">
        <p14:creationId xmlns:p14="http://schemas.microsoft.com/office/powerpoint/2010/main" val="1204085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3092" y="114300"/>
            <a:ext cx="11939954" cy="6550269"/>
          </a:xfrm>
        </p:spPr>
        <p:txBody>
          <a:bodyPr>
            <a:normAutofit lnSpcReduction="10000"/>
          </a:bodyPr>
          <a:lstStyle/>
          <a:p>
            <a:pPr marL="0" indent="0" algn="just">
              <a:buNone/>
            </a:pPr>
            <a:r>
              <a:rPr lang="es-MX" dirty="0"/>
              <a:t>Como en el caso de UPDATE arriba, para hacer las consultas de tipo SELECT-FROM-WHERE, tenemos tres partes: </a:t>
            </a:r>
          </a:p>
          <a:p>
            <a:pPr marL="514350" indent="-514350" algn="just">
              <a:buAutoNum type="arabicPeriod"/>
            </a:pPr>
            <a:r>
              <a:rPr lang="es-MX" dirty="0"/>
              <a:t>La cláusula SELECT, especificando los atributos que nos interesan.</a:t>
            </a:r>
          </a:p>
          <a:p>
            <a:pPr marL="514350" indent="-514350" algn="just">
              <a:buAutoNum type="arabicPeriod"/>
            </a:pPr>
            <a:r>
              <a:rPr lang="es-MX" dirty="0"/>
              <a:t>La cláusula FROM, especificando qué tablas vamos a utilizar en nuestra búsqueda de información </a:t>
            </a:r>
          </a:p>
          <a:p>
            <a:pPr marL="514350" indent="-514350" algn="just">
              <a:buAutoNum type="arabicPeriod"/>
            </a:pPr>
            <a:r>
              <a:rPr lang="es-MX" dirty="0"/>
              <a:t>La cláusula WHERE, especificando la condición para filtrar las </a:t>
            </a:r>
            <a:r>
              <a:rPr lang="es-MX" dirty="0" err="1"/>
              <a:t>tuplas</a:t>
            </a:r>
            <a:r>
              <a:rPr lang="es-MX" dirty="0"/>
              <a:t> en la búsqueda </a:t>
            </a:r>
          </a:p>
          <a:p>
            <a:pPr marL="0" indent="0" algn="just">
              <a:buNone/>
            </a:pPr>
            <a:r>
              <a:rPr lang="es-MX" dirty="0"/>
              <a:t>Por ejemplo, cuando un usuario desea comprar el producto “GoPro Hero 5”, el sistema informático de </a:t>
            </a:r>
            <a:r>
              <a:rPr lang="es-MX" dirty="0" err="1"/>
              <a:t>WebShop</a:t>
            </a:r>
            <a:r>
              <a:rPr lang="es-MX" dirty="0"/>
              <a:t> va a hacer la siguiente consulta a la base de datos:</a:t>
            </a:r>
          </a:p>
          <a:p>
            <a:pPr marL="0" indent="0" algn="just">
              <a:buNone/>
            </a:pPr>
            <a:endParaRPr lang="es-MX" dirty="0"/>
          </a:p>
          <a:p>
            <a:pPr marL="0" indent="0" algn="just">
              <a:buNone/>
            </a:pPr>
            <a:endParaRPr lang="es-MX" dirty="0"/>
          </a:p>
          <a:p>
            <a:pPr marL="0" indent="0" algn="just">
              <a:buNone/>
            </a:pPr>
            <a:r>
              <a:rPr lang="es-MX" dirty="0"/>
              <a:t>Con este comando, se va a devolver el “Stock” del producto con el nombre “GoPro Hero 5”. Si el stock es mayor a cero, el software entonces va a permitir al usuario agregar este producto a su carrito de compras.</a:t>
            </a:r>
            <a:endParaRPr lang="en-US" dirty="0"/>
          </a:p>
        </p:txBody>
      </p:sp>
      <p:pic>
        <p:nvPicPr>
          <p:cNvPr id="4" name="Imagen 3"/>
          <p:cNvPicPr>
            <a:picLocks noChangeAspect="1"/>
          </p:cNvPicPr>
          <p:nvPr/>
        </p:nvPicPr>
        <p:blipFill>
          <a:blip r:embed="rId2"/>
          <a:stretch>
            <a:fillRect/>
          </a:stretch>
        </p:blipFill>
        <p:spPr>
          <a:xfrm>
            <a:off x="4563208" y="3859823"/>
            <a:ext cx="2655277" cy="1107831"/>
          </a:xfrm>
          <a:prstGeom prst="rect">
            <a:avLst/>
          </a:prstGeom>
        </p:spPr>
      </p:pic>
    </p:spTree>
    <p:extLst>
      <p:ext uri="{BB962C8B-B14F-4D97-AF65-F5344CB8AC3E}">
        <p14:creationId xmlns:p14="http://schemas.microsoft.com/office/powerpoint/2010/main" val="3027995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INTRODUCCIÓN</a:t>
            </a:r>
            <a:endParaRPr lang="en-US" b="1" dirty="0"/>
          </a:p>
        </p:txBody>
      </p:sp>
      <p:sp>
        <p:nvSpPr>
          <p:cNvPr id="3" name="Marcador de contenido 2"/>
          <p:cNvSpPr>
            <a:spLocks noGrp="1"/>
          </p:cNvSpPr>
          <p:nvPr>
            <p:ph idx="1"/>
          </p:nvPr>
        </p:nvSpPr>
        <p:spPr>
          <a:xfrm>
            <a:off x="307731" y="1825625"/>
            <a:ext cx="11456377" cy="4351338"/>
          </a:xfrm>
        </p:spPr>
        <p:txBody>
          <a:bodyPr/>
          <a:lstStyle/>
          <a:p>
            <a:pPr marL="0" indent="0" algn="just">
              <a:buNone/>
            </a:pPr>
            <a:r>
              <a:rPr lang="es-MX" dirty="0"/>
              <a:t>En esta clase vamos a explicar cómo integrar un software de bases de datos relacionales en el flujo de información en una empresa, y cómo se interactúa con este software en el día a día de la empresa. Para esto vamos a introducir el concepto de lenguajes de consultas, y ver el lenguaje más usado en el mundo relacional: SQL</a:t>
            </a:r>
            <a:r>
              <a:rPr lang="es-MX"/>
              <a:t>. </a:t>
            </a:r>
            <a:endParaRPr lang="en-US" dirty="0"/>
          </a:p>
        </p:txBody>
      </p:sp>
    </p:spTree>
    <p:extLst>
      <p:ext uri="{BB962C8B-B14F-4D97-AF65-F5344CB8AC3E}">
        <p14:creationId xmlns:p14="http://schemas.microsoft.com/office/powerpoint/2010/main" val="297386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JOINS</a:t>
            </a:r>
            <a:endParaRPr lang="en-US" b="1" dirty="0"/>
          </a:p>
        </p:txBody>
      </p:sp>
      <p:sp>
        <p:nvSpPr>
          <p:cNvPr id="3" name="Marcador de contenido 2"/>
          <p:cNvSpPr>
            <a:spLocks noGrp="1"/>
          </p:cNvSpPr>
          <p:nvPr>
            <p:ph idx="1"/>
          </p:nvPr>
        </p:nvSpPr>
        <p:spPr>
          <a:xfrm>
            <a:off x="184637" y="1325562"/>
            <a:ext cx="11790485" cy="5101615"/>
          </a:xfrm>
        </p:spPr>
        <p:txBody>
          <a:bodyPr>
            <a:normAutofit/>
          </a:bodyPr>
          <a:lstStyle/>
          <a:p>
            <a:pPr marL="0" indent="0" algn="just">
              <a:buNone/>
            </a:pPr>
            <a:r>
              <a:rPr lang="es-MX" dirty="0"/>
              <a:t>El último tipo de consultas de SQL que vamos a considerar son las consultas que utilizan más de una tabla. Este tipo de consultas se llaman </a:t>
            </a:r>
            <a:r>
              <a:rPr lang="es-MX" dirty="0" err="1"/>
              <a:t>joins</a:t>
            </a:r>
            <a:r>
              <a:rPr lang="es-MX" dirty="0"/>
              <a:t> en inglés (</a:t>
            </a:r>
            <a:r>
              <a:rPr lang="es-MX" dirty="0" err="1"/>
              <a:t>join</a:t>
            </a:r>
            <a:r>
              <a:rPr lang="es-MX" dirty="0"/>
              <a:t> = cruce, porque cruzan más de una tabla), y nos permiten especificar condiciones complejas útiles para análisis de los datos. Por ejemplo, cuando la unidad de ventas de </a:t>
            </a:r>
            <a:r>
              <a:rPr lang="es-MX" dirty="0" err="1"/>
              <a:t>WebShop</a:t>
            </a:r>
            <a:r>
              <a:rPr lang="es-MX" dirty="0"/>
              <a:t> hace un análisis de mercado para determinar el tipo de productos que cierto cliente podría comprar en el futuro, les interesaría ver la lista de todos los productos comprados por el cliente en el pasado. Basado en esta información, la unidad de ventas puede hacer una predicción de productos que le podrían interesar al cliente en el futuro.</a:t>
            </a:r>
          </a:p>
        </p:txBody>
      </p:sp>
    </p:spTree>
    <p:extLst>
      <p:ext uri="{BB962C8B-B14F-4D97-AF65-F5344CB8AC3E}">
        <p14:creationId xmlns:p14="http://schemas.microsoft.com/office/powerpoint/2010/main" val="1734319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37392" y="149468"/>
            <a:ext cx="11579470" cy="6523893"/>
          </a:xfrm>
        </p:spPr>
        <p:txBody>
          <a:bodyPr>
            <a:normAutofit fontScale="92500" lnSpcReduction="10000"/>
          </a:bodyPr>
          <a:lstStyle/>
          <a:p>
            <a:pPr marL="0" indent="0" algn="just">
              <a:buNone/>
            </a:pPr>
            <a:r>
              <a:rPr lang="es-MX" dirty="0"/>
              <a:t>Para conseguir esta información, uno tiene que utilizar dos tablas: Ventas, para encontrar el código de todos los productos comprados por el cliente, y Productos, para encontrar los nombres de los productos comprados por el cliente. Por ejemplo, si nos interesan los nombres de productos comprados por Gonzalo y conocemos que su RUT es igual a 15.378.AAA-K, podemos ejecutar lo siguiente:</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r>
              <a:rPr lang="es-MX" dirty="0"/>
              <a:t>Nótense que en este comando estamos utilizando la sintaxis </a:t>
            </a:r>
            <a:r>
              <a:rPr lang="es-MX" dirty="0" err="1"/>
              <a:t>Tabla.Atributo</a:t>
            </a:r>
            <a:r>
              <a:rPr lang="es-MX" dirty="0"/>
              <a:t> (por ejemplo, </a:t>
            </a:r>
            <a:r>
              <a:rPr lang="es-MX" dirty="0" err="1"/>
              <a:t>Productos.Nombre</a:t>
            </a:r>
            <a:r>
              <a:rPr lang="es-MX" dirty="0"/>
              <a:t>), para especificar de dónde proviene el dato al que se hace referencia. Esto no es necesario cuando usamos solo una tabla, pero como dos tablas pueden tener un atributo con el mismo nombre (por ejemplo, el atributo “código” en Productos y Ventas), utilizamos esta sintaxis en nuestro ejemplo. En nuestra consulta la cláusula SELECT especifica que nos interesa el valor del atributo “Nombre” de la tabla “Productos”. La cláusula FROM nombra las tablas que vamos a acceder: Productos, y Ventas. Finalmente, la condición en el WHERE especifica cómo encontrar el dato deseado.</a:t>
            </a:r>
            <a:endParaRPr lang="en-US" dirty="0"/>
          </a:p>
          <a:p>
            <a:endParaRPr lang="en-US" dirty="0"/>
          </a:p>
        </p:txBody>
      </p:sp>
      <p:pic>
        <p:nvPicPr>
          <p:cNvPr id="4" name="Imagen 3"/>
          <p:cNvPicPr>
            <a:picLocks noChangeAspect="1"/>
          </p:cNvPicPr>
          <p:nvPr/>
        </p:nvPicPr>
        <p:blipFill>
          <a:blip r:embed="rId2"/>
          <a:stretch>
            <a:fillRect/>
          </a:stretch>
        </p:blipFill>
        <p:spPr>
          <a:xfrm>
            <a:off x="3798277" y="1995165"/>
            <a:ext cx="4651131" cy="1161274"/>
          </a:xfrm>
          <a:prstGeom prst="rect">
            <a:avLst/>
          </a:prstGeom>
        </p:spPr>
      </p:pic>
    </p:spTree>
    <p:extLst>
      <p:ext uri="{BB962C8B-B14F-4D97-AF65-F5344CB8AC3E}">
        <p14:creationId xmlns:p14="http://schemas.microsoft.com/office/powerpoint/2010/main" val="847450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90146" y="149468"/>
            <a:ext cx="11588262" cy="6594231"/>
          </a:xfrm>
        </p:spPr>
        <p:txBody>
          <a:bodyPr/>
          <a:lstStyle/>
          <a:p>
            <a:pPr marL="0" indent="0" algn="just">
              <a:buNone/>
            </a:pPr>
            <a:r>
              <a:rPr lang="es-MX" dirty="0"/>
              <a:t>Como nos interesan los productos comprados por Gonzalo, de la tabla Ventas vamos a seleccionar todas las </a:t>
            </a:r>
            <a:r>
              <a:rPr lang="es-MX" dirty="0" err="1"/>
              <a:t>tuplas</a:t>
            </a:r>
            <a:r>
              <a:rPr lang="es-MX" dirty="0"/>
              <a:t> cuyo RUT es igual al RUT de Gonzalo. La parte “</a:t>
            </a:r>
            <a:r>
              <a:rPr lang="es-MX" dirty="0" err="1"/>
              <a:t>Ventas.RUT</a:t>
            </a:r>
            <a:r>
              <a:rPr lang="es-MX" dirty="0"/>
              <a:t> = 15.378.AAA-K” nos permite seleccionar estas </a:t>
            </a:r>
            <a:r>
              <a:rPr lang="es-MX" dirty="0" err="1"/>
              <a:t>tuplas</a:t>
            </a:r>
            <a:r>
              <a:rPr lang="es-MX" dirty="0"/>
              <a:t>. Ahora, cada una de estas </a:t>
            </a:r>
            <a:r>
              <a:rPr lang="es-MX" dirty="0" err="1"/>
              <a:t>tuplas</a:t>
            </a:r>
            <a:r>
              <a:rPr lang="es-MX" dirty="0"/>
              <a:t> contiene el código del producto, pero no su nombre. Para acceder al nombre, tenemos que dirigirnos a la tabla Productos. Como ya tenemos los códigos de los productos comprados por Gonzalo, podemos ubicar las </a:t>
            </a:r>
            <a:r>
              <a:rPr lang="es-MX" dirty="0" err="1"/>
              <a:t>tuplas</a:t>
            </a:r>
            <a:r>
              <a:rPr lang="es-MX" dirty="0"/>
              <a:t> en la tabla Productos con estos códigos, utilizando la condición “</a:t>
            </a:r>
            <a:r>
              <a:rPr lang="es-MX" dirty="0" err="1"/>
              <a:t>Productos.Código</a:t>
            </a:r>
            <a:r>
              <a:rPr lang="es-MX" dirty="0"/>
              <a:t> = </a:t>
            </a:r>
            <a:r>
              <a:rPr lang="es-MX" dirty="0" err="1"/>
              <a:t>Ventas.Código</a:t>
            </a:r>
            <a:r>
              <a:rPr lang="es-MX" dirty="0"/>
              <a:t>”. Las consultas de JOIN son las más complejas y las más importantes en una base de datos relacional, y se utilizan para el análisis profundo de los datos. </a:t>
            </a:r>
          </a:p>
          <a:p>
            <a:pPr marL="0" indent="0" algn="just">
              <a:buNone/>
            </a:pPr>
            <a:endParaRPr lang="es-MX" dirty="0"/>
          </a:p>
          <a:p>
            <a:pPr marL="0" indent="0" algn="just">
              <a:buNone/>
            </a:pPr>
            <a:endParaRPr lang="en-US" dirty="0"/>
          </a:p>
        </p:txBody>
      </p:sp>
      <p:pic>
        <p:nvPicPr>
          <p:cNvPr id="4" name="Imagen 3"/>
          <p:cNvPicPr>
            <a:picLocks noChangeAspect="1"/>
          </p:cNvPicPr>
          <p:nvPr/>
        </p:nvPicPr>
        <p:blipFill>
          <a:blip r:embed="rId2"/>
          <a:stretch>
            <a:fillRect/>
          </a:stretch>
        </p:blipFill>
        <p:spPr>
          <a:xfrm>
            <a:off x="3758711" y="4465804"/>
            <a:ext cx="4651131" cy="1161274"/>
          </a:xfrm>
          <a:prstGeom prst="rect">
            <a:avLst/>
          </a:prstGeom>
        </p:spPr>
      </p:pic>
    </p:spTree>
    <p:extLst>
      <p:ext uri="{BB962C8B-B14F-4D97-AF65-F5344CB8AC3E}">
        <p14:creationId xmlns:p14="http://schemas.microsoft.com/office/powerpoint/2010/main" val="2164470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a:t>MÚLTIPLES USUARIOS TRABAJANDO CON LOS DATOS</a:t>
            </a:r>
            <a:endParaRPr lang="en-US" b="1" dirty="0"/>
          </a:p>
        </p:txBody>
      </p:sp>
      <p:sp>
        <p:nvSpPr>
          <p:cNvPr id="3" name="Marcador de contenido 2"/>
          <p:cNvSpPr>
            <a:spLocks noGrp="1"/>
          </p:cNvSpPr>
          <p:nvPr>
            <p:ph idx="1"/>
          </p:nvPr>
        </p:nvSpPr>
        <p:spPr>
          <a:xfrm>
            <a:off x="184637" y="1415562"/>
            <a:ext cx="11790485" cy="5205046"/>
          </a:xfrm>
        </p:spPr>
        <p:txBody>
          <a:bodyPr>
            <a:normAutofit lnSpcReduction="10000"/>
          </a:bodyPr>
          <a:lstStyle/>
          <a:p>
            <a:pPr marL="0" indent="0" algn="just">
              <a:buNone/>
            </a:pPr>
            <a:r>
              <a:rPr lang="es-MX" dirty="0"/>
              <a:t>Una de las ventajas de usar un sistema de bases de datos es que permite a varios usuarios trabajar con los mismos datos, sin preocuparse de acciones del otro para realizar su trabajo. Para ilustrar este concepto, podemos considerar la base de datos de </a:t>
            </a:r>
            <a:r>
              <a:rPr lang="es-MX" dirty="0" err="1"/>
              <a:t>WebShop</a:t>
            </a:r>
            <a:r>
              <a:rPr lang="es-MX" dirty="0"/>
              <a:t>, dónde las tablas Productos y Usuarios se ven así:</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r>
              <a:rPr lang="es-MX" dirty="0"/>
              <a:t>Como podemos ver, existe solo un artículo disponible para comprar en este momento. La pregunta es, ¿qué pasa cuando Gonzalo Morales y Gonzalo Arenas intentan comprar este último artículo disponible al mismo tiempo? </a:t>
            </a:r>
          </a:p>
        </p:txBody>
      </p:sp>
      <p:pic>
        <p:nvPicPr>
          <p:cNvPr id="4" name="Imagen 3"/>
          <p:cNvPicPr>
            <a:picLocks noChangeAspect="1"/>
          </p:cNvPicPr>
          <p:nvPr/>
        </p:nvPicPr>
        <p:blipFill>
          <a:blip r:embed="rId2"/>
          <a:stretch>
            <a:fillRect/>
          </a:stretch>
        </p:blipFill>
        <p:spPr>
          <a:xfrm>
            <a:off x="3574342" y="2969288"/>
            <a:ext cx="4304762" cy="876190"/>
          </a:xfrm>
          <a:prstGeom prst="rect">
            <a:avLst/>
          </a:prstGeom>
        </p:spPr>
      </p:pic>
      <p:pic>
        <p:nvPicPr>
          <p:cNvPr id="5" name="Imagen 4"/>
          <p:cNvPicPr>
            <a:picLocks noChangeAspect="1"/>
          </p:cNvPicPr>
          <p:nvPr/>
        </p:nvPicPr>
        <p:blipFill>
          <a:blip r:embed="rId3"/>
          <a:stretch>
            <a:fillRect/>
          </a:stretch>
        </p:blipFill>
        <p:spPr>
          <a:xfrm>
            <a:off x="2986476" y="3845478"/>
            <a:ext cx="6219048" cy="1133333"/>
          </a:xfrm>
          <a:prstGeom prst="rect">
            <a:avLst/>
          </a:prstGeom>
        </p:spPr>
      </p:pic>
    </p:spTree>
    <p:extLst>
      <p:ext uri="{BB962C8B-B14F-4D97-AF65-F5344CB8AC3E}">
        <p14:creationId xmlns:p14="http://schemas.microsoft.com/office/powerpoint/2010/main" val="3247904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TRANSACCIONES</a:t>
            </a:r>
            <a:endParaRPr lang="en-US" b="1" dirty="0"/>
          </a:p>
        </p:txBody>
      </p:sp>
      <p:sp>
        <p:nvSpPr>
          <p:cNvPr id="3" name="Marcador de contenido 2"/>
          <p:cNvSpPr>
            <a:spLocks noGrp="1"/>
          </p:cNvSpPr>
          <p:nvPr>
            <p:ph idx="1"/>
          </p:nvPr>
        </p:nvSpPr>
        <p:spPr>
          <a:xfrm>
            <a:off x="184637" y="1325562"/>
            <a:ext cx="11790485" cy="5101615"/>
          </a:xfrm>
        </p:spPr>
        <p:txBody>
          <a:bodyPr>
            <a:normAutofit fontScale="92500" lnSpcReduction="10000"/>
          </a:bodyPr>
          <a:lstStyle/>
          <a:p>
            <a:pPr marL="0" indent="0" algn="just">
              <a:buNone/>
            </a:pPr>
            <a:r>
              <a:rPr lang="es-MX" dirty="0"/>
              <a:t>Si la aplicación de </a:t>
            </a:r>
            <a:r>
              <a:rPr lang="es-MX" dirty="0" err="1"/>
              <a:t>WebShop</a:t>
            </a:r>
            <a:r>
              <a:rPr lang="es-MX" dirty="0"/>
              <a:t> funcionara como explicamos antes, lo que pasaría es que se generaría un orden de compra para cada usuario, y el programa ejecutaría los siguientes dos comandos: </a:t>
            </a:r>
          </a:p>
          <a:p>
            <a:pPr marL="0" indent="0" algn="just">
              <a:buNone/>
            </a:pPr>
            <a:r>
              <a:rPr lang="es-MX" dirty="0"/>
              <a:t>• Para la compra de 2 clientes, se ejecuta lo siguiente para cada uno: </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r>
              <a:rPr lang="es-MX" dirty="0"/>
              <a:t>El problema con esto es qué nos quedaríamos con el stock del artículo “Sony AC2020” en -1. Si los dos clientes realizan su pago con éxito, ahora nos quedaríamos con el problema que no podríamos enviar el producto a uno de los clientes, aunque ya recibimos su pago. Obviamente este tipo de cosas no deberían pasar en la tienda de </a:t>
            </a:r>
            <a:r>
              <a:rPr lang="es-MX" dirty="0" err="1"/>
              <a:t>WebShop</a:t>
            </a:r>
            <a:r>
              <a:rPr lang="es-MX" dirty="0"/>
              <a:t>.</a:t>
            </a:r>
          </a:p>
        </p:txBody>
      </p:sp>
      <p:pic>
        <p:nvPicPr>
          <p:cNvPr id="4" name="Imagen 3"/>
          <p:cNvPicPr>
            <a:picLocks noChangeAspect="1"/>
          </p:cNvPicPr>
          <p:nvPr/>
        </p:nvPicPr>
        <p:blipFill>
          <a:blip r:embed="rId2"/>
          <a:stretch>
            <a:fillRect/>
          </a:stretch>
        </p:blipFill>
        <p:spPr>
          <a:xfrm>
            <a:off x="3446585" y="3271857"/>
            <a:ext cx="5336930" cy="464874"/>
          </a:xfrm>
          <a:prstGeom prst="rect">
            <a:avLst/>
          </a:prstGeom>
        </p:spPr>
      </p:pic>
      <p:pic>
        <p:nvPicPr>
          <p:cNvPr id="5" name="Imagen 4"/>
          <p:cNvPicPr>
            <a:picLocks noChangeAspect="1"/>
          </p:cNvPicPr>
          <p:nvPr/>
        </p:nvPicPr>
        <p:blipFill>
          <a:blip r:embed="rId3"/>
          <a:stretch>
            <a:fillRect/>
          </a:stretch>
        </p:blipFill>
        <p:spPr>
          <a:xfrm>
            <a:off x="3446584" y="3676302"/>
            <a:ext cx="5398477" cy="886906"/>
          </a:xfrm>
          <a:prstGeom prst="rect">
            <a:avLst/>
          </a:prstGeom>
        </p:spPr>
      </p:pic>
    </p:spTree>
    <p:extLst>
      <p:ext uri="{BB962C8B-B14F-4D97-AF65-F5344CB8AC3E}">
        <p14:creationId xmlns:p14="http://schemas.microsoft.com/office/powerpoint/2010/main" val="373745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RESTRICCIONES</a:t>
            </a:r>
            <a:endParaRPr lang="en-US" b="1" dirty="0"/>
          </a:p>
        </p:txBody>
      </p:sp>
      <p:sp>
        <p:nvSpPr>
          <p:cNvPr id="3" name="Marcador de contenido 2"/>
          <p:cNvSpPr>
            <a:spLocks noGrp="1"/>
          </p:cNvSpPr>
          <p:nvPr>
            <p:ph idx="1"/>
          </p:nvPr>
        </p:nvSpPr>
        <p:spPr>
          <a:xfrm>
            <a:off x="184637" y="1325562"/>
            <a:ext cx="11790485" cy="5101615"/>
          </a:xfrm>
        </p:spPr>
        <p:txBody>
          <a:bodyPr>
            <a:normAutofit/>
          </a:bodyPr>
          <a:lstStyle/>
          <a:p>
            <a:pPr marL="0" indent="0" algn="just">
              <a:buNone/>
            </a:pPr>
            <a:r>
              <a:rPr lang="es-MX" dirty="0"/>
              <a:t>Una restricción de integridad es simplemente una condición que exige cierto comportamiento de nuestros datos. Por ejemplo, llaves primarias son una restricción de integridad que no permite tener dos </a:t>
            </a:r>
            <a:r>
              <a:rPr lang="es-MX" dirty="0" err="1"/>
              <a:t>tuplas</a:t>
            </a:r>
            <a:r>
              <a:rPr lang="es-MX" dirty="0"/>
              <a:t> que tienen la misma llave, pero distintos datos. Otro tipo de restricción sería decir a nuestra base de datos que el valor del atributo Stock, en la tabla Productos, siempre debería ser mayor o igual a cero. Esto se puede exigir cuando se declara el esquema de la relación. Por ejemplo, para definir correctamente la tabla Productos, podemos usar el siguiente comando:</a:t>
            </a:r>
          </a:p>
          <a:p>
            <a:pPr marL="0" indent="0" algn="just">
              <a:buNone/>
            </a:pPr>
            <a:endParaRPr lang="es-MX" dirty="0"/>
          </a:p>
        </p:txBody>
      </p:sp>
      <p:pic>
        <p:nvPicPr>
          <p:cNvPr id="4" name="Imagen 3"/>
          <p:cNvPicPr>
            <a:picLocks noChangeAspect="1"/>
          </p:cNvPicPr>
          <p:nvPr/>
        </p:nvPicPr>
        <p:blipFill>
          <a:blip r:embed="rId2"/>
          <a:stretch>
            <a:fillRect/>
          </a:stretch>
        </p:blipFill>
        <p:spPr>
          <a:xfrm>
            <a:off x="2998178" y="4814211"/>
            <a:ext cx="5715000" cy="1340404"/>
          </a:xfrm>
          <a:prstGeom prst="rect">
            <a:avLst/>
          </a:prstGeom>
        </p:spPr>
      </p:pic>
    </p:spTree>
    <p:extLst>
      <p:ext uri="{BB962C8B-B14F-4D97-AF65-F5344CB8AC3E}">
        <p14:creationId xmlns:p14="http://schemas.microsoft.com/office/powerpoint/2010/main" val="2814795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4637" y="140677"/>
            <a:ext cx="11790485" cy="6585437"/>
          </a:xfrm>
        </p:spPr>
        <p:txBody>
          <a:bodyPr>
            <a:normAutofit fontScale="92500" lnSpcReduction="10000"/>
          </a:bodyPr>
          <a:lstStyle/>
          <a:p>
            <a:pPr marL="0" indent="0" algn="just">
              <a:buNone/>
            </a:pPr>
            <a:r>
              <a:rPr lang="es-MX" dirty="0"/>
              <a:t>Formalmente, una transacción en una base de datos relacional es un conjunto de consultas SQL tal qué: o todas las consultas se ejecutan con éxito, o no se ejecuta ninguna de las consultas. En SQL uno especifica las transacciones con palabras START TRANSACTION y COMMIT. Por ejemplo, la transacción para la compra de Gonzalo se veía así:</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r>
              <a:rPr lang="es-MX" dirty="0"/>
              <a:t>Esta transacción consiste en dos consultas: una para insertar la compra de Gonzalo a la tabla Ventas, y la otra para actualizar el stock del ítem pedido. La compra de Gonzalo sería una transacción similar, pero si uno intenta ejecutar la transacción, el sistema de bases de datos lo rechazaría, y ahora la aplicación de </a:t>
            </a:r>
            <a:r>
              <a:rPr lang="es-MX" dirty="0" err="1"/>
              <a:t>WebShop</a:t>
            </a:r>
            <a:r>
              <a:rPr lang="es-MX" dirty="0"/>
              <a:t> puede avisar a Gonzalo que en este momento no cuenta con el stock suficiente para realizar su pedido. Es importante anotar que cuando se rechaza la transacción de Gonzalo, la tabla de Ventas no queda con el registro de su compra, sino este comando simplemente no se ejecuta.</a:t>
            </a:r>
          </a:p>
        </p:txBody>
      </p:sp>
      <p:pic>
        <p:nvPicPr>
          <p:cNvPr id="4" name="Imagen 3"/>
          <p:cNvPicPr>
            <a:picLocks noChangeAspect="1"/>
          </p:cNvPicPr>
          <p:nvPr/>
        </p:nvPicPr>
        <p:blipFill>
          <a:blip r:embed="rId2"/>
          <a:stretch>
            <a:fillRect/>
          </a:stretch>
        </p:blipFill>
        <p:spPr>
          <a:xfrm>
            <a:off x="3263772" y="1683726"/>
            <a:ext cx="5790476" cy="1749669"/>
          </a:xfrm>
          <a:prstGeom prst="rect">
            <a:avLst/>
          </a:prstGeom>
        </p:spPr>
      </p:pic>
    </p:spTree>
    <p:extLst>
      <p:ext uri="{BB962C8B-B14F-4D97-AF65-F5344CB8AC3E}">
        <p14:creationId xmlns:p14="http://schemas.microsoft.com/office/powerpoint/2010/main" val="1250953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PARADIGMA ACID</a:t>
            </a:r>
            <a:endParaRPr lang="en-US" b="1" dirty="0"/>
          </a:p>
        </p:txBody>
      </p:sp>
      <p:sp>
        <p:nvSpPr>
          <p:cNvPr id="3" name="Marcador de contenido 2"/>
          <p:cNvSpPr>
            <a:spLocks noGrp="1"/>
          </p:cNvSpPr>
          <p:nvPr>
            <p:ph idx="1"/>
          </p:nvPr>
        </p:nvSpPr>
        <p:spPr>
          <a:xfrm>
            <a:off x="184637" y="1325562"/>
            <a:ext cx="11790485" cy="5418138"/>
          </a:xfrm>
        </p:spPr>
        <p:txBody>
          <a:bodyPr>
            <a:normAutofit fontScale="85000" lnSpcReduction="20000"/>
          </a:bodyPr>
          <a:lstStyle/>
          <a:p>
            <a:pPr marL="0" indent="0" algn="just">
              <a:buNone/>
            </a:pPr>
            <a:r>
              <a:rPr lang="es-MX" dirty="0"/>
              <a:t>Garantías de una Base de Datos Relacional:</a:t>
            </a:r>
          </a:p>
          <a:p>
            <a:pPr marL="514350" indent="-514350" algn="just">
              <a:buAutoNum type="arabicPeriod"/>
            </a:pPr>
            <a:endParaRPr lang="es-MX" dirty="0"/>
          </a:p>
          <a:p>
            <a:pPr marL="514350" indent="-514350" algn="just">
              <a:buAutoNum type="arabicPeriod"/>
            </a:pPr>
            <a:r>
              <a:rPr lang="es-MX" dirty="0"/>
              <a:t>A por Atomicidad. Es la propiedad que nos dice que cada transacción o se ejecuta por completo, o no se ejecuta ninguna parte de la transacción, como en el ejemplo arriba. </a:t>
            </a:r>
          </a:p>
          <a:p>
            <a:pPr marL="514350" indent="-514350" algn="just">
              <a:buAutoNum type="arabicPeriod"/>
            </a:pPr>
            <a:r>
              <a:rPr lang="es-MX" dirty="0"/>
              <a:t>C por Consistencia. Es la propiedad que nos garantiza que después de ejecutar cada transacción por completo, la base de datos queda en un estado consistente. Esto quiere decir que cada una de las tablas cumple con sus restricciones de integridad. </a:t>
            </a:r>
          </a:p>
          <a:p>
            <a:pPr marL="514350" indent="-514350" algn="just">
              <a:buAutoNum type="arabicPeriod"/>
            </a:pPr>
            <a:r>
              <a:rPr lang="es-MX" dirty="0"/>
              <a:t>I por Aislamiento (</a:t>
            </a:r>
            <a:r>
              <a:rPr lang="es-MX" dirty="0" err="1"/>
              <a:t>Isolation</a:t>
            </a:r>
            <a:r>
              <a:rPr lang="es-MX" dirty="0"/>
              <a:t> en inglés). Es la propiedad que permite a dos usuarios trabajar con los datos al mismo tiempo, sin preocuparse de acciones del otro. En nuestro ejemplo, esto significa que Gonzalo y Gonzalo pueden hacer su compra, y la base de datos se va a preocupar por si existe stock suficiente del ítem que quieren comprar, en el caso que otra persona está comprando el mismo ítem al mismo tiempo.</a:t>
            </a:r>
          </a:p>
          <a:p>
            <a:pPr marL="514350" indent="-514350" algn="just">
              <a:buAutoNum type="arabicPeriod"/>
            </a:pPr>
            <a:r>
              <a:rPr lang="es-MX" dirty="0"/>
              <a:t>D por Durabilidad. Es la propiedad que nos garantiza que uno siempre puede recuperar el último estado de la base de datos en el caso que ocurra un error en el sistema durante la ejecución de una transacción. Por ejemplo, esto nos dice que si el sistema respondió a Gonzalo que su compra fue realizada con éxito, si se corta la luz, o la red, esta información igual va a quedar guardada en la base de datos, y no se va a perder.</a:t>
            </a:r>
          </a:p>
        </p:txBody>
      </p:sp>
    </p:spTree>
    <p:extLst>
      <p:ext uri="{BB962C8B-B14F-4D97-AF65-F5344CB8AC3E}">
        <p14:creationId xmlns:p14="http://schemas.microsoft.com/office/powerpoint/2010/main" val="3627333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LECTURA OBLIGATORIA:</a:t>
            </a:r>
            <a:endParaRPr lang="en-US" b="1" dirty="0"/>
          </a:p>
        </p:txBody>
      </p:sp>
      <p:sp>
        <p:nvSpPr>
          <p:cNvPr id="3" name="Marcador de contenido 2"/>
          <p:cNvSpPr>
            <a:spLocks noGrp="1"/>
          </p:cNvSpPr>
          <p:nvPr>
            <p:ph idx="1"/>
          </p:nvPr>
        </p:nvSpPr>
        <p:spPr>
          <a:xfrm>
            <a:off x="184637" y="1325562"/>
            <a:ext cx="11790485" cy="5101615"/>
          </a:xfrm>
        </p:spPr>
        <p:txBody>
          <a:bodyPr>
            <a:normAutofit/>
          </a:bodyPr>
          <a:lstStyle/>
          <a:p>
            <a:pPr marL="0" indent="0" algn="just">
              <a:buNone/>
            </a:pPr>
            <a:r>
              <a:rPr lang="es-MX" dirty="0"/>
              <a:t>1 INTRODUCCION A LOS SISTEMAS DE BASES DE DATOS, páginas 3 a 21 del libro Sistemas de Gestión de Base de Datos, </a:t>
            </a:r>
            <a:r>
              <a:rPr lang="es-MX" dirty="0" err="1"/>
              <a:t>Ramakrishnan</a:t>
            </a:r>
            <a:r>
              <a:rPr lang="es-MX" dirty="0"/>
              <a:t> y </a:t>
            </a:r>
            <a:r>
              <a:rPr lang="es-MX" dirty="0" err="1"/>
              <a:t>Gehrke</a:t>
            </a:r>
            <a:r>
              <a:rPr lang="es-MX" dirty="0"/>
              <a:t>, Responder las preguntas de repaso y </a:t>
            </a:r>
            <a:r>
              <a:rPr lang="es-MX"/>
              <a:t>los ejercicios.</a:t>
            </a:r>
            <a:endParaRPr lang="es-MX" dirty="0"/>
          </a:p>
        </p:txBody>
      </p:sp>
    </p:spTree>
    <p:extLst>
      <p:ext uri="{BB962C8B-B14F-4D97-AF65-F5344CB8AC3E}">
        <p14:creationId xmlns:p14="http://schemas.microsoft.com/office/powerpoint/2010/main" val="27039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BASES DE DATOS EN LA EMPRESA</a:t>
            </a:r>
            <a:endParaRPr lang="en-US" b="1" dirty="0"/>
          </a:p>
        </p:txBody>
      </p:sp>
      <p:sp>
        <p:nvSpPr>
          <p:cNvPr id="3" name="Marcador de contenido 2"/>
          <p:cNvSpPr>
            <a:spLocks noGrp="1"/>
          </p:cNvSpPr>
          <p:nvPr>
            <p:ph idx="1"/>
          </p:nvPr>
        </p:nvSpPr>
        <p:spPr>
          <a:xfrm>
            <a:off x="193431" y="1325564"/>
            <a:ext cx="11790484" cy="5303836"/>
          </a:xfrm>
        </p:spPr>
        <p:txBody>
          <a:bodyPr/>
          <a:lstStyle/>
          <a:p>
            <a:pPr marL="0" indent="0" algn="just">
              <a:buNone/>
            </a:pPr>
            <a:r>
              <a:rPr lang="es-MX" dirty="0"/>
              <a:t>Dadas las múltiples ventajas de manejar los datos de manera estructurada a través de un sistema de bases de datos, Juan, el dueño del </a:t>
            </a:r>
            <a:r>
              <a:rPr lang="es-MX" dirty="0" err="1"/>
              <a:t>WebShop</a:t>
            </a:r>
            <a:r>
              <a:rPr lang="es-MX" dirty="0"/>
              <a:t>, decide instalar un software de bases de datos relacionales en su empresa. Analizando el flujo de información en el proceso de ventas y despachos, Juan decide utilizar el siguiente esquema para sus datos:</a:t>
            </a:r>
          </a:p>
          <a:p>
            <a:pPr marL="0" indent="0" algn="just">
              <a:buNone/>
            </a:pPr>
            <a:r>
              <a:rPr lang="en-US" dirty="0"/>
              <a:t>• </a:t>
            </a:r>
            <a:r>
              <a:rPr lang="en-US" dirty="0" err="1"/>
              <a:t>Productos</a:t>
            </a:r>
            <a:r>
              <a:rPr lang="en-US" dirty="0"/>
              <a:t>(</a:t>
            </a:r>
            <a:r>
              <a:rPr lang="en-US" u="sng" dirty="0" err="1"/>
              <a:t>Código</a:t>
            </a:r>
            <a:r>
              <a:rPr lang="en-US" u="sng" dirty="0"/>
              <a:t>,</a:t>
            </a:r>
            <a:r>
              <a:rPr lang="en-US" dirty="0"/>
              <a:t> </a:t>
            </a:r>
            <a:r>
              <a:rPr lang="en-US" dirty="0" err="1"/>
              <a:t>Nombre</a:t>
            </a:r>
            <a:r>
              <a:rPr lang="en-US" dirty="0"/>
              <a:t>, </a:t>
            </a:r>
            <a:r>
              <a:rPr lang="en-US" dirty="0" err="1"/>
              <a:t>Precio</a:t>
            </a:r>
            <a:r>
              <a:rPr lang="en-US" dirty="0"/>
              <a:t>, Stock) </a:t>
            </a:r>
          </a:p>
          <a:p>
            <a:pPr marL="0" indent="0" algn="just">
              <a:buNone/>
            </a:pPr>
            <a:r>
              <a:rPr lang="en-US" dirty="0"/>
              <a:t>• Ventas(</a:t>
            </a:r>
            <a:r>
              <a:rPr lang="en-US" u="sng" dirty="0" err="1"/>
              <a:t>TransId</a:t>
            </a:r>
            <a:r>
              <a:rPr lang="en-US" dirty="0"/>
              <a:t>, RUT, </a:t>
            </a:r>
            <a:r>
              <a:rPr lang="en-US" dirty="0" err="1"/>
              <a:t>Código</a:t>
            </a:r>
            <a:r>
              <a:rPr lang="en-US" dirty="0"/>
              <a:t>, </a:t>
            </a:r>
            <a:r>
              <a:rPr lang="en-US" dirty="0" err="1"/>
              <a:t>Estatus</a:t>
            </a:r>
            <a:r>
              <a:rPr lang="en-US" dirty="0"/>
              <a:t>) </a:t>
            </a:r>
          </a:p>
          <a:p>
            <a:pPr marL="0" indent="0" algn="just">
              <a:buNone/>
            </a:pPr>
            <a:r>
              <a:rPr lang="en-US" dirty="0"/>
              <a:t>• </a:t>
            </a:r>
            <a:r>
              <a:rPr lang="en-US" dirty="0" err="1"/>
              <a:t>Usuarios</a:t>
            </a:r>
            <a:r>
              <a:rPr lang="en-US" dirty="0"/>
              <a:t>(</a:t>
            </a:r>
            <a:r>
              <a:rPr lang="en-US" u="sng" dirty="0"/>
              <a:t>RUT</a:t>
            </a:r>
            <a:r>
              <a:rPr lang="en-US" dirty="0"/>
              <a:t>, </a:t>
            </a:r>
            <a:r>
              <a:rPr lang="en-US" dirty="0" err="1"/>
              <a:t>Nombre</a:t>
            </a:r>
            <a:r>
              <a:rPr lang="en-US" dirty="0"/>
              <a:t>, Calle, </a:t>
            </a:r>
            <a:r>
              <a:rPr lang="en-US" dirty="0" err="1"/>
              <a:t>Comuna</a:t>
            </a:r>
            <a:r>
              <a:rPr lang="en-US" dirty="0"/>
              <a:t>, </a:t>
            </a:r>
            <a:r>
              <a:rPr lang="en-US" dirty="0" err="1"/>
              <a:t>CódigoPostal</a:t>
            </a:r>
            <a:r>
              <a:rPr lang="en-US"/>
              <a:t>)</a:t>
            </a:r>
            <a:endParaRPr lang="en-US" dirty="0"/>
          </a:p>
        </p:txBody>
      </p:sp>
    </p:spTree>
    <p:extLst>
      <p:ext uri="{BB962C8B-B14F-4D97-AF65-F5344CB8AC3E}">
        <p14:creationId xmlns:p14="http://schemas.microsoft.com/office/powerpoint/2010/main" val="247584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DE QUE FORMA FUNCIONA EL ESQUEMA?</a:t>
            </a:r>
            <a:endParaRPr lang="en-US" b="1" dirty="0"/>
          </a:p>
        </p:txBody>
      </p:sp>
      <p:sp>
        <p:nvSpPr>
          <p:cNvPr id="3" name="Marcador de contenido 2"/>
          <p:cNvSpPr>
            <a:spLocks noGrp="1"/>
          </p:cNvSpPr>
          <p:nvPr>
            <p:ph idx="1"/>
          </p:nvPr>
        </p:nvSpPr>
        <p:spPr>
          <a:xfrm>
            <a:off x="96715" y="1325562"/>
            <a:ext cx="11913577" cy="5347799"/>
          </a:xfrm>
        </p:spPr>
        <p:txBody>
          <a:bodyPr>
            <a:normAutofit fontScale="92500" lnSpcReduction="20000"/>
          </a:bodyPr>
          <a:lstStyle/>
          <a:p>
            <a:pPr marL="0" indent="0" algn="just">
              <a:buNone/>
            </a:pPr>
            <a:r>
              <a:rPr lang="es-MX" dirty="0"/>
              <a:t>Esto quiere decir, que los datos de los productos que se venden en el </a:t>
            </a:r>
            <a:r>
              <a:rPr lang="es-MX" dirty="0" err="1"/>
              <a:t>WebShop</a:t>
            </a:r>
            <a:r>
              <a:rPr lang="es-MX" dirty="0"/>
              <a:t> son guardados en la tabla Productos, y permiten a identificar a un producto de manera única a través de su código. Similarmente, la información sobre los usuarios del </a:t>
            </a:r>
            <a:r>
              <a:rPr lang="es-MX" dirty="0" err="1"/>
              <a:t>WebShop</a:t>
            </a:r>
            <a:r>
              <a:rPr lang="es-MX" dirty="0"/>
              <a:t> se guardan en la tabla Usuarios, donde el RUT sirve como la llave para la relación. Finalmente, los datos de las ventas se guardan en la tabla Ventas, y contienen la información sobre cada compra que hace un cliente. El motor de bases de datos relacional es simplemente un software que Juan instala en uno de los computadores del </a:t>
            </a:r>
            <a:r>
              <a:rPr lang="es-MX" dirty="0" err="1"/>
              <a:t>WebShop</a:t>
            </a:r>
            <a:r>
              <a:rPr lang="es-MX" dirty="0"/>
              <a:t>, y que se preocupará de manejar todos los datos según el esquema de arriba. En este sentido, el software de bases de datos actúa como un servidor: esto quiere decir que este software se mantiene escuchando las conexiones de los usuarios que quieren acceder a los datos. Por ejemplo, cuando gente de la unidad de productos de </a:t>
            </a:r>
            <a:r>
              <a:rPr lang="es-MX" dirty="0" err="1"/>
              <a:t>WebShop</a:t>
            </a:r>
            <a:r>
              <a:rPr lang="es-MX" dirty="0"/>
              <a:t> quiere verificar el stock de un producto, pueden hacer esta tarea conectándose a la base de datos, buscar el producto en la tabla Productos a través de su código, y revisar su stock. Similarmente, cuando la gente de la unidad de ventas de </a:t>
            </a:r>
            <a:r>
              <a:rPr lang="es-MX" dirty="0" err="1"/>
              <a:t>WebShop</a:t>
            </a:r>
            <a:r>
              <a:rPr lang="es-MX" dirty="0"/>
              <a:t> quiere cambiar el estatus de una compra recién pagada, lo hacen conectándose a la base de datos, buscan la venta por su ID único, y cambian el valor del campo Estatus de “pendiente” a “pagado”. La gente conectándose a la base de datos se llaman clientes.</a:t>
            </a:r>
            <a:endParaRPr lang="en-US" dirty="0"/>
          </a:p>
        </p:txBody>
      </p:sp>
    </p:spTree>
    <p:extLst>
      <p:ext uri="{BB962C8B-B14F-4D97-AF65-F5344CB8AC3E}">
        <p14:creationId xmlns:p14="http://schemas.microsoft.com/office/powerpoint/2010/main" val="266512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ACCESO A LA BASE DE DATOS</a:t>
            </a:r>
            <a:endParaRPr lang="en-US" b="1" dirty="0"/>
          </a:p>
        </p:txBody>
      </p:sp>
      <p:sp>
        <p:nvSpPr>
          <p:cNvPr id="3" name="Marcador de contenido 2"/>
          <p:cNvSpPr>
            <a:spLocks noGrp="1"/>
          </p:cNvSpPr>
          <p:nvPr>
            <p:ph idx="1"/>
          </p:nvPr>
        </p:nvSpPr>
        <p:spPr>
          <a:xfrm>
            <a:off x="175845" y="1325563"/>
            <a:ext cx="11852031" cy="5400552"/>
          </a:xfrm>
        </p:spPr>
        <p:txBody>
          <a:bodyPr/>
          <a:lstStyle/>
          <a:p>
            <a:pPr marL="0" indent="0" algn="just">
              <a:buNone/>
            </a:pPr>
            <a:r>
              <a:rPr lang="es-MX" dirty="0"/>
              <a:t>Una base de datos normalmente no es un software por sí mismo, ya que existe en el ecosistema de una empresa como la componente encargada de manejo de los datos, y permite comunicación con otras aplicaciones, recibiendo y transmitiendo la información. Por ejemplo, en el contexto de </a:t>
            </a:r>
            <a:r>
              <a:rPr lang="es-MX" dirty="0" err="1"/>
              <a:t>WebShop</a:t>
            </a:r>
            <a:r>
              <a:rPr lang="es-MX" dirty="0"/>
              <a:t>, nos gustaría tener una página web que permite al usuario hacer un orden de productos, y realizar el pago. Para esto Juan debería diseñar una aplicación web que permita la interacción entre la página web y la base de datos.</a:t>
            </a:r>
            <a:endParaRPr lang="en-US" dirty="0"/>
          </a:p>
        </p:txBody>
      </p:sp>
    </p:spTree>
    <p:extLst>
      <p:ext uri="{BB962C8B-B14F-4D97-AF65-F5344CB8AC3E}">
        <p14:creationId xmlns:p14="http://schemas.microsoft.com/office/powerpoint/2010/main" val="298036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5508" y="149468"/>
            <a:ext cx="11834446" cy="6550269"/>
          </a:xfrm>
        </p:spPr>
        <p:txBody>
          <a:bodyPr/>
          <a:lstStyle/>
          <a:p>
            <a:pPr marL="0" indent="0" algn="just">
              <a:buNone/>
            </a:pPr>
            <a:r>
              <a:rPr lang="es-MX" dirty="0"/>
              <a:t>Esta aplicación permitiría a un usuario registrarse en la página web de </a:t>
            </a:r>
            <a:r>
              <a:rPr lang="es-MX" dirty="0" err="1"/>
              <a:t>WebShop</a:t>
            </a:r>
            <a:r>
              <a:rPr lang="es-MX" dirty="0"/>
              <a:t>, ingresando su RUT, nombre, y dirección. En este momento, la página web se conecta a la base de datos, y actualiza la tabla Usuarios con el dato de nuevo usuario. Similarmente, cuando un usuario quiere hacer un pedido, la página web se conecta a la base de datos, y revisa en la tabla Productos la disponibilidad de productos pedidos. Si existe la disponibilidad, se genera una transacción por pagar, y se inserta a la tabla Ventas con estatus “pendiente”. Al mismo tiempo, la página web se apoya en </a:t>
            </a:r>
            <a:r>
              <a:rPr lang="es-MX" dirty="0" err="1"/>
              <a:t>Webpay</a:t>
            </a:r>
            <a:r>
              <a:rPr lang="es-MX" dirty="0"/>
              <a:t> para realizar el pago usando tarjeta de crédito, o transferencia bancaria. Cuando se confirma el pago, la aplicación de nuevo avisa a la base de datos para actualizar el estatus de la transacción, y enviar la dirección y el código del producto a la unidad de despachos de </a:t>
            </a:r>
            <a:r>
              <a:rPr lang="es-MX" dirty="0" err="1"/>
              <a:t>WebShop</a:t>
            </a:r>
            <a:r>
              <a:rPr lang="es-MX" dirty="0"/>
              <a:t>. Es importante mencionar que usando una aplicación así, no es necesario que gente de la unidad de ventas revisen el estatus de cada compra en planillas Excel, porque la aplicación puede hacer esto de manera automática.</a:t>
            </a:r>
            <a:endParaRPr lang="en-US" dirty="0"/>
          </a:p>
        </p:txBody>
      </p:sp>
    </p:spTree>
    <p:extLst>
      <p:ext uri="{BB962C8B-B14F-4D97-AF65-F5344CB8AC3E}">
        <p14:creationId xmlns:p14="http://schemas.microsoft.com/office/powerpoint/2010/main" val="408283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2400" y="70338"/>
            <a:ext cx="11831515" cy="6620608"/>
          </a:xfrm>
        </p:spPr>
        <p:txBody>
          <a:bodyPr/>
          <a:lstStyle/>
          <a:p>
            <a:pPr marL="0" indent="0" algn="just">
              <a:buNone/>
            </a:pPr>
            <a:r>
              <a:rPr lang="es-MX" dirty="0"/>
              <a:t>Usualmente, uno desarrolla una aplicación web, o un sistema informático, usando un lenguaje de programación como Python, Java, JavaScript, u otro. Para permitir que la aplicación o el sistema comunique con la base de datos, casi todos lenguajes de programación modernos tienen una interfaz para intercambiar información con motores de bases de datos. Esta interfaz se llama “</a:t>
            </a:r>
            <a:r>
              <a:rPr lang="es-MX" dirty="0" err="1"/>
              <a:t>embedded</a:t>
            </a:r>
            <a:r>
              <a:rPr lang="es-MX" dirty="0"/>
              <a:t> </a:t>
            </a:r>
            <a:r>
              <a:rPr lang="es-MX" dirty="0" err="1"/>
              <a:t>query</a:t>
            </a:r>
            <a:r>
              <a:rPr lang="es-MX" dirty="0"/>
              <a:t> </a:t>
            </a:r>
            <a:r>
              <a:rPr lang="es-MX" dirty="0" err="1"/>
              <a:t>language</a:t>
            </a:r>
            <a:r>
              <a:rPr lang="es-MX" dirty="0"/>
              <a:t>” (lenguaje de consultas incrustado), porque la herramienta que uno usa para comunicarse con la base de datos se llama un lenguaje de consultas.</a:t>
            </a:r>
            <a:endParaRPr lang="en-US" dirty="0"/>
          </a:p>
        </p:txBody>
      </p:sp>
    </p:spTree>
    <p:extLst>
      <p:ext uri="{BB962C8B-B14F-4D97-AF65-F5344CB8AC3E}">
        <p14:creationId xmlns:p14="http://schemas.microsoft.com/office/powerpoint/2010/main" val="128234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477" y="0"/>
            <a:ext cx="10515600" cy="1325563"/>
          </a:xfrm>
        </p:spPr>
        <p:txBody>
          <a:bodyPr/>
          <a:lstStyle/>
          <a:p>
            <a:r>
              <a:rPr lang="es-MX" b="1" dirty="0"/>
              <a:t>LENGUAJE DE CONSULTAS</a:t>
            </a:r>
            <a:endParaRPr lang="en-US" b="1" dirty="0"/>
          </a:p>
        </p:txBody>
      </p:sp>
      <p:sp>
        <p:nvSpPr>
          <p:cNvPr id="3" name="Marcador de contenido 2"/>
          <p:cNvSpPr>
            <a:spLocks noGrp="1"/>
          </p:cNvSpPr>
          <p:nvPr>
            <p:ph idx="1"/>
          </p:nvPr>
        </p:nvSpPr>
        <p:spPr>
          <a:xfrm>
            <a:off x="158261" y="1325564"/>
            <a:ext cx="11878407" cy="5418136"/>
          </a:xfrm>
        </p:spPr>
        <p:txBody>
          <a:bodyPr/>
          <a:lstStyle/>
          <a:p>
            <a:pPr marL="0" indent="0" algn="just">
              <a:buNone/>
            </a:pPr>
            <a:r>
              <a:rPr lang="es-MX" dirty="0"/>
              <a:t>Un gran valor que bases de datos proveen es la facilidad con la cual nos permiten acceder, consultar, y modificar la información que guardan. Por ejemplo, uno puede preguntar a la base de datos de </a:t>
            </a:r>
            <a:r>
              <a:rPr lang="es-MX" dirty="0" err="1"/>
              <a:t>WebShop</a:t>
            </a:r>
            <a:r>
              <a:rPr lang="es-MX" dirty="0"/>
              <a:t> cuál es la dirección del usuario con cierto RUT, sin preocuparse dónde se guarda esta información en el disco, o en que formato está escrita. Unos ejemplos de tipos de preguntas que un sistema de bases de datos relacionales nos permite para manipular a los datos de </a:t>
            </a:r>
            <a:r>
              <a:rPr lang="es-MX" dirty="0" err="1"/>
              <a:t>WebShop</a:t>
            </a:r>
            <a:r>
              <a:rPr lang="es-MX" dirty="0"/>
              <a:t> son: </a:t>
            </a:r>
          </a:p>
          <a:p>
            <a:pPr marL="0" indent="0" algn="just">
              <a:buNone/>
            </a:pPr>
            <a:r>
              <a:rPr lang="es-MX" dirty="0"/>
              <a:t>• Encontrar el producto con el mayor stock. </a:t>
            </a:r>
          </a:p>
          <a:p>
            <a:pPr marL="0" indent="0" algn="just">
              <a:buNone/>
            </a:pPr>
            <a:r>
              <a:rPr lang="es-MX" dirty="0"/>
              <a:t>• Determinar cuántos productos tienen stock mayor que cinco.</a:t>
            </a:r>
          </a:p>
          <a:p>
            <a:pPr marL="0" indent="0" algn="just">
              <a:buNone/>
            </a:pPr>
            <a:r>
              <a:rPr lang="es-MX" dirty="0"/>
              <a:t>• La compra con más valor del usuario con un RUT especifico. </a:t>
            </a:r>
          </a:p>
          <a:p>
            <a:pPr marL="0" indent="0" algn="just">
              <a:buNone/>
            </a:pPr>
            <a:r>
              <a:rPr lang="es-MX" dirty="0"/>
              <a:t>• Nombres de todos los usuarios viviendo en una comuna específica. </a:t>
            </a:r>
          </a:p>
          <a:p>
            <a:pPr marL="0" indent="0" algn="just">
              <a:buNone/>
            </a:pPr>
            <a:r>
              <a:rPr lang="es-MX" dirty="0"/>
              <a:t>• Comuna en la cual se compra más productos con cierto código.</a:t>
            </a:r>
            <a:endParaRPr lang="en-US" dirty="0"/>
          </a:p>
        </p:txBody>
      </p:sp>
    </p:spTree>
    <p:extLst>
      <p:ext uri="{BB962C8B-B14F-4D97-AF65-F5344CB8AC3E}">
        <p14:creationId xmlns:p14="http://schemas.microsoft.com/office/powerpoint/2010/main" val="218452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SQL PARA ADMINISTRAR LOS DATOS</a:t>
            </a:r>
            <a:endParaRPr lang="en-US" b="1" dirty="0"/>
          </a:p>
        </p:txBody>
      </p:sp>
      <p:sp>
        <p:nvSpPr>
          <p:cNvPr id="3" name="Marcador de contenido 2"/>
          <p:cNvSpPr>
            <a:spLocks noGrp="1"/>
          </p:cNvSpPr>
          <p:nvPr>
            <p:ph idx="1"/>
          </p:nvPr>
        </p:nvSpPr>
        <p:spPr>
          <a:xfrm>
            <a:off x="167054" y="1325564"/>
            <a:ext cx="11772900" cy="5374174"/>
          </a:xfrm>
        </p:spPr>
        <p:txBody>
          <a:bodyPr/>
          <a:lstStyle/>
          <a:p>
            <a:pPr marL="0" indent="0">
              <a:buNone/>
            </a:pPr>
            <a:r>
              <a:rPr lang="es-MX" dirty="0"/>
              <a:t>Cuando Juan instala un motor relacional de bases de datos para el uso en </a:t>
            </a:r>
            <a:r>
              <a:rPr lang="es-MX" dirty="0" err="1"/>
              <a:t>WebShop</a:t>
            </a:r>
            <a:r>
              <a:rPr lang="es-MX" dirty="0"/>
              <a:t>, él también tiene que definir qué datos se van a guardar en la base de datos. Para esto, Juan usa el lenguaje de definición de datos, que forma parte de SQL. En esta sección vamos a revisar comandos específicos de SQL que permiten a Juan crear una base de datos para </a:t>
            </a:r>
            <a:r>
              <a:rPr lang="es-MX" dirty="0" err="1"/>
              <a:t>WebShop</a:t>
            </a:r>
            <a:r>
              <a:rPr lang="es-MX" dirty="0"/>
              <a:t> según el siguiente esquema: </a:t>
            </a:r>
          </a:p>
          <a:p>
            <a:pPr marL="0" indent="0">
              <a:buNone/>
            </a:pPr>
            <a:r>
              <a:rPr lang="es-MX" dirty="0"/>
              <a:t>• Productos(</a:t>
            </a:r>
            <a:r>
              <a:rPr lang="es-MX" u="sng" dirty="0"/>
              <a:t>Código</a:t>
            </a:r>
            <a:r>
              <a:rPr lang="es-MX" dirty="0"/>
              <a:t>, Nombre, Precio, Stock) </a:t>
            </a:r>
          </a:p>
          <a:p>
            <a:pPr marL="0" indent="0">
              <a:buNone/>
            </a:pPr>
            <a:r>
              <a:rPr lang="es-MX" dirty="0"/>
              <a:t>• Ventas(</a:t>
            </a:r>
            <a:r>
              <a:rPr lang="es-MX" u="sng" dirty="0" err="1"/>
              <a:t>TransId</a:t>
            </a:r>
            <a:r>
              <a:rPr lang="es-MX" dirty="0" err="1"/>
              <a:t>,RUT,Código,Estatus</a:t>
            </a:r>
            <a:endParaRPr lang="es-MX" dirty="0"/>
          </a:p>
          <a:p>
            <a:pPr marL="0" indent="0">
              <a:buNone/>
            </a:pPr>
            <a:r>
              <a:rPr lang="en-US" dirty="0"/>
              <a:t>• </a:t>
            </a:r>
            <a:r>
              <a:rPr lang="en-US" dirty="0" err="1"/>
              <a:t>Usuarios</a:t>
            </a:r>
            <a:r>
              <a:rPr lang="en-US" dirty="0"/>
              <a:t>(</a:t>
            </a:r>
            <a:r>
              <a:rPr lang="en-US" u="sng" dirty="0" err="1"/>
              <a:t>RUT</a:t>
            </a:r>
            <a:r>
              <a:rPr lang="en-US" dirty="0" err="1"/>
              <a:t>,Nombre,Calle,Comuna,CódigoPostal</a:t>
            </a:r>
            <a:r>
              <a:rPr lang="en-US" dirty="0"/>
              <a:t>).</a:t>
            </a:r>
          </a:p>
        </p:txBody>
      </p:sp>
    </p:spTree>
    <p:extLst>
      <p:ext uri="{BB962C8B-B14F-4D97-AF65-F5344CB8AC3E}">
        <p14:creationId xmlns:p14="http://schemas.microsoft.com/office/powerpoint/2010/main" val="28450126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1815</TotalTime>
  <Words>3377</Words>
  <Application>Microsoft Office PowerPoint</Application>
  <PresentationFormat>Panorámica</PresentationFormat>
  <Paragraphs>138</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Calibri Light</vt:lpstr>
      <vt:lpstr>Tema de Office</vt:lpstr>
      <vt:lpstr> CURSO: BASES DE DATOS Unidad I: Modelamiento de datos.</vt:lpstr>
      <vt:lpstr>INTRODUCCIÓN</vt:lpstr>
      <vt:lpstr>BASES DE DATOS EN LA EMPRESA</vt:lpstr>
      <vt:lpstr>DE QUE FORMA FUNCIONA EL ESQUEMA?</vt:lpstr>
      <vt:lpstr>ACCESO A LA BASE DE DATOS</vt:lpstr>
      <vt:lpstr>Presentación de PowerPoint</vt:lpstr>
      <vt:lpstr>Presentación de PowerPoint</vt:lpstr>
      <vt:lpstr>LENGUAJE DE CONSULTAS</vt:lpstr>
      <vt:lpstr>SQL PARA ADMINISTRAR LOS DATOS</vt:lpstr>
      <vt:lpstr>Presentación de PowerPoint</vt:lpstr>
      <vt:lpstr>Los tipos que vamos a utilizar en esta clase son:</vt:lpstr>
      <vt:lpstr>Presentación de PowerPoint</vt:lpstr>
      <vt:lpstr>Presentación de PowerPoint</vt:lpstr>
      <vt:lpstr>SQL PARA MODIFICAR LOS DATOS</vt:lpstr>
      <vt:lpstr>Presentación de PowerPoint</vt:lpstr>
      <vt:lpstr>Presentación de PowerPoint</vt:lpstr>
      <vt:lpstr>Presentación de PowerPoint</vt:lpstr>
      <vt:lpstr>SQL PARA CONSULTA DE DATOS</vt:lpstr>
      <vt:lpstr>Presentación de PowerPoint</vt:lpstr>
      <vt:lpstr>JOINS</vt:lpstr>
      <vt:lpstr>Presentación de PowerPoint</vt:lpstr>
      <vt:lpstr>Presentación de PowerPoint</vt:lpstr>
      <vt:lpstr>MÚLTIPLES USUARIOS TRABAJANDO CON LOS DATOS</vt:lpstr>
      <vt:lpstr>TRANSACCIONES</vt:lpstr>
      <vt:lpstr>RESTRICCIONES</vt:lpstr>
      <vt:lpstr>Presentación de PowerPoint</vt:lpstr>
      <vt:lpstr>PARADIGMA ACID</vt:lpstr>
      <vt:lpstr>LECTURA OBLIGATORIA: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Curso: BASES DE DATOS Unidad I: Modelamiento de datos.</dc:title>
  <dc:creator>PC</dc:creator>
  <cp:lastModifiedBy>DIEGO MIRANDA OLAVARRIA</cp:lastModifiedBy>
  <cp:revision>119</cp:revision>
  <dcterms:created xsi:type="dcterms:W3CDTF">2023-08-07T19:36:50Z</dcterms:created>
  <dcterms:modified xsi:type="dcterms:W3CDTF">2024-08-31T19:32:34Z</dcterms:modified>
</cp:coreProperties>
</file>