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FC79-3EC9-4C69-905A-C2446A4C63B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BASES DE DATOS</a:t>
            </a:r>
            <a:br>
              <a:rPr lang="es-MX" b="1" i="1" dirty="0"/>
            </a:br>
            <a:r>
              <a:rPr lang="es-MX" sz="4000" b="1" dirty="0"/>
              <a:t>Unidad III: MySQL.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/>
              <a:t>Clase 1: Entidad Relación.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9" y="64357"/>
            <a:ext cx="348175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Profesor: Diego Miranda</a:t>
            </a:r>
          </a:p>
          <a:p>
            <a:r>
              <a:rPr lang="es-MX" sz="2000" b="1" i="1" dirty="0"/>
              <a:t>Data </a:t>
            </a:r>
            <a:r>
              <a:rPr lang="es-MX" sz="2000" b="1" i="1" dirty="0" err="1"/>
              <a:t>Scientist</a:t>
            </a:r>
            <a:endParaRPr lang="es-MX" sz="2000" b="1" i="1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>
            <a:extLst>
              <a:ext uri="{FF2B5EF4-FFF2-40B4-BE49-F238E27FC236}">
                <a16:creationId xmlns:a16="http://schemas.microsoft.com/office/drawing/2014/main" id="{9AF25FB3-BC49-9080-DB33-EF151DB3B16A}"/>
              </a:ext>
            </a:extLst>
          </p:cNvPr>
          <p:cNvSpPr txBox="1"/>
          <p:nvPr/>
        </p:nvSpPr>
        <p:spPr>
          <a:xfrm>
            <a:off x="95839" y="586855"/>
            <a:ext cx="12000322" cy="62049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080808"/>
                </a:solidFill>
                <a:latin typeface="Arial"/>
                <a:cs typeface="Arial"/>
              </a:rPr>
              <a:t>Enunciado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689"/>
              </a:spcBef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Una base de datos para una pequeña empresa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debe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contener información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acerca 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clientes, artículos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pedidos. Hasta el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momento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registran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los siguientes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datos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en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documentos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varios:</a:t>
            </a:r>
            <a:endParaRPr sz="2200" dirty="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00000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Para cada cliente: Número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cliente (único), Direcciones de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envío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(varias por cliente), Saldo, Límite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crédito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(depende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del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cliente,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pero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en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ningún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caso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debe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superar</a:t>
            </a:r>
            <a:r>
              <a:rPr sz="22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los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3.000.000</a:t>
            </a:r>
            <a:r>
              <a:rPr sz="22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pts),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Descuento.</a:t>
            </a:r>
            <a:endParaRPr sz="2200" dirty="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Para cada artículo: Número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artículo (único), Fábricas que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lo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distribuyen, Existencias de ese artículo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en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cada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fábrica,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Descripción</a:t>
            </a:r>
            <a:r>
              <a:rPr sz="22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del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artículo.</a:t>
            </a:r>
            <a:endParaRPr sz="2200" dirty="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Para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cada pedido: Cada pedido tiene una cabecera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el cuerpo del pedido.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cabecera está formada por el número 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cliente, dirección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envío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fecha del pedido.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El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cuerpo del pedido son varias líneas, en cada línea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se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especifican el número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del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artículo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pedido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la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cantidad.</a:t>
            </a:r>
            <a:endParaRPr sz="2200" dirty="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Además,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ha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determinado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que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debe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almacenar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la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información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 las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fábricas.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Sin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embargo,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dado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el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uso</a:t>
            </a:r>
            <a:r>
              <a:rPr sz="2200" spc="37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distribuidores, se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usará: Número de la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fábrica (único)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Teléfono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de contacto.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se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desean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ver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cuántos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artículos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(en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total)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provee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la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fábrica. 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También,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por información estratégica, se podría incluir información de fábricas alternativas respecto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las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que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ya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fabrican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artículos</a:t>
            </a:r>
            <a:r>
              <a:rPr sz="22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para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esta</a:t>
            </a:r>
            <a:r>
              <a:rPr sz="22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 err="1">
                <a:solidFill>
                  <a:srgbClr val="080808"/>
                </a:solidFill>
                <a:latin typeface="Arial MT"/>
                <a:cs typeface="Arial MT"/>
              </a:rPr>
              <a:t>empresa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.</a:t>
            </a:r>
            <a:endParaRPr lang="es-MX" sz="2200" dirty="0">
              <a:solidFill>
                <a:srgbClr val="080808"/>
              </a:solidFill>
              <a:latin typeface="Arial MT"/>
              <a:cs typeface="Arial MT"/>
            </a:endParaRPr>
          </a:p>
          <a:p>
            <a:pPr marL="12065" marR="508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07142"/>
              <a:tabLst>
                <a:tab pos="299720" algn="l"/>
              </a:tabLst>
            </a:pPr>
            <a:endParaRPr sz="2200" dirty="0">
              <a:latin typeface="Arial MT"/>
              <a:cs typeface="Arial MT"/>
            </a:endParaRPr>
          </a:p>
          <a:p>
            <a:pPr marL="299085" indent="-287020" algn="just">
              <a:lnSpc>
                <a:spcPts val="1645"/>
              </a:lnSpc>
              <a:buClr>
                <a:srgbClr val="000000"/>
              </a:buClr>
              <a:buSzPct val="107142"/>
              <a:buChar char="•"/>
              <a:tabLst>
                <a:tab pos="299720" algn="l"/>
              </a:tabLst>
            </a:pP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Una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dirección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se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entenderá</a:t>
            </a:r>
            <a:r>
              <a:rPr sz="22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como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Nº,</a:t>
            </a:r>
            <a:r>
              <a:rPr sz="22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Calle,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Comuna</a:t>
            </a:r>
            <a:r>
              <a:rPr sz="22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y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Ciudad.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Una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fecha</a:t>
            </a:r>
            <a:r>
              <a:rPr sz="22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80808"/>
                </a:solidFill>
                <a:latin typeface="Arial MT"/>
                <a:cs typeface="Arial MT"/>
              </a:rPr>
              <a:t>incluye</a:t>
            </a:r>
            <a:r>
              <a:rPr sz="22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80808"/>
                </a:solidFill>
                <a:latin typeface="Arial MT"/>
                <a:cs typeface="Arial MT"/>
              </a:rPr>
              <a:t>hora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817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8AA2DB-C7E3-3A81-5021-A4C64597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743B-371C-1CF7-8D16-0FDAFFC2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Para partir…</a:t>
            </a:r>
            <a:endParaRPr lang="es-CL" b="1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6122AF4-205C-6CAC-BFC4-DF58B43F8AFB}"/>
              </a:ext>
            </a:extLst>
          </p:cNvPr>
          <p:cNvSpPr txBox="1"/>
          <p:nvPr/>
        </p:nvSpPr>
        <p:spPr>
          <a:xfrm>
            <a:off x="320511" y="1645411"/>
            <a:ext cx="11708091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diseñar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sobre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empresa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dedicada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al </a:t>
            </a:r>
            <a:r>
              <a:rPr sz="1800" spc="-10" dirty="0">
                <a:latin typeface="Arial MT"/>
                <a:cs typeface="Arial MT"/>
              </a:rPr>
              <a:t>alquiler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automóviles teniendo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cuenta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Un determinado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puede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momento dado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hechas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De cada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almacenar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DNI, nombre,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dirección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teléfono.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Además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diferencian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único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código.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cada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registrar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número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identificación,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fecha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inicio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final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precio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total.</a:t>
            </a:r>
            <a:endParaRPr sz="1800" dirty="0">
              <a:latin typeface="Arial MT"/>
              <a:cs typeface="Arial MT"/>
            </a:endParaRPr>
          </a:p>
          <a:p>
            <a:pPr marL="355600" marR="825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De cada coche se requiere </a:t>
            </a:r>
            <a:r>
              <a:rPr sz="1800" dirty="0">
                <a:latin typeface="Arial MT"/>
                <a:cs typeface="Arial MT"/>
              </a:rPr>
              <a:t>la </a:t>
            </a:r>
            <a:r>
              <a:rPr sz="1800" spc="-5" dirty="0">
                <a:latin typeface="Arial MT"/>
                <a:cs typeface="Arial MT"/>
              </a:rPr>
              <a:t>matrícula, el modelo, el color </a:t>
            </a:r>
            <a:r>
              <a:rPr sz="1800" dirty="0">
                <a:latin typeface="Arial MT"/>
                <a:cs typeface="Arial MT"/>
              </a:rPr>
              <a:t>y </a:t>
            </a:r>
            <a:r>
              <a:rPr sz="1800" spc="-5" dirty="0">
                <a:latin typeface="Arial MT"/>
                <a:cs typeface="Arial MT"/>
              </a:rPr>
              <a:t>la marca. Cada coche tiene </a:t>
            </a:r>
            <a:r>
              <a:rPr sz="1800" spc="-10" dirty="0">
                <a:latin typeface="Arial MT"/>
                <a:cs typeface="Arial MT"/>
              </a:rPr>
              <a:t>un </a:t>
            </a:r>
            <a:r>
              <a:rPr sz="1800" spc="-5" dirty="0">
                <a:latin typeface="Arial MT"/>
                <a:cs typeface="Arial MT"/>
              </a:rPr>
              <a:t> precio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alquiler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hora.</a:t>
            </a:r>
            <a:endParaRPr sz="18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Además en una reserva se pueden incluir varios coches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15" dirty="0">
                <a:latin typeface="Arial MT"/>
                <a:cs typeface="Arial MT"/>
              </a:rPr>
              <a:t>alquiler. </a:t>
            </a:r>
            <a:r>
              <a:rPr sz="1800" spc="-5" dirty="0">
                <a:latin typeface="Arial MT"/>
                <a:cs typeface="Arial MT"/>
              </a:rPr>
              <a:t>Queremos saber los coches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 </a:t>
            </a:r>
            <a:r>
              <a:rPr sz="1800" spc="-5" dirty="0">
                <a:latin typeface="Arial MT"/>
                <a:cs typeface="Arial MT"/>
              </a:rPr>
              <a:t>incluye </a:t>
            </a:r>
            <a:r>
              <a:rPr sz="1800" dirty="0">
                <a:latin typeface="Arial MT"/>
                <a:cs typeface="Arial MT"/>
              </a:rPr>
              <a:t>cada </a:t>
            </a:r>
            <a:r>
              <a:rPr sz="1800" spc="-5" dirty="0">
                <a:latin typeface="Arial MT"/>
                <a:cs typeface="Arial MT"/>
              </a:rPr>
              <a:t>reserva </a:t>
            </a:r>
            <a:r>
              <a:rPr sz="1800" dirty="0">
                <a:latin typeface="Arial MT"/>
                <a:cs typeface="Arial MT"/>
              </a:rPr>
              <a:t>y </a:t>
            </a:r>
            <a:r>
              <a:rPr sz="1800" spc="-5" dirty="0">
                <a:latin typeface="Arial MT"/>
                <a:cs typeface="Arial MT"/>
              </a:rPr>
              <a:t>los litros de gasolina en el depósito </a:t>
            </a:r>
            <a:r>
              <a:rPr sz="1800" dirty="0">
                <a:latin typeface="Arial MT"/>
                <a:cs typeface="Arial MT"/>
              </a:rPr>
              <a:t>en </a:t>
            </a:r>
            <a:r>
              <a:rPr sz="1800" spc="-5" dirty="0">
                <a:latin typeface="Arial MT"/>
                <a:cs typeface="Arial MT"/>
              </a:rPr>
              <a:t>el momento de realizar 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reserva, pues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cobrarán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aparte.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9701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C7475-B406-6EDA-85F5-5CBDF809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Modelo Relacional listo, ahora qué?</a:t>
            </a:r>
            <a:endParaRPr lang="es-CL" b="1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1EA7AE-61C1-B3BF-D34C-932408F32899}"/>
              </a:ext>
            </a:extLst>
          </p:cNvPr>
          <p:cNvSpPr txBox="1"/>
          <p:nvPr/>
        </p:nvSpPr>
        <p:spPr>
          <a:xfrm>
            <a:off x="891946" y="2547365"/>
            <a:ext cx="3414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Ahora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vamos a tomar el modelo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 dibujamos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pasaremos 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 base</a:t>
            </a:r>
            <a:r>
              <a:rPr sz="1800" spc="-10" dirty="0">
                <a:latin typeface="Arial MT"/>
                <a:cs typeface="Arial MT"/>
              </a:rPr>
              <a:t> 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datos </a:t>
            </a:r>
            <a:r>
              <a:rPr sz="1800" spc="-10" dirty="0">
                <a:latin typeface="Arial MT"/>
                <a:cs typeface="Arial MT"/>
              </a:rPr>
              <a:t>MySql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usando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Workbench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F3D8323D-ADE0-7D1B-638E-B4D0EC13B5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6730" y="1894975"/>
            <a:ext cx="6536435" cy="42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DC8C2-B985-9E91-C012-6E393A7A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Ahora crearemos una tabla…</a:t>
            </a:r>
            <a:endParaRPr lang="es-CL" b="1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89E59E8-E19E-C08D-0039-2270EE1E2E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6744" y="1795272"/>
            <a:ext cx="4372356" cy="326745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C6CC8F7D-6681-CABA-63EE-BB517AC5DAB1}"/>
              </a:ext>
            </a:extLst>
          </p:cNvPr>
          <p:cNvSpPr txBox="1"/>
          <p:nvPr/>
        </p:nvSpPr>
        <p:spPr>
          <a:xfrm>
            <a:off x="2900489" y="5693673"/>
            <a:ext cx="590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Pero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antes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intentaremos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conectarnos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un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servidor</a:t>
            </a:r>
            <a:r>
              <a:rPr sz="1800" spc="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BD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3654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21303-F810-8CA9-19CC-72CCC9EC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" y="16333"/>
            <a:ext cx="10515600" cy="1325563"/>
          </a:xfrm>
        </p:spPr>
        <p:txBody>
          <a:bodyPr/>
          <a:lstStyle/>
          <a:p>
            <a:r>
              <a:rPr lang="es-MX" b="1" dirty="0"/>
              <a:t>Crear conexión…</a:t>
            </a:r>
            <a:endParaRPr lang="es-CL" b="1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1C52A4CB-89B1-77BF-B7E2-20DFFFB85DA9}"/>
              </a:ext>
            </a:extLst>
          </p:cNvPr>
          <p:cNvSpPr txBox="1"/>
          <p:nvPr/>
        </p:nvSpPr>
        <p:spPr>
          <a:xfrm>
            <a:off x="377139" y="2845053"/>
            <a:ext cx="31699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La “</a:t>
            </a:r>
            <a:r>
              <a:rPr sz="1800" b="1" spc="-5" dirty="0">
                <a:solidFill>
                  <a:srgbClr val="080808"/>
                </a:solidFill>
                <a:latin typeface="Arial"/>
                <a:cs typeface="Arial"/>
              </a:rPr>
              <a:t>conexión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” es la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forma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que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tiene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Workbench</a:t>
            </a:r>
            <a:r>
              <a:rPr sz="1800" spc="49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conectarse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una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base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datos que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está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disponible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en 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un</a:t>
            </a:r>
            <a:r>
              <a:rPr sz="18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servidor</a:t>
            </a:r>
            <a:r>
              <a:rPr sz="1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remoto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83E77A50-837C-3AB0-EF99-20A1E6064298}"/>
              </a:ext>
            </a:extLst>
          </p:cNvPr>
          <p:cNvGrpSpPr/>
          <p:nvPr/>
        </p:nvGrpSpPr>
        <p:grpSpPr>
          <a:xfrm>
            <a:off x="4131564" y="1513284"/>
            <a:ext cx="7966075" cy="4909185"/>
            <a:chOff x="4131564" y="1362455"/>
            <a:chExt cx="7966075" cy="4909185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B733CC62-5EA0-7515-9F5C-438A01014B6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564" y="1362455"/>
              <a:ext cx="7965948" cy="4908804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1F1DC6D-0603-83C5-984A-CF8920F8E00A}"/>
                </a:ext>
              </a:extLst>
            </p:cNvPr>
            <p:cNvSpPr/>
            <p:nvPr/>
          </p:nvSpPr>
          <p:spPr>
            <a:xfrm>
              <a:off x="4425315" y="1512696"/>
              <a:ext cx="698500" cy="541020"/>
            </a:xfrm>
            <a:custGeom>
              <a:avLst/>
              <a:gdLst/>
              <a:ahLst/>
              <a:cxnLst/>
              <a:rect l="l" t="t" r="r" b="b"/>
              <a:pathLst>
                <a:path w="698500" h="541019">
                  <a:moveTo>
                    <a:pt x="444246" y="0"/>
                  </a:moveTo>
                  <a:lnTo>
                    <a:pt x="492887" y="78486"/>
                  </a:lnTo>
                  <a:lnTo>
                    <a:pt x="0" y="383793"/>
                  </a:lnTo>
                  <a:lnTo>
                    <a:pt x="97282" y="540765"/>
                  </a:lnTo>
                  <a:lnTo>
                    <a:pt x="590169" y="235457"/>
                  </a:lnTo>
                  <a:lnTo>
                    <a:pt x="638683" y="313943"/>
                  </a:lnTo>
                  <a:lnTo>
                    <a:pt x="698500" y="59689"/>
                  </a:lnTo>
                  <a:lnTo>
                    <a:pt x="444246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6DB7537-4141-DBAA-BD4E-43C8655F22FB}"/>
                </a:ext>
              </a:extLst>
            </p:cNvPr>
            <p:cNvSpPr/>
            <p:nvPr/>
          </p:nvSpPr>
          <p:spPr>
            <a:xfrm>
              <a:off x="4425315" y="1512696"/>
              <a:ext cx="698500" cy="541020"/>
            </a:xfrm>
            <a:custGeom>
              <a:avLst/>
              <a:gdLst/>
              <a:ahLst/>
              <a:cxnLst/>
              <a:rect l="l" t="t" r="r" b="b"/>
              <a:pathLst>
                <a:path w="698500" h="541019">
                  <a:moveTo>
                    <a:pt x="0" y="383793"/>
                  </a:moveTo>
                  <a:lnTo>
                    <a:pt x="492887" y="78486"/>
                  </a:lnTo>
                  <a:lnTo>
                    <a:pt x="444246" y="0"/>
                  </a:lnTo>
                  <a:lnTo>
                    <a:pt x="698500" y="59689"/>
                  </a:lnTo>
                  <a:lnTo>
                    <a:pt x="638683" y="313943"/>
                  </a:lnTo>
                  <a:lnTo>
                    <a:pt x="590169" y="235457"/>
                  </a:lnTo>
                  <a:lnTo>
                    <a:pt x="97282" y="540765"/>
                  </a:lnTo>
                  <a:lnTo>
                    <a:pt x="0" y="383793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18275728-6D1B-0D29-E4A3-A3F589ABA7D9}"/>
                </a:ext>
              </a:extLst>
            </p:cNvPr>
            <p:cNvSpPr/>
            <p:nvPr/>
          </p:nvSpPr>
          <p:spPr>
            <a:xfrm>
              <a:off x="5365242" y="2132837"/>
              <a:ext cx="765175" cy="368935"/>
            </a:xfrm>
            <a:custGeom>
              <a:avLst/>
              <a:gdLst/>
              <a:ahLst/>
              <a:cxnLst/>
              <a:rect l="l" t="t" r="r" b="b"/>
              <a:pathLst>
                <a:path w="765175" h="368935">
                  <a:moveTo>
                    <a:pt x="580644" y="0"/>
                  </a:moveTo>
                  <a:lnTo>
                    <a:pt x="580644" y="92201"/>
                  </a:lnTo>
                  <a:lnTo>
                    <a:pt x="0" y="92201"/>
                  </a:lnTo>
                  <a:lnTo>
                    <a:pt x="0" y="276606"/>
                  </a:lnTo>
                  <a:lnTo>
                    <a:pt x="580644" y="276606"/>
                  </a:lnTo>
                  <a:lnTo>
                    <a:pt x="580644" y="368808"/>
                  </a:lnTo>
                  <a:lnTo>
                    <a:pt x="765048" y="184403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6A1448E-B6A1-20D6-DF16-EE71F710E8C6}"/>
                </a:ext>
              </a:extLst>
            </p:cNvPr>
            <p:cNvSpPr/>
            <p:nvPr/>
          </p:nvSpPr>
          <p:spPr>
            <a:xfrm>
              <a:off x="5365242" y="2132837"/>
              <a:ext cx="765175" cy="368935"/>
            </a:xfrm>
            <a:custGeom>
              <a:avLst/>
              <a:gdLst/>
              <a:ahLst/>
              <a:cxnLst/>
              <a:rect l="l" t="t" r="r" b="b"/>
              <a:pathLst>
                <a:path w="765175" h="368935">
                  <a:moveTo>
                    <a:pt x="0" y="92201"/>
                  </a:moveTo>
                  <a:lnTo>
                    <a:pt x="580644" y="92201"/>
                  </a:lnTo>
                  <a:lnTo>
                    <a:pt x="580644" y="0"/>
                  </a:lnTo>
                  <a:lnTo>
                    <a:pt x="765048" y="184403"/>
                  </a:lnTo>
                  <a:lnTo>
                    <a:pt x="580644" y="368808"/>
                  </a:lnTo>
                  <a:lnTo>
                    <a:pt x="580644" y="276606"/>
                  </a:lnTo>
                  <a:lnTo>
                    <a:pt x="0" y="276606"/>
                  </a:lnTo>
                  <a:lnTo>
                    <a:pt x="0" y="92201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051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C3AB2-1B90-9DD4-CA8F-2E82EA2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Crear esquemas…</a:t>
            </a:r>
            <a:endParaRPr lang="es-CL" b="1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AD75A0D0-05A5-ECA7-1BB8-4C2A4028714B}"/>
              </a:ext>
            </a:extLst>
          </p:cNvPr>
          <p:cNvSpPr txBox="1"/>
          <p:nvPr/>
        </p:nvSpPr>
        <p:spPr>
          <a:xfrm>
            <a:off x="264972" y="2323591"/>
            <a:ext cx="31686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Un “</a:t>
            </a:r>
            <a:r>
              <a:rPr sz="1800" b="1" spc="-5" dirty="0">
                <a:solidFill>
                  <a:srgbClr val="080808"/>
                </a:solidFill>
                <a:latin typeface="Arial"/>
                <a:cs typeface="Arial"/>
              </a:rPr>
              <a:t>esquema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” es un nivel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de 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agrupación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que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tienen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los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motores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base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de</a:t>
            </a:r>
            <a:r>
              <a:rPr sz="1800" spc="49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datos </a:t>
            </a:r>
            <a:r>
              <a:rPr sz="1800" spc="-49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para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agrupar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tablas,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vistas</a:t>
            </a:r>
            <a:r>
              <a:rPr sz="1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y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procedimientos</a:t>
            </a:r>
            <a:r>
              <a:rPr sz="1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almacenado </a:t>
            </a:r>
            <a:r>
              <a:rPr sz="1800" spc="-49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80808"/>
                </a:solidFill>
                <a:latin typeface="Arial MT"/>
                <a:cs typeface="Arial MT"/>
              </a:rPr>
              <a:t>entre otros elementos.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BFBC275A-ADE3-ABAB-91AD-B3394FEC3C1A}"/>
              </a:ext>
            </a:extLst>
          </p:cNvPr>
          <p:cNvGrpSpPr/>
          <p:nvPr/>
        </p:nvGrpSpPr>
        <p:grpSpPr>
          <a:xfrm>
            <a:off x="3705237" y="2184844"/>
            <a:ext cx="8135620" cy="3621404"/>
            <a:chOff x="3742944" y="1362455"/>
            <a:chExt cx="8135620" cy="3621404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1C978BA6-52C3-E0FD-13D8-7BE06E35F8E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2944" y="1362455"/>
              <a:ext cx="8135111" cy="3621024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156DF7B-65E7-21E3-F314-1ADA31846447}"/>
                </a:ext>
              </a:extLst>
            </p:cNvPr>
            <p:cNvSpPr/>
            <p:nvPr/>
          </p:nvSpPr>
          <p:spPr>
            <a:xfrm>
              <a:off x="4399026" y="1620773"/>
              <a:ext cx="745490" cy="360045"/>
            </a:xfrm>
            <a:custGeom>
              <a:avLst/>
              <a:gdLst/>
              <a:ahLst/>
              <a:cxnLst/>
              <a:rect l="l" t="t" r="r" b="b"/>
              <a:pathLst>
                <a:path w="745489" h="360044">
                  <a:moveTo>
                    <a:pt x="565403" y="0"/>
                  </a:moveTo>
                  <a:lnTo>
                    <a:pt x="565403" y="89915"/>
                  </a:lnTo>
                  <a:lnTo>
                    <a:pt x="0" y="89915"/>
                  </a:lnTo>
                  <a:lnTo>
                    <a:pt x="0" y="269748"/>
                  </a:lnTo>
                  <a:lnTo>
                    <a:pt x="565403" y="269748"/>
                  </a:lnTo>
                  <a:lnTo>
                    <a:pt x="565403" y="359663"/>
                  </a:lnTo>
                  <a:lnTo>
                    <a:pt x="745236" y="179831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39BDB7D-932C-3CE6-90BF-81007DC42395}"/>
                </a:ext>
              </a:extLst>
            </p:cNvPr>
            <p:cNvSpPr/>
            <p:nvPr/>
          </p:nvSpPr>
          <p:spPr>
            <a:xfrm>
              <a:off x="4399026" y="1620773"/>
              <a:ext cx="745490" cy="360045"/>
            </a:xfrm>
            <a:custGeom>
              <a:avLst/>
              <a:gdLst/>
              <a:ahLst/>
              <a:cxnLst/>
              <a:rect l="l" t="t" r="r" b="b"/>
              <a:pathLst>
                <a:path w="745489" h="360044">
                  <a:moveTo>
                    <a:pt x="0" y="89915"/>
                  </a:moveTo>
                  <a:lnTo>
                    <a:pt x="565403" y="89915"/>
                  </a:lnTo>
                  <a:lnTo>
                    <a:pt x="565403" y="0"/>
                  </a:lnTo>
                  <a:lnTo>
                    <a:pt x="745236" y="179831"/>
                  </a:lnTo>
                  <a:lnTo>
                    <a:pt x="565403" y="359663"/>
                  </a:lnTo>
                  <a:lnTo>
                    <a:pt x="565403" y="269748"/>
                  </a:lnTo>
                  <a:lnTo>
                    <a:pt x="0" y="269748"/>
                  </a:lnTo>
                  <a:lnTo>
                    <a:pt x="0" y="89915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C5E1EA57-E9B7-D44C-DD9B-E49B2C57B2BD}"/>
                </a:ext>
              </a:extLst>
            </p:cNvPr>
            <p:cNvSpPr/>
            <p:nvPr/>
          </p:nvSpPr>
          <p:spPr>
            <a:xfrm>
              <a:off x="7759700" y="2604642"/>
              <a:ext cx="680720" cy="527685"/>
            </a:xfrm>
            <a:custGeom>
              <a:avLst/>
              <a:gdLst/>
              <a:ahLst/>
              <a:cxnLst/>
              <a:rect l="l" t="t" r="r" b="b"/>
              <a:pathLst>
                <a:path w="680720" h="527685">
                  <a:moveTo>
                    <a:pt x="432053" y="0"/>
                  </a:moveTo>
                  <a:lnTo>
                    <a:pt x="479551" y="76708"/>
                  </a:lnTo>
                  <a:lnTo>
                    <a:pt x="0" y="373761"/>
                  </a:lnTo>
                  <a:lnTo>
                    <a:pt x="94996" y="527177"/>
                  </a:lnTo>
                  <a:lnTo>
                    <a:pt x="574548" y="230124"/>
                  </a:lnTo>
                  <a:lnTo>
                    <a:pt x="622046" y="306832"/>
                  </a:lnTo>
                  <a:lnTo>
                    <a:pt x="680339" y="58420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0E8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D000A655-7964-9B03-1C48-548C5CBFE452}"/>
                </a:ext>
              </a:extLst>
            </p:cNvPr>
            <p:cNvSpPr/>
            <p:nvPr/>
          </p:nvSpPr>
          <p:spPr>
            <a:xfrm>
              <a:off x="7759700" y="2604642"/>
              <a:ext cx="680720" cy="527685"/>
            </a:xfrm>
            <a:custGeom>
              <a:avLst/>
              <a:gdLst/>
              <a:ahLst/>
              <a:cxnLst/>
              <a:rect l="l" t="t" r="r" b="b"/>
              <a:pathLst>
                <a:path w="680720" h="527685">
                  <a:moveTo>
                    <a:pt x="0" y="373761"/>
                  </a:moveTo>
                  <a:lnTo>
                    <a:pt x="479551" y="76708"/>
                  </a:lnTo>
                  <a:lnTo>
                    <a:pt x="432053" y="0"/>
                  </a:lnTo>
                  <a:lnTo>
                    <a:pt x="680339" y="58420"/>
                  </a:lnTo>
                  <a:lnTo>
                    <a:pt x="622046" y="306832"/>
                  </a:lnTo>
                  <a:lnTo>
                    <a:pt x="574548" y="230124"/>
                  </a:lnTo>
                  <a:lnTo>
                    <a:pt x="94996" y="527177"/>
                  </a:lnTo>
                  <a:lnTo>
                    <a:pt x="0" y="373761"/>
                  </a:lnTo>
                  <a:close/>
                </a:path>
              </a:pathLst>
            </a:custGeom>
            <a:ln w="25400">
              <a:solidFill>
                <a:srgbClr val="08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12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15459F-30C9-005B-3DFC-B7A96E62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1D5D-D2AA-F44C-05D2-CFDF01E3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Para comenzar…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DB8B6-9AD7-7EEC-6D8F-2FD2223B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1" y="1825624"/>
            <a:ext cx="11802359" cy="4857979"/>
          </a:xfrm>
        </p:spPr>
        <p:txBody>
          <a:bodyPr>
            <a:normAutofit fontScale="92500" lnSpcReduction="20000"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Abstracción</a:t>
            </a:r>
            <a:r>
              <a:rPr lang="es-MX" sz="2800" spc="-5" dirty="0">
                <a:latin typeface="Calibri"/>
                <a:cs typeface="Calibri"/>
              </a:rPr>
              <a:t>:</a:t>
            </a:r>
            <a:r>
              <a:rPr lang="es-MX" sz="2800" spc="16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operación</a:t>
            </a:r>
            <a:r>
              <a:rPr lang="es-MX" sz="2800" spc="1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mental</a:t>
            </a:r>
            <a:r>
              <a:rPr lang="es-MX" sz="2800" spc="1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destinada</a:t>
            </a:r>
            <a:r>
              <a:rPr lang="es-MX" sz="2800" spc="14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</a:t>
            </a:r>
            <a:r>
              <a:rPr lang="es-MX" sz="2800" spc="1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aislar</a:t>
            </a:r>
            <a:r>
              <a:rPr lang="es-MX" sz="2800" spc="14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conceptualmente</a:t>
            </a:r>
            <a:r>
              <a:rPr lang="es-MX" sz="2800" spc="15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las</a:t>
            </a:r>
            <a:r>
              <a:rPr lang="es-MX" sz="2800" spc="14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propiedades</a:t>
            </a:r>
            <a:r>
              <a:rPr lang="es-MX" sz="2800" spc="15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y</a:t>
            </a:r>
            <a:endParaRPr lang="es-MX" sz="2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lang="es-MX" sz="2800" spc="-5" dirty="0">
                <a:latin typeface="Calibri"/>
                <a:cs typeface="Calibri"/>
              </a:rPr>
              <a:t>características</a:t>
            </a:r>
            <a:r>
              <a:rPr lang="es-MX" sz="2800" spc="-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objeto</a:t>
            </a:r>
            <a:r>
              <a:rPr lang="es-MX" sz="2800" spc="-10" dirty="0">
                <a:latin typeface="Calibri"/>
                <a:cs typeface="Calibri"/>
              </a:rPr>
              <a:t>,</a:t>
            </a:r>
            <a:r>
              <a:rPr lang="es-MX" sz="2800" spc="3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sea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este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material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inmaterial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10" dirty="0">
                <a:latin typeface="Calibri"/>
                <a:cs typeface="Calibri"/>
              </a:rPr>
              <a:t>Dato:</a:t>
            </a:r>
            <a:r>
              <a:rPr lang="es-MX" sz="2800" b="1" spc="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representación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simbólica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atributo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variable</a:t>
            </a:r>
            <a:r>
              <a:rPr lang="es-MX" sz="2800" spc="-15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cualitativa</a:t>
            </a:r>
            <a:r>
              <a:rPr lang="es-MX" sz="2800" b="1" spc="45" dirty="0">
                <a:latin typeface="Calibri"/>
                <a:cs typeface="Calibri"/>
              </a:rPr>
              <a:t> </a:t>
            </a:r>
            <a:r>
              <a:rPr lang="es-MX" sz="2800" b="1" spc="-5" dirty="0">
                <a:latin typeface="Calibri"/>
                <a:cs typeface="Calibri"/>
              </a:rPr>
              <a:t>o</a:t>
            </a:r>
            <a:r>
              <a:rPr lang="es-MX" sz="2800" b="1" spc="10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cuantitativa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Atributo:</a:t>
            </a:r>
            <a:r>
              <a:rPr lang="es-MX" sz="2800" b="1" spc="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especificación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que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define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una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propiedad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característica</a:t>
            </a:r>
            <a:r>
              <a:rPr lang="es-MX" sz="2800" spc="-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 </a:t>
            </a:r>
            <a:r>
              <a:rPr lang="es-MX" sz="2800" b="1" spc="-10" dirty="0">
                <a:latin typeface="Calibri"/>
                <a:cs typeface="Calibri"/>
              </a:rPr>
              <a:t>objeto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10" dirty="0">
                <a:latin typeface="Calibri"/>
                <a:cs typeface="Calibri"/>
              </a:rPr>
              <a:t>Entidad:</a:t>
            </a:r>
            <a:r>
              <a:rPr lang="es-MX" sz="2800" b="1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la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agrupación</a:t>
            </a:r>
            <a:r>
              <a:rPr lang="es-MX" sz="2800" spc="-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conjunto de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atributos</a:t>
            </a:r>
            <a:r>
              <a:rPr lang="es-MX" sz="2800" b="1" spc="4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en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contexto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Valor</a:t>
            </a:r>
            <a:r>
              <a:rPr lang="es-MX" sz="2800" spc="-5" dirty="0">
                <a:latin typeface="Calibri"/>
                <a:cs typeface="Calibri"/>
              </a:rPr>
              <a:t>:</a:t>
            </a:r>
            <a:r>
              <a:rPr lang="es-MX" sz="2800" spc="37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corresponde</a:t>
            </a:r>
            <a:r>
              <a:rPr lang="es-MX" sz="2800" spc="36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al</a:t>
            </a:r>
            <a:r>
              <a:rPr lang="es-MX" sz="2800" spc="36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dato</a:t>
            </a:r>
            <a:r>
              <a:rPr lang="es-MX" sz="2800" spc="37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asociado</a:t>
            </a:r>
            <a:r>
              <a:rPr lang="es-MX" sz="2800" spc="38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</a:t>
            </a:r>
            <a:r>
              <a:rPr lang="es-MX" sz="2800" spc="36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describir</a:t>
            </a:r>
            <a:r>
              <a:rPr lang="es-MX" sz="2800" spc="36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particularmente</a:t>
            </a:r>
            <a:r>
              <a:rPr lang="es-MX" sz="2800" spc="37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37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atributo</a:t>
            </a:r>
            <a:r>
              <a:rPr lang="es-MX" sz="2800" spc="38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37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un</a:t>
            </a:r>
            <a:endParaRPr lang="es-MX" sz="2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lang="es-MX" sz="2800" b="1" spc="-10" dirty="0">
                <a:latin typeface="Calibri"/>
                <a:cs typeface="Calibri"/>
              </a:rPr>
              <a:t>objeto</a:t>
            </a:r>
            <a:endParaRPr lang="es-MX" sz="2800" dirty="0">
              <a:latin typeface="Calibri"/>
              <a:cs typeface="Calibri"/>
            </a:endParaRPr>
          </a:p>
          <a:p>
            <a:pPr marL="393700" marR="508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5" dirty="0">
                <a:latin typeface="Calibri"/>
                <a:cs typeface="Calibri"/>
              </a:rPr>
              <a:t>Instancia</a:t>
            </a:r>
            <a:r>
              <a:rPr lang="es-MX" sz="2800" spc="-5" dirty="0">
                <a:latin typeface="Calibri"/>
                <a:cs typeface="Calibri"/>
              </a:rPr>
              <a:t>:</a:t>
            </a:r>
            <a:r>
              <a:rPr lang="es-MX" sz="2800" spc="3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conjunto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b="1" spc="-5" dirty="0">
                <a:latin typeface="Calibri"/>
                <a:cs typeface="Calibri"/>
              </a:rPr>
              <a:t>espacio</a:t>
            </a:r>
            <a:r>
              <a:rPr lang="es-MX" sz="2800" b="1" spc="30" dirty="0">
                <a:latin typeface="Calibri"/>
                <a:cs typeface="Calibri"/>
              </a:rPr>
              <a:t> </a:t>
            </a:r>
            <a:r>
              <a:rPr lang="es-MX" sz="2800" b="1" dirty="0">
                <a:latin typeface="Calibri"/>
                <a:cs typeface="Calibri"/>
              </a:rPr>
              <a:t>de</a:t>
            </a:r>
            <a:r>
              <a:rPr lang="es-MX" sz="2800" b="1" spc="25" dirty="0">
                <a:latin typeface="Calibri"/>
                <a:cs typeface="Calibri"/>
              </a:rPr>
              <a:t> </a:t>
            </a:r>
            <a:r>
              <a:rPr lang="es-MX" sz="2800" b="1" spc="-5" dirty="0">
                <a:latin typeface="Calibri"/>
                <a:cs typeface="Calibri"/>
              </a:rPr>
              <a:t>valores</a:t>
            </a:r>
            <a:r>
              <a:rPr lang="es-MX" sz="2800" b="1" spc="2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que</a:t>
            </a:r>
            <a:r>
              <a:rPr lang="es-MX" sz="2800" spc="3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asumen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los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atributos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un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objeto</a:t>
            </a:r>
            <a:r>
              <a:rPr lang="es-MX" sz="2800" spc="4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en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un </a:t>
            </a:r>
            <a:r>
              <a:rPr lang="es-MX" sz="2800" spc="-484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momento</a:t>
            </a:r>
            <a:r>
              <a:rPr lang="es-MX" sz="2800" spc="2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particular</a:t>
            </a:r>
            <a:endParaRPr lang="es-MX" sz="2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s-MX" sz="2800" b="1" spc="-10" dirty="0">
                <a:latin typeface="Calibri"/>
                <a:cs typeface="Calibri"/>
              </a:rPr>
              <a:t>Objeto</a:t>
            </a:r>
            <a:r>
              <a:rPr lang="es-MX" sz="2800" spc="-10" dirty="0">
                <a:latin typeface="Calibri"/>
                <a:cs typeface="Calibri"/>
              </a:rPr>
              <a:t>:</a:t>
            </a:r>
            <a:r>
              <a:rPr lang="es-MX" sz="2800" spc="3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es</a:t>
            </a:r>
            <a:r>
              <a:rPr lang="es-MX" sz="2800" spc="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cualquier</a:t>
            </a:r>
            <a:r>
              <a:rPr lang="es-MX" sz="2800" spc="-1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“cosa”</a:t>
            </a:r>
            <a:r>
              <a:rPr lang="es-MX" sz="2800" spc="1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desde</a:t>
            </a:r>
            <a:r>
              <a:rPr lang="es-MX" sz="2800" spc="20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el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10" dirty="0">
                <a:latin typeface="Calibri"/>
                <a:cs typeface="Calibri"/>
              </a:rPr>
              <a:t>punto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de</a:t>
            </a:r>
            <a:r>
              <a:rPr lang="es-MX" sz="2800" spc="5" dirty="0">
                <a:latin typeface="Calibri"/>
                <a:cs typeface="Calibri"/>
              </a:rPr>
              <a:t> </a:t>
            </a:r>
            <a:r>
              <a:rPr lang="es-MX" sz="2800" spc="-5" dirty="0">
                <a:latin typeface="Calibri"/>
                <a:cs typeface="Calibri"/>
              </a:rPr>
              <a:t>vista</a:t>
            </a:r>
            <a:r>
              <a:rPr lang="es-MX" sz="2800" dirty="0">
                <a:latin typeface="Calibri"/>
                <a:cs typeface="Calibri"/>
              </a:rPr>
              <a:t> </a:t>
            </a:r>
            <a:r>
              <a:rPr lang="es-MX" sz="2800" b="1" spc="-10" dirty="0">
                <a:latin typeface="Calibri"/>
                <a:cs typeface="Calibri"/>
              </a:rPr>
              <a:t>ontológico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4587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8D8C2F6-D04E-C499-0397-D8F7FF9308BF}"/>
              </a:ext>
            </a:extLst>
          </p:cNvPr>
          <p:cNvSpPr txBox="1"/>
          <p:nvPr/>
        </p:nvSpPr>
        <p:spPr>
          <a:xfrm>
            <a:off x="941324" y="734060"/>
            <a:ext cx="4257040" cy="2602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4536A"/>
                </a:solidFill>
                <a:latin typeface="Arial"/>
                <a:cs typeface="Arial"/>
              </a:rPr>
              <a:t>Un</a:t>
            </a:r>
            <a:r>
              <a:rPr sz="2800" b="1" spc="-8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ejemplo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b="1" spc="-10" dirty="0">
                <a:latin typeface="Calibri"/>
                <a:cs typeface="Calibri"/>
              </a:rPr>
              <a:t>Venta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5" dirty="0">
                <a:latin typeface="Calibri"/>
                <a:cs typeface="Calibri"/>
              </a:rPr>
              <a:t>Folio: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000023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spcBef>
                <a:spcPts val="5"/>
              </a:spcBef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5" dirty="0">
                <a:latin typeface="Calibri"/>
                <a:cs typeface="Calibri"/>
              </a:rPr>
              <a:t>Fecha: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02/07/2022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18:30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hrs.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10" dirty="0">
                <a:latin typeface="Calibri"/>
                <a:cs typeface="Calibri"/>
              </a:rPr>
              <a:t>Monto: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$23,000</a:t>
            </a:r>
            <a:endParaRPr sz="22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6818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200" b="1" spc="-5" dirty="0">
                <a:latin typeface="Calibri"/>
                <a:cs typeface="Calibri"/>
              </a:rPr>
              <a:t>RUT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Cliente: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14.037.230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6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1C4DEE-3324-1F98-2DFC-FE4CA61383AC}"/>
              </a:ext>
            </a:extLst>
          </p:cNvPr>
          <p:cNvSpPr txBox="1"/>
          <p:nvPr/>
        </p:nvSpPr>
        <p:spPr>
          <a:xfrm>
            <a:off x="5012563" y="3970146"/>
            <a:ext cx="20542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¿Objeto?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¿Atributo?</a:t>
            </a:r>
            <a:endParaRPr sz="3600" dirty="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¿Valor?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77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0E9DD-AEA0-BE09-89B9-CDE2C19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Antes de seguir…</a:t>
            </a:r>
            <a:endParaRPr lang="es-CL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461DFD0-D140-E452-73A8-0D644748A681}"/>
              </a:ext>
            </a:extLst>
          </p:cNvPr>
          <p:cNvSpPr txBox="1"/>
          <p:nvPr/>
        </p:nvSpPr>
        <p:spPr>
          <a:xfrm>
            <a:off x="1451863" y="1499438"/>
            <a:ext cx="96361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Calibri"/>
                <a:cs typeface="Calibri"/>
              </a:rPr>
              <a:t>La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descripción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un objeto</a:t>
            </a:r>
            <a:r>
              <a:rPr sz="4800" spc="3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y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el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objeto </a:t>
            </a:r>
            <a:r>
              <a:rPr sz="4800" b="1" spc="-1070" dirty="0">
                <a:latin typeface="Calibri"/>
                <a:cs typeface="Calibri"/>
              </a:rPr>
              <a:t> </a:t>
            </a:r>
            <a:r>
              <a:rPr sz="4800" b="1" spc="-5" dirty="0">
                <a:latin typeface="Calibri"/>
                <a:cs typeface="Calibri"/>
              </a:rPr>
              <a:t>mismo</a:t>
            </a:r>
            <a:r>
              <a:rPr sz="4800" b="1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deben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tener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sentido</a:t>
            </a:r>
            <a:r>
              <a:rPr sz="4800" spc="1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en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el 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b="1" spc="-5" dirty="0">
                <a:latin typeface="Calibri"/>
                <a:cs typeface="Calibri"/>
              </a:rPr>
              <a:t>contexto </a:t>
            </a:r>
            <a:r>
              <a:rPr sz="4800" spc="-5" dirty="0">
                <a:latin typeface="Calibri"/>
                <a:cs typeface="Calibri"/>
              </a:rPr>
              <a:t>de </a:t>
            </a:r>
            <a:r>
              <a:rPr sz="4800" dirty="0">
                <a:latin typeface="Calibri"/>
                <a:cs typeface="Calibri"/>
              </a:rPr>
              <a:t>la realidad o </a:t>
            </a:r>
            <a:r>
              <a:rPr sz="4800" spc="-5" dirty="0">
                <a:latin typeface="Calibri"/>
                <a:cs typeface="Calibri"/>
              </a:rPr>
              <a:t>problema 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que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describen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o</a:t>
            </a:r>
            <a:r>
              <a:rPr sz="4800" spc="2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abordan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800" spc="-5" dirty="0">
                <a:latin typeface="Calibri"/>
                <a:cs typeface="Calibri"/>
              </a:rPr>
              <a:t>Ej.: </a:t>
            </a:r>
            <a:r>
              <a:rPr sz="4800" dirty="0">
                <a:latin typeface="Calibri"/>
                <a:cs typeface="Calibri"/>
              </a:rPr>
              <a:t>Un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cliente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18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8B8DE-CA5B-3E95-B2DB-707CCEC4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A soltar la mano…</a:t>
            </a:r>
            <a:endParaRPr lang="es-CL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3366BBE-5A5F-8DA0-AFDE-4BD2624D8B7E}"/>
              </a:ext>
            </a:extLst>
          </p:cNvPr>
          <p:cNvSpPr txBox="1"/>
          <p:nvPr/>
        </p:nvSpPr>
        <p:spPr>
          <a:xfrm>
            <a:off x="903617" y="2776220"/>
            <a:ext cx="102006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 algn="just">
              <a:lnSpc>
                <a:spcPct val="100000"/>
              </a:lnSpc>
              <a:spcBef>
                <a:spcPts val="95"/>
              </a:spcBef>
              <a:buSzPct val="53571"/>
              <a:buFont typeface="Arial MT"/>
              <a:buChar char="•"/>
              <a:tabLst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La universidad </a:t>
            </a:r>
            <a:r>
              <a:rPr sz="2800" spc="-10" dirty="0">
                <a:latin typeface="Calibri"/>
                <a:cs typeface="Calibri"/>
              </a:rPr>
              <a:t>necesita </a:t>
            </a:r>
            <a:r>
              <a:rPr sz="2800" spc="-5" dirty="0">
                <a:latin typeface="Calibri"/>
                <a:cs typeface="Calibri"/>
              </a:rPr>
              <a:t>registrar los datos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su </a:t>
            </a:r>
            <a:r>
              <a:rPr sz="2800" spc="-5" dirty="0">
                <a:latin typeface="Calibri"/>
                <a:cs typeface="Calibri"/>
              </a:rPr>
              <a:t>operación en </a:t>
            </a:r>
            <a:r>
              <a:rPr sz="2800" dirty="0">
                <a:latin typeface="Calibri"/>
                <a:cs typeface="Calibri"/>
              </a:rPr>
              <a:t>una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 </a:t>
            </a:r>
            <a:r>
              <a:rPr sz="2800" spc="-5" dirty="0">
                <a:latin typeface="Calibri"/>
                <a:cs typeface="Calibri"/>
              </a:rPr>
              <a:t>de datos. Identifique al menos 4 entidades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componen el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</a:t>
            </a:r>
            <a:r>
              <a:rPr sz="2800" b="1" spc="-5" dirty="0">
                <a:latin typeface="Calibri"/>
                <a:cs typeface="Calibri"/>
              </a:rPr>
              <a:t>objeto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universidad,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respectivos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atributos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680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13752BEC-44C5-1318-8756-4974F611527E}"/>
              </a:ext>
            </a:extLst>
          </p:cNvPr>
          <p:cNvSpPr txBox="1"/>
          <p:nvPr/>
        </p:nvSpPr>
        <p:spPr>
          <a:xfrm>
            <a:off x="941324" y="734060"/>
            <a:ext cx="3230880" cy="3109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A</a:t>
            </a:r>
            <a:r>
              <a:rPr sz="2800" b="1" spc="-1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soltar</a:t>
            </a:r>
            <a:r>
              <a:rPr sz="2800" b="1" spc="-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4536A"/>
                </a:solidFill>
                <a:latin typeface="Arial"/>
                <a:cs typeface="Arial"/>
              </a:rPr>
              <a:t>la</a:t>
            </a:r>
            <a:r>
              <a:rPr sz="2800" b="1" spc="-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4536A"/>
                </a:solidFill>
                <a:latin typeface="Arial"/>
                <a:cs typeface="Arial"/>
              </a:rPr>
              <a:t>mano…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latin typeface="Calibri"/>
                <a:cs typeface="Calibri"/>
              </a:rPr>
              <a:t>Estudiante</a:t>
            </a:r>
            <a:endParaRPr sz="36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latin typeface="Calibri"/>
                <a:cs typeface="Calibri"/>
              </a:rPr>
              <a:t>Carrera</a:t>
            </a:r>
            <a:endParaRPr sz="36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dirty="0">
                <a:latin typeface="Calibri"/>
                <a:cs typeface="Calibri"/>
              </a:rPr>
              <a:t>Asignatura</a:t>
            </a:r>
            <a:endParaRPr sz="36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SzPct val="41666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dirty="0">
                <a:latin typeface="Calibri"/>
                <a:cs typeface="Calibri"/>
              </a:rPr>
              <a:t>Profesor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object 12">
            <a:extLst>
              <a:ext uri="{FF2B5EF4-FFF2-40B4-BE49-F238E27FC236}">
                <a16:creationId xmlns:a16="http://schemas.microsoft.com/office/drawing/2014/main" id="{4EF66218-C2F1-626F-43C1-E7C6FCDA25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4747" y="2506967"/>
            <a:ext cx="3826002" cy="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D2035-C13C-2BBC-BF10-5AA60402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Modelo Entidad-Relación</a:t>
            </a:r>
            <a:endParaRPr lang="es-CL" b="1" dirty="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091BD4BF-291E-5B2B-A85E-017D0A4C7FDA}"/>
              </a:ext>
            </a:extLst>
          </p:cNvPr>
          <p:cNvSpPr txBox="1"/>
          <p:nvPr/>
        </p:nvSpPr>
        <p:spPr>
          <a:xfrm>
            <a:off x="941324" y="1628343"/>
            <a:ext cx="1019873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715" indent="-381000" algn="just">
              <a:lnSpc>
                <a:spcPct val="100000"/>
              </a:lnSpc>
              <a:spcBef>
                <a:spcPts val="95"/>
              </a:spcBef>
              <a:buSzPct val="53571"/>
              <a:buFont typeface="Arial MT"/>
              <a:buChar char="•"/>
              <a:tabLst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Para crear </a:t>
            </a:r>
            <a:r>
              <a:rPr sz="2800" dirty="0">
                <a:latin typeface="Calibri"/>
                <a:cs typeface="Calibri"/>
              </a:rPr>
              <a:t>un </a:t>
            </a:r>
            <a:r>
              <a:rPr sz="2800" spc="-5" dirty="0">
                <a:latin typeface="Calibri"/>
                <a:cs typeface="Calibri"/>
              </a:rPr>
              <a:t>modelo Entidad-Relación </a:t>
            </a:r>
            <a:r>
              <a:rPr sz="2800" dirty="0">
                <a:latin typeface="Calibri"/>
                <a:cs typeface="Calibri"/>
              </a:rPr>
              <a:t>se </a:t>
            </a:r>
            <a:r>
              <a:rPr sz="2800" spc="-10" dirty="0">
                <a:latin typeface="Calibri"/>
                <a:cs typeface="Calibri"/>
              </a:rPr>
              <a:t>identifica </a:t>
            </a:r>
            <a:r>
              <a:rPr sz="2800" spc="-5" dirty="0">
                <a:latin typeface="Calibri"/>
                <a:cs typeface="Calibri"/>
              </a:rPr>
              <a:t>cada </a:t>
            </a:r>
            <a:r>
              <a:rPr sz="2800" dirty="0">
                <a:latin typeface="Calibri"/>
                <a:cs typeface="Calibri"/>
              </a:rPr>
              <a:t>una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las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entidades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contexto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problema</a:t>
            </a:r>
            <a:endParaRPr sz="2800" dirty="0">
              <a:latin typeface="Calibri"/>
              <a:cs typeface="Calibri"/>
            </a:endParaRPr>
          </a:p>
          <a:p>
            <a:pPr marL="393700" marR="5080" indent="-381000" algn="just">
              <a:lnSpc>
                <a:spcPct val="100000"/>
              </a:lnSpc>
              <a:spcBef>
                <a:spcPts val="5"/>
              </a:spcBef>
              <a:buSzPct val="53571"/>
              <a:buFont typeface="Arial MT"/>
              <a:buChar char="•"/>
              <a:tabLst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Identificadas las entidades, procedemos a crear las relaciones,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 consiste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graficar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verbalización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</a:t>
            </a:r>
            <a:r>
              <a:rPr sz="2800" spc="-5" dirty="0">
                <a:latin typeface="Calibri"/>
                <a:cs typeface="Calibri"/>
              </a:rPr>
              <a:t> relación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entre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entidades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object 13">
            <a:extLst>
              <a:ext uri="{FF2B5EF4-FFF2-40B4-BE49-F238E27FC236}">
                <a16:creationId xmlns:a16="http://schemas.microsoft.com/office/drawing/2014/main" id="{25E0CA54-B163-9401-6ED6-0B322E40A9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006" y="3964918"/>
            <a:ext cx="4275641" cy="20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6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D6E0-CE8C-333C-25FB-8464717C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79"/>
            <a:ext cx="10515600" cy="1325563"/>
          </a:xfrm>
        </p:spPr>
        <p:txBody>
          <a:bodyPr/>
          <a:lstStyle/>
          <a:p>
            <a:r>
              <a:rPr lang="es-MX" b="1" dirty="0"/>
              <a:t>Modelo Entidad-Relación</a:t>
            </a:r>
            <a:endParaRPr lang="es-CL" dirty="0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96FB2956-5094-633B-2D1F-002F195E960A}"/>
              </a:ext>
            </a:extLst>
          </p:cNvPr>
          <p:cNvSpPr txBox="1"/>
          <p:nvPr/>
        </p:nvSpPr>
        <p:spPr>
          <a:xfrm>
            <a:off x="941324" y="1628343"/>
            <a:ext cx="1020000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95"/>
              </a:spcBef>
              <a:buSzPct val="53571"/>
              <a:buFont typeface="Arial MT"/>
              <a:buChar char="•"/>
              <a:tabLst>
                <a:tab pos="393065" algn="l"/>
                <a:tab pos="393700" algn="l"/>
                <a:tab pos="1530350" algn="l"/>
                <a:tab pos="2362835" algn="l"/>
                <a:tab pos="3221990" algn="l"/>
                <a:tab pos="3945890" algn="l"/>
                <a:tab pos="4490720" algn="l"/>
                <a:tab pos="5063490" algn="l"/>
                <a:tab pos="6805930" algn="l"/>
                <a:tab pos="7303770" algn="l"/>
                <a:tab pos="8212455" algn="l"/>
                <a:tab pos="9858375" algn="l"/>
              </a:tabLst>
            </a:pPr>
            <a:r>
              <a:rPr sz="2800" spc="-10" dirty="0">
                <a:latin typeface="Calibri"/>
                <a:cs typeface="Calibri"/>
              </a:rPr>
              <a:t>Luego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cada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un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re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aciones,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ent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	su  </a:t>
            </a:r>
            <a:r>
              <a:rPr sz="2800" spc="-10" dirty="0">
                <a:latin typeface="Calibri"/>
                <a:cs typeface="Calibri"/>
              </a:rPr>
              <a:t>cardinalidad</a:t>
            </a:r>
            <a:endParaRPr sz="28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spcBef>
                <a:spcPts val="5"/>
              </a:spcBef>
              <a:buSzPct val="5357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800" b="1" spc="-5" dirty="0">
                <a:latin typeface="Calibri"/>
                <a:cs typeface="Calibri"/>
              </a:rPr>
              <a:t>1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</a:t>
            </a:r>
            <a:endParaRPr sz="28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800" b="1" spc="-5" dirty="0">
                <a:latin typeface="Calibri"/>
                <a:cs typeface="Calibri"/>
              </a:rPr>
              <a:t>1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850900" lvl="1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850265" algn="l"/>
                <a:tab pos="850900" algn="l"/>
              </a:tabLst>
            </a:pP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393700" marR="6350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393065" algn="l"/>
                <a:tab pos="393700" algn="l"/>
                <a:tab pos="847725" algn="l"/>
                <a:tab pos="2972435" algn="l"/>
                <a:tab pos="3728085" algn="l"/>
                <a:tab pos="5095240" algn="l"/>
                <a:tab pos="5535930" algn="l"/>
                <a:tab pos="6061710" algn="l"/>
                <a:tab pos="6443980" algn="l"/>
                <a:tab pos="6974840" algn="l"/>
                <a:tab pos="7835900" algn="l"/>
                <a:tab pos="9934575" algn="l"/>
              </a:tabLst>
            </a:pP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enc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ntram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dirty="0">
                <a:latin typeface="Calibri"/>
                <a:cs typeface="Calibri"/>
              </a:rPr>
              <a:t>	un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re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ión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norm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zarla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la  </a:t>
            </a:r>
            <a:r>
              <a:rPr sz="2800" spc="-5" dirty="0">
                <a:latin typeface="Calibri"/>
                <a:cs typeface="Calibri"/>
              </a:rPr>
              <a:t>convertiremos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relaciones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393700" marR="5080" indent="-381000">
              <a:lnSpc>
                <a:spcPct val="100000"/>
              </a:lnSpc>
              <a:buSzPct val="53571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Como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resultado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anterior,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obtendremos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modelo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relacional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podremos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motores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relacionales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MySQL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393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877</Words>
  <Application>Microsoft Office PowerPoint</Application>
  <PresentationFormat>Panorámica</PresentationFormat>
  <Paragraphs>73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Tema de Office</vt:lpstr>
      <vt:lpstr> CURSO: BASES DE DATOS Unidad III: MySQL.</vt:lpstr>
      <vt:lpstr>Presentación de PowerPoint</vt:lpstr>
      <vt:lpstr>Para comenzar…</vt:lpstr>
      <vt:lpstr>Presentación de PowerPoint</vt:lpstr>
      <vt:lpstr>Antes de seguir…</vt:lpstr>
      <vt:lpstr>A soltar la mano…</vt:lpstr>
      <vt:lpstr>Presentación de PowerPoint</vt:lpstr>
      <vt:lpstr>Modelo Entidad-Relación</vt:lpstr>
      <vt:lpstr>Modelo Entidad-Relación</vt:lpstr>
      <vt:lpstr>Presentación de PowerPoint</vt:lpstr>
      <vt:lpstr>Presentación de PowerPoint</vt:lpstr>
      <vt:lpstr>Para partir…</vt:lpstr>
      <vt:lpstr>Modelo Relacional listo, ahora qué?</vt:lpstr>
      <vt:lpstr>Ahora crearemos una tabla…</vt:lpstr>
      <vt:lpstr>Crear conexión…</vt:lpstr>
      <vt:lpstr>Crear esquemas…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Curso: BASES DE DATOS Unidad I: Modelamiento de datos.</dc:title>
  <dc:creator>PC</dc:creator>
  <cp:lastModifiedBy>DIEGO MIRANDA OLAVARRIA</cp:lastModifiedBy>
  <cp:revision>87</cp:revision>
  <dcterms:created xsi:type="dcterms:W3CDTF">2023-08-07T19:36:50Z</dcterms:created>
  <dcterms:modified xsi:type="dcterms:W3CDTF">2023-10-02T00:52:45Z</dcterms:modified>
</cp:coreProperties>
</file>