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11/7/2023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072320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11/7/2023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512593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11/7/2023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937080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11/7/2023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25581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0791FC79-3EC9-4C69-905A-C2446A4C63B1}" type="datetimeFigureOut">
              <a:rPr lang="en-US" smtClean="0"/>
              <a:t>11/7/2023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92177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0791FC79-3EC9-4C69-905A-C2446A4C63B1}" type="datetimeFigureOut">
              <a:rPr lang="en-US" smtClean="0"/>
              <a:t>11/7/2023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38822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0791FC79-3EC9-4C69-905A-C2446A4C63B1}" type="datetimeFigureOut">
              <a:rPr lang="en-US" smtClean="0"/>
              <a:t>11/7/2023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309642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0791FC79-3EC9-4C69-905A-C2446A4C63B1}" type="datetimeFigureOut">
              <a:rPr lang="en-US" smtClean="0"/>
              <a:t>11/7/2023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78466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791FC79-3EC9-4C69-905A-C2446A4C63B1}" type="datetimeFigureOut">
              <a:rPr lang="en-US" smtClean="0"/>
              <a:t>11/7/2023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82944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91FC79-3EC9-4C69-905A-C2446A4C63B1}" type="datetimeFigureOut">
              <a:rPr lang="en-US" smtClean="0"/>
              <a:t>11/7/2023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14167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91FC79-3EC9-4C69-905A-C2446A4C63B1}" type="datetimeFigureOut">
              <a:rPr lang="en-US" smtClean="0"/>
              <a:t>11/7/2023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95077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1FC79-3EC9-4C69-905A-C2446A4C63B1}" type="datetimeFigureOut">
              <a:rPr lang="en-US" smtClean="0"/>
              <a:t>11/7/2023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9C13D-952F-4C7A-ABD8-6280DD157FC5}" type="slidenum">
              <a:rPr lang="en-US" smtClean="0"/>
              <a:t>‹Nº›</a:t>
            </a:fld>
            <a:endParaRPr lang="en-US"/>
          </a:p>
        </p:txBody>
      </p:sp>
    </p:spTree>
    <p:extLst>
      <p:ext uri="{BB962C8B-B14F-4D97-AF65-F5344CB8AC3E}">
        <p14:creationId xmlns:p14="http://schemas.microsoft.com/office/powerpoint/2010/main" val="1531830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4991" y="2032430"/>
            <a:ext cx="9144000" cy="2055994"/>
          </a:xfrm>
        </p:spPr>
        <p:txBody>
          <a:bodyPr>
            <a:normAutofit fontScale="90000"/>
          </a:bodyPr>
          <a:lstStyle/>
          <a:p>
            <a:br>
              <a:rPr lang="es-MX" dirty="0"/>
            </a:br>
            <a:r>
              <a:rPr lang="es-MX" sz="5300" b="1" dirty="0"/>
              <a:t>CURSO:</a:t>
            </a:r>
            <a:br>
              <a:rPr lang="es-MX" sz="5300" b="1" dirty="0"/>
            </a:br>
            <a:r>
              <a:rPr lang="es-MX" sz="5300" b="1" dirty="0"/>
              <a:t>BASES DE DATOS</a:t>
            </a:r>
            <a:br>
              <a:rPr lang="es-MX" b="1" i="1" dirty="0"/>
            </a:br>
            <a:r>
              <a:rPr lang="es-MX" sz="4000" b="1" dirty="0"/>
              <a:t>Unidad IV: NoSQL.</a:t>
            </a:r>
            <a:endParaRPr lang="en-US" sz="4000" b="1" i="1" dirty="0"/>
          </a:p>
        </p:txBody>
      </p:sp>
      <p:sp>
        <p:nvSpPr>
          <p:cNvPr id="3" name="Subtítulo 2"/>
          <p:cNvSpPr>
            <a:spLocks noGrp="1"/>
          </p:cNvSpPr>
          <p:nvPr>
            <p:ph type="subTitle" idx="1"/>
          </p:nvPr>
        </p:nvSpPr>
        <p:spPr>
          <a:xfrm>
            <a:off x="1550377" y="4182332"/>
            <a:ext cx="9144000" cy="635854"/>
          </a:xfrm>
        </p:spPr>
        <p:txBody>
          <a:bodyPr>
            <a:normAutofit/>
          </a:bodyPr>
          <a:lstStyle/>
          <a:p>
            <a:r>
              <a:rPr lang="es-MX" b="1" dirty="0"/>
              <a:t>Clase 1: NoSQL.</a:t>
            </a:r>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3699" y="64357"/>
            <a:ext cx="348175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061561"/>
            <a:ext cx="9144000" cy="16469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b="1" dirty="0"/>
              <a:t>Profesor: Diego Miranda</a:t>
            </a:r>
          </a:p>
          <a:p>
            <a:r>
              <a:rPr lang="es-MX" sz="2000" b="1" i="1" dirty="0"/>
              <a:t>Data </a:t>
            </a:r>
            <a:r>
              <a:rPr lang="es-MX" sz="2000" b="1" i="1" dirty="0" err="1"/>
              <a:t>Scientist</a:t>
            </a:r>
            <a:endParaRPr lang="es-MX" sz="2000" b="1" i="1" dirty="0"/>
          </a:p>
        </p:txBody>
      </p:sp>
    </p:spTree>
    <p:extLst>
      <p:ext uri="{BB962C8B-B14F-4D97-AF65-F5344CB8AC3E}">
        <p14:creationId xmlns:p14="http://schemas.microsoft.com/office/powerpoint/2010/main" val="42993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n-US" b="1" dirty="0"/>
              <a:t>ESCALABILIDAD</a:t>
            </a:r>
          </a:p>
        </p:txBody>
      </p:sp>
      <p:sp>
        <p:nvSpPr>
          <p:cNvPr id="3" name="Marcador de contenido 2"/>
          <p:cNvSpPr>
            <a:spLocks noGrp="1"/>
          </p:cNvSpPr>
          <p:nvPr>
            <p:ph idx="1"/>
          </p:nvPr>
        </p:nvSpPr>
        <p:spPr>
          <a:xfrm>
            <a:off x="105508" y="1325563"/>
            <a:ext cx="11957538" cy="5414602"/>
          </a:xfrm>
        </p:spPr>
        <p:txBody>
          <a:bodyPr/>
          <a:lstStyle/>
          <a:p>
            <a:pPr marL="0" indent="0" algn="just">
              <a:buNone/>
            </a:pPr>
            <a:r>
              <a:rPr lang="es-MX" dirty="0"/>
              <a:t>Finalmente, es muy importante destacar que las bases de datos relacionales estaban pensadas principalmente como sistemas centralizados. Esto quiere decir que cuando uno necesitaba crecer en una base de datos relacional, lo que normalmente se hacía era comprar un servidor más potente (lo que se llama escalabilidad vertical). Por el otro lado, cuando se hace distribución de los datos uno quiere lograr escalabilidad horizontal, es decir, debería ser capaz de integrar más maquinas al sistema, como explicamos en la clase anterior. Aunque existe mucha investigación en hacer a los sistemas relacionales escalar horizontalmente, muchas veces esto es una tarea difícil.</a:t>
            </a:r>
            <a:endParaRPr lang="en-US" dirty="0"/>
          </a:p>
        </p:txBody>
      </p:sp>
      <p:pic>
        <p:nvPicPr>
          <p:cNvPr id="5" name="Imagen 4">
            <a:extLst>
              <a:ext uri="{FF2B5EF4-FFF2-40B4-BE49-F238E27FC236}">
                <a16:creationId xmlns:a16="http://schemas.microsoft.com/office/drawing/2014/main" id="{7BE7483B-FBC9-592E-A436-E613016A6AE4}"/>
              </a:ext>
            </a:extLst>
          </p:cNvPr>
          <p:cNvPicPr>
            <a:picLocks noChangeAspect="1"/>
          </p:cNvPicPr>
          <p:nvPr/>
        </p:nvPicPr>
        <p:blipFill>
          <a:blip r:embed="rId2"/>
          <a:stretch>
            <a:fillRect/>
          </a:stretch>
        </p:blipFill>
        <p:spPr>
          <a:xfrm>
            <a:off x="5952577" y="4560820"/>
            <a:ext cx="5829805" cy="1943233"/>
          </a:xfrm>
          <a:prstGeom prst="rect">
            <a:avLst/>
          </a:prstGeom>
        </p:spPr>
      </p:pic>
    </p:spTree>
    <p:extLst>
      <p:ext uri="{BB962C8B-B14F-4D97-AF65-F5344CB8AC3E}">
        <p14:creationId xmlns:p14="http://schemas.microsoft.com/office/powerpoint/2010/main" val="2975020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n-US" b="1" dirty="0"/>
              <a:t>PARADIGMA NoSQL</a:t>
            </a:r>
          </a:p>
        </p:txBody>
      </p:sp>
      <p:sp>
        <p:nvSpPr>
          <p:cNvPr id="3" name="Marcador de contenido 2"/>
          <p:cNvSpPr>
            <a:spLocks noGrp="1"/>
          </p:cNvSpPr>
          <p:nvPr>
            <p:ph idx="1"/>
          </p:nvPr>
        </p:nvSpPr>
        <p:spPr>
          <a:xfrm>
            <a:off x="105508" y="1325563"/>
            <a:ext cx="11957538" cy="5414602"/>
          </a:xfrm>
        </p:spPr>
        <p:txBody>
          <a:bodyPr/>
          <a:lstStyle/>
          <a:p>
            <a:pPr marL="0" indent="0" algn="just">
              <a:buNone/>
            </a:pPr>
            <a:r>
              <a:rPr lang="es-MX" dirty="0"/>
              <a:t>NoSQL se refiere a cualquier modelo de datos que no es igual al modelo relacional, o que soporta un lenguaje de consultas distinto a SQL. Es importante destacar que no existe solo un modelo de datos NoSQL, sino que son varios. En particular, cada modelo de datos NoSQL está destinado a un caso de uso muy específico y funciona de manera muy eficiente en este contexto, pero quizás no es aplicable en otros contextos.</a:t>
            </a:r>
            <a:endParaRPr lang="en-US" dirty="0"/>
          </a:p>
        </p:txBody>
      </p:sp>
      <p:pic>
        <p:nvPicPr>
          <p:cNvPr id="5" name="Imagen 4">
            <a:extLst>
              <a:ext uri="{FF2B5EF4-FFF2-40B4-BE49-F238E27FC236}">
                <a16:creationId xmlns:a16="http://schemas.microsoft.com/office/drawing/2014/main" id="{24F15356-AB3A-C6B1-9F58-50CE069A4852}"/>
              </a:ext>
            </a:extLst>
          </p:cNvPr>
          <p:cNvPicPr>
            <a:picLocks noChangeAspect="1"/>
          </p:cNvPicPr>
          <p:nvPr/>
        </p:nvPicPr>
        <p:blipFill>
          <a:blip r:embed="rId2"/>
          <a:stretch>
            <a:fillRect/>
          </a:stretch>
        </p:blipFill>
        <p:spPr>
          <a:xfrm>
            <a:off x="5257800" y="3364212"/>
            <a:ext cx="5570703" cy="3375953"/>
          </a:xfrm>
          <a:prstGeom prst="rect">
            <a:avLst/>
          </a:prstGeom>
        </p:spPr>
      </p:pic>
    </p:spTree>
    <p:extLst>
      <p:ext uri="{BB962C8B-B14F-4D97-AF65-F5344CB8AC3E}">
        <p14:creationId xmlns:p14="http://schemas.microsoft.com/office/powerpoint/2010/main" val="2727385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n-US" b="1" dirty="0"/>
              <a:t>BASES DE DATOS DE DOCUMENTOS</a:t>
            </a:r>
          </a:p>
        </p:txBody>
      </p:sp>
      <p:sp>
        <p:nvSpPr>
          <p:cNvPr id="3" name="Marcador de contenido 2"/>
          <p:cNvSpPr>
            <a:spLocks noGrp="1"/>
          </p:cNvSpPr>
          <p:nvPr>
            <p:ph idx="1"/>
          </p:nvPr>
        </p:nvSpPr>
        <p:spPr>
          <a:xfrm>
            <a:off x="105508" y="1825625"/>
            <a:ext cx="11957538" cy="4914540"/>
          </a:xfrm>
        </p:spPr>
        <p:txBody>
          <a:bodyPr/>
          <a:lstStyle/>
          <a:p>
            <a:pPr marL="0" indent="0" algn="just">
              <a:buNone/>
            </a:pPr>
            <a:r>
              <a:rPr lang="es-MX" dirty="0"/>
              <a:t>Una base de datos de documentos (</a:t>
            </a:r>
            <a:r>
              <a:rPr lang="es-MX" dirty="0" err="1"/>
              <a:t>document</a:t>
            </a:r>
            <a:r>
              <a:rPr lang="es-MX" dirty="0"/>
              <a:t> </a:t>
            </a:r>
            <a:r>
              <a:rPr lang="es-MX" dirty="0" err="1"/>
              <a:t>database</a:t>
            </a:r>
            <a:r>
              <a:rPr lang="es-MX" dirty="0"/>
              <a:t> en inglés) se parece mucho a un </a:t>
            </a:r>
            <a:r>
              <a:rPr lang="es-MX" dirty="0" err="1"/>
              <a:t>key-value</a:t>
            </a:r>
            <a:r>
              <a:rPr lang="es-MX" dirty="0"/>
              <a:t> store, con la diferencia que la base de datos conoce la estructura de los documentos. Típicamente, una base de datos de documentos guarda una colección de documentos con una estructura común, y que describen ciertas entidades. Los documentos son muchas veces representados por un estándar de serialización como por ejemplo JSON. Intuitivamente, un documento JSON es simplemente un diccionario anidado; quiere decir, que valor de cada llave en nuestro diccionario puede ser un diccionario igualmente. Por ejemplo, si nuestros documentos guardan información sobre personas, se pueden ver de siguiente manera:</a:t>
            </a:r>
            <a:endParaRPr lang="en-US" dirty="0"/>
          </a:p>
        </p:txBody>
      </p:sp>
    </p:spTree>
    <p:extLst>
      <p:ext uri="{BB962C8B-B14F-4D97-AF65-F5344CB8AC3E}">
        <p14:creationId xmlns:p14="http://schemas.microsoft.com/office/powerpoint/2010/main" val="3151646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endParaRPr lang="en-US" dirty="0"/>
          </a:p>
        </p:txBody>
      </p:sp>
      <p:pic>
        <p:nvPicPr>
          <p:cNvPr id="5" name="Marcador de contenido 4">
            <a:extLst>
              <a:ext uri="{FF2B5EF4-FFF2-40B4-BE49-F238E27FC236}">
                <a16:creationId xmlns:a16="http://schemas.microsoft.com/office/drawing/2014/main" id="{42FCAE13-1C1A-ECA1-08BC-37580C5120AB}"/>
              </a:ext>
            </a:extLst>
          </p:cNvPr>
          <p:cNvPicPr>
            <a:picLocks noGrp="1" noChangeAspect="1"/>
          </p:cNvPicPr>
          <p:nvPr>
            <p:ph idx="1"/>
          </p:nvPr>
        </p:nvPicPr>
        <p:blipFill>
          <a:blip r:embed="rId2"/>
          <a:stretch>
            <a:fillRect/>
          </a:stretch>
        </p:blipFill>
        <p:spPr>
          <a:xfrm>
            <a:off x="2752627" y="1414021"/>
            <a:ext cx="6410227" cy="4892511"/>
          </a:xfrm>
        </p:spPr>
      </p:pic>
    </p:spTree>
    <p:extLst>
      <p:ext uri="{BB962C8B-B14F-4D97-AF65-F5344CB8AC3E}">
        <p14:creationId xmlns:p14="http://schemas.microsoft.com/office/powerpoint/2010/main" val="4063138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endParaRPr lang="en-US" dirty="0"/>
          </a:p>
        </p:txBody>
      </p:sp>
      <p:sp>
        <p:nvSpPr>
          <p:cNvPr id="3" name="Marcador de contenido 2"/>
          <p:cNvSpPr>
            <a:spLocks noGrp="1"/>
          </p:cNvSpPr>
          <p:nvPr>
            <p:ph idx="1"/>
          </p:nvPr>
        </p:nvSpPr>
        <p:spPr>
          <a:xfrm>
            <a:off x="105508" y="1825625"/>
            <a:ext cx="11957538" cy="4914540"/>
          </a:xfrm>
        </p:spPr>
        <p:txBody>
          <a:bodyPr/>
          <a:lstStyle/>
          <a:p>
            <a:pPr marL="0" indent="0" algn="just">
              <a:buNone/>
            </a:pPr>
            <a:r>
              <a:rPr lang="es-MX" dirty="0"/>
              <a:t>La base de datos MongoDB es una base de datos de documentos guardados en formato BSON, o </a:t>
            </a:r>
            <a:r>
              <a:rPr lang="es-MX" dirty="0" err="1"/>
              <a:t>Binary</a:t>
            </a:r>
            <a:r>
              <a:rPr lang="es-MX" dirty="0"/>
              <a:t> JSON. El formato BSON es casi idéntico a JSON, solo que permite varios tipos de datos extra, como fechas (en un formato estándar), arreglos de bytes, entre otros. MongoDB es una base de datos diseñada con la distribución en mente, y lo logra usando el proceso de fragmentación de los datos llamado </a:t>
            </a:r>
            <a:r>
              <a:rPr lang="es-MX" dirty="0" err="1"/>
              <a:t>sharding</a:t>
            </a:r>
            <a:r>
              <a:rPr lang="es-MX" dirty="0"/>
              <a:t>. En simples términos, </a:t>
            </a:r>
            <a:r>
              <a:rPr lang="es-MX" dirty="0" err="1"/>
              <a:t>sharding</a:t>
            </a:r>
            <a:r>
              <a:rPr lang="es-MX" dirty="0"/>
              <a:t> divide los datos en pedazos más pequeños, llamados </a:t>
            </a:r>
            <a:r>
              <a:rPr lang="es-MX" dirty="0" err="1"/>
              <a:t>shards</a:t>
            </a:r>
            <a:r>
              <a:rPr lang="es-MX" dirty="0"/>
              <a:t>. Cada </a:t>
            </a:r>
            <a:r>
              <a:rPr lang="es-MX" dirty="0" err="1"/>
              <a:t>shard</a:t>
            </a:r>
            <a:r>
              <a:rPr lang="es-MX" dirty="0"/>
              <a:t> se guarda en una o más máquinas separadas, distribuyendo la carga del sistema. En MongoDB el usuario puede decidir cómo se hace el </a:t>
            </a:r>
            <a:r>
              <a:rPr lang="es-MX" dirty="0" err="1"/>
              <a:t>sharding</a:t>
            </a:r>
            <a:r>
              <a:rPr lang="es-MX" dirty="0"/>
              <a:t> usando las llaves de </a:t>
            </a:r>
            <a:r>
              <a:rPr lang="es-MX" dirty="0" err="1"/>
              <a:t>sharding</a:t>
            </a:r>
            <a:r>
              <a:rPr lang="es-MX" dirty="0"/>
              <a:t>. Una llave de </a:t>
            </a:r>
            <a:r>
              <a:rPr lang="es-MX" dirty="0" err="1"/>
              <a:t>sharding</a:t>
            </a:r>
            <a:r>
              <a:rPr lang="es-MX" dirty="0"/>
              <a:t> (</a:t>
            </a:r>
            <a:r>
              <a:rPr lang="es-MX" dirty="0" err="1"/>
              <a:t>shard</a:t>
            </a:r>
            <a:r>
              <a:rPr lang="es-MX" dirty="0"/>
              <a:t> </a:t>
            </a:r>
            <a:r>
              <a:rPr lang="es-MX" dirty="0" err="1"/>
              <a:t>key</a:t>
            </a:r>
            <a:r>
              <a:rPr lang="es-MX" dirty="0"/>
              <a:t> en inglés), es simplemente un criterio sobre cómo dividir la colección de documentos en partes. </a:t>
            </a:r>
            <a:endParaRPr lang="en-US" dirty="0"/>
          </a:p>
        </p:txBody>
      </p:sp>
    </p:spTree>
    <p:extLst>
      <p:ext uri="{BB962C8B-B14F-4D97-AF65-F5344CB8AC3E}">
        <p14:creationId xmlns:p14="http://schemas.microsoft.com/office/powerpoint/2010/main" val="273977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endParaRPr lang="en-US" dirty="0"/>
          </a:p>
        </p:txBody>
      </p:sp>
      <p:pic>
        <p:nvPicPr>
          <p:cNvPr id="5" name="Marcador de contenido 4">
            <a:extLst>
              <a:ext uri="{FF2B5EF4-FFF2-40B4-BE49-F238E27FC236}">
                <a16:creationId xmlns:a16="http://schemas.microsoft.com/office/drawing/2014/main" id="{88F626C8-8769-3915-A7F6-B4376BC57364}"/>
              </a:ext>
            </a:extLst>
          </p:cNvPr>
          <p:cNvPicPr>
            <a:picLocks noGrp="1" noChangeAspect="1"/>
          </p:cNvPicPr>
          <p:nvPr>
            <p:ph idx="1"/>
          </p:nvPr>
        </p:nvPicPr>
        <p:blipFill>
          <a:blip r:embed="rId2"/>
          <a:stretch>
            <a:fillRect/>
          </a:stretch>
        </p:blipFill>
        <p:spPr>
          <a:xfrm>
            <a:off x="1951348" y="1244338"/>
            <a:ext cx="8564252" cy="4761006"/>
          </a:xfrm>
        </p:spPr>
      </p:pic>
    </p:spTree>
    <p:extLst>
      <p:ext uri="{BB962C8B-B14F-4D97-AF65-F5344CB8AC3E}">
        <p14:creationId xmlns:p14="http://schemas.microsoft.com/office/powerpoint/2010/main" val="1985026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INTRODUCCIÓN</a:t>
            </a:r>
            <a:endParaRPr lang="en-US" dirty="0"/>
          </a:p>
        </p:txBody>
      </p:sp>
      <p:sp>
        <p:nvSpPr>
          <p:cNvPr id="3" name="Marcador de contenido 2"/>
          <p:cNvSpPr>
            <a:spLocks noGrp="1"/>
          </p:cNvSpPr>
          <p:nvPr>
            <p:ph idx="1"/>
          </p:nvPr>
        </p:nvSpPr>
        <p:spPr>
          <a:xfrm>
            <a:off x="105508" y="1825625"/>
            <a:ext cx="11957538" cy="4914540"/>
          </a:xfrm>
        </p:spPr>
        <p:txBody>
          <a:bodyPr/>
          <a:lstStyle/>
          <a:p>
            <a:pPr marL="0" indent="0" algn="just">
              <a:buNone/>
            </a:pPr>
            <a:r>
              <a:rPr lang="es-MX" dirty="0"/>
              <a:t>Aunque las bases de datos relacionales son la herramienta más usada para manejar los datos hoy en día, esto no quiere decir que son la única solución disponible. Un objetivo de las bases de datos relacionales es permitir la modelación de cualquier caso de uso a través de tablas, lo que las hace muy general. Por otro lado, existen muchos contextos más específicos donde uno no necesita todo lo que ofrece el modelo relacional. Además, en un contexto muy especializado, utilizar una base de datos relacional puede ser menos eficiente precisamente por la generalidad del modelo relacional. </a:t>
            </a:r>
            <a:endParaRPr lang="en-US" dirty="0"/>
          </a:p>
        </p:txBody>
      </p:sp>
    </p:spTree>
    <p:extLst>
      <p:ext uri="{BB962C8B-B14F-4D97-AF65-F5344CB8AC3E}">
        <p14:creationId xmlns:p14="http://schemas.microsoft.com/office/powerpoint/2010/main" val="2818178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endParaRPr lang="en-US" b="1" dirty="0"/>
          </a:p>
        </p:txBody>
      </p:sp>
      <p:sp>
        <p:nvSpPr>
          <p:cNvPr id="3" name="Marcador de contenido 2"/>
          <p:cNvSpPr>
            <a:spLocks noGrp="1"/>
          </p:cNvSpPr>
          <p:nvPr>
            <p:ph idx="1"/>
          </p:nvPr>
        </p:nvSpPr>
        <p:spPr>
          <a:xfrm>
            <a:off x="105508" y="1825625"/>
            <a:ext cx="11957538" cy="4914540"/>
          </a:xfrm>
        </p:spPr>
        <p:txBody>
          <a:bodyPr/>
          <a:lstStyle/>
          <a:p>
            <a:pPr marL="0" indent="0" algn="just">
              <a:buNone/>
            </a:pPr>
            <a:r>
              <a:rPr lang="es-MX" dirty="0"/>
              <a:t>Para abordar este problema, en la primera década del siglo 21 nace el paradigma NoSQL (de non-SQL, o </a:t>
            </a:r>
            <a:r>
              <a:rPr lang="es-MX" dirty="0" err="1"/>
              <a:t>Not</a:t>
            </a:r>
            <a:r>
              <a:rPr lang="es-MX" dirty="0"/>
              <a:t> </a:t>
            </a:r>
            <a:r>
              <a:rPr lang="es-MX" dirty="0" err="1"/>
              <a:t>only</a:t>
            </a:r>
            <a:r>
              <a:rPr lang="es-MX" dirty="0"/>
              <a:t> SQL, por su sigla en inglés), que aborda varios modelos de datos que no son relacionales y que permiten manejar escenarios específicos con más eficiencia que una base de datos relacional, sin perder todas las ventajas que nos ofrece manejo estructurado de los datos. Además, las bases de datos NoSQL son generalmente muy fáciles de paralelizar, y se usan mucho para el manejo de grandes volúmenes de datos.</a:t>
            </a:r>
            <a:endParaRPr lang="en-US" dirty="0"/>
          </a:p>
        </p:txBody>
      </p:sp>
    </p:spTree>
    <p:extLst>
      <p:ext uri="{BB962C8B-B14F-4D97-AF65-F5344CB8AC3E}">
        <p14:creationId xmlns:p14="http://schemas.microsoft.com/office/powerpoint/2010/main" val="2103843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063046" cy="1325563"/>
          </a:xfrm>
        </p:spPr>
        <p:txBody>
          <a:bodyPr/>
          <a:lstStyle/>
          <a:p>
            <a:r>
              <a:rPr lang="en-US" b="1" dirty="0"/>
              <a:t>VOLVIENDO A NUESTRO EJEMPLO DE WEBSHOP…</a:t>
            </a:r>
          </a:p>
        </p:txBody>
      </p:sp>
      <p:sp>
        <p:nvSpPr>
          <p:cNvPr id="3" name="Marcador de contenido 2"/>
          <p:cNvSpPr>
            <a:spLocks noGrp="1"/>
          </p:cNvSpPr>
          <p:nvPr>
            <p:ph idx="1"/>
          </p:nvPr>
        </p:nvSpPr>
        <p:spPr>
          <a:xfrm>
            <a:off x="105508" y="1825625"/>
            <a:ext cx="11957538" cy="4914540"/>
          </a:xfrm>
        </p:spPr>
        <p:txBody>
          <a:bodyPr/>
          <a:lstStyle/>
          <a:p>
            <a:pPr marL="0" indent="0" algn="just">
              <a:buNone/>
            </a:pPr>
            <a:r>
              <a:rPr lang="es-MX" dirty="0"/>
              <a:t>Volviendo al ejemplo de </a:t>
            </a:r>
            <a:r>
              <a:rPr lang="es-MX" dirty="0" err="1"/>
              <a:t>WebShop</a:t>
            </a:r>
            <a:r>
              <a:rPr lang="es-MX" dirty="0"/>
              <a:t> de las clases anteriores, revisemos cómo uno implementaba un carro de compras en la página web del </a:t>
            </a:r>
            <a:r>
              <a:rPr lang="es-MX" dirty="0" err="1"/>
              <a:t>WebShop</a:t>
            </a:r>
            <a:r>
              <a:rPr lang="es-MX" dirty="0"/>
              <a:t>. Para esto, era necesario revisar la relación Productos (Código, Nombre, Precio, Stock), buscar el producto indicado por el usuario a través de su código, revisar si hay stock disponible, y en este caso, agregar el producto a carro de compra actualizando el monto total. Pensando en esta funcionalidad, el uso de una tabla relacional no es esencial aquí. En realidad, lo que nos sirve sería un diccionario que use el código como la llave de búsqueda, y como el valor tiene (una representación de) la tupla (Nombre, Precio, Stock) que corresponde a este código. Formalmente un diccionario es simplemente una función que mapea una llave a un valor. El ejemplo de abajo nos muestra cómo ver una instancia de la tabla Productos como un diccionario.</a:t>
            </a:r>
            <a:endParaRPr lang="en-US" dirty="0"/>
          </a:p>
        </p:txBody>
      </p:sp>
    </p:spTree>
    <p:extLst>
      <p:ext uri="{BB962C8B-B14F-4D97-AF65-F5344CB8AC3E}">
        <p14:creationId xmlns:p14="http://schemas.microsoft.com/office/powerpoint/2010/main" val="4098872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n-US" b="1" dirty="0"/>
              <a:t>TABLAS V/S DICCIONARIOS</a:t>
            </a:r>
          </a:p>
        </p:txBody>
      </p:sp>
      <p:pic>
        <p:nvPicPr>
          <p:cNvPr id="5" name="Marcador de contenido 4">
            <a:extLst>
              <a:ext uri="{FF2B5EF4-FFF2-40B4-BE49-F238E27FC236}">
                <a16:creationId xmlns:a16="http://schemas.microsoft.com/office/drawing/2014/main" id="{35C7ECB8-4AB3-7335-3E9E-FD51060D8041}"/>
              </a:ext>
            </a:extLst>
          </p:cNvPr>
          <p:cNvPicPr>
            <a:picLocks noGrp="1" noChangeAspect="1"/>
          </p:cNvPicPr>
          <p:nvPr>
            <p:ph idx="1"/>
          </p:nvPr>
        </p:nvPicPr>
        <p:blipFill>
          <a:blip r:embed="rId2"/>
          <a:stretch>
            <a:fillRect/>
          </a:stretch>
        </p:blipFill>
        <p:spPr>
          <a:xfrm>
            <a:off x="598700" y="2830777"/>
            <a:ext cx="3879032" cy="1722368"/>
          </a:xfrm>
        </p:spPr>
      </p:pic>
      <p:pic>
        <p:nvPicPr>
          <p:cNvPr id="7" name="Imagen 6">
            <a:extLst>
              <a:ext uri="{FF2B5EF4-FFF2-40B4-BE49-F238E27FC236}">
                <a16:creationId xmlns:a16="http://schemas.microsoft.com/office/drawing/2014/main" id="{72330119-11E0-72FF-50FC-09B1982BB94F}"/>
              </a:ext>
            </a:extLst>
          </p:cNvPr>
          <p:cNvPicPr>
            <a:picLocks noChangeAspect="1"/>
          </p:cNvPicPr>
          <p:nvPr/>
        </p:nvPicPr>
        <p:blipFill>
          <a:blip r:embed="rId3"/>
          <a:stretch>
            <a:fillRect/>
          </a:stretch>
        </p:blipFill>
        <p:spPr>
          <a:xfrm>
            <a:off x="5989769" y="2830777"/>
            <a:ext cx="5603531" cy="1722367"/>
          </a:xfrm>
          <a:prstGeom prst="rect">
            <a:avLst/>
          </a:prstGeom>
        </p:spPr>
      </p:pic>
    </p:spTree>
    <p:extLst>
      <p:ext uri="{BB962C8B-B14F-4D97-AF65-F5344CB8AC3E}">
        <p14:creationId xmlns:p14="http://schemas.microsoft.com/office/powerpoint/2010/main" val="3414864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n-US" b="1" dirty="0"/>
              <a:t>TABLAS V/S DICCIONARIOS</a:t>
            </a:r>
          </a:p>
        </p:txBody>
      </p:sp>
      <p:sp>
        <p:nvSpPr>
          <p:cNvPr id="3" name="Marcador de contenido 2"/>
          <p:cNvSpPr>
            <a:spLocks noGrp="1"/>
          </p:cNvSpPr>
          <p:nvPr>
            <p:ph idx="1"/>
          </p:nvPr>
        </p:nvSpPr>
        <p:spPr>
          <a:xfrm>
            <a:off x="105508" y="1325563"/>
            <a:ext cx="11957538" cy="5414602"/>
          </a:xfrm>
        </p:spPr>
        <p:txBody>
          <a:bodyPr>
            <a:normAutofit lnSpcReduction="10000"/>
          </a:bodyPr>
          <a:lstStyle/>
          <a:p>
            <a:pPr marL="0" indent="0" algn="just">
              <a:buNone/>
            </a:pPr>
            <a:r>
              <a:rPr lang="es-MX" dirty="0"/>
              <a:t>Aunque usar tablas ofrece varias ventajas, si uno solamente necesita buscar un producto por su código y no necesita otras operaciones, usar un diccionario basta. Otra ventaja que ofrece un diccionario es que es fácil dividirlo en varios archivos o varias bases de datos. Esto quiere decir, si quiero pasar de un sistema centralizado donde guardo el diccionario con la información sobre los productos a un sistema distribuido, la simplicidad de un diccionario facilita mucho este proceso. El diccionario es en realidad como las empresas grandes manejan sus carros de compra en una página web. Por ejemplo, Amazon utiliza diccionarios para manejar los carros de compras de sus millones de clientes. Obviamente el diccionario no basta en ciertas aplicaciones y por lo tanto existe una secuencia de distintos modelos de datos que permiten manejar escenarios de distinta complejidad. Los modelos que no son relacionales se conocen por su nombre común: NoSQL, y en general permiten resolver ciertas limitaciones de las bases de datos relacionales. </a:t>
            </a:r>
            <a:endParaRPr lang="en-US" dirty="0"/>
          </a:p>
        </p:txBody>
      </p:sp>
    </p:spTree>
    <p:extLst>
      <p:ext uri="{BB962C8B-B14F-4D97-AF65-F5344CB8AC3E}">
        <p14:creationId xmlns:p14="http://schemas.microsoft.com/office/powerpoint/2010/main" val="361646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n-US" b="1" dirty="0"/>
              <a:t>LIMITACIONES DEL MODELO RELACIONAL</a:t>
            </a:r>
          </a:p>
        </p:txBody>
      </p:sp>
      <p:sp>
        <p:nvSpPr>
          <p:cNvPr id="3" name="Marcador de contenido 2"/>
          <p:cNvSpPr>
            <a:spLocks noGrp="1"/>
          </p:cNvSpPr>
          <p:nvPr>
            <p:ph idx="1"/>
          </p:nvPr>
        </p:nvSpPr>
        <p:spPr>
          <a:xfrm>
            <a:off x="105508" y="1825625"/>
            <a:ext cx="11957538" cy="4914540"/>
          </a:xfrm>
        </p:spPr>
        <p:txBody>
          <a:bodyPr/>
          <a:lstStyle/>
          <a:p>
            <a:pPr marL="0" indent="0" algn="just">
              <a:buNone/>
            </a:pPr>
            <a:r>
              <a:rPr lang="es-MX" dirty="0"/>
              <a:t>Muchas funcionalidades que ofrecen bases de datos relacionales como la posibilidad de representar y analizar datos de alta complejidad, la posibilidad de estructurar los datos según un esquema, o las garantías ACID, imponen ciertas limitaciones a su uso óptimo en ciertos escenarios. Aquí mostraremos tres limitaciones importantes de las bases de datos relacionales:</a:t>
            </a:r>
            <a:endParaRPr lang="en-US" dirty="0"/>
          </a:p>
        </p:txBody>
      </p:sp>
    </p:spTree>
    <p:extLst>
      <p:ext uri="{BB962C8B-B14F-4D97-AF65-F5344CB8AC3E}">
        <p14:creationId xmlns:p14="http://schemas.microsoft.com/office/powerpoint/2010/main" val="1706423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n-US" b="1" dirty="0"/>
              <a:t>GENERALIDAD</a:t>
            </a:r>
          </a:p>
        </p:txBody>
      </p:sp>
      <p:sp>
        <p:nvSpPr>
          <p:cNvPr id="3" name="Marcador de contenido 2"/>
          <p:cNvSpPr>
            <a:spLocks noGrp="1"/>
          </p:cNvSpPr>
          <p:nvPr>
            <p:ph idx="1"/>
          </p:nvPr>
        </p:nvSpPr>
        <p:spPr>
          <a:xfrm>
            <a:off x="105508" y="1825625"/>
            <a:ext cx="11957538" cy="4914540"/>
          </a:xfrm>
        </p:spPr>
        <p:txBody>
          <a:bodyPr/>
          <a:lstStyle/>
          <a:p>
            <a:pPr marL="0" indent="0" algn="just">
              <a:buNone/>
            </a:pPr>
            <a:r>
              <a:rPr lang="es-MX" dirty="0"/>
              <a:t>El hecho de que el modelo relacional permita modelar cualquier caso de uso y guardar datos de diferentes tipos, lo hace muy general, pero también menos especializado. Esto quiere decir que existen contextos donde los datos se pueden guardar de una maneja más simple y eficiente que usando tablas, como en nuestro ejemplo de diccionario. Similarmente, el lenguaje de consultas SQL ofrece una interfaz muy amplia para explorar los datos, pero en muchos contextos no son necesarias todas las funcionalidades que ofrece SQL. La generalidad del lenguaje de consultas SQL también lo hace menos eficiente en ciertos escenarios especializados.</a:t>
            </a:r>
            <a:endParaRPr lang="en-US" dirty="0"/>
          </a:p>
        </p:txBody>
      </p:sp>
      <p:pic>
        <p:nvPicPr>
          <p:cNvPr id="5" name="Imagen 4">
            <a:extLst>
              <a:ext uri="{FF2B5EF4-FFF2-40B4-BE49-F238E27FC236}">
                <a16:creationId xmlns:a16="http://schemas.microsoft.com/office/drawing/2014/main" id="{E0F3EA2C-82DC-5F60-3539-EA85C77DF9C4}"/>
              </a:ext>
            </a:extLst>
          </p:cNvPr>
          <p:cNvPicPr>
            <a:picLocks noChangeAspect="1"/>
          </p:cNvPicPr>
          <p:nvPr/>
        </p:nvPicPr>
        <p:blipFill>
          <a:blip r:embed="rId2"/>
          <a:stretch>
            <a:fillRect/>
          </a:stretch>
        </p:blipFill>
        <p:spPr>
          <a:xfrm>
            <a:off x="6474078" y="5002654"/>
            <a:ext cx="3071126" cy="1737511"/>
          </a:xfrm>
          <a:prstGeom prst="rect">
            <a:avLst/>
          </a:prstGeom>
        </p:spPr>
      </p:pic>
    </p:spTree>
    <p:extLst>
      <p:ext uri="{BB962C8B-B14F-4D97-AF65-F5344CB8AC3E}">
        <p14:creationId xmlns:p14="http://schemas.microsoft.com/office/powerpoint/2010/main" val="4203708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n-US" b="1" dirty="0"/>
              <a:t>ESTRUCTURA FIJA</a:t>
            </a:r>
          </a:p>
        </p:txBody>
      </p:sp>
      <p:sp>
        <p:nvSpPr>
          <p:cNvPr id="3" name="Marcador de contenido 2"/>
          <p:cNvSpPr>
            <a:spLocks noGrp="1"/>
          </p:cNvSpPr>
          <p:nvPr>
            <p:ph idx="1"/>
          </p:nvPr>
        </p:nvSpPr>
        <p:spPr>
          <a:xfrm>
            <a:off x="105508" y="2309567"/>
            <a:ext cx="11957538" cy="4430598"/>
          </a:xfrm>
        </p:spPr>
        <p:txBody>
          <a:bodyPr/>
          <a:lstStyle/>
          <a:p>
            <a:pPr marL="0" indent="0" algn="just">
              <a:buNone/>
            </a:pPr>
            <a:r>
              <a:rPr lang="es-MX" dirty="0"/>
              <a:t>Las bases de datos relacionales son definidas por su esquema. El esquema nos dice precisamente qué tipo de tablas vamos a tener, qué atributos tienen estas tablas, qué tipo de valor se guarda en cada atributo, la relación entre los valores de distintas tablas, entre otros. Por un lado, tener una estructura así es muy bueno porque permite hacer ciertas cosas más eficiente. ¿Pero qué pasa cuando uno necesita cambiar la estructura de los datos, permitir atributos con distintos tipos de valores, o hacer una reorganización de las tablas? En el estricto rigor, las bases de datos relacionales permiten este tipo de cambios, pero para realizarlos se necesita un esfuerzo muy grande. Generalmente, cambiar el esquema de una base de datos relacional es un problema no trivial. </a:t>
            </a:r>
            <a:endParaRPr lang="en-US" dirty="0"/>
          </a:p>
        </p:txBody>
      </p:sp>
      <p:pic>
        <p:nvPicPr>
          <p:cNvPr id="5" name="Imagen 4">
            <a:extLst>
              <a:ext uri="{FF2B5EF4-FFF2-40B4-BE49-F238E27FC236}">
                <a16:creationId xmlns:a16="http://schemas.microsoft.com/office/drawing/2014/main" id="{99ED475C-BCE7-477A-8D38-2519D81425B4}"/>
              </a:ext>
            </a:extLst>
          </p:cNvPr>
          <p:cNvPicPr>
            <a:picLocks noChangeAspect="1"/>
          </p:cNvPicPr>
          <p:nvPr/>
        </p:nvPicPr>
        <p:blipFill>
          <a:blip r:embed="rId2"/>
          <a:stretch>
            <a:fillRect/>
          </a:stretch>
        </p:blipFill>
        <p:spPr>
          <a:xfrm>
            <a:off x="7598004" y="117835"/>
            <a:ext cx="4298622" cy="2191732"/>
          </a:xfrm>
          <a:prstGeom prst="rect">
            <a:avLst/>
          </a:prstGeom>
        </p:spPr>
      </p:pic>
    </p:spTree>
    <p:extLst>
      <p:ext uri="{BB962C8B-B14F-4D97-AF65-F5344CB8AC3E}">
        <p14:creationId xmlns:p14="http://schemas.microsoft.com/office/powerpoint/2010/main" val="417415553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TotalTime>
  <Words>1391</Words>
  <Application>Microsoft Office PowerPoint</Application>
  <PresentationFormat>Panorámica</PresentationFormat>
  <Paragraphs>25</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Calibri Light</vt:lpstr>
      <vt:lpstr>Tema de Office</vt:lpstr>
      <vt:lpstr> CURSO: BASES DE DATOS Unidad IV: NoSQL.</vt:lpstr>
      <vt:lpstr>INTRODUCCIÓN</vt:lpstr>
      <vt:lpstr>Presentación de PowerPoint</vt:lpstr>
      <vt:lpstr>VOLVIENDO A NUESTRO EJEMPLO DE WEBSHOP…</vt:lpstr>
      <vt:lpstr>TABLAS V/S DICCIONARIOS</vt:lpstr>
      <vt:lpstr>TABLAS V/S DICCIONARIOS</vt:lpstr>
      <vt:lpstr>LIMITACIONES DEL MODELO RELACIONAL</vt:lpstr>
      <vt:lpstr>GENERALIDAD</vt:lpstr>
      <vt:lpstr>ESTRUCTURA FIJA</vt:lpstr>
      <vt:lpstr>ESCALABILIDAD</vt:lpstr>
      <vt:lpstr>PARADIGMA NoSQL</vt:lpstr>
      <vt:lpstr>BASES DE DATOS DE DOCUMENTOS</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Curso: BASES DE DATOS Unidad I: Modelamiento de datos.</dc:title>
  <dc:creator>PC</dc:creator>
  <cp:lastModifiedBy>DIEGO MIRANDA OLAVARRIA</cp:lastModifiedBy>
  <cp:revision>89</cp:revision>
  <dcterms:created xsi:type="dcterms:W3CDTF">2023-08-07T19:36:50Z</dcterms:created>
  <dcterms:modified xsi:type="dcterms:W3CDTF">2023-11-07T23:56:26Z</dcterms:modified>
</cp:coreProperties>
</file>