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96" r:id="rId5"/>
    <p:sldId id="270" r:id="rId6"/>
    <p:sldId id="294" r:id="rId7"/>
    <p:sldId id="295" r:id="rId8"/>
    <p:sldId id="273" r:id="rId9"/>
    <p:sldId id="274" r:id="rId10"/>
    <p:sldId id="275" r:id="rId11"/>
    <p:sldId id="276" r:id="rId12"/>
    <p:sldId id="279" r:id="rId13"/>
    <p:sldId id="280" r:id="rId14"/>
    <p:sldId id="281" r:id="rId15"/>
    <p:sldId id="282" r:id="rId16"/>
    <p:sldId id="293" r:id="rId17"/>
    <p:sldId id="263" r:id="rId18"/>
    <p:sldId id="264" r:id="rId19"/>
    <p:sldId id="283" r:id="rId20"/>
    <p:sldId id="266" r:id="rId21"/>
    <p:sldId id="284" r:id="rId22"/>
    <p:sldId id="268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7A4E1-61EE-4FF5-B7C2-0DA0AFE8B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5A534-0C2B-4BE1-9459-F70B104A8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B036C-B9C4-4EF1-A4DB-7678F0C3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4A91F-3459-45E7-968D-0326D5C1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7AF72-5BD1-4959-83D0-53292ED9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87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24292-795D-48E7-BF6E-5E91AFE9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70344D-CE2F-4DA2-AA5F-B48C5BB5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DC4DC-EEA2-4011-BC66-3EB9D3FD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53B05-DD8D-4140-B812-A3A33A14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155B5-02C1-4866-A591-3390D4CF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8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9930D6-EFD0-4739-BCD7-D22966BA1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13625D-4008-4488-9894-4FD68EFE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90D5-2E7A-489C-BF3D-B74820D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C7756-CC4B-44D8-91F0-64346AA0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E7149-2104-4952-8841-E0C90658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89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63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938260" y="0"/>
            <a:ext cx="3253740" cy="620395"/>
          </a:xfrm>
          <a:custGeom>
            <a:avLst/>
            <a:gdLst/>
            <a:ahLst/>
            <a:cxnLst/>
            <a:rect l="l" t="t" r="r" b="b"/>
            <a:pathLst>
              <a:path w="3253740" h="620395">
                <a:moveTo>
                  <a:pt x="3253740" y="0"/>
                </a:moveTo>
                <a:lnTo>
                  <a:pt x="0" y="0"/>
                </a:lnTo>
                <a:lnTo>
                  <a:pt x="0" y="526034"/>
                </a:lnTo>
                <a:lnTo>
                  <a:pt x="7401" y="562725"/>
                </a:lnTo>
                <a:lnTo>
                  <a:pt x="27590" y="592677"/>
                </a:lnTo>
                <a:lnTo>
                  <a:pt x="57542" y="612866"/>
                </a:lnTo>
                <a:lnTo>
                  <a:pt x="94234" y="620267"/>
                </a:lnTo>
                <a:lnTo>
                  <a:pt x="3159506" y="620267"/>
                </a:lnTo>
                <a:lnTo>
                  <a:pt x="3196197" y="612866"/>
                </a:lnTo>
                <a:lnTo>
                  <a:pt x="3226149" y="592677"/>
                </a:lnTo>
                <a:lnTo>
                  <a:pt x="3246338" y="562725"/>
                </a:lnTo>
                <a:lnTo>
                  <a:pt x="3253740" y="526034"/>
                </a:lnTo>
                <a:lnTo>
                  <a:pt x="325374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38260" y="0"/>
            <a:ext cx="3253740" cy="620395"/>
          </a:xfrm>
          <a:custGeom>
            <a:avLst/>
            <a:gdLst/>
            <a:ahLst/>
            <a:cxnLst/>
            <a:rect l="l" t="t" r="r" b="b"/>
            <a:pathLst>
              <a:path w="3253740" h="620395">
                <a:moveTo>
                  <a:pt x="0" y="0"/>
                </a:moveTo>
                <a:lnTo>
                  <a:pt x="3253740" y="0"/>
                </a:lnTo>
                <a:lnTo>
                  <a:pt x="3253740" y="526034"/>
                </a:lnTo>
                <a:lnTo>
                  <a:pt x="3246338" y="562725"/>
                </a:lnTo>
                <a:lnTo>
                  <a:pt x="3226149" y="592677"/>
                </a:lnTo>
                <a:lnTo>
                  <a:pt x="3196197" y="612866"/>
                </a:lnTo>
                <a:lnTo>
                  <a:pt x="3159506" y="620267"/>
                </a:lnTo>
                <a:lnTo>
                  <a:pt x="94234" y="620267"/>
                </a:lnTo>
                <a:lnTo>
                  <a:pt x="57542" y="612866"/>
                </a:lnTo>
                <a:lnTo>
                  <a:pt x="27590" y="592677"/>
                </a:lnTo>
                <a:lnTo>
                  <a:pt x="7401" y="562725"/>
                </a:lnTo>
                <a:lnTo>
                  <a:pt x="0" y="526034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6173" y="2265934"/>
            <a:ext cx="4298950" cy="361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01765" y="2212086"/>
            <a:ext cx="4945380" cy="422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18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C12D-EC79-4295-8F95-59726102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BEFDC-2AA7-45EF-ACA0-A5BF68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19A08-D5DE-4B1D-9E01-15D7CEC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D0296-FA35-4C1E-8685-B1AA7C49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A8AB-761C-40A7-ADDF-11B0771E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826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B88E-DE21-4A23-B175-DFF3C978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C9D8C-D441-47BB-9FE2-F37AEAC1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DF0B4-864D-4DBA-ABD6-F7E97D0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00251-FBA6-45D2-A233-7A80D03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F2F4C-466E-4457-8AF0-FFEEC011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9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21360-3313-4A65-8E7F-88C40915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BEDF6-CB56-4486-B82F-20396805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2F584-5847-48CF-A184-B22FB67EA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8B5D9-BB8F-421C-AF6F-12E960AD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2E1B9-8B55-40E5-8426-FD6E8FC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47DA9-9864-47D9-BAC4-325BE7C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84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699EA-2743-4C8B-890D-23BDF035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743F6-1F7A-400A-9811-8069563F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1DE2FC-32BE-4D87-9BE0-196ECE4C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AF6DA1-3C3D-46E1-94CE-5025A74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796B0A-AAC3-4C78-931C-00FBF7F7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E7012E-67C4-45BF-80A8-27BBF39C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0B4127-0E4B-48CD-A7D8-ADDE696C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6FDDFD-8E83-4EF6-904F-4220C7DD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8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317-ED8F-4BCF-A29E-709AC547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06A61-ACE6-471F-95B8-AB389BFB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D33845-DCE5-4F2A-A207-77E03FDD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126854-BF45-4669-9DAA-7C9E8F9B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905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D05D15-66CD-4C0D-BCBC-BC013EBE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43F202-9191-44C7-8E02-3BA59947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78A0D-CCB0-4609-8242-9E17ADCA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06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8F243-0584-4303-94F0-6BEA01F6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5E78C-7569-463F-8ADA-9A5DA39C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80999A-386F-45F6-8F26-CDC454C8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C62356-5270-4F2A-B3C5-F14EE666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F10B1-2A1E-4B9F-8930-15057C1F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07514-4581-47E8-BC43-E5BB82FF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79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6194F-BE7A-44A9-B364-91661EF5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268F9A-95B6-4022-B134-BAAF3D0A4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7F5BD5-64F3-4F1C-A0CE-C036E48A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F1718-B42D-4A48-B277-D1FBC8CD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0BFAB-EDC7-4B74-8132-9CF31040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A02BF0-FABF-42FD-ADDA-FACB7002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3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AFE7BB-6C0E-4239-9A9D-4EF76CDF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7922F-322C-479C-8B33-2DBBEB6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B1DD8-0143-4715-8C22-E044B102E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BFF6-083F-4813-A74F-141427E18B3B}" type="datetimeFigureOut">
              <a:rPr lang="es-CL" smtClean="0"/>
              <a:t>23-04-2025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971BA-922F-46BB-8D8A-0E3969A0D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25AF5-C707-4560-AC45-8BAB071B8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214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youtube.com/watch?v=oQ1OyqvL7dQ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9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.jp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5399F-0B55-4C1D-88A7-810947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3363"/>
            <a:ext cx="9144000" cy="2387600"/>
          </a:xfrm>
        </p:spPr>
        <p:txBody>
          <a:bodyPr>
            <a:normAutofit/>
          </a:bodyPr>
          <a:lstStyle/>
          <a:p>
            <a:r>
              <a:rPr lang="es-CL" sz="4400" b="1" dirty="0"/>
              <a:t>Introducción al Machine </a:t>
            </a:r>
            <a:r>
              <a:rPr lang="es-CL" sz="4400" b="1" dirty="0" err="1"/>
              <a:t>Learning</a:t>
            </a:r>
            <a:r>
              <a:rPr lang="es-CL" sz="4400" b="1" dirty="0"/>
              <a:t>.</a:t>
            </a:r>
            <a:br>
              <a:rPr lang="es-CL" sz="4400" b="1" dirty="0"/>
            </a:br>
            <a:endParaRPr lang="es-CL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5EE9-AFAE-41D9-BD22-62BC254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06" y="5202238"/>
            <a:ext cx="9144000" cy="1655762"/>
          </a:xfrm>
        </p:spPr>
        <p:txBody>
          <a:bodyPr/>
          <a:lstStyle/>
          <a:p>
            <a:r>
              <a:rPr lang="es-CL" dirty="0"/>
              <a:t>Docente: Diego Miranda Olavarría</a:t>
            </a:r>
          </a:p>
          <a:p>
            <a:r>
              <a:rPr lang="es-CL" i="1" dirty="0"/>
              <a:t>Data </a:t>
            </a:r>
            <a:r>
              <a:rPr lang="es-CL" i="1" dirty="0" err="1"/>
              <a:t>Scientist</a:t>
            </a:r>
            <a:endParaRPr lang="es-CL" i="1" dirty="0"/>
          </a:p>
        </p:txBody>
      </p:sp>
    </p:spTree>
    <p:extLst>
      <p:ext uri="{BB962C8B-B14F-4D97-AF65-F5344CB8AC3E}">
        <p14:creationId xmlns:p14="http://schemas.microsoft.com/office/powerpoint/2010/main" val="4186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277469" y="1059306"/>
            <a:ext cx="3533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 Light"/>
                <a:cs typeface="Calibri Light"/>
              </a:rPr>
              <a:t>Explicación</a:t>
            </a:r>
            <a:r>
              <a:rPr sz="2800" spc="-90" dirty="0">
                <a:latin typeface="Calibri Light"/>
                <a:cs typeface="Calibri Light"/>
              </a:rPr>
              <a:t> </a:t>
            </a:r>
            <a:r>
              <a:rPr sz="2800" spc="-15" dirty="0">
                <a:latin typeface="Calibri Light"/>
                <a:cs typeface="Calibri Light"/>
              </a:rPr>
              <a:t>del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algoritmo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469" y="4124959"/>
            <a:ext cx="38296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priori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condicionales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posteriori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5" dirty="0">
                <a:latin typeface="Calibri"/>
                <a:cs typeface="Calibri"/>
              </a:rPr>
              <a:t>Evaluar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desempeño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algoritmo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7116" y="1548383"/>
            <a:ext cx="3618229" cy="2735580"/>
            <a:chOff x="547116" y="1548383"/>
            <a:chExt cx="3618229" cy="27355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116" y="1548383"/>
              <a:ext cx="3617976" cy="27351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188" y="1743455"/>
              <a:ext cx="3067812" cy="2185416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748011" y="1150111"/>
            <a:ext cx="350520" cy="212090"/>
          </a:xfrm>
          <a:custGeom>
            <a:avLst/>
            <a:gdLst/>
            <a:ahLst/>
            <a:cxnLst/>
            <a:rect l="l" t="t" r="r" b="b"/>
            <a:pathLst>
              <a:path w="350520" h="212090">
                <a:moveTo>
                  <a:pt x="282702" y="0"/>
                </a:moveTo>
                <a:lnTo>
                  <a:pt x="279781" y="8636"/>
                </a:lnTo>
                <a:lnTo>
                  <a:pt x="291994" y="13946"/>
                </a:lnTo>
                <a:lnTo>
                  <a:pt x="302529" y="21304"/>
                </a:lnTo>
                <a:lnTo>
                  <a:pt x="323943" y="55449"/>
                </a:lnTo>
                <a:lnTo>
                  <a:pt x="330962" y="104901"/>
                </a:lnTo>
                <a:lnTo>
                  <a:pt x="330176" y="123571"/>
                </a:lnTo>
                <a:lnTo>
                  <a:pt x="318389" y="169290"/>
                </a:lnTo>
                <a:lnTo>
                  <a:pt x="292135" y="197865"/>
                </a:lnTo>
                <a:lnTo>
                  <a:pt x="280035" y="203200"/>
                </a:lnTo>
                <a:lnTo>
                  <a:pt x="282702" y="211836"/>
                </a:lnTo>
                <a:lnTo>
                  <a:pt x="323224" y="187725"/>
                </a:lnTo>
                <a:lnTo>
                  <a:pt x="345900" y="143398"/>
                </a:lnTo>
                <a:lnTo>
                  <a:pt x="350266" y="106045"/>
                </a:lnTo>
                <a:lnTo>
                  <a:pt x="349172" y="86592"/>
                </a:lnTo>
                <a:lnTo>
                  <a:pt x="332867" y="37211"/>
                </a:lnTo>
                <a:lnTo>
                  <a:pt x="298112" y="5599"/>
                </a:lnTo>
                <a:lnTo>
                  <a:pt x="282702" y="0"/>
                </a:lnTo>
                <a:close/>
              </a:path>
              <a:path w="350520" h="212090">
                <a:moveTo>
                  <a:pt x="67437" y="0"/>
                </a:moveTo>
                <a:lnTo>
                  <a:pt x="27092" y="24181"/>
                </a:lnTo>
                <a:lnTo>
                  <a:pt x="4318" y="68627"/>
                </a:lnTo>
                <a:lnTo>
                  <a:pt x="0" y="106045"/>
                </a:lnTo>
                <a:lnTo>
                  <a:pt x="1075" y="125477"/>
                </a:lnTo>
                <a:lnTo>
                  <a:pt x="17399" y="174751"/>
                </a:lnTo>
                <a:lnTo>
                  <a:pt x="52081" y="206291"/>
                </a:lnTo>
                <a:lnTo>
                  <a:pt x="67437" y="211836"/>
                </a:lnTo>
                <a:lnTo>
                  <a:pt x="70104" y="203200"/>
                </a:lnTo>
                <a:lnTo>
                  <a:pt x="58056" y="197865"/>
                </a:lnTo>
                <a:lnTo>
                  <a:pt x="47640" y="190436"/>
                </a:lnTo>
                <a:lnTo>
                  <a:pt x="26322" y="155765"/>
                </a:lnTo>
                <a:lnTo>
                  <a:pt x="19304" y="104901"/>
                </a:lnTo>
                <a:lnTo>
                  <a:pt x="20087" y="86830"/>
                </a:lnTo>
                <a:lnTo>
                  <a:pt x="31750" y="42163"/>
                </a:lnTo>
                <a:lnTo>
                  <a:pt x="58271" y="13946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0211" y="1079753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16667" y="1247394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40">
                <a:moveTo>
                  <a:pt x="254507" y="0"/>
                </a:moveTo>
                <a:lnTo>
                  <a:pt x="0" y="0"/>
                </a:lnTo>
                <a:lnTo>
                  <a:pt x="0" y="15239"/>
                </a:lnTo>
                <a:lnTo>
                  <a:pt x="254507" y="15239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145268" y="905332"/>
            <a:ext cx="15443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>
              <a:lnSpc>
                <a:spcPts val="1764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35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0,6818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69045" y="1785492"/>
            <a:ext cx="443865" cy="212090"/>
          </a:xfrm>
          <a:custGeom>
            <a:avLst/>
            <a:gdLst/>
            <a:ahLst/>
            <a:cxnLst/>
            <a:rect l="l" t="t" r="r" b="b"/>
            <a:pathLst>
              <a:path w="443865" h="212089">
                <a:moveTo>
                  <a:pt x="375793" y="0"/>
                </a:moveTo>
                <a:lnTo>
                  <a:pt x="372745" y="8636"/>
                </a:lnTo>
                <a:lnTo>
                  <a:pt x="385030" y="13946"/>
                </a:lnTo>
                <a:lnTo>
                  <a:pt x="395589" y="21304"/>
                </a:lnTo>
                <a:lnTo>
                  <a:pt x="416980" y="55429"/>
                </a:lnTo>
                <a:lnTo>
                  <a:pt x="424052" y="104775"/>
                </a:lnTo>
                <a:lnTo>
                  <a:pt x="423267" y="123444"/>
                </a:lnTo>
                <a:lnTo>
                  <a:pt x="411479" y="169164"/>
                </a:lnTo>
                <a:lnTo>
                  <a:pt x="385173" y="197792"/>
                </a:lnTo>
                <a:lnTo>
                  <a:pt x="373125" y="203200"/>
                </a:lnTo>
                <a:lnTo>
                  <a:pt x="375793" y="211709"/>
                </a:lnTo>
                <a:lnTo>
                  <a:pt x="416262" y="187706"/>
                </a:lnTo>
                <a:lnTo>
                  <a:pt x="438991" y="143335"/>
                </a:lnTo>
                <a:lnTo>
                  <a:pt x="443356" y="105918"/>
                </a:lnTo>
                <a:lnTo>
                  <a:pt x="442261" y="86536"/>
                </a:lnTo>
                <a:lnTo>
                  <a:pt x="425830" y="37084"/>
                </a:lnTo>
                <a:lnTo>
                  <a:pt x="391148" y="5544"/>
                </a:lnTo>
                <a:lnTo>
                  <a:pt x="375793" y="0"/>
                </a:lnTo>
                <a:close/>
              </a:path>
              <a:path w="443865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4"/>
                </a:lnTo>
                <a:lnTo>
                  <a:pt x="58398" y="13946"/>
                </a:lnTo>
                <a:lnTo>
                  <a:pt x="70611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90992" y="1714576"/>
            <a:ext cx="556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𝑁𝑜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30792" y="1882775"/>
            <a:ext cx="254635" cy="15240"/>
          </a:xfrm>
          <a:custGeom>
            <a:avLst/>
            <a:gdLst/>
            <a:ahLst/>
            <a:cxnLst/>
            <a:rect l="l" t="t" r="r" b="b"/>
            <a:pathLst>
              <a:path w="254634" h="15239">
                <a:moveTo>
                  <a:pt x="254507" y="0"/>
                </a:moveTo>
                <a:lnTo>
                  <a:pt x="0" y="0"/>
                </a:lnTo>
                <a:lnTo>
                  <a:pt x="0" y="15239"/>
                </a:lnTo>
                <a:lnTo>
                  <a:pt x="254507" y="15239"/>
                </a:lnTo>
                <a:lnTo>
                  <a:pt x="254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59011" y="1541145"/>
            <a:ext cx="154559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7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42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0,3182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203191" y="1235984"/>
          <a:ext cx="3750309" cy="4844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68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Rango</a:t>
                      </a:r>
                      <a:r>
                        <a:rPr sz="12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etario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Carrera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Domicilio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Aprobó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4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7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07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90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9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1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6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115"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75D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077836" y="6103111"/>
            <a:ext cx="4817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https://</a:t>
            </a:r>
            <a:r>
              <a:rPr sz="1800" spc="-15" dirty="0">
                <a:latin typeface="Calibri"/>
                <a:cs typeface="Calibri"/>
                <a:hlinkClick r:id="rId4"/>
              </a:rPr>
              <a:t>www.youtube.com/watch?v=oQ1OyqvL7dQ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8209788" y="3428972"/>
          <a:ext cx="3624578" cy="1226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Carrera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sociales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(0/7)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Industrial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Mecánica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(5/15)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20" dirty="0">
                          <a:latin typeface="Calibri"/>
                          <a:cs typeface="Calibri"/>
                        </a:rPr>
                        <a:t>Sistemas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165592" y="2151860"/>
          <a:ext cx="3627120" cy="1226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Rango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etario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(2/15)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165592" y="4916428"/>
          <a:ext cx="3627120" cy="81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62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765" algn="ctr">
                        <a:lnSpc>
                          <a:spcPts val="139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4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57">
                <a:tc rowSpan="2"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Domicilio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Cerca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(5/7)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Lejos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(9/15)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5722" y="2170938"/>
            <a:ext cx="41554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Filtros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spam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Análisis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sentimientos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 fraudes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recomendación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9831" y="1676400"/>
            <a:ext cx="6383020" cy="4754245"/>
            <a:chOff x="179831" y="1676400"/>
            <a:chExt cx="6383020" cy="47542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1676400"/>
              <a:ext cx="3505580" cy="26544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055" y="1871471"/>
              <a:ext cx="2955036" cy="2104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31" y="4067517"/>
              <a:ext cx="3141218" cy="23628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03" y="4262627"/>
              <a:ext cx="2590800" cy="18120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0504" y="4398276"/>
              <a:ext cx="3292094" cy="17025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5576" y="4593335"/>
              <a:ext cx="2741676" cy="115214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5165" y="2775330"/>
            <a:ext cx="404622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0"/>
              </a:spcBef>
            </a:pPr>
            <a:r>
              <a:rPr sz="4000" b="1" spc="-5" dirty="0"/>
              <a:t>Árboles</a:t>
            </a:r>
            <a:r>
              <a:rPr sz="4000" b="1" spc="-50" dirty="0"/>
              <a:t> </a:t>
            </a:r>
            <a:r>
              <a:rPr sz="4000" b="1" spc="-5" dirty="0"/>
              <a:t>de</a:t>
            </a:r>
            <a:r>
              <a:rPr sz="4000" b="1" spc="-35" dirty="0"/>
              <a:t> </a:t>
            </a:r>
            <a:r>
              <a:rPr sz="4000" b="1" dirty="0"/>
              <a:t>Decisión </a:t>
            </a:r>
            <a:r>
              <a:rPr sz="4000" b="1" spc="-890" dirty="0"/>
              <a:t> </a:t>
            </a:r>
            <a:r>
              <a:rPr sz="4000" b="1" dirty="0"/>
              <a:t>Decision</a:t>
            </a:r>
            <a:r>
              <a:rPr sz="4000" b="1" spc="-35" dirty="0"/>
              <a:t> </a:t>
            </a:r>
            <a:r>
              <a:rPr sz="4000" b="1" spc="-90" dirty="0"/>
              <a:t>Tree</a:t>
            </a:r>
            <a:endParaRPr sz="4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37433" y="201244"/>
            <a:ext cx="3023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/>
              <a:t>Decision</a:t>
            </a:r>
            <a:r>
              <a:rPr sz="4400" b="1" spc="-60" dirty="0"/>
              <a:t> </a:t>
            </a:r>
            <a:r>
              <a:rPr sz="4400" b="1" spc="-95" dirty="0"/>
              <a:t>Tree</a:t>
            </a:r>
            <a:endParaRPr sz="44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5367273" y="4812538"/>
            <a:ext cx="574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analiza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que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mayor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variabilidad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posea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y </a:t>
            </a:r>
            <a:r>
              <a:rPr sz="1800" spc="-484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esta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pasa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ser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el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primer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nodo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(Raíz).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273" y="5635549"/>
            <a:ext cx="4981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División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repetitiva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los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datos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en función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las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273" y="6458813"/>
            <a:ext cx="534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Generación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nodos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hasta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llegar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decision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094" y="5262753"/>
            <a:ext cx="1891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4094" y="5994298"/>
            <a:ext cx="159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esión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14727"/>
            <a:ext cx="5318760" cy="23469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562346" y="986027"/>
            <a:ext cx="6630034" cy="3735704"/>
            <a:chOff x="5562346" y="986027"/>
            <a:chExt cx="6630034" cy="373570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556" y="986027"/>
              <a:ext cx="5076443" cy="37357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628" y="1181099"/>
              <a:ext cx="4750308" cy="3185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1469136"/>
              <a:ext cx="2855976" cy="28072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8" y="358140"/>
                  </a:lnTo>
                  <a:lnTo>
                    <a:pt x="1496568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8" y="71628"/>
                  </a:lnTo>
                  <a:lnTo>
                    <a:pt x="1496568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21477" y="2062353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Raíz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77840" y="3044951"/>
            <a:ext cx="1508760" cy="1330960"/>
            <a:chOff x="5577840" y="3044951"/>
            <a:chExt cx="1508760" cy="1330960"/>
          </a:xfrm>
        </p:grpSpPr>
        <p:sp>
          <p:nvSpPr>
            <p:cNvPr id="22" name="object 22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1425193" y="0"/>
                  </a:moveTo>
                  <a:lnTo>
                    <a:pt x="71374" y="0"/>
                  </a:lnTo>
                  <a:lnTo>
                    <a:pt x="43612" y="5615"/>
                  </a:lnTo>
                  <a:lnTo>
                    <a:pt x="20923" y="20923"/>
                  </a:lnTo>
                  <a:lnTo>
                    <a:pt x="5615" y="43612"/>
                  </a:lnTo>
                  <a:lnTo>
                    <a:pt x="0" y="71374"/>
                  </a:lnTo>
                  <a:lnTo>
                    <a:pt x="0" y="356869"/>
                  </a:lnTo>
                  <a:lnTo>
                    <a:pt x="5615" y="384631"/>
                  </a:lnTo>
                  <a:lnTo>
                    <a:pt x="20923" y="407320"/>
                  </a:lnTo>
                  <a:lnTo>
                    <a:pt x="43612" y="422628"/>
                  </a:lnTo>
                  <a:lnTo>
                    <a:pt x="71374" y="428243"/>
                  </a:lnTo>
                  <a:lnTo>
                    <a:pt x="1425193" y="428243"/>
                  </a:lnTo>
                  <a:lnTo>
                    <a:pt x="1452955" y="422628"/>
                  </a:lnTo>
                  <a:lnTo>
                    <a:pt x="1475644" y="407320"/>
                  </a:lnTo>
                  <a:lnTo>
                    <a:pt x="1490952" y="384631"/>
                  </a:lnTo>
                  <a:lnTo>
                    <a:pt x="1496567" y="356869"/>
                  </a:lnTo>
                  <a:lnTo>
                    <a:pt x="1496567" y="71374"/>
                  </a:lnTo>
                  <a:lnTo>
                    <a:pt x="1490952" y="43612"/>
                  </a:lnTo>
                  <a:lnTo>
                    <a:pt x="1475644" y="20923"/>
                  </a:lnTo>
                  <a:lnTo>
                    <a:pt x="1452955" y="5615"/>
                  </a:lnTo>
                  <a:lnTo>
                    <a:pt x="1425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1425193" y="0"/>
                  </a:lnTo>
                  <a:lnTo>
                    <a:pt x="1452955" y="5615"/>
                  </a:lnTo>
                  <a:lnTo>
                    <a:pt x="1475644" y="20923"/>
                  </a:lnTo>
                  <a:lnTo>
                    <a:pt x="1490952" y="43612"/>
                  </a:lnTo>
                  <a:lnTo>
                    <a:pt x="1496567" y="71374"/>
                  </a:lnTo>
                  <a:lnTo>
                    <a:pt x="1496567" y="356869"/>
                  </a:lnTo>
                  <a:lnTo>
                    <a:pt x="1490952" y="384631"/>
                  </a:lnTo>
                  <a:lnTo>
                    <a:pt x="1475644" y="407320"/>
                  </a:lnTo>
                  <a:lnTo>
                    <a:pt x="1452955" y="422628"/>
                  </a:lnTo>
                  <a:lnTo>
                    <a:pt x="1425193" y="428243"/>
                  </a:lnTo>
                  <a:lnTo>
                    <a:pt x="71374" y="428243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69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7" y="358140"/>
                  </a:lnTo>
                  <a:lnTo>
                    <a:pt x="1496567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7" y="71628"/>
                  </a:lnTo>
                  <a:lnTo>
                    <a:pt x="1496567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09920" y="3100273"/>
            <a:ext cx="124396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ramas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Hojas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302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Decision</a:t>
            </a:r>
            <a:r>
              <a:rPr sz="4400" spc="-65" dirty="0"/>
              <a:t> </a:t>
            </a:r>
            <a:r>
              <a:rPr sz="4400" spc="-95" dirty="0"/>
              <a:t>Tree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9678" y="2930397"/>
            <a:ext cx="380872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Ranqueo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créditos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Segmentación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clientes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315" y="2304288"/>
            <a:ext cx="5869305" cy="2898140"/>
            <a:chOff x="242315" y="2304288"/>
            <a:chExt cx="5869305" cy="28981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2304288"/>
              <a:ext cx="5869178" cy="28976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2499360"/>
              <a:ext cx="5318760" cy="234696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302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Decision</a:t>
            </a:r>
            <a:r>
              <a:rPr sz="4400" b="1" spc="-65" dirty="0"/>
              <a:t> </a:t>
            </a:r>
            <a:r>
              <a:rPr sz="4400" b="1" spc="-95" dirty="0"/>
              <a:t>Tree</a:t>
            </a:r>
            <a:endParaRPr sz="4400" b="1" dirty="0"/>
          </a:p>
        </p:txBody>
      </p:sp>
      <p:grpSp>
        <p:nvGrpSpPr>
          <p:cNvPr id="4" name="object 4"/>
          <p:cNvGrpSpPr/>
          <p:nvPr/>
        </p:nvGrpSpPr>
        <p:grpSpPr>
          <a:xfrm>
            <a:off x="330581" y="2206625"/>
            <a:ext cx="11698605" cy="4257040"/>
            <a:chOff x="330581" y="2206625"/>
            <a:chExt cx="11698605" cy="4257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56" y="2843783"/>
              <a:ext cx="5068824" cy="33421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756" y="2843783"/>
              <a:ext cx="5069205" cy="3342640"/>
            </a:xfrm>
            <a:custGeom>
              <a:avLst/>
              <a:gdLst/>
              <a:ahLst/>
              <a:cxnLst/>
              <a:rect l="l" t="t" r="r" b="b"/>
              <a:pathLst>
                <a:path w="5069205" h="3342640">
                  <a:moveTo>
                    <a:pt x="0" y="557021"/>
                  </a:moveTo>
                  <a:lnTo>
                    <a:pt x="2044" y="508965"/>
                  </a:lnTo>
                  <a:lnTo>
                    <a:pt x="8067" y="462043"/>
                  </a:lnTo>
                  <a:lnTo>
                    <a:pt x="17900" y="416422"/>
                  </a:lnTo>
                  <a:lnTo>
                    <a:pt x="31376" y="372270"/>
                  </a:lnTo>
                  <a:lnTo>
                    <a:pt x="48329" y="329754"/>
                  </a:lnTo>
                  <a:lnTo>
                    <a:pt x="68590" y="289041"/>
                  </a:lnTo>
                  <a:lnTo>
                    <a:pt x="91993" y="250299"/>
                  </a:lnTo>
                  <a:lnTo>
                    <a:pt x="118371" y="213695"/>
                  </a:lnTo>
                  <a:lnTo>
                    <a:pt x="147557" y="179396"/>
                  </a:lnTo>
                  <a:lnTo>
                    <a:pt x="179382" y="147569"/>
                  </a:lnTo>
                  <a:lnTo>
                    <a:pt x="213681" y="118382"/>
                  </a:lnTo>
                  <a:lnTo>
                    <a:pt x="250285" y="92003"/>
                  </a:lnTo>
                  <a:lnTo>
                    <a:pt x="289028" y="68597"/>
                  </a:lnTo>
                  <a:lnTo>
                    <a:pt x="329743" y="48334"/>
                  </a:lnTo>
                  <a:lnTo>
                    <a:pt x="372261" y="31380"/>
                  </a:lnTo>
                  <a:lnTo>
                    <a:pt x="416417" y="17902"/>
                  </a:lnTo>
                  <a:lnTo>
                    <a:pt x="462043" y="8068"/>
                  </a:lnTo>
                  <a:lnTo>
                    <a:pt x="508971" y="2044"/>
                  </a:lnTo>
                  <a:lnTo>
                    <a:pt x="557034" y="0"/>
                  </a:lnTo>
                  <a:lnTo>
                    <a:pt x="4511802" y="0"/>
                  </a:lnTo>
                  <a:lnTo>
                    <a:pt x="4559858" y="2044"/>
                  </a:lnTo>
                  <a:lnTo>
                    <a:pt x="4606780" y="8068"/>
                  </a:lnTo>
                  <a:lnTo>
                    <a:pt x="4652401" y="17902"/>
                  </a:lnTo>
                  <a:lnTo>
                    <a:pt x="4696553" y="31380"/>
                  </a:lnTo>
                  <a:lnTo>
                    <a:pt x="4739069" y="48334"/>
                  </a:lnTo>
                  <a:lnTo>
                    <a:pt x="4779782" y="68597"/>
                  </a:lnTo>
                  <a:lnTo>
                    <a:pt x="4818524" y="92003"/>
                  </a:lnTo>
                  <a:lnTo>
                    <a:pt x="4855128" y="118382"/>
                  </a:lnTo>
                  <a:lnTo>
                    <a:pt x="4889427" y="147569"/>
                  </a:lnTo>
                  <a:lnTo>
                    <a:pt x="4921254" y="179396"/>
                  </a:lnTo>
                  <a:lnTo>
                    <a:pt x="4950441" y="213695"/>
                  </a:lnTo>
                  <a:lnTo>
                    <a:pt x="4976820" y="250299"/>
                  </a:lnTo>
                  <a:lnTo>
                    <a:pt x="5000226" y="289041"/>
                  </a:lnTo>
                  <a:lnTo>
                    <a:pt x="5020489" y="329754"/>
                  </a:lnTo>
                  <a:lnTo>
                    <a:pt x="5037443" y="372270"/>
                  </a:lnTo>
                  <a:lnTo>
                    <a:pt x="5050921" y="416422"/>
                  </a:lnTo>
                  <a:lnTo>
                    <a:pt x="5060755" y="462043"/>
                  </a:lnTo>
                  <a:lnTo>
                    <a:pt x="5066779" y="508965"/>
                  </a:lnTo>
                  <a:lnTo>
                    <a:pt x="5068824" y="557021"/>
                  </a:lnTo>
                  <a:lnTo>
                    <a:pt x="5068824" y="2785097"/>
                  </a:lnTo>
                  <a:lnTo>
                    <a:pt x="5066779" y="2833160"/>
                  </a:lnTo>
                  <a:lnTo>
                    <a:pt x="5060755" y="2880088"/>
                  </a:lnTo>
                  <a:lnTo>
                    <a:pt x="5050921" y="2925714"/>
                  </a:lnTo>
                  <a:lnTo>
                    <a:pt x="5037443" y="2969870"/>
                  </a:lnTo>
                  <a:lnTo>
                    <a:pt x="5020489" y="3012388"/>
                  </a:lnTo>
                  <a:lnTo>
                    <a:pt x="5000226" y="3053103"/>
                  </a:lnTo>
                  <a:lnTo>
                    <a:pt x="4976820" y="3091846"/>
                  </a:lnTo>
                  <a:lnTo>
                    <a:pt x="4950441" y="3128450"/>
                  </a:lnTo>
                  <a:lnTo>
                    <a:pt x="4921254" y="3162749"/>
                  </a:lnTo>
                  <a:lnTo>
                    <a:pt x="4889427" y="3194574"/>
                  </a:lnTo>
                  <a:lnTo>
                    <a:pt x="4855128" y="3223760"/>
                  </a:lnTo>
                  <a:lnTo>
                    <a:pt x="4818524" y="3250138"/>
                  </a:lnTo>
                  <a:lnTo>
                    <a:pt x="4779782" y="3273541"/>
                  </a:lnTo>
                  <a:lnTo>
                    <a:pt x="4739069" y="3293802"/>
                  </a:lnTo>
                  <a:lnTo>
                    <a:pt x="4696553" y="3310755"/>
                  </a:lnTo>
                  <a:lnTo>
                    <a:pt x="4652401" y="3324231"/>
                  </a:lnTo>
                  <a:lnTo>
                    <a:pt x="4606780" y="3334064"/>
                  </a:lnTo>
                  <a:lnTo>
                    <a:pt x="4559858" y="3340087"/>
                  </a:lnTo>
                  <a:lnTo>
                    <a:pt x="4511802" y="3342131"/>
                  </a:lnTo>
                  <a:lnTo>
                    <a:pt x="557034" y="3342131"/>
                  </a:lnTo>
                  <a:lnTo>
                    <a:pt x="508971" y="3340087"/>
                  </a:lnTo>
                  <a:lnTo>
                    <a:pt x="462043" y="3334064"/>
                  </a:lnTo>
                  <a:lnTo>
                    <a:pt x="416417" y="3324231"/>
                  </a:lnTo>
                  <a:lnTo>
                    <a:pt x="372261" y="3310755"/>
                  </a:lnTo>
                  <a:lnTo>
                    <a:pt x="329743" y="3293802"/>
                  </a:lnTo>
                  <a:lnTo>
                    <a:pt x="289028" y="3273541"/>
                  </a:lnTo>
                  <a:lnTo>
                    <a:pt x="250285" y="3250138"/>
                  </a:lnTo>
                  <a:lnTo>
                    <a:pt x="213681" y="3223760"/>
                  </a:lnTo>
                  <a:lnTo>
                    <a:pt x="179382" y="3194574"/>
                  </a:lnTo>
                  <a:lnTo>
                    <a:pt x="147557" y="3162749"/>
                  </a:lnTo>
                  <a:lnTo>
                    <a:pt x="118371" y="3128450"/>
                  </a:lnTo>
                  <a:lnTo>
                    <a:pt x="91993" y="3091846"/>
                  </a:lnTo>
                  <a:lnTo>
                    <a:pt x="68590" y="3053103"/>
                  </a:lnTo>
                  <a:lnTo>
                    <a:pt x="48329" y="3012388"/>
                  </a:lnTo>
                  <a:lnTo>
                    <a:pt x="31376" y="2969870"/>
                  </a:lnTo>
                  <a:lnTo>
                    <a:pt x="17900" y="2925714"/>
                  </a:lnTo>
                  <a:lnTo>
                    <a:pt x="8067" y="2880088"/>
                  </a:lnTo>
                  <a:lnTo>
                    <a:pt x="2044" y="2833160"/>
                  </a:lnTo>
                  <a:lnTo>
                    <a:pt x="0" y="2785097"/>
                  </a:lnTo>
                  <a:lnTo>
                    <a:pt x="0" y="55702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5352" y="2843783"/>
              <a:ext cx="5780532" cy="36164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45352" y="2843783"/>
              <a:ext cx="5781040" cy="3616960"/>
            </a:xfrm>
            <a:custGeom>
              <a:avLst/>
              <a:gdLst/>
              <a:ahLst/>
              <a:cxnLst/>
              <a:rect l="l" t="t" r="r" b="b"/>
              <a:pathLst>
                <a:path w="5781040" h="3616960">
                  <a:moveTo>
                    <a:pt x="0" y="602741"/>
                  </a:moveTo>
                  <a:lnTo>
                    <a:pt x="1813" y="555640"/>
                  </a:lnTo>
                  <a:lnTo>
                    <a:pt x="7164" y="509529"/>
                  </a:lnTo>
                  <a:lnTo>
                    <a:pt x="15919" y="464544"/>
                  </a:lnTo>
                  <a:lnTo>
                    <a:pt x="27944" y="420818"/>
                  </a:lnTo>
                  <a:lnTo>
                    <a:pt x="43104" y="378485"/>
                  </a:lnTo>
                  <a:lnTo>
                    <a:pt x="61266" y="337679"/>
                  </a:lnTo>
                  <a:lnTo>
                    <a:pt x="82296" y="298534"/>
                  </a:lnTo>
                  <a:lnTo>
                    <a:pt x="106058" y="261185"/>
                  </a:lnTo>
                  <a:lnTo>
                    <a:pt x="132421" y="225765"/>
                  </a:lnTo>
                  <a:lnTo>
                    <a:pt x="161249" y="192408"/>
                  </a:lnTo>
                  <a:lnTo>
                    <a:pt x="192408" y="161249"/>
                  </a:lnTo>
                  <a:lnTo>
                    <a:pt x="225765" y="132421"/>
                  </a:lnTo>
                  <a:lnTo>
                    <a:pt x="261185" y="106058"/>
                  </a:lnTo>
                  <a:lnTo>
                    <a:pt x="298534" y="82295"/>
                  </a:lnTo>
                  <a:lnTo>
                    <a:pt x="337679" y="61266"/>
                  </a:lnTo>
                  <a:lnTo>
                    <a:pt x="378485" y="43104"/>
                  </a:lnTo>
                  <a:lnTo>
                    <a:pt x="420818" y="27944"/>
                  </a:lnTo>
                  <a:lnTo>
                    <a:pt x="464544" y="15919"/>
                  </a:lnTo>
                  <a:lnTo>
                    <a:pt x="509529" y="7164"/>
                  </a:lnTo>
                  <a:lnTo>
                    <a:pt x="555640" y="1813"/>
                  </a:lnTo>
                  <a:lnTo>
                    <a:pt x="602742" y="0"/>
                  </a:lnTo>
                  <a:lnTo>
                    <a:pt x="5177790" y="0"/>
                  </a:lnTo>
                  <a:lnTo>
                    <a:pt x="5224891" y="1813"/>
                  </a:lnTo>
                  <a:lnTo>
                    <a:pt x="5271002" y="7164"/>
                  </a:lnTo>
                  <a:lnTo>
                    <a:pt x="5315987" y="15919"/>
                  </a:lnTo>
                  <a:lnTo>
                    <a:pt x="5359713" y="27944"/>
                  </a:lnTo>
                  <a:lnTo>
                    <a:pt x="5402046" y="43104"/>
                  </a:lnTo>
                  <a:lnTo>
                    <a:pt x="5442852" y="61266"/>
                  </a:lnTo>
                  <a:lnTo>
                    <a:pt x="5481997" y="82296"/>
                  </a:lnTo>
                  <a:lnTo>
                    <a:pt x="5519346" y="106058"/>
                  </a:lnTo>
                  <a:lnTo>
                    <a:pt x="5554766" y="132421"/>
                  </a:lnTo>
                  <a:lnTo>
                    <a:pt x="5588123" y="161249"/>
                  </a:lnTo>
                  <a:lnTo>
                    <a:pt x="5619282" y="192408"/>
                  </a:lnTo>
                  <a:lnTo>
                    <a:pt x="5648110" y="225765"/>
                  </a:lnTo>
                  <a:lnTo>
                    <a:pt x="5674473" y="261185"/>
                  </a:lnTo>
                  <a:lnTo>
                    <a:pt x="5698236" y="298534"/>
                  </a:lnTo>
                  <a:lnTo>
                    <a:pt x="5719265" y="337679"/>
                  </a:lnTo>
                  <a:lnTo>
                    <a:pt x="5737427" y="378485"/>
                  </a:lnTo>
                  <a:lnTo>
                    <a:pt x="5752587" y="420818"/>
                  </a:lnTo>
                  <a:lnTo>
                    <a:pt x="5764612" y="464544"/>
                  </a:lnTo>
                  <a:lnTo>
                    <a:pt x="5773367" y="509529"/>
                  </a:lnTo>
                  <a:lnTo>
                    <a:pt x="5778718" y="555640"/>
                  </a:lnTo>
                  <a:lnTo>
                    <a:pt x="5780532" y="602741"/>
                  </a:lnTo>
                  <a:lnTo>
                    <a:pt x="5780532" y="3013697"/>
                  </a:lnTo>
                  <a:lnTo>
                    <a:pt x="5778718" y="3060802"/>
                  </a:lnTo>
                  <a:lnTo>
                    <a:pt x="5773367" y="3106915"/>
                  </a:lnTo>
                  <a:lnTo>
                    <a:pt x="5764612" y="3151903"/>
                  </a:lnTo>
                  <a:lnTo>
                    <a:pt x="5752587" y="3195631"/>
                  </a:lnTo>
                  <a:lnTo>
                    <a:pt x="5737427" y="3237966"/>
                  </a:lnTo>
                  <a:lnTo>
                    <a:pt x="5719265" y="3278773"/>
                  </a:lnTo>
                  <a:lnTo>
                    <a:pt x="5698235" y="3317919"/>
                  </a:lnTo>
                  <a:lnTo>
                    <a:pt x="5674473" y="3355269"/>
                  </a:lnTo>
                  <a:lnTo>
                    <a:pt x="5648110" y="3390689"/>
                  </a:lnTo>
                  <a:lnTo>
                    <a:pt x="5619282" y="3424046"/>
                  </a:lnTo>
                  <a:lnTo>
                    <a:pt x="5588123" y="3455205"/>
                  </a:lnTo>
                  <a:lnTo>
                    <a:pt x="5554766" y="3484033"/>
                  </a:lnTo>
                  <a:lnTo>
                    <a:pt x="5519346" y="3510395"/>
                  </a:lnTo>
                  <a:lnTo>
                    <a:pt x="5481997" y="3534158"/>
                  </a:lnTo>
                  <a:lnTo>
                    <a:pt x="5442852" y="3555187"/>
                  </a:lnTo>
                  <a:lnTo>
                    <a:pt x="5402046" y="3573348"/>
                  </a:lnTo>
                  <a:lnTo>
                    <a:pt x="5359713" y="3588508"/>
                  </a:lnTo>
                  <a:lnTo>
                    <a:pt x="5315987" y="3600532"/>
                  </a:lnTo>
                  <a:lnTo>
                    <a:pt x="5271002" y="3609287"/>
                  </a:lnTo>
                  <a:lnTo>
                    <a:pt x="5224891" y="3614638"/>
                  </a:lnTo>
                  <a:lnTo>
                    <a:pt x="5177790" y="3616452"/>
                  </a:lnTo>
                  <a:lnTo>
                    <a:pt x="602742" y="3616452"/>
                  </a:lnTo>
                  <a:lnTo>
                    <a:pt x="555640" y="3614638"/>
                  </a:lnTo>
                  <a:lnTo>
                    <a:pt x="509529" y="3609287"/>
                  </a:lnTo>
                  <a:lnTo>
                    <a:pt x="464544" y="3600532"/>
                  </a:lnTo>
                  <a:lnTo>
                    <a:pt x="420818" y="3588508"/>
                  </a:lnTo>
                  <a:lnTo>
                    <a:pt x="378485" y="3573348"/>
                  </a:lnTo>
                  <a:lnTo>
                    <a:pt x="337679" y="3555187"/>
                  </a:lnTo>
                  <a:lnTo>
                    <a:pt x="298534" y="3534158"/>
                  </a:lnTo>
                  <a:lnTo>
                    <a:pt x="261185" y="3510395"/>
                  </a:lnTo>
                  <a:lnTo>
                    <a:pt x="225765" y="3484033"/>
                  </a:lnTo>
                  <a:lnTo>
                    <a:pt x="192408" y="3455205"/>
                  </a:lnTo>
                  <a:lnTo>
                    <a:pt x="161249" y="3424046"/>
                  </a:lnTo>
                  <a:lnTo>
                    <a:pt x="132421" y="3390689"/>
                  </a:lnTo>
                  <a:lnTo>
                    <a:pt x="106058" y="3355269"/>
                  </a:lnTo>
                  <a:lnTo>
                    <a:pt x="82295" y="3317919"/>
                  </a:lnTo>
                  <a:lnTo>
                    <a:pt x="61266" y="3278773"/>
                  </a:lnTo>
                  <a:lnTo>
                    <a:pt x="43104" y="3237966"/>
                  </a:lnTo>
                  <a:lnTo>
                    <a:pt x="27944" y="3195631"/>
                  </a:lnTo>
                  <a:lnTo>
                    <a:pt x="15919" y="3151903"/>
                  </a:lnTo>
                  <a:lnTo>
                    <a:pt x="7164" y="3106915"/>
                  </a:lnTo>
                  <a:lnTo>
                    <a:pt x="1813" y="3060802"/>
                  </a:lnTo>
                  <a:lnTo>
                    <a:pt x="0" y="3013697"/>
                  </a:lnTo>
                  <a:lnTo>
                    <a:pt x="0" y="602741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9975" y="2209800"/>
              <a:ext cx="2743200" cy="7147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89975" y="2209800"/>
              <a:ext cx="2743200" cy="715010"/>
            </a:xfrm>
            <a:custGeom>
              <a:avLst/>
              <a:gdLst/>
              <a:ahLst/>
              <a:cxnLst/>
              <a:rect l="l" t="t" r="r" b="b"/>
              <a:pathLst>
                <a:path w="2743200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2624074" y="0"/>
                  </a:lnTo>
                  <a:lnTo>
                    <a:pt x="2670440" y="9362"/>
                  </a:lnTo>
                  <a:lnTo>
                    <a:pt x="2708306" y="34893"/>
                  </a:lnTo>
                  <a:lnTo>
                    <a:pt x="2733837" y="72759"/>
                  </a:lnTo>
                  <a:lnTo>
                    <a:pt x="2743200" y="119125"/>
                  </a:lnTo>
                  <a:lnTo>
                    <a:pt x="2743200" y="595629"/>
                  </a:lnTo>
                  <a:lnTo>
                    <a:pt x="2733837" y="641996"/>
                  </a:lnTo>
                  <a:lnTo>
                    <a:pt x="2708306" y="679862"/>
                  </a:lnTo>
                  <a:lnTo>
                    <a:pt x="2670440" y="705393"/>
                  </a:lnTo>
                  <a:lnTo>
                    <a:pt x="2624074" y="714755"/>
                  </a:lnTo>
                  <a:lnTo>
                    <a:pt x="119125" y="714755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29"/>
                  </a:lnTo>
                  <a:lnTo>
                    <a:pt x="0" y="11912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815464">
              <a:lnSpc>
                <a:spcPct val="100000"/>
              </a:lnSpc>
              <a:spcBef>
                <a:spcPts val="520"/>
              </a:spcBef>
            </a:pPr>
            <a:r>
              <a:rPr dirty="0"/>
              <a:t>Debilidades</a:t>
            </a:r>
          </a:p>
          <a:p>
            <a:pPr marL="299085" marR="217170" indent="-28702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Propenso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sobreajustarse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ruidosos o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árboles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profundos.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86385" marR="748665" indent="-286385" algn="r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Genera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resultados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mucho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sesgo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hacia</a:t>
            </a:r>
            <a:endParaRPr sz="1800">
              <a:latin typeface="Calibri"/>
              <a:cs typeface="Calibri"/>
            </a:endParaRPr>
          </a:p>
          <a:p>
            <a:pPr marR="776605" algn="r">
              <a:lnSpc>
                <a:spcPct val="100000"/>
              </a:lnSpc>
            </a:pP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características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muchas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subcategorías.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Sensible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orden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las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categorías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dimensiones.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37084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Inestable ante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modificaciones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del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conjunto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entrenamiento.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16065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Puede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funcionar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bien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ante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conjunto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desbalanceados.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9449" y="2206625"/>
            <a:ext cx="2417445" cy="721360"/>
            <a:chOff x="1179449" y="2206625"/>
            <a:chExt cx="2417445" cy="7213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624" y="2209800"/>
              <a:ext cx="2410967" cy="7147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82624" y="2209800"/>
              <a:ext cx="2411095" cy="715010"/>
            </a:xfrm>
            <a:custGeom>
              <a:avLst/>
              <a:gdLst/>
              <a:ahLst/>
              <a:cxnLst/>
              <a:rect l="l" t="t" r="r" b="b"/>
              <a:pathLst>
                <a:path w="2411095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2291841" y="0"/>
                  </a:lnTo>
                  <a:lnTo>
                    <a:pt x="2338208" y="9362"/>
                  </a:lnTo>
                  <a:lnTo>
                    <a:pt x="2376074" y="34893"/>
                  </a:lnTo>
                  <a:lnTo>
                    <a:pt x="2401605" y="72759"/>
                  </a:lnTo>
                  <a:lnTo>
                    <a:pt x="2410967" y="119125"/>
                  </a:lnTo>
                  <a:lnTo>
                    <a:pt x="2410967" y="595629"/>
                  </a:lnTo>
                  <a:lnTo>
                    <a:pt x="2401605" y="641996"/>
                  </a:lnTo>
                  <a:lnTo>
                    <a:pt x="2376074" y="679862"/>
                  </a:lnTo>
                  <a:lnTo>
                    <a:pt x="2338208" y="705393"/>
                  </a:lnTo>
                  <a:lnTo>
                    <a:pt x="2291841" y="714755"/>
                  </a:lnTo>
                  <a:lnTo>
                    <a:pt x="119125" y="714755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29"/>
                  </a:lnTo>
                  <a:lnTo>
                    <a:pt x="0" y="119125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Fortalezas</a:t>
            </a:r>
          </a:p>
          <a:p>
            <a:pPr marL="299085" indent="-287020">
              <a:lnSpc>
                <a:spcPct val="100000"/>
              </a:lnSpc>
              <a:spcBef>
                <a:spcPts val="23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Simple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fácil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explicar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resultados.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Maneja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datos cualitativos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cuantitativos.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Puede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manejar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outliers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faltantes.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Genera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nodos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fáciles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entender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Calibri"/>
              </a:rPr>
              <a:t>aplicar.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utiliza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problemas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clasificación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regresión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4488" y="1237488"/>
            <a:ext cx="3273552" cy="144475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D653B-87D3-6C8E-1A46-32DA81DE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41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Métricas de evaluación para los modelos de clasificación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88967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b="1" dirty="0"/>
              <a:t>Matriz</a:t>
            </a:r>
            <a:r>
              <a:rPr b="1" spc="-88" dirty="0"/>
              <a:t> </a:t>
            </a:r>
            <a:r>
              <a:rPr b="1" dirty="0"/>
              <a:t>de</a:t>
            </a:r>
            <a:r>
              <a:rPr b="1" spc="-93" dirty="0"/>
              <a:t> </a:t>
            </a:r>
            <a:r>
              <a:rPr b="1"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8275" y="3456539"/>
            <a:ext cx="2178984" cy="168196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r>
              <a:rPr sz="1588" spc="-71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725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r>
              <a:rPr sz="1588" spc="-66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809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Especificidad(</a:t>
            </a:r>
            <a:r>
              <a:rPr sz="1588" spc="-9" dirty="0">
                <a:solidFill>
                  <a:srgbClr val="F4B183"/>
                </a:solidFill>
                <a:latin typeface="Calibri"/>
                <a:cs typeface="Calibri"/>
              </a:rPr>
              <a:t>Negativos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291" y="2501860"/>
            <a:ext cx="2600812" cy="263476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17</a:t>
            </a:fld>
            <a:endParaRPr spc="-22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47720" y="3214492"/>
            <a:ext cx="9418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7720" y="3921807"/>
            <a:ext cx="117773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7720" y="4639880"/>
            <a:ext cx="1263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245676" y="3182219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51064" y="3326326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6"/>
                </a:lnTo>
                <a:lnTo>
                  <a:pt x="838200" y="12716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8599793" y="3031612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6155" y="3316690"/>
            <a:ext cx="75807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9319" y="3940633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4329" y="4085024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6"/>
                </a:lnTo>
                <a:lnTo>
                  <a:pt x="863600" y="12716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8734764" y="3790026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9700" y="4075104"/>
            <a:ext cx="7804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30754" y="4682911"/>
            <a:ext cx="148702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41565" y="4826529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8791902" y="4532304"/>
            <a:ext cx="29359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18</a:t>
            </a:fld>
            <a:endParaRPr spc="-22" dirty="0"/>
          </a:p>
        </p:txBody>
      </p:sp>
      <p:sp>
        <p:nvSpPr>
          <p:cNvPr id="27" name="object 27"/>
          <p:cNvSpPr txBox="1"/>
          <p:nvPr/>
        </p:nvSpPr>
        <p:spPr>
          <a:xfrm>
            <a:off x="8548264" y="4817381"/>
            <a:ext cx="78105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500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39771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0215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47538" y="3296131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893886" y="3002028"/>
            <a:ext cx="13379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95696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0250" y="3287106"/>
            <a:ext cx="181031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6072" y="3152636"/>
            <a:ext cx="175484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7892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0,909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4168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29510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53225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49245" y="4054828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7089613" y="3760443"/>
            <a:ext cx="134918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07463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4548" y="4045520"/>
            <a:ext cx="18349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20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00415" y="3911050"/>
            <a:ext cx="70765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5892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815627" y="4796333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5244980" y="4653328"/>
            <a:ext cx="4158503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13387" algn="l"/>
                <a:tab pos="3428061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500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0,980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500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19</a:t>
            </a:fld>
            <a:endParaRPr spc="-22" dirty="0"/>
          </a:p>
        </p:txBody>
      </p:sp>
      <p:sp>
        <p:nvSpPr>
          <p:cNvPr id="29" name="object 29"/>
          <p:cNvSpPr txBox="1"/>
          <p:nvPr/>
        </p:nvSpPr>
        <p:spPr>
          <a:xfrm>
            <a:off x="5253291" y="1902322"/>
            <a:ext cx="240310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correos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5339" y="3185172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39" y="4126466"/>
            <a:ext cx="544606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9695" y="2300355"/>
            <a:ext cx="9637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0230" y="2292287"/>
            <a:ext cx="128699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03503" y="1895855"/>
            <a:ext cx="3542029" cy="4568825"/>
            <a:chOff x="643127" y="2023833"/>
            <a:chExt cx="3542029" cy="456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7" y="2023833"/>
              <a:ext cx="3541776" cy="4568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218943"/>
              <a:ext cx="2991611" cy="40187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864183"/>
            <a:ext cx="7197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/>
              <a:t>¿Cómo</a:t>
            </a:r>
            <a:r>
              <a:rPr sz="4400" b="1" spc="-20" dirty="0"/>
              <a:t> </a:t>
            </a:r>
            <a:r>
              <a:rPr sz="4400" b="1" spc="-5" dirty="0"/>
              <a:t>aprenden</a:t>
            </a:r>
            <a:r>
              <a:rPr sz="4400" b="1" spc="-35" dirty="0"/>
              <a:t> </a:t>
            </a:r>
            <a:r>
              <a:rPr sz="4400" b="1" dirty="0"/>
              <a:t>las</a:t>
            </a:r>
            <a:r>
              <a:rPr sz="4400" b="1" spc="-10" dirty="0"/>
              <a:t> </a:t>
            </a:r>
            <a:r>
              <a:rPr sz="4400" b="1" spc="-5" dirty="0"/>
              <a:t>máquinas?</a:t>
            </a:r>
            <a:endParaRPr sz="4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1146535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9890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94832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6244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92362" y="3296131"/>
            <a:ext cx="672353" cy="11766"/>
          </a:xfrm>
          <a:custGeom>
            <a:avLst/>
            <a:gdLst/>
            <a:ahLst/>
            <a:cxnLst/>
            <a:rect l="l" t="t" r="r" b="b"/>
            <a:pathLst>
              <a:path w="762000" h="13335">
                <a:moveTo>
                  <a:pt x="762000" y="0"/>
                </a:moveTo>
                <a:lnTo>
                  <a:pt x="0" y="0"/>
                </a:lnTo>
                <a:lnTo>
                  <a:pt x="0" y="12715"/>
                </a:lnTo>
                <a:lnTo>
                  <a:pt x="762000" y="12715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948948" y="3002028"/>
            <a:ext cx="117437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0608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5310" y="3287106"/>
            <a:ext cx="16999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1133" y="3152636"/>
            <a:ext cx="1644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48068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0,082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9471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9657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364915" y="3760443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8528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8186" y="4054828"/>
            <a:ext cx="459441" cy="11766"/>
          </a:xfrm>
          <a:custGeom>
            <a:avLst/>
            <a:gdLst/>
            <a:ahLst/>
            <a:cxnLst/>
            <a:rect l="l" t="t" r="r" b="b"/>
            <a:pathLst>
              <a:path w="520700" h="13335">
                <a:moveTo>
                  <a:pt x="520700" y="0"/>
                </a:moveTo>
                <a:lnTo>
                  <a:pt x="0" y="0"/>
                </a:lnTo>
                <a:lnTo>
                  <a:pt x="0" y="12715"/>
                </a:lnTo>
                <a:lnTo>
                  <a:pt x="520700" y="12715"/>
                </a:lnTo>
                <a:lnTo>
                  <a:pt x="52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8306139" y="3760443"/>
            <a:ext cx="1344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9849" y="4045520"/>
            <a:ext cx="15043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1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45354" y="3911050"/>
            <a:ext cx="48913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267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711002" y="4796333"/>
            <a:ext cx="997324" cy="11766"/>
          </a:xfrm>
          <a:custGeom>
            <a:avLst/>
            <a:gdLst/>
            <a:ahLst/>
            <a:cxnLst/>
            <a:rect l="l" t="t" r="r" b="b"/>
            <a:pathLst>
              <a:path w="1130300" h="13335">
                <a:moveTo>
                  <a:pt x="1130299" y="0"/>
                </a:moveTo>
                <a:lnTo>
                  <a:pt x="0" y="0"/>
                </a:lnTo>
                <a:lnTo>
                  <a:pt x="0" y="12715"/>
                </a:lnTo>
                <a:lnTo>
                  <a:pt x="1130299" y="12715"/>
                </a:lnTo>
                <a:lnTo>
                  <a:pt x="113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5142710" y="4653328"/>
            <a:ext cx="4270001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68299" algn="l"/>
                <a:tab pos="3648270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26" baseline="41666" dirty="0">
                <a:latin typeface="Cambria Math"/>
                <a:cs typeface="Cambria Math"/>
              </a:rPr>
              <a:t>9890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0,99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9890</a:t>
            </a:r>
            <a:r>
              <a:rPr sz="1588" spc="-57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62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20</a:t>
            </a:fld>
            <a:endParaRPr spc="-22" dirty="0"/>
          </a:p>
        </p:txBody>
      </p:sp>
      <p:sp>
        <p:nvSpPr>
          <p:cNvPr id="30" name="object 30"/>
          <p:cNvSpPr txBox="1"/>
          <p:nvPr/>
        </p:nvSpPr>
        <p:spPr>
          <a:xfrm>
            <a:off x="5253290" y="1902322"/>
            <a:ext cx="27241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35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10.000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40" y="3185172"/>
            <a:ext cx="406213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Enfr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5339" y="4126466"/>
            <a:ext cx="515471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9695" y="2300355"/>
            <a:ext cx="9334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0230" y="2292287"/>
            <a:ext cx="125674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</a:t>
            </a:r>
            <a:r>
              <a:rPr sz="1809" spc="-4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967730" y="3984320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200" y="0"/>
                </a:moveTo>
                <a:lnTo>
                  <a:pt x="0" y="0"/>
                </a:lnTo>
                <a:lnTo>
                  <a:pt x="0" y="12716"/>
                </a:lnTo>
                <a:lnTo>
                  <a:pt x="2489200" y="12716"/>
                </a:lnTo>
                <a:lnTo>
                  <a:pt x="248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252902" y="3647790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21</a:t>
            </a:fld>
            <a:endParaRPr spc="-22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767619" y="2502308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199" y="0"/>
                </a:moveTo>
                <a:lnTo>
                  <a:pt x="0" y="0"/>
                </a:lnTo>
                <a:lnTo>
                  <a:pt x="0" y="12715"/>
                </a:lnTo>
                <a:lnTo>
                  <a:pt x="2489199" y="12715"/>
                </a:lnTo>
                <a:lnTo>
                  <a:pt x="2489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6052792" y="2165924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30789" y="3821162"/>
            <a:ext cx="1187824" cy="11766"/>
          </a:xfrm>
          <a:custGeom>
            <a:avLst/>
            <a:gdLst/>
            <a:ahLst/>
            <a:cxnLst/>
            <a:rect l="l" t="t" r="r" b="b"/>
            <a:pathLst>
              <a:path w="1346200" h="13335">
                <a:moveTo>
                  <a:pt x="1346200" y="0"/>
                </a:moveTo>
                <a:lnTo>
                  <a:pt x="0" y="0"/>
                </a:lnTo>
                <a:lnTo>
                  <a:pt x="0" y="12715"/>
                </a:lnTo>
                <a:lnTo>
                  <a:pt x="1346200" y="12715"/>
                </a:lnTo>
                <a:lnTo>
                  <a:pt x="134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5026650" y="3526464"/>
            <a:ext cx="194085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0,909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7077" y="3811541"/>
            <a:ext cx="122200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0,909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8714" y="2967329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4559" y="2945814"/>
            <a:ext cx="911038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6742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0,87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26610" y="3762661"/>
            <a:ext cx="974912" cy="11766"/>
          </a:xfrm>
          <a:custGeom>
            <a:avLst/>
            <a:gdLst/>
            <a:ahLst/>
            <a:cxnLst/>
            <a:rect l="l" t="t" r="r" b="b"/>
            <a:pathLst>
              <a:path w="1104900" h="13335">
                <a:moveTo>
                  <a:pt x="1104900" y="0"/>
                </a:moveTo>
                <a:lnTo>
                  <a:pt x="0" y="0"/>
                </a:lnTo>
                <a:lnTo>
                  <a:pt x="0" y="12715"/>
                </a:lnTo>
                <a:lnTo>
                  <a:pt x="1104900" y="12715"/>
                </a:lnTo>
                <a:lnTo>
                  <a:pt x="110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20535" y="3467297"/>
            <a:ext cx="172178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0,082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22</a:t>
            </a:fld>
            <a:endParaRPr spc="-22" dirty="0"/>
          </a:p>
        </p:txBody>
      </p:sp>
      <p:sp>
        <p:nvSpPr>
          <p:cNvPr id="22" name="object 22"/>
          <p:cNvSpPr txBox="1"/>
          <p:nvPr/>
        </p:nvSpPr>
        <p:spPr>
          <a:xfrm>
            <a:off x="8320961" y="3752374"/>
            <a:ext cx="10034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0,082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77358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0,15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9439" y="5048934"/>
            <a:ext cx="2460812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Desequilibrio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9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las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clases</a:t>
            </a:r>
            <a:endParaRPr sz="1809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960246"/>
            <a:ext cx="4546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/>
              <a:t>Supervised</a:t>
            </a:r>
            <a:r>
              <a:rPr sz="4400" b="1" spc="-95" dirty="0"/>
              <a:t> </a:t>
            </a:r>
            <a:r>
              <a:rPr sz="4400" b="1"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4635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6" y="1836420"/>
            <a:ext cx="3188208" cy="26807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59351" y="2286711"/>
            <a:ext cx="68167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También</a:t>
            </a:r>
            <a:r>
              <a:rPr sz="1800" spc="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conoce</a:t>
            </a:r>
            <a:r>
              <a:rPr sz="1800" spc="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supervised</a:t>
            </a:r>
            <a:r>
              <a:rPr sz="1800" spc="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learning,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forma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parte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una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subcategoría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del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learning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inteligencia</a:t>
            </a:r>
            <a:r>
              <a:rPr sz="1800" spc="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artificial.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define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1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algoritmo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entrena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partir</a:t>
            </a:r>
            <a:r>
              <a:rPr sz="1800" spc="1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 </a:t>
            </a:r>
            <a:r>
              <a:rPr sz="1800" spc="-3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etiquetados</a:t>
            </a:r>
            <a:r>
              <a:rPr sz="1800" spc="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para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5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predicción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resultados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precisos.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1476" y="3998976"/>
            <a:ext cx="3192779" cy="26807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25117" y="4764151"/>
            <a:ext cx="64649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trabaja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con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entrada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éste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usa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pesos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hasta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ajustado </a:t>
            </a:r>
            <a:r>
              <a:rPr sz="1800" b="1" spc="-5" dirty="0">
                <a:solidFill>
                  <a:srgbClr val="161616"/>
                </a:solidFill>
                <a:latin typeface="Calibri"/>
                <a:cs typeface="Calibri"/>
              </a:rPr>
              <a:t>apropiadamente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636905" algn="l"/>
                <a:tab pos="1892935" algn="l"/>
                <a:tab pos="3191510" algn="l"/>
                <a:tab pos="3571240" algn="l"/>
                <a:tab pos="4295140" algn="l"/>
                <a:tab pos="4708525" algn="l"/>
                <a:tab pos="5234305" algn="l"/>
                <a:tab pos="6217285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	ap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aje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visado	se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ut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	en	una	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ad	de 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problemas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reales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aquellos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regresión.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b="1" spc="-40" dirty="0"/>
              <a:t>Machine</a:t>
            </a:r>
            <a:r>
              <a:rPr lang="es-CL" b="1" spc="-190" dirty="0"/>
              <a:t> </a:t>
            </a:r>
            <a:r>
              <a:rPr lang="es-CL" b="1" spc="-35" dirty="0" err="1"/>
              <a:t>Learning</a:t>
            </a:r>
            <a:endParaRPr lang="es-CL" sz="440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E4AB74-4BEB-493D-A0AD-F0D95F16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7" y="1423325"/>
            <a:ext cx="7611537" cy="475363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2740C94-DA99-496A-A583-02397836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536" y="1532877"/>
            <a:ext cx="3848637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K</a:t>
            </a:r>
            <a:r>
              <a:rPr sz="4400" b="1" spc="-5" dirty="0"/>
              <a:t> </a:t>
            </a:r>
            <a:r>
              <a:rPr sz="4400" b="1" dirty="0"/>
              <a:t>–</a:t>
            </a:r>
            <a:r>
              <a:rPr sz="4400" b="1" spc="-25" dirty="0"/>
              <a:t> </a:t>
            </a:r>
            <a:r>
              <a:rPr sz="4400" b="1" spc="-20" dirty="0"/>
              <a:t>Nearest</a:t>
            </a:r>
            <a:r>
              <a:rPr sz="4400" b="1" spc="-30" dirty="0"/>
              <a:t> </a:t>
            </a:r>
            <a:r>
              <a:rPr sz="4400" b="1" spc="-5" dirty="0"/>
              <a:t>Neighbour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0143" y="1876044"/>
            <a:ext cx="4535805" cy="3663950"/>
            <a:chOff x="390143" y="1876044"/>
            <a:chExt cx="4535805" cy="36639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91" y="1879092"/>
              <a:ext cx="4529328" cy="3657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3191" y="1879092"/>
              <a:ext cx="4529455" cy="3657600"/>
            </a:xfrm>
            <a:custGeom>
              <a:avLst/>
              <a:gdLst/>
              <a:ahLst/>
              <a:cxnLst/>
              <a:rect l="l" t="t" r="r" b="b"/>
              <a:pathLst>
                <a:path w="4529455" h="3657600">
                  <a:moveTo>
                    <a:pt x="0" y="609600"/>
                  </a:moveTo>
                  <a:lnTo>
                    <a:pt x="1834" y="561959"/>
                  </a:lnTo>
                  <a:lnTo>
                    <a:pt x="7246" y="515322"/>
                  </a:lnTo>
                  <a:lnTo>
                    <a:pt x="16100" y="469822"/>
                  </a:lnTo>
                  <a:lnTo>
                    <a:pt x="28261" y="425597"/>
                  </a:lnTo>
                  <a:lnTo>
                    <a:pt x="43594" y="382782"/>
                  </a:lnTo>
                  <a:lnTo>
                    <a:pt x="61962" y="341511"/>
                  </a:lnTo>
                  <a:lnTo>
                    <a:pt x="83230" y="301921"/>
                  </a:lnTo>
                  <a:lnTo>
                    <a:pt x="107263" y="264147"/>
                  </a:lnTo>
                  <a:lnTo>
                    <a:pt x="133925" y="228324"/>
                  </a:lnTo>
                  <a:lnTo>
                    <a:pt x="163081" y="194588"/>
                  </a:lnTo>
                  <a:lnTo>
                    <a:pt x="194595" y="163075"/>
                  </a:lnTo>
                  <a:lnTo>
                    <a:pt x="228332" y="133920"/>
                  </a:lnTo>
                  <a:lnTo>
                    <a:pt x="264155" y="107259"/>
                  </a:lnTo>
                  <a:lnTo>
                    <a:pt x="301930" y="83227"/>
                  </a:lnTo>
                  <a:lnTo>
                    <a:pt x="341521" y="61959"/>
                  </a:lnTo>
                  <a:lnTo>
                    <a:pt x="382793" y="43592"/>
                  </a:lnTo>
                  <a:lnTo>
                    <a:pt x="425609" y="28260"/>
                  </a:lnTo>
                  <a:lnTo>
                    <a:pt x="469834" y="16099"/>
                  </a:lnTo>
                  <a:lnTo>
                    <a:pt x="515334" y="7245"/>
                  </a:lnTo>
                  <a:lnTo>
                    <a:pt x="561972" y="1834"/>
                  </a:lnTo>
                  <a:lnTo>
                    <a:pt x="609612" y="0"/>
                  </a:lnTo>
                  <a:lnTo>
                    <a:pt x="3919728" y="0"/>
                  </a:lnTo>
                  <a:lnTo>
                    <a:pt x="3967368" y="1834"/>
                  </a:lnTo>
                  <a:lnTo>
                    <a:pt x="4014005" y="7245"/>
                  </a:lnTo>
                  <a:lnTo>
                    <a:pt x="4059505" y="16099"/>
                  </a:lnTo>
                  <a:lnTo>
                    <a:pt x="4103730" y="28260"/>
                  </a:lnTo>
                  <a:lnTo>
                    <a:pt x="4146545" y="43592"/>
                  </a:lnTo>
                  <a:lnTo>
                    <a:pt x="4187816" y="61959"/>
                  </a:lnTo>
                  <a:lnTo>
                    <a:pt x="4227406" y="83227"/>
                  </a:lnTo>
                  <a:lnTo>
                    <a:pt x="4265180" y="107259"/>
                  </a:lnTo>
                  <a:lnTo>
                    <a:pt x="4301003" y="133920"/>
                  </a:lnTo>
                  <a:lnTo>
                    <a:pt x="4334739" y="163075"/>
                  </a:lnTo>
                  <a:lnTo>
                    <a:pt x="4366252" y="194588"/>
                  </a:lnTo>
                  <a:lnTo>
                    <a:pt x="4395407" y="228324"/>
                  </a:lnTo>
                  <a:lnTo>
                    <a:pt x="4422068" y="264147"/>
                  </a:lnTo>
                  <a:lnTo>
                    <a:pt x="4446100" y="301921"/>
                  </a:lnTo>
                  <a:lnTo>
                    <a:pt x="4467368" y="341511"/>
                  </a:lnTo>
                  <a:lnTo>
                    <a:pt x="4485735" y="382782"/>
                  </a:lnTo>
                  <a:lnTo>
                    <a:pt x="4501067" y="425597"/>
                  </a:lnTo>
                  <a:lnTo>
                    <a:pt x="4513228" y="469822"/>
                  </a:lnTo>
                  <a:lnTo>
                    <a:pt x="4522082" y="515322"/>
                  </a:lnTo>
                  <a:lnTo>
                    <a:pt x="4527493" y="561959"/>
                  </a:lnTo>
                  <a:lnTo>
                    <a:pt x="4529328" y="609600"/>
                  </a:lnTo>
                  <a:lnTo>
                    <a:pt x="4529328" y="3048000"/>
                  </a:lnTo>
                  <a:lnTo>
                    <a:pt x="4527493" y="3095640"/>
                  </a:lnTo>
                  <a:lnTo>
                    <a:pt x="4522082" y="3142277"/>
                  </a:lnTo>
                  <a:lnTo>
                    <a:pt x="4513228" y="3187777"/>
                  </a:lnTo>
                  <a:lnTo>
                    <a:pt x="4501067" y="3232002"/>
                  </a:lnTo>
                  <a:lnTo>
                    <a:pt x="4485735" y="3274817"/>
                  </a:lnTo>
                  <a:lnTo>
                    <a:pt x="4467368" y="3316088"/>
                  </a:lnTo>
                  <a:lnTo>
                    <a:pt x="4446100" y="3355678"/>
                  </a:lnTo>
                  <a:lnTo>
                    <a:pt x="4422068" y="3393452"/>
                  </a:lnTo>
                  <a:lnTo>
                    <a:pt x="4395407" y="3429275"/>
                  </a:lnTo>
                  <a:lnTo>
                    <a:pt x="4366252" y="3463011"/>
                  </a:lnTo>
                  <a:lnTo>
                    <a:pt x="4334739" y="3494524"/>
                  </a:lnTo>
                  <a:lnTo>
                    <a:pt x="4301003" y="3523679"/>
                  </a:lnTo>
                  <a:lnTo>
                    <a:pt x="4265180" y="3550340"/>
                  </a:lnTo>
                  <a:lnTo>
                    <a:pt x="4227406" y="3574372"/>
                  </a:lnTo>
                  <a:lnTo>
                    <a:pt x="4187816" y="3595640"/>
                  </a:lnTo>
                  <a:lnTo>
                    <a:pt x="4146545" y="3614007"/>
                  </a:lnTo>
                  <a:lnTo>
                    <a:pt x="4103730" y="3629339"/>
                  </a:lnTo>
                  <a:lnTo>
                    <a:pt x="4059505" y="3641500"/>
                  </a:lnTo>
                  <a:lnTo>
                    <a:pt x="4014005" y="3650354"/>
                  </a:lnTo>
                  <a:lnTo>
                    <a:pt x="3967368" y="3655765"/>
                  </a:lnTo>
                  <a:lnTo>
                    <a:pt x="3919728" y="3657600"/>
                  </a:lnTo>
                  <a:lnTo>
                    <a:pt x="609612" y="3657600"/>
                  </a:lnTo>
                  <a:lnTo>
                    <a:pt x="561972" y="3655765"/>
                  </a:lnTo>
                  <a:lnTo>
                    <a:pt x="515334" y="3650354"/>
                  </a:lnTo>
                  <a:lnTo>
                    <a:pt x="469834" y="3641500"/>
                  </a:lnTo>
                  <a:lnTo>
                    <a:pt x="425609" y="3629339"/>
                  </a:lnTo>
                  <a:lnTo>
                    <a:pt x="382793" y="3614007"/>
                  </a:lnTo>
                  <a:lnTo>
                    <a:pt x="341521" y="3595640"/>
                  </a:lnTo>
                  <a:lnTo>
                    <a:pt x="301930" y="3574372"/>
                  </a:lnTo>
                  <a:lnTo>
                    <a:pt x="264155" y="3550340"/>
                  </a:lnTo>
                  <a:lnTo>
                    <a:pt x="228332" y="3523679"/>
                  </a:lnTo>
                  <a:lnTo>
                    <a:pt x="194595" y="3494524"/>
                  </a:lnTo>
                  <a:lnTo>
                    <a:pt x="163081" y="3463011"/>
                  </a:lnTo>
                  <a:lnTo>
                    <a:pt x="133925" y="3429275"/>
                  </a:lnTo>
                  <a:lnTo>
                    <a:pt x="107263" y="3393452"/>
                  </a:lnTo>
                  <a:lnTo>
                    <a:pt x="83230" y="3355678"/>
                  </a:lnTo>
                  <a:lnTo>
                    <a:pt x="61962" y="3316088"/>
                  </a:lnTo>
                  <a:lnTo>
                    <a:pt x="43594" y="3274817"/>
                  </a:lnTo>
                  <a:lnTo>
                    <a:pt x="28261" y="3232002"/>
                  </a:lnTo>
                  <a:lnTo>
                    <a:pt x="16100" y="3187777"/>
                  </a:lnTo>
                  <a:lnTo>
                    <a:pt x="7246" y="3142277"/>
                  </a:lnTo>
                  <a:lnTo>
                    <a:pt x="1834" y="3095640"/>
                  </a:lnTo>
                  <a:lnTo>
                    <a:pt x="0" y="3048000"/>
                  </a:lnTo>
                  <a:lnTo>
                    <a:pt x="0" y="6096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9" y="3634739"/>
              <a:ext cx="609600" cy="6050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139" y="3812158"/>
              <a:ext cx="69596" cy="692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464" y="3812158"/>
              <a:ext cx="69596" cy="69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90799" y="3634739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139573" y="465963"/>
                  </a:moveTo>
                  <a:lnTo>
                    <a:pt x="186761" y="462650"/>
                  </a:lnTo>
                  <a:lnTo>
                    <a:pt x="233946" y="460442"/>
                  </a:lnTo>
                  <a:lnTo>
                    <a:pt x="281121" y="459338"/>
                  </a:lnTo>
                  <a:lnTo>
                    <a:pt x="328283" y="459338"/>
                  </a:lnTo>
                  <a:lnTo>
                    <a:pt x="375428" y="460442"/>
                  </a:lnTo>
                  <a:lnTo>
                    <a:pt x="422550" y="462650"/>
                  </a:lnTo>
                  <a:lnTo>
                    <a:pt x="469645" y="465963"/>
                  </a:lnTo>
                </a:path>
                <a:path w="609600" h="605154">
                  <a:moveTo>
                    <a:pt x="0" y="302514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4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8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6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2"/>
                  </a:lnTo>
                  <a:lnTo>
                    <a:pt x="354225" y="602583"/>
                  </a:lnTo>
                  <a:lnTo>
                    <a:pt x="401116" y="591092"/>
                  </a:lnTo>
                  <a:lnTo>
                    <a:pt x="444846" y="572704"/>
                  </a:lnTo>
                  <a:lnTo>
                    <a:pt x="484784" y="548042"/>
                  </a:lnTo>
                  <a:lnTo>
                    <a:pt x="520303" y="517731"/>
                  </a:lnTo>
                  <a:lnTo>
                    <a:pt x="550773" y="482394"/>
                  </a:lnTo>
                  <a:lnTo>
                    <a:pt x="575567" y="442656"/>
                  </a:lnTo>
                  <a:lnTo>
                    <a:pt x="594055" y="399141"/>
                  </a:lnTo>
                  <a:lnTo>
                    <a:pt x="605609" y="352473"/>
                  </a:lnTo>
                  <a:lnTo>
                    <a:pt x="609600" y="303276"/>
                  </a:lnTo>
                  <a:lnTo>
                    <a:pt x="605609" y="254078"/>
                  </a:lnTo>
                  <a:lnTo>
                    <a:pt x="594055" y="207410"/>
                  </a:lnTo>
                  <a:lnTo>
                    <a:pt x="575567" y="163895"/>
                  </a:lnTo>
                  <a:lnTo>
                    <a:pt x="550773" y="124157"/>
                  </a:lnTo>
                  <a:lnTo>
                    <a:pt x="520303" y="88820"/>
                  </a:lnTo>
                  <a:lnTo>
                    <a:pt x="484784" y="58509"/>
                  </a:lnTo>
                  <a:lnTo>
                    <a:pt x="444846" y="33847"/>
                  </a:lnTo>
                  <a:lnTo>
                    <a:pt x="401116" y="15459"/>
                  </a:lnTo>
                  <a:lnTo>
                    <a:pt x="354225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6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25" y="3968"/>
                  </a:lnTo>
                  <a:lnTo>
                    <a:pt x="401116" y="15459"/>
                  </a:lnTo>
                  <a:lnTo>
                    <a:pt x="444846" y="33847"/>
                  </a:lnTo>
                  <a:lnTo>
                    <a:pt x="484784" y="58509"/>
                  </a:lnTo>
                  <a:lnTo>
                    <a:pt x="520303" y="88820"/>
                  </a:lnTo>
                  <a:lnTo>
                    <a:pt x="550773" y="124157"/>
                  </a:lnTo>
                  <a:lnTo>
                    <a:pt x="575567" y="163895"/>
                  </a:lnTo>
                  <a:lnTo>
                    <a:pt x="594055" y="207410"/>
                  </a:lnTo>
                  <a:lnTo>
                    <a:pt x="605609" y="254078"/>
                  </a:lnTo>
                  <a:lnTo>
                    <a:pt x="609600" y="303276"/>
                  </a:lnTo>
                  <a:lnTo>
                    <a:pt x="605609" y="352473"/>
                  </a:lnTo>
                  <a:lnTo>
                    <a:pt x="594055" y="399141"/>
                  </a:lnTo>
                  <a:lnTo>
                    <a:pt x="575567" y="442656"/>
                  </a:lnTo>
                  <a:lnTo>
                    <a:pt x="550773" y="482394"/>
                  </a:lnTo>
                  <a:lnTo>
                    <a:pt x="520303" y="517731"/>
                  </a:lnTo>
                  <a:lnTo>
                    <a:pt x="484784" y="548042"/>
                  </a:lnTo>
                  <a:lnTo>
                    <a:pt x="444846" y="572704"/>
                  </a:lnTo>
                  <a:lnTo>
                    <a:pt x="401116" y="591092"/>
                  </a:lnTo>
                  <a:lnTo>
                    <a:pt x="354225" y="602583"/>
                  </a:lnTo>
                  <a:lnTo>
                    <a:pt x="304800" y="606552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5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1"/>
                  </a:lnTo>
                  <a:lnTo>
                    <a:pt x="354240" y="602583"/>
                  </a:lnTo>
                  <a:lnTo>
                    <a:pt x="401141" y="591092"/>
                  </a:lnTo>
                  <a:lnTo>
                    <a:pt x="444874" y="572704"/>
                  </a:lnTo>
                  <a:lnTo>
                    <a:pt x="484811" y="548042"/>
                  </a:lnTo>
                  <a:lnTo>
                    <a:pt x="520326" y="517731"/>
                  </a:lnTo>
                  <a:lnTo>
                    <a:pt x="550791" y="482394"/>
                  </a:lnTo>
                  <a:lnTo>
                    <a:pt x="575579" y="442656"/>
                  </a:lnTo>
                  <a:lnTo>
                    <a:pt x="594061" y="399141"/>
                  </a:lnTo>
                  <a:lnTo>
                    <a:pt x="605610" y="352473"/>
                  </a:lnTo>
                  <a:lnTo>
                    <a:pt x="609600" y="303275"/>
                  </a:lnTo>
                  <a:lnTo>
                    <a:pt x="605610" y="254078"/>
                  </a:lnTo>
                  <a:lnTo>
                    <a:pt x="594061" y="207410"/>
                  </a:lnTo>
                  <a:lnTo>
                    <a:pt x="575579" y="163895"/>
                  </a:lnTo>
                  <a:lnTo>
                    <a:pt x="550791" y="124157"/>
                  </a:lnTo>
                  <a:lnTo>
                    <a:pt x="520326" y="88820"/>
                  </a:lnTo>
                  <a:lnTo>
                    <a:pt x="484811" y="58509"/>
                  </a:lnTo>
                  <a:lnTo>
                    <a:pt x="444874" y="33847"/>
                  </a:lnTo>
                  <a:lnTo>
                    <a:pt x="401141" y="15459"/>
                  </a:lnTo>
                  <a:lnTo>
                    <a:pt x="354240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5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40" y="3968"/>
                  </a:lnTo>
                  <a:lnTo>
                    <a:pt x="401141" y="15459"/>
                  </a:lnTo>
                  <a:lnTo>
                    <a:pt x="444874" y="33847"/>
                  </a:lnTo>
                  <a:lnTo>
                    <a:pt x="484811" y="58509"/>
                  </a:lnTo>
                  <a:lnTo>
                    <a:pt x="520326" y="88820"/>
                  </a:lnTo>
                  <a:lnTo>
                    <a:pt x="550791" y="124157"/>
                  </a:lnTo>
                  <a:lnTo>
                    <a:pt x="575579" y="163895"/>
                  </a:lnTo>
                  <a:lnTo>
                    <a:pt x="594061" y="207410"/>
                  </a:lnTo>
                  <a:lnTo>
                    <a:pt x="605610" y="254078"/>
                  </a:lnTo>
                  <a:lnTo>
                    <a:pt x="609600" y="303275"/>
                  </a:lnTo>
                  <a:lnTo>
                    <a:pt x="605610" y="352473"/>
                  </a:lnTo>
                  <a:lnTo>
                    <a:pt x="594061" y="399141"/>
                  </a:lnTo>
                  <a:lnTo>
                    <a:pt x="575579" y="442656"/>
                  </a:lnTo>
                  <a:lnTo>
                    <a:pt x="550791" y="482394"/>
                  </a:lnTo>
                  <a:lnTo>
                    <a:pt x="520326" y="517731"/>
                  </a:lnTo>
                  <a:lnTo>
                    <a:pt x="484811" y="548042"/>
                  </a:lnTo>
                  <a:lnTo>
                    <a:pt x="444874" y="572704"/>
                  </a:lnTo>
                  <a:lnTo>
                    <a:pt x="401141" y="591092"/>
                  </a:lnTo>
                  <a:lnTo>
                    <a:pt x="354240" y="602583"/>
                  </a:lnTo>
                  <a:lnTo>
                    <a:pt x="304800" y="606551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1904" y="4489704"/>
              <a:ext cx="577595" cy="5897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41904" y="4489704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7" y="0"/>
                  </a:lnTo>
                  <a:lnTo>
                    <a:pt x="577595" y="589788"/>
                  </a:lnTo>
                  <a:lnTo>
                    <a:pt x="0" y="589788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8515" y="3898392"/>
              <a:ext cx="579120" cy="5897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28515" y="3898392"/>
              <a:ext cx="579120" cy="589915"/>
            </a:xfrm>
            <a:custGeom>
              <a:avLst/>
              <a:gdLst/>
              <a:ahLst/>
              <a:cxnLst/>
              <a:rect l="l" t="t" r="r" b="b"/>
              <a:pathLst>
                <a:path w="579120" h="589914">
                  <a:moveTo>
                    <a:pt x="0" y="589787"/>
                  </a:moveTo>
                  <a:lnTo>
                    <a:pt x="289560" y="0"/>
                  </a:lnTo>
                  <a:lnTo>
                    <a:pt x="579120" y="589787"/>
                  </a:lnTo>
                  <a:lnTo>
                    <a:pt x="0" y="589787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5428" y="2849880"/>
              <a:ext cx="577596" cy="5897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05428" y="2849880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8" y="0"/>
                  </a:lnTo>
                  <a:lnTo>
                    <a:pt x="577596" y="589788"/>
                  </a:lnTo>
                  <a:lnTo>
                    <a:pt x="0" y="58978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055" y="4710683"/>
              <a:ext cx="577595" cy="5882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91055" y="4710683"/>
              <a:ext cx="577850" cy="588645"/>
            </a:xfrm>
            <a:custGeom>
              <a:avLst/>
              <a:gdLst/>
              <a:ahLst/>
              <a:cxnLst/>
              <a:rect l="l" t="t" r="r" b="b"/>
              <a:pathLst>
                <a:path w="577850" h="588645">
                  <a:moveTo>
                    <a:pt x="0" y="588264"/>
                  </a:moveTo>
                  <a:lnTo>
                    <a:pt x="288798" y="0"/>
                  </a:lnTo>
                  <a:lnTo>
                    <a:pt x="577595" y="588264"/>
                  </a:lnTo>
                  <a:lnTo>
                    <a:pt x="0" y="58826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35722" y="2170938"/>
            <a:ext cx="41567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Imágenes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recomendación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</a:t>
            </a:r>
            <a:r>
              <a:rPr sz="2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medico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fraudes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texto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19DE-D5B3-444A-BB0A-77905A03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0"/>
            <a:ext cx="10515600" cy="1325563"/>
          </a:xfrm>
        </p:spPr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</a:t>
            </a:r>
            <a:r>
              <a:rPr lang="en-US" b="1" dirty="0" err="1"/>
              <a:t>Euclideana</a:t>
            </a:r>
            <a:endParaRPr lang="es-CL" b="1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853494-67B2-4D87-8AE4-81FA715D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258" y="1767741"/>
            <a:ext cx="4150659" cy="1535328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373BA9-C156-4EE5-AB89-CBB648F7BDFA}"/>
              </a:ext>
            </a:extLst>
          </p:cNvPr>
          <p:cNvSpPr txBox="1"/>
          <p:nvPr/>
        </p:nvSpPr>
        <p:spPr>
          <a:xfrm>
            <a:off x="242046" y="1209842"/>
            <a:ext cx="1158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distancia Euclidiana es la forma más común de medir qué tan cerca o lejos están dos puntos en un espacio. Es la "distancia recta" entre dos puntos, como si pudieras trazar una línea directa entre ellos.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B76237-2868-41E0-BA4C-254671E18A73}"/>
              </a:ext>
            </a:extLst>
          </p:cNvPr>
          <p:cNvSpPr txBox="1"/>
          <p:nvPr/>
        </p:nvSpPr>
        <p:spPr>
          <a:xfrm>
            <a:off x="67233" y="3397250"/>
            <a:ext cx="1193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un punto en el espacio (puede representar un objeto o un dato, como una casa, una fruta, etc.). Este punto tiene varias características, como peso, tamaño, precio, color, etc.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7D4491-BA17-4275-A845-114A80A2A15D}"/>
              </a:ext>
            </a:extLst>
          </p:cNvPr>
          <p:cNvSpPr txBox="1"/>
          <p:nvPr/>
        </p:nvSpPr>
        <p:spPr>
          <a:xfrm>
            <a:off x="161364" y="4220100"/>
            <a:ext cx="1193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otro </a:t>
            </a:r>
            <a:r>
              <a:rPr lang="es-MX" b="1" dirty="0"/>
              <a:t>punto</a:t>
            </a:r>
            <a:r>
              <a:rPr lang="es-MX" dirty="0"/>
              <a:t> en el espacio, que representa otro objeto o dato que quieres comparar con p.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4C6EA1-FE50-43F9-8A0D-ED47E4083E81}"/>
              </a:ext>
            </a:extLst>
          </p:cNvPr>
          <p:cNvSpPr txBox="1"/>
          <p:nvPr/>
        </p:nvSpPr>
        <p:spPr>
          <a:xfrm>
            <a:off x="161363" y="4844146"/>
            <a:ext cx="11743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n</a:t>
            </a:r>
            <a:r>
              <a:rPr lang="es-CL" dirty="0"/>
              <a:t>: Es el número</a:t>
            </a:r>
            <a:r>
              <a:rPr lang="es-CL" b="1" dirty="0"/>
              <a:t> </a:t>
            </a:r>
            <a:r>
              <a:rPr lang="es-CL" dirty="0"/>
              <a:t>de</a:t>
            </a:r>
            <a:r>
              <a:rPr lang="es-CL" b="1" dirty="0"/>
              <a:t> </a:t>
            </a:r>
            <a:r>
              <a:rPr lang="es-CL" dirty="0"/>
              <a:t>características que estás comparando. Si estás comparando peso, tamaño y color, entonces n=3, porque hay 3 características.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FF01A85-32A2-478F-9B78-52E2451E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3" y="5683755"/>
            <a:ext cx="6696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q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6 y un tamaño de 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p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3 y un tamaño de 4.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CC2422E-4C5A-480F-B80F-FDB65A9F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82" y="5683755"/>
            <a:ext cx="443927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2803-750A-4C13-A012-D7930489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Manhattan</a:t>
            </a:r>
            <a:endParaRPr lang="es-CL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995E2A-8F61-4300-92D2-47FA8DBDC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470" y="2391135"/>
            <a:ext cx="3702424" cy="150197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3B43D7-EE24-4BB0-9488-5F1040221F96}"/>
              </a:ext>
            </a:extLst>
          </p:cNvPr>
          <p:cNvSpPr txBox="1"/>
          <p:nvPr/>
        </p:nvSpPr>
        <p:spPr>
          <a:xfrm>
            <a:off x="215153" y="1404355"/>
            <a:ext cx="11770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distancia</a:t>
            </a:r>
            <a:r>
              <a:rPr lang="es-MX" b="1" dirty="0"/>
              <a:t> </a:t>
            </a:r>
            <a:r>
              <a:rPr lang="es-MX" dirty="0"/>
              <a:t>Manhattan mide la distancia de una manera diferente. Imagina que estás caminando por una ciudad, y solo puedes moverte en líneas rectas (calles perpendiculares, como en un plano de una ciudad). La distancia Manhattan mide lo lejos que tienes que caminar para ir de un punto a otro, siguiendo esas calles.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206409-5322-4CDB-A50B-674DB6A9AFAB}"/>
              </a:ext>
            </a:extLst>
          </p:cNvPr>
          <p:cNvSpPr txBox="1"/>
          <p:nvPr/>
        </p:nvSpPr>
        <p:spPr>
          <a:xfrm>
            <a:off x="394447" y="4345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el primer punto (por ejemplo, una casa, una fruta, etc.).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6D8338-35C2-4736-B501-4D24DC1D176B}"/>
              </a:ext>
            </a:extLst>
          </p:cNvPr>
          <p:cNvSpPr txBox="1"/>
          <p:nvPr/>
        </p:nvSpPr>
        <p:spPr>
          <a:xfrm>
            <a:off x="394447" y="4798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el segundo punto que comparas con p.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71FB16-5999-4A4B-B0BC-FED604841FAB}"/>
              </a:ext>
            </a:extLst>
          </p:cNvPr>
          <p:cNvSpPr txBox="1"/>
          <p:nvPr/>
        </p:nvSpPr>
        <p:spPr>
          <a:xfrm>
            <a:off x="484094" y="52507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Tomemos los mismos puntos: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p</a:t>
            </a:r>
            <a:r>
              <a:rPr lang="es-MX" dirty="0"/>
              <a:t>: Peso 3, tamaño 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q</a:t>
            </a:r>
            <a:r>
              <a:rPr lang="es-MX" dirty="0"/>
              <a:t>: Peso 6, tamaño 8.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E751C1-40EC-4840-8C63-61D62B8D17B3}"/>
              </a:ext>
            </a:extLst>
          </p:cNvPr>
          <p:cNvSpPr txBox="1"/>
          <p:nvPr/>
        </p:nvSpPr>
        <p:spPr>
          <a:xfrm>
            <a:off x="3765177" y="5518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d(</a:t>
            </a:r>
            <a:r>
              <a:rPr lang="es-CL" dirty="0" err="1"/>
              <a:t>p,q</a:t>
            </a:r>
            <a:r>
              <a:rPr lang="es-CL" dirty="0"/>
              <a:t>)= ∣3−6∣ + ∣4−8∣ = 3 + 4 = 7</a:t>
            </a:r>
          </a:p>
        </p:txBody>
      </p:sp>
    </p:spTree>
    <p:extLst>
      <p:ext uri="{BB962C8B-B14F-4D97-AF65-F5344CB8AC3E}">
        <p14:creationId xmlns:p14="http://schemas.microsoft.com/office/powerpoint/2010/main" val="210315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0682" y="2676020"/>
            <a:ext cx="458096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15" dirty="0"/>
              <a:t>Naive</a:t>
            </a:r>
            <a:r>
              <a:rPr sz="4400" b="1" spc="-40" dirty="0"/>
              <a:t> </a:t>
            </a:r>
            <a:r>
              <a:rPr sz="4400" b="1" spc="-30" dirty="0"/>
              <a:t>Bayes</a:t>
            </a:r>
            <a:r>
              <a:rPr lang="en-US" sz="4400" b="1" spc="-30" dirty="0"/>
              <a:t> o Bayes </a:t>
            </a:r>
            <a:r>
              <a:rPr lang="en-US" sz="4400" b="1" spc="-30" dirty="0" err="1"/>
              <a:t>ingenuo</a:t>
            </a:r>
            <a:endParaRPr sz="4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6095745" y="3111500"/>
            <a:ext cx="22180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rápido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89157" y="1494791"/>
            <a:ext cx="2813685" cy="917575"/>
            <a:chOff x="6123432" y="2715818"/>
            <a:chExt cx="2813685" cy="9175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3432" y="2715818"/>
              <a:ext cx="2813177" cy="9172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24904" y="2927349"/>
              <a:ext cx="537845" cy="212090"/>
            </a:xfrm>
            <a:custGeom>
              <a:avLst/>
              <a:gdLst/>
              <a:ahLst/>
              <a:cxnLst/>
              <a:rect l="l" t="t" r="r" b="b"/>
              <a:pathLst>
                <a:path w="537845" h="212089">
                  <a:moveTo>
                    <a:pt x="270128" y="1524"/>
                  </a:moveTo>
                  <a:lnTo>
                    <a:pt x="252856" y="1524"/>
                  </a:lnTo>
                  <a:lnTo>
                    <a:pt x="252856" y="209296"/>
                  </a:lnTo>
                  <a:lnTo>
                    <a:pt x="270128" y="209296"/>
                  </a:lnTo>
                  <a:lnTo>
                    <a:pt x="270128" y="1524"/>
                  </a:lnTo>
                  <a:close/>
                </a:path>
                <a:path w="537845" h="212089">
                  <a:moveTo>
                    <a:pt x="470280" y="0"/>
                  </a:moveTo>
                  <a:lnTo>
                    <a:pt x="467232" y="8509"/>
                  </a:lnTo>
                  <a:lnTo>
                    <a:pt x="479518" y="13890"/>
                  </a:lnTo>
                  <a:lnTo>
                    <a:pt x="490077" y="21272"/>
                  </a:lnTo>
                  <a:lnTo>
                    <a:pt x="511468" y="55322"/>
                  </a:lnTo>
                  <a:lnTo>
                    <a:pt x="518541" y="104775"/>
                  </a:lnTo>
                  <a:lnTo>
                    <a:pt x="517755" y="123444"/>
                  </a:lnTo>
                  <a:lnTo>
                    <a:pt x="505968" y="169163"/>
                  </a:lnTo>
                  <a:lnTo>
                    <a:pt x="479661" y="197738"/>
                  </a:lnTo>
                  <a:lnTo>
                    <a:pt x="467614" y="203073"/>
                  </a:lnTo>
                  <a:lnTo>
                    <a:pt x="470280" y="211709"/>
                  </a:lnTo>
                  <a:lnTo>
                    <a:pt x="510750" y="187705"/>
                  </a:lnTo>
                  <a:lnTo>
                    <a:pt x="533479" y="143335"/>
                  </a:lnTo>
                  <a:lnTo>
                    <a:pt x="537845" y="105917"/>
                  </a:lnTo>
                  <a:lnTo>
                    <a:pt x="536749" y="86483"/>
                  </a:lnTo>
                  <a:lnTo>
                    <a:pt x="520319" y="37084"/>
                  </a:lnTo>
                  <a:lnTo>
                    <a:pt x="485636" y="5526"/>
                  </a:lnTo>
                  <a:lnTo>
                    <a:pt x="470280" y="0"/>
                  </a:lnTo>
                  <a:close/>
                </a:path>
                <a:path w="537845" h="212089">
                  <a:moveTo>
                    <a:pt x="67564" y="0"/>
                  </a:moveTo>
                  <a:lnTo>
                    <a:pt x="27219" y="24056"/>
                  </a:lnTo>
                  <a:lnTo>
                    <a:pt x="4381" y="68548"/>
                  </a:lnTo>
                  <a:lnTo>
                    <a:pt x="0" y="105917"/>
                  </a:lnTo>
                  <a:lnTo>
                    <a:pt x="1093" y="125370"/>
                  </a:lnTo>
                  <a:lnTo>
                    <a:pt x="17399" y="174751"/>
                  </a:lnTo>
                  <a:lnTo>
                    <a:pt x="52153" y="206184"/>
                  </a:lnTo>
                  <a:lnTo>
                    <a:pt x="67564" y="211709"/>
                  </a:lnTo>
                  <a:lnTo>
                    <a:pt x="70230" y="203073"/>
                  </a:lnTo>
                  <a:lnTo>
                    <a:pt x="58183" y="197739"/>
                  </a:lnTo>
                  <a:lnTo>
                    <a:pt x="47767" y="190309"/>
                  </a:lnTo>
                  <a:lnTo>
                    <a:pt x="26376" y="155638"/>
                  </a:lnTo>
                  <a:lnTo>
                    <a:pt x="19303" y="104775"/>
                  </a:lnTo>
                  <a:lnTo>
                    <a:pt x="20089" y="86703"/>
                  </a:lnTo>
                  <a:lnTo>
                    <a:pt x="31876" y="42037"/>
                  </a:lnTo>
                  <a:lnTo>
                    <a:pt x="58398" y="13890"/>
                  </a:lnTo>
                  <a:lnTo>
                    <a:pt x="70612" y="8509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01653" y="1635964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	=</a:t>
            </a:r>
          </a:p>
        </p:txBody>
      </p:sp>
      <p:sp>
        <p:nvSpPr>
          <p:cNvPr id="12" name="object 12"/>
          <p:cNvSpPr/>
          <p:nvPr/>
        </p:nvSpPr>
        <p:spPr>
          <a:xfrm>
            <a:off x="6323901" y="1532586"/>
            <a:ext cx="1122045" cy="537845"/>
          </a:xfrm>
          <a:custGeom>
            <a:avLst/>
            <a:gdLst/>
            <a:ahLst/>
            <a:cxnLst/>
            <a:rect l="l" t="t" r="r" b="b"/>
            <a:pathLst>
              <a:path w="1122045" h="537845">
                <a:moveTo>
                  <a:pt x="70612" y="8509"/>
                </a:moveTo>
                <a:lnTo>
                  <a:pt x="67564" y="0"/>
                </a:lnTo>
                <a:lnTo>
                  <a:pt x="52222" y="5537"/>
                </a:lnTo>
                <a:lnTo>
                  <a:pt x="38773" y="13550"/>
                </a:lnTo>
                <a:lnTo>
                  <a:pt x="9855" y="52095"/>
                </a:lnTo>
                <a:lnTo>
                  <a:pt x="0" y="105918"/>
                </a:lnTo>
                <a:lnTo>
                  <a:pt x="1092" y="125374"/>
                </a:lnTo>
                <a:lnTo>
                  <a:pt x="17399" y="174752"/>
                </a:lnTo>
                <a:lnTo>
                  <a:pt x="52146" y="206184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78" y="197739"/>
                </a:lnTo>
                <a:lnTo>
                  <a:pt x="47764" y="190309"/>
                </a:lnTo>
                <a:lnTo>
                  <a:pt x="26365" y="155638"/>
                </a:lnTo>
                <a:lnTo>
                  <a:pt x="19304" y="104775"/>
                </a:lnTo>
                <a:lnTo>
                  <a:pt x="20078" y="86715"/>
                </a:lnTo>
                <a:lnTo>
                  <a:pt x="31877" y="42164"/>
                </a:lnTo>
                <a:lnTo>
                  <a:pt x="58394" y="13893"/>
                </a:lnTo>
                <a:lnTo>
                  <a:pt x="70612" y="8509"/>
                </a:lnTo>
                <a:close/>
              </a:path>
              <a:path w="1122045" h="537845">
                <a:moveTo>
                  <a:pt x="285369" y="1524"/>
                </a:moveTo>
                <a:lnTo>
                  <a:pt x="268097" y="1524"/>
                </a:lnTo>
                <a:lnTo>
                  <a:pt x="268097" y="209296"/>
                </a:lnTo>
                <a:lnTo>
                  <a:pt x="285369" y="209296"/>
                </a:lnTo>
                <a:lnTo>
                  <a:pt x="285369" y="1524"/>
                </a:lnTo>
                <a:close/>
              </a:path>
              <a:path w="1122045" h="537845">
                <a:moveTo>
                  <a:pt x="474472" y="334645"/>
                </a:moveTo>
                <a:lnTo>
                  <a:pt x="471424" y="326136"/>
                </a:lnTo>
                <a:lnTo>
                  <a:pt x="456082" y="331673"/>
                </a:lnTo>
                <a:lnTo>
                  <a:pt x="442633" y="339686"/>
                </a:lnTo>
                <a:lnTo>
                  <a:pt x="413715" y="378231"/>
                </a:lnTo>
                <a:lnTo>
                  <a:pt x="403860" y="432054"/>
                </a:lnTo>
                <a:lnTo>
                  <a:pt x="404952" y="451510"/>
                </a:lnTo>
                <a:lnTo>
                  <a:pt x="421259" y="500888"/>
                </a:lnTo>
                <a:lnTo>
                  <a:pt x="456006" y="532320"/>
                </a:lnTo>
                <a:lnTo>
                  <a:pt x="471424" y="537845"/>
                </a:lnTo>
                <a:lnTo>
                  <a:pt x="474091" y="529209"/>
                </a:lnTo>
                <a:lnTo>
                  <a:pt x="462038" y="523887"/>
                </a:lnTo>
                <a:lnTo>
                  <a:pt x="451624" y="516445"/>
                </a:lnTo>
                <a:lnTo>
                  <a:pt x="430225" y="481774"/>
                </a:lnTo>
                <a:lnTo>
                  <a:pt x="423164" y="430911"/>
                </a:lnTo>
                <a:lnTo>
                  <a:pt x="423938" y="412851"/>
                </a:lnTo>
                <a:lnTo>
                  <a:pt x="435737" y="368173"/>
                </a:lnTo>
                <a:lnTo>
                  <a:pt x="462254" y="340029"/>
                </a:lnTo>
                <a:lnTo>
                  <a:pt x="474472" y="334645"/>
                </a:lnTo>
                <a:close/>
              </a:path>
              <a:path w="1122045" h="537845">
                <a:moveTo>
                  <a:pt x="537845" y="105918"/>
                </a:moveTo>
                <a:lnTo>
                  <a:pt x="527977" y="52095"/>
                </a:lnTo>
                <a:lnTo>
                  <a:pt x="499110" y="13550"/>
                </a:lnTo>
                <a:lnTo>
                  <a:pt x="470281" y="0"/>
                </a:lnTo>
                <a:lnTo>
                  <a:pt x="467233" y="8509"/>
                </a:lnTo>
                <a:lnTo>
                  <a:pt x="479513" y="13893"/>
                </a:lnTo>
                <a:lnTo>
                  <a:pt x="490067" y="21297"/>
                </a:lnTo>
                <a:lnTo>
                  <a:pt x="511467" y="55384"/>
                </a:lnTo>
                <a:lnTo>
                  <a:pt x="518541" y="104775"/>
                </a:lnTo>
                <a:lnTo>
                  <a:pt x="517753" y="123444"/>
                </a:lnTo>
                <a:lnTo>
                  <a:pt x="505968" y="169164"/>
                </a:lnTo>
                <a:lnTo>
                  <a:pt x="479653" y="197739"/>
                </a:lnTo>
                <a:lnTo>
                  <a:pt x="467614" y="203073"/>
                </a:lnTo>
                <a:lnTo>
                  <a:pt x="470281" y="211709"/>
                </a:lnTo>
                <a:lnTo>
                  <a:pt x="510743" y="187706"/>
                </a:lnTo>
                <a:lnTo>
                  <a:pt x="533476" y="143344"/>
                </a:lnTo>
                <a:lnTo>
                  <a:pt x="536740" y="125374"/>
                </a:lnTo>
                <a:lnTo>
                  <a:pt x="537845" y="105918"/>
                </a:lnTo>
                <a:close/>
              </a:path>
              <a:path w="1122045" h="537845">
                <a:moveTo>
                  <a:pt x="717677" y="432054"/>
                </a:moveTo>
                <a:lnTo>
                  <a:pt x="707809" y="378231"/>
                </a:lnTo>
                <a:lnTo>
                  <a:pt x="678942" y="339686"/>
                </a:lnTo>
                <a:lnTo>
                  <a:pt x="650113" y="326136"/>
                </a:lnTo>
                <a:lnTo>
                  <a:pt x="647065" y="334645"/>
                </a:lnTo>
                <a:lnTo>
                  <a:pt x="659345" y="340029"/>
                </a:lnTo>
                <a:lnTo>
                  <a:pt x="669899" y="347408"/>
                </a:lnTo>
                <a:lnTo>
                  <a:pt x="691299" y="381469"/>
                </a:lnTo>
                <a:lnTo>
                  <a:pt x="698373" y="430911"/>
                </a:lnTo>
                <a:lnTo>
                  <a:pt x="697585" y="449580"/>
                </a:lnTo>
                <a:lnTo>
                  <a:pt x="685800" y="495300"/>
                </a:lnTo>
                <a:lnTo>
                  <a:pt x="659485" y="523875"/>
                </a:lnTo>
                <a:lnTo>
                  <a:pt x="647446" y="529209"/>
                </a:lnTo>
                <a:lnTo>
                  <a:pt x="650113" y="537845"/>
                </a:lnTo>
                <a:lnTo>
                  <a:pt x="690575" y="513842"/>
                </a:lnTo>
                <a:lnTo>
                  <a:pt x="713308" y="469480"/>
                </a:lnTo>
                <a:lnTo>
                  <a:pt x="716572" y="451510"/>
                </a:lnTo>
                <a:lnTo>
                  <a:pt x="717677" y="432054"/>
                </a:lnTo>
                <a:close/>
              </a:path>
              <a:path w="1122045" h="537845">
                <a:moveTo>
                  <a:pt x="892048" y="8509"/>
                </a:moveTo>
                <a:lnTo>
                  <a:pt x="889000" y="0"/>
                </a:lnTo>
                <a:lnTo>
                  <a:pt x="873658" y="5537"/>
                </a:lnTo>
                <a:lnTo>
                  <a:pt x="860209" y="13550"/>
                </a:lnTo>
                <a:lnTo>
                  <a:pt x="831291" y="52095"/>
                </a:lnTo>
                <a:lnTo>
                  <a:pt x="821436" y="105918"/>
                </a:lnTo>
                <a:lnTo>
                  <a:pt x="822528" y="125374"/>
                </a:lnTo>
                <a:lnTo>
                  <a:pt x="838835" y="174752"/>
                </a:lnTo>
                <a:lnTo>
                  <a:pt x="873582" y="206184"/>
                </a:lnTo>
                <a:lnTo>
                  <a:pt x="889000" y="211709"/>
                </a:lnTo>
                <a:lnTo>
                  <a:pt x="891667" y="203073"/>
                </a:lnTo>
                <a:lnTo>
                  <a:pt x="879614" y="197739"/>
                </a:lnTo>
                <a:lnTo>
                  <a:pt x="869200" y="190309"/>
                </a:lnTo>
                <a:lnTo>
                  <a:pt x="847801" y="155638"/>
                </a:lnTo>
                <a:lnTo>
                  <a:pt x="840740" y="104775"/>
                </a:lnTo>
                <a:lnTo>
                  <a:pt x="841514" y="86715"/>
                </a:lnTo>
                <a:lnTo>
                  <a:pt x="853313" y="42164"/>
                </a:lnTo>
                <a:lnTo>
                  <a:pt x="879830" y="13893"/>
                </a:lnTo>
                <a:lnTo>
                  <a:pt x="892048" y="8509"/>
                </a:lnTo>
                <a:close/>
              </a:path>
              <a:path w="1122045" h="537845">
                <a:moveTo>
                  <a:pt x="1121537" y="105918"/>
                </a:moveTo>
                <a:lnTo>
                  <a:pt x="1111669" y="52095"/>
                </a:lnTo>
                <a:lnTo>
                  <a:pt x="1082802" y="13550"/>
                </a:lnTo>
                <a:lnTo>
                  <a:pt x="1053973" y="0"/>
                </a:lnTo>
                <a:lnTo>
                  <a:pt x="1050925" y="8509"/>
                </a:lnTo>
                <a:lnTo>
                  <a:pt x="1063205" y="13893"/>
                </a:lnTo>
                <a:lnTo>
                  <a:pt x="1073759" y="21297"/>
                </a:lnTo>
                <a:lnTo>
                  <a:pt x="1095159" y="55384"/>
                </a:lnTo>
                <a:lnTo>
                  <a:pt x="1102233" y="104775"/>
                </a:lnTo>
                <a:lnTo>
                  <a:pt x="1101445" y="123444"/>
                </a:lnTo>
                <a:lnTo>
                  <a:pt x="1089660" y="169164"/>
                </a:lnTo>
                <a:lnTo>
                  <a:pt x="1063345" y="197739"/>
                </a:lnTo>
                <a:lnTo>
                  <a:pt x="1051306" y="203073"/>
                </a:lnTo>
                <a:lnTo>
                  <a:pt x="1053973" y="211709"/>
                </a:lnTo>
                <a:lnTo>
                  <a:pt x="1094435" y="187706"/>
                </a:lnTo>
                <a:lnTo>
                  <a:pt x="1117168" y="143344"/>
                </a:lnTo>
                <a:lnTo>
                  <a:pt x="1120432" y="125374"/>
                </a:lnTo>
                <a:lnTo>
                  <a:pt x="1121537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35179" y="1410413"/>
            <a:ext cx="124968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  <a:r>
              <a:rPr sz="1800" spc="1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 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02336" y="1034796"/>
            <a:ext cx="4042410" cy="5676900"/>
            <a:chOff x="402336" y="1034796"/>
            <a:chExt cx="4042410" cy="56769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3674402"/>
              <a:ext cx="4042029" cy="30369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" y="3869436"/>
              <a:ext cx="3491484" cy="24871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6" y="1034796"/>
              <a:ext cx="4042029" cy="29933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407" y="1229868"/>
              <a:ext cx="3491484" cy="24429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97069" y="1049591"/>
            <a:ext cx="226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/>
                <a:cs typeface="Calibri"/>
              </a:rPr>
              <a:t>Teorema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Bayes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A36671-4B26-46A1-A566-852D1A576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637" y="4879088"/>
            <a:ext cx="4258269" cy="68589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889B0F4-6381-4EE0-B556-E826F2EF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1332</Words>
  <Application>Microsoft Office PowerPoint</Application>
  <PresentationFormat>Panorámica</PresentationFormat>
  <Paragraphs>424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Cambria Math</vt:lpstr>
      <vt:lpstr>Times New Roman</vt:lpstr>
      <vt:lpstr>Tema de Office</vt:lpstr>
      <vt:lpstr>Introducción al Machine Learning. </vt:lpstr>
      <vt:lpstr>¿Cómo aprenden las máquinas?</vt:lpstr>
      <vt:lpstr>Supervised Learning</vt:lpstr>
      <vt:lpstr>Machine Learning</vt:lpstr>
      <vt:lpstr>K – Nearest Neighbour</vt:lpstr>
      <vt:lpstr>Distancia Euclideana</vt:lpstr>
      <vt:lpstr>Distancia Manhattan</vt:lpstr>
      <vt:lpstr>Naive Bayes o Bayes ingenuo</vt:lpstr>
      <vt:lpstr>Naive Bayes</vt:lpstr>
      <vt:lpstr>Naive Bayes</vt:lpstr>
      <vt:lpstr>Naive Bayes</vt:lpstr>
      <vt:lpstr>Árboles de Decisión  Decision Tree</vt:lpstr>
      <vt:lpstr>Decision Tree</vt:lpstr>
      <vt:lpstr>Decision Tree</vt:lpstr>
      <vt:lpstr>Decision Tree</vt:lpstr>
      <vt:lpstr>Métricas de evaluación para los modelos de clasificación</vt:lpstr>
      <vt:lpstr>Matriz de Confusión</vt:lpstr>
      <vt:lpstr>Matriz de Confusión</vt:lpstr>
      <vt:lpstr>Matriz de Confusión</vt:lpstr>
      <vt:lpstr>Matriz de Confusión</vt:lpstr>
      <vt:lpstr>Matriz de Confusión</vt:lpstr>
      <vt:lpstr>Matriz de Confusión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aprenden las máquinas?</dc:title>
  <dc:creator>DIEGO MIRANDA OLAVARRIA</dc:creator>
  <cp:lastModifiedBy>DIEGO MIRANDA OLAVARRIA</cp:lastModifiedBy>
  <cp:revision>4</cp:revision>
  <dcterms:created xsi:type="dcterms:W3CDTF">2025-02-10T17:31:00Z</dcterms:created>
  <dcterms:modified xsi:type="dcterms:W3CDTF">2025-04-23T20:46:27Z</dcterms:modified>
</cp:coreProperties>
</file>