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74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B30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B30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B30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B30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247477"/>
            <a:ext cx="6858000" cy="13849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/>
          <a:p>
            <a:fld id="{D761D31C-A632-495E-8BB5-42DD370ADF3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0"/>
            <a:ext cx="9143999" cy="51424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467" y="485013"/>
            <a:ext cx="5374640" cy="587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B30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9143" y="1161364"/>
            <a:ext cx="3999229" cy="316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6932" y="1849545"/>
            <a:ext cx="6858000" cy="1384790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sz="3975" dirty="0"/>
              <a:t>Curso:</a:t>
            </a:r>
            <a:br>
              <a:rPr lang="es-MX" sz="3975" dirty="0"/>
            </a:br>
            <a:r>
              <a:rPr lang="es-MX" sz="3975" i="1" dirty="0"/>
              <a:t>Big Data</a:t>
            </a:r>
            <a:br>
              <a:rPr lang="es-MX" b="1" i="1" dirty="0"/>
            </a:br>
            <a:r>
              <a:rPr lang="es-MX" sz="3000" dirty="0"/>
              <a:t>Unidad III: </a:t>
            </a:r>
            <a:r>
              <a:rPr lang="es-MX" sz="3000" i="1" dirty="0"/>
              <a:t>Cloud Computing</a:t>
            </a:r>
            <a:r>
              <a:rPr lang="es-MX" sz="3000" dirty="0"/>
              <a:t>.</a:t>
            </a:r>
            <a:endParaRPr lang="en-US" sz="30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2783" y="3293955"/>
            <a:ext cx="6858000" cy="476891"/>
          </a:xfrm>
        </p:spPr>
        <p:txBody>
          <a:bodyPr>
            <a:normAutofit fontScale="92500" lnSpcReduction="10000"/>
          </a:bodyPr>
          <a:lstStyle/>
          <a:p>
            <a:r>
              <a:rPr lang="es-MX" b="1" dirty="0"/>
              <a:t>Clase 1: Conceptos generales y la importancia del </a:t>
            </a:r>
            <a:r>
              <a:rPr lang="es-MX" b="1" i="1" dirty="0"/>
              <a:t>Cloud Computing </a:t>
            </a:r>
            <a:r>
              <a:rPr lang="es-MX" b="1" dirty="0"/>
              <a:t>en el </a:t>
            </a:r>
            <a:r>
              <a:rPr lang="es-MX" b="1" i="1" dirty="0"/>
              <a:t>Big Data</a:t>
            </a:r>
            <a:r>
              <a:rPr lang="es-MX" b="1" dirty="0"/>
              <a:t>.</a:t>
            </a:r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72" y="69103"/>
            <a:ext cx="2395721" cy="138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96932" y="3973398"/>
            <a:ext cx="6858000" cy="10580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500" dirty="0"/>
              <a:t>Profesor: Diego Miranda O.</a:t>
            </a:r>
          </a:p>
          <a:p>
            <a:r>
              <a:rPr lang="es-MX" sz="1500" i="1" dirty="0"/>
              <a:t>Data </a:t>
            </a:r>
            <a:r>
              <a:rPr lang="es-MX" sz="1500" i="1" dirty="0" err="1"/>
              <a:t>Scientist</a:t>
            </a:r>
            <a:endParaRPr lang="es-MX" sz="1500" i="1" dirty="0"/>
          </a:p>
        </p:txBody>
      </p:sp>
    </p:spTree>
    <p:extLst>
      <p:ext uri="{BB962C8B-B14F-4D97-AF65-F5344CB8AC3E}">
        <p14:creationId xmlns:p14="http://schemas.microsoft.com/office/powerpoint/2010/main" val="233605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00000"/>
                </a:solidFill>
              </a:rPr>
              <a:t>On-</a:t>
            </a:r>
            <a:r>
              <a:rPr sz="2400" spc="-10" dirty="0">
                <a:solidFill>
                  <a:srgbClr val="000000"/>
                </a:solidFill>
              </a:rPr>
              <a:t>Premises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649983"/>
            <a:ext cx="4086225" cy="1942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On-Premises: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400" dirty="0">
              <a:latin typeface="Arial"/>
              <a:cs typeface="Arial"/>
            </a:endParaRPr>
          </a:p>
          <a:p>
            <a:pPr marL="12700" marR="5080" algn="just">
              <a:lnSpc>
                <a:spcPct val="99700"/>
              </a:lnSpc>
            </a:pPr>
            <a:r>
              <a:rPr sz="1400" dirty="0">
                <a:latin typeface="Arial MT"/>
                <a:cs typeface="Arial MT"/>
              </a:rPr>
              <a:t>Los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modelos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servicio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on-</a:t>
            </a:r>
            <a:r>
              <a:rPr sz="1400" dirty="0">
                <a:latin typeface="Arial MT"/>
                <a:cs typeface="Arial MT"/>
              </a:rPr>
              <a:t>premises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son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aquellos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13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13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12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13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recursos</a:t>
            </a:r>
            <a:r>
              <a:rPr sz="1400" spc="13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12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tecnología</a:t>
            </a:r>
            <a:r>
              <a:rPr sz="1400" spc="13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130" dirty="0">
                <a:latin typeface="Arial MT"/>
                <a:cs typeface="Arial MT"/>
              </a:rPr>
              <a:t>  </a:t>
            </a:r>
            <a:r>
              <a:rPr sz="1400" spc="-25" dirty="0">
                <a:latin typeface="Arial MT"/>
                <a:cs typeface="Arial MT"/>
              </a:rPr>
              <a:t>la </a:t>
            </a:r>
            <a:r>
              <a:rPr sz="1400" dirty="0">
                <a:latin typeface="Arial MT"/>
                <a:cs typeface="Arial MT"/>
              </a:rPr>
              <a:t>información,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como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servidores,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software</a:t>
            </a:r>
            <a:r>
              <a:rPr sz="1400" spc="1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la </a:t>
            </a:r>
            <a:r>
              <a:rPr sz="1400" dirty="0">
                <a:latin typeface="Arial MT"/>
                <a:cs typeface="Arial MT"/>
              </a:rPr>
              <a:t>infraestructura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red,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mantienen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ejecutan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459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las</a:t>
            </a:r>
            <a:r>
              <a:rPr sz="1400" spc="47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instalaciones</a:t>
            </a:r>
            <a:r>
              <a:rPr sz="1400" spc="47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45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una</a:t>
            </a:r>
            <a:r>
              <a:rPr sz="1400" spc="459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empresa</a:t>
            </a:r>
            <a:r>
              <a:rPr sz="1400" spc="459" dirty="0">
                <a:latin typeface="Arial MT"/>
                <a:cs typeface="Arial MT"/>
              </a:rPr>
              <a:t>  </a:t>
            </a:r>
            <a:r>
              <a:rPr sz="1400" spc="-50" dirty="0">
                <a:latin typeface="Arial MT"/>
                <a:cs typeface="Arial MT"/>
              </a:rPr>
              <a:t>u </a:t>
            </a:r>
            <a:r>
              <a:rPr sz="1400" dirty="0">
                <a:latin typeface="Arial MT"/>
                <a:cs typeface="Arial MT"/>
              </a:rPr>
              <a:t>organización,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lugar</a:t>
            </a:r>
            <a:r>
              <a:rPr sz="1400" spc="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</a:t>
            </a:r>
            <a:r>
              <a:rPr sz="1400" spc="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entregados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través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nube.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3559" y="1161288"/>
            <a:ext cx="1801367" cy="31958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00"/>
                </a:solidFill>
              </a:rPr>
              <a:t>Infraestructura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como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servicios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(IaaS)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649983"/>
            <a:ext cx="4086225" cy="2155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Infraestructura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como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servicios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(IaaS):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ct val="99700"/>
              </a:lnSpc>
            </a:pPr>
            <a:r>
              <a:rPr sz="1400" dirty="0">
                <a:latin typeface="Arial MT"/>
                <a:cs typeface="Arial MT"/>
              </a:rPr>
              <a:t>En</a:t>
            </a:r>
            <a:r>
              <a:rPr sz="1400" spc="17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un</a:t>
            </a:r>
            <a:r>
              <a:rPr sz="1400" spc="16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entorno</a:t>
            </a:r>
            <a:r>
              <a:rPr sz="1400" spc="16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17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IaaS,</a:t>
            </a:r>
            <a:r>
              <a:rPr sz="1400" spc="17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17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proveedores</a:t>
            </a:r>
            <a:r>
              <a:rPr sz="1400" spc="170" dirty="0">
                <a:latin typeface="Arial MT"/>
                <a:cs typeface="Arial MT"/>
              </a:rPr>
              <a:t>  </a:t>
            </a:r>
            <a:r>
              <a:rPr sz="1400" spc="-2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servicios</a:t>
            </a:r>
            <a:r>
              <a:rPr sz="1400" spc="31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31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31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nube</a:t>
            </a:r>
            <a:r>
              <a:rPr sz="1400" spc="31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son</a:t>
            </a:r>
            <a:r>
              <a:rPr sz="1400" spc="31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responsables</a:t>
            </a:r>
            <a:r>
              <a:rPr sz="1400" spc="315" dirty="0">
                <a:latin typeface="Arial MT"/>
                <a:cs typeface="Arial MT"/>
              </a:rPr>
              <a:t>  </a:t>
            </a:r>
            <a:r>
              <a:rPr sz="1400" spc="-2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proporcionar</a:t>
            </a:r>
            <a:r>
              <a:rPr sz="1400" spc="4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4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mantener</a:t>
            </a:r>
            <a:r>
              <a:rPr sz="1400" spc="409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409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infraestructura</a:t>
            </a:r>
            <a:r>
              <a:rPr sz="1400" spc="3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física </a:t>
            </a:r>
            <a:r>
              <a:rPr sz="1400" dirty="0">
                <a:latin typeface="Arial MT"/>
                <a:cs typeface="Arial MT"/>
              </a:rPr>
              <a:t>(como</a:t>
            </a:r>
            <a:r>
              <a:rPr sz="1400" spc="15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servidores,</a:t>
            </a:r>
            <a:r>
              <a:rPr sz="1400" spc="15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sistemas</a:t>
            </a:r>
            <a:r>
              <a:rPr sz="1400" spc="16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15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refrigeración</a:t>
            </a:r>
            <a:r>
              <a:rPr sz="1400" spc="160" dirty="0">
                <a:latin typeface="Arial MT"/>
                <a:cs typeface="Arial MT"/>
              </a:rPr>
              <a:t>  </a:t>
            </a:r>
            <a:r>
              <a:rPr sz="1400" spc="-50" dirty="0">
                <a:latin typeface="Arial MT"/>
                <a:cs typeface="Arial MT"/>
              </a:rPr>
              <a:t>y </a:t>
            </a:r>
            <a:r>
              <a:rPr sz="1400" dirty="0">
                <a:latin typeface="Arial MT"/>
                <a:cs typeface="Arial MT"/>
              </a:rPr>
              <a:t>alimentación</a:t>
            </a:r>
            <a:r>
              <a:rPr sz="1400" spc="3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eléctrica),</a:t>
            </a:r>
            <a:r>
              <a:rPr sz="1400" spc="3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mientras</a:t>
            </a:r>
            <a:r>
              <a:rPr sz="1400" spc="3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3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3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clientes </a:t>
            </a:r>
            <a:r>
              <a:rPr sz="1400" dirty="0">
                <a:latin typeface="Arial MT"/>
                <a:cs typeface="Arial MT"/>
              </a:rPr>
              <a:t>tienen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responsabilidad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instalar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configurar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el </a:t>
            </a:r>
            <a:r>
              <a:rPr sz="1400" dirty="0">
                <a:latin typeface="Arial MT"/>
                <a:cs typeface="Arial MT"/>
              </a:rPr>
              <a:t>software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2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las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aplicaciones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ejecutarán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en </a:t>
            </a:r>
            <a:r>
              <a:rPr sz="1400" dirty="0">
                <a:latin typeface="Arial MT"/>
                <a:cs typeface="Arial MT"/>
              </a:rPr>
              <a:t>esa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infraestructura.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5855" y="1143000"/>
            <a:ext cx="1853183" cy="33878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Plataforma</a:t>
            </a:r>
            <a:r>
              <a:rPr sz="2400" spc="-6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como</a:t>
            </a:r>
            <a:r>
              <a:rPr sz="2400" spc="-9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servicio</a:t>
            </a:r>
            <a:r>
              <a:rPr sz="2400" spc="-8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(PaaS)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649983"/>
            <a:ext cx="418401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Plataforma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como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servicio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(PaaS):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En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este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modelo,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proveedores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nube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ofrecen </a:t>
            </a:r>
            <a:r>
              <a:rPr sz="1400" dirty="0">
                <a:latin typeface="Arial MT"/>
                <a:cs typeface="Arial MT"/>
              </a:rPr>
              <a:t>una</a:t>
            </a:r>
            <a:r>
              <a:rPr sz="1400" spc="8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plataforma</a:t>
            </a:r>
            <a:r>
              <a:rPr sz="1400" spc="8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9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desarrollo</a:t>
            </a:r>
            <a:r>
              <a:rPr sz="1400" spc="9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9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alojamiento</a:t>
            </a:r>
            <a:r>
              <a:rPr sz="1400" spc="90" dirty="0">
                <a:latin typeface="Arial MT"/>
                <a:cs typeface="Arial MT"/>
              </a:rPr>
              <a:t>  </a:t>
            </a:r>
            <a:r>
              <a:rPr sz="1400" spc="-25" dirty="0">
                <a:latin typeface="Arial MT"/>
                <a:cs typeface="Arial MT"/>
              </a:rPr>
              <a:t>que </a:t>
            </a:r>
            <a:r>
              <a:rPr sz="1400" dirty="0">
                <a:latin typeface="Arial MT"/>
                <a:cs typeface="Arial MT"/>
              </a:rPr>
              <a:t>permite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usuarios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construir,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ejecutar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gestionar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143" y="2717038"/>
            <a:ext cx="22790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  <a:tab pos="1289685" algn="l"/>
              </a:tabLst>
            </a:pPr>
            <a:r>
              <a:rPr sz="1400" spc="-25" dirty="0">
                <a:latin typeface="Arial MT"/>
                <a:cs typeface="Arial MT"/>
              </a:rPr>
              <a:t>sus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10" dirty="0">
                <a:latin typeface="Arial MT"/>
                <a:cs typeface="Arial MT"/>
              </a:rPr>
              <a:t>propias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10" dirty="0">
                <a:latin typeface="Arial MT"/>
                <a:cs typeface="Arial MT"/>
              </a:rPr>
              <a:t>aplicaciones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143" y="2930093"/>
            <a:ext cx="23221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09040" algn="l"/>
                <a:tab pos="1617345" algn="l"/>
              </a:tabLst>
            </a:pPr>
            <a:r>
              <a:rPr sz="1400" spc="-10" dirty="0">
                <a:latin typeface="Arial MT"/>
                <a:cs typeface="Arial MT"/>
              </a:rPr>
              <a:t>proveedores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" dirty="0">
                <a:latin typeface="Arial MT"/>
                <a:cs typeface="Arial MT"/>
              </a:rPr>
              <a:t>de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10" dirty="0">
                <a:latin typeface="Arial MT"/>
                <a:cs typeface="Arial MT"/>
              </a:rPr>
              <a:t>servicios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4010" y="2717038"/>
            <a:ext cx="171894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00" algn="l"/>
                <a:tab pos="765175" algn="l"/>
                <a:tab pos="1419225" algn="l"/>
              </a:tabLst>
            </a:pPr>
            <a:r>
              <a:rPr sz="1400" spc="-25" dirty="0">
                <a:latin typeface="Arial MT"/>
                <a:cs typeface="Arial MT"/>
              </a:rPr>
              <a:t>en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" dirty="0">
                <a:latin typeface="Arial MT"/>
                <a:cs typeface="Arial MT"/>
              </a:rPr>
              <a:t>la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0" dirty="0">
                <a:latin typeface="Arial MT"/>
                <a:cs typeface="Arial MT"/>
              </a:rPr>
              <a:t>nube.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" dirty="0">
                <a:latin typeface="Arial MT"/>
                <a:cs typeface="Arial MT"/>
              </a:rPr>
              <a:t>Los</a:t>
            </a:r>
            <a:endParaRPr sz="1400">
              <a:latin typeface="Arial MT"/>
              <a:cs typeface="Arial MT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  <a:tabLst>
                <a:tab pos="463550" algn="l"/>
                <a:tab pos="814069" algn="l"/>
                <a:tab pos="1419225" algn="l"/>
              </a:tabLst>
            </a:pPr>
            <a:r>
              <a:rPr sz="1400" spc="-25" dirty="0">
                <a:latin typeface="Arial MT"/>
                <a:cs typeface="Arial MT"/>
              </a:rPr>
              <a:t>en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" dirty="0">
                <a:latin typeface="Arial MT"/>
                <a:cs typeface="Arial MT"/>
              </a:rPr>
              <a:t>la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0" dirty="0">
                <a:latin typeface="Arial MT"/>
                <a:cs typeface="Arial MT"/>
              </a:rPr>
              <a:t>nube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" dirty="0">
                <a:latin typeface="Arial MT"/>
                <a:cs typeface="Arial MT"/>
              </a:rPr>
              <a:t>son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9143" y="3144139"/>
            <a:ext cx="4182745" cy="8750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9300"/>
              </a:lnSpc>
              <a:spcBef>
                <a:spcPts val="114"/>
              </a:spcBef>
            </a:pPr>
            <a:r>
              <a:rPr sz="1400" dirty="0">
                <a:latin typeface="Arial MT"/>
                <a:cs typeface="Arial MT"/>
              </a:rPr>
              <a:t>responsables</a:t>
            </a:r>
            <a:r>
              <a:rPr sz="1400" spc="4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409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mantener</a:t>
            </a:r>
            <a:r>
              <a:rPr sz="1400" spc="4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43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infraestructura</a:t>
            </a:r>
            <a:r>
              <a:rPr sz="1400" spc="4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4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la </a:t>
            </a:r>
            <a:r>
              <a:rPr sz="1400" dirty="0">
                <a:latin typeface="Arial MT"/>
                <a:cs typeface="Arial MT"/>
              </a:rPr>
              <a:t>seguridad</a:t>
            </a:r>
            <a:r>
              <a:rPr sz="1400" spc="22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22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21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plataforma,</a:t>
            </a:r>
            <a:r>
              <a:rPr sz="1400" spc="22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mientras</a:t>
            </a:r>
            <a:r>
              <a:rPr sz="1400" spc="21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215" dirty="0">
                <a:latin typeface="Arial MT"/>
                <a:cs typeface="Arial MT"/>
              </a:rPr>
              <a:t>  </a:t>
            </a:r>
            <a:r>
              <a:rPr sz="1400" spc="-25" dirty="0">
                <a:latin typeface="Arial MT"/>
                <a:cs typeface="Arial MT"/>
              </a:rPr>
              <a:t>los </a:t>
            </a:r>
            <a:r>
              <a:rPr sz="1400" dirty="0">
                <a:latin typeface="Arial MT"/>
                <a:cs typeface="Arial MT"/>
              </a:rPr>
              <a:t>usuarios</a:t>
            </a:r>
            <a:r>
              <a:rPr sz="1400" spc="43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son</a:t>
            </a:r>
            <a:r>
              <a:rPr sz="1400" spc="4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responsables</a:t>
            </a:r>
            <a:r>
              <a:rPr sz="1400" spc="43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43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4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gestión</a:t>
            </a:r>
            <a:r>
              <a:rPr sz="1400" spc="4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4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sus </a:t>
            </a:r>
            <a:r>
              <a:rPr sz="1400" dirty="0">
                <a:latin typeface="Arial MT"/>
                <a:cs typeface="Arial MT"/>
              </a:rPr>
              <a:t>propias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aplicaciones.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7503" y="1069847"/>
            <a:ext cx="1804416" cy="34427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Software</a:t>
            </a:r>
            <a:r>
              <a:rPr sz="2400" spc="-7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como</a:t>
            </a:r>
            <a:r>
              <a:rPr sz="2400" spc="-9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servicios</a:t>
            </a:r>
            <a:r>
              <a:rPr sz="2400" spc="-7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(SaaS)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649983"/>
            <a:ext cx="420687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Software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como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servicio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(SaaS):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En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este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modelo,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proveedores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nube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ofrecen </a:t>
            </a:r>
            <a:r>
              <a:rPr sz="1400" dirty="0">
                <a:latin typeface="Arial MT"/>
                <a:cs typeface="Arial MT"/>
              </a:rPr>
              <a:t>recursos</a:t>
            </a:r>
            <a:r>
              <a:rPr sz="1400" spc="380" dirty="0">
                <a:latin typeface="Arial MT"/>
                <a:cs typeface="Arial MT"/>
              </a:rPr>
              <a:t>    </a:t>
            </a:r>
            <a:r>
              <a:rPr sz="1400" dirty="0">
                <a:latin typeface="Arial MT"/>
                <a:cs typeface="Arial MT"/>
              </a:rPr>
              <a:t>informáticos,</a:t>
            </a:r>
            <a:r>
              <a:rPr sz="1400" spc="380" dirty="0">
                <a:latin typeface="Arial MT"/>
                <a:cs typeface="Arial MT"/>
              </a:rPr>
              <a:t>    </a:t>
            </a:r>
            <a:r>
              <a:rPr sz="1400" dirty="0">
                <a:latin typeface="Arial MT"/>
                <a:cs typeface="Arial MT"/>
              </a:rPr>
              <a:t>como</a:t>
            </a:r>
            <a:r>
              <a:rPr sz="1400" spc="375" dirty="0">
                <a:latin typeface="Arial MT"/>
                <a:cs typeface="Arial MT"/>
              </a:rPr>
              <a:t>    </a:t>
            </a:r>
            <a:r>
              <a:rPr sz="1400" spc="-10" dirty="0">
                <a:latin typeface="Arial MT"/>
                <a:cs typeface="Arial MT"/>
              </a:rPr>
              <a:t>servidores, </a:t>
            </a:r>
            <a:r>
              <a:rPr sz="1400" dirty="0">
                <a:latin typeface="Arial MT"/>
                <a:cs typeface="Arial MT"/>
              </a:rPr>
              <a:t>almacenamiento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redes,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través</a:t>
            </a:r>
            <a:r>
              <a:rPr sz="1400" spc="2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Internet.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Los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143" y="2717038"/>
            <a:ext cx="420814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3760" algn="l"/>
                <a:tab pos="1654175" algn="l"/>
                <a:tab pos="2356485" algn="l"/>
                <a:tab pos="2969260" algn="l"/>
                <a:tab pos="3839845" algn="l"/>
              </a:tabLst>
            </a:pPr>
            <a:r>
              <a:rPr sz="1400" spc="-10" dirty="0">
                <a:latin typeface="Arial MT"/>
                <a:cs typeface="Arial MT"/>
              </a:rPr>
              <a:t>usuarios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10" dirty="0">
                <a:latin typeface="Arial MT"/>
                <a:cs typeface="Arial MT"/>
              </a:rPr>
              <a:t>pueden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10" dirty="0">
                <a:latin typeface="Arial MT"/>
                <a:cs typeface="Arial MT"/>
              </a:rPr>
              <a:t>utilizar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0" dirty="0">
                <a:latin typeface="Arial MT"/>
                <a:cs typeface="Arial MT"/>
              </a:rPr>
              <a:t>estos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10" dirty="0">
                <a:latin typeface="Arial MT"/>
                <a:cs typeface="Arial MT"/>
              </a:rPr>
              <a:t>recursos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0" dirty="0">
                <a:latin typeface="Arial MT"/>
                <a:cs typeface="Arial MT"/>
              </a:rPr>
              <a:t>para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54075" algn="l"/>
                <a:tab pos="1102360" algn="l"/>
                <a:tab pos="1990725" algn="l"/>
                <a:tab pos="2426335" algn="l"/>
              </a:tabLst>
            </a:pPr>
            <a:r>
              <a:rPr sz="1400" spc="-10" dirty="0">
                <a:latin typeface="Arial MT"/>
                <a:cs typeface="Arial MT"/>
              </a:rPr>
              <a:t>construir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y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10" dirty="0">
                <a:latin typeface="Arial MT"/>
                <a:cs typeface="Arial MT"/>
              </a:rPr>
              <a:t>gestionar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" dirty="0">
                <a:latin typeface="Arial MT"/>
                <a:cs typeface="Arial MT"/>
              </a:rPr>
              <a:t>sus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10" dirty="0">
                <a:latin typeface="Arial MT"/>
                <a:cs typeface="Arial MT"/>
              </a:rPr>
              <a:t>propias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5905" y="2930093"/>
            <a:ext cx="10502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 MT"/>
                <a:cs typeface="Arial MT"/>
              </a:rPr>
              <a:t>aplicaciones,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9143" y="3144139"/>
            <a:ext cx="42081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80085" algn="l"/>
                <a:tab pos="1237615" algn="l"/>
                <a:tab pos="2565400" algn="l"/>
                <a:tab pos="3033395" algn="l"/>
                <a:tab pos="4055745" algn="l"/>
              </a:tabLst>
            </a:pPr>
            <a:r>
              <a:rPr sz="1400" dirty="0">
                <a:latin typeface="Arial MT"/>
                <a:cs typeface="Arial MT"/>
              </a:rPr>
              <a:t>sistemas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redes.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proveedores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servicios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-25" dirty="0">
                <a:latin typeface="Arial MT"/>
                <a:cs typeface="Arial MT"/>
              </a:rPr>
              <a:t> la </a:t>
            </a:r>
            <a:r>
              <a:rPr sz="1400" spc="-20" dirty="0">
                <a:latin typeface="Arial MT"/>
                <a:cs typeface="Arial MT"/>
              </a:rPr>
              <a:t>nube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" dirty="0">
                <a:latin typeface="Arial MT"/>
                <a:cs typeface="Arial MT"/>
              </a:rPr>
              <a:t>son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10" dirty="0">
                <a:latin typeface="Arial MT"/>
                <a:cs typeface="Arial MT"/>
              </a:rPr>
              <a:t>responsables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" dirty="0">
                <a:latin typeface="Arial MT"/>
                <a:cs typeface="Arial MT"/>
              </a:rPr>
              <a:t>de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10" dirty="0">
                <a:latin typeface="Arial MT"/>
                <a:cs typeface="Arial MT"/>
              </a:rPr>
              <a:t>mantener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" dirty="0">
                <a:latin typeface="Arial MT"/>
                <a:cs typeface="Arial MT"/>
              </a:rPr>
              <a:t>la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8751" y="3570859"/>
            <a:ext cx="29171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810" algn="l"/>
                <a:tab pos="553085" algn="l"/>
                <a:tab pos="1487805" algn="l"/>
                <a:tab pos="1841500" algn="l"/>
                <a:tab pos="2225675" algn="l"/>
              </a:tabLst>
            </a:pPr>
            <a:r>
              <a:rPr sz="1400" spc="-50" dirty="0">
                <a:latin typeface="Arial MT"/>
                <a:cs typeface="Arial MT"/>
              </a:rPr>
              <a:t>y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" dirty="0">
                <a:latin typeface="Arial MT"/>
                <a:cs typeface="Arial MT"/>
              </a:rPr>
              <a:t>la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10" dirty="0">
                <a:latin typeface="Arial MT"/>
                <a:cs typeface="Arial MT"/>
              </a:rPr>
              <a:t>seguridad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" dirty="0">
                <a:latin typeface="Arial MT"/>
                <a:cs typeface="Arial MT"/>
              </a:rPr>
              <a:t>de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" dirty="0">
                <a:latin typeface="Arial MT"/>
                <a:cs typeface="Arial MT"/>
              </a:rPr>
              <a:t>los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10" dirty="0">
                <a:latin typeface="Arial MT"/>
                <a:cs typeface="Arial MT"/>
              </a:rPr>
              <a:t>recursos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9503" y="3783888"/>
            <a:ext cx="25082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3444" algn="l"/>
                <a:tab pos="1393190" algn="l"/>
                <a:tab pos="1823085" algn="l"/>
              </a:tabLst>
            </a:pPr>
            <a:r>
              <a:rPr sz="1400" spc="-10" dirty="0">
                <a:latin typeface="Arial MT"/>
                <a:cs typeface="Arial MT"/>
              </a:rPr>
              <a:t>mientras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" dirty="0">
                <a:latin typeface="Arial MT"/>
                <a:cs typeface="Arial MT"/>
              </a:rPr>
              <a:t>que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" dirty="0">
                <a:latin typeface="Arial MT"/>
                <a:cs typeface="Arial MT"/>
              </a:rPr>
              <a:t>los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10" dirty="0">
                <a:latin typeface="Arial MT"/>
                <a:cs typeface="Arial MT"/>
              </a:rPr>
              <a:t>usuarios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3521" y="3783888"/>
            <a:ext cx="3136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Arial MT"/>
                <a:cs typeface="Arial MT"/>
              </a:rPr>
              <a:t>son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9143" y="3570859"/>
            <a:ext cx="115951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infraestructura informáticos, responsables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59127" y="3997858"/>
            <a:ext cx="2955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590" algn="l"/>
                <a:tab pos="734695" algn="l"/>
                <a:tab pos="1499870" algn="l"/>
                <a:tab pos="1891664" algn="l"/>
                <a:tab pos="2362835" algn="l"/>
              </a:tabLst>
            </a:pPr>
            <a:r>
              <a:rPr sz="1400" spc="-25" dirty="0">
                <a:latin typeface="Arial MT"/>
                <a:cs typeface="Arial MT"/>
              </a:rPr>
              <a:t>de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" dirty="0">
                <a:latin typeface="Arial MT"/>
                <a:cs typeface="Arial MT"/>
              </a:rPr>
              <a:t>la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10" dirty="0">
                <a:latin typeface="Arial MT"/>
                <a:cs typeface="Arial MT"/>
              </a:rPr>
              <a:t>gestión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" dirty="0">
                <a:latin typeface="Arial MT"/>
                <a:cs typeface="Arial MT"/>
              </a:rPr>
              <a:t>de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" dirty="0">
                <a:latin typeface="Arial MT"/>
                <a:cs typeface="Arial MT"/>
              </a:rPr>
              <a:t>sus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10" dirty="0">
                <a:latin typeface="Arial MT"/>
                <a:cs typeface="Arial MT"/>
              </a:rPr>
              <a:t>propias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9143" y="4206646"/>
            <a:ext cx="19437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aplicaciones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sistemas.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79" y="1175003"/>
            <a:ext cx="1609344" cy="33101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Modelos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de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servicio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en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la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nube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016" y="1071372"/>
            <a:ext cx="6364224" cy="35311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Principales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proveedores</a:t>
            </a:r>
            <a:r>
              <a:rPr sz="2400" spc="-7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de</a:t>
            </a:r>
            <a:r>
              <a:rPr sz="2400" spc="-6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servicios</a:t>
            </a:r>
            <a:r>
              <a:rPr sz="2400" spc="-7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cloud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649983"/>
            <a:ext cx="3879850" cy="280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Amazon</a:t>
            </a:r>
            <a:r>
              <a:rPr sz="1400" b="1" spc="2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Web</a:t>
            </a:r>
            <a:r>
              <a:rPr sz="1400" b="1" spc="20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Services</a:t>
            </a:r>
            <a:r>
              <a:rPr sz="1400" b="1" spc="19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(AWS):</a:t>
            </a:r>
            <a:r>
              <a:rPr sz="1400" b="1" spc="204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es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líder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del </a:t>
            </a:r>
            <a:r>
              <a:rPr sz="1400" dirty="0">
                <a:latin typeface="Arial MT"/>
                <a:cs typeface="Arial MT"/>
              </a:rPr>
              <a:t>mercado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una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cuota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mercado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del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32%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y </a:t>
            </a:r>
            <a:r>
              <a:rPr sz="1400" dirty="0">
                <a:latin typeface="Arial MT"/>
                <a:cs typeface="Arial MT"/>
              </a:rPr>
              <a:t>ofrece</a:t>
            </a:r>
            <a:r>
              <a:rPr sz="1400" spc="7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una</a:t>
            </a:r>
            <a:r>
              <a:rPr sz="1400" spc="7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amplia</a:t>
            </a:r>
            <a:r>
              <a:rPr sz="1400" spc="6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gama</a:t>
            </a:r>
            <a:r>
              <a:rPr sz="1400" spc="7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7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servicios,</a:t>
            </a:r>
            <a:r>
              <a:rPr sz="1400" spc="75" dirty="0">
                <a:latin typeface="Arial MT"/>
                <a:cs typeface="Arial MT"/>
              </a:rPr>
              <a:t>  </a:t>
            </a:r>
            <a:r>
              <a:rPr sz="1400" spc="-20" dirty="0">
                <a:latin typeface="Arial MT"/>
                <a:cs typeface="Arial MT"/>
              </a:rPr>
              <a:t>como </a:t>
            </a:r>
            <a:r>
              <a:rPr sz="1400" dirty="0">
                <a:latin typeface="Arial MT"/>
                <a:cs typeface="Arial MT"/>
              </a:rPr>
              <a:t>cómputo,</a:t>
            </a:r>
            <a:r>
              <a:rPr sz="1400" spc="28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almacenamiento,</a:t>
            </a:r>
            <a:r>
              <a:rPr sz="1400" spc="28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base</a:t>
            </a:r>
            <a:r>
              <a:rPr sz="1400" spc="27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280" dirty="0">
                <a:latin typeface="Arial MT"/>
                <a:cs typeface="Arial MT"/>
              </a:rPr>
              <a:t>  </a:t>
            </a:r>
            <a:r>
              <a:rPr sz="1400" spc="-10" dirty="0">
                <a:latin typeface="Arial MT"/>
                <a:cs typeface="Arial MT"/>
              </a:rPr>
              <a:t>datos, </a:t>
            </a:r>
            <a:r>
              <a:rPr sz="1400" dirty="0">
                <a:latin typeface="Arial MT"/>
                <a:cs typeface="Arial MT"/>
              </a:rPr>
              <a:t>redes,</a:t>
            </a:r>
            <a:r>
              <a:rPr sz="1400" spc="6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análisis,</a:t>
            </a:r>
            <a:r>
              <a:rPr sz="1400" spc="6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inteligencia</a:t>
            </a:r>
            <a:r>
              <a:rPr sz="1400" spc="6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artificial</a:t>
            </a:r>
            <a:r>
              <a:rPr sz="1400" spc="6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60" dirty="0">
                <a:latin typeface="Arial MT"/>
                <a:cs typeface="Arial MT"/>
              </a:rPr>
              <a:t>  </a:t>
            </a:r>
            <a:r>
              <a:rPr sz="1400" spc="-10" dirty="0">
                <a:latin typeface="Arial MT"/>
                <a:cs typeface="Arial MT"/>
              </a:rPr>
              <a:t>mucho </a:t>
            </a:r>
            <a:r>
              <a:rPr sz="1400" spc="-20" dirty="0">
                <a:latin typeface="Arial MT"/>
                <a:cs typeface="Arial MT"/>
              </a:rPr>
              <a:t>más.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Arial"/>
                <a:cs typeface="Arial"/>
              </a:rPr>
              <a:t>Microsoft</a:t>
            </a:r>
            <a:r>
              <a:rPr sz="1400" b="1" spc="2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Azure:</a:t>
            </a:r>
            <a:r>
              <a:rPr sz="1400" b="1" spc="22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es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segundo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proveedor</a:t>
            </a:r>
            <a:r>
              <a:rPr sz="1400" spc="22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servicios</a:t>
            </a:r>
            <a:r>
              <a:rPr sz="1400" spc="2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cloud</a:t>
            </a:r>
            <a:r>
              <a:rPr sz="1400" spc="3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más</a:t>
            </a:r>
            <a:r>
              <a:rPr sz="1400" spc="3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grande</a:t>
            </a:r>
            <a:r>
              <a:rPr sz="1400" spc="2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</a:t>
            </a:r>
            <a:r>
              <a:rPr sz="1400" spc="2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una</a:t>
            </a:r>
            <a:r>
              <a:rPr sz="1400" spc="2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cuota</a:t>
            </a:r>
            <a:r>
              <a:rPr sz="1400" spc="30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mercado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del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19%</a:t>
            </a:r>
            <a:r>
              <a:rPr sz="1400" spc="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1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ofrece</a:t>
            </a:r>
            <a:r>
              <a:rPr sz="1400" spc="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servicios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similares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a </a:t>
            </a:r>
            <a:r>
              <a:rPr sz="1400" dirty="0">
                <a:latin typeface="Arial MT"/>
                <a:cs typeface="Arial MT"/>
              </a:rPr>
              <a:t>AWS,</a:t>
            </a:r>
            <a:r>
              <a:rPr sz="1400" spc="3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como</a:t>
            </a:r>
            <a:r>
              <a:rPr sz="1400" spc="3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cómputo,</a:t>
            </a:r>
            <a:r>
              <a:rPr sz="1400" spc="3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almacenamiento,</a:t>
            </a:r>
            <a:r>
              <a:rPr sz="1400" spc="3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bases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datos,</a:t>
            </a:r>
            <a:r>
              <a:rPr sz="1400" spc="3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redes,</a:t>
            </a:r>
            <a:r>
              <a:rPr sz="1400" spc="3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análisis,</a:t>
            </a:r>
            <a:r>
              <a:rPr sz="1400" spc="3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inteligencia</a:t>
            </a:r>
            <a:r>
              <a:rPr sz="1400" spc="3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artificial, </a:t>
            </a:r>
            <a:r>
              <a:rPr sz="1400" spc="-20" dirty="0">
                <a:latin typeface="Arial MT"/>
                <a:cs typeface="Arial MT"/>
              </a:rPr>
              <a:t>etc.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79620" y="1275588"/>
            <a:ext cx="3938270" cy="3051175"/>
            <a:chOff x="4579620" y="1275588"/>
            <a:chExt cx="3938270" cy="30511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9620" y="1275588"/>
              <a:ext cx="2473452" cy="15422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2680" y="2785872"/>
              <a:ext cx="2314955" cy="15407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Principales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proveedores</a:t>
            </a:r>
            <a:r>
              <a:rPr sz="2400" spc="-7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de</a:t>
            </a:r>
            <a:r>
              <a:rPr sz="2400" spc="-6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servicios</a:t>
            </a:r>
            <a:r>
              <a:rPr sz="2400" spc="-7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cloud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649983"/>
            <a:ext cx="3879215" cy="258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Google</a:t>
            </a:r>
            <a:r>
              <a:rPr sz="1400" b="1" spc="4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Cloud</a:t>
            </a:r>
            <a:r>
              <a:rPr sz="1400" b="1" spc="4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Platform</a:t>
            </a:r>
            <a:r>
              <a:rPr sz="1400" b="1" spc="459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(GCP):</a:t>
            </a:r>
            <a:r>
              <a:rPr sz="1400" b="1" spc="45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es</a:t>
            </a:r>
            <a:r>
              <a:rPr sz="1400" spc="4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</a:t>
            </a:r>
            <a:r>
              <a:rPr sz="1400" spc="4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tercer </a:t>
            </a:r>
            <a:r>
              <a:rPr sz="1400" dirty="0">
                <a:latin typeface="Arial MT"/>
                <a:cs typeface="Arial MT"/>
              </a:rPr>
              <a:t>proveedor</a:t>
            </a:r>
            <a:r>
              <a:rPr sz="1400" spc="3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3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servicios</a:t>
            </a:r>
            <a:r>
              <a:rPr sz="1400" spc="3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cloud</a:t>
            </a:r>
            <a:r>
              <a:rPr sz="1400" spc="3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más</a:t>
            </a:r>
            <a:r>
              <a:rPr sz="1400" spc="3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grande</a:t>
            </a:r>
            <a:r>
              <a:rPr sz="1400" spc="3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con </a:t>
            </a:r>
            <a:r>
              <a:rPr sz="1400" dirty="0">
                <a:latin typeface="Arial MT"/>
                <a:cs typeface="Arial MT"/>
              </a:rPr>
              <a:t>una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cuota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mercado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del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9%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ofrece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servicios </a:t>
            </a:r>
            <a:r>
              <a:rPr sz="1400" dirty="0">
                <a:latin typeface="Arial MT"/>
                <a:cs typeface="Arial MT"/>
              </a:rPr>
              <a:t>similares</a:t>
            </a:r>
            <a:r>
              <a:rPr sz="1400" spc="18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8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AWS</a:t>
            </a:r>
            <a:r>
              <a:rPr sz="1400" spc="17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17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Azure,</a:t>
            </a:r>
            <a:r>
              <a:rPr sz="1400" spc="17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como</a:t>
            </a:r>
            <a:r>
              <a:rPr sz="1400" spc="175" dirty="0">
                <a:latin typeface="Arial MT"/>
                <a:cs typeface="Arial MT"/>
              </a:rPr>
              <a:t>  </a:t>
            </a:r>
            <a:r>
              <a:rPr sz="1400" spc="-10" dirty="0">
                <a:latin typeface="Arial MT"/>
                <a:cs typeface="Arial MT"/>
              </a:rPr>
              <a:t>cómputo, </a:t>
            </a:r>
            <a:r>
              <a:rPr sz="1400" dirty="0">
                <a:latin typeface="Arial MT"/>
                <a:cs typeface="Arial MT"/>
              </a:rPr>
              <a:t>almacenamiento,</a:t>
            </a:r>
            <a:r>
              <a:rPr sz="1400" spc="41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bases</a:t>
            </a:r>
            <a:r>
              <a:rPr sz="1400" spc="43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42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datos,</a:t>
            </a:r>
            <a:r>
              <a:rPr sz="1400" spc="430" dirty="0">
                <a:latin typeface="Arial MT"/>
                <a:cs typeface="Arial MT"/>
              </a:rPr>
              <a:t>  </a:t>
            </a:r>
            <a:r>
              <a:rPr sz="1400" spc="-10" dirty="0">
                <a:latin typeface="Arial MT"/>
                <a:cs typeface="Arial MT"/>
              </a:rPr>
              <a:t>redes, </a:t>
            </a:r>
            <a:r>
              <a:rPr sz="1400" dirty="0">
                <a:latin typeface="Arial MT"/>
                <a:cs typeface="Arial MT"/>
              </a:rPr>
              <a:t>análisis,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inteligencia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artificial,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etc.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Arial MT"/>
              <a:cs typeface="Arial MT"/>
            </a:endParaRPr>
          </a:p>
          <a:p>
            <a:pPr marL="12700" marR="5080" algn="just">
              <a:lnSpc>
                <a:spcPct val="99500"/>
              </a:lnSpc>
            </a:pPr>
            <a:r>
              <a:rPr sz="1400" b="1" dirty="0">
                <a:latin typeface="Arial"/>
                <a:cs typeface="Arial"/>
              </a:rPr>
              <a:t>IBM</a:t>
            </a:r>
            <a:r>
              <a:rPr sz="1400" b="1" spc="1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Cloud:</a:t>
            </a:r>
            <a:r>
              <a:rPr sz="1400" b="1" spc="10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es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proveedor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servicios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cloud </a:t>
            </a:r>
            <a:r>
              <a:rPr sz="1400" dirty="0">
                <a:latin typeface="Arial MT"/>
                <a:cs typeface="Arial MT"/>
              </a:rPr>
              <a:t>muy</a:t>
            </a:r>
            <a:r>
              <a:rPr sz="1400" spc="4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conocido</a:t>
            </a:r>
            <a:r>
              <a:rPr sz="1400" spc="4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4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ofrece</a:t>
            </a:r>
            <a:r>
              <a:rPr sz="1400" spc="4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una</a:t>
            </a:r>
            <a:r>
              <a:rPr sz="1400" spc="43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amplia</a:t>
            </a:r>
            <a:r>
              <a:rPr sz="1400" spc="4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gama</a:t>
            </a:r>
            <a:r>
              <a:rPr sz="1400" spc="434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servicios,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incluyendo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cómputo,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almacenamiento, </a:t>
            </a:r>
            <a:r>
              <a:rPr sz="1400" dirty="0">
                <a:latin typeface="Arial MT"/>
                <a:cs typeface="Arial MT"/>
              </a:rPr>
              <a:t>bases</a:t>
            </a:r>
            <a:r>
              <a:rPr sz="1400" spc="13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114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datos,</a:t>
            </a:r>
            <a:r>
              <a:rPr sz="1400" spc="12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redes,</a:t>
            </a:r>
            <a:r>
              <a:rPr sz="1400" spc="12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análisis,</a:t>
            </a:r>
            <a:r>
              <a:rPr sz="1400" spc="130" dirty="0">
                <a:latin typeface="Arial MT"/>
                <a:cs typeface="Arial MT"/>
              </a:rPr>
              <a:t>  </a:t>
            </a:r>
            <a:r>
              <a:rPr sz="1400" spc="-10" dirty="0">
                <a:latin typeface="Arial MT"/>
                <a:cs typeface="Arial MT"/>
              </a:rPr>
              <a:t>inteligencia </a:t>
            </a:r>
            <a:r>
              <a:rPr sz="1400" dirty="0">
                <a:latin typeface="Arial MT"/>
                <a:cs typeface="Arial MT"/>
              </a:rPr>
              <a:t>artificial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mucho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más.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91711" y="1271016"/>
            <a:ext cx="4759960" cy="3055620"/>
            <a:chOff x="3791711" y="1271016"/>
            <a:chExt cx="4759960" cy="305562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1711" y="1271016"/>
              <a:ext cx="3316224" cy="18653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4223" y="2758440"/>
              <a:ext cx="2186939" cy="15681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Principales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proveedores</a:t>
            </a:r>
            <a:r>
              <a:rPr sz="2400" spc="-7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de</a:t>
            </a:r>
            <a:r>
              <a:rPr sz="2400" spc="-6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servicios</a:t>
            </a:r>
            <a:r>
              <a:rPr sz="2400" spc="-7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cloud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2396490"/>
            <a:ext cx="3879215" cy="8750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9300"/>
              </a:lnSpc>
              <a:spcBef>
                <a:spcPts val="114"/>
              </a:spcBef>
            </a:pPr>
            <a:r>
              <a:rPr sz="1400" b="1" dirty="0">
                <a:latin typeface="Arial"/>
                <a:cs typeface="Arial"/>
              </a:rPr>
              <a:t>Alibaba</a:t>
            </a:r>
            <a:r>
              <a:rPr sz="1400" b="1" spc="4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Cloud:</a:t>
            </a:r>
            <a:r>
              <a:rPr sz="1400" b="1" spc="40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es</a:t>
            </a:r>
            <a:r>
              <a:rPr sz="1400" spc="4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</a:t>
            </a:r>
            <a:r>
              <a:rPr sz="1400" spc="4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proveedor</a:t>
            </a:r>
            <a:r>
              <a:rPr sz="1400" spc="4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39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servicios </a:t>
            </a:r>
            <a:r>
              <a:rPr sz="1400" dirty="0">
                <a:latin typeface="Arial MT"/>
                <a:cs typeface="Arial MT"/>
              </a:rPr>
              <a:t>cloud</a:t>
            </a:r>
            <a:r>
              <a:rPr sz="1400" spc="43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más</a:t>
            </a:r>
            <a:r>
              <a:rPr sz="1400" spc="4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grande</a:t>
            </a:r>
            <a:r>
              <a:rPr sz="1400" spc="4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4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China</a:t>
            </a:r>
            <a:r>
              <a:rPr sz="1400" spc="4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4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está</a:t>
            </a:r>
            <a:r>
              <a:rPr sz="1400" spc="4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ganando </a:t>
            </a:r>
            <a:r>
              <a:rPr sz="1400" dirty="0">
                <a:latin typeface="Arial MT"/>
                <a:cs typeface="Arial MT"/>
              </a:rPr>
              <a:t>popularidad</a:t>
            </a:r>
            <a:r>
              <a:rPr sz="1400" spc="4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4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nivel</a:t>
            </a:r>
            <a:r>
              <a:rPr sz="1400" spc="4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mundial.</a:t>
            </a:r>
            <a:r>
              <a:rPr sz="1400" spc="459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Ofrece</a:t>
            </a:r>
            <a:r>
              <a:rPr sz="1400" spc="4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servicios </a:t>
            </a:r>
            <a:r>
              <a:rPr sz="1400" dirty="0">
                <a:latin typeface="Arial MT"/>
                <a:cs typeface="Arial MT"/>
              </a:rPr>
              <a:t>similares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AWS,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Azure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GCP.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1860804"/>
            <a:ext cx="2898648" cy="16703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Caso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N°1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dirty="0"/>
              <a:t>Caso</a:t>
            </a:r>
            <a:r>
              <a:rPr spc="-40" dirty="0"/>
              <a:t> </a:t>
            </a:r>
            <a:r>
              <a:rPr spc="-20" dirty="0"/>
              <a:t>N°1:</a:t>
            </a:r>
          </a:p>
          <a:p>
            <a:pPr marL="296545" marR="6350" indent="-28448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b="0" dirty="0">
                <a:latin typeface="Calibri"/>
                <a:cs typeface="Calibri"/>
              </a:rPr>
              <a:t>Crea</a:t>
            </a:r>
            <a:r>
              <a:rPr b="0" spc="30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una</a:t>
            </a:r>
            <a:r>
              <a:rPr b="0" spc="3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maquina</a:t>
            </a:r>
            <a:r>
              <a:rPr b="0" spc="3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virtual</a:t>
            </a:r>
            <a:r>
              <a:rPr b="0" spc="3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que</a:t>
            </a:r>
            <a:r>
              <a:rPr b="0" spc="30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tenga</a:t>
            </a:r>
            <a:r>
              <a:rPr b="0" spc="3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el</a:t>
            </a:r>
            <a:r>
              <a:rPr b="0" spc="3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nombre 	</a:t>
            </a:r>
            <a:r>
              <a:rPr b="0" dirty="0">
                <a:latin typeface="Calibri"/>
                <a:cs typeface="Calibri"/>
              </a:rPr>
              <a:t>“alumno_instancia_1”</a:t>
            </a:r>
            <a:r>
              <a:rPr b="0" spc="3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en</a:t>
            </a:r>
            <a:r>
              <a:rPr b="0" spc="3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la</a:t>
            </a:r>
            <a:r>
              <a:rPr b="0" spc="3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nube</a:t>
            </a:r>
            <a:r>
              <a:rPr b="0" spc="3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</a:t>
            </a:r>
            <a:r>
              <a:rPr b="0" spc="3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Amazon</a:t>
            </a:r>
            <a:r>
              <a:rPr b="0" spc="345" dirty="0">
                <a:latin typeface="Calibri"/>
                <a:cs typeface="Calibri"/>
              </a:rPr>
              <a:t> </a:t>
            </a:r>
            <a:r>
              <a:rPr b="0" spc="-50" dirty="0">
                <a:latin typeface="Calibri"/>
                <a:cs typeface="Calibri"/>
              </a:rPr>
              <a:t>y 	</a:t>
            </a:r>
            <a:r>
              <a:rPr b="0" dirty="0">
                <a:latin typeface="Calibri"/>
                <a:cs typeface="Calibri"/>
              </a:rPr>
              <a:t>Google</a:t>
            </a:r>
            <a:r>
              <a:rPr b="0" spc="185" dirty="0">
                <a:latin typeface="Calibri"/>
                <a:cs typeface="Calibri"/>
              </a:rPr>
              <a:t>  </a:t>
            </a:r>
            <a:r>
              <a:rPr b="0" dirty="0">
                <a:latin typeface="Calibri"/>
                <a:cs typeface="Calibri"/>
              </a:rPr>
              <a:t>con</a:t>
            </a:r>
            <a:r>
              <a:rPr b="0" spc="185" dirty="0">
                <a:latin typeface="Calibri"/>
                <a:cs typeface="Calibri"/>
              </a:rPr>
              <a:t>  </a:t>
            </a:r>
            <a:r>
              <a:rPr b="0" dirty="0">
                <a:latin typeface="Calibri"/>
                <a:cs typeface="Calibri"/>
              </a:rPr>
              <a:t>una</a:t>
            </a:r>
            <a:r>
              <a:rPr b="0" spc="185" dirty="0">
                <a:latin typeface="Calibri"/>
                <a:cs typeface="Calibri"/>
              </a:rPr>
              <a:t>  </a:t>
            </a:r>
            <a:r>
              <a:rPr b="0" dirty="0">
                <a:latin typeface="Calibri"/>
                <a:cs typeface="Calibri"/>
              </a:rPr>
              <a:t>imagen</a:t>
            </a:r>
            <a:r>
              <a:rPr b="0" spc="190" dirty="0">
                <a:latin typeface="Calibri"/>
                <a:cs typeface="Calibri"/>
              </a:rPr>
              <a:t>  </a:t>
            </a:r>
            <a:r>
              <a:rPr b="0" dirty="0">
                <a:latin typeface="Calibri"/>
                <a:cs typeface="Calibri"/>
              </a:rPr>
              <a:t>de</a:t>
            </a:r>
            <a:r>
              <a:rPr b="0" spc="180" dirty="0">
                <a:latin typeface="Calibri"/>
                <a:cs typeface="Calibri"/>
              </a:rPr>
              <a:t>  </a:t>
            </a:r>
            <a:r>
              <a:rPr b="0" dirty="0">
                <a:latin typeface="Calibri"/>
                <a:cs typeface="Calibri"/>
              </a:rPr>
              <a:t>una</a:t>
            </a:r>
            <a:r>
              <a:rPr b="0" spc="195" dirty="0">
                <a:latin typeface="Calibri"/>
                <a:cs typeface="Calibri"/>
              </a:rPr>
              <a:t>  </a:t>
            </a:r>
            <a:r>
              <a:rPr b="0" spc="-10" dirty="0">
                <a:latin typeface="Calibri"/>
                <a:cs typeface="Calibri"/>
              </a:rPr>
              <a:t>distribución 	Ubuntu.</a:t>
            </a:r>
          </a:p>
          <a:p>
            <a:pPr marL="296545" marR="5715" indent="-284480" algn="just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299085" algn="l"/>
              </a:tabLst>
            </a:pPr>
            <a:r>
              <a:rPr b="0" dirty="0">
                <a:latin typeface="Calibri"/>
                <a:cs typeface="Calibri"/>
              </a:rPr>
              <a:t>Luego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instala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los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software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y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Python,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para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el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caso 	</a:t>
            </a:r>
            <a:r>
              <a:rPr b="0" dirty="0">
                <a:latin typeface="Calibri"/>
                <a:cs typeface="Calibri"/>
              </a:rPr>
              <a:t>del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software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Python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instale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el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modulo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numpy.</a:t>
            </a:r>
          </a:p>
          <a:p>
            <a:pPr marL="296545" marR="5080" indent="-284480" algn="just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299085" algn="l"/>
              </a:tabLst>
            </a:pPr>
            <a:r>
              <a:rPr b="0" dirty="0">
                <a:latin typeface="Calibri"/>
                <a:cs typeface="Calibri"/>
              </a:rPr>
              <a:t>Una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vez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creadas</a:t>
            </a:r>
            <a:r>
              <a:rPr b="0" spc="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las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imágenes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con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los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software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-50" dirty="0">
                <a:latin typeface="Calibri"/>
                <a:cs typeface="Calibri"/>
              </a:rPr>
              <a:t>y 	</a:t>
            </a:r>
            <a:r>
              <a:rPr b="0" dirty="0">
                <a:latin typeface="Calibri"/>
                <a:cs typeface="Calibri"/>
              </a:rPr>
              <a:t>Python,</a:t>
            </a:r>
            <a:r>
              <a:rPr b="0" spc="7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elimine</a:t>
            </a:r>
            <a:r>
              <a:rPr b="0" spc="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las</a:t>
            </a:r>
            <a:r>
              <a:rPr b="0" spc="10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mv</a:t>
            </a:r>
            <a:r>
              <a:rPr b="0" spc="8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para</a:t>
            </a:r>
            <a:r>
              <a:rPr b="0" spc="8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no</a:t>
            </a:r>
            <a:r>
              <a:rPr b="0" spc="8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consumir</a:t>
            </a:r>
            <a:r>
              <a:rPr b="0" spc="8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recursos 	</a:t>
            </a:r>
            <a:r>
              <a:rPr b="0" dirty="0">
                <a:latin typeface="Calibri"/>
                <a:cs typeface="Calibri"/>
              </a:rPr>
              <a:t>de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las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cuentas.</a:t>
            </a: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2747" y="1478280"/>
            <a:ext cx="3451859" cy="21442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Control</a:t>
            </a:r>
            <a:r>
              <a:rPr sz="2400" spc="-70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N°1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409143" y="1161364"/>
            <a:ext cx="3999229" cy="3168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dirty="0"/>
              <a:t>Control</a:t>
            </a:r>
            <a:r>
              <a:rPr spc="-60" dirty="0"/>
              <a:t> </a:t>
            </a:r>
            <a:r>
              <a:rPr spc="-20" dirty="0"/>
              <a:t>N°1:</a:t>
            </a:r>
          </a:p>
          <a:p>
            <a:pPr marL="296545" marR="5080" indent="-284480" algn="just">
              <a:lnSpc>
                <a:spcPct val="100000"/>
              </a:lnSpc>
              <a:spcBef>
                <a:spcPts val="25"/>
              </a:spcBef>
              <a:buSzPct val="116666"/>
              <a:buFont typeface="Arial MT"/>
              <a:buChar char="•"/>
              <a:tabLst>
                <a:tab pos="299085" algn="l"/>
              </a:tabLst>
            </a:pPr>
            <a:r>
              <a:rPr sz="1200" b="0" dirty="0">
                <a:latin typeface="Calibri"/>
                <a:cs typeface="Calibri"/>
              </a:rPr>
              <a:t>Determine</a:t>
            </a:r>
            <a:r>
              <a:rPr sz="1200" b="0" spc="36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en</a:t>
            </a:r>
            <a:r>
              <a:rPr sz="1200" b="0" spc="360" dirty="0">
                <a:latin typeface="Calibri"/>
                <a:cs typeface="Calibri"/>
              </a:rPr>
              <a:t> </a:t>
            </a:r>
            <a:r>
              <a:rPr sz="1200" b="0" dirty="0" err="1">
                <a:latin typeface="Calibri"/>
                <a:cs typeface="Calibri"/>
              </a:rPr>
              <a:t>su</a:t>
            </a:r>
            <a:r>
              <a:rPr sz="1200" b="0" spc="350" dirty="0">
                <a:latin typeface="Calibri"/>
                <a:cs typeface="Calibri"/>
              </a:rPr>
              <a:t> </a:t>
            </a:r>
            <a:r>
              <a:rPr sz="1200" b="0" dirty="0" err="1">
                <a:latin typeface="Calibri"/>
                <a:cs typeface="Calibri"/>
              </a:rPr>
              <a:t>entorn</a:t>
            </a:r>
            <a:r>
              <a:rPr lang="en-US" sz="1200" b="0" dirty="0" err="1">
                <a:latin typeface="Calibri"/>
                <a:cs typeface="Calibri"/>
              </a:rPr>
              <a:t>o</a:t>
            </a:r>
            <a:r>
              <a:rPr sz="1200" b="0" dirty="0">
                <a:latin typeface="Calibri"/>
                <a:cs typeface="Calibri"/>
              </a:rPr>
              <a:t>,</a:t>
            </a:r>
            <a:r>
              <a:rPr sz="1200" b="0" spc="36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alguna</a:t>
            </a:r>
            <a:r>
              <a:rPr sz="1200" b="0" spc="34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situación</a:t>
            </a:r>
            <a:r>
              <a:rPr sz="1200" b="0" spc="365" dirty="0">
                <a:latin typeface="Calibri"/>
                <a:cs typeface="Calibri"/>
              </a:rPr>
              <a:t> </a:t>
            </a:r>
            <a:r>
              <a:rPr sz="1200" b="0" spc="-25" dirty="0">
                <a:latin typeface="Calibri"/>
                <a:cs typeface="Calibri"/>
              </a:rPr>
              <a:t>y/o 	</a:t>
            </a:r>
            <a:r>
              <a:rPr sz="1200" b="0" dirty="0">
                <a:latin typeface="Calibri"/>
                <a:cs typeface="Calibri"/>
              </a:rPr>
              <a:t>problemática</a:t>
            </a:r>
            <a:r>
              <a:rPr sz="1200" b="0" spc="434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que</a:t>
            </a:r>
            <a:r>
              <a:rPr sz="1200" b="0" spc="43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pudiera</a:t>
            </a:r>
            <a:r>
              <a:rPr sz="1200" b="0" spc="4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ser</a:t>
            </a:r>
            <a:r>
              <a:rPr sz="1200" b="0" spc="4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abordada</a:t>
            </a:r>
            <a:r>
              <a:rPr sz="1200" b="0" spc="4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o</a:t>
            </a:r>
            <a:r>
              <a:rPr sz="1200" b="0" spc="430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solucionada 	</a:t>
            </a:r>
            <a:r>
              <a:rPr sz="1200" b="0" dirty="0">
                <a:latin typeface="Calibri"/>
                <a:cs typeface="Calibri"/>
              </a:rPr>
              <a:t>mediante</a:t>
            </a:r>
            <a:r>
              <a:rPr sz="1200" b="0" spc="-4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los</a:t>
            </a:r>
            <a:r>
              <a:rPr sz="1200" b="0" spc="-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servicios</a:t>
            </a:r>
            <a:r>
              <a:rPr sz="1200" b="0" spc="-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de</a:t>
            </a:r>
            <a:r>
              <a:rPr sz="1200" b="0" spc="-3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cloud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de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algún</a:t>
            </a:r>
            <a:r>
              <a:rPr sz="1200" b="0" spc="-35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proveedor.</a:t>
            </a:r>
            <a:endParaRPr sz="1200" dirty="0">
              <a:latin typeface="Calibri"/>
              <a:cs typeface="Calibri"/>
            </a:endParaRPr>
          </a:p>
          <a:p>
            <a:pPr marL="296545" marR="5080" indent="-284480" algn="just">
              <a:lnSpc>
                <a:spcPct val="100000"/>
              </a:lnSpc>
              <a:spcBef>
                <a:spcPts val="1440"/>
              </a:spcBef>
              <a:buSzPct val="116666"/>
              <a:buFont typeface="Arial MT"/>
              <a:buChar char="•"/>
              <a:tabLst>
                <a:tab pos="299085" algn="l"/>
              </a:tabLst>
            </a:pPr>
            <a:r>
              <a:rPr sz="1200" b="0" dirty="0">
                <a:latin typeface="Calibri"/>
                <a:cs typeface="Calibri"/>
              </a:rPr>
              <a:t>De</a:t>
            </a:r>
            <a:r>
              <a:rPr sz="1200" b="0" spc="325" dirty="0">
                <a:latin typeface="Calibri"/>
                <a:cs typeface="Calibri"/>
              </a:rPr>
              <a:t>  </a:t>
            </a:r>
            <a:r>
              <a:rPr sz="1200" b="0" dirty="0">
                <a:latin typeface="Calibri"/>
                <a:cs typeface="Calibri"/>
              </a:rPr>
              <a:t>acuerdo</a:t>
            </a:r>
            <a:r>
              <a:rPr sz="1200" b="0" spc="325" dirty="0">
                <a:latin typeface="Calibri"/>
                <a:cs typeface="Calibri"/>
              </a:rPr>
              <a:t>  </a:t>
            </a:r>
            <a:r>
              <a:rPr sz="1200" b="0" dirty="0">
                <a:latin typeface="Calibri"/>
                <a:cs typeface="Calibri"/>
              </a:rPr>
              <a:t>a</a:t>
            </a:r>
            <a:r>
              <a:rPr sz="1200" b="0" spc="325" dirty="0">
                <a:latin typeface="Calibri"/>
                <a:cs typeface="Calibri"/>
              </a:rPr>
              <a:t>  </a:t>
            </a:r>
            <a:r>
              <a:rPr sz="1200" b="0" dirty="0">
                <a:latin typeface="Calibri"/>
                <a:cs typeface="Calibri"/>
              </a:rPr>
              <a:t>lo</a:t>
            </a:r>
            <a:r>
              <a:rPr sz="1200" b="0" spc="330" dirty="0">
                <a:latin typeface="Calibri"/>
                <a:cs typeface="Calibri"/>
              </a:rPr>
              <a:t>  </a:t>
            </a:r>
            <a:r>
              <a:rPr sz="1200" b="0" dirty="0">
                <a:latin typeface="Calibri"/>
                <a:cs typeface="Calibri"/>
              </a:rPr>
              <a:t>anterior,</a:t>
            </a:r>
            <a:r>
              <a:rPr sz="1200" b="0" spc="325" dirty="0">
                <a:latin typeface="Calibri"/>
                <a:cs typeface="Calibri"/>
              </a:rPr>
              <a:t>  </a:t>
            </a:r>
            <a:r>
              <a:rPr sz="1200" b="0" dirty="0">
                <a:latin typeface="Calibri"/>
                <a:cs typeface="Calibri"/>
              </a:rPr>
              <a:t>realice</a:t>
            </a:r>
            <a:r>
              <a:rPr sz="1200" b="0" spc="325" dirty="0">
                <a:latin typeface="Calibri"/>
                <a:cs typeface="Calibri"/>
              </a:rPr>
              <a:t>  </a:t>
            </a:r>
            <a:r>
              <a:rPr sz="1200" b="0" dirty="0">
                <a:latin typeface="Calibri"/>
                <a:cs typeface="Calibri"/>
              </a:rPr>
              <a:t>una</a:t>
            </a:r>
            <a:r>
              <a:rPr sz="1200" b="0" spc="320" dirty="0">
                <a:latin typeface="Calibri"/>
                <a:cs typeface="Calibri"/>
              </a:rPr>
              <a:t>  </a:t>
            </a:r>
            <a:r>
              <a:rPr sz="1200" b="0" dirty="0">
                <a:latin typeface="Calibri"/>
                <a:cs typeface="Calibri"/>
              </a:rPr>
              <a:t>lista</a:t>
            </a:r>
            <a:r>
              <a:rPr sz="1200" b="0" spc="320" dirty="0">
                <a:latin typeface="Calibri"/>
                <a:cs typeface="Calibri"/>
              </a:rPr>
              <a:t>  </a:t>
            </a:r>
            <a:r>
              <a:rPr sz="1200" b="0" spc="-25" dirty="0">
                <a:latin typeface="Calibri"/>
                <a:cs typeface="Calibri"/>
              </a:rPr>
              <a:t>de 	</a:t>
            </a:r>
            <a:r>
              <a:rPr sz="1200" b="0" dirty="0">
                <a:latin typeface="Calibri"/>
                <a:cs typeface="Calibri"/>
              </a:rPr>
              <a:t>requerimientos</a:t>
            </a:r>
            <a:r>
              <a:rPr sz="1200" b="0" spc="240" dirty="0">
                <a:latin typeface="Calibri"/>
                <a:cs typeface="Calibri"/>
              </a:rPr>
              <a:t>  </a:t>
            </a:r>
            <a:r>
              <a:rPr sz="1200" b="0" dirty="0">
                <a:latin typeface="Calibri"/>
                <a:cs typeface="Calibri"/>
              </a:rPr>
              <a:t>necesarios</a:t>
            </a:r>
            <a:r>
              <a:rPr sz="1200" b="0" spc="240" dirty="0">
                <a:latin typeface="Calibri"/>
                <a:cs typeface="Calibri"/>
              </a:rPr>
              <a:t>  </a:t>
            </a:r>
            <a:r>
              <a:rPr sz="1200" b="0" dirty="0">
                <a:latin typeface="Calibri"/>
                <a:cs typeface="Calibri"/>
              </a:rPr>
              <a:t>para</a:t>
            </a:r>
            <a:r>
              <a:rPr sz="1200" b="0" spc="245" dirty="0">
                <a:latin typeface="Calibri"/>
                <a:cs typeface="Calibri"/>
              </a:rPr>
              <a:t>  </a:t>
            </a:r>
            <a:r>
              <a:rPr sz="1200" b="0" dirty="0">
                <a:latin typeface="Calibri"/>
                <a:cs typeface="Calibri"/>
              </a:rPr>
              <a:t>el</a:t>
            </a:r>
            <a:r>
              <a:rPr sz="1200" b="0" spc="235" dirty="0">
                <a:latin typeface="Calibri"/>
                <a:cs typeface="Calibri"/>
              </a:rPr>
              <a:t>  </a:t>
            </a:r>
            <a:r>
              <a:rPr sz="1200" b="0" dirty="0">
                <a:latin typeface="Calibri"/>
                <a:cs typeface="Calibri"/>
              </a:rPr>
              <a:t>desarrollo</a:t>
            </a:r>
            <a:r>
              <a:rPr sz="1200" b="0" spc="235" dirty="0">
                <a:latin typeface="Calibri"/>
                <a:cs typeface="Calibri"/>
              </a:rPr>
              <a:t>  </a:t>
            </a:r>
            <a:r>
              <a:rPr sz="1200" b="0" dirty="0">
                <a:latin typeface="Calibri"/>
                <a:cs typeface="Calibri"/>
              </a:rPr>
              <a:t>de</a:t>
            </a:r>
            <a:r>
              <a:rPr sz="1200" b="0" spc="240" dirty="0">
                <a:latin typeface="Calibri"/>
                <a:cs typeface="Calibri"/>
              </a:rPr>
              <a:t>  </a:t>
            </a:r>
            <a:r>
              <a:rPr sz="1200" b="0" spc="-25" dirty="0">
                <a:latin typeface="Calibri"/>
                <a:cs typeface="Calibri"/>
              </a:rPr>
              <a:t>la 	</a:t>
            </a:r>
            <a:r>
              <a:rPr sz="1200" b="0" spc="-10" dirty="0">
                <a:latin typeface="Calibri"/>
                <a:cs typeface="Calibri"/>
              </a:rPr>
              <a:t>solución.</a:t>
            </a:r>
            <a:endParaRPr sz="1200" dirty="0">
              <a:latin typeface="Calibri"/>
              <a:cs typeface="Calibri"/>
            </a:endParaRPr>
          </a:p>
          <a:p>
            <a:pPr marL="296545" marR="5715" indent="-284480" algn="just">
              <a:lnSpc>
                <a:spcPct val="100000"/>
              </a:lnSpc>
              <a:buSzPct val="116666"/>
              <a:buFont typeface="Arial MT"/>
              <a:buChar char="•"/>
              <a:tabLst>
                <a:tab pos="299085" algn="l"/>
              </a:tabLst>
            </a:pPr>
            <a:r>
              <a:rPr sz="1200" b="0" dirty="0">
                <a:latin typeface="Calibri"/>
                <a:cs typeface="Calibri"/>
              </a:rPr>
              <a:t>Luego</a:t>
            </a:r>
            <a:r>
              <a:rPr sz="1200" b="0" spc="28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verifique</a:t>
            </a:r>
            <a:r>
              <a:rPr sz="1200" b="0" spc="27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que</a:t>
            </a:r>
            <a:r>
              <a:rPr sz="1200" b="0" spc="28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tipo</a:t>
            </a:r>
            <a:r>
              <a:rPr sz="1200" b="0" spc="28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de</a:t>
            </a:r>
            <a:r>
              <a:rPr sz="1200" b="0" spc="29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modelo</a:t>
            </a:r>
            <a:r>
              <a:rPr sz="1200" b="0" spc="28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necesitaría</a:t>
            </a:r>
            <a:r>
              <a:rPr sz="1200" b="0" spc="28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para</a:t>
            </a:r>
            <a:r>
              <a:rPr sz="1200" b="0" spc="285" dirty="0">
                <a:latin typeface="Calibri"/>
                <a:cs typeface="Calibri"/>
              </a:rPr>
              <a:t> </a:t>
            </a:r>
            <a:r>
              <a:rPr sz="1200" b="0" spc="-25" dirty="0">
                <a:latin typeface="Calibri"/>
                <a:cs typeface="Calibri"/>
              </a:rPr>
              <a:t>el 	</a:t>
            </a:r>
            <a:r>
              <a:rPr sz="1200" b="0" dirty="0">
                <a:latin typeface="Calibri"/>
                <a:cs typeface="Calibri"/>
              </a:rPr>
              <a:t>desarrollo</a:t>
            </a:r>
            <a:r>
              <a:rPr sz="1200" b="0" spc="-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de la</a:t>
            </a:r>
            <a:r>
              <a:rPr sz="1200" b="0" spc="15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solución(IaaS,PaaS</a:t>
            </a:r>
            <a:r>
              <a:rPr sz="1200" b="0" spc="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o</a:t>
            </a:r>
            <a:r>
              <a:rPr sz="1200" b="0" spc="15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SaaS).</a:t>
            </a:r>
            <a:endParaRPr sz="1200" dirty="0">
              <a:latin typeface="Calibri"/>
              <a:cs typeface="Calibri"/>
            </a:endParaRPr>
          </a:p>
          <a:p>
            <a:pPr marL="296545" marR="5080" indent="-284480" algn="just">
              <a:lnSpc>
                <a:spcPct val="100000"/>
              </a:lnSpc>
              <a:spcBef>
                <a:spcPts val="1440"/>
              </a:spcBef>
              <a:buSzPct val="116666"/>
              <a:buFont typeface="Arial MT"/>
              <a:buChar char="•"/>
              <a:tabLst>
                <a:tab pos="299085" algn="l"/>
              </a:tabLst>
            </a:pPr>
            <a:r>
              <a:rPr sz="1200" b="0" dirty="0">
                <a:latin typeface="Calibri"/>
                <a:cs typeface="Calibri"/>
              </a:rPr>
              <a:t>Determine</a:t>
            </a:r>
            <a:r>
              <a:rPr sz="1200" b="0" spc="254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la</a:t>
            </a:r>
            <a:r>
              <a:rPr sz="1200" b="0" spc="25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cantidad</a:t>
            </a:r>
            <a:r>
              <a:rPr sz="1200" b="0" spc="24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exacta</a:t>
            </a:r>
            <a:r>
              <a:rPr sz="1200" b="0" spc="25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o</a:t>
            </a:r>
            <a:r>
              <a:rPr sz="1200" b="0" spc="25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aproximada</a:t>
            </a:r>
            <a:r>
              <a:rPr sz="1200" b="0" spc="24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de</a:t>
            </a:r>
            <a:r>
              <a:rPr sz="1200" b="0" spc="250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usuarios 	</a:t>
            </a:r>
            <a:r>
              <a:rPr sz="1200" b="0" dirty="0">
                <a:latin typeface="Calibri"/>
                <a:cs typeface="Calibri"/>
              </a:rPr>
              <a:t>que</a:t>
            </a:r>
            <a:r>
              <a:rPr sz="1200" b="0" spc="-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utilizarían esta</a:t>
            </a:r>
            <a:r>
              <a:rPr sz="1200" b="0" spc="-1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herramienta</a:t>
            </a:r>
            <a:r>
              <a:rPr sz="1200" b="0" spc="-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y</a:t>
            </a:r>
            <a:r>
              <a:rPr sz="1200" b="0" spc="-1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la periodicidad</a:t>
            </a:r>
            <a:r>
              <a:rPr sz="1200" b="0" spc="-1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de</a:t>
            </a:r>
            <a:r>
              <a:rPr sz="1200" b="0" spc="-1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uso </a:t>
            </a:r>
            <a:r>
              <a:rPr sz="1200" b="0" spc="-25" dirty="0">
                <a:latin typeface="Calibri"/>
                <a:cs typeface="Calibri"/>
              </a:rPr>
              <a:t>de 	</a:t>
            </a:r>
            <a:r>
              <a:rPr sz="1200" b="0" dirty="0">
                <a:latin typeface="Calibri"/>
                <a:cs typeface="Calibri"/>
              </a:rPr>
              <a:t>la</a:t>
            </a:r>
            <a:r>
              <a:rPr sz="1200" b="0" spc="5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herramienta.</a:t>
            </a:r>
            <a:endParaRPr sz="12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SzPct val="116666"/>
              <a:buFont typeface="Arial MT"/>
              <a:buChar char="•"/>
              <a:tabLst>
                <a:tab pos="299085" algn="l"/>
              </a:tabLst>
            </a:pPr>
            <a:r>
              <a:rPr sz="1200" b="0" dirty="0">
                <a:latin typeface="Calibri"/>
                <a:cs typeface="Calibri"/>
              </a:rPr>
              <a:t>Finalmente</a:t>
            </a:r>
            <a:r>
              <a:rPr sz="1200" b="0" spc="29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redacte</a:t>
            </a:r>
            <a:r>
              <a:rPr sz="1200" b="0" spc="28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un</a:t>
            </a:r>
            <a:r>
              <a:rPr sz="1200" b="0" spc="300" dirty="0">
                <a:latin typeface="Calibri"/>
                <a:cs typeface="Calibri"/>
              </a:rPr>
              <a:t> </a:t>
            </a:r>
            <a:r>
              <a:rPr sz="1200" b="0" dirty="0" err="1">
                <a:latin typeface="Calibri"/>
                <a:cs typeface="Calibri"/>
              </a:rPr>
              <a:t>informe</a:t>
            </a:r>
            <a:r>
              <a:rPr sz="1200" b="0" spc="28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que</a:t>
            </a:r>
            <a:r>
              <a:rPr sz="1200" b="0" spc="29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contenga</a:t>
            </a:r>
            <a:r>
              <a:rPr sz="1200" b="0" spc="28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todos</a:t>
            </a:r>
            <a:r>
              <a:rPr sz="1200" b="0" spc="295" dirty="0">
                <a:latin typeface="Calibri"/>
                <a:cs typeface="Calibri"/>
              </a:rPr>
              <a:t> </a:t>
            </a:r>
            <a:r>
              <a:rPr sz="1200" b="0" spc="-25" dirty="0">
                <a:latin typeface="Calibri"/>
                <a:cs typeface="Calibri"/>
              </a:rPr>
              <a:t>los</a:t>
            </a:r>
            <a:endParaRPr sz="12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200" b="0" dirty="0">
                <a:latin typeface="Calibri"/>
                <a:cs typeface="Calibri"/>
              </a:rPr>
              <a:t>puntos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spc="-10" dirty="0" err="1">
                <a:latin typeface="Calibri"/>
                <a:cs typeface="Calibri"/>
              </a:rPr>
              <a:t>anteriores</a:t>
            </a:r>
            <a:r>
              <a:rPr sz="1200" b="0" spc="-10" dirty="0">
                <a:latin typeface="Calibri"/>
                <a:cs typeface="Calibri"/>
              </a:rPr>
              <a:t>.</a:t>
            </a:r>
            <a:endParaRPr lang="en-US" sz="1200" b="0" spc="-10" dirty="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5067" y="1441703"/>
            <a:ext cx="4294632" cy="17708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8660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¿Qué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es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cloud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computing?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6724" y="1297305"/>
            <a:ext cx="5862320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6545" marR="24130" indent="-28448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latin typeface="Arial"/>
                <a:cs typeface="Arial"/>
              </a:rPr>
              <a:t>2002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Amazon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Web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(AWS)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lanzó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plataforma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de 	</a:t>
            </a:r>
            <a:r>
              <a:rPr sz="1400" dirty="0">
                <a:latin typeface="Arial MT"/>
                <a:cs typeface="Arial MT"/>
              </a:rPr>
              <a:t>servicios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web que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permitía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empresas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utilizar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infraestructura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de 	</a:t>
            </a:r>
            <a:r>
              <a:rPr sz="1400" dirty="0">
                <a:latin typeface="Arial MT"/>
                <a:cs typeface="Arial MT"/>
              </a:rPr>
              <a:t>Amazon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alojar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aplicaciones.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latin typeface="Arial"/>
                <a:cs typeface="Arial"/>
              </a:rPr>
              <a:t>2006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Google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lanzó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Google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Engine,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plataforma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para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desarrollar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alojar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aplicaciones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web.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latin typeface="Arial"/>
                <a:cs typeface="Arial"/>
              </a:rPr>
              <a:t>2009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Microsoft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lanzó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Windows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Azure,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plataforma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computación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permitía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-10" dirty="0">
                <a:latin typeface="Arial MT"/>
                <a:cs typeface="Arial MT"/>
              </a:rPr>
              <a:t> desarrolladores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construir,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alojar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escalar </a:t>
            </a:r>
            <a:r>
              <a:rPr sz="1400" dirty="0">
                <a:latin typeface="Arial MT"/>
                <a:cs typeface="Arial MT"/>
              </a:rPr>
              <a:t>aplicaciones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centros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datos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Microsoft.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299085" marR="79565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latin typeface="Arial"/>
                <a:cs typeface="Arial"/>
              </a:rPr>
              <a:t>2011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IBM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lanzó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plataforma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computación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nube</a:t>
            </a:r>
            <a:r>
              <a:rPr sz="1400" spc="-25" dirty="0">
                <a:latin typeface="Arial MT"/>
                <a:cs typeface="Arial MT"/>
              </a:rPr>
              <a:t> IBM </a:t>
            </a:r>
            <a:r>
              <a:rPr sz="1400" spc="-10" dirty="0">
                <a:latin typeface="Arial MT"/>
                <a:cs typeface="Arial MT"/>
              </a:rPr>
              <a:t>SmartCloud.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33372" y="989289"/>
            <a:ext cx="452755" cy="829310"/>
          </a:xfrm>
          <a:custGeom>
            <a:avLst/>
            <a:gdLst/>
            <a:ahLst/>
            <a:cxnLst/>
            <a:rect l="l" t="t" r="r" b="b"/>
            <a:pathLst>
              <a:path w="452754" h="829310">
                <a:moveTo>
                  <a:pt x="433635" y="0"/>
                </a:moveTo>
                <a:lnTo>
                  <a:pt x="18853" y="0"/>
                </a:lnTo>
                <a:lnTo>
                  <a:pt x="0" y="18844"/>
                </a:lnTo>
                <a:lnTo>
                  <a:pt x="0" y="810281"/>
                </a:lnTo>
                <a:lnTo>
                  <a:pt x="433635" y="829126"/>
                </a:lnTo>
                <a:lnTo>
                  <a:pt x="440956" y="827639"/>
                </a:lnTo>
                <a:lnTo>
                  <a:pt x="446951" y="823590"/>
                </a:lnTo>
                <a:lnTo>
                  <a:pt x="451001" y="817598"/>
                </a:lnTo>
                <a:lnTo>
                  <a:pt x="452489" y="810281"/>
                </a:lnTo>
                <a:lnTo>
                  <a:pt x="452489" y="716062"/>
                </a:lnTo>
                <a:lnTo>
                  <a:pt x="56561" y="716062"/>
                </a:lnTo>
                <a:lnTo>
                  <a:pt x="56561" y="113035"/>
                </a:lnTo>
                <a:lnTo>
                  <a:pt x="452489" y="113036"/>
                </a:lnTo>
                <a:lnTo>
                  <a:pt x="452489" y="75378"/>
                </a:lnTo>
                <a:lnTo>
                  <a:pt x="188537" y="75378"/>
                </a:lnTo>
                <a:lnTo>
                  <a:pt x="181216" y="73891"/>
                </a:lnTo>
                <a:lnTo>
                  <a:pt x="175221" y="69842"/>
                </a:lnTo>
                <a:lnTo>
                  <a:pt x="171171" y="63850"/>
                </a:lnTo>
                <a:lnTo>
                  <a:pt x="169683" y="56533"/>
                </a:lnTo>
                <a:lnTo>
                  <a:pt x="171171" y="49216"/>
                </a:lnTo>
                <a:lnTo>
                  <a:pt x="175221" y="43224"/>
                </a:lnTo>
                <a:lnTo>
                  <a:pt x="181216" y="39176"/>
                </a:lnTo>
                <a:lnTo>
                  <a:pt x="188537" y="37689"/>
                </a:lnTo>
                <a:lnTo>
                  <a:pt x="452489" y="37689"/>
                </a:lnTo>
                <a:lnTo>
                  <a:pt x="452489" y="18844"/>
                </a:lnTo>
                <a:lnTo>
                  <a:pt x="451001" y="11527"/>
                </a:lnTo>
                <a:lnTo>
                  <a:pt x="446950" y="5535"/>
                </a:lnTo>
                <a:lnTo>
                  <a:pt x="440955" y="1487"/>
                </a:lnTo>
                <a:lnTo>
                  <a:pt x="433635" y="0"/>
                </a:lnTo>
                <a:close/>
              </a:path>
              <a:path w="452754" h="829310">
                <a:moveTo>
                  <a:pt x="452489" y="113036"/>
                </a:moveTo>
                <a:lnTo>
                  <a:pt x="395927" y="113036"/>
                </a:lnTo>
                <a:lnTo>
                  <a:pt x="395928" y="716062"/>
                </a:lnTo>
                <a:lnTo>
                  <a:pt x="452489" y="716062"/>
                </a:lnTo>
                <a:lnTo>
                  <a:pt x="452489" y="113036"/>
                </a:lnTo>
                <a:close/>
              </a:path>
              <a:path w="452754" h="829310">
                <a:moveTo>
                  <a:pt x="452489" y="37689"/>
                </a:moveTo>
                <a:lnTo>
                  <a:pt x="263951" y="37689"/>
                </a:lnTo>
                <a:lnTo>
                  <a:pt x="271272" y="39176"/>
                </a:lnTo>
                <a:lnTo>
                  <a:pt x="277267" y="43224"/>
                </a:lnTo>
                <a:lnTo>
                  <a:pt x="281317" y="49216"/>
                </a:lnTo>
                <a:lnTo>
                  <a:pt x="282805" y="56533"/>
                </a:lnTo>
                <a:lnTo>
                  <a:pt x="281317" y="63850"/>
                </a:lnTo>
                <a:lnTo>
                  <a:pt x="277267" y="69842"/>
                </a:lnTo>
                <a:lnTo>
                  <a:pt x="271272" y="73891"/>
                </a:lnTo>
                <a:lnTo>
                  <a:pt x="263951" y="75378"/>
                </a:lnTo>
                <a:lnTo>
                  <a:pt x="452489" y="75378"/>
                </a:lnTo>
                <a:lnTo>
                  <a:pt x="452489" y="37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3487" y="3311245"/>
            <a:ext cx="650875" cy="659765"/>
          </a:xfrm>
          <a:custGeom>
            <a:avLst/>
            <a:gdLst/>
            <a:ahLst/>
            <a:cxnLst/>
            <a:rect l="l" t="t" r="r" b="b"/>
            <a:pathLst>
              <a:path w="650875" h="659764">
                <a:moveTo>
                  <a:pt x="622173" y="66001"/>
                </a:moveTo>
                <a:lnTo>
                  <a:pt x="617004" y="40322"/>
                </a:lnTo>
                <a:lnTo>
                  <a:pt x="602881" y="19342"/>
                </a:lnTo>
                <a:lnTo>
                  <a:pt x="581914" y="5194"/>
                </a:lnTo>
                <a:lnTo>
                  <a:pt x="556234" y="0"/>
                </a:lnTo>
                <a:lnTo>
                  <a:pt x="530542" y="5143"/>
                </a:lnTo>
                <a:lnTo>
                  <a:pt x="509562" y="19253"/>
                </a:lnTo>
                <a:lnTo>
                  <a:pt x="495401" y="40220"/>
                </a:lnTo>
                <a:lnTo>
                  <a:pt x="490194" y="65900"/>
                </a:lnTo>
                <a:lnTo>
                  <a:pt x="492239" y="82245"/>
                </a:lnTo>
                <a:lnTo>
                  <a:pt x="498157" y="97358"/>
                </a:lnTo>
                <a:lnTo>
                  <a:pt x="507593" y="110578"/>
                </a:lnTo>
                <a:lnTo>
                  <a:pt x="520166" y="121221"/>
                </a:lnTo>
                <a:lnTo>
                  <a:pt x="471335" y="263880"/>
                </a:lnTo>
                <a:lnTo>
                  <a:pt x="461314" y="264629"/>
                </a:lnTo>
                <a:lnTo>
                  <a:pt x="451586" y="266877"/>
                </a:lnTo>
                <a:lnTo>
                  <a:pt x="442302" y="270573"/>
                </a:lnTo>
                <a:lnTo>
                  <a:pt x="433628" y="275653"/>
                </a:lnTo>
                <a:lnTo>
                  <a:pt x="375437" y="232029"/>
                </a:lnTo>
                <a:lnTo>
                  <a:pt x="335216" y="201879"/>
                </a:lnTo>
                <a:lnTo>
                  <a:pt x="339242" y="175996"/>
                </a:lnTo>
                <a:lnTo>
                  <a:pt x="333248" y="151434"/>
                </a:lnTo>
                <a:lnTo>
                  <a:pt x="318465" y="130911"/>
                </a:lnTo>
                <a:lnTo>
                  <a:pt x="296164" y="117157"/>
                </a:lnTo>
                <a:lnTo>
                  <a:pt x="270268" y="113131"/>
                </a:lnTo>
                <a:lnTo>
                  <a:pt x="245694" y="119126"/>
                </a:lnTo>
                <a:lnTo>
                  <a:pt x="225171" y="133908"/>
                </a:lnTo>
                <a:lnTo>
                  <a:pt x="211404" y="156197"/>
                </a:lnTo>
                <a:lnTo>
                  <a:pt x="207327" y="177952"/>
                </a:lnTo>
                <a:lnTo>
                  <a:pt x="210502" y="199275"/>
                </a:lnTo>
                <a:lnTo>
                  <a:pt x="220395" y="218452"/>
                </a:lnTo>
                <a:lnTo>
                  <a:pt x="236423" y="233718"/>
                </a:lnTo>
                <a:lnTo>
                  <a:pt x="173545" y="433476"/>
                </a:lnTo>
                <a:lnTo>
                  <a:pt x="169684" y="433476"/>
                </a:lnTo>
                <a:lnTo>
                  <a:pt x="143979" y="438594"/>
                </a:lnTo>
                <a:lnTo>
                  <a:pt x="122974" y="452678"/>
                </a:lnTo>
                <a:lnTo>
                  <a:pt x="108775" y="473608"/>
                </a:lnTo>
                <a:lnTo>
                  <a:pt x="103530" y="499275"/>
                </a:lnTo>
                <a:lnTo>
                  <a:pt x="108661" y="524954"/>
                </a:lnTo>
                <a:lnTo>
                  <a:pt x="122745" y="545960"/>
                </a:lnTo>
                <a:lnTo>
                  <a:pt x="143687" y="560146"/>
                </a:lnTo>
                <a:lnTo>
                  <a:pt x="169367" y="565391"/>
                </a:lnTo>
                <a:lnTo>
                  <a:pt x="195059" y="560260"/>
                </a:lnTo>
                <a:lnTo>
                  <a:pt x="216065" y="546176"/>
                </a:lnTo>
                <a:lnTo>
                  <a:pt x="230263" y="525246"/>
                </a:lnTo>
                <a:lnTo>
                  <a:pt x="235508" y="499592"/>
                </a:lnTo>
                <a:lnTo>
                  <a:pt x="233743" y="484251"/>
                </a:lnTo>
                <a:lnTo>
                  <a:pt x="228549" y="469938"/>
                </a:lnTo>
                <a:lnTo>
                  <a:pt x="220205" y="457187"/>
                </a:lnTo>
                <a:lnTo>
                  <a:pt x="208991" y="446570"/>
                </a:lnTo>
                <a:lnTo>
                  <a:pt x="272427" y="245033"/>
                </a:lnTo>
                <a:lnTo>
                  <a:pt x="273380" y="245033"/>
                </a:lnTo>
                <a:lnTo>
                  <a:pt x="283870" y="244170"/>
                </a:lnTo>
                <a:lnTo>
                  <a:pt x="294030" y="241668"/>
                </a:lnTo>
                <a:lnTo>
                  <a:pt x="303669" y="237604"/>
                </a:lnTo>
                <a:lnTo>
                  <a:pt x="312585" y="232029"/>
                </a:lnTo>
                <a:lnTo>
                  <a:pt x="410159" y="305054"/>
                </a:lnTo>
                <a:lnTo>
                  <a:pt x="407022" y="312928"/>
                </a:lnTo>
                <a:lnTo>
                  <a:pt x="405384" y="321348"/>
                </a:lnTo>
                <a:lnTo>
                  <a:pt x="405358" y="329882"/>
                </a:lnTo>
                <a:lnTo>
                  <a:pt x="410527" y="355511"/>
                </a:lnTo>
                <a:lnTo>
                  <a:pt x="424662" y="376478"/>
                </a:lnTo>
                <a:lnTo>
                  <a:pt x="445630" y="390613"/>
                </a:lnTo>
                <a:lnTo>
                  <a:pt x="471309" y="395808"/>
                </a:lnTo>
                <a:lnTo>
                  <a:pt x="497001" y="390639"/>
                </a:lnTo>
                <a:lnTo>
                  <a:pt x="517982" y="376504"/>
                </a:lnTo>
                <a:lnTo>
                  <a:pt x="532130" y="355549"/>
                </a:lnTo>
                <a:lnTo>
                  <a:pt x="537324" y="329882"/>
                </a:lnTo>
                <a:lnTo>
                  <a:pt x="535292" y="313601"/>
                </a:lnTo>
                <a:lnTo>
                  <a:pt x="529412" y="298526"/>
                </a:lnTo>
                <a:lnTo>
                  <a:pt x="520039" y="285343"/>
                </a:lnTo>
                <a:lnTo>
                  <a:pt x="508647" y="275653"/>
                </a:lnTo>
                <a:lnTo>
                  <a:pt x="507542" y="274713"/>
                </a:lnTo>
                <a:lnTo>
                  <a:pt x="556183" y="131965"/>
                </a:lnTo>
                <a:lnTo>
                  <a:pt x="581863" y="126784"/>
                </a:lnTo>
                <a:lnTo>
                  <a:pt x="602843" y="112649"/>
                </a:lnTo>
                <a:lnTo>
                  <a:pt x="616978" y="91681"/>
                </a:lnTo>
                <a:lnTo>
                  <a:pt x="622173" y="66001"/>
                </a:lnTo>
                <a:close/>
              </a:path>
              <a:path w="650875" h="659764">
                <a:moveTo>
                  <a:pt x="650443" y="603707"/>
                </a:moveTo>
                <a:lnTo>
                  <a:pt x="56553" y="603707"/>
                </a:lnTo>
                <a:lnTo>
                  <a:pt x="56553" y="596"/>
                </a:lnTo>
                <a:lnTo>
                  <a:pt x="0" y="596"/>
                </a:lnTo>
                <a:lnTo>
                  <a:pt x="0" y="603707"/>
                </a:lnTo>
                <a:lnTo>
                  <a:pt x="0" y="659574"/>
                </a:lnTo>
                <a:lnTo>
                  <a:pt x="650443" y="659574"/>
                </a:lnTo>
                <a:lnTo>
                  <a:pt x="650443" y="603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45616" y="1967293"/>
            <a:ext cx="754380" cy="755015"/>
          </a:xfrm>
          <a:custGeom>
            <a:avLst/>
            <a:gdLst/>
            <a:ahLst/>
            <a:cxnLst/>
            <a:rect l="l" t="t" r="r" b="b"/>
            <a:pathLst>
              <a:path w="754379" h="755014">
                <a:moveTo>
                  <a:pt x="317779" y="291122"/>
                </a:moveTo>
                <a:lnTo>
                  <a:pt x="137718" y="111150"/>
                </a:lnTo>
                <a:lnTo>
                  <a:pt x="138658" y="110210"/>
                </a:lnTo>
                <a:lnTo>
                  <a:pt x="114160" y="64985"/>
                </a:lnTo>
                <a:lnTo>
                  <a:pt x="33083" y="0"/>
                </a:lnTo>
                <a:lnTo>
                  <a:pt x="88" y="32981"/>
                </a:lnTo>
                <a:lnTo>
                  <a:pt x="65138" y="113982"/>
                </a:lnTo>
                <a:lnTo>
                  <a:pt x="110388" y="138480"/>
                </a:lnTo>
                <a:lnTo>
                  <a:pt x="111328" y="137528"/>
                </a:lnTo>
                <a:lnTo>
                  <a:pt x="291376" y="317500"/>
                </a:lnTo>
                <a:lnTo>
                  <a:pt x="317779" y="291122"/>
                </a:lnTo>
                <a:close/>
              </a:path>
              <a:path w="754379" h="755014">
                <a:moveTo>
                  <a:pt x="753973" y="118630"/>
                </a:moveTo>
                <a:lnTo>
                  <a:pt x="745744" y="83820"/>
                </a:lnTo>
                <a:lnTo>
                  <a:pt x="669391" y="160147"/>
                </a:lnTo>
                <a:lnTo>
                  <a:pt x="609066" y="144132"/>
                </a:lnTo>
                <a:lnTo>
                  <a:pt x="593979" y="84772"/>
                </a:lnTo>
                <a:lnTo>
                  <a:pt x="670344" y="8483"/>
                </a:lnTo>
                <a:lnTo>
                  <a:pt x="635660" y="800"/>
                </a:lnTo>
                <a:lnTo>
                  <a:pt x="567728" y="14046"/>
                </a:lnTo>
                <a:lnTo>
                  <a:pt x="515632" y="61353"/>
                </a:lnTo>
                <a:lnTo>
                  <a:pt x="496341" y="127571"/>
                </a:lnTo>
                <a:lnTo>
                  <a:pt x="500659" y="162979"/>
                </a:lnTo>
                <a:lnTo>
                  <a:pt x="86575" y="576859"/>
                </a:lnTo>
                <a:lnTo>
                  <a:pt x="86575" y="689330"/>
                </a:lnTo>
                <a:lnTo>
                  <a:pt x="84988" y="697522"/>
                </a:lnTo>
                <a:lnTo>
                  <a:pt x="80213" y="704748"/>
                </a:lnTo>
                <a:lnTo>
                  <a:pt x="74942" y="708799"/>
                </a:lnTo>
                <a:lnTo>
                  <a:pt x="69138" y="710996"/>
                </a:lnTo>
                <a:lnTo>
                  <a:pt x="62979" y="711250"/>
                </a:lnTo>
                <a:lnTo>
                  <a:pt x="56654" y="709460"/>
                </a:lnTo>
                <a:lnTo>
                  <a:pt x="48171" y="705700"/>
                </a:lnTo>
                <a:lnTo>
                  <a:pt x="43459" y="698157"/>
                </a:lnTo>
                <a:lnTo>
                  <a:pt x="43459" y="681202"/>
                </a:lnTo>
                <a:lnTo>
                  <a:pt x="84988" y="681304"/>
                </a:lnTo>
                <a:lnTo>
                  <a:pt x="86575" y="689330"/>
                </a:lnTo>
                <a:lnTo>
                  <a:pt x="86575" y="576859"/>
                </a:lnTo>
                <a:lnTo>
                  <a:pt x="19888" y="643509"/>
                </a:lnTo>
                <a:lnTo>
                  <a:pt x="9131" y="656945"/>
                </a:lnTo>
                <a:lnTo>
                  <a:pt x="2451" y="672604"/>
                </a:lnTo>
                <a:lnTo>
                  <a:pt x="0" y="689483"/>
                </a:lnTo>
                <a:lnTo>
                  <a:pt x="1981" y="706640"/>
                </a:lnTo>
                <a:lnTo>
                  <a:pt x="32194" y="746391"/>
                </a:lnTo>
                <a:lnTo>
                  <a:pt x="65189" y="754773"/>
                </a:lnTo>
                <a:lnTo>
                  <a:pt x="81864" y="752335"/>
                </a:lnTo>
                <a:lnTo>
                  <a:pt x="97485" y="745655"/>
                </a:lnTo>
                <a:lnTo>
                  <a:pt x="111328" y="734910"/>
                </a:lnTo>
                <a:lnTo>
                  <a:pt x="135001" y="711250"/>
                </a:lnTo>
                <a:lnTo>
                  <a:pt x="178155" y="668108"/>
                </a:lnTo>
                <a:lnTo>
                  <a:pt x="592099" y="254368"/>
                </a:lnTo>
                <a:lnTo>
                  <a:pt x="627519" y="258686"/>
                </a:lnTo>
                <a:lnTo>
                  <a:pt x="656437" y="254368"/>
                </a:lnTo>
                <a:lnTo>
                  <a:pt x="661974" y="253542"/>
                </a:lnTo>
                <a:lnTo>
                  <a:pt x="721233" y="216674"/>
                </a:lnTo>
                <a:lnTo>
                  <a:pt x="750112" y="160147"/>
                </a:lnTo>
                <a:lnTo>
                  <a:pt x="752221" y="153784"/>
                </a:lnTo>
                <a:lnTo>
                  <a:pt x="753973" y="118630"/>
                </a:lnTo>
                <a:close/>
              </a:path>
              <a:path w="754379" h="755014">
                <a:moveTo>
                  <a:pt x="754113" y="690156"/>
                </a:moveTo>
                <a:lnTo>
                  <a:pt x="752068" y="666127"/>
                </a:lnTo>
                <a:lnTo>
                  <a:pt x="741972" y="643509"/>
                </a:lnTo>
                <a:lnTo>
                  <a:pt x="498767" y="400418"/>
                </a:lnTo>
                <a:lnTo>
                  <a:pt x="400735" y="498411"/>
                </a:lnTo>
                <a:lnTo>
                  <a:pt x="644880" y="742442"/>
                </a:lnTo>
                <a:lnTo>
                  <a:pt x="645833" y="741502"/>
                </a:lnTo>
                <a:lnTo>
                  <a:pt x="667893" y="751979"/>
                </a:lnTo>
                <a:lnTo>
                  <a:pt x="714489" y="747864"/>
                </a:lnTo>
                <a:lnTo>
                  <a:pt x="748207" y="713473"/>
                </a:lnTo>
                <a:lnTo>
                  <a:pt x="754113" y="690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4467" y="485013"/>
            <a:ext cx="537464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105"/>
              </a:spcBef>
            </a:pPr>
            <a:r>
              <a:rPr spc="-10" dirty="0" err="1"/>
              <a:t>Bibliografía</a:t>
            </a:r>
            <a:r>
              <a:rPr lang="en-US" spc="-10" dirty="0"/>
              <a:t> </a:t>
            </a:r>
            <a:r>
              <a:rPr lang="en-US" spc="-10" dirty="0" err="1"/>
              <a:t>recomendada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37412" y="1251585"/>
            <a:ext cx="7545070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Cochran,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P.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(2005). </a:t>
            </a:r>
            <a:r>
              <a:rPr sz="1600" i="1" dirty="0">
                <a:latin typeface="Calibri"/>
                <a:cs typeface="Calibri"/>
              </a:rPr>
              <a:t>Clinical</a:t>
            </a:r>
            <a:r>
              <a:rPr sz="1600" i="1" spc="-4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computing</a:t>
            </a:r>
            <a:r>
              <a:rPr sz="1600" i="1" spc="-4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competency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forspeech-language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pathologists.</a:t>
            </a:r>
            <a:endParaRPr sz="16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Baltimore: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Brooke.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600" spc="-10" dirty="0">
                <a:latin typeface="Calibri"/>
                <a:cs typeface="Calibri"/>
              </a:rPr>
              <a:t>Provost,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F.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&amp;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Fawcett.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(2013).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Data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Science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for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Business</a:t>
            </a:r>
            <a:r>
              <a:rPr sz="1600" spc="-10" dirty="0">
                <a:latin typeface="Calibri"/>
                <a:cs typeface="Calibri"/>
              </a:rPr>
              <a:t>.</a:t>
            </a:r>
            <a:r>
              <a:rPr sz="1600" spc="-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California,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Estados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Unidos: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O’Reilly.</a:t>
            </a:r>
            <a:endParaRPr sz="1600">
              <a:latin typeface="Calibri"/>
              <a:cs typeface="Calibri"/>
            </a:endParaRPr>
          </a:p>
          <a:p>
            <a:pPr marL="12700" marR="128270">
              <a:lnSpc>
                <a:spcPct val="100000"/>
              </a:lnSpc>
              <a:spcBef>
                <a:spcPts val="1925"/>
              </a:spcBef>
            </a:pPr>
            <a:r>
              <a:rPr sz="1600" dirty="0">
                <a:latin typeface="Calibri"/>
                <a:cs typeface="Calibri"/>
              </a:rPr>
              <a:t>Rusell,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S.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&amp;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Norvig,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P.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(2004</a:t>
            </a:r>
            <a:r>
              <a:rPr sz="1600" i="1" dirty="0">
                <a:latin typeface="Calibri"/>
                <a:cs typeface="Calibri"/>
              </a:rPr>
              <a:t>).</a:t>
            </a:r>
            <a:r>
              <a:rPr sz="1600" i="1" spc="8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Inteligencia</a:t>
            </a:r>
            <a:r>
              <a:rPr sz="1600" i="1" spc="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artificial: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unenfoque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moderno</a:t>
            </a:r>
            <a:r>
              <a:rPr sz="1600" dirty="0">
                <a:latin typeface="Calibri"/>
                <a:cs typeface="Calibri"/>
              </a:rPr>
              <a:t>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Madrid,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España: Pearson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Prentice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Hall.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600" dirty="0">
                <a:latin typeface="Calibri"/>
                <a:cs typeface="Calibri"/>
              </a:rPr>
              <a:t>Kolarevic,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B.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(2009).</a:t>
            </a:r>
            <a:r>
              <a:rPr sz="1600" spc="23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Architecture</a:t>
            </a:r>
            <a:r>
              <a:rPr sz="1600" i="1" spc="17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in</a:t>
            </a:r>
            <a:r>
              <a:rPr sz="1600" i="1" spc="17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the</a:t>
            </a:r>
            <a:r>
              <a:rPr sz="1600" i="1" spc="19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digital</a:t>
            </a:r>
            <a:r>
              <a:rPr sz="1600" i="1" spc="18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age:</a:t>
            </a:r>
            <a:r>
              <a:rPr sz="1600" i="1" spc="-2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design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and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manufacturing</a:t>
            </a:r>
            <a:r>
              <a:rPr sz="1600" spc="-10" dirty="0">
                <a:latin typeface="Calibri"/>
                <a:cs typeface="Calibri"/>
              </a:rPr>
              <a:t>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New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York: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Spon.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600" dirty="0">
                <a:latin typeface="Calibri"/>
                <a:cs typeface="Calibri"/>
              </a:rPr>
              <a:t>Nayan,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(2016).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Cloud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Computing.</a:t>
            </a:r>
            <a:r>
              <a:rPr sz="1600" i="1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MIT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Press</a:t>
            </a:r>
            <a:r>
              <a:rPr sz="1600" spc="-2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Essential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Knowledge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Series,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Cambridge,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Massachusetts.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8660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¿Qué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es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cloud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computing?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6724" y="1297305"/>
            <a:ext cx="595566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6545" marR="6350" indent="-28448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latin typeface="Arial"/>
                <a:cs typeface="Arial"/>
              </a:rPr>
              <a:t>2012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Dropbox,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servicio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almacenamiento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nube,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alcanzó</a:t>
            </a:r>
            <a:r>
              <a:rPr sz="1400" spc="19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los 	</a:t>
            </a:r>
            <a:r>
              <a:rPr sz="1400" dirty="0">
                <a:latin typeface="Arial MT"/>
                <a:cs typeface="Arial MT"/>
              </a:rPr>
              <a:t>100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millones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usuarios.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296545" marR="5080" indent="-28448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latin typeface="Arial"/>
                <a:cs typeface="Arial"/>
              </a:rPr>
              <a:t>2013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13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Google</a:t>
            </a:r>
            <a:r>
              <a:rPr sz="1400" spc="15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lanzó</a:t>
            </a:r>
            <a:r>
              <a:rPr sz="1400" spc="14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Google</a:t>
            </a:r>
            <a:r>
              <a:rPr sz="1400" spc="14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Cloud</a:t>
            </a:r>
            <a:r>
              <a:rPr sz="1400" spc="145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Platform,</a:t>
            </a:r>
            <a:r>
              <a:rPr sz="1400" spc="15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una</a:t>
            </a:r>
            <a:r>
              <a:rPr sz="1400" spc="140" dirty="0">
                <a:latin typeface="Arial MT"/>
                <a:cs typeface="Arial MT"/>
              </a:rPr>
              <a:t>  </a:t>
            </a:r>
            <a:r>
              <a:rPr sz="1400" dirty="0">
                <a:latin typeface="Arial MT"/>
                <a:cs typeface="Arial MT"/>
              </a:rPr>
              <a:t>plataforma</a:t>
            </a:r>
            <a:r>
              <a:rPr sz="1400" spc="155" dirty="0">
                <a:latin typeface="Arial MT"/>
                <a:cs typeface="Arial MT"/>
              </a:rPr>
              <a:t>  </a:t>
            </a:r>
            <a:r>
              <a:rPr sz="1400" spc="-25" dirty="0">
                <a:latin typeface="Arial MT"/>
                <a:cs typeface="Arial MT"/>
              </a:rPr>
              <a:t>de 	</a:t>
            </a:r>
            <a:r>
              <a:rPr sz="1400" dirty="0">
                <a:latin typeface="Arial MT"/>
                <a:cs typeface="Arial MT"/>
              </a:rPr>
              <a:t>computación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nube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competía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directamente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AWS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Microsoft 	Azure.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296545" marR="5080" indent="-284480" algn="just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latin typeface="Arial"/>
                <a:cs typeface="Arial"/>
              </a:rPr>
              <a:t>2014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Alibaba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Group,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gigante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del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comercio</a:t>
            </a:r>
            <a:r>
              <a:rPr sz="1400" spc="2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electrónico</a:t>
            </a:r>
            <a:r>
              <a:rPr sz="1400" spc="2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2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China, 	</a:t>
            </a:r>
            <a:r>
              <a:rPr sz="1400" dirty="0">
                <a:latin typeface="Arial MT"/>
                <a:cs typeface="Arial MT"/>
              </a:rPr>
              <a:t>lanzó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plataforma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computación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nube,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Alibaba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Cloud.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296545" marR="5715" indent="-28448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latin typeface="Arial"/>
                <a:cs typeface="Arial"/>
              </a:rPr>
              <a:t>2017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3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Oracle</a:t>
            </a:r>
            <a:r>
              <a:rPr sz="1400" spc="4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lanzó</a:t>
            </a:r>
            <a:r>
              <a:rPr sz="1400" spc="4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Oracle</a:t>
            </a:r>
            <a:r>
              <a:rPr sz="1400" spc="3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Cloud</a:t>
            </a:r>
            <a:r>
              <a:rPr sz="1400" spc="3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Infrastructure,</a:t>
            </a:r>
            <a:r>
              <a:rPr sz="1400" spc="4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una</a:t>
            </a:r>
            <a:r>
              <a:rPr sz="1400" spc="3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plataforma</a:t>
            </a:r>
            <a:r>
              <a:rPr sz="1400" spc="39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de 	</a:t>
            </a:r>
            <a:r>
              <a:rPr sz="1400" dirty="0">
                <a:latin typeface="Arial MT"/>
                <a:cs typeface="Arial MT"/>
              </a:rPr>
              <a:t>computación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nube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ofrecía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una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gama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completa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servicios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de 	</a:t>
            </a:r>
            <a:r>
              <a:rPr sz="1400" spc="-10" dirty="0">
                <a:latin typeface="Arial MT"/>
                <a:cs typeface="Arial MT"/>
              </a:rPr>
              <a:t>infraestructura,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plataforma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software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servicio.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296545" marR="5080" indent="-284480" algn="just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latin typeface="Arial"/>
                <a:cs typeface="Arial"/>
              </a:rPr>
              <a:t>2020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mercado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computación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nube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alcanzó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257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millones 	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dólares.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42447" y="3510263"/>
            <a:ext cx="554355" cy="810895"/>
          </a:xfrm>
          <a:custGeom>
            <a:avLst/>
            <a:gdLst/>
            <a:ahLst/>
            <a:cxnLst/>
            <a:rect l="l" t="t" r="r" b="b"/>
            <a:pathLst>
              <a:path w="554354" h="810895">
                <a:moveTo>
                  <a:pt x="230383" y="0"/>
                </a:moveTo>
                <a:lnTo>
                  <a:pt x="248443" y="48148"/>
                </a:lnTo>
                <a:lnTo>
                  <a:pt x="252727" y="94631"/>
                </a:lnTo>
                <a:lnTo>
                  <a:pt x="245810" y="138754"/>
                </a:lnTo>
                <a:lnTo>
                  <a:pt x="230265" y="179820"/>
                </a:lnTo>
                <a:lnTo>
                  <a:pt x="208666" y="217133"/>
                </a:lnTo>
                <a:lnTo>
                  <a:pt x="183587" y="249998"/>
                </a:lnTo>
                <a:lnTo>
                  <a:pt x="91882" y="337036"/>
                </a:lnTo>
                <a:lnTo>
                  <a:pt x="58696" y="372973"/>
                </a:lnTo>
                <a:lnTo>
                  <a:pt x="34525" y="405200"/>
                </a:lnTo>
                <a:lnTo>
                  <a:pt x="20164" y="431509"/>
                </a:lnTo>
                <a:lnTo>
                  <a:pt x="3989" y="486828"/>
                </a:lnTo>
                <a:lnTo>
                  <a:pt x="0" y="540336"/>
                </a:lnTo>
                <a:lnTo>
                  <a:pt x="6063" y="590841"/>
                </a:lnTo>
                <a:lnTo>
                  <a:pt x="20046" y="637150"/>
                </a:lnTo>
                <a:lnTo>
                  <a:pt x="39819" y="678071"/>
                </a:lnTo>
                <a:lnTo>
                  <a:pt x="63248" y="712410"/>
                </a:lnTo>
                <a:lnTo>
                  <a:pt x="112547" y="756577"/>
                </a:lnTo>
                <a:lnTo>
                  <a:pt x="100938" y="725734"/>
                </a:lnTo>
                <a:lnTo>
                  <a:pt x="91935" y="688891"/>
                </a:lnTo>
                <a:lnTo>
                  <a:pt x="87911" y="647202"/>
                </a:lnTo>
                <a:lnTo>
                  <a:pt x="91242" y="601821"/>
                </a:lnTo>
                <a:lnTo>
                  <a:pt x="104302" y="553902"/>
                </a:lnTo>
                <a:lnTo>
                  <a:pt x="129466" y="504599"/>
                </a:lnTo>
                <a:lnTo>
                  <a:pt x="169108" y="455064"/>
                </a:lnTo>
                <a:lnTo>
                  <a:pt x="165190" y="475528"/>
                </a:lnTo>
                <a:lnTo>
                  <a:pt x="161803" y="526909"/>
                </a:lnTo>
                <a:lnTo>
                  <a:pt x="171495" y="594190"/>
                </a:lnTo>
                <a:lnTo>
                  <a:pt x="206816" y="662355"/>
                </a:lnTo>
                <a:lnTo>
                  <a:pt x="246998" y="721243"/>
                </a:lnTo>
                <a:lnTo>
                  <a:pt x="267384" y="768118"/>
                </a:lnTo>
                <a:lnTo>
                  <a:pt x="274689" y="799093"/>
                </a:lnTo>
                <a:lnTo>
                  <a:pt x="275632" y="810281"/>
                </a:lnTo>
                <a:lnTo>
                  <a:pt x="321590" y="806370"/>
                </a:lnTo>
                <a:lnTo>
                  <a:pt x="365915" y="794910"/>
                </a:lnTo>
                <a:lnTo>
                  <a:pt x="407668" y="776313"/>
                </a:lnTo>
                <a:lnTo>
                  <a:pt x="445909" y="750991"/>
                </a:lnTo>
                <a:lnTo>
                  <a:pt x="479697" y="719357"/>
                </a:lnTo>
                <a:lnTo>
                  <a:pt x="508093" y="681823"/>
                </a:lnTo>
                <a:lnTo>
                  <a:pt x="530157" y="638799"/>
                </a:lnTo>
                <a:lnTo>
                  <a:pt x="546198" y="597137"/>
                </a:lnTo>
                <a:lnTo>
                  <a:pt x="554184" y="550410"/>
                </a:lnTo>
                <a:lnTo>
                  <a:pt x="553302" y="502372"/>
                </a:lnTo>
                <a:lnTo>
                  <a:pt x="542736" y="456775"/>
                </a:lnTo>
                <a:lnTo>
                  <a:pt x="521673" y="417375"/>
                </a:lnTo>
                <a:lnTo>
                  <a:pt x="522042" y="457770"/>
                </a:lnTo>
                <a:lnTo>
                  <a:pt x="505624" y="493372"/>
                </a:lnTo>
                <a:lnTo>
                  <a:pt x="476673" y="519611"/>
                </a:lnTo>
                <a:lnTo>
                  <a:pt x="439440" y="531920"/>
                </a:lnTo>
                <a:lnTo>
                  <a:pt x="398181" y="525731"/>
                </a:lnTo>
                <a:lnTo>
                  <a:pt x="361490" y="502235"/>
                </a:lnTo>
                <a:lnTo>
                  <a:pt x="340795" y="466371"/>
                </a:lnTo>
                <a:lnTo>
                  <a:pt x="338659" y="423441"/>
                </a:lnTo>
                <a:lnTo>
                  <a:pt x="357645" y="378744"/>
                </a:lnTo>
                <a:lnTo>
                  <a:pt x="380400" y="340384"/>
                </a:lnTo>
                <a:lnTo>
                  <a:pt x="394093" y="299012"/>
                </a:lnTo>
                <a:lnTo>
                  <a:pt x="399167" y="255798"/>
                </a:lnTo>
                <a:lnTo>
                  <a:pt x="396062" y="211913"/>
                </a:lnTo>
                <a:lnTo>
                  <a:pt x="385219" y="168525"/>
                </a:lnTo>
                <a:lnTo>
                  <a:pt x="367080" y="126805"/>
                </a:lnTo>
                <a:lnTo>
                  <a:pt x="342085" y="87922"/>
                </a:lnTo>
                <a:lnTo>
                  <a:pt x="310677" y="53047"/>
                </a:lnTo>
                <a:lnTo>
                  <a:pt x="273296" y="23350"/>
                </a:lnTo>
                <a:lnTo>
                  <a:pt x="230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23680" y="14992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53" y="0"/>
                </a:moveTo>
                <a:lnTo>
                  <a:pt x="11516" y="1480"/>
                </a:lnTo>
                <a:lnTo>
                  <a:pt x="5523" y="5517"/>
                </a:lnTo>
                <a:lnTo>
                  <a:pt x="1482" y="11507"/>
                </a:lnTo>
                <a:lnTo>
                  <a:pt x="0" y="18844"/>
                </a:lnTo>
                <a:lnTo>
                  <a:pt x="1482" y="26178"/>
                </a:lnTo>
                <a:lnTo>
                  <a:pt x="5523" y="32168"/>
                </a:lnTo>
                <a:lnTo>
                  <a:pt x="11516" y="36207"/>
                </a:lnTo>
                <a:lnTo>
                  <a:pt x="18853" y="37689"/>
                </a:lnTo>
                <a:lnTo>
                  <a:pt x="26194" y="36207"/>
                </a:lnTo>
                <a:lnTo>
                  <a:pt x="32186" y="32168"/>
                </a:lnTo>
                <a:lnTo>
                  <a:pt x="36226" y="26178"/>
                </a:lnTo>
                <a:lnTo>
                  <a:pt x="37707" y="18844"/>
                </a:lnTo>
                <a:lnTo>
                  <a:pt x="36226" y="11507"/>
                </a:lnTo>
                <a:lnTo>
                  <a:pt x="32186" y="5517"/>
                </a:lnTo>
                <a:lnTo>
                  <a:pt x="26194" y="1480"/>
                </a:lnTo>
                <a:lnTo>
                  <a:pt x="18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23680" y="16500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53" y="0"/>
                </a:moveTo>
                <a:lnTo>
                  <a:pt x="11516" y="1480"/>
                </a:lnTo>
                <a:lnTo>
                  <a:pt x="5523" y="5517"/>
                </a:lnTo>
                <a:lnTo>
                  <a:pt x="1482" y="11507"/>
                </a:lnTo>
                <a:lnTo>
                  <a:pt x="0" y="18844"/>
                </a:lnTo>
                <a:lnTo>
                  <a:pt x="1482" y="26178"/>
                </a:lnTo>
                <a:lnTo>
                  <a:pt x="5523" y="32168"/>
                </a:lnTo>
                <a:lnTo>
                  <a:pt x="11516" y="36207"/>
                </a:lnTo>
                <a:lnTo>
                  <a:pt x="18853" y="37689"/>
                </a:lnTo>
                <a:lnTo>
                  <a:pt x="26194" y="36207"/>
                </a:lnTo>
                <a:lnTo>
                  <a:pt x="32186" y="32168"/>
                </a:lnTo>
                <a:lnTo>
                  <a:pt x="36226" y="26178"/>
                </a:lnTo>
                <a:lnTo>
                  <a:pt x="37707" y="18844"/>
                </a:lnTo>
                <a:lnTo>
                  <a:pt x="36226" y="11507"/>
                </a:lnTo>
                <a:lnTo>
                  <a:pt x="32186" y="5517"/>
                </a:lnTo>
                <a:lnTo>
                  <a:pt x="26194" y="1480"/>
                </a:lnTo>
                <a:lnTo>
                  <a:pt x="18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835143" y="1310848"/>
            <a:ext cx="264160" cy="414655"/>
            <a:chOff x="7835143" y="1310848"/>
            <a:chExt cx="264160" cy="41465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5143" y="1310848"/>
              <a:ext cx="113122" cy="1130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5143" y="1461604"/>
              <a:ext cx="113122" cy="1130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5143" y="1612361"/>
              <a:ext cx="113122" cy="1130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5973" y="1310848"/>
              <a:ext cx="113122" cy="113067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8231071" y="134853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53" y="0"/>
                </a:moveTo>
                <a:lnTo>
                  <a:pt x="11516" y="1480"/>
                </a:lnTo>
                <a:lnTo>
                  <a:pt x="5523" y="5517"/>
                </a:lnTo>
                <a:lnTo>
                  <a:pt x="1482" y="11507"/>
                </a:lnTo>
                <a:lnTo>
                  <a:pt x="0" y="18844"/>
                </a:lnTo>
                <a:lnTo>
                  <a:pt x="1482" y="26178"/>
                </a:lnTo>
                <a:lnTo>
                  <a:pt x="5523" y="32168"/>
                </a:lnTo>
                <a:lnTo>
                  <a:pt x="11516" y="36207"/>
                </a:lnTo>
                <a:lnTo>
                  <a:pt x="18853" y="37689"/>
                </a:lnTo>
                <a:lnTo>
                  <a:pt x="26194" y="36207"/>
                </a:lnTo>
                <a:lnTo>
                  <a:pt x="32186" y="32168"/>
                </a:lnTo>
                <a:lnTo>
                  <a:pt x="36226" y="26178"/>
                </a:lnTo>
                <a:lnTo>
                  <a:pt x="37707" y="18844"/>
                </a:lnTo>
                <a:lnTo>
                  <a:pt x="36226" y="11507"/>
                </a:lnTo>
                <a:lnTo>
                  <a:pt x="32186" y="5517"/>
                </a:lnTo>
                <a:lnTo>
                  <a:pt x="26194" y="1480"/>
                </a:lnTo>
                <a:lnTo>
                  <a:pt x="18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81901" y="14992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53" y="0"/>
                </a:moveTo>
                <a:lnTo>
                  <a:pt x="11516" y="1480"/>
                </a:lnTo>
                <a:lnTo>
                  <a:pt x="5523" y="5517"/>
                </a:lnTo>
                <a:lnTo>
                  <a:pt x="1482" y="11507"/>
                </a:lnTo>
                <a:lnTo>
                  <a:pt x="0" y="18844"/>
                </a:lnTo>
                <a:lnTo>
                  <a:pt x="1482" y="26178"/>
                </a:lnTo>
                <a:lnTo>
                  <a:pt x="5523" y="32168"/>
                </a:lnTo>
                <a:lnTo>
                  <a:pt x="11516" y="36207"/>
                </a:lnTo>
                <a:lnTo>
                  <a:pt x="18853" y="37689"/>
                </a:lnTo>
                <a:lnTo>
                  <a:pt x="26194" y="36207"/>
                </a:lnTo>
                <a:lnTo>
                  <a:pt x="32186" y="32168"/>
                </a:lnTo>
                <a:lnTo>
                  <a:pt x="36226" y="26178"/>
                </a:lnTo>
                <a:lnTo>
                  <a:pt x="37707" y="18844"/>
                </a:lnTo>
                <a:lnTo>
                  <a:pt x="36226" y="11507"/>
                </a:lnTo>
                <a:lnTo>
                  <a:pt x="32186" y="5517"/>
                </a:lnTo>
                <a:lnTo>
                  <a:pt x="26194" y="1480"/>
                </a:lnTo>
                <a:lnTo>
                  <a:pt x="18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81901" y="16500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53" y="0"/>
                </a:moveTo>
                <a:lnTo>
                  <a:pt x="11516" y="1480"/>
                </a:lnTo>
                <a:lnTo>
                  <a:pt x="5523" y="5517"/>
                </a:lnTo>
                <a:lnTo>
                  <a:pt x="1482" y="11507"/>
                </a:lnTo>
                <a:lnTo>
                  <a:pt x="0" y="18844"/>
                </a:lnTo>
                <a:lnTo>
                  <a:pt x="1482" y="26178"/>
                </a:lnTo>
                <a:lnTo>
                  <a:pt x="5523" y="32168"/>
                </a:lnTo>
                <a:lnTo>
                  <a:pt x="11516" y="36207"/>
                </a:lnTo>
                <a:lnTo>
                  <a:pt x="18853" y="37689"/>
                </a:lnTo>
                <a:lnTo>
                  <a:pt x="26194" y="36207"/>
                </a:lnTo>
                <a:lnTo>
                  <a:pt x="32186" y="32168"/>
                </a:lnTo>
                <a:lnTo>
                  <a:pt x="36226" y="26178"/>
                </a:lnTo>
                <a:lnTo>
                  <a:pt x="37707" y="18844"/>
                </a:lnTo>
                <a:lnTo>
                  <a:pt x="36226" y="11507"/>
                </a:lnTo>
                <a:lnTo>
                  <a:pt x="32186" y="5517"/>
                </a:lnTo>
                <a:lnTo>
                  <a:pt x="26194" y="1480"/>
                </a:lnTo>
                <a:lnTo>
                  <a:pt x="18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193364" y="1310848"/>
            <a:ext cx="264160" cy="414655"/>
            <a:chOff x="8193364" y="1310848"/>
            <a:chExt cx="264160" cy="41465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3364" y="1461604"/>
              <a:ext cx="113122" cy="1130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3364" y="1612361"/>
              <a:ext cx="113122" cy="1130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4193" y="1310848"/>
              <a:ext cx="113122" cy="113067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6834961" y="2379708"/>
            <a:ext cx="805815" cy="728980"/>
          </a:xfrm>
          <a:custGeom>
            <a:avLst/>
            <a:gdLst/>
            <a:ahLst/>
            <a:cxnLst/>
            <a:rect l="l" t="t" r="r" b="b"/>
            <a:pathLst>
              <a:path w="805815" h="728980">
                <a:moveTo>
                  <a:pt x="117834" y="205739"/>
                </a:moveTo>
                <a:lnTo>
                  <a:pt x="71981" y="214629"/>
                </a:lnTo>
                <a:lnTo>
                  <a:pt x="34525" y="240029"/>
                </a:lnTo>
                <a:lnTo>
                  <a:pt x="9264" y="278129"/>
                </a:lnTo>
                <a:lnTo>
                  <a:pt x="0" y="323849"/>
                </a:lnTo>
                <a:lnTo>
                  <a:pt x="9264" y="369569"/>
                </a:lnTo>
                <a:lnTo>
                  <a:pt x="34525" y="406399"/>
                </a:lnTo>
                <a:lnTo>
                  <a:pt x="71981" y="431799"/>
                </a:lnTo>
                <a:lnTo>
                  <a:pt x="117834" y="441959"/>
                </a:lnTo>
                <a:lnTo>
                  <a:pt x="141401" y="582929"/>
                </a:lnTo>
                <a:lnTo>
                  <a:pt x="116523" y="600709"/>
                </a:lnTo>
                <a:lnTo>
                  <a:pt x="100748" y="624839"/>
                </a:lnTo>
                <a:lnTo>
                  <a:pt x="95401" y="654049"/>
                </a:lnTo>
                <a:lnTo>
                  <a:pt x="101808" y="683259"/>
                </a:lnTo>
                <a:lnTo>
                  <a:pt x="119292" y="708659"/>
                </a:lnTo>
                <a:lnTo>
                  <a:pt x="144111" y="723899"/>
                </a:lnTo>
                <a:lnTo>
                  <a:pt x="172996" y="728979"/>
                </a:lnTo>
                <a:lnTo>
                  <a:pt x="202676" y="722629"/>
                </a:lnTo>
                <a:lnTo>
                  <a:pt x="226022" y="707389"/>
                </a:lnTo>
                <a:lnTo>
                  <a:pt x="237074" y="692149"/>
                </a:lnTo>
                <a:lnTo>
                  <a:pt x="125375" y="692149"/>
                </a:lnTo>
                <a:lnTo>
                  <a:pt x="125375" y="671829"/>
                </a:lnTo>
                <a:lnTo>
                  <a:pt x="127261" y="668019"/>
                </a:lnTo>
                <a:lnTo>
                  <a:pt x="130089" y="666749"/>
                </a:lnTo>
                <a:lnTo>
                  <a:pt x="136688" y="661669"/>
                </a:lnTo>
                <a:lnTo>
                  <a:pt x="144229" y="657859"/>
                </a:lnTo>
                <a:lnTo>
                  <a:pt x="151771" y="656589"/>
                </a:lnTo>
                <a:lnTo>
                  <a:pt x="157427" y="654049"/>
                </a:lnTo>
                <a:lnTo>
                  <a:pt x="248196" y="654049"/>
                </a:lnTo>
                <a:lnTo>
                  <a:pt x="247597" y="647699"/>
                </a:lnTo>
                <a:lnTo>
                  <a:pt x="168739" y="647699"/>
                </a:lnTo>
                <a:lnTo>
                  <a:pt x="160711" y="646429"/>
                </a:lnTo>
                <a:lnTo>
                  <a:pt x="154009" y="641349"/>
                </a:lnTo>
                <a:lnTo>
                  <a:pt x="149252" y="634999"/>
                </a:lnTo>
                <a:lnTo>
                  <a:pt x="147057" y="626109"/>
                </a:lnTo>
                <a:lnTo>
                  <a:pt x="148722" y="617219"/>
                </a:lnTo>
                <a:lnTo>
                  <a:pt x="153302" y="610869"/>
                </a:lnTo>
                <a:lnTo>
                  <a:pt x="160181" y="605789"/>
                </a:lnTo>
                <a:lnTo>
                  <a:pt x="168739" y="604519"/>
                </a:lnTo>
                <a:lnTo>
                  <a:pt x="297277" y="604519"/>
                </a:lnTo>
                <a:lnTo>
                  <a:pt x="307036" y="599439"/>
                </a:lnTo>
                <a:lnTo>
                  <a:pt x="222472" y="599439"/>
                </a:lnTo>
                <a:lnTo>
                  <a:pt x="212471" y="591819"/>
                </a:lnTo>
                <a:lnTo>
                  <a:pt x="201144" y="585469"/>
                </a:lnTo>
                <a:lnTo>
                  <a:pt x="188933" y="580389"/>
                </a:lnTo>
                <a:lnTo>
                  <a:pt x="176280" y="577849"/>
                </a:lnTo>
                <a:lnTo>
                  <a:pt x="152713" y="436879"/>
                </a:lnTo>
                <a:lnTo>
                  <a:pt x="169107" y="430529"/>
                </a:lnTo>
                <a:lnTo>
                  <a:pt x="184175" y="420369"/>
                </a:lnTo>
                <a:lnTo>
                  <a:pt x="197653" y="408939"/>
                </a:lnTo>
                <a:lnTo>
                  <a:pt x="209274" y="396239"/>
                </a:lnTo>
                <a:lnTo>
                  <a:pt x="293173" y="396239"/>
                </a:lnTo>
                <a:lnTo>
                  <a:pt x="273900" y="386079"/>
                </a:lnTo>
                <a:lnTo>
                  <a:pt x="181936" y="386079"/>
                </a:lnTo>
                <a:lnTo>
                  <a:pt x="49960" y="384809"/>
                </a:lnTo>
                <a:lnTo>
                  <a:pt x="49960" y="354329"/>
                </a:lnTo>
                <a:lnTo>
                  <a:pt x="52788" y="349249"/>
                </a:lnTo>
                <a:lnTo>
                  <a:pt x="56559" y="346709"/>
                </a:lnTo>
                <a:lnTo>
                  <a:pt x="63953" y="341629"/>
                </a:lnTo>
                <a:lnTo>
                  <a:pt x="71878" y="337819"/>
                </a:lnTo>
                <a:lnTo>
                  <a:pt x="80156" y="334009"/>
                </a:lnTo>
                <a:lnTo>
                  <a:pt x="88610" y="331469"/>
                </a:lnTo>
                <a:lnTo>
                  <a:pt x="95136" y="328929"/>
                </a:lnTo>
                <a:lnTo>
                  <a:pt x="101926" y="328929"/>
                </a:lnTo>
                <a:lnTo>
                  <a:pt x="108893" y="327659"/>
                </a:lnTo>
                <a:lnTo>
                  <a:pt x="233683" y="327659"/>
                </a:lnTo>
                <a:lnTo>
                  <a:pt x="233691" y="323849"/>
                </a:lnTo>
                <a:lnTo>
                  <a:pt x="233224" y="317499"/>
                </a:lnTo>
                <a:lnTo>
                  <a:pt x="115948" y="317499"/>
                </a:lnTo>
                <a:lnTo>
                  <a:pt x="103237" y="314959"/>
                </a:lnTo>
                <a:lnTo>
                  <a:pt x="92735" y="308609"/>
                </a:lnTo>
                <a:lnTo>
                  <a:pt x="85591" y="297179"/>
                </a:lnTo>
                <a:lnTo>
                  <a:pt x="82954" y="284479"/>
                </a:lnTo>
                <a:lnTo>
                  <a:pt x="85988" y="271779"/>
                </a:lnTo>
                <a:lnTo>
                  <a:pt x="93088" y="261619"/>
                </a:lnTo>
                <a:lnTo>
                  <a:pt x="103369" y="255269"/>
                </a:lnTo>
                <a:lnTo>
                  <a:pt x="115948" y="252729"/>
                </a:lnTo>
                <a:lnTo>
                  <a:pt x="216012" y="252729"/>
                </a:lnTo>
                <a:lnTo>
                  <a:pt x="239475" y="229869"/>
                </a:lnTo>
                <a:lnTo>
                  <a:pt x="187592" y="229869"/>
                </a:lnTo>
                <a:lnTo>
                  <a:pt x="171920" y="219709"/>
                </a:lnTo>
                <a:lnTo>
                  <a:pt x="154834" y="212089"/>
                </a:lnTo>
                <a:lnTo>
                  <a:pt x="136687" y="207009"/>
                </a:lnTo>
                <a:lnTo>
                  <a:pt x="117834" y="205739"/>
                </a:lnTo>
                <a:close/>
              </a:path>
              <a:path w="805815" h="728980">
                <a:moveTo>
                  <a:pt x="248196" y="654049"/>
                </a:moveTo>
                <a:lnTo>
                  <a:pt x="181936" y="654049"/>
                </a:lnTo>
                <a:lnTo>
                  <a:pt x="187593" y="656589"/>
                </a:lnTo>
                <a:lnTo>
                  <a:pt x="195134" y="657859"/>
                </a:lnTo>
                <a:lnTo>
                  <a:pt x="201733" y="661669"/>
                </a:lnTo>
                <a:lnTo>
                  <a:pt x="208332" y="666749"/>
                </a:lnTo>
                <a:lnTo>
                  <a:pt x="211160" y="668019"/>
                </a:lnTo>
                <a:lnTo>
                  <a:pt x="213045" y="671829"/>
                </a:lnTo>
                <a:lnTo>
                  <a:pt x="213045" y="692149"/>
                </a:lnTo>
                <a:lnTo>
                  <a:pt x="237074" y="692149"/>
                </a:lnTo>
                <a:lnTo>
                  <a:pt x="241679" y="685799"/>
                </a:lnTo>
                <a:lnTo>
                  <a:pt x="248676" y="659129"/>
                </a:lnTo>
                <a:lnTo>
                  <a:pt x="248196" y="654049"/>
                </a:lnTo>
                <a:close/>
              </a:path>
              <a:path w="805815" h="728980">
                <a:moveTo>
                  <a:pt x="297277" y="604519"/>
                </a:moveTo>
                <a:lnTo>
                  <a:pt x="168739" y="604519"/>
                </a:lnTo>
                <a:lnTo>
                  <a:pt x="177297" y="605789"/>
                </a:lnTo>
                <a:lnTo>
                  <a:pt x="184175" y="610869"/>
                </a:lnTo>
                <a:lnTo>
                  <a:pt x="188756" y="617219"/>
                </a:lnTo>
                <a:lnTo>
                  <a:pt x="190421" y="626109"/>
                </a:lnTo>
                <a:lnTo>
                  <a:pt x="188756" y="634999"/>
                </a:lnTo>
                <a:lnTo>
                  <a:pt x="184175" y="641349"/>
                </a:lnTo>
                <a:lnTo>
                  <a:pt x="177297" y="646429"/>
                </a:lnTo>
                <a:lnTo>
                  <a:pt x="168739" y="647699"/>
                </a:lnTo>
                <a:lnTo>
                  <a:pt x="247597" y="647699"/>
                </a:lnTo>
                <a:lnTo>
                  <a:pt x="246039" y="631189"/>
                </a:lnTo>
                <a:lnTo>
                  <a:pt x="297277" y="604519"/>
                </a:lnTo>
                <a:close/>
              </a:path>
              <a:path w="805815" h="728980">
                <a:moveTo>
                  <a:pt x="544438" y="588009"/>
                </a:moveTo>
                <a:lnTo>
                  <a:pt x="328995" y="588009"/>
                </a:lnTo>
                <a:lnTo>
                  <a:pt x="365308" y="615949"/>
                </a:lnTo>
                <a:lnTo>
                  <a:pt x="407502" y="632459"/>
                </a:lnTo>
                <a:lnTo>
                  <a:pt x="452186" y="634999"/>
                </a:lnTo>
                <a:lnTo>
                  <a:pt x="495964" y="623569"/>
                </a:lnTo>
                <a:lnTo>
                  <a:pt x="535443" y="598169"/>
                </a:lnTo>
                <a:lnTo>
                  <a:pt x="544438" y="588009"/>
                </a:lnTo>
                <a:close/>
              </a:path>
              <a:path w="805815" h="728980">
                <a:moveTo>
                  <a:pt x="293173" y="396239"/>
                </a:moveTo>
                <a:lnTo>
                  <a:pt x="209274" y="396239"/>
                </a:lnTo>
                <a:lnTo>
                  <a:pt x="296944" y="441959"/>
                </a:lnTo>
                <a:lnTo>
                  <a:pt x="289506" y="471169"/>
                </a:lnTo>
                <a:lnTo>
                  <a:pt x="288342" y="501649"/>
                </a:lnTo>
                <a:lnTo>
                  <a:pt x="293365" y="530859"/>
                </a:lnTo>
                <a:lnTo>
                  <a:pt x="304485" y="558799"/>
                </a:lnTo>
                <a:lnTo>
                  <a:pt x="222472" y="599439"/>
                </a:lnTo>
                <a:lnTo>
                  <a:pt x="307036" y="599439"/>
                </a:lnTo>
                <a:lnTo>
                  <a:pt x="328995" y="588009"/>
                </a:lnTo>
                <a:lnTo>
                  <a:pt x="544438" y="588009"/>
                </a:lnTo>
                <a:lnTo>
                  <a:pt x="555682" y="575309"/>
                </a:lnTo>
                <a:lnTo>
                  <a:pt x="560719" y="566419"/>
                </a:lnTo>
                <a:lnTo>
                  <a:pt x="352562" y="566419"/>
                </a:lnTo>
                <a:lnTo>
                  <a:pt x="352562" y="528319"/>
                </a:lnTo>
                <a:lnTo>
                  <a:pt x="390211" y="502919"/>
                </a:lnTo>
                <a:lnTo>
                  <a:pt x="426092" y="494029"/>
                </a:lnTo>
                <a:lnTo>
                  <a:pt x="583112" y="494030"/>
                </a:lnTo>
                <a:lnTo>
                  <a:pt x="583520" y="490220"/>
                </a:lnTo>
                <a:lnTo>
                  <a:pt x="583329" y="482599"/>
                </a:lnTo>
                <a:lnTo>
                  <a:pt x="433633" y="482599"/>
                </a:lnTo>
                <a:lnTo>
                  <a:pt x="417755" y="480059"/>
                </a:lnTo>
                <a:lnTo>
                  <a:pt x="404881" y="471169"/>
                </a:lnTo>
                <a:lnTo>
                  <a:pt x="396250" y="458469"/>
                </a:lnTo>
                <a:lnTo>
                  <a:pt x="393098" y="441959"/>
                </a:lnTo>
                <a:lnTo>
                  <a:pt x="396250" y="426719"/>
                </a:lnTo>
                <a:lnTo>
                  <a:pt x="404881" y="414019"/>
                </a:lnTo>
                <a:lnTo>
                  <a:pt x="414077" y="407669"/>
                </a:lnTo>
                <a:lnTo>
                  <a:pt x="314855" y="407669"/>
                </a:lnTo>
                <a:lnTo>
                  <a:pt x="293173" y="396239"/>
                </a:lnTo>
                <a:close/>
              </a:path>
              <a:path w="805815" h="728980">
                <a:moveTo>
                  <a:pt x="583112" y="494030"/>
                </a:moveTo>
                <a:lnTo>
                  <a:pt x="443060" y="494029"/>
                </a:lnTo>
                <a:lnTo>
                  <a:pt x="460029" y="496569"/>
                </a:lnTo>
                <a:lnTo>
                  <a:pt x="468513" y="499109"/>
                </a:lnTo>
                <a:lnTo>
                  <a:pt x="508106" y="518159"/>
                </a:lnTo>
                <a:lnTo>
                  <a:pt x="516590" y="534669"/>
                </a:lnTo>
                <a:lnTo>
                  <a:pt x="515647" y="566419"/>
                </a:lnTo>
                <a:lnTo>
                  <a:pt x="560719" y="566419"/>
                </a:lnTo>
                <a:lnTo>
                  <a:pt x="570794" y="548639"/>
                </a:lnTo>
                <a:lnTo>
                  <a:pt x="580250" y="520699"/>
                </a:lnTo>
                <a:lnTo>
                  <a:pt x="583112" y="494030"/>
                </a:lnTo>
                <a:close/>
              </a:path>
              <a:path w="805815" h="728980">
                <a:moveTo>
                  <a:pt x="550039" y="401319"/>
                </a:moveTo>
                <a:lnTo>
                  <a:pt x="434576" y="401319"/>
                </a:lnTo>
                <a:lnTo>
                  <a:pt x="450454" y="405129"/>
                </a:lnTo>
                <a:lnTo>
                  <a:pt x="463328" y="414019"/>
                </a:lnTo>
                <a:lnTo>
                  <a:pt x="471959" y="426719"/>
                </a:lnTo>
                <a:lnTo>
                  <a:pt x="475111" y="441959"/>
                </a:lnTo>
                <a:lnTo>
                  <a:pt x="471812" y="458469"/>
                </a:lnTo>
                <a:lnTo>
                  <a:pt x="462857" y="471169"/>
                </a:lnTo>
                <a:lnTo>
                  <a:pt x="449659" y="480059"/>
                </a:lnTo>
                <a:lnTo>
                  <a:pt x="433633" y="482599"/>
                </a:lnTo>
                <a:lnTo>
                  <a:pt x="583329" y="482599"/>
                </a:lnTo>
                <a:lnTo>
                  <a:pt x="582695" y="474979"/>
                </a:lnTo>
                <a:lnTo>
                  <a:pt x="581532" y="466089"/>
                </a:lnTo>
                <a:lnTo>
                  <a:pt x="579750" y="458469"/>
                </a:lnTo>
                <a:lnTo>
                  <a:pt x="646476" y="424180"/>
                </a:lnTo>
                <a:lnTo>
                  <a:pt x="565609" y="424179"/>
                </a:lnTo>
                <a:lnTo>
                  <a:pt x="556816" y="410209"/>
                </a:lnTo>
                <a:lnTo>
                  <a:pt x="550039" y="401319"/>
                </a:lnTo>
                <a:close/>
              </a:path>
              <a:path w="805815" h="728980">
                <a:moveTo>
                  <a:pt x="784467" y="411480"/>
                </a:moveTo>
                <a:lnTo>
                  <a:pt x="671190" y="411480"/>
                </a:lnTo>
                <a:lnTo>
                  <a:pt x="695551" y="429260"/>
                </a:lnTo>
                <a:lnTo>
                  <a:pt x="723976" y="436880"/>
                </a:lnTo>
                <a:lnTo>
                  <a:pt x="753109" y="433070"/>
                </a:lnTo>
                <a:lnTo>
                  <a:pt x="779591" y="417830"/>
                </a:lnTo>
                <a:lnTo>
                  <a:pt x="784467" y="411480"/>
                </a:lnTo>
                <a:close/>
              </a:path>
              <a:path w="805815" h="728980">
                <a:moveTo>
                  <a:pt x="698158" y="233680"/>
                </a:moveTo>
                <a:lnTo>
                  <a:pt x="658935" y="233680"/>
                </a:lnTo>
                <a:lnTo>
                  <a:pt x="683445" y="299720"/>
                </a:lnTo>
                <a:lnTo>
                  <a:pt x="668465" y="312420"/>
                </a:lnTo>
                <a:lnTo>
                  <a:pt x="657639" y="326390"/>
                </a:lnTo>
                <a:lnTo>
                  <a:pt x="651232" y="344170"/>
                </a:lnTo>
                <a:lnTo>
                  <a:pt x="649508" y="361950"/>
                </a:lnTo>
                <a:lnTo>
                  <a:pt x="649508" y="368300"/>
                </a:lnTo>
                <a:lnTo>
                  <a:pt x="650451" y="373380"/>
                </a:lnTo>
                <a:lnTo>
                  <a:pt x="652336" y="379730"/>
                </a:lnTo>
                <a:lnTo>
                  <a:pt x="565609" y="424179"/>
                </a:lnTo>
                <a:lnTo>
                  <a:pt x="646476" y="424180"/>
                </a:lnTo>
                <a:lnTo>
                  <a:pt x="671190" y="411480"/>
                </a:lnTo>
                <a:lnTo>
                  <a:pt x="784467" y="411480"/>
                </a:lnTo>
                <a:lnTo>
                  <a:pt x="793244" y="400050"/>
                </a:lnTo>
                <a:lnTo>
                  <a:pt x="681560" y="400050"/>
                </a:lnTo>
                <a:lnTo>
                  <a:pt x="681560" y="379730"/>
                </a:lnTo>
                <a:lnTo>
                  <a:pt x="683445" y="375920"/>
                </a:lnTo>
                <a:lnTo>
                  <a:pt x="686273" y="374650"/>
                </a:lnTo>
                <a:lnTo>
                  <a:pt x="692872" y="369570"/>
                </a:lnTo>
                <a:lnTo>
                  <a:pt x="700413" y="365760"/>
                </a:lnTo>
                <a:lnTo>
                  <a:pt x="707955" y="364490"/>
                </a:lnTo>
                <a:lnTo>
                  <a:pt x="713611" y="361950"/>
                </a:lnTo>
                <a:lnTo>
                  <a:pt x="805004" y="361950"/>
                </a:lnTo>
                <a:lnTo>
                  <a:pt x="804322" y="356870"/>
                </a:lnTo>
                <a:lnTo>
                  <a:pt x="725858" y="356870"/>
                </a:lnTo>
                <a:lnTo>
                  <a:pt x="717305" y="355600"/>
                </a:lnTo>
                <a:lnTo>
                  <a:pt x="710428" y="350520"/>
                </a:lnTo>
                <a:lnTo>
                  <a:pt x="705848" y="344170"/>
                </a:lnTo>
                <a:lnTo>
                  <a:pt x="704184" y="335280"/>
                </a:lnTo>
                <a:lnTo>
                  <a:pt x="705848" y="326390"/>
                </a:lnTo>
                <a:lnTo>
                  <a:pt x="710428" y="320040"/>
                </a:lnTo>
                <a:lnTo>
                  <a:pt x="717305" y="314960"/>
                </a:lnTo>
                <a:lnTo>
                  <a:pt x="725858" y="313690"/>
                </a:lnTo>
                <a:lnTo>
                  <a:pt x="788391" y="313690"/>
                </a:lnTo>
                <a:lnTo>
                  <a:pt x="786190" y="309880"/>
                </a:lnTo>
                <a:lnTo>
                  <a:pt x="741913" y="287020"/>
                </a:lnTo>
                <a:lnTo>
                  <a:pt x="717382" y="284480"/>
                </a:lnTo>
                <a:lnTo>
                  <a:pt x="698158" y="233680"/>
                </a:lnTo>
                <a:close/>
              </a:path>
              <a:path w="805815" h="728980">
                <a:moveTo>
                  <a:pt x="438406" y="345439"/>
                </a:moveTo>
                <a:lnTo>
                  <a:pt x="391684" y="351789"/>
                </a:lnTo>
                <a:lnTo>
                  <a:pt x="349204" y="373379"/>
                </a:lnTo>
                <a:lnTo>
                  <a:pt x="314855" y="407669"/>
                </a:lnTo>
                <a:lnTo>
                  <a:pt x="414077" y="407669"/>
                </a:lnTo>
                <a:lnTo>
                  <a:pt x="417755" y="405129"/>
                </a:lnTo>
                <a:lnTo>
                  <a:pt x="433633" y="401319"/>
                </a:lnTo>
                <a:lnTo>
                  <a:pt x="550039" y="401319"/>
                </a:lnTo>
                <a:lnTo>
                  <a:pt x="546166" y="396239"/>
                </a:lnTo>
                <a:lnTo>
                  <a:pt x="533926" y="384809"/>
                </a:lnTo>
                <a:lnTo>
                  <a:pt x="520360" y="373379"/>
                </a:lnTo>
                <a:lnTo>
                  <a:pt x="529937" y="355599"/>
                </a:lnTo>
                <a:lnTo>
                  <a:pt x="485481" y="355599"/>
                </a:lnTo>
                <a:lnTo>
                  <a:pt x="438406" y="345439"/>
                </a:lnTo>
                <a:close/>
              </a:path>
              <a:path w="805815" h="728980">
                <a:moveTo>
                  <a:pt x="805004" y="361950"/>
                </a:moveTo>
                <a:lnTo>
                  <a:pt x="738113" y="361950"/>
                </a:lnTo>
                <a:lnTo>
                  <a:pt x="743769" y="364490"/>
                </a:lnTo>
                <a:lnTo>
                  <a:pt x="751310" y="365760"/>
                </a:lnTo>
                <a:lnTo>
                  <a:pt x="757909" y="369570"/>
                </a:lnTo>
                <a:lnTo>
                  <a:pt x="764508" y="374650"/>
                </a:lnTo>
                <a:lnTo>
                  <a:pt x="767336" y="375920"/>
                </a:lnTo>
                <a:lnTo>
                  <a:pt x="769221" y="379730"/>
                </a:lnTo>
                <a:lnTo>
                  <a:pt x="769221" y="400050"/>
                </a:lnTo>
                <a:lnTo>
                  <a:pt x="793244" y="400050"/>
                </a:lnTo>
                <a:lnTo>
                  <a:pt x="798121" y="393700"/>
                </a:lnTo>
                <a:lnTo>
                  <a:pt x="805515" y="365760"/>
                </a:lnTo>
                <a:lnTo>
                  <a:pt x="805004" y="361950"/>
                </a:lnTo>
                <a:close/>
              </a:path>
              <a:path w="805815" h="728980">
                <a:moveTo>
                  <a:pt x="233683" y="327659"/>
                </a:moveTo>
                <a:lnTo>
                  <a:pt x="123004" y="327659"/>
                </a:lnTo>
                <a:lnTo>
                  <a:pt x="143286" y="331469"/>
                </a:lnTo>
                <a:lnTo>
                  <a:pt x="151741" y="334009"/>
                </a:lnTo>
                <a:lnTo>
                  <a:pt x="181936" y="386079"/>
                </a:lnTo>
                <a:lnTo>
                  <a:pt x="273900" y="386079"/>
                </a:lnTo>
                <a:lnTo>
                  <a:pt x="228128" y="361949"/>
                </a:lnTo>
                <a:lnTo>
                  <a:pt x="230602" y="353059"/>
                </a:lnTo>
                <a:lnTo>
                  <a:pt x="232370" y="344169"/>
                </a:lnTo>
                <a:lnTo>
                  <a:pt x="233430" y="334009"/>
                </a:lnTo>
                <a:lnTo>
                  <a:pt x="233683" y="327659"/>
                </a:lnTo>
                <a:close/>
              </a:path>
              <a:path w="805815" h="728980">
                <a:moveTo>
                  <a:pt x="788391" y="313690"/>
                </a:moveTo>
                <a:lnTo>
                  <a:pt x="725858" y="313690"/>
                </a:lnTo>
                <a:lnTo>
                  <a:pt x="734416" y="314960"/>
                </a:lnTo>
                <a:lnTo>
                  <a:pt x="741294" y="320040"/>
                </a:lnTo>
                <a:lnTo>
                  <a:pt x="745875" y="326390"/>
                </a:lnTo>
                <a:lnTo>
                  <a:pt x="747540" y="335280"/>
                </a:lnTo>
                <a:lnTo>
                  <a:pt x="745875" y="344170"/>
                </a:lnTo>
                <a:lnTo>
                  <a:pt x="741294" y="350520"/>
                </a:lnTo>
                <a:lnTo>
                  <a:pt x="734416" y="355600"/>
                </a:lnTo>
                <a:lnTo>
                  <a:pt x="725858" y="356870"/>
                </a:lnTo>
                <a:lnTo>
                  <a:pt x="804322" y="356870"/>
                </a:lnTo>
                <a:lnTo>
                  <a:pt x="801597" y="336550"/>
                </a:lnTo>
                <a:lnTo>
                  <a:pt x="788391" y="313690"/>
                </a:lnTo>
                <a:close/>
              </a:path>
              <a:path w="805815" h="728980">
                <a:moveTo>
                  <a:pt x="751077" y="115570"/>
                </a:moveTo>
                <a:lnTo>
                  <a:pt x="428920" y="115569"/>
                </a:lnTo>
                <a:lnTo>
                  <a:pt x="516589" y="124459"/>
                </a:lnTo>
                <a:lnTo>
                  <a:pt x="520758" y="149859"/>
                </a:lnTo>
                <a:lnTo>
                  <a:pt x="530141" y="172719"/>
                </a:lnTo>
                <a:lnTo>
                  <a:pt x="544296" y="194309"/>
                </a:lnTo>
                <a:lnTo>
                  <a:pt x="562781" y="212089"/>
                </a:lnTo>
                <a:lnTo>
                  <a:pt x="485481" y="355599"/>
                </a:lnTo>
                <a:lnTo>
                  <a:pt x="529937" y="355599"/>
                </a:lnTo>
                <a:lnTo>
                  <a:pt x="597660" y="229869"/>
                </a:lnTo>
                <a:lnTo>
                  <a:pt x="696716" y="229870"/>
                </a:lnTo>
                <a:lnTo>
                  <a:pt x="692872" y="219710"/>
                </a:lnTo>
                <a:lnTo>
                  <a:pt x="728174" y="187960"/>
                </a:lnTo>
                <a:lnTo>
                  <a:pt x="732733" y="179070"/>
                </a:lnTo>
                <a:lnTo>
                  <a:pt x="568437" y="179069"/>
                </a:lnTo>
                <a:lnTo>
                  <a:pt x="568437" y="147319"/>
                </a:lnTo>
                <a:lnTo>
                  <a:pt x="571265" y="142239"/>
                </a:lnTo>
                <a:lnTo>
                  <a:pt x="575036" y="138429"/>
                </a:lnTo>
                <a:lnTo>
                  <a:pt x="582430" y="134619"/>
                </a:lnTo>
                <a:lnTo>
                  <a:pt x="590355" y="129539"/>
                </a:lnTo>
                <a:lnTo>
                  <a:pt x="607087" y="124459"/>
                </a:lnTo>
                <a:lnTo>
                  <a:pt x="613612" y="121920"/>
                </a:lnTo>
                <a:lnTo>
                  <a:pt x="620403" y="120650"/>
                </a:lnTo>
                <a:lnTo>
                  <a:pt x="750660" y="120650"/>
                </a:lnTo>
                <a:lnTo>
                  <a:pt x="751077" y="115570"/>
                </a:lnTo>
                <a:close/>
              </a:path>
              <a:path w="805815" h="728980">
                <a:moveTo>
                  <a:pt x="216012" y="252729"/>
                </a:moveTo>
                <a:lnTo>
                  <a:pt x="115948" y="252729"/>
                </a:lnTo>
                <a:lnTo>
                  <a:pt x="128660" y="255269"/>
                </a:lnTo>
                <a:lnTo>
                  <a:pt x="139162" y="261619"/>
                </a:lnTo>
                <a:lnTo>
                  <a:pt x="146306" y="271779"/>
                </a:lnTo>
                <a:lnTo>
                  <a:pt x="148942" y="284479"/>
                </a:lnTo>
                <a:lnTo>
                  <a:pt x="146306" y="297179"/>
                </a:lnTo>
                <a:lnTo>
                  <a:pt x="139162" y="308609"/>
                </a:lnTo>
                <a:lnTo>
                  <a:pt x="128660" y="314959"/>
                </a:lnTo>
                <a:lnTo>
                  <a:pt x="115948" y="317499"/>
                </a:lnTo>
                <a:lnTo>
                  <a:pt x="233224" y="317499"/>
                </a:lnTo>
                <a:lnTo>
                  <a:pt x="232385" y="306069"/>
                </a:lnTo>
                <a:lnTo>
                  <a:pt x="228246" y="289559"/>
                </a:lnTo>
                <a:lnTo>
                  <a:pt x="221455" y="271779"/>
                </a:lnTo>
                <a:lnTo>
                  <a:pt x="212102" y="256539"/>
                </a:lnTo>
                <a:lnTo>
                  <a:pt x="216012" y="252729"/>
                </a:lnTo>
                <a:close/>
              </a:path>
              <a:path w="805815" h="728980">
                <a:moveTo>
                  <a:pt x="696716" y="229870"/>
                </a:moveTo>
                <a:lnTo>
                  <a:pt x="597660" y="229869"/>
                </a:lnTo>
                <a:lnTo>
                  <a:pt x="616632" y="234950"/>
                </a:lnTo>
                <a:lnTo>
                  <a:pt x="626427" y="236220"/>
                </a:lnTo>
                <a:lnTo>
                  <a:pt x="643852" y="236220"/>
                </a:lnTo>
                <a:lnTo>
                  <a:pt x="658935" y="233680"/>
                </a:lnTo>
                <a:lnTo>
                  <a:pt x="698158" y="233680"/>
                </a:lnTo>
                <a:lnTo>
                  <a:pt x="696716" y="229870"/>
                </a:lnTo>
                <a:close/>
              </a:path>
              <a:path w="805815" h="728980">
                <a:moveTo>
                  <a:pt x="347849" y="11429"/>
                </a:moveTo>
                <a:lnTo>
                  <a:pt x="321777" y="20319"/>
                </a:lnTo>
                <a:lnTo>
                  <a:pt x="301186" y="38099"/>
                </a:lnTo>
                <a:lnTo>
                  <a:pt x="287664" y="60959"/>
                </a:lnTo>
                <a:lnTo>
                  <a:pt x="282803" y="87629"/>
                </a:lnTo>
                <a:lnTo>
                  <a:pt x="283496" y="96519"/>
                </a:lnTo>
                <a:lnTo>
                  <a:pt x="285514" y="106679"/>
                </a:lnTo>
                <a:lnTo>
                  <a:pt x="288769" y="116839"/>
                </a:lnTo>
                <a:lnTo>
                  <a:pt x="293173" y="125729"/>
                </a:lnTo>
                <a:lnTo>
                  <a:pt x="187592" y="229869"/>
                </a:lnTo>
                <a:lnTo>
                  <a:pt x="239475" y="229869"/>
                </a:lnTo>
                <a:lnTo>
                  <a:pt x="317683" y="153669"/>
                </a:lnTo>
                <a:lnTo>
                  <a:pt x="396550" y="153669"/>
                </a:lnTo>
                <a:lnTo>
                  <a:pt x="401862" y="151129"/>
                </a:lnTo>
                <a:lnTo>
                  <a:pt x="422321" y="129539"/>
                </a:lnTo>
                <a:lnTo>
                  <a:pt x="423028" y="128269"/>
                </a:lnTo>
                <a:lnTo>
                  <a:pt x="314855" y="128269"/>
                </a:lnTo>
                <a:lnTo>
                  <a:pt x="314855" y="109219"/>
                </a:lnTo>
                <a:lnTo>
                  <a:pt x="313912" y="109219"/>
                </a:lnTo>
                <a:lnTo>
                  <a:pt x="313912" y="106679"/>
                </a:lnTo>
                <a:lnTo>
                  <a:pt x="315797" y="102869"/>
                </a:lnTo>
                <a:lnTo>
                  <a:pt x="318625" y="101599"/>
                </a:lnTo>
                <a:lnTo>
                  <a:pt x="325224" y="96519"/>
                </a:lnTo>
                <a:lnTo>
                  <a:pt x="340307" y="91439"/>
                </a:lnTo>
                <a:lnTo>
                  <a:pt x="345963" y="90169"/>
                </a:lnTo>
                <a:lnTo>
                  <a:pt x="352562" y="88899"/>
                </a:lnTo>
                <a:lnTo>
                  <a:pt x="604747" y="88899"/>
                </a:lnTo>
                <a:lnTo>
                  <a:pt x="603956" y="85089"/>
                </a:lnTo>
                <a:lnTo>
                  <a:pt x="522245" y="85089"/>
                </a:lnTo>
                <a:lnTo>
                  <a:pt x="497197" y="82549"/>
                </a:lnTo>
                <a:lnTo>
                  <a:pt x="358218" y="82549"/>
                </a:lnTo>
                <a:lnTo>
                  <a:pt x="349660" y="81279"/>
                </a:lnTo>
                <a:lnTo>
                  <a:pt x="342782" y="76199"/>
                </a:lnTo>
                <a:lnTo>
                  <a:pt x="338201" y="69849"/>
                </a:lnTo>
                <a:lnTo>
                  <a:pt x="336536" y="60959"/>
                </a:lnTo>
                <a:lnTo>
                  <a:pt x="338201" y="52069"/>
                </a:lnTo>
                <a:lnTo>
                  <a:pt x="342782" y="45719"/>
                </a:lnTo>
                <a:lnTo>
                  <a:pt x="349660" y="40639"/>
                </a:lnTo>
                <a:lnTo>
                  <a:pt x="358218" y="39369"/>
                </a:lnTo>
                <a:lnTo>
                  <a:pt x="417092" y="39369"/>
                </a:lnTo>
                <a:lnTo>
                  <a:pt x="404292" y="25399"/>
                </a:lnTo>
                <a:lnTo>
                  <a:pt x="377970" y="12699"/>
                </a:lnTo>
                <a:lnTo>
                  <a:pt x="347849" y="11429"/>
                </a:lnTo>
                <a:close/>
              </a:path>
              <a:path w="805815" h="728980">
                <a:moveTo>
                  <a:pt x="750660" y="120650"/>
                </a:moveTo>
                <a:lnTo>
                  <a:pt x="641480" y="120650"/>
                </a:lnTo>
                <a:lnTo>
                  <a:pt x="661763" y="124460"/>
                </a:lnTo>
                <a:lnTo>
                  <a:pt x="670218" y="127000"/>
                </a:lnTo>
                <a:lnTo>
                  <a:pt x="678496" y="130810"/>
                </a:lnTo>
                <a:lnTo>
                  <a:pt x="686420" y="134620"/>
                </a:lnTo>
                <a:lnTo>
                  <a:pt x="693814" y="139700"/>
                </a:lnTo>
                <a:lnTo>
                  <a:pt x="697585" y="142240"/>
                </a:lnTo>
                <a:lnTo>
                  <a:pt x="700413" y="148590"/>
                </a:lnTo>
                <a:lnTo>
                  <a:pt x="700413" y="179070"/>
                </a:lnTo>
                <a:lnTo>
                  <a:pt x="732733" y="179070"/>
                </a:lnTo>
                <a:lnTo>
                  <a:pt x="748365" y="148590"/>
                </a:lnTo>
                <a:lnTo>
                  <a:pt x="750660" y="120650"/>
                </a:lnTo>
                <a:close/>
              </a:path>
              <a:path w="805815" h="728980">
                <a:moveTo>
                  <a:pt x="396550" y="153669"/>
                </a:moveTo>
                <a:lnTo>
                  <a:pt x="317683" y="153669"/>
                </a:lnTo>
                <a:lnTo>
                  <a:pt x="346096" y="163829"/>
                </a:lnTo>
                <a:lnTo>
                  <a:pt x="375304" y="163829"/>
                </a:lnTo>
                <a:lnTo>
                  <a:pt x="396550" y="153669"/>
                </a:lnTo>
                <a:close/>
              </a:path>
              <a:path w="805815" h="728980">
                <a:moveTo>
                  <a:pt x="604747" y="88899"/>
                </a:moveTo>
                <a:lnTo>
                  <a:pt x="363874" y="88899"/>
                </a:lnTo>
                <a:lnTo>
                  <a:pt x="370473" y="90169"/>
                </a:lnTo>
                <a:lnTo>
                  <a:pt x="376129" y="91439"/>
                </a:lnTo>
                <a:lnTo>
                  <a:pt x="383671" y="93979"/>
                </a:lnTo>
                <a:lnTo>
                  <a:pt x="390270" y="97789"/>
                </a:lnTo>
                <a:lnTo>
                  <a:pt x="396868" y="102869"/>
                </a:lnTo>
                <a:lnTo>
                  <a:pt x="399696" y="104139"/>
                </a:lnTo>
                <a:lnTo>
                  <a:pt x="401582" y="107949"/>
                </a:lnTo>
                <a:lnTo>
                  <a:pt x="401582" y="128269"/>
                </a:lnTo>
                <a:lnTo>
                  <a:pt x="423028" y="128269"/>
                </a:lnTo>
                <a:lnTo>
                  <a:pt x="425149" y="124459"/>
                </a:lnTo>
                <a:lnTo>
                  <a:pt x="428920" y="115569"/>
                </a:lnTo>
                <a:lnTo>
                  <a:pt x="751077" y="115570"/>
                </a:lnTo>
                <a:lnTo>
                  <a:pt x="751495" y="110490"/>
                </a:lnTo>
                <a:lnTo>
                  <a:pt x="635368" y="110490"/>
                </a:lnTo>
                <a:lnTo>
                  <a:pt x="622656" y="107950"/>
                </a:lnTo>
                <a:lnTo>
                  <a:pt x="612154" y="101599"/>
                </a:lnTo>
                <a:lnTo>
                  <a:pt x="605010" y="90169"/>
                </a:lnTo>
                <a:lnTo>
                  <a:pt x="604747" y="88899"/>
                </a:lnTo>
                <a:close/>
              </a:path>
              <a:path w="805815" h="728980">
                <a:moveTo>
                  <a:pt x="725645" y="44450"/>
                </a:moveTo>
                <a:lnTo>
                  <a:pt x="635368" y="44450"/>
                </a:lnTo>
                <a:lnTo>
                  <a:pt x="648079" y="46990"/>
                </a:lnTo>
                <a:lnTo>
                  <a:pt x="658581" y="54610"/>
                </a:lnTo>
                <a:lnTo>
                  <a:pt x="665725" y="64770"/>
                </a:lnTo>
                <a:lnTo>
                  <a:pt x="668362" y="77470"/>
                </a:lnTo>
                <a:lnTo>
                  <a:pt x="665725" y="90170"/>
                </a:lnTo>
                <a:lnTo>
                  <a:pt x="658581" y="101600"/>
                </a:lnTo>
                <a:lnTo>
                  <a:pt x="648079" y="107950"/>
                </a:lnTo>
                <a:lnTo>
                  <a:pt x="635368" y="110490"/>
                </a:lnTo>
                <a:lnTo>
                  <a:pt x="751495" y="110490"/>
                </a:lnTo>
                <a:lnTo>
                  <a:pt x="752120" y="102870"/>
                </a:lnTo>
                <a:lnTo>
                  <a:pt x="738113" y="58420"/>
                </a:lnTo>
                <a:lnTo>
                  <a:pt x="725645" y="44450"/>
                </a:lnTo>
                <a:close/>
              </a:path>
              <a:path w="805815" h="728980">
                <a:moveTo>
                  <a:pt x="622258" y="0"/>
                </a:moveTo>
                <a:lnTo>
                  <a:pt x="577864" y="13969"/>
                </a:lnTo>
                <a:lnTo>
                  <a:pt x="542631" y="44449"/>
                </a:lnTo>
                <a:lnTo>
                  <a:pt x="522245" y="85089"/>
                </a:lnTo>
                <a:lnTo>
                  <a:pt x="603956" y="85089"/>
                </a:lnTo>
                <a:lnTo>
                  <a:pt x="602374" y="77469"/>
                </a:lnTo>
                <a:lnTo>
                  <a:pt x="604878" y="64769"/>
                </a:lnTo>
                <a:lnTo>
                  <a:pt x="611801" y="54609"/>
                </a:lnTo>
                <a:lnTo>
                  <a:pt x="622258" y="46990"/>
                </a:lnTo>
                <a:lnTo>
                  <a:pt x="635368" y="44450"/>
                </a:lnTo>
                <a:lnTo>
                  <a:pt x="725645" y="44450"/>
                </a:lnTo>
                <a:lnTo>
                  <a:pt x="707509" y="24130"/>
                </a:lnTo>
                <a:lnTo>
                  <a:pt x="667182" y="3810"/>
                </a:lnTo>
                <a:lnTo>
                  <a:pt x="622258" y="0"/>
                </a:lnTo>
                <a:close/>
              </a:path>
              <a:path w="805815" h="728980">
                <a:moveTo>
                  <a:pt x="417092" y="39369"/>
                </a:moveTo>
                <a:lnTo>
                  <a:pt x="358218" y="39369"/>
                </a:lnTo>
                <a:lnTo>
                  <a:pt x="366776" y="40639"/>
                </a:lnTo>
                <a:lnTo>
                  <a:pt x="373655" y="45719"/>
                </a:lnTo>
                <a:lnTo>
                  <a:pt x="378236" y="52069"/>
                </a:lnTo>
                <a:lnTo>
                  <a:pt x="379900" y="60959"/>
                </a:lnTo>
                <a:lnTo>
                  <a:pt x="378236" y="69849"/>
                </a:lnTo>
                <a:lnTo>
                  <a:pt x="373655" y="76199"/>
                </a:lnTo>
                <a:lnTo>
                  <a:pt x="366776" y="81279"/>
                </a:lnTo>
                <a:lnTo>
                  <a:pt x="358218" y="82549"/>
                </a:lnTo>
                <a:lnTo>
                  <a:pt x="497197" y="82549"/>
                </a:lnTo>
                <a:lnTo>
                  <a:pt x="434576" y="76199"/>
                </a:lnTo>
                <a:lnTo>
                  <a:pt x="424074" y="46989"/>
                </a:lnTo>
                <a:lnTo>
                  <a:pt x="417092" y="39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293875"/>
            <a:ext cx="8729980" cy="2781300"/>
            <a:chOff x="160020" y="1293875"/>
            <a:chExt cx="8729980" cy="2781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9323" y="1648993"/>
              <a:ext cx="3630168" cy="24124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" y="1293875"/>
              <a:ext cx="5445252" cy="27813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8660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¿Qué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es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cloud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computing?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277874" y="2190750"/>
            <a:ext cx="376237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En</a:t>
            </a:r>
            <a:r>
              <a:rPr sz="1400" spc="4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lugar</a:t>
            </a:r>
            <a:r>
              <a:rPr sz="1400" spc="4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4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4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las</a:t>
            </a:r>
            <a:r>
              <a:rPr sz="1400" spc="459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empresas</a:t>
            </a:r>
            <a:r>
              <a:rPr sz="1400" spc="4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tengan</a:t>
            </a:r>
            <a:r>
              <a:rPr sz="1400" spc="45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que </a:t>
            </a:r>
            <a:r>
              <a:rPr sz="1400" dirty="0">
                <a:latin typeface="Arial MT"/>
                <a:cs typeface="Arial MT"/>
              </a:rPr>
              <a:t>comprar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2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mantener</a:t>
            </a:r>
            <a:r>
              <a:rPr sz="1400" spc="1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sus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propios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servidores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y </a:t>
            </a:r>
            <a:r>
              <a:rPr sz="1400" dirty="0">
                <a:latin typeface="Arial MT"/>
                <a:cs typeface="Arial MT"/>
              </a:rPr>
              <a:t>software,</a:t>
            </a:r>
            <a:r>
              <a:rPr sz="1400" spc="3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pueden</a:t>
            </a:r>
            <a:r>
              <a:rPr sz="1400" spc="3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usar</a:t>
            </a:r>
            <a:r>
              <a:rPr sz="1400" spc="3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3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servicios</a:t>
            </a:r>
            <a:r>
              <a:rPr sz="1400" spc="3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3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nube </a:t>
            </a:r>
            <a:r>
              <a:rPr sz="1400" dirty="0">
                <a:latin typeface="Arial MT"/>
                <a:cs typeface="Arial MT"/>
              </a:rPr>
              <a:t>para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acceder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tecnología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necesitan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manera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flexible</a:t>
            </a:r>
            <a:r>
              <a:rPr sz="1400" spc="1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escalable,</a:t>
            </a:r>
            <a:r>
              <a:rPr sz="1400" spc="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pagando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solo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por </a:t>
            </a:r>
            <a:r>
              <a:rPr sz="1400" dirty="0">
                <a:latin typeface="Arial MT"/>
                <a:cs typeface="Arial MT"/>
              </a:rPr>
              <a:t>lo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usan.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¿Qué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es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cloud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computing?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 err="1">
                <a:latin typeface="Calibri"/>
                <a:cs typeface="Calibri"/>
              </a:rPr>
              <a:t>Introducc</a:t>
            </a:r>
            <a:r>
              <a:rPr lang="es-CL" sz="1000" b="1" spc="-10" dirty="0">
                <a:latin typeface="Calibri"/>
                <a:cs typeface="Calibri"/>
              </a:rPr>
              <a:t>i</a:t>
            </a:r>
            <a:r>
              <a:rPr sz="1000" b="1" spc="-10" dirty="0" err="1">
                <a:latin typeface="Calibri"/>
                <a:cs typeface="Calibri"/>
              </a:rPr>
              <a:t>ón</a:t>
            </a:r>
            <a:endParaRPr sz="10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708" y="1306067"/>
            <a:ext cx="4241292" cy="17678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4064" y="2189988"/>
            <a:ext cx="3729228" cy="22753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¿Qué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es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cloud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computing?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3231" y="1306067"/>
            <a:ext cx="8228330" cy="3276600"/>
            <a:chOff x="713231" y="1306067"/>
            <a:chExt cx="8228330" cy="32766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231" y="1306067"/>
              <a:ext cx="4087368" cy="23027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5152" y="3092195"/>
              <a:ext cx="4296156" cy="14904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Conceptos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y</a:t>
            </a:r>
            <a:r>
              <a:rPr sz="2400" spc="-7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características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467" y="1469897"/>
            <a:ext cx="8161020" cy="28009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900"/>
              </a:lnSpc>
              <a:spcBef>
                <a:spcPts val="120"/>
              </a:spcBef>
            </a:pPr>
            <a:r>
              <a:rPr sz="1400" b="1" dirty="0">
                <a:latin typeface="Arial"/>
                <a:cs typeface="Arial"/>
              </a:rPr>
              <a:t>Escalabilidad:</a:t>
            </a:r>
            <a:r>
              <a:rPr sz="1400" b="1" spc="16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El</a:t>
            </a:r>
            <a:r>
              <a:rPr sz="1400" spc="1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Cloud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Computing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permite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escalar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recursos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fácilmente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según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las</a:t>
            </a:r>
            <a:r>
              <a:rPr sz="1400" spc="1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necesidades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del </a:t>
            </a:r>
            <a:r>
              <a:rPr sz="1400" dirty="0">
                <a:latin typeface="Arial MT"/>
                <a:cs typeface="Arial MT"/>
              </a:rPr>
              <a:t>usuario.</a:t>
            </a:r>
            <a:r>
              <a:rPr sz="1400" spc="1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Esto</a:t>
            </a:r>
            <a:r>
              <a:rPr sz="1400" spc="1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significa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recursos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pueden</a:t>
            </a:r>
            <a:r>
              <a:rPr sz="1400" spc="1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</a:t>
            </a:r>
            <a:r>
              <a:rPr sz="1400" spc="1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aumentados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</a:t>
            </a:r>
            <a:r>
              <a:rPr sz="1400" spc="1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disminuidos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1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manera</a:t>
            </a:r>
            <a:r>
              <a:rPr sz="1400" spc="1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rápida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y </a:t>
            </a:r>
            <a:r>
              <a:rPr sz="1400" dirty="0">
                <a:latin typeface="Arial MT"/>
                <a:cs typeface="Arial MT"/>
              </a:rPr>
              <a:t>sencilla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función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demanda.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400">
              <a:latin typeface="Arial MT"/>
              <a:cs typeface="Arial MT"/>
            </a:endParaRPr>
          </a:p>
          <a:p>
            <a:pPr marL="12700" marR="7620" algn="just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Disponibilidad:</a:t>
            </a:r>
            <a:r>
              <a:rPr sz="1400" b="1" spc="6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servicios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nube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suelen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tener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una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alta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disponibilidad,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significa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se </a:t>
            </a:r>
            <a:r>
              <a:rPr sz="1400" dirty="0">
                <a:latin typeface="Arial MT"/>
                <a:cs typeface="Arial MT"/>
              </a:rPr>
              <a:t>puede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acceder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ellos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cualquier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momento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desde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cualquier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lugar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conexión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Internet.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12700" marR="6985" algn="just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Accesibilidad:</a:t>
            </a:r>
            <a:r>
              <a:rPr sz="1400" b="1" spc="36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El</a:t>
            </a:r>
            <a:r>
              <a:rPr sz="1400" spc="3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acceso</a:t>
            </a:r>
            <a:r>
              <a:rPr sz="1400" spc="3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3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3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recursos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3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3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nube</a:t>
            </a:r>
            <a:r>
              <a:rPr sz="1400" spc="3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</a:t>
            </a:r>
            <a:r>
              <a:rPr sz="1400" spc="3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posible</a:t>
            </a:r>
            <a:r>
              <a:rPr sz="1400" spc="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desde</a:t>
            </a:r>
            <a:r>
              <a:rPr sz="1400" spc="3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cualquier</a:t>
            </a:r>
            <a:r>
              <a:rPr sz="1400" spc="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dispositivo</a:t>
            </a:r>
            <a:r>
              <a:rPr sz="1400" spc="38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con </a:t>
            </a:r>
            <a:r>
              <a:rPr sz="1400" dirty="0">
                <a:latin typeface="Arial MT"/>
                <a:cs typeface="Arial MT"/>
              </a:rPr>
              <a:t>conexión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Internet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navegador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web,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permite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usuarios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trabajar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desde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cualquier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lugar.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12700" marR="6985" algn="just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Elasticidad:</a:t>
            </a:r>
            <a:r>
              <a:rPr sz="1400" b="1" spc="34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3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servicios</a:t>
            </a:r>
            <a:r>
              <a:rPr sz="1400" spc="3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3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nube</a:t>
            </a:r>
            <a:r>
              <a:rPr sz="1400" spc="3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</a:t>
            </a:r>
            <a:r>
              <a:rPr sz="1400" spc="3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pueden</a:t>
            </a:r>
            <a:r>
              <a:rPr sz="1400" spc="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adaptar</a:t>
            </a:r>
            <a:r>
              <a:rPr sz="1400" spc="3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las</a:t>
            </a:r>
            <a:r>
              <a:rPr sz="1400" spc="3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necesidades</a:t>
            </a:r>
            <a:r>
              <a:rPr sz="1400" spc="3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cambiantes</a:t>
            </a:r>
            <a:r>
              <a:rPr sz="1400" spc="3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37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los </a:t>
            </a:r>
            <a:r>
              <a:rPr sz="1400" dirty="0">
                <a:latin typeface="Arial MT"/>
                <a:cs typeface="Arial MT"/>
              </a:rPr>
              <a:t>usuarios,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por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puede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aumentar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disminuir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número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recursos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necesarios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función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las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fluctuaciones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demanda.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Conceptos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y</a:t>
            </a:r>
            <a:r>
              <a:rPr sz="2400" spc="-7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características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467" y="1469897"/>
            <a:ext cx="8159750" cy="1942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Pago</a:t>
            </a:r>
            <a:r>
              <a:rPr sz="1400" b="1" spc="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por</a:t>
            </a:r>
            <a:r>
              <a:rPr sz="1400" b="1" spc="9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uso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servicios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nube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suelen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facturados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según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uso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haga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ellos,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lo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permite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usuarios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pagar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sólo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por</a:t>
            </a:r>
            <a:r>
              <a:rPr sz="1400" spc="2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utilizan,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evitando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necesidad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hacer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grandes </a:t>
            </a:r>
            <a:r>
              <a:rPr sz="1400" dirty="0">
                <a:latin typeface="Arial MT"/>
                <a:cs typeface="Arial MT"/>
              </a:rPr>
              <a:t>inversiones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hardware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-10" dirty="0">
                <a:latin typeface="Arial MT"/>
                <a:cs typeface="Arial MT"/>
              </a:rPr>
              <a:t> software.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12700" marR="5715" algn="just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Flexibilidad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Cloud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Computing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permite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2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usuarios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seleccionar</a:t>
            </a:r>
            <a:r>
              <a:rPr sz="1400" spc="25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2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combinar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2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recursos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que </a:t>
            </a:r>
            <a:r>
              <a:rPr sz="1400" dirty="0">
                <a:latin typeface="Arial MT"/>
                <a:cs typeface="Arial MT"/>
              </a:rPr>
              <a:t>necesitan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según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necesidades,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configurarlos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manera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personalizada.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400">
              <a:latin typeface="Arial MT"/>
              <a:cs typeface="Arial MT"/>
            </a:endParaRPr>
          </a:p>
          <a:p>
            <a:pPr marL="12700" marR="5080" algn="just">
              <a:lnSpc>
                <a:spcPts val="1639"/>
              </a:lnSpc>
            </a:pPr>
            <a:r>
              <a:rPr sz="1400" b="1" dirty="0">
                <a:latin typeface="Arial"/>
                <a:cs typeface="Arial"/>
              </a:rPr>
              <a:t>Seguridad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2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3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proveedores</a:t>
            </a:r>
            <a:r>
              <a:rPr sz="1400" spc="3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2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servicios</a:t>
            </a:r>
            <a:r>
              <a:rPr sz="1400" spc="3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3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2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nube</a:t>
            </a:r>
            <a:r>
              <a:rPr sz="1400" spc="2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suelen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contar</a:t>
            </a:r>
            <a:r>
              <a:rPr sz="1400" spc="3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</a:t>
            </a:r>
            <a:r>
              <a:rPr sz="1400" spc="2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medidas</a:t>
            </a:r>
            <a:r>
              <a:rPr sz="1400" spc="3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2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seguridad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y </a:t>
            </a:r>
            <a:r>
              <a:rPr sz="1400" dirty="0">
                <a:latin typeface="Arial MT"/>
                <a:cs typeface="Arial MT"/>
              </a:rPr>
              <a:t>privacidad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proteger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datos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sistemas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</a:t>
            </a:r>
            <a:r>
              <a:rPr sz="1400" spc="-10" dirty="0">
                <a:latin typeface="Arial MT"/>
                <a:cs typeface="Arial MT"/>
              </a:rPr>
              <a:t> usuarios.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Modelos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de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servicio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en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la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nube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412" y="1601470"/>
            <a:ext cx="2984500" cy="1089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10"/>
              </a:spcBef>
            </a:pPr>
            <a:r>
              <a:rPr sz="1400" dirty="0">
                <a:latin typeface="Arial MT"/>
                <a:cs typeface="Arial MT"/>
              </a:rPr>
              <a:t>Hay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tipos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principales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modelos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servicios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cloud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computing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que </a:t>
            </a:r>
            <a:r>
              <a:rPr sz="1400" dirty="0">
                <a:latin typeface="Arial MT"/>
                <a:cs typeface="Arial MT"/>
              </a:rPr>
              <a:t>puedes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seleccionar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según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nivel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control,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flexibilidad 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gestión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que </a:t>
            </a:r>
            <a:r>
              <a:rPr sz="1400" dirty="0">
                <a:latin typeface="Arial MT"/>
                <a:cs typeface="Arial MT"/>
              </a:rPr>
              <a:t>necesite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empresa.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823" y="1728216"/>
            <a:ext cx="4742687" cy="19537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1505</Words>
  <Application>Microsoft Office PowerPoint</Application>
  <PresentationFormat>Presentación en pantalla (16:9)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Arial MT</vt:lpstr>
      <vt:lpstr>Calibri</vt:lpstr>
      <vt:lpstr>Office Theme</vt:lpstr>
      <vt:lpstr> Curso: Big Data Unidad III: Cloud Computing.</vt:lpstr>
      <vt:lpstr>¿Qué es cloud computing?</vt:lpstr>
      <vt:lpstr>¿Qué es cloud computing?</vt:lpstr>
      <vt:lpstr>¿Qué es cloud computing?</vt:lpstr>
      <vt:lpstr>¿Qué es cloud computing?</vt:lpstr>
      <vt:lpstr>¿Qué es cloud computing?</vt:lpstr>
      <vt:lpstr>Conceptos y características</vt:lpstr>
      <vt:lpstr>Conceptos y características</vt:lpstr>
      <vt:lpstr>Modelos de servicio en la nube</vt:lpstr>
      <vt:lpstr>On-Premises</vt:lpstr>
      <vt:lpstr>Infraestructura como servicios (IaaS)</vt:lpstr>
      <vt:lpstr>Plataforma como servicio (PaaS)</vt:lpstr>
      <vt:lpstr>Software como servicios (SaaS)</vt:lpstr>
      <vt:lpstr>Modelos de servicio en la nube</vt:lpstr>
      <vt:lpstr>Principales proveedores de servicios cloud</vt:lpstr>
      <vt:lpstr>Principales proveedores de servicios cloud</vt:lpstr>
      <vt:lpstr>Principales proveedores de servicios cloud</vt:lpstr>
      <vt:lpstr>Caso N°1</vt:lpstr>
      <vt:lpstr>Control N°1</vt:lpstr>
      <vt:lpstr>Bibliografía recomendada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DK</dc:creator>
  <cp:lastModifiedBy>DIEGO MIRANDA OLAVARRIA</cp:lastModifiedBy>
  <cp:revision>4</cp:revision>
  <dcterms:created xsi:type="dcterms:W3CDTF">2024-06-05T15:15:47Z</dcterms:created>
  <dcterms:modified xsi:type="dcterms:W3CDTF">2024-06-05T15:29:01Z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2023-05-08T00:00:00Z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PowerPoint® LTSC</vt:lpwstr>
  </property>
</Properties>
</file>