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9144000" cy="5143500" type="screen16x9"/>
  <p:notesSz cx="9144000" cy="51435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247477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D761D31C-A632-495E-8BB5-42DD370ADF3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0"/>
            <a:ext cx="9143999" cy="5142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916" y="1959990"/>
            <a:ext cx="386816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399" y="1703577"/>
            <a:ext cx="6115050" cy="201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32" y="1849545"/>
            <a:ext cx="6858000" cy="1384790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975" dirty="0"/>
              <a:t>Curso:</a:t>
            </a:r>
            <a:br>
              <a:rPr lang="es-MX" sz="3975" dirty="0"/>
            </a:br>
            <a:r>
              <a:rPr lang="es-MX" sz="3975" i="1" dirty="0"/>
              <a:t>Big Data</a:t>
            </a:r>
            <a:br>
              <a:rPr lang="es-MX" b="1" i="1" dirty="0"/>
            </a:br>
            <a:r>
              <a:rPr lang="es-MX" sz="3000" dirty="0"/>
              <a:t>Unidad III: </a:t>
            </a:r>
            <a:r>
              <a:rPr lang="es-MX" sz="3000" i="1" dirty="0"/>
              <a:t>Cloud Computing</a:t>
            </a:r>
            <a:r>
              <a:rPr lang="es-MX" sz="3000" dirty="0"/>
              <a:t>.</a:t>
            </a:r>
            <a:endParaRPr lang="en-US" sz="3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2783" y="3293955"/>
            <a:ext cx="6858000" cy="476891"/>
          </a:xfrm>
        </p:spPr>
        <p:txBody>
          <a:bodyPr>
            <a:normAutofit/>
          </a:bodyPr>
          <a:lstStyle/>
          <a:p>
            <a:r>
              <a:rPr lang="es-MX" b="1" dirty="0"/>
              <a:t>Clase 2: Arquitecturas de </a:t>
            </a:r>
            <a:r>
              <a:rPr lang="es-MX" b="1" i="1" dirty="0"/>
              <a:t>Cloud Computing</a:t>
            </a:r>
            <a:r>
              <a:rPr lang="es-MX" b="1" dirty="0"/>
              <a:t>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72" y="69103"/>
            <a:ext cx="2395721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3973398"/>
            <a:ext cx="6858000" cy="1058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500" dirty="0"/>
              <a:t>Profesor: Diego Miranda O.</a:t>
            </a:r>
          </a:p>
          <a:p>
            <a:r>
              <a:rPr lang="es-MX" sz="1500" i="1" dirty="0"/>
              <a:t>Data </a:t>
            </a:r>
            <a:r>
              <a:rPr lang="es-MX" sz="1500" i="1" dirty="0" err="1"/>
              <a:t>Scientist</a:t>
            </a:r>
            <a:endParaRPr lang="es-MX" sz="1500" i="1" dirty="0"/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 err="1">
                <a:latin typeface="Calibri"/>
                <a:cs typeface="Calibri"/>
              </a:rPr>
              <a:t>Intr</a:t>
            </a:r>
            <a:r>
              <a:rPr lang="es-CL" sz="1000" b="1" spc="-5" dirty="0">
                <a:latin typeface="Calibri"/>
                <a:cs typeface="Calibri"/>
              </a:rPr>
              <a:t>o</a:t>
            </a:r>
            <a:r>
              <a:rPr sz="1000" b="1" spc="-5" dirty="0" err="1">
                <a:latin typeface="Calibri"/>
                <a:cs typeface="Calibri"/>
              </a:rPr>
              <a:t>ducción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469897"/>
            <a:ext cx="4659630" cy="1089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GitHub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GitHub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-5" dirty="0">
                <a:latin typeface="Arial MT"/>
                <a:cs typeface="Arial MT"/>
              </a:rPr>
              <a:t> 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plataforma</a:t>
            </a:r>
            <a:r>
              <a:rPr sz="1400" spc="-5" dirty="0">
                <a:latin typeface="Arial MT"/>
                <a:cs typeface="Arial MT"/>
              </a:rPr>
              <a:t> 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línea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el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desarrollo colaborativo de software.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plataforma utiliza </a:t>
            </a:r>
            <a:r>
              <a:rPr sz="1400" dirty="0">
                <a:latin typeface="Arial MT"/>
                <a:cs typeface="Arial MT"/>
              </a:rPr>
              <a:t> una </a:t>
            </a:r>
            <a:r>
              <a:rPr sz="1400" spc="-5" dirty="0">
                <a:latin typeface="Arial MT"/>
                <a:cs typeface="Arial MT"/>
              </a:rPr>
              <a:t>arquitectura cloud-native para proporcionar </a:t>
            </a:r>
            <a:r>
              <a:rPr sz="1400" dirty="0">
                <a:latin typeface="Arial MT"/>
                <a:cs typeface="Arial MT"/>
              </a:rPr>
              <a:t>un </a:t>
            </a:r>
            <a:r>
              <a:rPr sz="1400" spc="-5" dirty="0">
                <a:latin typeface="Arial MT"/>
                <a:cs typeface="Arial MT"/>
              </a:rPr>
              <a:t>servicio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escalable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confiable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millones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desarrolladores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dirty="0">
                <a:latin typeface="Arial MT"/>
                <a:cs typeface="Arial MT"/>
              </a:rPr>
              <a:t>mundo.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4608" y="2534411"/>
            <a:ext cx="3465576" cy="1940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758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Virtualización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7" y="1469897"/>
            <a:ext cx="436816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virtualización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tecnología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clave</a:t>
            </a:r>
            <a:r>
              <a:rPr sz="1400" spc="-5" dirty="0">
                <a:latin typeface="Arial MT"/>
                <a:cs typeface="Arial MT"/>
              </a:rPr>
              <a:t> 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 cloud que permite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las organizaciones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crear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administrar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recursos</a:t>
            </a:r>
            <a:r>
              <a:rPr sz="1400" dirty="0">
                <a:latin typeface="Arial MT"/>
                <a:cs typeface="Arial MT"/>
              </a:rPr>
              <a:t> 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manera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más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eficiente. En términos simples,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virtualización es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creación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una versión virtual de </a:t>
            </a:r>
            <a:r>
              <a:rPr sz="1400" spc="-10" dirty="0">
                <a:latin typeface="Arial MT"/>
                <a:cs typeface="Arial MT"/>
              </a:rPr>
              <a:t>un recurso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TI, </a:t>
            </a:r>
            <a:r>
              <a:rPr sz="1400" spc="-5" dirty="0">
                <a:latin typeface="Arial MT"/>
                <a:cs typeface="Arial MT"/>
              </a:rPr>
              <a:t> como un servidor, un almacenamiento </a:t>
            </a:r>
            <a:r>
              <a:rPr sz="1400" dirty="0">
                <a:latin typeface="Arial MT"/>
                <a:cs typeface="Arial MT"/>
              </a:rPr>
              <a:t>o </a:t>
            </a:r>
            <a:r>
              <a:rPr sz="1400" spc="-5" dirty="0">
                <a:latin typeface="Arial MT"/>
                <a:cs typeface="Arial MT"/>
              </a:rPr>
              <a:t>una red, que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puede ser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utilizada</a:t>
            </a:r>
            <a:r>
              <a:rPr sz="1400" dirty="0">
                <a:latin typeface="Arial MT"/>
                <a:cs typeface="Arial MT"/>
              </a:rPr>
              <a:t> de </a:t>
            </a:r>
            <a:r>
              <a:rPr sz="1400" spc="-5" dirty="0">
                <a:latin typeface="Arial MT"/>
                <a:cs typeface="Arial MT"/>
              </a:rPr>
              <a:t>forma aislada</a:t>
            </a:r>
            <a:r>
              <a:rPr sz="1400" dirty="0">
                <a:latin typeface="Arial MT"/>
                <a:cs typeface="Arial MT"/>
              </a:rPr>
              <a:t> y en </a:t>
            </a:r>
            <a:r>
              <a:rPr sz="1400" spc="-5" dirty="0">
                <a:latin typeface="Arial MT"/>
                <a:cs typeface="Arial MT"/>
              </a:rPr>
              <a:t>múltiples </a:t>
            </a:r>
            <a:r>
              <a:rPr sz="1400" dirty="0">
                <a:latin typeface="Arial MT"/>
                <a:cs typeface="Arial MT"/>
              </a:rPr>
              <a:t> instancias.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3103" y="2572511"/>
            <a:ext cx="3191255" cy="20314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288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Tipos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7" y="1333626"/>
            <a:ext cx="8159115" cy="322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Arquitectura de tres </a:t>
            </a:r>
            <a:r>
              <a:rPr sz="1400" b="1" spc="-10" dirty="0">
                <a:latin typeface="Arial"/>
                <a:cs typeface="Arial"/>
              </a:rPr>
              <a:t>niveles: </a:t>
            </a:r>
            <a:r>
              <a:rPr sz="1400" spc="-5" dirty="0">
                <a:latin typeface="Arial MT"/>
                <a:cs typeface="Arial MT"/>
              </a:rPr>
              <a:t>Esta arquitectura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compone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tres capas: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capa de presentación, </a:t>
            </a:r>
            <a:r>
              <a:rPr sz="1400" spc="-15" dirty="0">
                <a:latin typeface="Arial MT"/>
                <a:cs typeface="Arial MT"/>
              </a:rPr>
              <a:t>la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capa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aplicación</a:t>
            </a:r>
            <a:r>
              <a:rPr sz="1400" dirty="0">
                <a:latin typeface="Arial MT"/>
                <a:cs typeface="Arial MT"/>
              </a:rPr>
              <a:t> y la </a:t>
            </a:r>
            <a:r>
              <a:rPr sz="1400" spc="-5" dirty="0">
                <a:latin typeface="Arial MT"/>
                <a:cs typeface="Arial MT"/>
              </a:rPr>
              <a:t>capa de datos.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 arquitectura comúnmente utilizada para aplicaciones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 algn="just">
              <a:lnSpc>
                <a:spcPct val="98900"/>
              </a:lnSpc>
            </a:pPr>
            <a:r>
              <a:rPr sz="1400" b="1" spc="-5" dirty="0">
                <a:latin typeface="Arial"/>
                <a:cs typeface="Arial"/>
              </a:rPr>
              <a:t>Arquitectura de microservicios: </a:t>
            </a:r>
            <a:r>
              <a:rPr sz="1400" spc="-5" dirty="0">
                <a:latin typeface="Arial MT"/>
                <a:cs typeface="Arial MT"/>
              </a:rPr>
              <a:t>Esta arquitectura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basa en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creación de aplicaciones como un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conjunto de servicios independientes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ejecutan de forma autónoma </a:t>
            </a:r>
            <a:r>
              <a:rPr sz="1400" dirty="0">
                <a:latin typeface="Arial MT"/>
                <a:cs typeface="Arial MT"/>
              </a:rPr>
              <a:t>y se </a:t>
            </a:r>
            <a:r>
              <a:rPr sz="1400" spc="-5" dirty="0">
                <a:latin typeface="Arial MT"/>
                <a:cs typeface="Arial MT"/>
              </a:rPr>
              <a:t>comunican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través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APIs.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Arquitectura de </a:t>
            </a:r>
            <a:r>
              <a:rPr sz="1400" b="1" spc="-10" dirty="0">
                <a:latin typeface="Arial"/>
                <a:cs typeface="Arial"/>
              </a:rPr>
              <a:t>nube </a:t>
            </a:r>
            <a:r>
              <a:rPr sz="1400" b="1" spc="-5" dirty="0">
                <a:latin typeface="Arial"/>
                <a:cs typeface="Arial"/>
              </a:rPr>
              <a:t>híbrida: </a:t>
            </a:r>
            <a:r>
              <a:rPr sz="1400" dirty="0">
                <a:latin typeface="Arial MT"/>
                <a:cs typeface="Arial MT"/>
              </a:rPr>
              <a:t>Esta </a:t>
            </a:r>
            <a:r>
              <a:rPr sz="1400" spc="-5" dirty="0">
                <a:latin typeface="Arial MT"/>
                <a:cs typeface="Arial MT"/>
              </a:rPr>
              <a:t>arquitectura combina recursos de nube pública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privada para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proporcionar una solución de infraestructura híbrida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adapta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diferentes necesidades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empresa.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 algn="just">
              <a:lnSpc>
                <a:spcPct val="99000"/>
              </a:lnSpc>
            </a:pPr>
            <a:r>
              <a:rPr sz="1400" b="1" spc="-5" dirty="0">
                <a:latin typeface="Arial"/>
                <a:cs typeface="Arial"/>
              </a:rPr>
              <a:t>Arquitectura sin servidor: </a:t>
            </a:r>
            <a:r>
              <a:rPr sz="1400" dirty="0">
                <a:latin typeface="Arial MT"/>
                <a:cs typeface="Arial MT"/>
              </a:rPr>
              <a:t>Esta </a:t>
            </a:r>
            <a:r>
              <a:rPr sz="1400" spc="-5" dirty="0">
                <a:latin typeface="Arial MT"/>
                <a:cs typeface="Arial MT"/>
              </a:rPr>
              <a:t>arquitectura utiliza servicios de computación </a:t>
            </a:r>
            <a:r>
              <a:rPr sz="1400" dirty="0">
                <a:latin typeface="Arial MT"/>
                <a:cs typeface="Arial MT"/>
              </a:rPr>
              <a:t>en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nube que ejecutan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código bajo demanda, </a:t>
            </a:r>
            <a:r>
              <a:rPr sz="1400" dirty="0">
                <a:latin typeface="Arial MT"/>
                <a:cs typeface="Arial MT"/>
              </a:rPr>
              <a:t>lo </a:t>
            </a:r>
            <a:r>
              <a:rPr sz="1400" spc="-5" dirty="0">
                <a:latin typeface="Arial MT"/>
                <a:cs typeface="Arial MT"/>
              </a:rPr>
              <a:t>que permite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los desarrolladores crear aplicaciones </a:t>
            </a:r>
            <a:r>
              <a:rPr sz="1400" dirty="0">
                <a:latin typeface="Arial MT"/>
                <a:cs typeface="Arial MT"/>
              </a:rPr>
              <a:t>sin </a:t>
            </a:r>
            <a:r>
              <a:rPr sz="1400" spc="-5" dirty="0">
                <a:latin typeface="Arial MT"/>
                <a:cs typeface="Arial MT"/>
              </a:rPr>
              <a:t>preocuparse por </a:t>
            </a:r>
            <a:r>
              <a:rPr sz="1400" spc="-1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infraestructura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subyacente.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492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Servicios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 Cloud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5" y="1034796"/>
            <a:ext cx="7691628" cy="3659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501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Servicios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 Cloud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AWS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1036319"/>
            <a:ext cx="6981444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455" y="2484120"/>
            <a:ext cx="4334256" cy="2209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465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5" dirty="0">
                <a:solidFill>
                  <a:srgbClr val="000000"/>
                </a:solidFill>
              </a:rPr>
              <a:t> APPs en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y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Python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708" y="1062227"/>
            <a:ext cx="4072128" cy="21092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6032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el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despliegue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 </a:t>
            </a:r>
            <a:r>
              <a:rPr sz="2400" spc="-5" dirty="0">
                <a:solidFill>
                  <a:srgbClr val="000000"/>
                </a:solidFill>
              </a:rPr>
              <a:t>apps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en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1306067"/>
            <a:ext cx="7135368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7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</a:t>
            </a:r>
            <a:r>
              <a:rPr sz="2400" spc="5" dirty="0">
                <a:solidFill>
                  <a:srgbClr val="000000"/>
                </a:solidFill>
              </a:rPr>
              <a:t>o</a:t>
            </a:r>
            <a:r>
              <a:rPr sz="2400" spc="-5" dirty="0">
                <a:solidFill>
                  <a:srgbClr val="000000"/>
                </a:solidFill>
              </a:rPr>
              <a:t>f</a:t>
            </a:r>
            <a:r>
              <a:rPr sz="2400" spc="-10" dirty="0">
                <a:solidFill>
                  <a:srgbClr val="000000"/>
                </a:solidFill>
              </a:rPr>
              <a:t>t</a:t>
            </a:r>
            <a:r>
              <a:rPr sz="2400" spc="-5" dirty="0">
                <a:solidFill>
                  <a:srgbClr val="000000"/>
                </a:solidFill>
              </a:rPr>
              <a:t>ware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143" y="1164716"/>
            <a:ext cx="5120005" cy="331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99"/>
              </a:lnSpc>
              <a:spcBef>
                <a:spcPts val="95"/>
              </a:spcBef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Studio: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Arial MT"/>
                <a:cs typeface="Arial MT"/>
              </a:rPr>
              <a:t>R Studio es un </a:t>
            </a:r>
            <a:r>
              <a:rPr sz="1200" spc="-10" dirty="0">
                <a:latin typeface="Arial MT"/>
                <a:cs typeface="Arial MT"/>
              </a:rPr>
              <a:t>entorno </a:t>
            </a:r>
            <a:r>
              <a:rPr sz="1200" spc="-5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desarrollo integrado </a:t>
            </a:r>
            <a:r>
              <a:rPr sz="1200" dirty="0">
                <a:latin typeface="Arial MT"/>
                <a:cs typeface="Arial MT"/>
              </a:rPr>
              <a:t>(IDE) </a:t>
            </a:r>
            <a:r>
              <a:rPr sz="1200" spc="-5" dirty="0">
                <a:latin typeface="Arial MT"/>
                <a:cs typeface="Arial MT"/>
              </a:rPr>
              <a:t>para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ampliamente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utilizado</a:t>
            </a:r>
            <a:r>
              <a:rPr sz="1200" dirty="0">
                <a:latin typeface="Arial MT"/>
                <a:cs typeface="Arial MT"/>
              </a:rPr>
              <a:t> 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análisis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datos</a:t>
            </a:r>
            <a:r>
              <a:rPr sz="1200" dirty="0">
                <a:latin typeface="Arial MT"/>
                <a:cs typeface="Arial MT"/>
              </a:rPr>
              <a:t> 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estadísticas.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spc="-5" dirty="0">
                <a:latin typeface="Calibri"/>
                <a:cs typeface="Calibri"/>
              </a:rPr>
              <a:t>Visual</a:t>
            </a:r>
            <a:r>
              <a:rPr sz="1200" b="1" dirty="0">
                <a:latin typeface="Calibri"/>
                <a:cs typeface="Calibri"/>
              </a:rPr>
              <a:t> Studio </a:t>
            </a:r>
            <a:r>
              <a:rPr sz="1200" b="1" spc="-5" dirty="0">
                <a:latin typeface="Calibri"/>
                <a:cs typeface="Calibri"/>
              </a:rPr>
              <a:t>Code: </a:t>
            </a:r>
            <a:r>
              <a:rPr sz="1200" spc="-5" dirty="0">
                <a:latin typeface="Arial MT"/>
                <a:cs typeface="Arial MT"/>
              </a:rPr>
              <a:t>Visual Studio </a:t>
            </a:r>
            <a:r>
              <a:rPr sz="1200" spc="-10" dirty="0">
                <a:latin typeface="Arial MT"/>
                <a:cs typeface="Arial MT"/>
              </a:rPr>
              <a:t>Code </a:t>
            </a:r>
            <a:r>
              <a:rPr sz="1200" spc="-5" dirty="0">
                <a:latin typeface="Arial MT"/>
                <a:cs typeface="Arial MT"/>
              </a:rPr>
              <a:t>es </a:t>
            </a:r>
            <a:r>
              <a:rPr sz="1200" spc="-10" dirty="0">
                <a:latin typeface="Arial MT"/>
                <a:cs typeface="Arial MT"/>
              </a:rPr>
              <a:t>un </a:t>
            </a:r>
            <a:r>
              <a:rPr sz="1200" spc="-5" dirty="0">
                <a:latin typeface="Arial MT"/>
                <a:cs typeface="Arial MT"/>
              </a:rPr>
              <a:t>editor </a:t>
            </a:r>
            <a:r>
              <a:rPr sz="1200" spc="-10" dirty="0">
                <a:latin typeface="Arial MT"/>
                <a:cs typeface="Arial MT"/>
              </a:rPr>
              <a:t>de código </a:t>
            </a:r>
            <a:r>
              <a:rPr sz="1200" spc="-5" dirty="0">
                <a:latin typeface="Arial MT"/>
                <a:cs typeface="Arial MT"/>
              </a:rPr>
              <a:t>ligero,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potente</a:t>
            </a:r>
            <a:r>
              <a:rPr sz="1200" dirty="0">
                <a:latin typeface="Arial MT"/>
                <a:cs typeface="Arial MT"/>
              </a:rPr>
              <a:t> 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altamente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personalizable,</a:t>
            </a:r>
            <a:r>
              <a:rPr sz="1200" spc="-5" dirty="0">
                <a:latin typeface="Arial MT"/>
                <a:cs typeface="Arial MT"/>
              </a:rPr>
              <a:t> con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soporte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múltiples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lenguajes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programación.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spc="-5" dirty="0">
                <a:latin typeface="Calibri"/>
                <a:cs typeface="Calibri"/>
              </a:rPr>
              <a:t>Docker: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Arial MT"/>
                <a:cs typeface="Arial MT"/>
              </a:rPr>
              <a:t>Docker es </a:t>
            </a:r>
            <a:r>
              <a:rPr sz="1200" spc="-10" dirty="0">
                <a:latin typeface="Arial MT"/>
                <a:cs typeface="Arial MT"/>
              </a:rPr>
              <a:t>una </a:t>
            </a:r>
            <a:r>
              <a:rPr sz="1200" spc="-5" dirty="0">
                <a:latin typeface="Arial MT"/>
                <a:cs typeface="Arial MT"/>
              </a:rPr>
              <a:t>plataforma </a:t>
            </a:r>
            <a:r>
              <a:rPr sz="1200" spc="-10" dirty="0">
                <a:latin typeface="Arial MT"/>
                <a:cs typeface="Arial MT"/>
              </a:rPr>
              <a:t>de </a:t>
            </a:r>
            <a:r>
              <a:rPr sz="1200" spc="-5" dirty="0">
                <a:latin typeface="Arial MT"/>
                <a:cs typeface="Arial MT"/>
              </a:rPr>
              <a:t>contenedores </a:t>
            </a:r>
            <a:r>
              <a:rPr sz="1200" spc="-10" dirty="0">
                <a:latin typeface="Arial MT"/>
                <a:cs typeface="Arial MT"/>
              </a:rPr>
              <a:t>de </a:t>
            </a:r>
            <a:r>
              <a:rPr sz="1200" spc="-5" dirty="0">
                <a:latin typeface="Arial MT"/>
                <a:cs typeface="Arial MT"/>
              </a:rPr>
              <a:t>software que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permite </a:t>
            </a:r>
            <a:r>
              <a:rPr sz="1200" spc="-10" dirty="0">
                <a:latin typeface="Arial MT"/>
                <a:cs typeface="Arial MT"/>
              </a:rPr>
              <a:t>la creación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-5" dirty="0">
                <a:latin typeface="Arial MT"/>
                <a:cs typeface="Arial MT"/>
              </a:rPr>
              <a:t>distribución </a:t>
            </a:r>
            <a:r>
              <a:rPr sz="1200" spc="-10" dirty="0">
                <a:latin typeface="Arial MT"/>
                <a:cs typeface="Arial MT"/>
              </a:rPr>
              <a:t>de aplicaciones </a:t>
            </a:r>
            <a:r>
              <a:rPr sz="1200" spc="-5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manera </a:t>
            </a:r>
            <a:r>
              <a:rPr sz="1200" spc="-5" dirty="0">
                <a:latin typeface="Arial MT"/>
                <a:cs typeface="Arial MT"/>
              </a:rPr>
              <a:t>eficiente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portátil.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dirty="0">
                <a:latin typeface="Calibri"/>
                <a:cs typeface="Calibri"/>
              </a:rPr>
              <a:t>Git</a:t>
            </a:r>
            <a:r>
              <a:rPr sz="1200" dirty="0">
                <a:latin typeface="Calibri"/>
                <a:cs typeface="Calibri"/>
              </a:rPr>
              <a:t>: </a:t>
            </a:r>
            <a:r>
              <a:rPr sz="1200" dirty="0">
                <a:latin typeface="Arial MT"/>
                <a:cs typeface="Arial MT"/>
              </a:rPr>
              <a:t>Git </a:t>
            </a:r>
            <a:r>
              <a:rPr sz="1200" spc="-5" dirty="0">
                <a:latin typeface="Arial MT"/>
                <a:cs typeface="Arial MT"/>
              </a:rPr>
              <a:t>es </a:t>
            </a:r>
            <a:r>
              <a:rPr sz="1200" spc="-10" dirty="0">
                <a:latin typeface="Arial MT"/>
                <a:cs typeface="Arial MT"/>
              </a:rPr>
              <a:t>un </a:t>
            </a:r>
            <a:r>
              <a:rPr sz="1200" spc="-5" dirty="0">
                <a:latin typeface="Arial MT"/>
                <a:cs typeface="Arial MT"/>
              </a:rPr>
              <a:t>sistema </a:t>
            </a:r>
            <a:r>
              <a:rPr sz="1200" spc="-10" dirty="0">
                <a:latin typeface="Arial MT"/>
                <a:cs typeface="Arial MT"/>
              </a:rPr>
              <a:t>de </a:t>
            </a:r>
            <a:r>
              <a:rPr sz="1200" spc="-5" dirty="0">
                <a:latin typeface="Arial MT"/>
                <a:cs typeface="Arial MT"/>
              </a:rPr>
              <a:t>control </a:t>
            </a:r>
            <a:r>
              <a:rPr sz="1200" spc="-10" dirty="0">
                <a:latin typeface="Arial MT"/>
                <a:cs typeface="Arial MT"/>
              </a:rPr>
              <a:t>de versiones </a:t>
            </a:r>
            <a:r>
              <a:rPr sz="1200" spc="-5" dirty="0">
                <a:latin typeface="Arial MT"/>
                <a:cs typeface="Arial MT"/>
              </a:rPr>
              <a:t>distribuido que permite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gestionar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desarrollo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software de</a:t>
            </a:r>
            <a:r>
              <a:rPr sz="1200" dirty="0">
                <a:latin typeface="Arial MT"/>
                <a:cs typeface="Arial MT"/>
              </a:rPr>
              <a:t> manera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eficiente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colaborativa.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99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spc="-5" dirty="0">
                <a:latin typeface="Calibri"/>
                <a:cs typeface="Calibri"/>
              </a:rPr>
              <a:t>GCP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CLI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dirty="0">
                <a:latin typeface="Arial MT"/>
                <a:cs typeface="Arial MT"/>
              </a:rPr>
              <a:t>GCP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una</a:t>
            </a:r>
            <a:r>
              <a:rPr sz="1200" spc="-5" dirty="0">
                <a:latin typeface="Arial MT"/>
                <a:cs typeface="Arial MT"/>
              </a:rPr>
              <a:t> herramienta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línea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comando</a:t>
            </a:r>
            <a:r>
              <a:rPr sz="1200" spc="-5" dirty="0">
                <a:latin typeface="Arial MT"/>
                <a:cs typeface="Arial MT"/>
              </a:rPr>
              <a:t> para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interactuar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</a:t>
            </a:r>
            <a:r>
              <a:rPr sz="1200" dirty="0">
                <a:latin typeface="Arial MT"/>
                <a:cs typeface="Arial MT"/>
              </a:rPr>
              <a:t> los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servicios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Google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Cloud</a:t>
            </a:r>
            <a:r>
              <a:rPr sz="1200" spc="-5" dirty="0">
                <a:latin typeface="Arial MT"/>
                <a:cs typeface="Arial MT"/>
              </a:rPr>
              <a:t> Platform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manera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programática.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0635" y="914400"/>
            <a:ext cx="1289304" cy="4526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9940" y="1441703"/>
            <a:ext cx="1306068" cy="647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2304288"/>
            <a:ext cx="952500" cy="8153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1859" y="2933700"/>
            <a:ext cx="1060703" cy="5334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0091" y="3467100"/>
            <a:ext cx="952500" cy="11231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Caso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N°2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95224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Caso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N°2: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Clonar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imágenes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aplicaciones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basadas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Python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repositorios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github.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Crear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imagenes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aplicaciones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basadas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Python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utilizando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Docker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Desplegar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imágenes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locales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Docker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Detener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eliminar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Finalmente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eliminar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imágenes.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3064" y="589787"/>
            <a:ext cx="4014216" cy="37017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Caso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N°2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953510" cy="322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Caso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N°2: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dirty="0">
                <a:latin typeface="Calibri"/>
                <a:cs typeface="Calibri"/>
              </a:rPr>
              <a:t> desplegar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 app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cloud.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Verificar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GCP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Cli </a:t>
            </a:r>
            <a:r>
              <a:rPr sz="1400" dirty="0">
                <a:latin typeface="Calibri"/>
                <a:cs typeface="Calibri"/>
              </a:rPr>
              <a:t>esta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instalada.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Definir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proyecto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usaremos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desde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verificar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proyecto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actual.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Habilitar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servicio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</a:t>
            </a:r>
            <a:r>
              <a:rPr sz="1400" b="1" spc="1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</a:t>
            </a:r>
            <a:r>
              <a:rPr sz="1400" b="1" spc="1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GCP</a:t>
            </a:r>
            <a:r>
              <a:rPr sz="1400" b="1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agrega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permiso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enviar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docker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GCP.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marR="69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Etiquetar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imagen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ruta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Enviar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Docker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1915" y="632459"/>
            <a:ext cx="4332732" cy="3878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412" y="680973"/>
            <a:ext cx="437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Introducción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724" y="1297305"/>
            <a:ext cx="589534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889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Las </a:t>
            </a:r>
            <a:r>
              <a:rPr sz="1400" spc="-5" dirty="0">
                <a:latin typeface="Arial MT"/>
                <a:cs typeface="Arial MT"/>
              </a:rPr>
              <a:t>arquitecturas </a:t>
            </a:r>
            <a:r>
              <a:rPr sz="1400" dirty="0">
                <a:latin typeface="Arial MT"/>
                <a:cs typeface="Arial MT"/>
              </a:rPr>
              <a:t>cloud, también conocidas </a:t>
            </a:r>
            <a:r>
              <a:rPr sz="1400" spc="-5" dirty="0">
                <a:latin typeface="Arial MT"/>
                <a:cs typeface="Arial MT"/>
              </a:rPr>
              <a:t>como arquitecturas </a:t>
            </a:r>
            <a:r>
              <a:rPr sz="1400" dirty="0">
                <a:latin typeface="Arial MT"/>
                <a:cs typeface="Arial MT"/>
              </a:rPr>
              <a:t>en 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pública,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sistemas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computación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 los que los recursos </a:t>
            </a:r>
            <a:r>
              <a:rPr sz="1400" spc="-5" dirty="0">
                <a:latin typeface="Arial MT"/>
                <a:cs typeface="Arial MT"/>
              </a:rPr>
              <a:t>informáticos, como </a:t>
            </a:r>
            <a:r>
              <a:rPr sz="1400" dirty="0">
                <a:latin typeface="Arial MT"/>
                <a:cs typeface="Arial MT"/>
              </a:rPr>
              <a:t>el </a:t>
            </a:r>
            <a:r>
              <a:rPr sz="1400" spc="-5" dirty="0">
                <a:latin typeface="Arial MT"/>
                <a:cs typeface="Arial MT"/>
              </a:rPr>
              <a:t>almacenamiento,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memoria </a:t>
            </a:r>
            <a:r>
              <a:rPr sz="1400" dirty="0">
                <a:latin typeface="Arial MT"/>
                <a:cs typeface="Arial MT"/>
              </a:rPr>
              <a:t>y la capacidad de </a:t>
            </a:r>
            <a:r>
              <a:rPr sz="1400" spc="-5" dirty="0">
                <a:latin typeface="Arial MT"/>
                <a:cs typeface="Arial MT"/>
              </a:rPr>
              <a:t>procesamiento, </a:t>
            </a:r>
            <a:r>
              <a:rPr sz="1400" dirty="0">
                <a:latin typeface="Arial MT"/>
                <a:cs typeface="Arial MT"/>
              </a:rPr>
              <a:t>se entregan </a:t>
            </a:r>
            <a:r>
              <a:rPr sz="1400" spc="-5" dirty="0">
                <a:latin typeface="Arial MT"/>
                <a:cs typeface="Arial MT"/>
              </a:rPr>
              <a:t>como </a:t>
            </a:r>
            <a:r>
              <a:rPr sz="1400" dirty="0">
                <a:latin typeface="Arial MT"/>
                <a:cs typeface="Arial MT"/>
              </a:rPr>
              <a:t>un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servicio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través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Internet.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dirty="0"/>
              <a:t>	</a:t>
            </a:r>
            <a:r>
              <a:rPr sz="1400" dirty="0">
                <a:latin typeface="Arial MT"/>
                <a:cs typeface="Arial MT"/>
              </a:rPr>
              <a:t>Estos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proporcionados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servicios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nube, </a:t>
            </a:r>
            <a:r>
              <a:rPr sz="1400" spc="-5" dirty="0">
                <a:latin typeface="Arial MT"/>
                <a:cs typeface="Arial MT"/>
              </a:rPr>
              <a:t>como </a:t>
            </a:r>
            <a:r>
              <a:rPr sz="1400" dirty="0">
                <a:latin typeface="Arial MT"/>
                <a:cs typeface="Arial MT"/>
              </a:rPr>
              <a:t>Amazon </a:t>
            </a:r>
            <a:r>
              <a:rPr sz="1400" spc="5" dirty="0">
                <a:latin typeface="Arial MT"/>
                <a:cs typeface="Arial MT"/>
              </a:rPr>
              <a:t>Web </a:t>
            </a:r>
            <a:r>
              <a:rPr sz="1400" spc="-5" dirty="0">
                <a:latin typeface="Arial MT"/>
                <a:cs typeface="Arial MT"/>
              </a:rPr>
              <a:t>Services </a:t>
            </a:r>
            <a:r>
              <a:rPr sz="1400" spc="5" dirty="0">
                <a:latin typeface="Arial MT"/>
                <a:cs typeface="Arial MT"/>
              </a:rPr>
              <a:t>(AWS), </a:t>
            </a:r>
            <a:r>
              <a:rPr sz="1400" dirty="0">
                <a:latin typeface="Arial MT"/>
                <a:cs typeface="Arial MT"/>
              </a:rPr>
              <a:t>Microsoft Azure y Google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Platform,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están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disponibles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bajo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demanda.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3372" y="989289"/>
            <a:ext cx="452755" cy="829310"/>
          </a:xfrm>
          <a:custGeom>
            <a:avLst/>
            <a:gdLst/>
            <a:ahLst/>
            <a:cxnLst/>
            <a:rect l="l" t="t" r="r" b="b"/>
            <a:pathLst>
              <a:path w="452754" h="829310">
                <a:moveTo>
                  <a:pt x="433635" y="0"/>
                </a:moveTo>
                <a:lnTo>
                  <a:pt x="18853" y="0"/>
                </a:lnTo>
                <a:lnTo>
                  <a:pt x="0" y="18844"/>
                </a:lnTo>
                <a:lnTo>
                  <a:pt x="0" y="810281"/>
                </a:lnTo>
                <a:lnTo>
                  <a:pt x="433635" y="829126"/>
                </a:lnTo>
                <a:lnTo>
                  <a:pt x="440956" y="827639"/>
                </a:lnTo>
                <a:lnTo>
                  <a:pt x="446951" y="823590"/>
                </a:lnTo>
                <a:lnTo>
                  <a:pt x="451001" y="817598"/>
                </a:lnTo>
                <a:lnTo>
                  <a:pt x="452489" y="810281"/>
                </a:lnTo>
                <a:lnTo>
                  <a:pt x="452489" y="716062"/>
                </a:lnTo>
                <a:lnTo>
                  <a:pt x="56561" y="716062"/>
                </a:lnTo>
                <a:lnTo>
                  <a:pt x="56561" y="113035"/>
                </a:lnTo>
                <a:lnTo>
                  <a:pt x="452489" y="113036"/>
                </a:lnTo>
                <a:lnTo>
                  <a:pt x="452489" y="75378"/>
                </a:lnTo>
                <a:lnTo>
                  <a:pt x="188537" y="75378"/>
                </a:lnTo>
                <a:lnTo>
                  <a:pt x="181216" y="73891"/>
                </a:lnTo>
                <a:lnTo>
                  <a:pt x="175221" y="69842"/>
                </a:lnTo>
                <a:lnTo>
                  <a:pt x="171171" y="63850"/>
                </a:lnTo>
                <a:lnTo>
                  <a:pt x="169683" y="56533"/>
                </a:lnTo>
                <a:lnTo>
                  <a:pt x="171171" y="49216"/>
                </a:lnTo>
                <a:lnTo>
                  <a:pt x="175221" y="43224"/>
                </a:lnTo>
                <a:lnTo>
                  <a:pt x="181216" y="39176"/>
                </a:lnTo>
                <a:lnTo>
                  <a:pt x="188537" y="37689"/>
                </a:lnTo>
                <a:lnTo>
                  <a:pt x="452489" y="37689"/>
                </a:lnTo>
                <a:lnTo>
                  <a:pt x="452489" y="18844"/>
                </a:lnTo>
                <a:lnTo>
                  <a:pt x="451001" y="11527"/>
                </a:lnTo>
                <a:lnTo>
                  <a:pt x="446950" y="5535"/>
                </a:lnTo>
                <a:lnTo>
                  <a:pt x="440955" y="1487"/>
                </a:lnTo>
                <a:lnTo>
                  <a:pt x="433635" y="0"/>
                </a:lnTo>
                <a:close/>
              </a:path>
              <a:path w="452754" h="829310">
                <a:moveTo>
                  <a:pt x="452489" y="113036"/>
                </a:moveTo>
                <a:lnTo>
                  <a:pt x="395927" y="113036"/>
                </a:lnTo>
                <a:lnTo>
                  <a:pt x="395928" y="716062"/>
                </a:lnTo>
                <a:lnTo>
                  <a:pt x="452489" y="716062"/>
                </a:lnTo>
                <a:lnTo>
                  <a:pt x="452489" y="113036"/>
                </a:lnTo>
                <a:close/>
              </a:path>
              <a:path w="452754" h="829310">
                <a:moveTo>
                  <a:pt x="452489" y="37689"/>
                </a:moveTo>
                <a:lnTo>
                  <a:pt x="263951" y="37689"/>
                </a:lnTo>
                <a:lnTo>
                  <a:pt x="271272" y="39176"/>
                </a:lnTo>
                <a:lnTo>
                  <a:pt x="277267" y="43224"/>
                </a:lnTo>
                <a:lnTo>
                  <a:pt x="281317" y="49216"/>
                </a:lnTo>
                <a:lnTo>
                  <a:pt x="282805" y="56533"/>
                </a:lnTo>
                <a:lnTo>
                  <a:pt x="281317" y="63850"/>
                </a:lnTo>
                <a:lnTo>
                  <a:pt x="277267" y="69842"/>
                </a:lnTo>
                <a:lnTo>
                  <a:pt x="271272" y="73891"/>
                </a:lnTo>
                <a:lnTo>
                  <a:pt x="263951" y="75378"/>
                </a:lnTo>
                <a:lnTo>
                  <a:pt x="452489" y="75378"/>
                </a:lnTo>
                <a:lnTo>
                  <a:pt x="452489" y="37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487" y="3311245"/>
            <a:ext cx="650875" cy="659765"/>
          </a:xfrm>
          <a:custGeom>
            <a:avLst/>
            <a:gdLst/>
            <a:ahLst/>
            <a:cxnLst/>
            <a:rect l="l" t="t" r="r" b="b"/>
            <a:pathLst>
              <a:path w="650875" h="659764">
                <a:moveTo>
                  <a:pt x="622173" y="66001"/>
                </a:moveTo>
                <a:lnTo>
                  <a:pt x="617004" y="40322"/>
                </a:lnTo>
                <a:lnTo>
                  <a:pt x="602881" y="19342"/>
                </a:lnTo>
                <a:lnTo>
                  <a:pt x="581914" y="5194"/>
                </a:lnTo>
                <a:lnTo>
                  <a:pt x="556234" y="0"/>
                </a:lnTo>
                <a:lnTo>
                  <a:pt x="530542" y="5143"/>
                </a:lnTo>
                <a:lnTo>
                  <a:pt x="509562" y="19253"/>
                </a:lnTo>
                <a:lnTo>
                  <a:pt x="495401" y="40220"/>
                </a:lnTo>
                <a:lnTo>
                  <a:pt x="490194" y="65900"/>
                </a:lnTo>
                <a:lnTo>
                  <a:pt x="492239" y="82245"/>
                </a:lnTo>
                <a:lnTo>
                  <a:pt x="498157" y="97358"/>
                </a:lnTo>
                <a:lnTo>
                  <a:pt x="507593" y="110578"/>
                </a:lnTo>
                <a:lnTo>
                  <a:pt x="520166" y="121221"/>
                </a:lnTo>
                <a:lnTo>
                  <a:pt x="471335" y="263880"/>
                </a:lnTo>
                <a:lnTo>
                  <a:pt x="461314" y="264629"/>
                </a:lnTo>
                <a:lnTo>
                  <a:pt x="451586" y="266877"/>
                </a:lnTo>
                <a:lnTo>
                  <a:pt x="442302" y="270573"/>
                </a:lnTo>
                <a:lnTo>
                  <a:pt x="433628" y="275653"/>
                </a:lnTo>
                <a:lnTo>
                  <a:pt x="375437" y="232029"/>
                </a:lnTo>
                <a:lnTo>
                  <a:pt x="335216" y="201879"/>
                </a:lnTo>
                <a:lnTo>
                  <a:pt x="339242" y="175996"/>
                </a:lnTo>
                <a:lnTo>
                  <a:pt x="333248" y="151434"/>
                </a:lnTo>
                <a:lnTo>
                  <a:pt x="318465" y="130911"/>
                </a:lnTo>
                <a:lnTo>
                  <a:pt x="296164" y="117157"/>
                </a:lnTo>
                <a:lnTo>
                  <a:pt x="270268" y="113131"/>
                </a:lnTo>
                <a:lnTo>
                  <a:pt x="245694" y="119126"/>
                </a:lnTo>
                <a:lnTo>
                  <a:pt x="225171" y="133908"/>
                </a:lnTo>
                <a:lnTo>
                  <a:pt x="211404" y="156197"/>
                </a:lnTo>
                <a:lnTo>
                  <a:pt x="207327" y="177952"/>
                </a:lnTo>
                <a:lnTo>
                  <a:pt x="210502" y="199275"/>
                </a:lnTo>
                <a:lnTo>
                  <a:pt x="220395" y="218452"/>
                </a:lnTo>
                <a:lnTo>
                  <a:pt x="236423" y="233718"/>
                </a:lnTo>
                <a:lnTo>
                  <a:pt x="173545" y="433476"/>
                </a:lnTo>
                <a:lnTo>
                  <a:pt x="169684" y="433476"/>
                </a:lnTo>
                <a:lnTo>
                  <a:pt x="143979" y="438594"/>
                </a:lnTo>
                <a:lnTo>
                  <a:pt x="122974" y="452678"/>
                </a:lnTo>
                <a:lnTo>
                  <a:pt x="108775" y="473608"/>
                </a:lnTo>
                <a:lnTo>
                  <a:pt x="103530" y="499275"/>
                </a:lnTo>
                <a:lnTo>
                  <a:pt x="108661" y="524954"/>
                </a:lnTo>
                <a:lnTo>
                  <a:pt x="122745" y="545960"/>
                </a:lnTo>
                <a:lnTo>
                  <a:pt x="143687" y="560146"/>
                </a:lnTo>
                <a:lnTo>
                  <a:pt x="169367" y="565391"/>
                </a:lnTo>
                <a:lnTo>
                  <a:pt x="195059" y="560260"/>
                </a:lnTo>
                <a:lnTo>
                  <a:pt x="216065" y="546176"/>
                </a:lnTo>
                <a:lnTo>
                  <a:pt x="230263" y="525246"/>
                </a:lnTo>
                <a:lnTo>
                  <a:pt x="235508" y="499592"/>
                </a:lnTo>
                <a:lnTo>
                  <a:pt x="233743" y="484251"/>
                </a:lnTo>
                <a:lnTo>
                  <a:pt x="228549" y="469938"/>
                </a:lnTo>
                <a:lnTo>
                  <a:pt x="220205" y="457187"/>
                </a:lnTo>
                <a:lnTo>
                  <a:pt x="208991" y="446570"/>
                </a:lnTo>
                <a:lnTo>
                  <a:pt x="272427" y="245033"/>
                </a:lnTo>
                <a:lnTo>
                  <a:pt x="273380" y="245033"/>
                </a:lnTo>
                <a:lnTo>
                  <a:pt x="283870" y="244170"/>
                </a:lnTo>
                <a:lnTo>
                  <a:pt x="294030" y="241668"/>
                </a:lnTo>
                <a:lnTo>
                  <a:pt x="303669" y="237604"/>
                </a:lnTo>
                <a:lnTo>
                  <a:pt x="312585" y="232029"/>
                </a:lnTo>
                <a:lnTo>
                  <a:pt x="410159" y="305054"/>
                </a:lnTo>
                <a:lnTo>
                  <a:pt x="407022" y="312928"/>
                </a:lnTo>
                <a:lnTo>
                  <a:pt x="405384" y="321348"/>
                </a:lnTo>
                <a:lnTo>
                  <a:pt x="405358" y="329882"/>
                </a:lnTo>
                <a:lnTo>
                  <a:pt x="410527" y="355511"/>
                </a:lnTo>
                <a:lnTo>
                  <a:pt x="424662" y="376478"/>
                </a:lnTo>
                <a:lnTo>
                  <a:pt x="445630" y="390613"/>
                </a:lnTo>
                <a:lnTo>
                  <a:pt x="471309" y="395808"/>
                </a:lnTo>
                <a:lnTo>
                  <a:pt x="497001" y="390639"/>
                </a:lnTo>
                <a:lnTo>
                  <a:pt x="517982" y="376504"/>
                </a:lnTo>
                <a:lnTo>
                  <a:pt x="532130" y="355549"/>
                </a:lnTo>
                <a:lnTo>
                  <a:pt x="537324" y="329882"/>
                </a:lnTo>
                <a:lnTo>
                  <a:pt x="535292" y="313601"/>
                </a:lnTo>
                <a:lnTo>
                  <a:pt x="529412" y="298526"/>
                </a:lnTo>
                <a:lnTo>
                  <a:pt x="520039" y="285343"/>
                </a:lnTo>
                <a:lnTo>
                  <a:pt x="508647" y="275653"/>
                </a:lnTo>
                <a:lnTo>
                  <a:pt x="507542" y="274713"/>
                </a:lnTo>
                <a:lnTo>
                  <a:pt x="556183" y="131965"/>
                </a:lnTo>
                <a:lnTo>
                  <a:pt x="581863" y="126784"/>
                </a:lnTo>
                <a:lnTo>
                  <a:pt x="602843" y="112649"/>
                </a:lnTo>
                <a:lnTo>
                  <a:pt x="616978" y="91681"/>
                </a:lnTo>
                <a:lnTo>
                  <a:pt x="622173" y="66001"/>
                </a:lnTo>
                <a:close/>
              </a:path>
              <a:path w="650875" h="659764">
                <a:moveTo>
                  <a:pt x="650443" y="603707"/>
                </a:moveTo>
                <a:lnTo>
                  <a:pt x="56553" y="603707"/>
                </a:lnTo>
                <a:lnTo>
                  <a:pt x="56553" y="596"/>
                </a:lnTo>
                <a:lnTo>
                  <a:pt x="0" y="596"/>
                </a:lnTo>
                <a:lnTo>
                  <a:pt x="0" y="603707"/>
                </a:lnTo>
                <a:lnTo>
                  <a:pt x="0" y="659574"/>
                </a:lnTo>
                <a:lnTo>
                  <a:pt x="650443" y="659574"/>
                </a:lnTo>
                <a:lnTo>
                  <a:pt x="650443" y="603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5616" y="1967293"/>
            <a:ext cx="754380" cy="755015"/>
          </a:xfrm>
          <a:custGeom>
            <a:avLst/>
            <a:gdLst/>
            <a:ahLst/>
            <a:cxnLst/>
            <a:rect l="l" t="t" r="r" b="b"/>
            <a:pathLst>
              <a:path w="754379" h="755014">
                <a:moveTo>
                  <a:pt x="317779" y="291122"/>
                </a:moveTo>
                <a:lnTo>
                  <a:pt x="137718" y="111150"/>
                </a:lnTo>
                <a:lnTo>
                  <a:pt x="138658" y="110210"/>
                </a:lnTo>
                <a:lnTo>
                  <a:pt x="114160" y="64985"/>
                </a:lnTo>
                <a:lnTo>
                  <a:pt x="33083" y="0"/>
                </a:lnTo>
                <a:lnTo>
                  <a:pt x="88" y="32981"/>
                </a:lnTo>
                <a:lnTo>
                  <a:pt x="65138" y="113982"/>
                </a:lnTo>
                <a:lnTo>
                  <a:pt x="110388" y="138480"/>
                </a:lnTo>
                <a:lnTo>
                  <a:pt x="111328" y="137528"/>
                </a:lnTo>
                <a:lnTo>
                  <a:pt x="291376" y="317500"/>
                </a:lnTo>
                <a:lnTo>
                  <a:pt x="317779" y="291122"/>
                </a:lnTo>
                <a:close/>
              </a:path>
              <a:path w="754379" h="755014">
                <a:moveTo>
                  <a:pt x="753973" y="118630"/>
                </a:moveTo>
                <a:lnTo>
                  <a:pt x="745744" y="83820"/>
                </a:lnTo>
                <a:lnTo>
                  <a:pt x="669391" y="160147"/>
                </a:lnTo>
                <a:lnTo>
                  <a:pt x="609066" y="144132"/>
                </a:lnTo>
                <a:lnTo>
                  <a:pt x="593979" y="84772"/>
                </a:lnTo>
                <a:lnTo>
                  <a:pt x="670344" y="8483"/>
                </a:lnTo>
                <a:lnTo>
                  <a:pt x="635660" y="800"/>
                </a:lnTo>
                <a:lnTo>
                  <a:pt x="567728" y="14046"/>
                </a:lnTo>
                <a:lnTo>
                  <a:pt x="515632" y="61353"/>
                </a:lnTo>
                <a:lnTo>
                  <a:pt x="496341" y="127571"/>
                </a:lnTo>
                <a:lnTo>
                  <a:pt x="500659" y="162979"/>
                </a:lnTo>
                <a:lnTo>
                  <a:pt x="86575" y="576859"/>
                </a:lnTo>
                <a:lnTo>
                  <a:pt x="86575" y="689330"/>
                </a:lnTo>
                <a:lnTo>
                  <a:pt x="84988" y="697522"/>
                </a:lnTo>
                <a:lnTo>
                  <a:pt x="80213" y="704748"/>
                </a:lnTo>
                <a:lnTo>
                  <a:pt x="74942" y="708799"/>
                </a:lnTo>
                <a:lnTo>
                  <a:pt x="69138" y="710996"/>
                </a:lnTo>
                <a:lnTo>
                  <a:pt x="62979" y="711250"/>
                </a:lnTo>
                <a:lnTo>
                  <a:pt x="56654" y="709460"/>
                </a:lnTo>
                <a:lnTo>
                  <a:pt x="48171" y="705700"/>
                </a:lnTo>
                <a:lnTo>
                  <a:pt x="43459" y="698157"/>
                </a:lnTo>
                <a:lnTo>
                  <a:pt x="43459" y="681202"/>
                </a:lnTo>
                <a:lnTo>
                  <a:pt x="84988" y="681304"/>
                </a:lnTo>
                <a:lnTo>
                  <a:pt x="86575" y="689330"/>
                </a:lnTo>
                <a:lnTo>
                  <a:pt x="86575" y="576859"/>
                </a:lnTo>
                <a:lnTo>
                  <a:pt x="19888" y="643509"/>
                </a:lnTo>
                <a:lnTo>
                  <a:pt x="9131" y="656945"/>
                </a:lnTo>
                <a:lnTo>
                  <a:pt x="2451" y="672604"/>
                </a:lnTo>
                <a:lnTo>
                  <a:pt x="0" y="689483"/>
                </a:lnTo>
                <a:lnTo>
                  <a:pt x="1981" y="706640"/>
                </a:lnTo>
                <a:lnTo>
                  <a:pt x="32194" y="746391"/>
                </a:lnTo>
                <a:lnTo>
                  <a:pt x="65189" y="754773"/>
                </a:lnTo>
                <a:lnTo>
                  <a:pt x="81864" y="752335"/>
                </a:lnTo>
                <a:lnTo>
                  <a:pt x="97485" y="745655"/>
                </a:lnTo>
                <a:lnTo>
                  <a:pt x="111328" y="734910"/>
                </a:lnTo>
                <a:lnTo>
                  <a:pt x="135001" y="711250"/>
                </a:lnTo>
                <a:lnTo>
                  <a:pt x="178155" y="668108"/>
                </a:lnTo>
                <a:lnTo>
                  <a:pt x="592099" y="254368"/>
                </a:lnTo>
                <a:lnTo>
                  <a:pt x="627519" y="258686"/>
                </a:lnTo>
                <a:lnTo>
                  <a:pt x="656437" y="254368"/>
                </a:lnTo>
                <a:lnTo>
                  <a:pt x="661974" y="253542"/>
                </a:lnTo>
                <a:lnTo>
                  <a:pt x="721233" y="216674"/>
                </a:lnTo>
                <a:lnTo>
                  <a:pt x="750112" y="160147"/>
                </a:lnTo>
                <a:lnTo>
                  <a:pt x="752221" y="153784"/>
                </a:lnTo>
                <a:lnTo>
                  <a:pt x="753973" y="118630"/>
                </a:lnTo>
                <a:close/>
              </a:path>
              <a:path w="754379" h="755014">
                <a:moveTo>
                  <a:pt x="754113" y="690156"/>
                </a:moveTo>
                <a:lnTo>
                  <a:pt x="752068" y="666127"/>
                </a:lnTo>
                <a:lnTo>
                  <a:pt x="741972" y="643509"/>
                </a:lnTo>
                <a:lnTo>
                  <a:pt x="498767" y="400418"/>
                </a:lnTo>
                <a:lnTo>
                  <a:pt x="400735" y="498411"/>
                </a:lnTo>
                <a:lnTo>
                  <a:pt x="644880" y="742442"/>
                </a:lnTo>
                <a:lnTo>
                  <a:pt x="645833" y="741502"/>
                </a:lnTo>
                <a:lnTo>
                  <a:pt x="667893" y="751979"/>
                </a:lnTo>
                <a:lnTo>
                  <a:pt x="714489" y="747864"/>
                </a:lnTo>
                <a:lnTo>
                  <a:pt x="748207" y="713473"/>
                </a:lnTo>
                <a:lnTo>
                  <a:pt x="754113" y="690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Caso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N°2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7169150" cy="322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Caso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N°2: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Hostname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gcr.io: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5" dirty="0">
                <a:latin typeface="Calibri"/>
                <a:cs typeface="Calibri"/>
              </a:rPr>
              <a:t> imágenes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EU.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us.gcr.io: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 las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imágenes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EU,pero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servicio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almacenamiento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independiente.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eu.gcr.io: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5" dirty="0">
                <a:latin typeface="Calibri"/>
                <a:cs typeface="Calibri"/>
              </a:rPr>
              <a:t> imágenes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asia.gcr.io: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imágenes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Asia.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Argumentos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para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comando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docker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-t: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agrega tag 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-d: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argumento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5" dirty="0">
                <a:latin typeface="Calibri"/>
                <a:cs typeface="Calibri"/>
              </a:rPr>
              <a:t> indica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 </a:t>
            </a:r>
            <a:r>
              <a:rPr sz="1400" spc="-5" dirty="0">
                <a:latin typeface="Calibri"/>
                <a:cs typeface="Calibri"/>
              </a:rPr>
              <a:t>debe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ejecutar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segundo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plano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-p: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argumento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5" dirty="0">
                <a:latin typeface="Calibri"/>
                <a:cs typeface="Calibri"/>
              </a:rPr>
              <a:t> exponen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5" dirty="0">
                <a:latin typeface="Calibri"/>
                <a:cs typeface="Calibri"/>
              </a:rPr>
              <a:t> puertos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aplicación.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-a: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 este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argumento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podemos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detenidos.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7412" y="485013"/>
            <a:ext cx="1234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Bibliografía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737412" y="1251585"/>
            <a:ext cx="754507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Cochran,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(2005).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Clinical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computing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competency</a:t>
            </a:r>
            <a:r>
              <a:rPr sz="1600" i="1" spc="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forspeech-language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pathologists.</a:t>
            </a:r>
            <a:endParaRPr sz="16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Baltimore: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Brooke.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Provost,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F.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Fawcett.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(2013). </a:t>
            </a:r>
            <a:r>
              <a:rPr sz="1600" i="1" spc="-10" dirty="0">
                <a:latin typeface="Calibri"/>
                <a:cs typeface="Calibri"/>
              </a:rPr>
              <a:t>Data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Science</a:t>
            </a:r>
            <a:r>
              <a:rPr sz="1600" i="1" spc="-4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for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Business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California,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Estados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Unidos: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O’Reilly.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1282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Rusell,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S.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Norvig,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P.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(2004</a:t>
            </a:r>
            <a:r>
              <a:rPr sz="1600" i="1" spc="-10" dirty="0">
                <a:latin typeface="Calibri"/>
                <a:cs typeface="Calibri"/>
              </a:rPr>
              <a:t>).</a:t>
            </a:r>
            <a:r>
              <a:rPr sz="1600" i="1" spc="1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Inteligencia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artificial:</a:t>
            </a:r>
            <a:r>
              <a:rPr sz="1600" i="1" spc="50" dirty="0">
                <a:latin typeface="Calibri"/>
                <a:cs typeface="Calibri"/>
              </a:rPr>
              <a:t> </a:t>
            </a:r>
            <a:r>
              <a:rPr sz="1600" i="1" spc="5" dirty="0">
                <a:latin typeface="Calibri"/>
                <a:cs typeface="Calibri"/>
              </a:rPr>
              <a:t>unenfoque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moderno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Madrid,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España: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Pearson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Prentice Hall.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Kolarevic,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B.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(2009).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Architecture</a:t>
            </a:r>
            <a:r>
              <a:rPr sz="1600" i="1" spc="2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in</a:t>
            </a:r>
            <a:r>
              <a:rPr sz="1600" i="1" spc="229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the</a:t>
            </a:r>
            <a:r>
              <a:rPr sz="1600" i="1" spc="24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digital</a:t>
            </a:r>
            <a:r>
              <a:rPr sz="1600" i="1" spc="2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age:</a:t>
            </a:r>
            <a:r>
              <a:rPr sz="1600" i="1" spc="-2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design </a:t>
            </a:r>
            <a:r>
              <a:rPr sz="1600" i="1" spc="-10" dirty="0">
                <a:latin typeface="Calibri"/>
                <a:cs typeface="Calibri"/>
              </a:rPr>
              <a:t>and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manufacturing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York: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Spon.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Nayan,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(2016).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Cloud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Computing.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Press</a:t>
            </a:r>
            <a:r>
              <a:rPr sz="1600" spc="-2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Essential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Knowledge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Series,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Cambridge,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Massachusetts.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412" y="680973"/>
            <a:ext cx="437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Introducción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724" y="1297305"/>
            <a:ext cx="59569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Las arquitecturas cloud son escalables, </a:t>
            </a:r>
            <a:r>
              <a:rPr sz="1400" spc="-10" dirty="0">
                <a:latin typeface="Arial MT"/>
                <a:cs typeface="Arial MT"/>
              </a:rPr>
              <a:t>lo </a:t>
            </a:r>
            <a:r>
              <a:rPr sz="1400" spc="-5" dirty="0">
                <a:latin typeface="Arial MT"/>
                <a:cs typeface="Arial MT"/>
              </a:rPr>
              <a:t>que significa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pueden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aumentar </a:t>
            </a:r>
            <a:r>
              <a:rPr sz="1400" dirty="0">
                <a:latin typeface="Arial MT"/>
                <a:cs typeface="Arial MT"/>
              </a:rPr>
              <a:t>o </a:t>
            </a:r>
            <a:r>
              <a:rPr sz="1400" spc="-5" dirty="0">
                <a:latin typeface="Arial MT"/>
                <a:cs typeface="Arial MT"/>
              </a:rPr>
              <a:t>disminuir los recursos informáticos según las necesidades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pueden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pagar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solo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recursos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necesitan </a:t>
            </a:r>
            <a:r>
              <a:rPr sz="1400" dirty="0">
                <a:latin typeface="Arial MT"/>
                <a:cs typeface="Arial MT"/>
              </a:rPr>
              <a:t>y pueden </a:t>
            </a:r>
            <a:r>
              <a:rPr sz="1400" spc="-5" dirty="0">
                <a:latin typeface="Arial MT"/>
                <a:cs typeface="Arial MT"/>
              </a:rPr>
              <a:t>cambiar rápidamente el tamaño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sus recursos en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función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dirty="0">
                <a:latin typeface="Arial MT"/>
                <a:cs typeface="Arial MT"/>
              </a:rPr>
              <a:t>demanda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aplicación.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también</a:t>
            </a:r>
            <a:r>
              <a:rPr sz="1400" dirty="0">
                <a:latin typeface="Arial MT"/>
                <a:cs typeface="Arial MT"/>
              </a:rPr>
              <a:t> son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altamente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disponibles,</a:t>
            </a:r>
            <a:r>
              <a:rPr sz="1400" dirty="0">
                <a:latin typeface="Arial MT"/>
                <a:cs typeface="Arial MT"/>
              </a:rPr>
              <a:t> lo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significa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pueden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acceder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aplicaciones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datos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cualquier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momento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desde</a:t>
            </a:r>
            <a:r>
              <a:rPr sz="1400" dirty="0">
                <a:latin typeface="Arial MT"/>
                <a:cs typeface="Arial MT"/>
              </a:rPr>
              <a:t> cualquier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lugar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mundo.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Los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proveedores de servicios en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nube garantizan que sus servicios </a:t>
            </a:r>
            <a:r>
              <a:rPr sz="1400" spc="-10" dirty="0">
                <a:latin typeface="Arial MT"/>
                <a:cs typeface="Arial MT"/>
              </a:rPr>
              <a:t>estén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siempre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disponibles,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incluso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-5" dirty="0">
                <a:latin typeface="Arial MT"/>
                <a:cs typeface="Arial MT"/>
              </a:rPr>
              <a:t> caso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fallos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hardware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problemas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mantenimiento.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42447" y="3510263"/>
            <a:ext cx="554355" cy="810895"/>
          </a:xfrm>
          <a:custGeom>
            <a:avLst/>
            <a:gdLst/>
            <a:ahLst/>
            <a:cxnLst/>
            <a:rect l="l" t="t" r="r" b="b"/>
            <a:pathLst>
              <a:path w="554354" h="810895">
                <a:moveTo>
                  <a:pt x="230383" y="0"/>
                </a:moveTo>
                <a:lnTo>
                  <a:pt x="248443" y="48148"/>
                </a:lnTo>
                <a:lnTo>
                  <a:pt x="252727" y="94631"/>
                </a:lnTo>
                <a:lnTo>
                  <a:pt x="245810" y="138754"/>
                </a:lnTo>
                <a:lnTo>
                  <a:pt x="230265" y="179820"/>
                </a:lnTo>
                <a:lnTo>
                  <a:pt x="208666" y="217133"/>
                </a:lnTo>
                <a:lnTo>
                  <a:pt x="183587" y="249998"/>
                </a:lnTo>
                <a:lnTo>
                  <a:pt x="91882" y="337036"/>
                </a:lnTo>
                <a:lnTo>
                  <a:pt x="58696" y="372973"/>
                </a:lnTo>
                <a:lnTo>
                  <a:pt x="34525" y="405200"/>
                </a:lnTo>
                <a:lnTo>
                  <a:pt x="20164" y="431509"/>
                </a:lnTo>
                <a:lnTo>
                  <a:pt x="3989" y="486828"/>
                </a:lnTo>
                <a:lnTo>
                  <a:pt x="0" y="540336"/>
                </a:lnTo>
                <a:lnTo>
                  <a:pt x="6063" y="590841"/>
                </a:lnTo>
                <a:lnTo>
                  <a:pt x="20046" y="637150"/>
                </a:lnTo>
                <a:lnTo>
                  <a:pt x="39819" y="678071"/>
                </a:lnTo>
                <a:lnTo>
                  <a:pt x="63248" y="712410"/>
                </a:lnTo>
                <a:lnTo>
                  <a:pt x="112547" y="756577"/>
                </a:lnTo>
                <a:lnTo>
                  <a:pt x="100938" y="725734"/>
                </a:lnTo>
                <a:lnTo>
                  <a:pt x="91935" y="688891"/>
                </a:lnTo>
                <a:lnTo>
                  <a:pt x="87911" y="647202"/>
                </a:lnTo>
                <a:lnTo>
                  <a:pt x="91242" y="601821"/>
                </a:lnTo>
                <a:lnTo>
                  <a:pt x="104302" y="553902"/>
                </a:lnTo>
                <a:lnTo>
                  <a:pt x="129466" y="504599"/>
                </a:lnTo>
                <a:lnTo>
                  <a:pt x="169108" y="455064"/>
                </a:lnTo>
                <a:lnTo>
                  <a:pt x="165190" y="475528"/>
                </a:lnTo>
                <a:lnTo>
                  <a:pt x="161803" y="526909"/>
                </a:lnTo>
                <a:lnTo>
                  <a:pt x="171495" y="594190"/>
                </a:lnTo>
                <a:lnTo>
                  <a:pt x="206816" y="662355"/>
                </a:lnTo>
                <a:lnTo>
                  <a:pt x="246998" y="721243"/>
                </a:lnTo>
                <a:lnTo>
                  <a:pt x="267384" y="768118"/>
                </a:lnTo>
                <a:lnTo>
                  <a:pt x="274689" y="799093"/>
                </a:lnTo>
                <a:lnTo>
                  <a:pt x="275632" y="810281"/>
                </a:lnTo>
                <a:lnTo>
                  <a:pt x="321590" y="806370"/>
                </a:lnTo>
                <a:lnTo>
                  <a:pt x="365915" y="794910"/>
                </a:lnTo>
                <a:lnTo>
                  <a:pt x="407668" y="776313"/>
                </a:lnTo>
                <a:lnTo>
                  <a:pt x="445909" y="750991"/>
                </a:lnTo>
                <a:lnTo>
                  <a:pt x="479697" y="719357"/>
                </a:lnTo>
                <a:lnTo>
                  <a:pt x="508093" y="681823"/>
                </a:lnTo>
                <a:lnTo>
                  <a:pt x="530157" y="638799"/>
                </a:lnTo>
                <a:lnTo>
                  <a:pt x="546198" y="597137"/>
                </a:lnTo>
                <a:lnTo>
                  <a:pt x="554184" y="550410"/>
                </a:lnTo>
                <a:lnTo>
                  <a:pt x="553302" y="502372"/>
                </a:lnTo>
                <a:lnTo>
                  <a:pt x="542736" y="456775"/>
                </a:lnTo>
                <a:lnTo>
                  <a:pt x="521673" y="417375"/>
                </a:lnTo>
                <a:lnTo>
                  <a:pt x="522042" y="457770"/>
                </a:lnTo>
                <a:lnTo>
                  <a:pt x="505624" y="493372"/>
                </a:lnTo>
                <a:lnTo>
                  <a:pt x="476673" y="519611"/>
                </a:lnTo>
                <a:lnTo>
                  <a:pt x="439440" y="531920"/>
                </a:lnTo>
                <a:lnTo>
                  <a:pt x="398181" y="525731"/>
                </a:lnTo>
                <a:lnTo>
                  <a:pt x="361490" y="502235"/>
                </a:lnTo>
                <a:lnTo>
                  <a:pt x="340795" y="466371"/>
                </a:lnTo>
                <a:lnTo>
                  <a:pt x="338659" y="423441"/>
                </a:lnTo>
                <a:lnTo>
                  <a:pt x="357645" y="378744"/>
                </a:lnTo>
                <a:lnTo>
                  <a:pt x="380400" y="340384"/>
                </a:lnTo>
                <a:lnTo>
                  <a:pt x="394093" y="299012"/>
                </a:lnTo>
                <a:lnTo>
                  <a:pt x="399167" y="255798"/>
                </a:lnTo>
                <a:lnTo>
                  <a:pt x="396062" y="211913"/>
                </a:lnTo>
                <a:lnTo>
                  <a:pt x="385219" y="168525"/>
                </a:lnTo>
                <a:lnTo>
                  <a:pt x="367080" y="126805"/>
                </a:lnTo>
                <a:lnTo>
                  <a:pt x="342085" y="87922"/>
                </a:lnTo>
                <a:lnTo>
                  <a:pt x="310677" y="53047"/>
                </a:lnTo>
                <a:lnTo>
                  <a:pt x="273296" y="23350"/>
                </a:lnTo>
                <a:lnTo>
                  <a:pt x="230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3680" y="1499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3680" y="1650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835143" y="1310848"/>
            <a:ext cx="264160" cy="414655"/>
            <a:chOff x="7835143" y="1310848"/>
            <a:chExt cx="264160" cy="41465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143" y="1310848"/>
              <a:ext cx="113122" cy="1130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143" y="1461604"/>
              <a:ext cx="113122" cy="1130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143" y="1612361"/>
              <a:ext cx="113122" cy="1130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973" y="1310848"/>
              <a:ext cx="113122" cy="113067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231071" y="13485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1901" y="1499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1901" y="1650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193364" y="1310848"/>
            <a:ext cx="264160" cy="414655"/>
            <a:chOff x="8193364" y="1310848"/>
            <a:chExt cx="264160" cy="41465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364" y="1461604"/>
              <a:ext cx="113122" cy="1130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364" y="1612361"/>
              <a:ext cx="113122" cy="1130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4193" y="1310848"/>
              <a:ext cx="113122" cy="113067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6834961" y="2379708"/>
            <a:ext cx="805815" cy="728980"/>
          </a:xfrm>
          <a:custGeom>
            <a:avLst/>
            <a:gdLst/>
            <a:ahLst/>
            <a:cxnLst/>
            <a:rect l="l" t="t" r="r" b="b"/>
            <a:pathLst>
              <a:path w="805815" h="728980">
                <a:moveTo>
                  <a:pt x="117834" y="205739"/>
                </a:moveTo>
                <a:lnTo>
                  <a:pt x="71981" y="214629"/>
                </a:lnTo>
                <a:lnTo>
                  <a:pt x="34525" y="240029"/>
                </a:lnTo>
                <a:lnTo>
                  <a:pt x="9264" y="278129"/>
                </a:lnTo>
                <a:lnTo>
                  <a:pt x="0" y="323849"/>
                </a:lnTo>
                <a:lnTo>
                  <a:pt x="9264" y="369569"/>
                </a:lnTo>
                <a:lnTo>
                  <a:pt x="34525" y="406399"/>
                </a:lnTo>
                <a:lnTo>
                  <a:pt x="71981" y="431799"/>
                </a:lnTo>
                <a:lnTo>
                  <a:pt x="117834" y="441959"/>
                </a:lnTo>
                <a:lnTo>
                  <a:pt x="141401" y="582929"/>
                </a:lnTo>
                <a:lnTo>
                  <a:pt x="116523" y="600709"/>
                </a:lnTo>
                <a:lnTo>
                  <a:pt x="100748" y="624839"/>
                </a:lnTo>
                <a:lnTo>
                  <a:pt x="95401" y="654049"/>
                </a:lnTo>
                <a:lnTo>
                  <a:pt x="101808" y="683259"/>
                </a:lnTo>
                <a:lnTo>
                  <a:pt x="119292" y="708659"/>
                </a:lnTo>
                <a:lnTo>
                  <a:pt x="144111" y="723899"/>
                </a:lnTo>
                <a:lnTo>
                  <a:pt x="172996" y="728979"/>
                </a:lnTo>
                <a:lnTo>
                  <a:pt x="202676" y="722629"/>
                </a:lnTo>
                <a:lnTo>
                  <a:pt x="226022" y="707389"/>
                </a:lnTo>
                <a:lnTo>
                  <a:pt x="237074" y="692149"/>
                </a:lnTo>
                <a:lnTo>
                  <a:pt x="125375" y="692149"/>
                </a:lnTo>
                <a:lnTo>
                  <a:pt x="125375" y="671829"/>
                </a:lnTo>
                <a:lnTo>
                  <a:pt x="127261" y="668019"/>
                </a:lnTo>
                <a:lnTo>
                  <a:pt x="130089" y="666749"/>
                </a:lnTo>
                <a:lnTo>
                  <a:pt x="136688" y="661669"/>
                </a:lnTo>
                <a:lnTo>
                  <a:pt x="144229" y="657859"/>
                </a:lnTo>
                <a:lnTo>
                  <a:pt x="151771" y="656589"/>
                </a:lnTo>
                <a:lnTo>
                  <a:pt x="157427" y="654049"/>
                </a:lnTo>
                <a:lnTo>
                  <a:pt x="248196" y="654049"/>
                </a:lnTo>
                <a:lnTo>
                  <a:pt x="247597" y="647699"/>
                </a:lnTo>
                <a:lnTo>
                  <a:pt x="168739" y="647699"/>
                </a:lnTo>
                <a:lnTo>
                  <a:pt x="160711" y="646429"/>
                </a:lnTo>
                <a:lnTo>
                  <a:pt x="154009" y="641349"/>
                </a:lnTo>
                <a:lnTo>
                  <a:pt x="149252" y="634999"/>
                </a:lnTo>
                <a:lnTo>
                  <a:pt x="147057" y="626109"/>
                </a:lnTo>
                <a:lnTo>
                  <a:pt x="148722" y="617219"/>
                </a:lnTo>
                <a:lnTo>
                  <a:pt x="153302" y="610869"/>
                </a:lnTo>
                <a:lnTo>
                  <a:pt x="160181" y="605789"/>
                </a:lnTo>
                <a:lnTo>
                  <a:pt x="168739" y="604519"/>
                </a:lnTo>
                <a:lnTo>
                  <a:pt x="297277" y="604519"/>
                </a:lnTo>
                <a:lnTo>
                  <a:pt x="307036" y="599439"/>
                </a:lnTo>
                <a:lnTo>
                  <a:pt x="222472" y="599439"/>
                </a:lnTo>
                <a:lnTo>
                  <a:pt x="212471" y="591819"/>
                </a:lnTo>
                <a:lnTo>
                  <a:pt x="201144" y="585469"/>
                </a:lnTo>
                <a:lnTo>
                  <a:pt x="188933" y="580389"/>
                </a:lnTo>
                <a:lnTo>
                  <a:pt x="176280" y="577849"/>
                </a:lnTo>
                <a:lnTo>
                  <a:pt x="152713" y="436879"/>
                </a:lnTo>
                <a:lnTo>
                  <a:pt x="169107" y="430529"/>
                </a:lnTo>
                <a:lnTo>
                  <a:pt x="184175" y="420369"/>
                </a:lnTo>
                <a:lnTo>
                  <a:pt x="197653" y="408939"/>
                </a:lnTo>
                <a:lnTo>
                  <a:pt x="209274" y="396239"/>
                </a:lnTo>
                <a:lnTo>
                  <a:pt x="293173" y="396239"/>
                </a:lnTo>
                <a:lnTo>
                  <a:pt x="273900" y="386079"/>
                </a:lnTo>
                <a:lnTo>
                  <a:pt x="181936" y="386079"/>
                </a:lnTo>
                <a:lnTo>
                  <a:pt x="49960" y="384809"/>
                </a:lnTo>
                <a:lnTo>
                  <a:pt x="49960" y="354329"/>
                </a:lnTo>
                <a:lnTo>
                  <a:pt x="52788" y="349249"/>
                </a:lnTo>
                <a:lnTo>
                  <a:pt x="56559" y="346709"/>
                </a:lnTo>
                <a:lnTo>
                  <a:pt x="63953" y="341629"/>
                </a:lnTo>
                <a:lnTo>
                  <a:pt x="71878" y="337819"/>
                </a:lnTo>
                <a:lnTo>
                  <a:pt x="80156" y="334009"/>
                </a:lnTo>
                <a:lnTo>
                  <a:pt x="88610" y="331469"/>
                </a:lnTo>
                <a:lnTo>
                  <a:pt x="95136" y="328929"/>
                </a:lnTo>
                <a:lnTo>
                  <a:pt x="101926" y="328929"/>
                </a:lnTo>
                <a:lnTo>
                  <a:pt x="108893" y="327659"/>
                </a:lnTo>
                <a:lnTo>
                  <a:pt x="233683" y="327659"/>
                </a:lnTo>
                <a:lnTo>
                  <a:pt x="233691" y="323849"/>
                </a:lnTo>
                <a:lnTo>
                  <a:pt x="233224" y="317499"/>
                </a:lnTo>
                <a:lnTo>
                  <a:pt x="115948" y="317499"/>
                </a:lnTo>
                <a:lnTo>
                  <a:pt x="103237" y="314959"/>
                </a:lnTo>
                <a:lnTo>
                  <a:pt x="92735" y="308609"/>
                </a:lnTo>
                <a:lnTo>
                  <a:pt x="85591" y="297179"/>
                </a:lnTo>
                <a:lnTo>
                  <a:pt x="82954" y="284479"/>
                </a:lnTo>
                <a:lnTo>
                  <a:pt x="85988" y="271779"/>
                </a:lnTo>
                <a:lnTo>
                  <a:pt x="93088" y="261619"/>
                </a:lnTo>
                <a:lnTo>
                  <a:pt x="103369" y="255269"/>
                </a:lnTo>
                <a:lnTo>
                  <a:pt x="115948" y="252729"/>
                </a:lnTo>
                <a:lnTo>
                  <a:pt x="216012" y="252729"/>
                </a:lnTo>
                <a:lnTo>
                  <a:pt x="239475" y="229869"/>
                </a:lnTo>
                <a:lnTo>
                  <a:pt x="187592" y="229869"/>
                </a:lnTo>
                <a:lnTo>
                  <a:pt x="171920" y="219709"/>
                </a:lnTo>
                <a:lnTo>
                  <a:pt x="154834" y="212089"/>
                </a:lnTo>
                <a:lnTo>
                  <a:pt x="136687" y="207009"/>
                </a:lnTo>
                <a:lnTo>
                  <a:pt x="117834" y="205739"/>
                </a:lnTo>
                <a:close/>
              </a:path>
              <a:path w="805815" h="728980">
                <a:moveTo>
                  <a:pt x="248196" y="654049"/>
                </a:moveTo>
                <a:lnTo>
                  <a:pt x="181936" y="654049"/>
                </a:lnTo>
                <a:lnTo>
                  <a:pt x="187593" y="656589"/>
                </a:lnTo>
                <a:lnTo>
                  <a:pt x="195134" y="657859"/>
                </a:lnTo>
                <a:lnTo>
                  <a:pt x="201733" y="661669"/>
                </a:lnTo>
                <a:lnTo>
                  <a:pt x="208332" y="666749"/>
                </a:lnTo>
                <a:lnTo>
                  <a:pt x="211160" y="668019"/>
                </a:lnTo>
                <a:lnTo>
                  <a:pt x="213045" y="671829"/>
                </a:lnTo>
                <a:lnTo>
                  <a:pt x="213045" y="692149"/>
                </a:lnTo>
                <a:lnTo>
                  <a:pt x="237074" y="692149"/>
                </a:lnTo>
                <a:lnTo>
                  <a:pt x="241679" y="685799"/>
                </a:lnTo>
                <a:lnTo>
                  <a:pt x="248676" y="659129"/>
                </a:lnTo>
                <a:lnTo>
                  <a:pt x="248196" y="654049"/>
                </a:lnTo>
                <a:close/>
              </a:path>
              <a:path w="805815" h="728980">
                <a:moveTo>
                  <a:pt x="297277" y="604519"/>
                </a:moveTo>
                <a:lnTo>
                  <a:pt x="168739" y="604519"/>
                </a:lnTo>
                <a:lnTo>
                  <a:pt x="177297" y="605789"/>
                </a:lnTo>
                <a:lnTo>
                  <a:pt x="184175" y="610869"/>
                </a:lnTo>
                <a:lnTo>
                  <a:pt x="188756" y="617219"/>
                </a:lnTo>
                <a:lnTo>
                  <a:pt x="190421" y="626109"/>
                </a:lnTo>
                <a:lnTo>
                  <a:pt x="188756" y="634999"/>
                </a:lnTo>
                <a:lnTo>
                  <a:pt x="184175" y="641349"/>
                </a:lnTo>
                <a:lnTo>
                  <a:pt x="177297" y="646429"/>
                </a:lnTo>
                <a:lnTo>
                  <a:pt x="168739" y="647699"/>
                </a:lnTo>
                <a:lnTo>
                  <a:pt x="247597" y="647699"/>
                </a:lnTo>
                <a:lnTo>
                  <a:pt x="246039" y="631189"/>
                </a:lnTo>
                <a:lnTo>
                  <a:pt x="297277" y="604519"/>
                </a:lnTo>
                <a:close/>
              </a:path>
              <a:path w="805815" h="728980">
                <a:moveTo>
                  <a:pt x="544438" y="588009"/>
                </a:moveTo>
                <a:lnTo>
                  <a:pt x="328995" y="588009"/>
                </a:lnTo>
                <a:lnTo>
                  <a:pt x="365308" y="615949"/>
                </a:lnTo>
                <a:lnTo>
                  <a:pt x="407502" y="632459"/>
                </a:lnTo>
                <a:lnTo>
                  <a:pt x="452186" y="634999"/>
                </a:lnTo>
                <a:lnTo>
                  <a:pt x="495964" y="623569"/>
                </a:lnTo>
                <a:lnTo>
                  <a:pt x="535443" y="598169"/>
                </a:lnTo>
                <a:lnTo>
                  <a:pt x="544438" y="588009"/>
                </a:lnTo>
                <a:close/>
              </a:path>
              <a:path w="805815" h="728980">
                <a:moveTo>
                  <a:pt x="293173" y="396239"/>
                </a:moveTo>
                <a:lnTo>
                  <a:pt x="209274" y="396239"/>
                </a:lnTo>
                <a:lnTo>
                  <a:pt x="296944" y="441959"/>
                </a:lnTo>
                <a:lnTo>
                  <a:pt x="289506" y="471169"/>
                </a:lnTo>
                <a:lnTo>
                  <a:pt x="288342" y="501649"/>
                </a:lnTo>
                <a:lnTo>
                  <a:pt x="293365" y="530859"/>
                </a:lnTo>
                <a:lnTo>
                  <a:pt x="304485" y="558799"/>
                </a:lnTo>
                <a:lnTo>
                  <a:pt x="222472" y="599439"/>
                </a:lnTo>
                <a:lnTo>
                  <a:pt x="307036" y="599439"/>
                </a:lnTo>
                <a:lnTo>
                  <a:pt x="328995" y="588009"/>
                </a:lnTo>
                <a:lnTo>
                  <a:pt x="544438" y="588009"/>
                </a:lnTo>
                <a:lnTo>
                  <a:pt x="555682" y="575309"/>
                </a:lnTo>
                <a:lnTo>
                  <a:pt x="560719" y="566419"/>
                </a:lnTo>
                <a:lnTo>
                  <a:pt x="352562" y="566419"/>
                </a:lnTo>
                <a:lnTo>
                  <a:pt x="352562" y="528319"/>
                </a:lnTo>
                <a:lnTo>
                  <a:pt x="390211" y="502919"/>
                </a:lnTo>
                <a:lnTo>
                  <a:pt x="426092" y="494029"/>
                </a:lnTo>
                <a:lnTo>
                  <a:pt x="583112" y="494030"/>
                </a:lnTo>
                <a:lnTo>
                  <a:pt x="583520" y="490220"/>
                </a:lnTo>
                <a:lnTo>
                  <a:pt x="583329" y="482599"/>
                </a:lnTo>
                <a:lnTo>
                  <a:pt x="433633" y="482599"/>
                </a:lnTo>
                <a:lnTo>
                  <a:pt x="417755" y="480059"/>
                </a:lnTo>
                <a:lnTo>
                  <a:pt x="404881" y="471169"/>
                </a:lnTo>
                <a:lnTo>
                  <a:pt x="396250" y="458469"/>
                </a:lnTo>
                <a:lnTo>
                  <a:pt x="393098" y="441959"/>
                </a:lnTo>
                <a:lnTo>
                  <a:pt x="396250" y="426719"/>
                </a:lnTo>
                <a:lnTo>
                  <a:pt x="404881" y="414019"/>
                </a:lnTo>
                <a:lnTo>
                  <a:pt x="414077" y="407669"/>
                </a:lnTo>
                <a:lnTo>
                  <a:pt x="314855" y="407669"/>
                </a:lnTo>
                <a:lnTo>
                  <a:pt x="293173" y="396239"/>
                </a:lnTo>
                <a:close/>
              </a:path>
              <a:path w="805815" h="728980">
                <a:moveTo>
                  <a:pt x="583112" y="494030"/>
                </a:moveTo>
                <a:lnTo>
                  <a:pt x="443060" y="494029"/>
                </a:lnTo>
                <a:lnTo>
                  <a:pt x="460029" y="496569"/>
                </a:lnTo>
                <a:lnTo>
                  <a:pt x="468513" y="499109"/>
                </a:lnTo>
                <a:lnTo>
                  <a:pt x="508106" y="518159"/>
                </a:lnTo>
                <a:lnTo>
                  <a:pt x="516590" y="534669"/>
                </a:lnTo>
                <a:lnTo>
                  <a:pt x="515647" y="566419"/>
                </a:lnTo>
                <a:lnTo>
                  <a:pt x="560719" y="566419"/>
                </a:lnTo>
                <a:lnTo>
                  <a:pt x="570794" y="548639"/>
                </a:lnTo>
                <a:lnTo>
                  <a:pt x="580250" y="520699"/>
                </a:lnTo>
                <a:lnTo>
                  <a:pt x="583112" y="494030"/>
                </a:lnTo>
                <a:close/>
              </a:path>
              <a:path w="805815" h="728980">
                <a:moveTo>
                  <a:pt x="550039" y="401319"/>
                </a:moveTo>
                <a:lnTo>
                  <a:pt x="434576" y="401319"/>
                </a:lnTo>
                <a:lnTo>
                  <a:pt x="450454" y="405129"/>
                </a:lnTo>
                <a:lnTo>
                  <a:pt x="463328" y="414019"/>
                </a:lnTo>
                <a:lnTo>
                  <a:pt x="471959" y="426719"/>
                </a:lnTo>
                <a:lnTo>
                  <a:pt x="475111" y="441959"/>
                </a:lnTo>
                <a:lnTo>
                  <a:pt x="471812" y="458469"/>
                </a:lnTo>
                <a:lnTo>
                  <a:pt x="462857" y="471169"/>
                </a:lnTo>
                <a:lnTo>
                  <a:pt x="449659" y="480059"/>
                </a:lnTo>
                <a:lnTo>
                  <a:pt x="433633" y="482599"/>
                </a:lnTo>
                <a:lnTo>
                  <a:pt x="583329" y="482599"/>
                </a:lnTo>
                <a:lnTo>
                  <a:pt x="582695" y="474979"/>
                </a:lnTo>
                <a:lnTo>
                  <a:pt x="581532" y="466089"/>
                </a:lnTo>
                <a:lnTo>
                  <a:pt x="579750" y="458469"/>
                </a:lnTo>
                <a:lnTo>
                  <a:pt x="646476" y="424180"/>
                </a:lnTo>
                <a:lnTo>
                  <a:pt x="565609" y="424179"/>
                </a:lnTo>
                <a:lnTo>
                  <a:pt x="556816" y="410209"/>
                </a:lnTo>
                <a:lnTo>
                  <a:pt x="550039" y="401319"/>
                </a:lnTo>
                <a:close/>
              </a:path>
              <a:path w="805815" h="728980">
                <a:moveTo>
                  <a:pt x="784467" y="411480"/>
                </a:moveTo>
                <a:lnTo>
                  <a:pt x="671190" y="411480"/>
                </a:lnTo>
                <a:lnTo>
                  <a:pt x="695551" y="429260"/>
                </a:lnTo>
                <a:lnTo>
                  <a:pt x="723976" y="436880"/>
                </a:lnTo>
                <a:lnTo>
                  <a:pt x="753109" y="433070"/>
                </a:lnTo>
                <a:lnTo>
                  <a:pt x="779591" y="417830"/>
                </a:lnTo>
                <a:lnTo>
                  <a:pt x="784467" y="411480"/>
                </a:lnTo>
                <a:close/>
              </a:path>
              <a:path w="805815" h="728980">
                <a:moveTo>
                  <a:pt x="698158" y="233680"/>
                </a:moveTo>
                <a:lnTo>
                  <a:pt x="658935" y="233680"/>
                </a:lnTo>
                <a:lnTo>
                  <a:pt x="683445" y="299720"/>
                </a:lnTo>
                <a:lnTo>
                  <a:pt x="668465" y="312420"/>
                </a:lnTo>
                <a:lnTo>
                  <a:pt x="657639" y="326390"/>
                </a:lnTo>
                <a:lnTo>
                  <a:pt x="651232" y="344170"/>
                </a:lnTo>
                <a:lnTo>
                  <a:pt x="649508" y="361950"/>
                </a:lnTo>
                <a:lnTo>
                  <a:pt x="649508" y="368300"/>
                </a:lnTo>
                <a:lnTo>
                  <a:pt x="650451" y="373380"/>
                </a:lnTo>
                <a:lnTo>
                  <a:pt x="652336" y="379730"/>
                </a:lnTo>
                <a:lnTo>
                  <a:pt x="565609" y="424179"/>
                </a:lnTo>
                <a:lnTo>
                  <a:pt x="646476" y="424180"/>
                </a:lnTo>
                <a:lnTo>
                  <a:pt x="671190" y="411480"/>
                </a:lnTo>
                <a:lnTo>
                  <a:pt x="784467" y="411480"/>
                </a:lnTo>
                <a:lnTo>
                  <a:pt x="793244" y="400050"/>
                </a:lnTo>
                <a:lnTo>
                  <a:pt x="681560" y="400050"/>
                </a:lnTo>
                <a:lnTo>
                  <a:pt x="681560" y="379730"/>
                </a:lnTo>
                <a:lnTo>
                  <a:pt x="683445" y="375920"/>
                </a:lnTo>
                <a:lnTo>
                  <a:pt x="686273" y="374650"/>
                </a:lnTo>
                <a:lnTo>
                  <a:pt x="692872" y="369570"/>
                </a:lnTo>
                <a:lnTo>
                  <a:pt x="700413" y="365760"/>
                </a:lnTo>
                <a:lnTo>
                  <a:pt x="707955" y="364490"/>
                </a:lnTo>
                <a:lnTo>
                  <a:pt x="713611" y="361950"/>
                </a:lnTo>
                <a:lnTo>
                  <a:pt x="805004" y="361950"/>
                </a:lnTo>
                <a:lnTo>
                  <a:pt x="804322" y="356870"/>
                </a:lnTo>
                <a:lnTo>
                  <a:pt x="725858" y="356870"/>
                </a:lnTo>
                <a:lnTo>
                  <a:pt x="717305" y="355600"/>
                </a:lnTo>
                <a:lnTo>
                  <a:pt x="710428" y="350520"/>
                </a:lnTo>
                <a:lnTo>
                  <a:pt x="705848" y="344170"/>
                </a:lnTo>
                <a:lnTo>
                  <a:pt x="704184" y="335280"/>
                </a:lnTo>
                <a:lnTo>
                  <a:pt x="705848" y="326390"/>
                </a:lnTo>
                <a:lnTo>
                  <a:pt x="710428" y="320040"/>
                </a:lnTo>
                <a:lnTo>
                  <a:pt x="717305" y="314960"/>
                </a:lnTo>
                <a:lnTo>
                  <a:pt x="725858" y="313690"/>
                </a:lnTo>
                <a:lnTo>
                  <a:pt x="788391" y="313690"/>
                </a:lnTo>
                <a:lnTo>
                  <a:pt x="786190" y="309880"/>
                </a:lnTo>
                <a:lnTo>
                  <a:pt x="741913" y="287020"/>
                </a:lnTo>
                <a:lnTo>
                  <a:pt x="717382" y="284480"/>
                </a:lnTo>
                <a:lnTo>
                  <a:pt x="698158" y="233680"/>
                </a:lnTo>
                <a:close/>
              </a:path>
              <a:path w="805815" h="728980">
                <a:moveTo>
                  <a:pt x="438406" y="345439"/>
                </a:moveTo>
                <a:lnTo>
                  <a:pt x="391684" y="351789"/>
                </a:lnTo>
                <a:lnTo>
                  <a:pt x="349204" y="373379"/>
                </a:lnTo>
                <a:lnTo>
                  <a:pt x="314855" y="407669"/>
                </a:lnTo>
                <a:lnTo>
                  <a:pt x="414077" y="407669"/>
                </a:lnTo>
                <a:lnTo>
                  <a:pt x="417755" y="405129"/>
                </a:lnTo>
                <a:lnTo>
                  <a:pt x="433633" y="401319"/>
                </a:lnTo>
                <a:lnTo>
                  <a:pt x="550039" y="401319"/>
                </a:lnTo>
                <a:lnTo>
                  <a:pt x="546166" y="396239"/>
                </a:lnTo>
                <a:lnTo>
                  <a:pt x="533926" y="384809"/>
                </a:lnTo>
                <a:lnTo>
                  <a:pt x="520360" y="373379"/>
                </a:lnTo>
                <a:lnTo>
                  <a:pt x="529937" y="355599"/>
                </a:lnTo>
                <a:lnTo>
                  <a:pt x="485481" y="355599"/>
                </a:lnTo>
                <a:lnTo>
                  <a:pt x="438406" y="345439"/>
                </a:lnTo>
                <a:close/>
              </a:path>
              <a:path w="805815" h="728980">
                <a:moveTo>
                  <a:pt x="805004" y="361950"/>
                </a:moveTo>
                <a:lnTo>
                  <a:pt x="738113" y="361950"/>
                </a:lnTo>
                <a:lnTo>
                  <a:pt x="743769" y="364490"/>
                </a:lnTo>
                <a:lnTo>
                  <a:pt x="751310" y="365760"/>
                </a:lnTo>
                <a:lnTo>
                  <a:pt x="757909" y="369570"/>
                </a:lnTo>
                <a:lnTo>
                  <a:pt x="764508" y="374650"/>
                </a:lnTo>
                <a:lnTo>
                  <a:pt x="767336" y="375920"/>
                </a:lnTo>
                <a:lnTo>
                  <a:pt x="769221" y="379730"/>
                </a:lnTo>
                <a:lnTo>
                  <a:pt x="769221" y="400050"/>
                </a:lnTo>
                <a:lnTo>
                  <a:pt x="793244" y="400050"/>
                </a:lnTo>
                <a:lnTo>
                  <a:pt x="798121" y="393700"/>
                </a:lnTo>
                <a:lnTo>
                  <a:pt x="805515" y="365760"/>
                </a:lnTo>
                <a:lnTo>
                  <a:pt x="805004" y="361950"/>
                </a:lnTo>
                <a:close/>
              </a:path>
              <a:path w="805815" h="728980">
                <a:moveTo>
                  <a:pt x="233683" y="327659"/>
                </a:moveTo>
                <a:lnTo>
                  <a:pt x="123004" y="327659"/>
                </a:lnTo>
                <a:lnTo>
                  <a:pt x="143286" y="331469"/>
                </a:lnTo>
                <a:lnTo>
                  <a:pt x="151741" y="334009"/>
                </a:lnTo>
                <a:lnTo>
                  <a:pt x="181936" y="386079"/>
                </a:lnTo>
                <a:lnTo>
                  <a:pt x="273900" y="386079"/>
                </a:lnTo>
                <a:lnTo>
                  <a:pt x="228128" y="361949"/>
                </a:lnTo>
                <a:lnTo>
                  <a:pt x="230602" y="353059"/>
                </a:lnTo>
                <a:lnTo>
                  <a:pt x="232370" y="344169"/>
                </a:lnTo>
                <a:lnTo>
                  <a:pt x="233430" y="334009"/>
                </a:lnTo>
                <a:lnTo>
                  <a:pt x="233683" y="327659"/>
                </a:lnTo>
                <a:close/>
              </a:path>
              <a:path w="805815" h="728980">
                <a:moveTo>
                  <a:pt x="788391" y="313690"/>
                </a:moveTo>
                <a:lnTo>
                  <a:pt x="725858" y="313690"/>
                </a:lnTo>
                <a:lnTo>
                  <a:pt x="734416" y="314960"/>
                </a:lnTo>
                <a:lnTo>
                  <a:pt x="741294" y="320040"/>
                </a:lnTo>
                <a:lnTo>
                  <a:pt x="745875" y="326390"/>
                </a:lnTo>
                <a:lnTo>
                  <a:pt x="747540" y="335280"/>
                </a:lnTo>
                <a:lnTo>
                  <a:pt x="745875" y="344170"/>
                </a:lnTo>
                <a:lnTo>
                  <a:pt x="741294" y="350520"/>
                </a:lnTo>
                <a:lnTo>
                  <a:pt x="734416" y="355600"/>
                </a:lnTo>
                <a:lnTo>
                  <a:pt x="725858" y="356870"/>
                </a:lnTo>
                <a:lnTo>
                  <a:pt x="804322" y="356870"/>
                </a:lnTo>
                <a:lnTo>
                  <a:pt x="801597" y="336550"/>
                </a:lnTo>
                <a:lnTo>
                  <a:pt x="788391" y="313690"/>
                </a:lnTo>
                <a:close/>
              </a:path>
              <a:path w="805815" h="728980">
                <a:moveTo>
                  <a:pt x="751077" y="115570"/>
                </a:moveTo>
                <a:lnTo>
                  <a:pt x="428920" y="115569"/>
                </a:lnTo>
                <a:lnTo>
                  <a:pt x="516589" y="124459"/>
                </a:lnTo>
                <a:lnTo>
                  <a:pt x="520758" y="149859"/>
                </a:lnTo>
                <a:lnTo>
                  <a:pt x="530141" y="172719"/>
                </a:lnTo>
                <a:lnTo>
                  <a:pt x="544296" y="194309"/>
                </a:lnTo>
                <a:lnTo>
                  <a:pt x="562781" y="212089"/>
                </a:lnTo>
                <a:lnTo>
                  <a:pt x="485481" y="355599"/>
                </a:lnTo>
                <a:lnTo>
                  <a:pt x="529937" y="355599"/>
                </a:lnTo>
                <a:lnTo>
                  <a:pt x="597660" y="229869"/>
                </a:lnTo>
                <a:lnTo>
                  <a:pt x="696716" y="229870"/>
                </a:lnTo>
                <a:lnTo>
                  <a:pt x="692872" y="219710"/>
                </a:lnTo>
                <a:lnTo>
                  <a:pt x="728174" y="187960"/>
                </a:lnTo>
                <a:lnTo>
                  <a:pt x="732733" y="179070"/>
                </a:lnTo>
                <a:lnTo>
                  <a:pt x="568437" y="179069"/>
                </a:lnTo>
                <a:lnTo>
                  <a:pt x="568437" y="147319"/>
                </a:lnTo>
                <a:lnTo>
                  <a:pt x="571265" y="142239"/>
                </a:lnTo>
                <a:lnTo>
                  <a:pt x="575036" y="138429"/>
                </a:lnTo>
                <a:lnTo>
                  <a:pt x="582430" y="134619"/>
                </a:lnTo>
                <a:lnTo>
                  <a:pt x="590355" y="129539"/>
                </a:lnTo>
                <a:lnTo>
                  <a:pt x="607087" y="124459"/>
                </a:lnTo>
                <a:lnTo>
                  <a:pt x="613612" y="121920"/>
                </a:lnTo>
                <a:lnTo>
                  <a:pt x="620403" y="120650"/>
                </a:lnTo>
                <a:lnTo>
                  <a:pt x="750660" y="120650"/>
                </a:lnTo>
                <a:lnTo>
                  <a:pt x="751077" y="115570"/>
                </a:lnTo>
                <a:close/>
              </a:path>
              <a:path w="805815" h="728980">
                <a:moveTo>
                  <a:pt x="216012" y="252729"/>
                </a:moveTo>
                <a:lnTo>
                  <a:pt x="115948" y="252729"/>
                </a:lnTo>
                <a:lnTo>
                  <a:pt x="128660" y="255269"/>
                </a:lnTo>
                <a:lnTo>
                  <a:pt x="139162" y="261619"/>
                </a:lnTo>
                <a:lnTo>
                  <a:pt x="146306" y="271779"/>
                </a:lnTo>
                <a:lnTo>
                  <a:pt x="148942" y="284479"/>
                </a:lnTo>
                <a:lnTo>
                  <a:pt x="146306" y="297179"/>
                </a:lnTo>
                <a:lnTo>
                  <a:pt x="139162" y="308609"/>
                </a:lnTo>
                <a:lnTo>
                  <a:pt x="128660" y="314959"/>
                </a:lnTo>
                <a:lnTo>
                  <a:pt x="115948" y="317499"/>
                </a:lnTo>
                <a:lnTo>
                  <a:pt x="233224" y="317499"/>
                </a:lnTo>
                <a:lnTo>
                  <a:pt x="232385" y="306069"/>
                </a:lnTo>
                <a:lnTo>
                  <a:pt x="228246" y="289559"/>
                </a:lnTo>
                <a:lnTo>
                  <a:pt x="221455" y="271779"/>
                </a:lnTo>
                <a:lnTo>
                  <a:pt x="212102" y="256539"/>
                </a:lnTo>
                <a:lnTo>
                  <a:pt x="216012" y="252729"/>
                </a:lnTo>
                <a:close/>
              </a:path>
              <a:path w="805815" h="728980">
                <a:moveTo>
                  <a:pt x="696716" y="229870"/>
                </a:moveTo>
                <a:lnTo>
                  <a:pt x="597660" y="229869"/>
                </a:lnTo>
                <a:lnTo>
                  <a:pt x="616632" y="234950"/>
                </a:lnTo>
                <a:lnTo>
                  <a:pt x="626427" y="236220"/>
                </a:lnTo>
                <a:lnTo>
                  <a:pt x="643852" y="236220"/>
                </a:lnTo>
                <a:lnTo>
                  <a:pt x="658935" y="233680"/>
                </a:lnTo>
                <a:lnTo>
                  <a:pt x="698158" y="233680"/>
                </a:lnTo>
                <a:lnTo>
                  <a:pt x="696716" y="229870"/>
                </a:lnTo>
                <a:close/>
              </a:path>
              <a:path w="805815" h="728980">
                <a:moveTo>
                  <a:pt x="347849" y="11429"/>
                </a:moveTo>
                <a:lnTo>
                  <a:pt x="321777" y="20319"/>
                </a:lnTo>
                <a:lnTo>
                  <a:pt x="301186" y="38099"/>
                </a:lnTo>
                <a:lnTo>
                  <a:pt x="287664" y="60959"/>
                </a:lnTo>
                <a:lnTo>
                  <a:pt x="282803" y="87629"/>
                </a:lnTo>
                <a:lnTo>
                  <a:pt x="283496" y="96519"/>
                </a:lnTo>
                <a:lnTo>
                  <a:pt x="285514" y="106679"/>
                </a:lnTo>
                <a:lnTo>
                  <a:pt x="288769" y="116839"/>
                </a:lnTo>
                <a:lnTo>
                  <a:pt x="293173" y="125729"/>
                </a:lnTo>
                <a:lnTo>
                  <a:pt x="187592" y="229869"/>
                </a:lnTo>
                <a:lnTo>
                  <a:pt x="239475" y="229869"/>
                </a:lnTo>
                <a:lnTo>
                  <a:pt x="317683" y="153669"/>
                </a:lnTo>
                <a:lnTo>
                  <a:pt x="396550" y="153669"/>
                </a:lnTo>
                <a:lnTo>
                  <a:pt x="401862" y="151129"/>
                </a:lnTo>
                <a:lnTo>
                  <a:pt x="422321" y="129539"/>
                </a:lnTo>
                <a:lnTo>
                  <a:pt x="423028" y="128269"/>
                </a:lnTo>
                <a:lnTo>
                  <a:pt x="314855" y="128269"/>
                </a:lnTo>
                <a:lnTo>
                  <a:pt x="314855" y="109219"/>
                </a:lnTo>
                <a:lnTo>
                  <a:pt x="313912" y="109219"/>
                </a:lnTo>
                <a:lnTo>
                  <a:pt x="313912" y="106679"/>
                </a:lnTo>
                <a:lnTo>
                  <a:pt x="315797" y="102869"/>
                </a:lnTo>
                <a:lnTo>
                  <a:pt x="318625" y="101599"/>
                </a:lnTo>
                <a:lnTo>
                  <a:pt x="325224" y="96519"/>
                </a:lnTo>
                <a:lnTo>
                  <a:pt x="340307" y="91439"/>
                </a:lnTo>
                <a:lnTo>
                  <a:pt x="345963" y="90169"/>
                </a:lnTo>
                <a:lnTo>
                  <a:pt x="352562" y="88899"/>
                </a:lnTo>
                <a:lnTo>
                  <a:pt x="604747" y="88899"/>
                </a:lnTo>
                <a:lnTo>
                  <a:pt x="603956" y="85089"/>
                </a:lnTo>
                <a:lnTo>
                  <a:pt x="522245" y="85089"/>
                </a:lnTo>
                <a:lnTo>
                  <a:pt x="497197" y="82549"/>
                </a:lnTo>
                <a:lnTo>
                  <a:pt x="358218" y="82549"/>
                </a:lnTo>
                <a:lnTo>
                  <a:pt x="349660" y="81279"/>
                </a:lnTo>
                <a:lnTo>
                  <a:pt x="342782" y="76199"/>
                </a:lnTo>
                <a:lnTo>
                  <a:pt x="338201" y="69849"/>
                </a:lnTo>
                <a:lnTo>
                  <a:pt x="336536" y="60959"/>
                </a:lnTo>
                <a:lnTo>
                  <a:pt x="338201" y="52069"/>
                </a:lnTo>
                <a:lnTo>
                  <a:pt x="342782" y="45719"/>
                </a:lnTo>
                <a:lnTo>
                  <a:pt x="349660" y="40639"/>
                </a:lnTo>
                <a:lnTo>
                  <a:pt x="358218" y="39369"/>
                </a:lnTo>
                <a:lnTo>
                  <a:pt x="417092" y="39369"/>
                </a:lnTo>
                <a:lnTo>
                  <a:pt x="404292" y="25399"/>
                </a:lnTo>
                <a:lnTo>
                  <a:pt x="377970" y="12699"/>
                </a:lnTo>
                <a:lnTo>
                  <a:pt x="347849" y="11429"/>
                </a:lnTo>
                <a:close/>
              </a:path>
              <a:path w="805815" h="728980">
                <a:moveTo>
                  <a:pt x="750660" y="120650"/>
                </a:moveTo>
                <a:lnTo>
                  <a:pt x="641480" y="120650"/>
                </a:lnTo>
                <a:lnTo>
                  <a:pt x="661763" y="124460"/>
                </a:lnTo>
                <a:lnTo>
                  <a:pt x="670218" y="127000"/>
                </a:lnTo>
                <a:lnTo>
                  <a:pt x="678496" y="130810"/>
                </a:lnTo>
                <a:lnTo>
                  <a:pt x="686420" y="134620"/>
                </a:lnTo>
                <a:lnTo>
                  <a:pt x="693814" y="139700"/>
                </a:lnTo>
                <a:lnTo>
                  <a:pt x="697585" y="142240"/>
                </a:lnTo>
                <a:lnTo>
                  <a:pt x="700413" y="148590"/>
                </a:lnTo>
                <a:lnTo>
                  <a:pt x="700413" y="179070"/>
                </a:lnTo>
                <a:lnTo>
                  <a:pt x="732733" y="179070"/>
                </a:lnTo>
                <a:lnTo>
                  <a:pt x="748365" y="148590"/>
                </a:lnTo>
                <a:lnTo>
                  <a:pt x="750660" y="120650"/>
                </a:lnTo>
                <a:close/>
              </a:path>
              <a:path w="805815" h="728980">
                <a:moveTo>
                  <a:pt x="396550" y="153669"/>
                </a:moveTo>
                <a:lnTo>
                  <a:pt x="317683" y="153669"/>
                </a:lnTo>
                <a:lnTo>
                  <a:pt x="346096" y="163829"/>
                </a:lnTo>
                <a:lnTo>
                  <a:pt x="375304" y="163829"/>
                </a:lnTo>
                <a:lnTo>
                  <a:pt x="396550" y="153669"/>
                </a:lnTo>
                <a:close/>
              </a:path>
              <a:path w="805815" h="728980">
                <a:moveTo>
                  <a:pt x="604747" y="88899"/>
                </a:moveTo>
                <a:lnTo>
                  <a:pt x="363874" y="88899"/>
                </a:lnTo>
                <a:lnTo>
                  <a:pt x="370473" y="90169"/>
                </a:lnTo>
                <a:lnTo>
                  <a:pt x="376129" y="91439"/>
                </a:lnTo>
                <a:lnTo>
                  <a:pt x="383671" y="93979"/>
                </a:lnTo>
                <a:lnTo>
                  <a:pt x="390270" y="97789"/>
                </a:lnTo>
                <a:lnTo>
                  <a:pt x="396868" y="102869"/>
                </a:lnTo>
                <a:lnTo>
                  <a:pt x="399696" y="104139"/>
                </a:lnTo>
                <a:lnTo>
                  <a:pt x="401582" y="107949"/>
                </a:lnTo>
                <a:lnTo>
                  <a:pt x="401582" y="128269"/>
                </a:lnTo>
                <a:lnTo>
                  <a:pt x="423028" y="128269"/>
                </a:lnTo>
                <a:lnTo>
                  <a:pt x="425149" y="124459"/>
                </a:lnTo>
                <a:lnTo>
                  <a:pt x="428920" y="115569"/>
                </a:lnTo>
                <a:lnTo>
                  <a:pt x="751077" y="115570"/>
                </a:lnTo>
                <a:lnTo>
                  <a:pt x="751495" y="110490"/>
                </a:lnTo>
                <a:lnTo>
                  <a:pt x="635368" y="110490"/>
                </a:lnTo>
                <a:lnTo>
                  <a:pt x="622656" y="107950"/>
                </a:lnTo>
                <a:lnTo>
                  <a:pt x="612154" y="101599"/>
                </a:lnTo>
                <a:lnTo>
                  <a:pt x="605010" y="90169"/>
                </a:lnTo>
                <a:lnTo>
                  <a:pt x="604747" y="88899"/>
                </a:lnTo>
                <a:close/>
              </a:path>
              <a:path w="805815" h="728980">
                <a:moveTo>
                  <a:pt x="725645" y="44450"/>
                </a:moveTo>
                <a:lnTo>
                  <a:pt x="635368" y="44450"/>
                </a:lnTo>
                <a:lnTo>
                  <a:pt x="648079" y="46990"/>
                </a:lnTo>
                <a:lnTo>
                  <a:pt x="658581" y="54610"/>
                </a:lnTo>
                <a:lnTo>
                  <a:pt x="665725" y="64770"/>
                </a:lnTo>
                <a:lnTo>
                  <a:pt x="668362" y="77470"/>
                </a:lnTo>
                <a:lnTo>
                  <a:pt x="665725" y="90170"/>
                </a:lnTo>
                <a:lnTo>
                  <a:pt x="658581" y="101600"/>
                </a:lnTo>
                <a:lnTo>
                  <a:pt x="648079" y="107950"/>
                </a:lnTo>
                <a:lnTo>
                  <a:pt x="635368" y="110490"/>
                </a:lnTo>
                <a:lnTo>
                  <a:pt x="751495" y="110490"/>
                </a:lnTo>
                <a:lnTo>
                  <a:pt x="752120" y="102870"/>
                </a:lnTo>
                <a:lnTo>
                  <a:pt x="738113" y="58420"/>
                </a:lnTo>
                <a:lnTo>
                  <a:pt x="725645" y="44450"/>
                </a:lnTo>
                <a:close/>
              </a:path>
              <a:path w="805815" h="728980">
                <a:moveTo>
                  <a:pt x="622258" y="0"/>
                </a:moveTo>
                <a:lnTo>
                  <a:pt x="577864" y="13969"/>
                </a:lnTo>
                <a:lnTo>
                  <a:pt x="542631" y="44449"/>
                </a:lnTo>
                <a:lnTo>
                  <a:pt x="522245" y="85089"/>
                </a:lnTo>
                <a:lnTo>
                  <a:pt x="603956" y="85089"/>
                </a:lnTo>
                <a:lnTo>
                  <a:pt x="602374" y="77469"/>
                </a:lnTo>
                <a:lnTo>
                  <a:pt x="604878" y="64769"/>
                </a:lnTo>
                <a:lnTo>
                  <a:pt x="611801" y="54609"/>
                </a:lnTo>
                <a:lnTo>
                  <a:pt x="622258" y="46990"/>
                </a:lnTo>
                <a:lnTo>
                  <a:pt x="635368" y="44450"/>
                </a:lnTo>
                <a:lnTo>
                  <a:pt x="725645" y="44450"/>
                </a:lnTo>
                <a:lnTo>
                  <a:pt x="707509" y="24130"/>
                </a:lnTo>
                <a:lnTo>
                  <a:pt x="667182" y="3810"/>
                </a:lnTo>
                <a:lnTo>
                  <a:pt x="622258" y="0"/>
                </a:lnTo>
                <a:close/>
              </a:path>
              <a:path w="805815" h="728980">
                <a:moveTo>
                  <a:pt x="417092" y="39369"/>
                </a:moveTo>
                <a:lnTo>
                  <a:pt x="358218" y="39369"/>
                </a:lnTo>
                <a:lnTo>
                  <a:pt x="366776" y="40639"/>
                </a:lnTo>
                <a:lnTo>
                  <a:pt x="373655" y="45719"/>
                </a:lnTo>
                <a:lnTo>
                  <a:pt x="378236" y="52069"/>
                </a:lnTo>
                <a:lnTo>
                  <a:pt x="379900" y="60959"/>
                </a:lnTo>
                <a:lnTo>
                  <a:pt x="378236" y="69849"/>
                </a:lnTo>
                <a:lnTo>
                  <a:pt x="373655" y="76199"/>
                </a:lnTo>
                <a:lnTo>
                  <a:pt x="366776" y="81279"/>
                </a:lnTo>
                <a:lnTo>
                  <a:pt x="358218" y="82549"/>
                </a:lnTo>
                <a:lnTo>
                  <a:pt x="497197" y="82549"/>
                </a:lnTo>
                <a:lnTo>
                  <a:pt x="434576" y="76199"/>
                </a:lnTo>
                <a:lnTo>
                  <a:pt x="424074" y="46989"/>
                </a:lnTo>
                <a:lnTo>
                  <a:pt x="417092" y="3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293875"/>
            <a:ext cx="8729980" cy="2781300"/>
            <a:chOff x="160020" y="1293875"/>
            <a:chExt cx="8729980" cy="278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9323" y="1648993"/>
              <a:ext cx="3630168" cy="24124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" y="1293875"/>
              <a:ext cx="5445252" cy="2781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412" y="680973"/>
            <a:ext cx="2520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77874" y="2190750"/>
            <a:ext cx="376301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construyen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utilizando una combinación de componentes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servicios </a:t>
            </a:r>
            <a:r>
              <a:rPr sz="1400" spc="-10" dirty="0">
                <a:latin typeface="Arial MT"/>
                <a:cs typeface="Arial MT"/>
              </a:rPr>
              <a:t>de infraestructura en la nube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spc="5" dirty="0">
                <a:latin typeface="Arial MT"/>
                <a:cs typeface="Arial MT"/>
              </a:rPr>
              <a:t>se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integran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solución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escalable,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segura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alta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disponibilidad. </a:t>
            </a:r>
            <a:r>
              <a:rPr sz="1400" dirty="0">
                <a:latin typeface="Arial MT"/>
                <a:cs typeface="Arial MT"/>
              </a:rPr>
              <a:t> Estos </a:t>
            </a:r>
            <a:r>
              <a:rPr sz="1400" spc="-5" dirty="0">
                <a:latin typeface="Arial MT"/>
                <a:cs typeface="Arial MT"/>
              </a:rPr>
              <a:t>son algunos de los elementos que </a:t>
            </a:r>
            <a:r>
              <a:rPr sz="1400" spc="-1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 pueden utilizar </a:t>
            </a:r>
            <a:r>
              <a:rPr sz="1400" spc="-10" dirty="0">
                <a:latin typeface="Arial MT"/>
                <a:cs typeface="Arial MT"/>
              </a:rPr>
              <a:t>para </a:t>
            </a:r>
            <a:r>
              <a:rPr sz="1400" spc="-5" dirty="0">
                <a:latin typeface="Arial MT"/>
                <a:cs typeface="Arial MT"/>
              </a:rPr>
              <a:t>construir una arquitectura </a:t>
            </a:r>
            <a:r>
              <a:rPr sz="1400" dirty="0">
                <a:latin typeface="Arial MT"/>
                <a:cs typeface="Arial MT"/>
              </a:rPr>
              <a:t> cloud: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251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8770" y="1294130"/>
            <a:ext cx="7997190" cy="397510"/>
            <a:chOff x="318770" y="1294130"/>
            <a:chExt cx="7997190" cy="397510"/>
          </a:xfrm>
        </p:grpSpPr>
        <p:sp>
          <p:nvSpPr>
            <p:cNvPr id="11" name="object 11"/>
            <p:cNvSpPr/>
            <p:nvPr/>
          </p:nvSpPr>
          <p:spPr>
            <a:xfrm>
              <a:off x="331470" y="1678686"/>
              <a:ext cx="7984490" cy="0"/>
            </a:xfrm>
            <a:custGeom>
              <a:avLst/>
              <a:gdLst/>
              <a:ahLst/>
              <a:cxnLst/>
              <a:rect l="l" t="t" r="r" b="b"/>
              <a:pathLst>
                <a:path w="7984490">
                  <a:moveTo>
                    <a:pt x="0" y="0"/>
                  </a:moveTo>
                  <a:lnTo>
                    <a:pt x="7984235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470" y="1306830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2013712" y="0"/>
                  </a:moveTo>
                  <a:lnTo>
                    <a:pt x="61988" y="0"/>
                  </a:lnTo>
                  <a:lnTo>
                    <a:pt x="37858" y="4879"/>
                  </a:lnTo>
                  <a:lnTo>
                    <a:pt x="18154" y="18176"/>
                  </a:lnTo>
                  <a:lnTo>
                    <a:pt x="4870" y="37879"/>
                  </a:lnTo>
                  <a:lnTo>
                    <a:pt x="0" y="61975"/>
                  </a:lnTo>
                  <a:lnTo>
                    <a:pt x="0" y="371856"/>
                  </a:lnTo>
                  <a:lnTo>
                    <a:pt x="2075688" y="371856"/>
                  </a:lnTo>
                  <a:lnTo>
                    <a:pt x="2075688" y="61975"/>
                  </a:lnTo>
                  <a:lnTo>
                    <a:pt x="2070808" y="37879"/>
                  </a:lnTo>
                  <a:lnTo>
                    <a:pt x="2057511" y="18176"/>
                  </a:lnTo>
                  <a:lnTo>
                    <a:pt x="2037808" y="4879"/>
                  </a:lnTo>
                  <a:lnTo>
                    <a:pt x="20137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470" y="1306830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61988" y="0"/>
                  </a:moveTo>
                  <a:lnTo>
                    <a:pt x="2013712" y="0"/>
                  </a:lnTo>
                  <a:lnTo>
                    <a:pt x="2037808" y="4879"/>
                  </a:lnTo>
                  <a:lnTo>
                    <a:pt x="2057511" y="18176"/>
                  </a:lnTo>
                  <a:lnTo>
                    <a:pt x="2070808" y="37879"/>
                  </a:lnTo>
                  <a:lnTo>
                    <a:pt x="2075688" y="61975"/>
                  </a:lnTo>
                  <a:lnTo>
                    <a:pt x="2075688" y="371856"/>
                  </a:lnTo>
                  <a:lnTo>
                    <a:pt x="0" y="371856"/>
                  </a:lnTo>
                  <a:lnTo>
                    <a:pt x="0" y="61975"/>
                  </a:lnTo>
                  <a:lnTo>
                    <a:pt x="4870" y="37879"/>
                  </a:lnTo>
                  <a:lnTo>
                    <a:pt x="18154" y="18176"/>
                  </a:lnTo>
                  <a:lnTo>
                    <a:pt x="37858" y="4879"/>
                  </a:lnTo>
                  <a:lnTo>
                    <a:pt x="6198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8770" y="2427985"/>
            <a:ext cx="7997190" cy="397510"/>
            <a:chOff x="318770" y="2427985"/>
            <a:chExt cx="7997190" cy="397510"/>
          </a:xfrm>
        </p:grpSpPr>
        <p:sp>
          <p:nvSpPr>
            <p:cNvPr id="15" name="object 15"/>
            <p:cNvSpPr/>
            <p:nvPr/>
          </p:nvSpPr>
          <p:spPr>
            <a:xfrm>
              <a:off x="331470" y="2812541"/>
              <a:ext cx="7984490" cy="0"/>
            </a:xfrm>
            <a:custGeom>
              <a:avLst/>
              <a:gdLst/>
              <a:ahLst/>
              <a:cxnLst/>
              <a:rect l="l" t="t" r="r" b="b"/>
              <a:pathLst>
                <a:path w="7984490">
                  <a:moveTo>
                    <a:pt x="0" y="0"/>
                  </a:moveTo>
                  <a:lnTo>
                    <a:pt x="7984235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470" y="244068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2013712" y="0"/>
                  </a:moveTo>
                  <a:lnTo>
                    <a:pt x="61988" y="0"/>
                  </a:lnTo>
                  <a:lnTo>
                    <a:pt x="37858" y="4879"/>
                  </a:lnTo>
                  <a:lnTo>
                    <a:pt x="18154" y="18176"/>
                  </a:lnTo>
                  <a:lnTo>
                    <a:pt x="4870" y="37879"/>
                  </a:lnTo>
                  <a:lnTo>
                    <a:pt x="0" y="61975"/>
                  </a:lnTo>
                  <a:lnTo>
                    <a:pt x="0" y="371856"/>
                  </a:lnTo>
                  <a:lnTo>
                    <a:pt x="2075688" y="371856"/>
                  </a:lnTo>
                  <a:lnTo>
                    <a:pt x="2075688" y="61975"/>
                  </a:lnTo>
                  <a:lnTo>
                    <a:pt x="2070808" y="37879"/>
                  </a:lnTo>
                  <a:lnTo>
                    <a:pt x="2057511" y="18176"/>
                  </a:lnTo>
                  <a:lnTo>
                    <a:pt x="2037808" y="4879"/>
                  </a:lnTo>
                  <a:lnTo>
                    <a:pt x="20137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70" y="244068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61988" y="0"/>
                  </a:moveTo>
                  <a:lnTo>
                    <a:pt x="2013712" y="0"/>
                  </a:lnTo>
                  <a:lnTo>
                    <a:pt x="2037808" y="4879"/>
                  </a:lnTo>
                  <a:lnTo>
                    <a:pt x="2057511" y="18176"/>
                  </a:lnTo>
                  <a:lnTo>
                    <a:pt x="2070808" y="37879"/>
                  </a:lnTo>
                  <a:lnTo>
                    <a:pt x="2075688" y="61975"/>
                  </a:lnTo>
                  <a:lnTo>
                    <a:pt x="2075688" y="371856"/>
                  </a:lnTo>
                  <a:lnTo>
                    <a:pt x="0" y="371856"/>
                  </a:lnTo>
                  <a:lnTo>
                    <a:pt x="0" y="61975"/>
                  </a:lnTo>
                  <a:lnTo>
                    <a:pt x="4870" y="37879"/>
                  </a:lnTo>
                  <a:lnTo>
                    <a:pt x="18154" y="18176"/>
                  </a:lnTo>
                  <a:lnTo>
                    <a:pt x="37858" y="4879"/>
                  </a:lnTo>
                  <a:lnTo>
                    <a:pt x="6198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8770" y="3563365"/>
            <a:ext cx="7997190" cy="397510"/>
            <a:chOff x="318770" y="3563365"/>
            <a:chExt cx="7997190" cy="397510"/>
          </a:xfrm>
        </p:grpSpPr>
        <p:sp>
          <p:nvSpPr>
            <p:cNvPr id="19" name="object 19"/>
            <p:cNvSpPr/>
            <p:nvPr/>
          </p:nvSpPr>
          <p:spPr>
            <a:xfrm>
              <a:off x="331470" y="3947921"/>
              <a:ext cx="7984490" cy="0"/>
            </a:xfrm>
            <a:custGeom>
              <a:avLst/>
              <a:gdLst/>
              <a:ahLst/>
              <a:cxnLst/>
              <a:rect l="l" t="t" r="r" b="b"/>
              <a:pathLst>
                <a:path w="7984490">
                  <a:moveTo>
                    <a:pt x="0" y="0"/>
                  </a:moveTo>
                  <a:lnTo>
                    <a:pt x="7984235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470" y="357606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2013712" y="0"/>
                  </a:moveTo>
                  <a:lnTo>
                    <a:pt x="61988" y="0"/>
                  </a:lnTo>
                  <a:lnTo>
                    <a:pt x="37858" y="4879"/>
                  </a:lnTo>
                  <a:lnTo>
                    <a:pt x="18154" y="18176"/>
                  </a:lnTo>
                  <a:lnTo>
                    <a:pt x="4870" y="37879"/>
                  </a:lnTo>
                  <a:lnTo>
                    <a:pt x="0" y="61976"/>
                  </a:lnTo>
                  <a:lnTo>
                    <a:pt x="0" y="371856"/>
                  </a:lnTo>
                  <a:lnTo>
                    <a:pt x="2075688" y="371856"/>
                  </a:lnTo>
                  <a:lnTo>
                    <a:pt x="2075688" y="61976"/>
                  </a:lnTo>
                  <a:lnTo>
                    <a:pt x="2070808" y="37879"/>
                  </a:lnTo>
                  <a:lnTo>
                    <a:pt x="2057511" y="18176"/>
                  </a:lnTo>
                  <a:lnTo>
                    <a:pt x="2037808" y="4879"/>
                  </a:lnTo>
                  <a:lnTo>
                    <a:pt x="20137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470" y="357606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61988" y="0"/>
                  </a:moveTo>
                  <a:lnTo>
                    <a:pt x="2013712" y="0"/>
                  </a:lnTo>
                  <a:lnTo>
                    <a:pt x="2037808" y="4879"/>
                  </a:lnTo>
                  <a:lnTo>
                    <a:pt x="2057511" y="18176"/>
                  </a:lnTo>
                  <a:lnTo>
                    <a:pt x="2070808" y="37879"/>
                  </a:lnTo>
                  <a:lnTo>
                    <a:pt x="2075688" y="61976"/>
                  </a:lnTo>
                  <a:lnTo>
                    <a:pt x="2075688" y="371856"/>
                  </a:lnTo>
                  <a:lnTo>
                    <a:pt x="0" y="371856"/>
                  </a:lnTo>
                  <a:lnTo>
                    <a:pt x="0" y="61976"/>
                  </a:lnTo>
                  <a:lnTo>
                    <a:pt x="4870" y="37879"/>
                  </a:lnTo>
                  <a:lnTo>
                    <a:pt x="18154" y="18176"/>
                  </a:lnTo>
                  <a:lnTo>
                    <a:pt x="37858" y="4879"/>
                  </a:lnTo>
                  <a:lnTo>
                    <a:pt x="6198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9170" y="1321384"/>
            <a:ext cx="11779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Servidores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8183" y="1669160"/>
            <a:ext cx="7896225" cy="6826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6364" marR="5080" indent="-114300">
              <a:lnSpc>
                <a:spcPct val="8650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 MT"/>
                <a:cs typeface="Arial MT"/>
              </a:rPr>
              <a:t>Los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servidores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nube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pueden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 máquinas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virtuales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 contenedores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ejecutan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dirty="0">
                <a:latin typeface="Arial MT"/>
                <a:cs typeface="Arial MT"/>
              </a:rPr>
              <a:t> plataformas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nube,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como Amazon </a:t>
            </a:r>
            <a:r>
              <a:rPr sz="1200" spc="5" dirty="0">
                <a:latin typeface="Arial MT"/>
                <a:cs typeface="Arial MT"/>
              </a:rPr>
              <a:t>Web </a:t>
            </a:r>
            <a:r>
              <a:rPr sz="1200" spc="-5" dirty="0">
                <a:latin typeface="Arial MT"/>
                <a:cs typeface="Arial MT"/>
              </a:rPr>
              <a:t>Services (AWS), </a:t>
            </a:r>
            <a:r>
              <a:rPr sz="1200" dirty="0">
                <a:latin typeface="Arial MT"/>
                <a:cs typeface="Arial MT"/>
              </a:rPr>
              <a:t>Microsoft </a:t>
            </a:r>
            <a:r>
              <a:rPr sz="1200" spc="-5" dirty="0">
                <a:latin typeface="Arial MT"/>
                <a:cs typeface="Arial MT"/>
              </a:rPr>
              <a:t>Azure </a:t>
            </a:r>
            <a:r>
              <a:rPr sz="1200" dirty="0">
                <a:latin typeface="Arial MT"/>
                <a:cs typeface="Arial MT"/>
              </a:rPr>
              <a:t>o Google Cloud Platform. Estos </a:t>
            </a:r>
            <a:r>
              <a:rPr sz="1200" spc="-5" dirty="0">
                <a:latin typeface="Arial MT"/>
                <a:cs typeface="Arial MT"/>
              </a:rPr>
              <a:t>servidores </a:t>
            </a:r>
            <a:r>
              <a:rPr sz="1200" dirty="0">
                <a:latin typeface="Arial MT"/>
                <a:cs typeface="Arial MT"/>
              </a:rPr>
              <a:t>pueden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proporcionar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variedad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servicios,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aplicaciones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web,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bases 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datos,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servicios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 backend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almacenamiento.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7770" y="2456179"/>
            <a:ext cx="7213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Redes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8183" y="2803651"/>
            <a:ext cx="7495540" cy="5245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6364" marR="5080" indent="-114300" algn="just">
              <a:lnSpc>
                <a:spcPct val="8630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 MT"/>
                <a:cs typeface="Arial MT"/>
              </a:rPr>
              <a:t>Las redes en la nube pueden incluir </a:t>
            </a:r>
            <a:r>
              <a:rPr sz="1200" dirty="0">
                <a:latin typeface="Arial MT"/>
                <a:cs typeface="Arial MT"/>
              </a:rPr>
              <a:t>elementos como enrutadores, balanceadores </a:t>
            </a:r>
            <a:r>
              <a:rPr sz="1200" spc="-5" dirty="0">
                <a:latin typeface="Arial MT"/>
                <a:cs typeface="Arial MT"/>
              </a:rPr>
              <a:t>de carga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-5" dirty="0">
                <a:latin typeface="Arial MT"/>
                <a:cs typeface="Arial MT"/>
              </a:rPr>
              <a:t>firewalls que se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pueden configurar para proporcionar una </a:t>
            </a:r>
            <a:r>
              <a:rPr sz="1200" spc="-5" dirty="0">
                <a:latin typeface="Arial MT"/>
                <a:cs typeface="Arial MT"/>
              </a:rPr>
              <a:t>conectividad segura </a:t>
            </a:r>
            <a:r>
              <a:rPr sz="1200" dirty="0">
                <a:latin typeface="Arial MT"/>
                <a:cs typeface="Arial MT"/>
              </a:rPr>
              <a:t>y escalable entre los </a:t>
            </a:r>
            <a:r>
              <a:rPr sz="1200" spc="-5" dirty="0">
                <a:latin typeface="Arial MT"/>
                <a:cs typeface="Arial MT"/>
              </a:rPr>
              <a:t>servidores </a:t>
            </a:r>
            <a:r>
              <a:rPr sz="1200" dirty="0">
                <a:latin typeface="Arial MT"/>
                <a:cs typeface="Arial MT"/>
              </a:rPr>
              <a:t>y los usuarios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finales.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606" y="3590671"/>
            <a:ext cx="18199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Almacenamiento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183" y="3938117"/>
            <a:ext cx="7931784" cy="5245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6364" marR="5080" indent="-114300">
              <a:lnSpc>
                <a:spcPct val="8630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 MT"/>
                <a:cs typeface="Arial MT"/>
              </a:rPr>
              <a:t>Las soluciones de </a:t>
            </a:r>
            <a:r>
              <a:rPr sz="1200" dirty="0">
                <a:latin typeface="Arial MT"/>
                <a:cs typeface="Arial MT"/>
              </a:rPr>
              <a:t>almacenamiento </a:t>
            </a:r>
            <a:r>
              <a:rPr sz="1200" spc="-5" dirty="0">
                <a:latin typeface="Arial MT"/>
                <a:cs typeface="Arial MT"/>
              </a:rPr>
              <a:t>en la nube pueden incluir servicios de almacenamiento de objetos, </a:t>
            </a:r>
            <a:r>
              <a:rPr sz="1200" dirty="0">
                <a:latin typeface="Arial MT"/>
                <a:cs typeface="Arial MT"/>
              </a:rPr>
              <a:t> almacenamiento en </a:t>
            </a:r>
            <a:r>
              <a:rPr sz="1200" spc="-5" dirty="0">
                <a:latin typeface="Arial MT"/>
                <a:cs typeface="Arial MT"/>
              </a:rPr>
              <a:t>bloque </a:t>
            </a:r>
            <a:r>
              <a:rPr sz="1200" dirty="0">
                <a:latin typeface="Arial MT"/>
                <a:cs typeface="Arial MT"/>
              </a:rPr>
              <a:t>y almacenamiento de </a:t>
            </a:r>
            <a:r>
              <a:rPr sz="1200" spc="-5" dirty="0">
                <a:latin typeface="Arial MT"/>
                <a:cs typeface="Arial MT"/>
              </a:rPr>
              <a:t>archivos que </a:t>
            </a:r>
            <a:r>
              <a:rPr sz="1200" dirty="0">
                <a:latin typeface="Arial MT"/>
                <a:cs typeface="Arial MT"/>
              </a:rPr>
              <a:t>se pueden </a:t>
            </a:r>
            <a:r>
              <a:rPr sz="1200" spc="-5" dirty="0">
                <a:latin typeface="Arial MT"/>
                <a:cs typeface="Arial MT"/>
              </a:rPr>
              <a:t>utilizar </a:t>
            </a:r>
            <a:r>
              <a:rPr sz="1200" dirty="0">
                <a:latin typeface="Arial MT"/>
                <a:cs typeface="Arial MT"/>
              </a:rPr>
              <a:t>para almacenar y recuperar datos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manera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segura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 escalable.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251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8770" y="1146302"/>
            <a:ext cx="8131175" cy="414020"/>
            <a:chOff x="318770" y="1146302"/>
            <a:chExt cx="8131175" cy="414020"/>
          </a:xfrm>
        </p:grpSpPr>
        <p:sp>
          <p:nvSpPr>
            <p:cNvPr id="11" name="object 11"/>
            <p:cNvSpPr/>
            <p:nvPr/>
          </p:nvSpPr>
          <p:spPr>
            <a:xfrm>
              <a:off x="331470" y="1547622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>
                  <a:moveTo>
                    <a:pt x="0" y="0"/>
                  </a:moveTo>
                  <a:lnTo>
                    <a:pt x="8118348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470" y="1159002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2045970" y="0"/>
                  </a:moveTo>
                  <a:lnTo>
                    <a:pt x="64782" y="0"/>
                  </a:lnTo>
                  <a:lnTo>
                    <a:pt x="39567" y="5083"/>
                  </a:lnTo>
                  <a:lnTo>
                    <a:pt x="18975" y="18954"/>
                  </a:lnTo>
                  <a:lnTo>
                    <a:pt x="5091" y="39540"/>
                  </a:lnTo>
                  <a:lnTo>
                    <a:pt x="0" y="64770"/>
                  </a:lnTo>
                  <a:lnTo>
                    <a:pt x="0" y="388620"/>
                  </a:lnTo>
                  <a:lnTo>
                    <a:pt x="2110740" y="388620"/>
                  </a:lnTo>
                  <a:lnTo>
                    <a:pt x="2110740" y="64770"/>
                  </a:lnTo>
                  <a:lnTo>
                    <a:pt x="2105656" y="39540"/>
                  </a:lnTo>
                  <a:lnTo>
                    <a:pt x="2091785" y="18954"/>
                  </a:lnTo>
                  <a:lnTo>
                    <a:pt x="2071199" y="5083"/>
                  </a:lnTo>
                  <a:lnTo>
                    <a:pt x="20459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470" y="1159002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64782" y="0"/>
                  </a:moveTo>
                  <a:lnTo>
                    <a:pt x="2045970" y="0"/>
                  </a:lnTo>
                  <a:lnTo>
                    <a:pt x="2071199" y="5083"/>
                  </a:lnTo>
                  <a:lnTo>
                    <a:pt x="2091785" y="18954"/>
                  </a:lnTo>
                  <a:lnTo>
                    <a:pt x="2105656" y="39540"/>
                  </a:lnTo>
                  <a:lnTo>
                    <a:pt x="2110740" y="64770"/>
                  </a:lnTo>
                  <a:lnTo>
                    <a:pt x="2110740" y="388620"/>
                  </a:lnTo>
                  <a:lnTo>
                    <a:pt x="0" y="388620"/>
                  </a:lnTo>
                  <a:lnTo>
                    <a:pt x="0" y="64770"/>
                  </a:lnTo>
                  <a:lnTo>
                    <a:pt x="5091" y="39540"/>
                  </a:lnTo>
                  <a:lnTo>
                    <a:pt x="18975" y="18954"/>
                  </a:lnTo>
                  <a:lnTo>
                    <a:pt x="39567" y="5083"/>
                  </a:lnTo>
                  <a:lnTo>
                    <a:pt x="64782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8770" y="2330450"/>
            <a:ext cx="8131175" cy="414020"/>
            <a:chOff x="318770" y="2330450"/>
            <a:chExt cx="8131175" cy="414020"/>
          </a:xfrm>
        </p:grpSpPr>
        <p:sp>
          <p:nvSpPr>
            <p:cNvPr id="15" name="object 15"/>
            <p:cNvSpPr/>
            <p:nvPr/>
          </p:nvSpPr>
          <p:spPr>
            <a:xfrm>
              <a:off x="331470" y="2731770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>
                  <a:moveTo>
                    <a:pt x="0" y="0"/>
                  </a:moveTo>
                  <a:lnTo>
                    <a:pt x="8118348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470" y="2343150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2045970" y="0"/>
                  </a:moveTo>
                  <a:lnTo>
                    <a:pt x="64782" y="0"/>
                  </a:lnTo>
                  <a:lnTo>
                    <a:pt x="39567" y="5083"/>
                  </a:lnTo>
                  <a:lnTo>
                    <a:pt x="18975" y="18954"/>
                  </a:lnTo>
                  <a:lnTo>
                    <a:pt x="5091" y="39540"/>
                  </a:lnTo>
                  <a:lnTo>
                    <a:pt x="0" y="64769"/>
                  </a:lnTo>
                  <a:lnTo>
                    <a:pt x="0" y="388619"/>
                  </a:lnTo>
                  <a:lnTo>
                    <a:pt x="2110740" y="388619"/>
                  </a:lnTo>
                  <a:lnTo>
                    <a:pt x="2110740" y="64769"/>
                  </a:lnTo>
                  <a:lnTo>
                    <a:pt x="2105656" y="39540"/>
                  </a:lnTo>
                  <a:lnTo>
                    <a:pt x="2091785" y="18954"/>
                  </a:lnTo>
                  <a:lnTo>
                    <a:pt x="2071199" y="5083"/>
                  </a:lnTo>
                  <a:lnTo>
                    <a:pt x="20459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70" y="2343150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64782" y="0"/>
                  </a:moveTo>
                  <a:lnTo>
                    <a:pt x="2045970" y="0"/>
                  </a:lnTo>
                  <a:lnTo>
                    <a:pt x="2071199" y="5083"/>
                  </a:lnTo>
                  <a:lnTo>
                    <a:pt x="2091785" y="18954"/>
                  </a:lnTo>
                  <a:lnTo>
                    <a:pt x="2105656" y="39540"/>
                  </a:lnTo>
                  <a:lnTo>
                    <a:pt x="2110740" y="64769"/>
                  </a:lnTo>
                  <a:lnTo>
                    <a:pt x="2110740" y="388619"/>
                  </a:lnTo>
                  <a:lnTo>
                    <a:pt x="0" y="388619"/>
                  </a:lnTo>
                  <a:lnTo>
                    <a:pt x="0" y="64769"/>
                  </a:lnTo>
                  <a:lnTo>
                    <a:pt x="5091" y="39540"/>
                  </a:lnTo>
                  <a:lnTo>
                    <a:pt x="18975" y="18954"/>
                  </a:lnTo>
                  <a:lnTo>
                    <a:pt x="39567" y="5083"/>
                  </a:lnTo>
                  <a:lnTo>
                    <a:pt x="64782" y="0"/>
                  </a:lnTo>
                  <a:close/>
                </a:path>
              </a:pathLst>
            </a:custGeom>
            <a:ln w="253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8770" y="3514597"/>
            <a:ext cx="8131175" cy="412750"/>
            <a:chOff x="318770" y="3514597"/>
            <a:chExt cx="8131175" cy="412750"/>
          </a:xfrm>
        </p:grpSpPr>
        <p:sp>
          <p:nvSpPr>
            <p:cNvPr id="19" name="object 19"/>
            <p:cNvSpPr/>
            <p:nvPr/>
          </p:nvSpPr>
          <p:spPr>
            <a:xfrm>
              <a:off x="331470" y="3914393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>
                  <a:moveTo>
                    <a:pt x="0" y="0"/>
                  </a:moveTo>
                  <a:lnTo>
                    <a:pt x="8118348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470" y="3527297"/>
              <a:ext cx="2110740" cy="387350"/>
            </a:xfrm>
            <a:custGeom>
              <a:avLst/>
              <a:gdLst/>
              <a:ahLst/>
              <a:cxnLst/>
              <a:rect l="l" t="t" r="r" b="b"/>
              <a:pathLst>
                <a:path w="2110740" h="387350">
                  <a:moveTo>
                    <a:pt x="2046224" y="0"/>
                  </a:moveTo>
                  <a:lnTo>
                    <a:pt x="64528" y="0"/>
                  </a:lnTo>
                  <a:lnTo>
                    <a:pt x="39412" y="5062"/>
                  </a:lnTo>
                  <a:lnTo>
                    <a:pt x="18900" y="18875"/>
                  </a:lnTo>
                  <a:lnTo>
                    <a:pt x="5071" y="39379"/>
                  </a:lnTo>
                  <a:lnTo>
                    <a:pt x="0" y="64515"/>
                  </a:lnTo>
                  <a:lnTo>
                    <a:pt x="0" y="387095"/>
                  </a:lnTo>
                  <a:lnTo>
                    <a:pt x="2110740" y="387095"/>
                  </a:lnTo>
                  <a:lnTo>
                    <a:pt x="2110740" y="64515"/>
                  </a:lnTo>
                  <a:lnTo>
                    <a:pt x="2105677" y="39379"/>
                  </a:lnTo>
                  <a:lnTo>
                    <a:pt x="2091864" y="18875"/>
                  </a:lnTo>
                  <a:lnTo>
                    <a:pt x="2071360" y="5062"/>
                  </a:lnTo>
                  <a:lnTo>
                    <a:pt x="2046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470" y="3527297"/>
              <a:ext cx="2110740" cy="387350"/>
            </a:xfrm>
            <a:custGeom>
              <a:avLst/>
              <a:gdLst/>
              <a:ahLst/>
              <a:cxnLst/>
              <a:rect l="l" t="t" r="r" b="b"/>
              <a:pathLst>
                <a:path w="2110740" h="387350">
                  <a:moveTo>
                    <a:pt x="64528" y="0"/>
                  </a:moveTo>
                  <a:lnTo>
                    <a:pt x="2046224" y="0"/>
                  </a:lnTo>
                  <a:lnTo>
                    <a:pt x="2071360" y="5062"/>
                  </a:lnTo>
                  <a:lnTo>
                    <a:pt x="2091864" y="18875"/>
                  </a:lnTo>
                  <a:lnTo>
                    <a:pt x="2105677" y="39379"/>
                  </a:lnTo>
                  <a:lnTo>
                    <a:pt x="2110740" y="64515"/>
                  </a:lnTo>
                  <a:lnTo>
                    <a:pt x="2110740" y="387095"/>
                  </a:lnTo>
                  <a:lnTo>
                    <a:pt x="0" y="387095"/>
                  </a:lnTo>
                  <a:lnTo>
                    <a:pt x="0" y="64515"/>
                  </a:lnTo>
                  <a:lnTo>
                    <a:pt x="5071" y="39379"/>
                  </a:lnTo>
                  <a:lnTo>
                    <a:pt x="18900" y="18875"/>
                  </a:lnTo>
                  <a:lnTo>
                    <a:pt x="39412" y="5062"/>
                  </a:lnTo>
                  <a:lnTo>
                    <a:pt x="6452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525" y="1104730"/>
            <a:ext cx="7484745" cy="7696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6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Seguridad</a:t>
            </a:r>
            <a:endParaRPr sz="1400">
              <a:latin typeface="Arial MT"/>
              <a:cs typeface="Arial MT"/>
            </a:endParaRPr>
          </a:p>
          <a:p>
            <a:pPr marL="70485" marR="5080" indent="-58419">
              <a:lnSpc>
                <a:spcPts val="1140"/>
              </a:lnSpc>
              <a:spcBef>
                <a:spcPts val="940"/>
              </a:spcBef>
              <a:buSzPct val="90909"/>
              <a:buChar char="•"/>
              <a:tabLst>
                <a:tab pos="71120" algn="l"/>
              </a:tabLst>
            </a:pPr>
            <a:r>
              <a:rPr sz="1100" dirty="0">
                <a:latin typeface="Arial MT"/>
                <a:cs typeface="Arial MT"/>
              </a:rPr>
              <a:t>Los </a:t>
            </a:r>
            <a:r>
              <a:rPr sz="1100" spc="-5" dirty="0">
                <a:latin typeface="Arial MT"/>
                <a:cs typeface="Arial MT"/>
              </a:rPr>
              <a:t>servicios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seguridad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nube,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como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autenticación</a:t>
            </a:r>
            <a:r>
              <a:rPr sz="1100" dirty="0">
                <a:latin typeface="Arial MT"/>
                <a:cs typeface="Arial MT"/>
              </a:rPr>
              <a:t> y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autorización,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gestión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 </a:t>
            </a:r>
            <a:r>
              <a:rPr sz="1100" spc="-5" dirty="0">
                <a:latin typeface="Arial MT"/>
                <a:cs typeface="Arial MT"/>
              </a:rPr>
              <a:t>identidades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accesos,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detección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intrusiones,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pueden </a:t>
            </a:r>
            <a:r>
              <a:rPr sz="1100" spc="-5" dirty="0">
                <a:latin typeface="Arial MT"/>
                <a:cs typeface="Arial MT"/>
              </a:rPr>
              <a:t>utilizar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proteger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 </a:t>
            </a:r>
            <a:r>
              <a:rPr sz="1100" spc="-5" dirty="0">
                <a:latin typeface="Arial MT"/>
                <a:cs typeface="Arial MT"/>
              </a:rPr>
              <a:t>las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aplicaciones</a:t>
            </a:r>
            <a:r>
              <a:rPr sz="1100" dirty="0">
                <a:latin typeface="Arial MT"/>
                <a:cs typeface="Arial MT"/>
              </a:rPr>
              <a:t> en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dirty="0">
                <a:latin typeface="Arial MT"/>
                <a:cs typeface="Arial MT"/>
              </a:rPr>
              <a:t> nube.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525" y="2289147"/>
            <a:ext cx="7875905" cy="76898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Herramientas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gestión</a:t>
            </a:r>
            <a:endParaRPr sz="1400">
              <a:latin typeface="Arial MT"/>
              <a:cs typeface="Arial MT"/>
            </a:endParaRPr>
          </a:p>
          <a:p>
            <a:pPr marL="70485" indent="-58419">
              <a:lnSpc>
                <a:spcPts val="1230"/>
              </a:lnSpc>
              <a:spcBef>
                <a:spcPts val="755"/>
              </a:spcBef>
              <a:buSzPct val="90909"/>
              <a:buChar char="•"/>
              <a:tabLst>
                <a:tab pos="71120" algn="l"/>
              </a:tabLst>
            </a:pPr>
            <a:r>
              <a:rPr sz="1100" dirty="0">
                <a:latin typeface="Arial MT"/>
                <a:cs typeface="Arial MT"/>
              </a:rPr>
              <a:t>Las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herramientas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gestión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nube,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paneles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5" dirty="0">
                <a:latin typeface="Arial MT"/>
                <a:cs typeface="Arial MT"/>
              </a:rPr>
              <a:t> las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herramientas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automatización,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utilizar</a:t>
            </a:r>
            <a:endParaRPr sz="1100">
              <a:latin typeface="Arial MT"/>
              <a:cs typeface="Arial MT"/>
            </a:endParaRPr>
          </a:p>
          <a:p>
            <a:pPr marL="70485">
              <a:lnSpc>
                <a:spcPts val="1230"/>
              </a:lnSpc>
            </a:pP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simplificar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administración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 monitoreo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5" dirty="0">
                <a:latin typeface="Arial MT"/>
                <a:cs typeface="Arial MT"/>
              </a:rPr>
              <a:t> los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recursos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5" dirty="0">
                <a:latin typeface="Arial MT"/>
                <a:cs typeface="Arial MT"/>
              </a:rPr>
              <a:t> la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nube.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525" y="3472613"/>
            <a:ext cx="7952740" cy="9144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6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Servicios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adicionales</a:t>
            </a:r>
            <a:endParaRPr sz="1400">
              <a:latin typeface="Arial MT"/>
              <a:cs typeface="Arial MT"/>
            </a:endParaRPr>
          </a:p>
          <a:p>
            <a:pPr marL="70485" marR="5080" indent="-58419" algn="just">
              <a:lnSpc>
                <a:spcPts val="1140"/>
              </a:lnSpc>
              <a:spcBef>
                <a:spcPts val="940"/>
              </a:spcBef>
              <a:buSzPct val="90909"/>
              <a:buChar char="•"/>
              <a:tabLst>
                <a:tab pos="71120" algn="l"/>
              </a:tabLst>
            </a:pPr>
            <a:r>
              <a:rPr sz="1100" dirty="0">
                <a:latin typeface="Arial MT"/>
                <a:cs typeface="Arial MT"/>
              </a:rPr>
              <a:t>Además de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anteriores, </a:t>
            </a:r>
            <a:r>
              <a:rPr sz="1100" spc="-5" dirty="0">
                <a:latin typeface="Arial MT"/>
                <a:cs typeface="Arial MT"/>
              </a:rPr>
              <a:t>existen </a:t>
            </a:r>
            <a:r>
              <a:rPr sz="1100" dirty="0">
                <a:latin typeface="Arial MT"/>
                <a:cs typeface="Arial MT"/>
              </a:rPr>
              <a:t>otros </a:t>
            </a:r>
            <a:r>
              <a:rPr sz="1100" spc="-5" dirty="0">
                <a:latin typeface="Arial MT"/>
                <a:cs typeface="Arial MT"/>
              </a:rPr>
              <a:t>servicios </a:t>
            </a:r>
            <a:r>
              <a:rPr sz="1100" dirty="0">
                <a:latin typeface="Arial MT"/>
                <a:cs typeface="Arial MT"/>
              </a:rPr>
              <a:t>en </a:t>
            </a:r>
            <a:r>
              <a:rPr sz="1100" spc="-5" dirty="0">
                <a:latin typeface="Arial MT"/>
                <a:cs typeface="Arial MT"/>
              </a:rPr>
              <a:t>la </a:t>
            </a:r>
            <a:r>
              <a:rPr sz="1100" dirty="0">
                <a:latin typeface="Arial MT"/>
                <a:cs typeface="Arial MT"/>
              </a:rPr>
              <a:t>nube que se pueden </a:t>
            </a:r>
            <a:r>
              <a:rPr sz="1100" spc="-5" dirty="0">
                <a:latin typeface="Arial MT"/>
                <a:cs typeface="Arial MT"/>
              </a:rPr>
              <a:t>utilizar </a:t>
            </a:r>
            <a:r>
              <a:rPr sz="1100" dirty="0">
                <a:latin typeface="Arial MT"/>
                <a:cs typeface="Arial MT"/>
              </a:rPr>
              <a:t>para construir arquitecturas </a:t>
            </a:r>
            <a:r>
              <a:rPr sz="1100" spc="-5" dirty="0">
                <a:latin typeface="Arial MT"/>
                <a:cs typeface="Arial MT"/>
              </a:rPr>
              <a:t>cloud,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como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de </a:t>
            </a:r>
            <a:r>
              <a:rPr sz="1100" spc="-5" dirty="0">
                <a:latin typeface="Arial MT"/>
                <a:cs typeface="Arial MT"/>
              </a:rPr>
              <a:t>análisis </a:t>
            </a:r>
            <a:r>
              <a:rPr sz="1100" dirty="0">
                <a:latin typeface="Arial MT"/>
                <a:cs typeface="Arial MT"/>
              </a:rPr>
              <a:t>de datos,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de </a:t>
            </a:r>
            <a:r>
              <a:rPr sz="1100" spc="-5" dirty="0">
                <a:latin typeface="Arial MT"/>
                <a:cs typeface="Arial MT"/>
              </a:rPr>
              <a:t>inteligencia </a:t>
            </a:r>
            <a:r>
              <a:rPr sz="1100" dirty="0">
                <a:latin typeface="Arial MT"/>
                <a:cs typeface="Arial MT"/>
              </a:rPr>
              <a:t>artificial y </a:t>
            </a:r>
            <a:r>
              <a:rPr sz="1100" spc="-5" dirty="0">
                <a:latin typeface="Arial MT"/>
                <a:cs typeface="Arial MT"/>
              </a:rPr>
              <a:t>aprendizaje </a:t>
            </a:r>
            <a:r>
              <a:rPr sz="1100" dirty="0">
                <a:latin typeface="Arial MT"/>
                <a:cs typeface="Arial MT"/>
              </a:rPr>
              <a:t>automático,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de Internet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las</a:t>
            </a:r>
            <a:r>
              <a:rPr sz="1100" dirty="0">
                <a:latin typeface="Arial MT"/>
                <a:cs typeface="Arial MT"/>
              </a:rPr>
              <a:t> cosas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(IoT),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otros.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469897"/>
            <a:ext cx="4660900" cy="1515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Netflix: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plataforma de streaming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video de Netflix </a:t>
            </a:r>
            <a:r>
              <a:rPr sz="1400" dirty="0">
                <a:latin typeface="Arial MT"/>
                <a:cs typeface="Arial MT"/>
              </a:rPr>
              <a:t>es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ejemplo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destacado</a:t>
            </a:r>
            <a:r>
              <a:rPr sz="1400" spc="-5" dirty="0">
                <a:latin typeface="Arial MT"/>
                <a:cs typeface="Arial MT"/>
              </a:rPr>
              <a:t> 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aplicación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cloud-native. </a:t>
            </a:r>
            <a:r>
              <a:rPr sz="1400" dirty="0">
                <a:latin typeface="Arial MT"/>
                <a:cs typeface="Arial MT"/>
              </a:rPr>
              <a:t> Netflix </a:t>
            </a:r>
            <a:r>
              <a:rPr sz="1400" spc="-5" dirty="0">
                <a:latin typeface="Arial MT"/>
                <a:cs typeface="Arial MT"/>
              </a:rPr>
              <a:t>utiliza una arquitectura basada en microservicios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 brindar una experiencia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usuario rápida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escalable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sus </a:t>
            </a:r>
            <a:r>
              <a:rPr sz="1400" spc="-5" dirty="0">
                <a:latin typeface="Arial MT"/>
                <a:cs typeface="Arial MT"/>
              </a:rPr>
              <a:t>clientes,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aprovecha los servicios en </a:t>
            </a:r>
            <a:r>
              <a:rPr sz="1400" spc="-10" dirty="0">
                <a:latin typeface="Arial MT"/>
                <a:cs typeface="Arial MT"/>
              </a:rPr>
              <a:t>la nube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AWS </a:t>
            </a:r>
            <a:r>
              <a:rPr sz="1400" spc="-5" dirty="0">
                <a:latin typeface="Arial MT"/>
                <a:cs typeface="Arial MT"/>
              </a:rPr>
              <a:t>(Amazon Web Services) para almacenar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entregar </a:t>
            </a:r>
            <a:r>
              <a:rPr sz="1400" dirty="0">
                <a:latin typeface="Arial MT"/>
                <a:cs typeface="Arial MT"/>
              </a:rPr>
              <a:t> contenido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usuarios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todo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mundo.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59" y="2953511"/>
            <a:ext cx="3500628" cy="14630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871218"/>
            <a:ext cx="4660900" cy="1302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Salesforce: </a:t>
            </a:r>
            <a:r>
              <a:rPr sz="1400" spc="-5" dirty="0">
                <a:latin typeface="Arial MT"/>
                <a:cs typeface="Arial MT"/>
              </a:rPr>
              <a:t>Salesforce es una plataforma de software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gestión </a:t>
            </a:r>
            <a:r>
              <a:rPr sz="140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relaciones </a:t>
            </a:r>
            <a:r>
              <a:rPr sz="1400" dirty="0">
                <a:latin typeface="Arial MT"/>
                <a:cs typeface="Arial MT"/>
              </a:rPr>
              <a:t>con </a:t>
            </a:r>
            <a:r>
              <a:rPr sz="1400" spc="-5" dirty="0">
                <a:latin typeface="Arial MT"/>
                <a:cs typeface="Arial MT"/>
              </a:rPr>
              <a:t>clientes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(CRM)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ejecuta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nube. La aplicación Salesforce </a:t>
            </a:r>
            <a:r>
              <a:rPr sz="1400" spc="-10" dirty="0">
                <a:latin typeface="Arial MT"/>
                <a:cs typeface="Arial MT"/>
              </a:rPr>
              <a:t>es un </a:t>
            </a:r>
            <a:r>
              <a:rPr sz="1400" spc="-5" dirty="0">
                <a:latin typeface="Arial MT"/>
                <a:cs typeface="Arial MT"/>
              </a:rPr>
              <a:t>ejemplo de una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aplicación cloud-native que aprovecha las capacidades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para</a:t>
            </a:r>
            <a:r>
              <a:rPr sz="1400" spc="-5" dirty="0">
                <a:latin typeface="Arial MT"/>
                <a:cs typeface="Arial MT"/>
              </a:rPr>
              <a:t> proporcionar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experiencia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 </a:t>
            </a:r>
            <a:r>
              <a:rPr sz="1400" dirty="0">
                <a:latin typeface="Arial MT"/>
                <a:cs typeface="Arial MT"/>
              </a:rPr>
              <a:t> consistente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escalable.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584" y="1508760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469897"/>
            <a:ext cx="4662170" cy="1302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Slack</a:t>
            </a:r>
            <a:r>
              <a:rPr sz="1400" spc="-5" dirty="0">
                <a:latin typeface="Arial MT"/>
                <a:cs typeface="Arial MT"/>
              </a:rPr>
              <a:t>: </a:t>
            </a:r>
            <a:r>
              <a:rPr sz="1400" dirty="0">
                <a:latin typeface="Arial MT"/>
                <a:cs typeface="Arial MT"/>
              </a:rPr>
              <a:t>Slack </a:t>
            </a:r>
            <a:r>
              <a:rPr sz="1400" spc="-10" dirty="0">
                <a:latin typeface="Arial MT"/>
                <a:cs typeface="Arial MT"/>
              </a:rPr>
              <a:t>es una </a:t>
            </a:r>
            <a:r>
              <a:rPr sz="1400" spc="-5" dirty="0">
                <a:latin typeface="Arial MT"/>
                <a:cs typeface="Arial MT"/>
              </a:rPr>
              <a:t>aplicación </a:t>
            </a:r>
            <a:r>
              <a:rPr sz="140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comunicación en equipo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ejecuta </a:t>
            </a:r>
            <a:r>
              <a:rPr sz="1400" spc="-10" dirty="0">
                <a:latin typeface="Arial MT"/>
                <a:cs typeface="Arial MT"/>
              </a:rPr>
              <a:t>en la </a:t>
            </a:r>
            <a:r>
              <a:rPr sz="1400" spc="-5" dirty="0">
                <a:latin typeface="Arial MT"/>
                <a:cs typeface="Arial MT"/>
              </a:rPr>
              <a:t>nube. Slack está diseñado como una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aplicación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cloud-native,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aprovechando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nube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experiencia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rápida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escalable,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permitiendo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acceder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conversaciones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archivos </a:t>
            </a:r>
            <a:r>
              <a:rPr sz="1400" dirty="0">
                <a:latin typeface="Arial MT"/>
                <a:cs typeface="Arial MT"/>
              </a:rPr>
              <a:t>desde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cualquier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dispositivo.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3652" y="3130295"/>
            <a:ext cx="4239767" cy="10774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1517</Words>
  <Application>Microsoft Office PowerPoint</Application>
  <PresentationFormat>Presentación en pantalla (16:9)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Arial MT</vt:lpstr>
      <vt:lpstr>Calibri</vt:lpstr>
      <vt:lpstr>Office Theme</vt:lpstr>
      <vt:lpstr> Curso: Big Data Unidad III: Cloud Computing.</vt:lpstr>
      <vt:lpstr>Introducción a arquitecturas cloud</vt:lpstr>
      <vt:lpstr>Introducción a arquitecturas cloud</vt:lpstr>
      <vt:lpstr>Arquitecturas cloud</vt:lpstr>
      <vt:lpstr>Arquitecturas cloud</vt:lpstr>
      <vt:lpstr>Arquitecturas cloud</vt:lpstr>
      <vt:lpstr>Aplicaciones Cloud-native</vt:lpstr>
      <vt:lpstr>Aplicaciones Cloud-native</vt:lpstr>
      <vt:lpstr>Aplicaciones Cloud-native</vt:lpstr>
      <vt:lpstr>Aplicaciones Cloud-native</vt:lpstr>
      <vt:lpstr>Virtualización</vt:lpstr>
      <vt:lpstr>Tipos de Arquitecturas</vt:lpstr>
      <vt:lpstr>Servicios para arquitecturas Cloud GCP</vt:lpstr>
      <vt:lpstr>Servicios para arquitecturas Cloud AWS</vt:lpstr>
      <vt:lpstr>Arquitecturas de APPs en R y Python</vt:lpstr>
      <vt:lpstr>Arquitectura para el despliegue de apps en GCP</vt:lpstr>
      <vt:lpstr>Software</vt:lpstr>
      <vt:lpstr>Caso N°2</vt:lpstr>
      <vt:lpstr>Caso N°2</vt:lpstr>
      <vt:lpstr>Caso N°2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DK</dc:creator>
  <cp:lastModifiedBy>DIEGO MIRANDA OLAVARRIA</cp:lastModifiedBy>
  <cp:revision>4</cp:revision>
  <dcterms:created xsi:type="dcterms:W3CDTF">2024-06-05T15:37:56Z</dcterms:created>
  <dcterms:modified xsi:type="dcterms:W3CDTF">2024-06-05T16:47:02Z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2024-06-05T00:00:00Z</vt:filetime>
  </property>
</Properties>
</file>