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1" r:id="rId3"/>
    <p:sldId id="272" r:id="rId4"/>
    <p:sldId id="273" r:id="rId5"/>
    <p:sldId id="275" r:id="rId6"/>
    <p:sldId id="276" r:id="rId7"/>
    <p:sldId id="265" r:id="rId8"/>
    <p:sldId id="262" r:id="rId9"/>
    <p:sldId id="266" r:id="rId10"/>
    <p:sldId id="274" r:id="rId11"/>
    <p:sldId id="295" r:id="rId12"/>
    <p:sldId id="277" r:id="rId13"/>
    <p:sldId id="278" r:id="rId14"/>
    <p:sldId id="279" r:id="rId15"/>
    <p:sldId id="280" r:id="rId16"/>
    <p:sldId id="281" r:id="rId17"/>
    <p:sldId id="282" r:id="rId18"/>
    <p:sldId id="283" r:id="rId19"/>
    <p:sldId id="290" r:id="rId20"/>
    <p:sldId id="284" r:id="rId21"/>
    <p:sldId id="285" r:id="rId22"/>
    <p:sldId id="286" r:id="rId23"/>
    <p:sldId id="288" r:id="rId24"/>
    <p:sldId id="289" r:id="rId25"/>
    <p:sldId id="291" r:id="rId26"/>
    <p:sldId id="292" r:id="rId27"/>
    <p:sldId id="293"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3/13/2024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21</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345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3/13/2024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3/13/2024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3/13/2024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3/13/2024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62576" y="2466060"/>
            <a:ext cx="9144000" cy="1846386"/>
          </a:xfrm>
        </p:spPr>
        <p:txBody>
          <a:bodyPr>
            <a:normAutofit fontScale="90000"/>
          </a:bodyPr>
          <a:lstStyle/>
          <a:p>
            <a:br>
              <a:rPr lang="es-MX" dirty="0"/>
            </a:br>
            <a:r>
              <a:rPr lang="es-MX" sz="5300" b="1" dirty="0"/>
              <a:t>Curso:</a:t>
            </a:r>
            <a:br>
              <a:rPr lang="es-MX" sz="5300" b="1" dirty="0"/>
            </a:br>
            <a:r>
              <a:rPr lang="es-MX" sz="5300" b="1" i="1" dirty="0"/>
              <a:t>Big Data</a:t>
            </a:r>
            <a:br>
              <a:rPr lang="es-MX" b="1" i="1" dirty="0"/>
            </a:br>
            <a:r>
              <a:rPr lang="es-MX" sz="4000" b="1" dirty="0"/>
              <a:t>Unidad I: Análisis de grandes volúmenes de datos.</a:t>
            </a:r>
            <a:endParaRPr lang="en-US" sz="4000" b="1" i="1" dirty="0"/>
          </a:p>
        </p:txBody>
      </p:sp>
      <p:sp>
        <p:nvSpPr>
          <p:cNvPr id="3" name="Subtítulo 2"/>
          <p:cNvSpPr>
            <a:spLocks noGrp="1"/>
          </p:cNvSpPr>
          <p:nvPr>
            <p:ph type="subTitle" idx="1"/>
          </p:nvPr>
        </p:nvSpPr>
        <p:spPr>
          <a:xfrm>
            <a:off x="1550377" y="4391940"/>
            <a:ext cx="9144000" cy="635854"/>
          </a:xfrm>
        </p:spPr>
        <p:txBody>
          <a:bodyPr>
            <a:normAutofit fontScale="92500" lnSpcReduction="10000"/>
          </a:bodyPr>
          <a:lstStyle/>
          <a:p>
            <a:r>
              <a:rPr lang="es-MX" b="1" dirty="0"/>
              <a:t>Clase 1: Conceptos generales y la importancia del </a:t>
            </a:r>
            <a:r>
              <a:rPr lang="es-MX" b="1" i="1" dirty="0"/>
              <a:t>Big Data </a:t>
            </a:r>
            <a:r>
              <a:rPr lang="es-MX" b="1" dirty="0"/>
              <a:t>en el contexto tecnológico actual.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297863"/>
            <a:ext cx="9144000" cy="14106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Profesor: Diego Miranda O.</a:t>
            </a:r>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8895ACC-EF0C-14D5-C106-EFA9B4A3E42C}"/>
              </a:ext>
            </a:extLst>
          </p:cNvPr>
          <p:cNvSpPr>
            <a:spLocks noGrp="1"/>
          </p:cNvSpPr>
          <p:nvPr>
            <p:ph type="title"/>
          </p:nvPr>
        </p:nvSpPr>
        <p:spPr>
          <a:xfrm>
            <a:off x="838200" y="365125"/>
            <a:ext cx="10515600" cy="1325563"/>
          </a:xfrm>
        </p:spPr>
        <p:txBody>
          <a:bodyPr/>
          <a:lstStyle/>
          <a:p>
            <a:r>
              <a:rPr lang="es-MX" b="1" dirty="0"/>
              <a:t>Aplicaciones en la sociedad de la información</a:t>
            </a:r>
            <a:endParaRPr lang="en-US" b="1" dirty="0"/>
          </a:p>
        </p:txBody>
      </p:sp>
      <p:sp>
        <p:nvSpPr>
          <p:cNvPr id="5" name="Marcador de contenido 2">
            <a:extLst>
              <a:ext uri="{FF2B5EF4-FFF2-40B4-BE49-F238E27FC236}">
                <a16:creationId xmlns:a16="http://schemas.microsoft.com/office/drawing/2014/main" id="{9324E0A0-B7AF-8648-399E-6138BE82203B}"/>
              </a:ext>
            </a:extLst>
          </p:cNvPr>
          <p:cNvSpPr>
            <a:spLocks noGrp="1"/>
          </p:cNvSpPr>
          <p:nvPr>
            <p:ph idx="1"/>
          </p:nvPr>
        </p:nvSpPr>
        <p:spPr>
          <a:xfrm>
            <a:off x="838200" y="1825625"/>
            <a:ext cx="10515600" cy="4351338"/>
          </a:xfrm>
        </p:spPr>
        <p:txBody>
          <a:bodyPr>
            <a:normAutofit fontScale="92500" lnSpcReduction="10000"/>
          </a:bodyPr>
          <a:lstStyle/>
          <a:p>
            <a:pPr algn="just"/>
            <a:r>
              <a:rPr lang="es-ES" dirty="0"/>
              <a:t>¿Se convertirá el INE en un referente en Big Data?</a:t>
            </a:r>
          </a:p>
          <a:p>
            <a:pPr algn="just"/>
            <a:r>
              <a:rPr lang="es-ES" dirty="0"/>
              <a:t>El Reglamento de IA de la Unión Europea entrará en vigor en enero de 2024  y servirá para regular este tipo de tecnología.</a:t>
            </a:r>
          </a:p>
          <a:p>
            <a:pPr algn="just"/>
            <a:r>
              <a:rPr lang="es-ES" dirty="0"/>
              <a:t>Según el estudio </a:t>
            </a:r>
            <a:r>
              <a:rPr lang="es-ES" dirty="0" err="1"/>
              <a:t>State</a:t>
            </a:r>
            <a:r>
              <a:rPr lang="es-ES" dirty="0"/>
              <a:t> </a:t>
            </a:r>
            <a:r>
              <a:rPr lang="es-ES" dirty="0" err="1"/>
              <a:t>of</a:t>
            </a:r>
            <a:r>
              <a:rPr lang="es-ES" dirty="0"/>
              <a:t> Commerce, realizado por Salesforce, el canal digital de venta en el que más invierte actualmente el sector del comercio español es la página web.</a:t>
            </a:r>
          </a:p>
          <a:p>
            <a:pPr algn="just"/>
            <a:r>
              <a:rPr lang="es-ES" dirty="0"/>
              <a:t>Johnson </a:t>
            </a:r>
            <a:r>
              <a:rPr lang="es-ES" dirty="0" err="1"/>
              <a:t>Controls</a:t>
            </a:r>
            <a:r>
              <a:rPr lang="es-ES" dirty="0"/>
              <a:t> demuestra la excelencia global en materia de privacidad a través de su Centro de Privacidad, el primero del sector, una herramienta única para clientes, proveedores, empleados, inversores y reguladores.</a:t>
            </a:r>
          </a:p>
          <a:p>
            <a:pPr algn="just"/>
            <a:r>
              <a:rPr lang="es-ES" dirty="0"/>
              <a:t>Se prevé que en 2025 se creen 463 exabytes de datos diarios en el mundo, lo que ha revolucionado el mundo del </a:t>
            </a:r>
            <a:r>
              <a:rPr lang="es-ES" dirty="0" err="1"/>
              <a:t>big</a:t>
            </a:r>
            <a:r>
              <a:rPr lang="es-ES" dirty="0"/>
              <a:t> data entre las empresas.</a:t>
            </a:r>
          </a:p>
        </p:txBody>
      </p:sp>
    </p:spTree>
    <p:extLst>
      <p:ext uri="{BB962C8B-B14F-4D97-AF65-F5344CB8AC3E}">
        <p14:creationId xmlns:p14="http://schemas.microsoft.com/office/powerpoint/2010/main" val="293617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Qué no es </a:t>
            </a:r>
            <a:r>
              <a:rPr lang="es-MX" b="1" i="1" dirty="0"/>
              <a:t>Big Data</a:t>
            </a:r>
            <a:r>
              <a:rPr lang="es-MX" b="1" dirty="0"/>
              <a:t>?</a:t>
            </a:r>
            <a:endParaRPr lang="en-US" b="1" dirty="0"/>
          </a:p>
        </p:txBody>
      </p:sp>
      <p:sp>
        <p:nvSpPr>
          <p:cNvPr id="3" name="Marcador de contenido 2"/>
          <p:cNvSpPr>
            <a:spLocks noGrp="1"/>
          </p:cNvSpPr>
          <p:nvPr>
            <p:ph idx="1"/>
          </p:nvPr>
        </p:nvSpPr>
        <p:spPr>
          <a:xfrm>
            <a:off x="87923" y="1325563"/>
            <a:ext cx="11895992" cy="5435722"/>
          </a:xfrm>
        </p:spPr>
        <p:txBody>
          <a:bodyPr>
            <a:normAutofit/>
          </a:bodyPr>
          <a:lstStyle/>
          <a:p>
            <a:pPr algn="just"/>
            <a:r>
              <a:rPr lang="es-MX" dirty="0"/>
              <a:t>1) Big Data no son todos los datos. Es decir que, aunque estemos colectando terabytes o </a:t>
            </a:r>
            <a:r>
              <a:rPr lang="es-MX" dirty="0" err="1"/>
              <a:t>petabytes</a:t>
            </a:r>
            <a:r>
              <a:rPr lang="es-MX" dirty="0"/>
              <a:t> de información, estos datos no son todos los datos. Nuestro modelo analítico o nuestro reporte basado en estos datos, solo será válido para la población que genera nuestro Big Data. Por ejemplo, todas las interacciones de nuestros clientes pueden generar Big Data, pero no nos dicen nada sobre nuestros no clientes. Iguales sesgos o limitaciones de información pueden existir si hablamos de regiones geográficas, rangos etarios u otras combinaciones más sutiles. </a:t>
            </a:r>
          </a:p>
          <a:p>
            <a:pPr algn="just"/>
            <a:endParaRPr lang="es-MX" dirty="0"/>
          </a:p>
          <a:p>
            <a:pPr algn="just"/>
            <a:r>
              <a:rPr lang="es-MX" dirty="0"/>
              <a:t>2) Los datos acumulados por Big Data, por su naturaleza, no suelen ser generados a partir de un diseño experimental. Son originados por la experiencia y el uso. Y esto limita el uso y las conclusiones que se pueden sacar de ellos.</a:t>
            </a:r>
            <a:endParaRPr lang="en-US" dirty="0"/>
          </a:p>
        </p:txBody>
      </p:sp>
    </p:spTree>
    <p:extLst>
      <p:ext uri="{BB962C8B-B14F-4D97-AF65-F5344CB8AC3E}">
        <p14:creationId xmlns:p14="http://schemas.microsoft.com/office/powerpoint/2010/main" val="197719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velocidad. Muchas veces se trata de información que se genera sin detenciones y hablamos de </a:t>
            </a:r>
            <a:r>
              <a:rPr lang="es-MX" i="1" dirty="0" err="1"/>
              <a:t>streaming</a:t>
            </a:r>
            <a:r>
              <a:rPr lang="es-MX" dirty="0"/>
              <a:t> de datos. Algunos atributos relacionados con esta dimensión son: </a:t>
            </a:r>
            <a:r>
              <a:rPr lang="es-MX" dirty="0" err="1"/>
              <a:t>Batch</a:t>
            </a:r>
            <a:r>
              <a:rPr lang="es-MX" dirty="0"/>
              <a:t> o lotes; </a:t>
            </a:r>
            <a:r>
              <a:rPr lang="es-MX" dirty="0" err="1"/>
              <a:t>near</a:t>
            </a:r>
            <a:r>
              <a:rPr lang="es-MX" dirty="0"/>
              <a:t>-real time; y </a:t>
            </a:r>
            <a:r>
              <a:rPr lang="es-MX" dirty="0" err="1"/>
              <a:t>streams</a:t>
            </a:r>
            <a:r>
              <a:rPr lang="es-MX" dirty="0"/>
              <a:t> o flujos de datos.</a:t>
            </a:r>
          </a:p>
          <a:p>
            <a:pPr algn="just"/>
            <a:endParaRPr lang="es-MX" dirty="0"/>
          </a:p>
          <a:p>
            <a:pPr algn="just"/>
            <a:r>
              <a:rPr lang="es-MX" b="1" dirty="0"/>
              <a:t>Volumen: </a:t>
            </a:r>
            <a:r>
              <a:rPr lang="es-MX" dirty="0"/>
              <a:t>Cuando el tamaño de la información generada es tan grande se vuelve complejo almacenar, conservar y poner a disposición, 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spTree>
    <p:extLst>
      <p:ext uri="{BB962C8B-B14F-4D97-AF65-F5344CB8AC3E}">
        <p14:creationId xmlns:p14="http://schemas.microsoft.com/office/powerpoint/2010/main" val="34621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formatos, 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diferentes.</a:t>
            </a:r>
          </a:p>
          <a:p>
            <a:pPr algn="just"/>
            <a:endParaRPr lang="es-MX" dirty="0"/>
          </a:p>
          <a:p>
            <a:pPr algn="just"/>
            <a:r>
              <a:rPr lang="es-MX" b="1" dirty="0"/>
              <a:t>Veracidad: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spTree>
    <p:extLst>
      <p:ext uri="{BB962C8B-B14F-4D97-AF65-F5344CB8AC3E}">
        <p14:creationId xmlns:p14="http://schemas.microsoft.com/office/powerpoint/2010/main" val="71757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La 5V</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dirty="0"/>
              <a:t>Pero también el Big Data tiene una quinta V, quizás la más importante, la que motiva su estudio y la inversión de miles y miles de compañías del mundo… la V de Valor. Por qué no hay dudas de que en estos verdaderos océanos de información se esconde mucho valor. Hablamos de Valor, porque son muchas las ventajas que proporciona el uso del Big Data, como, por ejemplo: </a:t>
            </a:r>
          </a:p>
          <a:p>
            <a:pPr algn="just"/>
            <a:r>
              <a:rPr lang="es-MX" dirty="0"/>
              <a:t>Mejores decisiones.</a:t>
            </a:r>
          </a:p>
          <a:p>
            <a:pPr algn="just"/>
            <a:r>
              <a:rPr lang="es-MX" dirty="0"/>
              <a:t>Soluciones diferentes. </a:t>
            </a:r>
          </a:p>
          <a:p>
            <a:pPr algn="just"/>
            <a:r>
              <a:rPr lang="es-MX" dirty="0"/>
              <a:t>Nuevas oportunidades. </a:t>
            </a:r>
          </a:p>
          <a:p>
            <a:pPr algn="just"/>
            <a:r>
              <a:rPr lang="es-MX" dirty="0"/>
              <a:t>Visualización dinámica de los datos.</a:t>
            </a:r>
            <a:endParaRPr lang="en-US" dirty="0"/>
          </a:p>
        </p:txBody>
      </p:sp>
    </p:spTree>
    <p:extLst>
      <p:ext uri="{BB962C8B-B14F-4D97-AF65-F5344CB8AC3E}">
        <p14:creationId xmlns:p14="http://schemas.microsoft.com/office/powerpoint/2010/main" val="163099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4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Data</a:t>
            </a:r>
            <a:endParaRPr b="1" dirty="0"/>
          </a:p>
          <a:p>
            <a:pPr>
              <a:buClr>
                <a:schemeClr val="dk1"/>
              </a:buClr>
              <a:buSzPct val="39285"/>
            </a:pPr>
            <a:endParaRPr dirty="0"/>
          </a:p>
          <a:p>
            <a:endParaRPr dirty="0"/>
          </a:p>
        </p:txBody>
      </p:sp>
    </p:spTree>
    <p:extLst>
      <p:ext uri="{BB962C8B-B14F-4D97-AF65-F5344CB8AC3E}">
        <p14:creationId xmlns:p14="http://schemas.microsoft.com/office/powerpoint/2010/main" val="174005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429" y="4352193"/>
            <a:ext cx="3687641" cy="2505807"/>
          </a:xfrm>
          <a:prstGeom prst="rect">
            <a:avLst/>
          </a:prstGeom>
        </p:spPr>
      </p:pic>
    </p:spTree>
    <p:extLst>
      <p:ext uri="{BB962C8B-B14F-4D97-AF65-F5344CB8AC3E}">
        <p14:creationId xmlns:p14="http://schemas.microsoft.com/office/powerpoint/2010/main" val="88321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a:t>Modelos para saber… Qué fue lo que sucedió?, que se denominan Modelos </a:t>
            </a:r>
            <a:r>
              <a:rPr lang="es-MX" b="1" dirty="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p>
          <a:p>
            <a:pPr marL="514350" indent="-514350" algn="just">
              <a:buAutoNum type="alphaLcParenR"/>
            </a:pPr>
            <a:endParaRPr lang="es-MX" dirty="0"/>
          </a:p>
          <a:p>
            <a:pPr algn="just"/>
            <a:r>
              <a:rPr lang="es-MX" dirty="0"/>
              <a:t>Modelos para saber… Por qué sucedió lo que sucedió?, que se denominan Modelos de </a:t>
            </a:r>
            <a:r>
              <a:rPr lang="es-MX" b="1" dirty="0"/>
              <a:t>Diagnóstico</a:t>
            </a:r>
            <a:r>
              <a:rPr lang="es-MX" dirty="0"/>
              <a:t>: 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p>
          <a:p>
            <a:pPr marL="514350" indent="-514350">
              <a:buAutoNum type="alphaLcParenR"/>
            </a:pPr>
            <a:endParaRPr lang="en-US" dirty="0"/>
          </a:p>
        </p:txBody>
      </p:sp>
    </p:spTree>
    <p:extLst>
      <p:ext uri="{BB962C8B-B14F-4D97-AF65-F5344CB8AC3E}">
        <p14:creationId xmlns:p14="http://schemas.microsoft.com/office/powerpoint/2010/main" val="210259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a:t>Modelos para saber… Qué es lo que más probablemente sucederá?, que se denominan Modelos </a:t>
            </a:r>
            <a:r>
              <a:rPr lang="es-MX" b="1" dirty="0"/>
              <a:t>Predictivos</a:t>
            </a:r>
            <a:r>
              <a:rPr lang="es-MX" dirty="0"/>
              <a:t>: Se usan para predecir resultados futuros en base a probabilidades. Algunos ejemplos pueden ser: Probabilidad de pago de un crédito, Predecir el sentimiento hacia una marca o producto de un usuario en base a sus redes sociales, Predecir fenómenos meteorológicos o La probabilidad de falla de una máquina.</a:t>
            </a:r>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a:t>Prescriptivos</a:t>
            </a:r>
            <a:r>
              <a:rPr lang="es-MX" dirty="0"/>
              <a:t>: Estos modelos proveen una solución o respuesta a una predicción del futuro. Ayudan a realizar recomendaciones óptimas durante los procesos de decisión al proveer una estimación de los posibles resultados de las alternativas posibles. Se aplican cuando las compañías necesitan establecer precios en base a la competencia, planificar el mantenimiento de equipos o planear la capacidad de producción.</a:t>
            </a:r>
            <a:endParaRPr lang="en-US" dirty="0"/>
          </a:p>
        </p:txBody>
      </p:sp>
    </p:spTree>
    <p:extLst>
      <p:ext uri="{BB962C8B-B14F-4D97-AF65-F5344CB8AC3E}">
        <p14:creationId xmlns:p14="http://schemas.microsoft.com/office/powerpoint/2010/main" val="167302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a:t>
            </a:r>
            <a:r>
              <a:rPr lang="es-MX" b="1" i="1" dirty="0"/>
              <a:t>Big Data </a:t>
            </a:r>
            <a:r>
              <a:rPr lang="es-MX" b="1" dirty="0"/>
              <a:t>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spTree>
    <p:extLst>
      <p:ext uri="{BB962C8B-B14F-4D97-AF65-F5344CB8AC3E}">
        <p14:creationId xmlns:p14="http://schemas.microsoft.com/office/powerpoint/2010/main" val="1254598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spTree>
    <p:extLst>
      <p:ext uri="{BB962C8B-B14F-4D97-AF65-F5344CB8AC3E}">
        <p14:creationId xmlns:p14="http://schemas.microsoft.com/office/powerpoint/2010/main" val="328170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a:t>Numpy</a:t>
            </a:r>
            <a:r>
              <a:rPr lang="es-MX" dirty="0"/>
              <a:t> y Pandas, 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4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5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De forma individual conteste y argumente…</a:t>
            </a:r>
            <a:endParaRPr lang="en-US" b="1" dirty="0"/>
          </a:p>
        </p:txBody>
      </p:sp>
      <p:sp>
        <p:nvSpPr>
          <p:cNvPr id="3" name="Marcador de contenido 2"/>
          <p:cNvSpPr>
            <a:spLocks noGrp="1"/>
          </p:cNvSpPr>
          <p:nvPr>
            <p:ph idx="1"/>
          </p:nvPr>
        </p:nvSpPr>
        <p:spPr/>
        <p:txBody>
          <a:bodyPr/>
          <a:lstStyle/>
          <a:p>
            <a:r>
              <a:rPr lang="es-MX" dirty="0"/>
              <a:t>Analizando su entorno, en donde cree usted que sería necesario la utilización de Big Data? Argumente. 10 minutos para reflexionar y luego exponer.</a:t>
            </a:r>
            <a:endParaRPr lang="en-US" dirty="0"/>
          </a:p>
        </p:txBody>
      </p:sp>
    </p:spTree>
    <p:extLst>
      <p:ext uri="{BB962C8B-B14F-4D97-AF65-F5344CB8AC3E}">
        <p14:creationId xmlns:p14="http://schemas.microsoft.com/office/powerpoint/2010/main" val="147991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Casos de éxito en </a:t>
            </a:r>
            <a:r>
              <a:rPr lang="es-MX" b="1" i="1" dirty="0"/>
              <a:t>Big Data </a:t>
            </a:r>
            <a:endParaRPr lang="en-US" b="1" i="1" dirty="0"/>
          </a:p>
        </p:txBody>
      </p:sp>
      <p:sp>
        <p:nvSpPr>
          <p:cNvPr id="3" name="Marcador de contenido 2"/>
          <p:cNvSpPr>
            <a:spLocks noGrp="1"/>
          </p:cNvSpPr>
          <p:nvPr>
            <p:ph idx="1"/>
          </p:nvPr>
        </p:nvSpPr>
        <p:spPr/>
        <p:txBody>
          <a:bodyPr/>
          <a:lstStyle/>
          <a:p>
            <a:pPr algn="just"/>
            <a:r>
              <a:rPr lang="es-MX" dirty="0"/>
              <a:t>Existen diversas empresas u organizaciones alrededor del mundo que a través del uso de Big Data y sus tecnologías relacionadas como por ejemplo Inteligencia Artificial han logrado han logrado obtener un impacto positivo en sus diferentes procesos. </a:t>
            </a:r>
            <a:endParaRPr lang="en-US" dirty="0"/>
          </a:p>
        </p:txBody>
      </p:sp>
    </p:spTree>
    <p:extLst>
      <p:ext uri="{BB962C8B-B14F-4D97-AF65-F5344CB8AC3E}">
        <p14:creationId xmlns:p14="http://schemas.microsoft.com/office/powerpoint/2010/main" val="379961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de las empresas mineras, tenemos una serie de tecnologías que impactan significativamente en el futuro de la minería: </a:t>
            </a:r>
          </a:p>
          <a:p>
            <a:pPr algn="just"/>
            <a:r>
              <a:rPr lang="es-MX" dirty="0"/>
              <a:t>Internet 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p>
          <a:p>
            <a:pPr algn="just"/>
            <a:r>
              <a:rPr lang="es-MX" dirty="0"/>
              <a:t> Avances en Inteligencia Artificial que permiten generar modelos de clasificación de mayor precisión, procesar en tiempo real imágenes, operar maquinarias en forma remota o autónoma, etc. </a:t>
            </a:r>
          </a:p>
          <a:p>
            <a:pPr algn="just"/>
            <a:r>
              <a:rPr lang="es-MX" dirty="0"/>
              <a:t>Cámaras a bordo de vehículos y satélites que permiten recoger no sólo imágenes sino también cambios de densidades y temperaturas, y enviar estas imágenes en tiempo real, georreferenciarlas y combinarlas en capas de información. </a:t>
            </a:r>
            <a:endParaRPr lang="en-US" dirty="0"/>
          </a:p>
        </p:txBody>
      </p:sp>
    </p:spTree>
    <p:extLst>
      <p:ext uri="{BB962C8B-B14F-4D97-AF65-F5344CB8AC3E}">
        <p14:creationId xmlns:p14="http://schemas.microsoft.com/office/powerpoint/2010/main" val="139205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a:t>Casos de éxito en </a:t>
            </a:r>
            <a:r>
              <a:rPr lang="es-MX" b="1" i="1" dirty="0"/>
              <a:t>Big Data</a:t>
            </a:r>
            <a:r>
              <a:rPr lang="es-MX" b="1" dirty="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p>
          <a:p>
            <a:pPr marL="0" indent="0" algn="just">
              <a:buNone/>
            </a:pPr>
            <a:endParaRPr lang="es-MX" dirty="0"/>
          </a:p>
          <a:p>
            <a:pPr algn="just"/>
            <a:r>
              <a:rPr lang="es-MX" dirty="0"/>
              <a:t>Evaluación de Riesgo de Crédito: 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no sus obligaciones financieras.</a:t>
            </a:r>
          </a:p>
          <a:p>
            <a:pPr algn="just"/>
            <a:endParaRPr lang="es-MX" dirty="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p>
          <a:p>
            <a:pPr algn="just"/>
            <a:endParaRPr lang="es-MX" dirty="0"/>
          </a:p>
          <a:p>
            <a:pPr algn="just"/>
            <a:r>
              <a:rPr lang="es-MX" dirty="0"/>
              <a:t>Mejorar el proceso de cobranzas: otra aplicación tradicional es mejorar el proceso de cobranzas. Aquí lo que se busca es maximizar el retorno de esfuerzo de cobranzas, clasificando los clientes según su probabilidad de pago.</a:t>
            </a:r>
          </a:p>
          <a:p>
            <a:pPr algn="just"/>
            <a:endParaRPr lang="en-US" dirty="0"/>
          </a:p>
        </p:txBody>
      </p:sp>
    </p:spTree>
    <p:extLst>
      <p:ext uri="{BB962C8B-B14F-4D97-AF65-F5344CB8AC3E}">
        <p14:creationId xmlns:p14="http://schemas.microsoft.com/office/powerpoint/2010/main" val="1584901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a:t>
            </a:r>
            <a:r>
              <a:rPr lang="es-MX" b="1" dirty="0" err="1"/>
              <a:t>Alibaba</a:t>
            </a:r>
            <a:r>
              <a:rPr lang="es-MX" b="1" dirty="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a:t>Smart </a:t>
            </a:r>
            <a:r>
              <a:rPr lang="es-MX" i="1" dirty="0" err="1"/>
              <a:t>Cities</a:t>
            </a:r>
            <a:r>
              <a:rPr lang="es-MX" i="1" dirty="0"/>
              <a:t> </a:t>
            </a:r>
            <a:r>
              <a:rPr lang="es-MX" dirty="0"/>
              <a:t>que se transforma en un concepto</a:t>
            </a:r>
            <a:r>
              <a:rPr lang="es-MX" i="1" dirty="0"/>
              <a:t> </a:t>
            </a:r>
            <a:r>
              <a:rPr lang="es-MX" dirty="0"/>
              <a:t>esencial para una ciudad, como para medir la gestión del flujo de tráfico, la iluminación y la recolección de residuos, en ciudades donde la infraestructura está conectada a través de tecnología inteligente en línea.</a:t>
            </a:r>
            <a:endParaRPr lang="en-US" i="1" dirty="0"/>
          </a:p>
        </p:txBody>
      </p:sp>
    </p:spTree>
    <p:extLst>
      <p:ext uri="{BB962C8B-B14F-4D97-AF65-F5344CB8AC3E}">
        <p14:creationId xmlns:p14="http://schemas.microsoft.com/office/powerpoint/2010/main" val="50244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Transformación Digital</a:t>
            </a:r>
            <a:endParaRPr lang="en-US" b="1" dirty="0"/>
          </a:p>
        </p:txBody>
      </p:sp>
      <p:sp>
        <p:nvSpPr>
          <p:cNvPr id="3" name="Marcador de contenido 2"/>
          <p:cNvSpPr>
            <a:spLocks noGrp="1"/>
          </p:cNvSpPr>
          <p:nvPr>
            <p:ph idx="1"/>
          </p:nvPr>
        </p:nvSpPr>
        <p:spPr>
          <a:xfrm>
            <a:off x="87923" y="1325562"/>
            <a:ext cx="12104077" cy="5532437"/>
          </a:xfrm>
        </p:spPr>
        <p:txBody>
          <a:bodyPr>
            <a:normAutofit lnSpcReduction="10000"/>
          </a:bodyPr>
          <a:lstStyle/>
          <a:p>
            <a:pPr algn="just"/>
            <a:r>
              <a:rPr lang="es-MX" dirty="0"/>
              <a:t>Este concepto se refiere a un conjunto de actividades de cambio organizacional cuyo objetivo es apalancar las oportunidades que surgen a partir de las nuevas tecnologías y los datos. No se necesita tener grandes cantidades de datos para iniciar un proceso de Transformación Digital, pero no se podrá sacar el máximo provecho de Big Data si no se embarca en un verdadero proceso de Transformación Digital, que incluye:</a:t>
            </a:r>
          </a:p>
          <a:p>
            <a:pPr algn="just"/>
            <a:endParaRPr lang="es-MX" dirty="0"/>
          </a:p>
          <a:p>
            <a:pPr algn="just"/>
            <a:r>
              <a:rPr lang="en-US" dirty="0"/>
              <a:t>1. </a:t>
            </a:r>
            <a:r>
              <a:rPr lang="es-CL" dirty="0"/>
              <a:t>Infraestructura: Equipamiento tecnológico necesario como computadoras.</a:t>
            </a:r>
          </a:p>
          <a:p>
            <a:pPr algn="just"/>
            <a:endParaRPr lang="es-CL" dirty="0"/>
          </a:p>
          <a:p>
            <a:pPr algn="just"/>
            <a:r>
              <a:rPr lang="en-US" dirty="0"/>
              <a:t>2. </a:t>
            </a:r>
            <a:r>
              <a:rPr lang="es-CL" dirty="0"/>
              <a:t>Cultura: Que todas las personas involucradas tomen conciencia del cambio y se sientan participes del nuevo proceso de Transformación Digital.</a:t>
            </a:r>
          </a:p>
          <a:p>
            <a:pPr algn="just"/>
            <a:endParaRPr lang="es-CL" dirty="0"/>
          </a:p>
          <a:p>
            <a:pPr algn="just"/>
            <a:r>
              <a:rPr lang="en-US" dirty="0"/>
              <a:t>3. </a:t>
            </a:r>
            <a:r>
              <a:rPr lang="es-CL" dirty="0"/>
              <a:t>Procesos: Reestructuración organizacional</a:t>
            </a:r>
            <a:r>
              <a:rPr lang="en-US" dirty="0"/>
              <a:t> de </a:t>
            </a:r>
            <a:r>
              <a:rPr lang="en-US" dirty="0" err="1"/>
              <a:t>los</a:t>
            </a:r>
            <a:r>
              <a:rPr lang="en-US" dirty="0"/>
              <a:t> </a:t>
            </a:r>
            <a:r>
              <a:rPr lang="en-US" dirty="0" err="1"/>
              <a:t>procesos</a:t>
            </a:r>
            <a:r>
              <a:rPr lang="en-US" dirty="0"/>
              <a:t> </a:t>
            </a:r>
            <a:r>
              <a:rPr lang="en-US" dirty="0" err="1"/>
              <a:t>internos</a:t>
            </a:r>
            <a:r>
              <a:rPr lang="en-US" dirty="0"/>
              <a:t>.</a:t>
            </a:r>
          </a:p>
        </p:txBody>
      </p:sp>
    </p:spTree>
    <p:extLst>
      <p:ext uri="{BB962C8B-B14F-4D97-AF65-F5344CB8AC3E}">
        <p14:creationId xmlns:p14="http://schemas.microsoft.com/office/powerpoint/2010/main" val="63282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spTree>
    <p:extLst>
      <p:ext uri="{BB962C8B-B14F-4D97-AF65-F5344CB8AC3E}">
        <p14:creationId xmlns:p14="http://schemas.microsoft.com/office/powerpoint/2010/main" val="155250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spTree>
    <p:extLst>
      <p:ext uri="{BB962C8B-B14F-4D97-AF65-F5344CB8AC3E}">
        <p14:creationId xmlns:p14="http://schemas.microsoft.com/office/powerpoint/2010/main" val="17216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spTree>
    <p:extLst>
      <p:ext uri="{BB962C8B-B14F-4D97-AF65-F5344CB8AC3E}">
        <p14:creationId xmlns:p14="http://schemas.microsoft.com/office/powerpoint/2010/main" val="26483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spTree>
    <p:extLst>
      <p:ext uri="{BB962C8B-B14F-4D97-AF65-F5344CB8AC3E}">
        <p14:creationId xmlns:p14="http://schemas.microsoft.com/office/powerpoint/2010/main" val="9247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Big Data</a:t>
            </a:r>
            <a:r>
              <a:rPr lang="es-MX" b="1" dirty="0"/>
              <a:t>?</a:t>
            </a:r>
            <a:endParaRPr lang="en-US" b="1" dirty="0"/>
          </a:p>
        </p:txBody>
      </p:sp>
    </p:spTree>
    <p:extLst>
      <p:ext uri="{BB962C8B-B14F-4D97-AF65-F5344CB8AC3E}">
        <p14:creationId xmlns:p14="http://schemas.microsoft.com/office/powerpoint/2010/main" val="71093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a:t>
            </a:r>
            <a:r>
              <a:rPr lang="es-MX" b="1" i="1" dirty="0"/>
              <a:t>Big Data</a:t>
            </a:r>
            <a:r>
              <a:rPr lang="es-MX" b="1" dirty="0"/>
              <a:t>…</a:t>
            </a:r>
            <a:endParaRPr lang="en-US" b="1" dirty="0"/>
          </a:p>
        </p:txBody>
      </p:sp>
      <p:sp>
        <p:nvSpPr>
          <p:cNvPr id="3" name="Marcador de contenido 2"/>
          <p:cNvSpPr>
            <a:spLocks noGrp="1"/>
          </p:cNvSpPr>
          <p:nvPr>
            <p:ph idx="1"/>
          </p:nvPr>
        </p:nvSpPr>
        <p:spPr/>
        <p:txBody>
          <a:bodyPr/>
          <a:lstStyle/>
          <a:p>
            <a:pPr algn="just"/>
            <a:r>
              <a:rPr lang="es-MX" i="1" dirty="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a:t>Una definición mas simple es, si no podemos compartirlo en la red ni procesarlo en nuestras computadoras o no tenemos los softwares necesarios, </a:t>
            </a:r>
            <a:r>
              <a:rPr lang="es-MX" b="1" dirty="0"/>
              <a:t>ESO ES BIG DATA.</a:t>
            </a:r>
            <a:endParaRPr lang="en-US" b="1" dirty="0"/>
          </a:p>
          <a:p>
            <a:endParaRPr lang="en-US" dirty="0"/>
          </a:p>
        </p:txBody>
      </p:sp>
    </p:spTree>
    <p:extLst>
      <p:ext uri="{BB962C8B-B14F-4D97-AF65-F5344CB8AC3E}">
        <p14:creationId xmlns:p14="http://schemas.microsoft.com/office/powerpoint/2010/main" val="27777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a:t>Según el informe de </a:t>
            </a:r>
            <a:r>
              <a:rPr lang="es-MX" i="1" dirty="0"/>
              <a:t>Data </a:t>
            </a:r>
            <a:r>
              <a:rPr lang="es-MX" i="1" dirty="0" err="1"/>
              <a:t>Never</a:t>
            </a:r>
            <a:r>
              <a:rPr lang="es-MX" i="1" dirty="0"/>
              <a:t> </a:t>
            </a:r>
            <a:r>
              <a:rPr lang="es-MX" i="1" dirty="0" err="1"/>
              <a:t>Sleeps</a:t>
            </a:r>
            <a:r>
              <a:rPr lang="es-MX" i="1" dirty="0"/>
              <a:t>, </a:t>
            </a:r>
            <a:r>
              <a:rPr lang="es-MX" dirty="0"/>
              <a:t>en un solo minuto durante el 2019, se enviaron 511.200 tuits, se subieron 55.140 fotos a Instagram, se visualizaron 694.444 horas de video en </a:t>
            </a:r>
            <a:r>
              <a:rPr lang="es-MX" dirty="0" err="1"/>
              <a:t>Netflix</a:t>
            </a:r>
            <a:r>
              <a:rPr lang="es-MX" dirty="0"/>
              <a:t>, 231.840 llamadas de Skype y fueron revisados 1.400.000 perfiles potenciales de parejas en </a:t>
            </a:r>
            <a:r>
              <a:rPr lang="es-MX" dirty="0" err="1"/>
              <a:t>Tinder</a:t>
            </a:r>
            <a:r>
              <a:rPr lang="es-MX" dirty="0"/>
              <a:t>.</a:t>
            </a:r>
          </a:p>
          <a:p>
            <a:pPr algn="just"/>
            <a:endParaRPr lang="es-MX" i="1" dirty="0"/>
          </a:p>
          <a:p>
            <a:pPr algn="just"/>
            <a:endParaRPr lang="es-MX" i="1" dirty="0"/>
          </a:p>
          <a:p>
            <a:pPr marL="0" indent="0" algn="ctr">
              <a:buNone/>
            </a:pPr>
            <a:r>
              <a:rPr lang="en-US" i="1" dirty="0"/>
              <a:t>https://www.domo.com/learn/infographic/data-never-sleeps-7</a:t>
            </a:r>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2"/>
            <a:ext cx="5747238"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73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2278</Words>
  <Application>Microsoft Office PowerPoint</Application>
  <PresentationFormat>Panorámica</PresentationFormat>
  <Paragraphs>109</Paragraphs>
  <Slides>28</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 Curso: Big Data Unidad I: Análisis de grandes volúmenes de datos.</vt:lpstr>
      <vt:lpstr>Importancia del Big Data en la Actualidad</vt:lpstr>
      <vt:lpstr>Estamos en la 4ta Revolución Industrial…5ta?</vt:lpstr>
      <vt:lpstr>Qué es un Dato?</vt:lpstr>
      <vt:lpstr>Cómo se almacenan los Datos?</vt:lpstr>
      <vt:lpstr>Algunos softwares de Bases de Datos…</vt:lpstr>
      <vt:lpstr>Qué es Big Data?</vt:lpstr>
      <vt:lpstr>El Big Data…</vt:lpstr>
      <vt:lpstr>Cuántos Datos generamos?</vt:lpstr>
      <vt:lpstr>Aplicaciones en la sociedad de la información</vt:lpstr>
      <vt:lpstr>Qué no es Big Data?</vt:lpstr>
      <vt:lpstr>4V del Big Data</vt:lpstr>
      <vt:lpstr>4V del Big Data</vt:lpstr>
      <vt:lpstr>La 5V</vt:lpstr>
      <vt:lpstr>Presentación de PowerPoint</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De forma individual conteste y argumente…</vt:lpstr>
      <vt:lpstr>Casos de éxito en Big Data </vt:lpstr>
      <vt:lpstr>Casos de éxito en Big Data: Industria Minera.</vt:lpstr>
      <vt:lpstr>Casos de éxito en Big Data: Industria Financiera.</vt:lpstr>
      <vt:lpstr>Casos de éxito en Big Data: Alibaba.</vt:lpstr>
      <vt:lpstr>Transformación Digital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 OLAVARRIA</cp:lastModifiedBy>
  <cp:revision>79</cp:revision>
  <dcterms:created xsi:type="dcterms:W3CDTF">2023-03-12T23:30:38Z</dcterms:created>
  <dcterms:modified xsi:type="dcterms:W3CDTF">2024-03-13T18:45:12Z</dcterms:modified>
</cp:coreProperties>
</file>