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0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4467" y="644144"/>
            <a:ext cx="115125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247477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/>
          <a:p>
            <a:fld id="{D761D31C-A632-495E-8BB5-42DD370ADF3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0"/>
            <a:ext cx="9143999" cy="5142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467" y="485013"/>
            <a:ext cx="6035040" cy="550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9143" y="1161364"/>
            <a:ext cx="7880984" cy="3505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932" y="1849545"/>
            <a:ext cx="6858000" cy="1384790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3975" dirty="0"/>
              <a:t>Curso:</a:t>
            </a:r>
            <a:br>
              <a:rPr lang="es-MX" sz="3975" dirty="0"/>
            </a:br>
            <a:r>
              <a:rPr lang="es-MX" sz="3975" i="1" dirty="0"/>
              <a:t>Big Data</a:t>
            </a:r>
            <a:br>
              <a:rPr lang="es-MX" b="1" i="1" dirty="0"/>
            </a:br>
            <a:r>
              <a:rPr lang="es-MX" sz="3000" dirty="0"/>
              <a:t>Unidad III: </a:t>
            </a:r>
            <a:r>
              <a:rPr lang="es-MX" sz="3000" i="1" dirty="0"/>
              <a:t>Cloud Computing</a:t>
            </a:r>
            <a:r>
              <a:rPr lang="es-MX" sz="3000" dirty="0"/>
              <a:t>.</a:t>
            </a:r>
            <a:endParaRPr lang="en-US" sz="30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2783" y="3293955"/>
            <a:ext cx="6858000" cy="476891"/>
          </a:xfrm>
        </p:spPr>
        <p:txBody>
          <a:bodyPr>
            <a:normAutofit/>
          </a:bodyPr>
          <a:lstStyle/>
          <a:p>
            <a:r>
              <a:rPr lang="es-MX" b="1" dirty="0"/>
              <a:t>Clase 3</a:t>
            </a:r>
            <a:r>
              <a:rPr lang="es-MX" b="1"/>
              <a:t>: Servicios GCP.</a:t>
            </a:r>
            <a:endParaRPr lang="es-MX" b="1" dirty="0"/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72" y="69103"/>
            <a:ext cx="2395721" cy="13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96932" y="3973398"/>
            <a:ext cx="6858000" cy="10580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500" dirty="0"/>
              <a:t>Profesor: Diego Miranda O.</a:t>
            </a:r>
          </a:p>
          <a:p>
            <a:r>
              <a:rPr lang="es-MX" sz="1500" i="1" dirty="0"/>
              <a:t>Data </a:t>
            </a:r>
            <a:r>
              <a:rPr lang="es-MX" sz="1500" i="1" dirty="0" err="1"/>
              <a:t>Scientist</a:t>
            </a:r>
            <a:endParaRPr lang="es-MX" sz="1500" i="1" dirty="0"/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N°3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068320" cy="1524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Caso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N°3: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296545" marR="6985" indent="-284480" algn="just">
              <a:lnSpc>
                <a:spcPct val="100000"/>
              </a:lnSpc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b="1" dirty="0">
                <a:latin typeface="Calibri"/>
                <a:cs typeface="Calibri"/>
              </a:rPr>
              <a:t>Paso</a:t>
            </a:r>
            <a:r>
              <a:rPr sz="1000" b="1" spc="20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4:</a:t>
            </a:r>
            <a:r>
              <a:rPr sz="1000" dirty="0">
                <a:latin typeface="Calibri"/>
                <a:cs typeface="Calibri"/>
              </a:rPr>
              <a:t>Crearemos</a:t>
            </a:r>
            <a:r>
              <a:rPr sz="1000" spc="19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2</a:t>
            </a:r>
            <a:r>
              <a:rPr sz="1000" spc="19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credenciales</a:t>
            </a:r>
            <a:r>
              <a:rPr sz="1000" spc="2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desde</a:t>
            </a:r>
            <a:r>
              <a:rPr sz="1000" spc="19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el</a:t>
            </a:r>
            <a:r>
              <a:rPr sz="1000" spc="19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servicio 	</a:t>
            </a:r>
            <a:r>
              <a:rPr sz="1000" dirty="0">
                <a:latin typeface="Calibri"/>
                <a:cs typeface="Calibri"/>
              </a:rPr>
              <a:t>Cloud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IAM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para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conectarnos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al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servicio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Bigquery 	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Cloud</a:t>
            </a:r>
            <a:r>
              <a:rPr sz="1000" b="1" spc="204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Storage</a:t>
            </a:r>
            <a:r>
              <a:rPr sz="1000" dirty="0">
                <a:latin typeface="Calibri"/>
                <a:cs typeface="Calibri"/>
              </a:rPr>
              <a:t>,</a:t>
            </a:r>
            <a:r>
              <a:rPr sz="1000" spc="19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ya</a:t>
            </a:r>
            <a:r>
              <a:rPr sz="1000" spc="19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sea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19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forma</a:t>
            </a:r>
            <a:r>
              <a:rPr sz="1000" spc="2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local</a:t>
            </a:r>
            <a:r>
              <a:rPr sz="1000" spc="19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o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una</a:t>
            </a:r>
            <a:r>
              <a:rPr sz="1000" spc="210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vez</a:t>
            </a:r>
            <a:r>
              <a:rPr sz="1000" dirty="0">
                <a:latin typeface="Calibri"/>
                <a:cs typeface="Calibri"/>
              </a:rPr>
              <a:t> 	desplegada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app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en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nube.</a:t>
            </a:r>
            <a:endParaRPr sz="1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dirty="0">
                <a:latin typeface="Calibri"/>
                <a:cs typeface="Calibri"/>
              </a:rPr>
              <a:t>Aquí</a:t>
            </a:r>
            <a:r>
              <a:rPr sz="1000" spc="3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</a:t>
            </a:r>
            <a:r>
              <a:rPr sz="1000" spc="3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debe</a:t>
            </a:r>
            <a:r>
              <a:rPr sz="1000" spc="3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seleccionar</a:t>
            </a:r>
            <a:r>
              <a:rPr sz="1000" spc="3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3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opción</a:t>
            </a:r>
            <a:r>
              <a:rPr sz="1000" spc="3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“</a:t>
            </a:r>
            <a:r>
              <a:rPr sz="1000" b="1" dirty="0">
                <a:latin typeface="Calibri"/>
                <a:cs typeface="Calibri"/>
              </a:rPr>
              <a:t>Cuentas</a:t>
            </a:r>
            <a:r>
              <a:rPr sz="1000" b="1" spc="330" dirty="0">
                <a:latin typeface="Calibri"/>
                <a:cs typeface="Calibri"/>
              </a:rPr>
              <a:t> </a:t>
            </a:r>
            <a:r>
              <a:rPr sz="1000" b="1" spc="-25" dirty="0">
                <a:latin typeface="Calibri"/>
                <a:cs typeface="Calibri"/>
              </a:rPr>
              <a:t>de</a:t>
            </a:r>
            <a:endParaRPr sz="1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latin typeface="Calibri"/>
                <a:cs typeface="Calibri"/>
              </a:rPr>
              <a:t>servicio</a:t>
            </a:r>
            <a:r>
              <a:rPr sz="1000" spc="-10" dirty="0">
                <a:latin typeface="Calibri"/>
                <a:cs typeface="Calibri"/>
              </a:rPr>
              <a:t>”.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78478" y="960119"/>
            <a:ext cx="4809490" cy="3458210"/>
            <a:chOff x="4078478" y="960119"/>
            <a:chExt cx="4809490" cy="345821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0416" y="960119"/>
              <a:ext cx="4797551" cy="345795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091178" y="2023109"/>
              <a:ext cx="800100" cy="152400"/>
            </a:xfrm>
            <a:custGeom>
              <a:avLst/>
              <a:gdLst/>
              <a:ahLst/>
              <a:cxnLst/>
              <a:rect l="l" t="t" r="r" b="b"/>
              <a:pathLst>
                <a:path w="800100" h="152400">
                  <a:moveTo>
                    <a:pt x="0" y="152400"/>
                  </a:moveTo>
                  <a:lnTo>
                    <a:pt x="800100" y="152400"/>
                  </a:lnTo>
                  <a:lnTo>
                    <a:pt x="8001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N°3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066415" cy="137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Caso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N°3: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b="1" dirty="0">
                <a:latin typeface="Calibri"/>
                <a:cs typeface="Calibri"/>
              </a:rPr>
              <a:t>Paso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5:</a:t>
            </a:r>
            <a:r>
              <a:rPr sz="1000" dirty="0">
                <a:latin typeface="Calibri"/>
                <a:cs typeface="Calibri"/>
              </a:rPr>
              <a:t>En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este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menú,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debe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asignar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un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nombre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0" dirty="0">
                <a:latin typeface="Calibri"/>
                <a:cs typeface="Calibri"/>
              </a:rPr>
              <a:t>a</a:t>
            </a:r>
            <a:r>
              <a:rPr sz="1000" dirty="0">
                <a:latin typeface="Calibri"/>
                <a:cs typeface="Calibri"/>
              </a:rPr>
              <a:t> 	la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cuenta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servicio,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así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como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una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descripción,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luego 	</a:t>
            </a:r>
            <a:r>
              <a:rPr sz="1000" dirty="0">
                <a:latin typeface="Calibri"/>
                <a:cs typeface="Calibri"/>
              </a:rPr>
              <a:t>seleccionar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crear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continuar.</a:t>
            </a:r>
            <a:endParaRPr sz="1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dirty="0">
                <a:latin typeface="Calibri"/>
                <a:cs typeface="Calibri"/>
              </a:rPr>
              <a:t>El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ID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cuenta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genera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forma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automática,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de</a:t>
            </a:r>
            <a:endParaRPr sz="1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acuerdo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al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nombre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que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damos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cuenta.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3003" y="626363"/>
            <a:ext cx="4187952" cy="38907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N°3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066415" cy="1828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Caso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N°3: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b="1" dirty="0">
                <a:latin typeface="Calibri"/>
                <a:cs typeface="Calibri"/>
              </a:rPr>
              <a:t>Paso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6:</a:t>
            </a:r>
            <a:r>
              <a:rPr sz="1000" dirty="0">
                <a:latin typeface="Calibri"/>
                <a:cs typeface="Calibri"/>
              </a:rPr>
              <a:t>En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este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menú,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debe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buscar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el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Rol </a:t>
            </a:r>
            <a:r>
              <a:rPr sz="1000" spc="-10" dirty="0">
                <a:latin typeface="Calibri"/>
                <a:cs typeface="Calibri"/>
              </a:rPr>
              <a:t>“</a:t>
            </a:r>
            <a:r>
              <a:rPr sz="1000" b="1" spc="-10" dirty="0">
                <a:latin typeface="Calibri"/>
                <a:cs typeface="Calibri"/>
              </a:rPr>
              <a:t>Usuario 	</a:t>
            </a:r>
            <a:r>
              <a:rPr sz="1000" b="1" dirty="0">
                <a:latin typeface="Calibri"/>
                <a:cs typeface="Calibri"/>
              </a:rPr>
              <a:t>de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trabajo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de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Bigquery</a:t>
            </a:r>
            <a:r>
              <a:rPr sz="1000" dirty="0">
                <a:latin typeface="Calibri"/>
                <a:cs typeface="Calibri"/>
              </a:rPr>
              <a:t>”,el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cual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nos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permitirá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realizar 	</a:t>
            </a:r>
            <a:r>
              <a:rPr sz="1000" dirty="0">
                <a:latin typeface="Calibri"/>
                <a:cs typeface="Calibri"/>
              </a:rPr>
              <a:t>consultas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SQL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al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servicio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Bigquery-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80"/>
              </a:spcBef>
              <a:buFont typeface="Arial MT"/>
              <a:buChar char="•"/>
            </a:pPr>
            <a:endParaRPr sz="10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dirty="0">
                <a:latin typeface="Calibri"/>
                <a:cs typeface="Calibri"/>
              </a:rPr>
              <a:t>Para</a:t>
            </a:r>
            <a:r>
              <a:rPr sz="1000" spc="2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el</a:t>
            </a:r>
            <a:r>
              <a:rPr sz="1000" spc="25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acceso</a:t>
            </a:r>
            <a:r>
              <a:rPr sz="1000" spc="25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al</a:t>
            </a:r>
            <a:r>
              <a:rPr sz="1000" spc="2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servicio</a:t>
            </a:r>
            <a:r>
              <a:rPr sz="1000" spc="25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Cloud</a:t>
            </a:r>
            <a:r>
              <a:rPr sz="1000" spc="2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Storage,</a:t>
            </a:r>
            <a:r>
              <a:rPr sz="1000" spc="25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</a:t>
            </a:r>
            <a:r>
              <a:rPr sz="1000" spc="25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debe 	</a:t>
            </a:r>
            <a:r>
              <a:rPr sz="1000" dirty="0">
                <a:latin typeface="Calibri"/>
                <a:cs typeface="Calibri"/>
              </a:rPr>
              <a:t>buscar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el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Rol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“</a:t>
            </a:r>
            <a:r>
              <a:rPr sz="1000" b="1" dirty="0">
                <a:latin typeface="Calibri"/>
                <a:cs typeface="Calibri"/>
              </a:rPr>
              <a:t>Agente</a:t>
            </a:r>
            <a:r>
              <a:rPr sz="1000" b="1" spc="2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de</a:t>
            </a:r>
            <a:r>
              <a:rPr sz="1000" b="1" spc="2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servicio</a:t>
            </a:r>
            <a:r>
              <a:rPr sz="1000" b="1" spc="21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cloud</a:t>
            </a:r>
            <a:r>
              <a:rPr sz="1000" b="1" spc="21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config</a:t>
            </a:r>
            <a:r>
              <a:rPr sz="1000" spc="-10" dirty="0">
                <a:latin typeface="Calibri"/>
                <a:cs typeface="Calibri"/>
              </a:rPr>
              <a:t>”,el 	</a:t>
            </a:r>
            <a:r>
              <a:rPr sz="1000" dirty="0">
                <a:latin typeface="Calibri"/>
                <a:cs typeface="Calibri"/>
              </a:rPr>
              <a:t>cual</a:t>
            </a:r>
            <a:r>
              <a:rPr sz="1000" spc="39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nos</a:t>
            </a:r>
            <a:r>
              <a:rPr sz="1000" spc="38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permitirá</a:t>
            </a:r>
            <a:r>
              <a:rPr sz="1000" spc="39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acceder</a:t>
            </a:r>
            <a:r>
              <a:rPr sz="1000" spc="4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al</a:t>
            </a:r>
            <a:r>
              <a:rPr sz="1000" spc="38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servicio</a:t>
            </a:r>
            <a:r>
              <a:rPr sz="1000" spc="39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39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Cloud 	</a:t>
            </a:r>
            <a:r>
              <a:rPr sz="1000" spc="-10" dirty="0">
                <a:latin typeface="Calibri"/>
                <a:cs typeface="Calibri"/>
              </a:rPr>
              <a:t>Storage.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452" y="749808"/>
            <a:ext cx="4143755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N°3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067685" cy="762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Caso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N°3: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dirty="0">
                <a:latin typeface="Calibri"/>
                <a:cs typeface="Calibri"/>
              </a:rPr>
              <a:t>Este</a:t>
            </a:r>
            <a:r>
              <a:rPr sz="1000" spc="229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menú</a:t>
            </a:r>
            <a:r>
              <a:rPr sz="1000" spc="2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es</a:t>
            </a:r>
            <a:r>
              <a:rPr sz="1000" spc="2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opcional,</a:t>
            </a:r>
            <a:r>
              <a:rPr sz="1000" spc="229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así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que</a:t>
            </a:r>
            <a:r>
              <a:rPr sz="1000" spc="2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lo</a:t>
            </a:r>
            <a:r>
              <a:rPr sz="1000" spc="2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podemos</a:t>
            </a:r>
            <a:r>
              <a:rPr sz="1000" spc="229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dejar </a:t>
            </a:r>
            <a:r>
              <a:rPr sz="1000" dirty="0">
                <a:latin typeface="Calibri"/>
                <a:cs typeface="Calibri"/>
              </a:rPr>
              <a:t>vacío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para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crear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cuenta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servicio.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0267" y="804672"/>
            <a:ext cx="3973067" cy="3534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N°3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066415" cy="137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Caso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N°3: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296545" marR="6350" indent="-284480" algn="just">
              <a:lnSpc>
                <a:spcPct val="100000"/>
              </a:lnSpc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dirty="0">
                <a:latin typeface="Calibri"/>
                <a:cs typeface="Calibri"/>
              </a:rPr>
              <a:t>Una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vez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creadas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las 2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cuentas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 servicio,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tendremos 	</a:t>
            </a:r>
            <a:r>
              <a:rPr sz="1000" dirty="0">
                <a:latin typeface="Calibri"/>
                <a:cs typeface="Calibri"/>
              </a:rPr>
              <a:t>un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total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3 </a:t>
            </a:r>
            <a:r>
              <a:rPr sz="1000" spc="-10" dirty="0">
                <a:latin typeface="Calibri"/>
                <a:cs typeface="Calibri"/>
              </a:rPr>
              <a:t>credenciales.</a:t>
            </a:r>
            <a:endParaRPr sz="10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1200"/>
              </a:spcBef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dirty="0">
                <a:latin typeface="Calibri"/>
                <a:cs typeface="Calibri"/>
              </a:rPr>
              <a:t>Recordar</a:t>
            </a:r>
            <a:r>
              <a:rPr sz="1000" spc="2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que</a:t>
            </a:r>
            <a:r>
              <a:rPr sz="1000" spc="229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2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3</a:t>
            </a:r>
            <a:r>
              <a:rPr sz="1000" spc="2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credencial</a:t>
            </a:r>
            <a:r>
              <a:rPr sz="1000" spc="2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</a:t>
            </a:r>
            <a:r>
              <a:rPr sz="1000" spc="2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genera</a:t>
            </a:r>
            <a:r>
              <a:rPr sz="1000" spc="2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23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forma 	</a:t>
            </a:r>
            <a:r>
              <a:rPr sz="1000" dirty="0">
                <a:latin typeface="Calibri"/>
                <a:cs typeface="Calibri"/>
              </a:rPr>
              <a:t>automática</a:t>
            </a:r>
            <a:r>
              <a:rPr sz="1000" spc="3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ya</a:t>
            </a:r>
            <a:r>
              <a:rPr sz="1000" spc="3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que</a:t>
            </a:r>
            <a:r>
              <a:rPr sz="1000" spc="3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es</a:t>
            </a:r>
            <a:r>
              <a:rPr sz="1000" spc="3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el</a:t>
            </a:r>
            <a:r>
              <a:rPr sz="1000" spc="3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acceso</a:t>
            </a:r>
            <a:r>
              <a:rPr sz="1000" spc="3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por</a:t>
            </a:r>
            <a:r>
              <a:rPr sz="1000" spc="3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defecto</a:t>
            </a:r>
            <a:r>
              <a:rPr sz="1000" spc="320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del</a:t>
            </a:r>
            <a:r>
              <a:rPr sz="1000" dirty="0">
                <a:latin typeface="Calibri"/>
                <a:cs typeface="Calibri"/>
              </a:rPr>
              <a:t> 	propietario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cuenta.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3967" y="1394460"/>
            <a:ext cx="5333999" cy="27462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N°3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067685" cy="2286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Caso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N°3: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b="1" dirty="0">
                <a:latin typeface="Calibri"/>
                <a:cs typeface="Calibri"/>
              </a:rPr>
              <a:t>Paso</a:t>
            </a:r>
            <a:r>
              <a:rPr sz="1000" b="1" spc="38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7:</a:t>
            </a:r>
            <a:r>
              <a:rPr sz="1000" dirty="0">
                <a:latin typeface="Calibri"/>
                <a:cs typeface="Calibri"/>
              </a:rPr>
              <a:t>Si</a:t>
            </a:r>
            <a:r>
              <a:rPr sz="1000" spc="37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38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cuenta</a:t>
            </a:r>
            <a:r>
              <a:rPr sz="1000" spc="38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</a:t>
            </a:r>
            <a:r>
              <a:rPr sz="1000" spc="37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creo</a:t>
            </a:r>
            <a:r>
              <a:rPr sz="1000" spc="38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3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forma</a:t>
            </a:r>
            <a:r>
              <a:rPr sz="1000" spc="38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correcta, 	</a:t>
            </a:r>
            <a:r>
              <a:rPr sz="1000" dirty="0">
                <a:latin typeface="Calibri"/>
                <a:cs typeface="Calibri"/>
              </a:rPr>
              <a:t>debemos</a:t>
            </a:r>
            <a:r>
              <a:rPr sz="1000" spc="2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entrar</a:t>
            </a:r>
            <a:r>
              <a:rPr sz="1000" spc="2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en</a:t>
            </a:r>
            <a:r>
              <a:rPr sz="1000" spc="2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el</a:t>
            </a:r>
            <a:r>
              <a:rPr sz="1000" spc="2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menú</a:t>
            </a:r>
            <a:r>
              <a:rPr sz="1000" spc="26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2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administrador</a:t>
            </a:r>
            <a:r>
              <a:rPr sz="1000" spc="254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de</a:t>
            </a:r>
            <a:r>
              <a:rPr sz="1000" dirty="0">
                <a:latin typeface="Calibri"/>
                <a:cs typeface="Calibri"/>
              </a:rPr>
              <a:t> 	claves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desde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ahí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crear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una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nueva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clave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en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formato 	“JSON”.</a:t>
            </a:r>
            <a:endParaRPr sz="10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1200"/>
              </a:spcBef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dirty="0">
                <a:latin typeface="Calibri"/>
                <a:cs typeface="Calibri"/>
              </a:rPr>
              <a:t>Cabe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destacar</a:t>
            </a:r>
            <a:r>
              <a:rPr sz="1000" spc="1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que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tenemos</a:t>
            </a:r>
            <a:r>
              <a:rPr sz="1000" spc="1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que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descargar</a:t>
            </a:r>
            <a:r>
              <a:rPr sz="1000" spc="1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12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cada 	</a:t>
            </a:r>
            <a:r>
              <a:rPr sz="1000" dirty="0">
                <a:latin typeface="Calibri"/>
                <a:cs typeface="Calibri"/>
              </a:rPr>
              <a:t>una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6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las</a:t>
            </a:r>
            <a:r>
              <a:rPr sz="1000" spc="6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cuentas</a:t>
            </a:r>
            <a:r>
              <a:rPr sz="1000" spc="6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6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servicio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6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credencial.</a:t>
            </a:r>
            <a:r>
              <a:rPr sz="1000" spc="6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Es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decir 	</a:t>
            </a:r>
            <a:r>
              <a:rPr sz="1000" dirty="0">
                <a:latin typeface="Calibri"/>
                <a:cs typeface="Calibri"/>
              </a:rPr>
              <a:t>tendremos</a:t>
            </a:r>
            <a:r>
              <a:rPr sz="1000" spc="3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2</a:t>
            </a:r>
            <a:r>
              <a:rPr sz="1000" spc="28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credenciales</a:t>
            </a:r>
            <a:r>
              <a:rPr sz="1000" spc="29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que</a:t>
            </a:r>
            <a:r>
              <a:rPr sz="1000" spc="28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</a:t>
            </a:r>
            <a:r>
              <a:rPr sz="1000" spc="28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descargaran</a:t>
            </a:r>
            <a:r>
              <a:rPr sz="1000" spc="300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en</a:t>
            </a:r>
            <a:r>
              <a:rPr sz="1000" dirty="0">
                <a:latin typeface="Calibri"/>
                <a:cs typeface="Calibri"/>
              </a:rPr>
              <a:t> 	formato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JSON.</a:t>
            </a:r>
            <a:endParaRPr sz="1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05"/>
              </a:spcBef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dirty="0">
                <a:latin typeface="Calibri"/>
                <a:cs typeface="Calibri"/>
              </a:rPr>
              <a:t>Ambas</a:t>
            </a:r>
            <a:r>
              <a:rPr sz="1000" spc="38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credenciales</a:t>
            </a:r>
            <a:r>
              <a:rPr sz="1000" spc="37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son</a:t>
            </a:r>
            <a:r>
              <a:rPr sz="1000" spc="38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las</a:t>
            </a:r>
            <a:r>
              <a:rPr sz="1000" spc="36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que</a:t>
            </a:r>
            <a:r>
              <a:rPr sz="1000" spc="38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tendremos</a:t>
            </a:r>
            <a:r>
              <a:rPr sz="1000" spc="380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que</a:t>
            </a:r>
            <a:endParaRPr sz="1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000" dirty="0">
                <a:latin typeface="Calibri"/>
                <a:cs typeface="Calibri"/>
              </a:rPr>
              <a:t>guardar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los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directorios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nuestras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apps.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740" y="664463"/>
            <a:ext cx="4826508" cy="36088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N°3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061488"/>
            <a:ext cx="2339975" cy="296608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b="1" dirty="0">
                <a:latin typeface="Calibri"/>
                <a:cs typeface="Calibri"/>
              </a:rPr>
              <a:t>Caso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N°3:</a:t>
            </a:r>
            <a:endParaRPr sz="12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1455"/>
              </a:spcBef>
              <a:buSzPct val="155555"/>
              <a:buFont typeface="Arial MT"/>
              <a:buChar char="•"/>
              <a:tabLst>
                <a:tab pos="299085" algn="l"/>
              </a:tabLst>
            </a:pPr>
            <a:r>
              <a:rPr sz="900" b="1" dirty="0">
                <a:latin typeface="Calibri"/>
                <a:cs typeface="Calibri"/>
              </a:rPr>
              <a:t>Paso</a:t>
            </a:r>
            <a:r>
              <a:rPr sz="900" b="1" spc="30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8:</a:t>
            </a:r>
            <a:r>
              <a:rPr sz="900" dirty="0">
                <a:latin typeface="Calibri"/>
                <a:cs typeface="Calibri"/>
              </a:rPr>
              <a:t>Dentro</a:t>
            </a:r>
            <a:r>
              <a:rPr sz="900" spc="3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</a:t>
            </a:r>
            <a:r>
              <a:rPr sz="900" spc="3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nuestra</a:t>
            </a:r>
            <a:r>
              <a:rPr sz="900" spc="3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app</a:t>
            </a:r>
            <a:r>
              <a:rPr sz="900" spc="3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</a:t>
            </a:r>
            <a:r>
              <a:rPr sz="900" spc="30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shiny,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debemos</a:t>
            </a:r>
            <a:r>
              <a:rPr sz="900" spc="27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reemplazar</a:t>
            </a:r>
            <a:r>
              <a:rPr sz="900" spc="27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3</a:t>
            </a:r>
            <a:r>
              <a:rPr sz="900" spc="26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líneas</a:t>
            </a:r>
            <a:r>
              <a:rPr sz="900" spc="28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</a:t>
            </a:r>
            <a:r>
              <a:rPr sz="900" spc="27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código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que</a:t>
            </a:r>
            <a:r>
              <a:rPr sz="900" spc="4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contienen</a:t>
            </a:r>
            <a:r>
              <a:rPr sz="900" spc="4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el</a:t>
            </a:r>
            <a:r>
              <a:rPr sz="900" spc="4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nombre</a:t>
            </a:r>
            <a:r>
              <a:rPr sz="900" spc="4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</a:t>
            </a:r>
            <a:r>
              <a:rPr sz="900" spc="4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nuestras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credenciales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y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proyecto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en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la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Google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Cloud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spc="-10" dirty="0">
                <a:latin typeface="Calibri"/>
                <a:cs typeface="Calibri"/>
              </a:rPr>
              <a:t>Platform.</a:t>
            </a:r>
            <a:endParaRPr sz="900">
              <a:latin typeface="Calibri"/>
              <a:cs typeface="Calibri"/>
            </a:endParaRPr>
          </a:p>
          <a:p>
            <a:pPr marL="296545" marR="5715" indent="-284480" algn="just">
              <a:lnSpc>
                <a:spcPct val="100000"/>
              </a:lnSpc>
              <a:spcBef>
                <a:spcPts val="1080"/>
              </a:spcBef>
              <a:buSzPct val="155555"/>
              <a:buFont typeface="Arial MT"/>
              <a:buChar char="•"/>
              <a:tabLst>
                <a:tab pos="299085" algn="l"/>
              </a:tabLst>
            </a:pPr>
            <a:r>
              <a:rPr sz="900" dirty="0">
                <a:latin typeface="Calibri"/>
                <a:cs typeface="Calibri"/>
              </a:rPr>
              <a:t>En</a:t>
            </a:r>
            <a:r>
              <a:rPr sz="900" spc="38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la</a:t>
            </a:r>
            <a:r>
              <a:rPr sz="900" spc="39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línea</a:t>
            </a:r>
            <a:r>
              <a:rPr sz="900" spc="39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14</a:t>
            </a:r>
            <a:r>
              <a:rPr sz="900" spc="39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se</a:t>
            </a:r>
            <a:r>
              <a:rPr sz="900" spc="38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debe</a:t>
            </a:r>
            <a:r>
              <a:rPr sz="900" spc="38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reemplazar</a:t>
            </a:r>
            <a:r>
              <a:rPr sz="900" spc="390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el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nombre</a:t>
            </a:r>
            <a:r>
              <a:rPr sz="900" spc="30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</a:t>
            </a:r>
            <a:r>
              <a:rPr sz="900" spc="30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la</a:t>
            </a:r>
            <a:r>
              <a:rPr sz="900" spc="3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credencial</a:t>
            </a:r>
            <a:r>
              <a:rPr sz="900" spc="30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que</a:t>
            </a:r>
            <a:r>
              <a:rPr sz="900" spc="3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cada</a:t>
            </a:r>
            <a:r>
              <a:rPr sz="900" spc="295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uno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descargo</a:t>
            </a:r>
            <a:r>
              <a:rPr sz="900" spc="240" dirty="0">
                <a:latin typeface="Calibri"/>
                <a:cs typeface="Calibri"/>
              </a:rPr>
              <a:t>  </a:t>
            </a:r>
            <a:r>
              <a:rPr sz="900" dirty="0">
                <a:latin typeface="Calibri"/>
                <a:cs typeface="Calibri"/>
              </a:rPr>
              <a:t>para</a:t>
            </a:r>
            <a:r>
              <a:rPr sz="900" spc="225" dirty="0">
                <a:latin typeface="Calibri"/>
                <a:cs typeface="Calibri"/>
              </a:rPr>
              <a:t>  </a:t>
            </a:r>
            <a:r>
              <a:rPr sz="900" dirty="0">
                <a:latin typeface="Calibri"/>
                <a:cs typeface="Calibri"/>
              </a:rPr>
              <a:t>conectarse</a:t>
            </a:r>
            <a:r>
              <a:rPr sz="900" spc="235" dirty="0">
                <a:latin typeface="Calibri"/>
                <a:cs typeface="Calibri"/>
              </a:rPr>
              <a:t>  </a:t>
            </a:r>
            <a:r>
              <a:rPr sz="900" dirty="0">
                <a:latin typeface="Calibri"/>
                <a:cs typeface="Calibri"/>
              </a:rPr>
              <a:t>al</a:t>
            </a:r>
            <a:r>
              <a:rPr sz="900" spc="240" dirty="0">
                <a:latin typeface="Calibri"/>
                <a:cs typeface="Calibri"/>
              </a:rPr>
              <a:t>  </a:t>
            </a:r>
            <a:r>
              <a:rPr sz="900" spc="-10" dirty="0">
                <a:latin typeface="Calibri"/>
                <a:cs typeface="Calibri"/>
              </a:rPr>
              <a:t>servicio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spc="-10" dirty="0">
                <a:latin typeface="Calibri"/>
                <a:cs typeface="Calibri"/>
              </a:rPr>
              <a:t>BigQuery.</a:t>
            </a:r>
            <a:endParaRPr sz="9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1085"/>
              </a:spcBef>
              <a:buSzPct val="155555"/>
              <a:buFont typeface="Arial MT"/>
              <a:buChar char="•"/>
              <a:tabLst>
                <a:tab pos="299085" algn="l"/>
              </a:tabLst>
            </a:pPr>
            <a:r>
              <a:rPr sz="900" dirty="0">
                <a:latin typeface="Calibri"/>
                <a:cs typeface="Calibri"/>
              </a:rPr>
              <a:t>En</a:t>
            </a:r>
            <a:r>
              <a:rPr sz="900" spc="38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la</a:t>
            </a:r>
            <a:r>
              <a:rPr sz="900" spc="39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línea</a:t>
            </a:r>
            <a:r>
              <a:rPr sz="900" spc="39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15</a:t>
            </a:r>
            <a:r>
              <a:rPr sz="900" spc="39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se</a:t>
            </a:r>
            <a:r>
              <a:rPr sz="900" spc="38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debe</a:t>
            </a:r>
            <a:r>
              <a:rPr sz="900" spc="38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reemplazar</a:t>
            </a:r>
            <a:r>
              <a:rPr sz="900" spc="390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el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nombre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la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credencial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para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conectarse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al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servicio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Cloud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Storage.</a:t>
            </a:r>
            <a:endParaRPr sz="9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1080"/>
              </a:spcBef>
              <a:buSzPct val="155555"/>
              <a:buFont typeface="Arial MT"/>
              <a:buChar char="•"/>
              <a:tabLst>
                <a:tab pos="299085" algn="l"/>
              </a:tabLst>
            </a:pPr>
            <a:r>
              <a:rPr sz="900" dirty="0">
                <a:latin typeface="Calibri"/>
                <a:cs typeface="Calibri"/>
              </a:rPr>
              <a:t>En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la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línea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65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se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debe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especificar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el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nombre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de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proyecto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que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están</a:t>
            </a:r>
            <a:r>
              <a:rPr sz="900" spc="1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usando</a:t>
            </a:r>
            <a:r>
              <a:rPr sz="900" spc="1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en</a:t>
            </a:r>
            <a:r>
              <a:rPr sz="900" spc="1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Google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Cloud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Platform.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30067" y="1031747"/>
            <a:ext cx="6164580" cy="2844165"/>
            <a:chOff x="2830067" y="1031747"/>
            <a:chExt cx="6164580" cy="284416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0067" y="1031747"/>
              <a:ext cx="6164580" cy="28437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82645" y="1306829"/>
              <a:ext cx="4979035" cy="2517775"/>
            </a:xfrm>
            <a:custGeom>
              <a:avLst/>
              <a:gdLst/>
              <a:ahLst/>
              <a:cxnLst/>
              <a:rect l="l" t="t" r="r" b="b"/>
              <a:pathLst>
                <a:path w="4979034" h="2517775">
                  <a:moveTo>
                    <a:pt x="0" y="210312"/>
                  </a:moveTo>
                  <a:lnTo>
                    <a:pt x="2174748" y="210312"/>
                  </a:lnTo>
                  <a:lnTo>
                    <a:pt x="2174748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  <a:path w="4979034" h="2517775">
                  <a:moveTo>
                    <a:pt x="152400" y="2517648"/>
                  </a:moveTo>
                  <a:lnTo>
                    <a:pt x="1911095" y="2517648"/>
                  </a:lnTo>
                  <a:lnTo>
                    <a:pt x="1911095" y="2372868"/>
                  </a:lnTo>
                  <a:lnTo>
                    <a:pt x="152400" y="2372868"/>
                  </a:lnTo>
                  <a:lnTo>
                    <a:pt x="152400" y="2517648"/>
                  </a:lnTo>
                  <a:close/>
                </a:path>
                <a:path w="4979034" h="2517775">
                  <a:moveTo>
                    <a:pt x="3220212" y="1338072"/>
                  </a:moveTo>
                  <a:lnTo>
                    <a:pt x="4978908" y="1338072"/>
                  </a:lnTo>
                  <a:lnTo>
                    <a:pt x="4978908" y="1193292"/>
                  </a:lnTo>
                  <a:lnTo>
                    <a:pt x="3220212" y="1193292"/>
                  </a:lnTo>
                  <a:lnTo>
                    <a:pt x="3220212" y="133807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N°3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061488"/>
            <a:ext cx="2562225" cy="200533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b="1" dirty="0">
                <a:latin typeface="Calibri"/>
                <a:cs typeface="Calibri"/>
              </a:rPr>
              <a:t>Caso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N°3:</a:t>
            </a:r>
            <a:endParaRPr sz="1200">
              <a:latin typeface="Calibri"/>
              <a:cs typeface="Calibri"/>
            </a:endParaRPr>
          </a:p>
          <a:p>
            <a:pPr marL="296545" marR="7620" indent="-284480" algn="just">
              <a:lnSpc>
                <a:spcPct val="100000"/>
              </a:lnSpc>
              <a:spcBef>
                <a:spcPts val="1455"/>
              </a:spcBef>
              <a:buSzPct val="155555"/>
              <a:buFont typeface="Arial MT"/>
              <a:buChar char="•"/>
              <a:tabLst>
                <a:tab pos="299085" algn="l"/>
              </a:tabLst>
            </a:pPr>
            <a:r>
              <a:rPr sz="900" b="1" dirty="0">
                <a:latin typeface="Calibri"/>
                <a:cs typeface="Calibri"/>
              </a:rPr>
              <a:t>Paso</a:t>
            </a:r>
            <a:r>
              <a:rPr sz="900" b="1" spc="1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9:</a:t>
            </a:r>
            <a:r>
              <a:rPr sz="900" dirty="0">
                <a:latin typeface="Calibri"/>
                <a:cs typeface="Calibri"/>
              </a:rPr>
              <a:t>Dentro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nuestra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app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Python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Streamlit,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debemos</a:t>
            </a:r>
            <a:r>
              <a:rPr sz="900" spc="2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reemplazar</a:t>
            </a:r>
            <a:r>
              <a:rPr sz="900" spc="2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r>
              <a:rPr sz="900" spc="2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líneas</a:t>
            </a:r>
            <a:r>
              <a:rPr sz="900" spc="2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</a:t>
            </a:r>
            <a:r>
              <a:rPr sz="900" spc="2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código</a:t>
            </a:r>
            <a:r>
              <a:rPr sz="900" spc="250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que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contienen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el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nombre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nuestras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credenciales.</a:t>
            </a:r>
            <a:endParaRPr sz="9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1080"/>
              </a:spcBef>
              <a:buSzPct val="155555"/>
              <a:buFont typeface="Arial MT"/>
              <a:buChar char="•"/>
              <a:tabLst>
                <a:tab pos="299085" algn="l"/>
              </a:tabLst>
            </a:pPr>
            <a:r>
              <a:rPr sz="900" dirty="0">
                <a:latin typeface="Calibri"/>
                <a:cs typeface="Calibri"/>
              </a:rPr>
              <a:t>En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la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línea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12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debe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reemplazar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el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nombre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de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la</a:t>
            </a:r>
            <a:r>
              <a:rPr sz="900" spc="40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credencial</a:t>
            </a:r>
            <a:r>
              <a:rPr sz="900" spc="4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que</a:t>
            </a:r>
            <a:r>
              <a:rPr sz="900" spc="40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cada</a:t>
            </a:r>
            <a:r>
              <a:rPr sz="900" spc="4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uno</a:t>
            </a:r>
            <a:r>
              <a:rPr sz="900" spc="40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descargo</a:t>
            </a:r>
            <a:r>
              <a:rPr sz="900" spc="415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para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conectarse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al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servicio</a:t>
            </a:r>
            <a:r>
              <a:rPr sz="900" spc="-10" dirty="0">
                <a:latin typeface="Calibri"/>
                <a:cs typeface="Calibri"/>
              </a:rPr>
              <a:t> BigQuery.</a:t>
            </a:r>
            <a:endParaRPr sz="900">
              <a:latin typeface="Calibri"/>
              <a:cs typeface="Calibri"/>
            </a:endParaRPr>
          </a:p>
          <a:p>
            <a:pPr marL="296545" marR="5715" indent="-284480" algn="just">
              <a:lnSpc>
                <a:spcPct val="100000"/>
              </a:lnSpc>
              <a:spcBef>
                <a:spcPts val="1085"/>
              </a:spcBef>
              <a:buSzPct val="155555"/>
              <a:buFont typeface="Arial MT"/>
              <a:buChar char="•"/>
              <a:tabLst>
                <a:tab pos="299085" algn="l"/>
              </a:tabLst>
            </a:pPr>
            <a:r>
              <a:rPr sz="900" dirty="0">
                <a:latin typeface="Calibri"/>
                <a:cs typeface="Calibri"/>
              </a:rPr>
              <a:t>En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la</a:t>
            </a:r>
            <a:r>
              <a:rPr sz="900" spc="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línea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31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debe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reemplazar</a:t>
            </a:r>
            <a:r>
              <a:rPr sz="900" spc="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el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nombre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de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la</a:t>
            </a:r>
            <a:r>
              <a:rPr sz="900" spc="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credencial</a:t>
            </a:r>
            <a:r>
              <a:rPr sz="900" spc="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para</a:t>
            </a:r>
            <a:r>
              <a:rPr sz="900" spc="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conectarse</a:t>
            </a:r>
            <a:r>
              <a:rPr sz="900" spc="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al</a:t>
            </a:r>
            <a:r>
              <a:rPr sz="900" spc="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servicio</a:t>
            </a:r>
            <a:r>
              <a:rPr sz="900" spc="130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Cloud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spc="-10" dirty="0">
                <a:latin typeface="Calibri"/>
                <a:cs typeface="Calibri"/>
              </a:rPr>
              <a:t>Storage.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47644" y="935736"/>
            <a:ext cx="5349240" cy="3169920"/>
            <a:chOff x="3247644" y="935736"/>
            <a:chExt cx="5349240" cy="31699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7644" y="935736"/>
              <a:ext cx="5349239" cy="31699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48050" y="1585722"/>
              <a:ext cx="4413885" cy="2089785"/>
            </a:xfrm>
            <a:custGeom>
              <a:avLst/>
              <a:gdLst/>
              <a:ahLst/>
              <a:cxnLst/>
              <a:rect l="l" t="t" r="r" b="b"/>
              <a:pathLst>
                <a:path w="4413884" h="2089785">
                  <a:moveTo>
                    <a:pt x="1470660" y="556259"/>
                  </a:moveTo>
                  <a:lnTo>
                    <a:pt x="4413504" y="556259"/>
                  </a:lnTo>
                  <a:lnTo>
                    <a:pt x="4413504" y="347471"/>
                  </a:lnTo>
                  <a:lnTo>
                    <a:pt x="1470660" y="347471"/>
                  </a:lnTo>
                  <a:lnTo>
                    <a:pt x="1470660" y="556259"/>
                  </a:lnTo>
                  <a:close/>
                </a:path>
                <a:path w="4413884" h="2089785">
                  <a:moveTo>
                    <a:pt x="1470660" y="2089403"/>
                  </a:moveTo>
                  <a:lnTo>
                    <a:pt x="4413504" y="2089403"/>
                  </a:lnTo>
                  <a:lnTo>
                    <a:pt x="4413504" y="1882139"/>
                  </a:lnTo>
                  <a:lnTo>
                    <a:pt x="1470660" y="1882139"/>
                  </a:lnTo>
                  <a:lnTo>
                    <a:pt x="1470660" y="2089403"/>
                  </a:lnTo>
                  <a:close/>
                </a:path>
                <a:path w="4413884" h="2089785">
                  <a:moveTo>
                    <a:pt x="0" y="208787"/>
                  </a:moveTo>
                  <a:lnTo>
                    <a:pt x="1187196" y="208787"/>
                  </a:lnTo>
                  <a:lnTo>
                    <a:pt x="1187196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68267" y="1306067"/>
            <a:ext cx="4699000" cy="1691639"/>
            <a:chOff x="3668267" y="1306067"/>
            <a:chExt cx="4699000" cy="16916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8267" y="1306067"/>
              <a:ext cx="4698492" cy="16916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62877" y="1718309"/>
              <a:ext cx="1598930" cy="1039494"/>
            </a:xfrm>
            <a:custGeom>
              <a:avLst/>
              <a:gdLst/>
              <a:ahLst/>
              <a:cxnLst/>
              <a:rect l="l" t="t" r="r" b="b"/>
              <a:pathLst>
                <a:path w="1598929" h="1039494">
                  <a:moveTo>
                    <a:pt x="0" y="1039368"/>
                  </a:moveTo>
                  <a:lnTo>
                    <a:pt x="1598676" y="1039368"/>
                  </a:lnTo>
                  <a:lnTo>
                    <a:pt x="159867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N°3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143" y="1061488"/>
            <a:ext cx="2562225" cy="145669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b="1" dirty="0">
                <a:latin typeface="Calibri"/>
                <a:cs typeface="Calibri"/>
              </a:rPr>
              <a:t>Caso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N°3:</a:t>
            </a:r>
            <a:endParaRPr sz="1200">
              <a:latin typeface="Calibri"/>
              <a:cs typeface="Calibri"/>
            </a:endParaRPr>
          </a:p>
          <a:p>
            <a:pPr marL="296545" marR="8255" indent="-284480" algn="just">
              <a:lnSpc>
                <a:spcPct val="100000"/>
              </a:lnSpc>
              <a:spcBef>
                <a:spcPts val="1455"/>
              </a:spcBef>
              <a:buSzPct val="155555"/>
              <a:buFont typeface="Arial MT"/>
              <a:buChar char="•"/>
              <a:tabLst>
                <a:tab pos="299085" algn="l"/>
              </a:tabLst>
            </a:pPr>
            <a:r>
              <a:rPr sz="900" b="1" dirty="0">
                <a:latin typeface="Calibri"/>
                <a:cs typeface="Calibri"/>
              </a:rPr>
              <a:t>Paso</a:t>
            </a:r>
            <a:r>
              <a:rPr sz="900" b="1" spc="9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10:</a:t>
            </a:r>
            <a:r>
              <a:rPr sz="900" dirty="0">
                <a:latin typeface="Calibri"/>
                <a:cs typeface="Calibri"/>
              </a:rPr>
              <a:t>Además,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si</a:t>
            </a:r>
            <a:r>
              <a:rPr sz="900" spc="9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quieren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ejecutar</a:t>
            </a:r>
            <a:r>
              <a:rPr sz="900" spc="9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la</a:t>
            </a:r>
            <a:r>
              <a:rPr sz="900" spc="9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app</a:t>
            </a:r>
            <a:r>
              <a:rPr sz="900" spc="95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de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forma</a:t>
            </a:r>
            <a:r>
              <a:rPr sz="900" spc="2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local,</a:t>
            </a:r>
            <a:r>
              <a:rPr sz="900" spc="20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deben</a:t>
            </a:r>
            <a:r>
              <a:rPr sz="900" spc="2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instalar</a:t>
            </a:r>
            <a:r>
              <a:rPr sz="900" spc="2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las</a:t>
            </a:r>
            <a:r>
              <a:rPr sz="900" spc="2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librerías</a:t>
            </a:r>
            <a:r>
              <a:rPr sz="900" spc="2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</a:t>
            </a:r>
            <a:r>
              <a:rPr sz="900" spc="200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la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spc="-10" dirty="0">
                <a:latin typeface="Calibri"/>
                <a:cs typeface="Calibri"/>
              </a:rPr>
              <a:t>imagen.</a:t>
            </a:r>
            <a:endParaRPr sz="9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1080"/>
              </a:spcBef>
              <a:buSzPct val="155555"/>
              <a:buFont typeface="Arial MT"/>
              <a:buChar char="•"/>
              <a:tabLst>
                <a:tab pos="299085" algn="l"/>
              </a:tabLst>
            </a:pPr>
            <a:r>
              <a:rPr sz="900" dirty="0">
                <a:latin typeface="Calibri"/>
                <a:cs typeface="Calibri"/>
              </a:rPr>
              <a:t>Recordar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que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las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librerías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Google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son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b="1" spc="-10" dirty="0">
                <a:latin typeface="Calibri"/>
                <a:cs typeface="Calibri"/>
              </a:rPr>
              <a:t>google-</a:t>
            </a:r>
            <a:r>
              <a:rPr sz="900" b="1" spc="500" dirty="0">
                <a:latin typeface="Calibri"/>
                <a:cs typeface="Calibri"/>
              </a:rPr>
              <a:t> 	</a:t>
            </a:r>
            <a:r>
              <a:rPr sz="900" b="1" spc="-10" dirty="0">
                <a:latin typeface="Calibri"/>
                <a:cs typeface="Calibri"/>
              </a:rPr>
              <a:t>cloud-</a:t>
            </a:r>
            <a:r>
              <a:rPr sz="900" b="1" dirty="0">
                <a:latin typeface="Calibri"/>
                <a:cs typeface="Calibri"/>
              </a:rPr>
              <a:t>bigquery</a:t>
            </a:r>
            <a:r>
              <a:rPr sz="900" b="1" spc="19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y</a:t>
            </a:r>
            <a:r>
              <a:rPr sz="900" spc="170" dirty="0">
                <a:latin typeface="Calibri"/>
                <a:cs typeface="Calibri"/>
              </a:rPr>
              <a:t> </a:t>
            </a:r>
            <a:r>
              <a:rPr sz="900" b="1" spc="-10" dirty="0">
                <a:latin typeface="Calibri"/>
                <a:cs typeface="Calibri"/>
              </a:rPr>
              <a:t>google-cloud-</a:t>
            </a:r>
            <a:r>
              <a:rPr sz="900" b="1" dirty="0">
                <a:latin typeface="Calibri"/>
                <a:cs typeface="Calibri"/>
              </a:rPr>
              <a:t>storage</a:t>
            </a:r>
            <a:r>
              <a:rPr sz="900" dirty="0">
                <a:latin typeface="Calibri"/>
                <a:cs typeface="Calibri"/>
              </a:rPr>
              <a:t>,</a:t>
            </a:r>
            <a:r>
              <a:rPr sz="900" spc="18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ambas</a:t>
            </a:r>
            <a:r>
              <a:rPr sz="900" spc="500" dirty="0">
                <a:latin typeface="Calibri"/>
                <a:cs typeface="Calibri"/>
              </a:rPr>
              <a:t> 	</a:t>
            </a:r>
            <a:r>
              <a:rPr sz="900" dirty="0">
                <a:latin typeface="Calibri"/>
                <a:cs typeface="Calibri"/>
              </a:rPr>
              <a:t>después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se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importan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como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b="1" spc="-10" dirty="0">
                <a:latin typeface="Calibri"/>
                <a:cs typeface="Calibri"/>
              </a:rPr>
              <a:t>google.cloud.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Bibliografía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85" rIns="0" bIns="0" rtlCol="0">
            <a:spAutoFit/>
          </a:bodyPr>
          <a:lstStyle/>
          <a:p>
            <a:pPr marL="408305">
              <a:lnSpc>
                <a:spcPct val="100000"/>
              </a:lnSpc>
              <a:spcBef>
                <a:spcPts val="95"/>
              </a:spcBef>
            </a:pPr>
            <a:r>
              <a:rPr i="0" dirty="0">
                <a:latin typeface="Calibri"/>
                <a:cs typeface="Calibri"/>
              </a:rPr>
              <a:t>Cochran,</a:t>
            </a:r>
            <a:r>
              <a:rPr i="0" spc="-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P.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(2005). </a:t>
            </a:r>
            <a:r>
              <a:rPr dirty="0"/>
              <a:t>Clinical</a:t>
            </a:r>
            <a:r>
              <a:rPr spc="-40" dirty="0"/>
              <a:t> </a:t>
            </a:r>
            <a:r>
              <a:rPr dirty="0"/>
              <a:t>computing</a:t>
            </a:r>
            <a:r>
              <a:rPr spc="-40" dirty="0"/>
              <a:t> </a:t>
            </a:r>
            <a:r>
              <a:rPr dirty="0"/>
              <a:t>competency</a:t>
            </a:r>
            <a:r>
              <a:rPr spc="-30" dirty="0"/>
              <a:t> </a:t>
            </a:r>
            <a:r>
              <a:rPr dirty="0"/>
              <a:t>forspeech-language</a:t>
            </a:r>
            <a:r>
              <a:rPr spc="-25" dirty="0"/>
              <a:t> </a:t>
            </a:r>
            <a:r>
              <a:rPr spc="-10" dirty="0"/>
              <a:t>pathologists.</a:t>
            </a:r>
          </a:p>
          <a:p>
            <a:pPr marL="408305">
              <a:lnSpc>
                <a:spcPct val="100000"/>
              </a:lnSpc>
            </a:pPr>
            <a:r>
              <a:rPr i="0" dirty="0">
                <a:latin typeface="Calibri"/>
                <a:cs typeface="Calibri"/>
              </a:rPr>
              <a:t>Baltimore: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Brooke.</a:t>
            </a:r>
          </a:p>
          <a:p>
            <a:pPr marL="340360">
              <a:lnSpc>
                <a:spcPct val="100000"/>
              </a:lnSpc>
              <a:spcBef>
                <a:spcPts val="1920"/>
              </a:spcBef>
            </a:pPr>
            <a:r>
              <a:rPr i="0" spc="-10" dirty="0">
                <a:latin typeface="Calibri"/>
                <a:cs typeface="Calibri"/>
              </a:rPr>
              <a:t>Provost,</a:t>
            </a:r>
            <a:r>
              <a:rPr i="0" spc="-8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F.</a:t>
            </a:r>
            <a:r>
              <a:rPr i="0" spc="-8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&amp;</a:t>
            </a:r>
            <a:r>
              <a:rPr i="0" spc="-8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Fawcett.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(2013).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10" dirty="0"/>
              <a:t>Science</a:t>
            </a:r>
            <a:r>
              <a:rPr spc="-65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spc="-10" dirty="0"/>
              <a:t>Business</a:t>
            </a:r>
            <a:r>
              <a:rPr i="0" spc="-10" dirty="0">
                <a:latin typeface="Calibri"/>
                <a:cs typeface="Calibri"/>
              </a:rPr>
              <a:t>.</a:t>
            </a:r>
            <a:r>
              <a:rPr i="0" spc="-21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California,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Estados</a:t>
            </a:r>
            <a:r>
              <a:rPr i="0" spc="-2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Unidos: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O’Reilly.</a:t>
            </a:r>
          </a:p>
          <a:p>
            <a:pPr marL="340360" marR="128270">
              <a:lnSpc>
                <a:spcPct val="100000"/>
              </a:lnSpc>
              <a:spcBef>
                <a:spcPts val="1925"/>
              </a:spcBef>
            </a:pPr>
            <a:r>
              <a:rPr i="0" dirty="0">
                <a:latin typeface="Calibri"/>
                <a:cs typeface="Calibri"/>
              </a:rPr>
              <a:t>Rusell,</a:t>
            </a:r>
            <a:r>
              <a:rPr i="0" spc="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S.</a:t>
            </a:r>
            <a:r>
              <a:rPr i="0" spc="3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&amp;</a:t>
            </a:r>
            <a:r>
              <a:rPr i="0" spc="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Norvig,</a:t>
            </a:r>
            <a:r>
              <a:rPr i="0" spc="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P.</a:t>
            </a:r>
            <a:r>
              <a:rPr i="0" spc="3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(2004</a:t>
            </a:r>
            <a:r>
              <a:rPr dirty="0"/>
              <a:t>).</a:t>
            </a:r>
            <a:r>
              <a:rPr spc="80" dirty="0"/>
              <a:t> </a:t>
            </a:r>
            <a:r>
              <a:rPr dirty="0"/>
              <a:t>Inteligencia</a:t>
            </a:r>
            <a:r>
              <a:rPr spc="25" dirty="0"/>
              <a:t> </a:t>
            </a:r>
            <a:r>
              <a:rPr dirty="0"/>
              <a:t>artificial:</a:t>
            </a:r>
            <a:r>
              <a:rPr spc="10" dirty="0"/>
              <a:t> </a:t>
            </a:r>
            <a:r>
              <a:rPr dirty="0"/>
              <a:t>unenfoque</a:t>
            </a:r>
            <a:r>
              <a:rPr spc="-25" dirty="0"/>
              <a:t> </a:t>
            </a:r>
            <a:r>
              <a:rPr dirty="0"/>
              <a:t>moderno</a:t>
            </a:r>
            <a:r>
              <a:rPr i="0" dirty="0">
                <a:latin typeface="Calibri"/>
                <a:cs typeface="Calibri"/>
              </a:rPr>
              <a:t>.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Madrid,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España: Pearson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Prentice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spc="-20" dirty="0">
                <a:latin typeface="Calibri"/>
                <a:cs typeface="Calibri"/>
              </a:rPr>
              <a:t>Hall.</a:t>
            </a:r>
          </a:p>
          <a:p>
            <a:pPr marL="340360">
              <a:lnSpc>
                <a:spcPct val="100000"/>
              </a:lnSpc>
              <a:spcBef>
                <a:spcPts val="1920"/>
              </a:spcBef>
            </a:pPr>
            <a:r>
              <a:rPr i="0" dirty="0">
                <a:latin typeface="Calibri"/>
                <a:cs typeface="Calibri"/>
              </a:rPr>
              <a:t>Kolarevic,</a:t>
            </a:r>
            <a:r>
              <a:rPr i="0" spc="18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B.</a:t>
            </a:r>
            <a:r>
              <a:rPr i="0" spc="19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(2009).</a:t>
            </a:r>
            <a:r>
              <a:rPr i="0" spc="235" dirty="0">
                <a:latin typeface="Calibri"/>
                <a:cs typeface="Calibri"/>
              </a:rPr>
              <a:t> </a:t>
            </a:r>
            <a:r>
              <a:rPr dirty="0"/>
              <a:t>Architecture</a:t>
            </a:r>
            <a:r>
              <a:rPr spc="175" dirty="0"/>
              <a:t> </a:t>
            </a:r>
            <a:r>
              <a:rPr dirty="0"/>
              <a:t>in</a:t>
            </a:r>
            <a:r>
              <a:rPr spc="170" dirty="0"/>
              <a:t> </a:t>
            </a:r>
            <a:r>
              <a:rPr dirty="0"/>
              <a:t>the</a:t>
            </a:r>
            <a:r>
              <a:rPr spc="190" dirty="0"/>
              <a:t> </a:t>
            </a:r>
            <a:r>
              <a:rPr dirty="0"/>
              <a:t>digital</a:t>
            </a:r>
            <a:r>
              <a:rPr spc="185" dirty="0"/>
              <a:t> </a:t>
            </a:r>
            <a:r>
              <a:rPr spc="-10" dirty="0"/>
              <a:t>age:</a:t>
            </a:r>
            <a:r>
              <a:rPr spc="-225" dirty="0"/>
              <a:t> </a:t>
            </a:r>
            <a:r>
              <a:rPr dirty="0"/>
              <a:t>design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manufacturing</a:t>
            </a:r>
            <a:r>
              <a:rPr i="0" spc="-10" dirty="0">
                <a:latin typeface="Calibri"/>
                <a:cs typeface="Calibri"/>
              </a:rPr>
              <a:t>.</a:t>
            </a:r>
            <a:r>
              <a:rPr i="0" spc="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New</a:t>
            </a:r>
            <a:r>
              <a:rPr i="0" spc="-2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York:</a:t>
            </a:r>
          </a:p>
          <a:p>
            <a:pPr marL="340360">
              <a:lnSpc>
                <a:spcPct val="100000"/>
              </a:lnSpc>
            </a:pPr>
            <a:r>
              <a:rPr i="0" spc="-10" dirty="0">
                <a:latin typeface="Calibri"/>
                <a:cs typeface="Calibri"/>
              </a:rPr>
              <a:t>Spon.</a:t>
            </a:r>
          </a:p>
          <a:p>
            <a:pPr marL="340360">
              <a:lnSpc>
                <a:spcPct val="100000"/>
              </a:lnSpc>
              <a:spcBef>
                <a:spcPts val="1920"/>
              </a:spcBef>
            </a:pPr>
            <a:r>
              <a:rPr i="0" dirty="0">
                <a:latin typeface="Calibri"/>
                <a:cs typeface="Calibri"/>
              </a:rPr>
              <a:t>Nayan,</a:t>
            </a:r>
            <a:r>
              <a:rPr i="0" spc="-5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R.</a:t>
            </a:r>
            <a:r>
              <a:rPr i="0" spc="-3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(2016).</a:t>
            </a:r>
            <a:r>
              <a:rPr i="0" spc="-5" dirty="0">
                <a:latin typeface="Calibri"/>
                <a:cs typeface="Calibri"/>
              </a:rPr>
              <a:t> </a:t>
            </a:r>
            <a:r>
              <a:rPr dirty="0"/>
              <a:t>Cloud</a:t>
            </a:r>
            <a:r>
              <a:rPr spc="-20" dirty="0"/>
              <a:t> </a:t>
            </a:r>
            <a:r>
              <a:rPr dirty="0"/>
              <a:t>Computing.</a:t>
            </a:r>
            <a:r>
              <a:rPr spc="-5" dirty="0"/>
              <a:t> </a:t>
            </a:r>
            <a:r>
              <a:rPr i="0" dirty="0">
                <a:latin typeface="Calibri"/>
                <a:cs typeface="Calibri"/>
              </a:rPr>
              <a:t>The</a:t>
            </a:r>
            <a:r>
              <a:rPr i="0" spc="-4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MIT</a:t>
            </a:r>
            <a:r>
              <a:rPr i="0" spc="-6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Press</a:t>
            </a:r>
            <a:r>
              <a:rPr i="0" spc="-2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Essential</a:t>
            </a:r>
            <a:r>
              <a:rPr i="0" spc="-70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Knowledge</a:t>
            </a:r>
            <a:r>
              <a:rPr i="0" spc="-25" dirty="0">
                <a:latin typeface="Calibri"/>
                <a:cs typeface="Calibri"/>
              </a:rPr>
              <a:t> </a:t>
            </a:r>
            <a:r>
              <a:rPr i="0" dirty="0">
                <a:latin typeface="Calibri"/>
                <a:cs typeface="Calibri"/>
              </a:rPr>
              <a:t>Series,</a:t>
            </a:r>
            <a:r>
              <a:rPr i="0" spc="-4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Cambridge,</a:t>
            </a:r>
          </a:p>
          <a:p>
            <a:pPr marL="340360">
              <a:lnSpc>
                <a:spcPct val="100000"/>
              </a:lnSpc>
            </a:pPr>
            <a:r>
              <a:rPr i="0" spc="-10" dirty="0">
                <a:latin typeface="Calibri"/>
                <a:cs typeface="Calibri"/>
              </a:rPr>
              <a:t>Massachusetts.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Servicios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para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arquitecturas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Cloud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GCP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15" y="1034796"/>
            <a:ext cx="7691628" cy="3659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Servicios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GCP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8147050" cy="2138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Compute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buSzPct val="127272"/>
              <a:buFont typeface="Arial MT"/>
              <a:buChar char="•"/>
              <a:tabLst>
                <a:tab pos="299085" algn="l"/>
              </a:tabLst>
            </a:pPr>
            <a:r>
              <a:rPr sz="1100" b="1" dirty="0">
                <a:latin typeface="Arial"/>
                <a:cs typeface="Arial"/>
              </a:rPr>
              <a:t>Container</a:t>
            </a:r>
            <a:r>
              <a:rPr sz="1100" b="1" spc="40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Registry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409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servicio</a:t>
            </a:r>
            <a:r>
              <a:rPr sz="1100" spc="4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privado</a:t>
            </a:r>
            <a:r>
              <a:rPr sz="1100" spc="4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4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registro</a:t>
            </a:r>
            <a:r>
              <a:rPr sz="1100" spc="4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4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Docker</a:t>
            </a:r>
            <a:r>
              <a:rPr sz="1100" spc="4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</a:t>
            </a:r>
            <a:r>
              <a:rPr sz="1100" spc="3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almacena</a:t>
            </a:r>
            <a:r>
              <a:rPr sz="1100" spc="3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tus</a:t>
            </a:r>
            <a:r>
              <a:rPr sz="1100" spc="4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imágenes</a:t>
            </a:r>
            <a:r>
              <a:rPr sz="1100" spc="40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3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contenedores</a:t>
            </a:r>
            <a:r>
              <a:rPr sz="1100" spc="4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38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una 	</a:t>
            </a:r>
            <a:r>
              <a:rPr sz="1100" dirty="0">
                <a:latin typeface="Arial MT"/>
                <a:cs typeface="Arial MT"/>
              </a:rPr>
              <a:t>infraestructura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altamente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disponible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segura.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Soporta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implementación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rápida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escalable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contenedores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Kubernetes, 	</a:t>
            </a:r>
            <a:r>
              <a:rPr sz="1100" dirty="0">
                <a:latin typeface="Arial MT"/>
                <a:cs typeface="Arial MT"/>
              </a:rPr>
              <a:t>Compute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Cloud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otras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plataformas.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Container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Registry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compatible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protocolo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API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V2</a:t>
            </a:r>
            <a:r>
              <a:rPr sz="1100" spc="-25" dirty="0">
                <a:latin typeface="Arial MT"/>
                <a:cs typeface="Arial MT"/>
              </a:rPr>
              <a:t> de 	</a:t>
            </a:r>
            <a:r>
              <a:rPr sz="1100" dirty="0">
                <a:latin typeface="Arial MT"/>
                <a:cs typeface="Arial MT"/>
              </a:rPr>
              <a:t>Docker,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permitiendo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subas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descargues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imágenes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herramientas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Docker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utilizas.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Arial MT"/>
              <a:buChar char="•"/>
            </a:pPr>
            <a:endParaRPr sz="1100">
              <a:latin typeface="Arial MT"/>
              <a:cs typeface="Arial MT"/>
            </a:endParaRPr>
          </a:p>
          <a:p>
            <a:pPr marL="296545" marR="5080" indent="-284480" algn="just">
              <a:lnSpc>
                <a:spcPct val="100000"/>
              </a:lnSpc>
              <a:buSzPct val="127272"/>
              <a:buFont typeface="Arial MT"/>
              <a:buChar char="•"/>
              <a:tabLst>
                <a:tab pos="299085" algn="l"/>
              </a:tabLst>
            </a:pPr>
            <a:r>
              <a:rPr sz="1100" b="1" dirty="0">
                <a:latin typeface="Arial"/>
                <a:cs typeface="Arial"/>
              </a:rPr>
              <a:t>Cloud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Run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Cloud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Run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servicio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permite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ejecutar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tus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contenedores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sin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preocuparte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por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infraestructura.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Toma 	</a:t>
            </a:r>
            <a:r>
              <a:rPr sz="1100" dirty="0">
                <a:latin typeface="Arial MT"/>
                <a:cs typeface="Arial MT"/>
              </a:rPr>
              <a:t>tus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contenedores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ejecuta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respuesta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eventos,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escalando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automáticamente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cero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función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del tráfico.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Cloud 	</a:t>
            </a:r>
            <a:r>
              <a:rPr sz="1100" dirty="0">
                <a:latin typeface="Arial MT"/>
                <a:cs typeface="Arial MT"/>
              </a:rPr>
              <a:t>Run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útil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cuando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tienes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aplicación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contenedor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Docker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quieres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implementarla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rápidamente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preocuparte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por</a:t>
            </a:r>
            <a:r>
              <a:rPr sz="1100" spc="-25" dirty="0">
                <a:latin typeface="Arial MT"/>
                <a:cs typeface="Arial MT"/>
              </a:rPr>
              <a:t> la 	</a:t>
            </a:r>
            <a:r>
              <a:rPr sz="1100" dirty="0">
                <a:latin typeface="Arial MT"/>
                <a:cs typeface="Arial MT"/>
              </a:rPr>
              <a:t>gestión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servidor.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Servicios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GCP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039526"/>
            <a:ext cx="8148320" cy="36017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b="1" dirty="0">
                <a:latin typeface="Calibri"/>
                <a:cs typeface="Calibri"/>
              </a:rPr>
              <a:t>Big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296545" marR="6350" indent="-284480" algn="just">
              <a:lnSpc>
                <a:spcPct val="100000"/>
              </a:lnSpc>
              <a:spcBef>
                <a:spcPts val="1260"/>
              </a:spcBef>
              <a:buSzPct val="127272"/>
              <a:buFont typeface="Arial MT"/>
              <a:buChar char="•"/>
              <a:tabLst>
                <a:tab pos="299085" algn="l"/>
              </a:tabLst>
            </a:pPr>
            <a:r>
              <a:rPr sz="1100" b="1" dirty="0">
                <a:latin typeface="Arial"/>
                <a:cs typeface="Arial"/>
              </a:rPr>
              <a:t>Big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Query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BigQuery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almacén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datos empresarial de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Google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permite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análisis rápido de grandes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conjuntos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de 	</a:t>
            </a:r>
            <a:r>
              <a:rPr sz="1100" dirty="0">
                <a:latin typeface="Arial MT"/>
                <a:cs typeface="Arial MT"/>
              </a:rPr>
              <a:t>datos.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Puedes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ejecutar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consultas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SQL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terabytes</a:t>
            </a:r>
            <a:r>
              <a:rPr sz="1100" spc="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datos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segundos.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BigQuery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puede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ingerir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datos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rápidamente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para 	</a:t>
            </a:r>
            <a:r>
              <a:rPr sz="1100" dirty="0">
                <a:latin typeface="Arial MT"/>
                <a:cs typeface="Arial MT"/>
              </a:rPr>
              <a:t>habilitar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análisis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tiempo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real,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facilita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análisis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datos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visualización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mediante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SQL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integra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muchas 	</a:t>
            </a:r>
            <a:r>
              <a:rPr sz="1100" dirty="0">
                <a:latin typeface="Arial MT"/>
                <a:cs typeface="Arial MT"/>
              </a:rPr>
              <a:t>herramientas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análisis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datos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aprendizaje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automático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Google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Cloud.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Database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&amp; </a:t>
            </a:r>
            <a:r>
              <a:rPr sz="1400" b="1" spc="-10" dirty="0">
                <a:latin typeface="Calibri"/>
                <a:cs typeface="Calibri"/>
              </a:rPr>
              <a:t>Storage</a:t>
            </a:r>
            <a:endParaRPr sz="1400">
              <a:latin typeface="Calibri"/>
              <a:cs typeface="Calibri"/>
            </a:endParaRPr>
          </a:p>
          <a:p>
            <a:pPr marL="181610" marR="215900" indent="-16954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184785" algn="l"/>
              </a:tabLst>
            </a:pPr>
            <a:r>
              <a:rPr sz="1100" b="1" dirty="0">
                <a:latin typeface="Arial"/>
                <a:cs typeface="Arial"/>
              </a:rPr>
              <a:t>Cloud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Storage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servicio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almacenamiento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objetos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almacenar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acceder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datos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infraestructura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de 	</a:t>
            </a:r>
            <a:r>
              <a:rPr sz="1100" dirty="0">
                <a:latin typeface="Arial MT"/>
                <a:cs typeface="Arial MT"/>
              </a:rPr>
              <a:t>Google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Cloud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Platform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(GCP).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Este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servicio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está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diseñado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ofrecer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alta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durabilidad,</a:t>
            </a:r>
            <a:r>
              <a:rPr sz="1100" spc="-10" dirty="0">
                <a:latin typeface="Arial MT"/>
                <a:cs typeface="Arial MT"/>
              </a:rPr>
              <a:t> disponibilidad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escalabilidad,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lo 	</a:t>
            </a:r>
            <a:r>
              <a:rPr sz="1100" dirty="0">
                <a:latin typeface="Arial MT"/>
                <a:cs typeface="Arial MT"/>
              </a:rPr>
              <a:t>que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amplia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variedad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usos,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desde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copia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seguridad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restauración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datos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hasta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retención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	</a:t>
            </a:r>
            <a:r>
              <a:rPr sz="1100" dirty="0">
                <a:latin typeface="Arial MT"/>
                <a:cs typeface="Arial MT"/>
              </a:rPr>
              <a:t>largo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plazo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distribución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contenido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multimedia.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b="1" dirty="0">
                <a:latin typeface="Calibri"/>
                <a:cs typeface="Calibri"/>
              </a:rPr>
              <a:t>Identity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Security</a:t>
            </a:r>
            <a:endParaRPr sz="14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1260"/>
              </a:spcBef>
              <a:buSzPct val="127272"/>
              <a:buFont typeface="Arial MT"/>
              <a:buChar char="•"/>
              <a:tabLst>
                <a:tab pos="299085" algn="l"/>
              </a:tabLst>
            </a:pPr>
            <a:r>
              <a:rPr sz="1100" b="1" dirty="0">
                <a:latin typeface="Arial"/>
                <a:cs typeface="Arial"/>
              </a:rPr>
              <a:t>IAM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IAM permite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administrar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acceso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recursos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GCP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manera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segura.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 IAM,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puedes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usuarios,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grupos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y 	</a:t>
            </a:r>
            <a:r>
              <a:rPr sz="1100" dirty="0">
                <a:latin typeface="Arial MT"/>
                <a:cs typeface="Arial MT"/>
              </a:rPr>
              <a:t>roles,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controlar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quién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tiene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permiso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para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realizar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ciertas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acciones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sobre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recursos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específicos.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Por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ejemplo,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puedes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permitir 	</a:t>
            </a:r>
            <a:r>
              <a:rPr sz="1100" dirty="0">
                <a:latin typeface="Arial MT"/>
                <a:cs typeface="Arial MT"/>
              </a:rPr>
              <a:t>que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usuario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tenga acceso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solo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leer datos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 una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tabla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BigQuery en particular,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permitir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 grupo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usuarios 	</a:t>
            </a:r>
            <a:r>
              <a:rPr sz="1100" dirty="0">
                <a:latin typeface="Arial MT"/>
                <a:cs typeface="Arial MT"/>
              </a:rPr>
              <a:t>tenga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</a:t>
            </a:r>
            <a:r>
              <a:rPr sz="1100" spc="1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derecho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iniciar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máquinas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virtuales</a:t>
            </a:r>
            <a:r>
              <a:rPr sz="1100" spc="1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Compute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Engine.</a:t>
            </a:r>
            <a:r>
              <a:rPr sz="1100" spc="1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IAM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esencial</a:t>
            </a:r>
            <a:r>
              <a:rPr sz="1100" spc="1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para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</a:t>
            </a:r>
            <a:r>
              <a:rPr sz="1100" spc="1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administración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segura</a:t>
            </a:r>
            <a:r>
              <a:rPr sz="1100" spc="1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tus 	</a:t>
            </a:r>
            <a:r>
              <a:rPr sz="1100" dirty="0">
                <a:latin typeface="Arial MT"/>
                <a:cs typeface="Arial MT"/>
              </a:rPr>
              <a:t>recursos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GCP.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Arquitecturas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APPs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en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R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y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Python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1045463"/>
            <a:ext cx="7627619" cy="3476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Arquitectura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para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el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despliegue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apps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en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GCP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39" y="1159763"/>
            <a:ext cx="7010400" cy="3534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N°3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067685" cy="2133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Caso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N°3: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296545" marR="5715" indent="-284480" algn="just">
              <a:lnSpc>
                <a:spcPct val="100000"/>
              </a:lnSpc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b="1" dirty="0">
                <a:latin typeface="Calibri"/>
                <a:cs typeface="Calibri"/>
              </a:rPr>
              <a:t>Paso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1: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Primero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crearemos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un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bucket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(directorio)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en</a:t>
            </a:r>
            <a:r>
              <a:rPr sz="1000" dirty="0">
                <a:latin typeface="Calibri"/>
                <a:cs typeface="Calibri"/>
              </a:rPr>
              <a:t> 	el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servicio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Google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Cloud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Storage</a:t>
            </a:r>
            <a:r>
              <a:rPr sz="1000" spc="-1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296545" marR="5715" indent="-284480" algn="just">
              <a:lnSpc>
                <a:spcPct val="100000"/>
              </a:lnSpc>
              <a:spcBef>
                <a:spcPts val="1200"/>
              </a:spcBef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dirty="0">
                <a:latin typeface="Calibri"/>
                <a:cs typeface="Calibri"/>
              </a:rPr>
              <a:t>En</a:t>
            </a:r>
            <a:r>
              <a:rPr sz="1000" spc="11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este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servicio,</a:t>
            </a:r>
            <a:r>
              <a:rPr sz="1000" spc="1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si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han</a:t>
            </a:r>
            <a:r>
              <a:rPr sz="1000" spc="1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subido</a:t>
            </a:r>
            <a:r>
              <a:rPr sz="1000" spc="1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las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imágenes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Docker 	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43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las</a:t>
            </a:r>
            <a:r>
              <a:rPr sz="1000" spc="43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clases</a:t>
            </a:r>
            <a:r>
              <a:rPr sz="1000" spc="4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anteriores,</a:t>
            </a:r>
            <a:r>
              <a:rPr sz="1000" spc="4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solo</a:t>
            </a:r>
            <a:r>
              <a:rPr sz="1000" spc="4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les</a:t>
            </a:r>
            <a:r>
              <a:rPr sz="1000" spc="43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aparecerá</a:t>
            </a:r>
            <a:r>
              <a:rPr sz="1000" spc="440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un</a:t>
            </a:r>
            <a:r>
              <a:rPr sz="1000" dirty="0">
                <a:latin typeface="Calibri"/>
                <a:cs typeface="Calibri"/>
              </a:rPr>
              <a:t> 	directorio</a:t>
            </a:r>
            <a:r>
              <a:rPr sz="1000" spc="45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ya</a:t>
            </a:r>
            <a:r>
              <a:rPr sz="1000" spc="4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creado</a:t>
            </a:r>
            <a:r>
              <a:rPr sz="1000" spc="45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llamado</a:t>
            </a:r>
            <a:r>
              <a:rPr sz="1000" spc="44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artifacts.*.</a:t>
            </a:r>
            <a:r>
              <a:rPr sz="1000" dirty="0">
                <a:latin typeface="Calibri"/>
                <a:cs typeface="Calibri"/>
              </a:rPr>
              <a:t>En</a:t>
            </a:r>
            <a:r>
              <a:rPr sz="1000" spc="44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este 	</a:t>
            </a:r>
            <a:r>
              <a:rPr sz="1000" dirty="0">
                <a:latin typeface="Calibri"/>
                <a:cs typeface="Calibri"/>
              </a:rPr>
              <a:t>directorio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guardan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automáticamente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las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imágenes 	cargadas.</a:t>
            </a:r>
            <a:endParaRPr sz="1000">
              <a:latin typeface="Calibri"/>
              <a:cs typeface="Calibri"/>
            </a:endParaRPr>
          </a:p>
          <a:p>
            <a:pPr marL="296545" marR="5080" indent="-284480" algn="just">
              <a:lnSpc>
                <a:spcPct val="100000"/>
              </a:lnSpc>
              <a:spcBef>
                <a:spcPts val="1205"/>
              </a:spcBef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dirty="0">
                <a:latin typeface="Calibri"/>
                <a:cs typeface="Calibri"/>
              </a:rPr>
              <a:t>Para</a:t>
            </a:r>
            <a:r>
              <a:rPr sz="1000" spc="459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crea</a:t>
            </a:r>
            <a:r>
              <a:rPr sz="1000" spc="45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el</a:t>
            </a:r>
            <a:r>
              <a:rPr sz="1000" spc="4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bucket</a:t>
            </a:r>
            <a:r>
              <a:rPr sz="1000" spc="45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en</a:t>
            </a:r>
            <a:r>
              <a:rPr sz="1000" spc="459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donde</a:t>
            </a:r>
            <a:r>
              <a:rPr sz="1000" spc="4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guardaremos</a:t>
            </a:r>
            <a:r>
              <a:rPr sz="1000" spc="455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la</a:t>
            </a:r>
            <a:r>
              <a:rPr sz="1000" dirty="0">
                <a:latin typeface="Calibri"/>
                <a:cs typeface="Calibri"/>
              </a:rPr>
              <a:t> 	imagen,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seleccionamos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opción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CREAR.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9584" y="1205483"/>
            <a:ext cx="5372100" cy="22616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N°3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068955" cy="1219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Caso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N°3: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299085" marR="7620" indent="-287020">
              <a:lnSpc>
                <a:spcPct val="100000"/>
              </a:lnSpc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b="1" dirty="0">
                <a:latin typeface="Calibri"/>
                <a:cs typeface="Calibri"/>
              </a:rPr>
              <a:t>Paso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2:</a:t>
            </a:r>
            <a:r>
              <a:rPr sz="1000" b="1" spc="6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El</a:t>
            </a:r>
            <a:r>
              <a:rPr sz="1000" spc="6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único</a:t>
            </a:r>
            <a:r>
              <a:rPr sz="1000" spc="6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campo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que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editamos</a:t>
            </a:r>
            <a:r>
              <a:rPr sz="1000" spc="6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en</a:t>
            </a:r>
            <a:r>
              <a:rPr sz="1000" spc="8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este</a:t>
            </a:r>
            <a:r>
              <a:rPr sz="1000" spc="7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menú </a:t>
            </a:r>
            <a:r>
              <a:rPr sz="1000" dirty="0">
                <a:latin typeface="Calibri"/>
                <a:cs typeface="Calibri"/>
              </a:rPr>
              <a:t>será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el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nombre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del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bucket</a:t>
            </a:r>
            <a:r>
              <a:rPr sz="1000" spc="-1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200"/>
              </a:spcBef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dirty="0">
                <a:latin typeface="Calibri"/>
                <a:cs typeface="Calibri"/>
              </a:rPr>
              <a:t>Luego</a:t>
            </a:r>
            <a:r>
              <a:rPr sz="1000" spc="3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avanzamos</a:t>
            </a:r>
            <a:r>
              <a:rPr sz="1000" spc="30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sin</a:t>
            </a:r>
            <a:r>
              <a:rPr sz="1000" spc="3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cambiar</a:t>
            </a:r>
            <a:r>
              <a:rPr sz="1000" spc="3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nada</a:t>
            </a:r>
            <a:r>
              <a:rPr sz="1000" spc="30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en</a:t>
            </a:r>
            <a:r>
              <a:rPr sz="1000" spc="3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todos</a:t>
            </a:r>
            <a:r>
              <a:rPr sz="1000" spc="300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los</a:t>
            </a:r>
            <a:r>
              <a:rPr sz="1000" dirty="0">
                <a:latin typeface="Calibri"/>
                <a:cs typeface="Calibri"/>
              </a:rPr>
              <a:t> menú,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hasta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el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botón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crear.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1964" y="1004316"/>
            <a:ext cx="5356860" cy="28940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Caso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N°3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067685" cy="1219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Caso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N°3: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b="1" dirty="0">
                <a:latin typeface="Calibri"/>
                <a:cs typeface="Calibri"/>
              </a:rPr>
              <a:t>Paso</a:t>
            </a:r>
            <a:r>
              <a:rPr sz="1000" b="1" spc="21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3:</a:t>
            </a:r>
            <a:r>
              <a:rPr sz="1000" b="1" spc="2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Una</a:t>
            </a:r>
            <a:r>
              <a:rPr sz="1000" spc="2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vez</a:t>
            </a:r>
            <a:r>
              <a:rPr sz="1000" spc="2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creado</a:t>
            </a:r>
            <a:r>
              <a:rPr sz="1000" spc="2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el</a:t>
            </a:r>
            <a:r>
              <a:rPr sz="1000" spc="204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bucket,</a:t>
            </a:r>
            <a:r>
              <a:rPr sz="1000" spc="2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entran</a:t>
            </a:r>
            <a:r>
              <a:rPr sz="1000" spc="2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en</a:t>
            </a:r>
            <a:r>
              <a:rPr sz="1000" spc="2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el</a:t>
            </a:r>
            <a:r>
              <a:rPr sz="1000" spc="195" dirty="0">
                <a:latin typeface="Calibri"/>
                <a:cs typeface="Calibri"/>
              </a:rPr>
              <a:t> </a:t>
            </a:r>
            <a:r>
              <a:rPr sz="1000" spc="-50" dirty="0">
                <a:latin typeface="Calibri"/>
                <a:cs typeface="Calibri"/>
              </a:rPr>
              <a:t>y</a:t>
            </a:r>
            <a:r>
              <a:rPr sz="1000" dirty="0">
                <a:latin typeface="Calibri"/>
                <a:cs typeface="Calibri"/>
              </a:rPr>
              <a:t> seleccionan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opción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subir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archivos.</a:t>
            </a:r>
            <a:endParaRPr sz="1000">
              <a:latin typeface="Calibri"/>
              <a:cs typeface="Calibri"/>
            </a:endParaRPr>
          </a:p>
          <a:p>
            <a:pPr marL="299085" marR="6350" indent="-287020">
              <a:lnSpc>
                <a:spcPct val="100000"/>
              </a:lnSpc>
              <a:spcBef>
                <a:spcPts val="1200"/>
              </a:spcBef>
              <a:buSzPct val="140000"/>
              <a:buFont typeface="Arial MT"/>
              <a:buChar char="•"/>
              <a:tabLst>
                <a:tab pos="299085" algn="l"/>
              </a:tabLst>
            </a:pPr>
            <a:r>
              <a:rPr sz="1000" dirty="0">
                <a:latin typeface="Calibri"/>
                <a:cs typeface="Calibri"/>
              </a:rPr>
              <a:t>Desde</a:t>
            </a:r>
            <a:r>
              <a:rPr sz="1000" spc="155" dirty="0">
                <a:latin typeface="Calibri"/>
                <a:cs typeface="Calibri"/>
              </a:rPr>
              <a:t>  </a:t>
            </a:r>
            <a:r>
              <a:rPr sz="1000" dirty="0">
                <a:latin typeface="Calibri"/>
                <a:cs typeface="Calibri"/>
              </a:rPr>
              <a:t>aquí</a:t>
            </a:r>
            <a:r>
              <a:rPr sz="1000" spc="155" dirty="0">
                <a:latin typeface="Calibri"/>
                <a:cs typeface="Calibri"/>
              </a:rPr>
              <a:t>  </a:t>
            </a:r>
            <a:r>
              <a:rPr sz="1000" dirty="0">
                <a:latin typeface="Calibri"/>
                <a:cs typeface="Calibri"/>
              </a:rPr>
              <a:t>ubicamos</a:t>
            </a:r>
            <a:r>
              <a:rPr sz="1000" spc="155" dirty="0">
                <a:latin typeface="Calibri"/>
                <a:cs typeface="Calibri"/>
              </a:rPr>
              <a:t>  </a:t>
            </a:r>
            <a:r>
              <a:rPr sz="1000" dirty="0">
                <a:latin typeface="Calibri"/>
                <a:cs typeface="Calibri"/>
              </a:rPr>
              <a:t>la</a:t>
            </a:r>
            <a:r>
              <a:rPr sz="1000" spc="155" dirty="0">
                <a:latin typeface="Calibri"/>
                <a:cs typeface="Calibri"/>
              </a:rPr>
              <a:t>  </a:t>
            </a:r>
            <a:r>
              <a:rPr sz="1000" dirty="0">
                <a:latin typeface="Calibri"/>
                <a:cs typeface="Calibri"/>
              </a:rPr>
              <a:t>imagen</a:t>
            </a:r>
            <a:r>
              <a:rPr sz="1000" spc="160" dirty="0">
                <a:latin typeface="Calibri"/>
                <a:cs typeface="Calibri"/>
              </a:rPr>
              <a:t>  </a:t>
            </a:r>
            <a:r>
              <a:rPr sz="1000" b="1" dirty="0">
                <a:latin typeface="Calibri"/>
                <a:cs typeface="Calibri"/>
              </a:rPr>
              <a:t>uss.png</a:t>
            </a:r>
            <a:r>
              <a:rPr sz="1000" b="1" spc="155" dirty="0">
                <a:latin typeface="Calibri"/>
                <a:cs typeface="Calibri"/>
              </a:rPr>
              <a:t>  </a:t>
            </a:r>
            <a:r>
              <a:rPr sz="1000" dirty="0">
                <a:latin typeface="Calibri"/>
                <a:cs typeface="Calibri"/>
              </a:rPr>
              <a:t>y</a:t>
            </a:r>
            <a:r>
              <a:rPr sz="1000" spc="155" dirty="0">
                <a:latin typeface="Calibri"/>
                <a:cs typeface="Calibri"/>
              </a:rPr>
              <a:t>  </a:t>
            </a:r>
            <a:r>
              <a:rPr sz="1000" spc="-25" dirty="0">
                <a:latin typeface="Calibri"/>
                <a:cs typeface="Calibri"/>
              </a:rPr>
              <a:t>la</a:t>
            </a:r>
            <a:r>
              <a:rPr sz="1000" dirty="0">
                <a:latin typeface="Calibri"/>
                <a:cs typeface="Calibri"/>
              </a:rPr>
              <a:t> cargamos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al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bucket</a:t>
            </a:r>
            <a:r>
              <a:rPr sz="1000" spc="-1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5115" y="1350263"/>
            <a:ext cx="5218176" cy="2304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1368</Words>
  <Application>Microsoft Office PowerPoint</Application>
  <PresentationFormat>Presentación en pantalla (16:9)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Arial MT</vt:lpstr>
      <vt:lpstr>Calibri</vt:lpstr>
      <vt:lpstr>Office Theme</vt:lpstr>
      <vt:lpstr> Curso: Big Data Unidad III: Cloud Computing.</vt:lpstr>
      <vt:lpstr>Servicios para arquitecturas Cloud GCP</vt:lpstr>
      <vt:lpstr>Servicios GCP</vt:lpstr>
      <vt:lpstr>Servicios GCP</vt:lpstr>
      <vt:lpstr>Arquitecturas de APPs en R y Python</vt:lpstr>
      <vt:lpstr>Arquitectura para el despliegue de apps en GCP</vt:lpstr>
      <vt:lpstr>Caso N°3</vt:lpstr>
      <vt:lpstr>Caso N°3</vt:lpstr>
      <vt:lpstr>Caso N°3</vt:lpstr>
      <vt:lpstr>Caso N°3</vt:lpstr>
      <vt:lpstr>Caso N°3</vt:lpstr>
      <vt:lpstr>Caso N°3</vt:lpstr>
      <vt:lpstr>Caso N°3</vt:lpstr>
      <vt:lpstr>Caso N°3</vt:lpstr>
      <vt:lpstr>Caso N°3</vt:lpstr>
      <vt:lpstr>Caso N°3</vt:lpstr>
      <vt:lpstr>Caso N°3</vt:lpstr>
      <vt:lpstr>Caso N°3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DK</dc:creator>
  <cp:lastModifiedBy>DIEGO MIRANDA OLAVARRIA</cp:lastModifiedBy>
  <cp:revision>3</cp:revision>
  <dcterms:created xsi:type="dcterms:W3CDTF">2024-06-05T15:43:47Z</dcterms:created>
  <dcterms:modified xsi:type="dcterms:W3CDTF">2024-06-05T16:45:57Z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LTSC</vt:lpwstr>
  </property>
</Properties>
</file>