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066A2-8314-41BE-B78F-BA24F1033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5542FE-0217-480B-A3AB-F679651FE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8CCF5-05BD-4DE3-BCFC-3B8773DF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8262-1484-40CB-AD5F-139D0292801D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E60B32-BED4-4921-95CC-BA851016A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D2D0C0-7DE4-45D8-BA4E-2D0F5892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2244-5A1F-4D35-BC52-09F3AB8E86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79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39DA4-2417-48AA-AB42-97581E09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4FE4D5-75A2-4F9D-B093-16469B0DA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8C5762-CD2F-4332-AA9D-385C5F8F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8262-1484-40CB-AD5F-139D0292801D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6EDE8A-B83A-4C8E-8AEE-ECC398B7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940DDF-90C1-4F04-A971-8C4FDC88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2244-5A1F-4D35-BC52-09F3AB8E86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60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BD1945-019D-4806-B4C9-661A5ED13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0E840D-D5C4-4786-A3BD-E53B0BC26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7D28A1-2723-43AB-8BA7-C9D88C36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8262-1484-40CB-AD5F-139D0292801D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14478-B702-40B7-B990-B5F67094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CCC3F3-2E25-4789-8C65-3A08ED68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2244-5A1F-4D35-BC52-09F3AB8E86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078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ABBA8-461D-41C7-9A12-94D010B7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7652C3-6959-43B6-B646-66FAEAD35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A5B5DA-F465-474E-A953-C001B621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8262-1484-40CB-AD5F-139D0292801D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956443-0772-40F8-ACBC-E8D62A3E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DBEE8C-FA53-484E-902D-7F19C78B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2244-5A1F-4D35-BC52-09F3AB8E86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876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467CD-2B6B-4D70-82DE-0D403783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980922-BF1F-4D91-824B-E207A77F8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B26B6C-52A5-43F9-B206-687E1717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8262-1484-40CB-AD5F-139D0292801D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3A394-A011-4B7F-B002-143876B9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210F35-D578-475C-A4E5-B16A0AE0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2244-5A1F-4D35-BC52-09F3AB8E86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9444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D2642-7831-443F-B35F-FAD77C99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80C9D5-3584-4BB7-8F4E-F9DCF01E8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B0094F-36DE-4FDC-985F-FB9770B3F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AA4F5E-0F28-47C1-8093-1CE4075DC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8262-1484-40CB-AD5F-139D0292801D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2409EE-6ECA-430D-A249-819D4944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399AD9-33D4-4FEE-90AF-7F220C37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2244-5A1F-4D35-BC52-09F3AB8E86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120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0E8DE-6083-4793-A04E-6297FFB5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A70948-C05B-4FBE-A07C-9609973ED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786EC0-C9E5-4D37-B2D6-0FB0DAA67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970BB2-8F69-420A-8D98-65B8425EA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6B3143-337D-4900-B316-A234CD8BD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662E7CB-DD0F-41B6-8A1C-9446A070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8262-1484-40CB-AD5F-139D0292801D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D3050C-3AC5-4D5A-9E64-696597AC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8D8654-9301-414D-A27B-18656BEA6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2244-5A1F-4D35-BC52-09F3AB8E86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0088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8E822-CDFF-41FA-B379-60E18435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6378002-69F8-4BAB-863C-13E14987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8262-1484-40CB-AD5F-139D0292801D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4A6DA5-2AB5-4043-86DE-952B9A14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4C6F43-CBE5-44A5-8433-1E853A5C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2244-5A1F-4D35-BC52-09F3AB8E86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358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718732-692B-45A2-98BF-F8976F20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8262-1484-40CB-AD5F-139D0292801D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B7C106-9962-47D9-B016-162A30A3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C48D28-5862-44A9-BA98-01519A64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2244-5A1F-4D35-BC52-09F3AB8E86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4788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83ABB-F666-47E1-9294-921A1BFCC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8613CD-D71C-4A9D-AD87-FC12A2EE8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D05B0A-B33B-4627-8D1A-963638DE5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359B0A-87A1-4228-AAFF-D85054A1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8262-1484-40CB-AD5F-139D0292801D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FDDDF9-C4A3-47E5-BCBD-06B383A3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965B0B-1FD6-4FD5-8411-C8803663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2244-5A1F-4D35-BC52-09F3AB8E86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026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63E05-64DB-41F6-AF33-5630F225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C7E6FA-1431-4BDE-A8A2-BB6095066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84737F-D5DF-48A6-815C-F269EC400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F3FA58-88E2-4A82-9947-1B6945DA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28262-1484-40CB-AD5F-139D0292801D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98A7AC2-FEEB-4CB8-AEF0-46AE2AB8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043E46-1DF0-4A9C-998F-94D2829A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52244-5A1F-4D35-BC52-09F3AB8E86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046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3F9184-B654-4E96-8599-5336BB95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0B0E8A-482F-49A2-AAFA-25DD1C157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093525-6FF8-4AB2-9404-CBE682392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28262-1484-40CB-AD5F-139D0292801D}" type="datetimeFigureOut">
              <a:rPr lang="es-CL" smtClean="0"/>
              <a:t>06-05-2025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3216AC-37F7-454B-AAB0-B5591065D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1C985A-AC96-458E-87F5-CE2CA6753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52244-5A1F-4D35-BC52-09F3AB8E865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331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Fondos de Y Estadísticas, Fotos y Imágenes De Descarga Gratis | Pngtree">
            <a:extLst>
              <a:ext uri="{FF2B5EF4-FFF2-40B4-BE49-F238E27FC236}">
                <a16:creationId xmlns:a16="http://schemas.microsoft.com/office/drawing/2014/main" id="{89E2EA47-B1BD-443C-94B5-D87A0762C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" y="-108933"/>
            <a:ext cx="12141722" cy="6966932"/>
          </a:xfrm>
          <a:prstGeom prst="rect">
            <a:avLst/>
          </a:prstGeom>
          <a:noFill/>
          <a:effectLst>
            <a:glow>
              <a:schemeClr val="accent1">
                <a:alpha val="48000"/>
              </a:schemeClr>
            </a:glo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95399F-0B55-4C1D-88A7-810947D5A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6805" y="68926"/>
            <a:ext cx="9144000" cy="2606857"/>
          </a:xfrm>
        </p:spPr>
        <p:txBody>
          <a:bodyPr>
            <a:normAutofit/>
          </a:bodyPr>
          <a:lstStyle/>
          <a:p>
            <a:r>
              <a:rPr lang="es-CL" sz="4400" b="1" dirty="0">
                <a:solidFill>
                  <a:schemeClr val="bg1"/>
                </a:solidFill>
                <a:latin typeface="Arial monospaced for SAP" panose="020B0609020202030204" pitchFamily="49" charset="0"/>
              </a:rPr>
              <a:t>Curso: Estadísticas para no estadísticos en SPSS.</a:t>
            </a:r>
            <a:br>
              <a:rPr lang="es-CL" sz="4400" b="1" dirty="0"/>
            </a:br>
            <a:endParaRPr lang="es-CL" sz="4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175EE9-AFAE-41D9-BD22-62BC2548B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306" y="5618374"/>
            <a:ext cx="9144000" cy="1239625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</a:rPr>
              <a:t>Docente: Diego Miranda Olavarría</a:t>
            </a:r>
          </a:p>
          <a:p>
            <a:r>
              <a:rPr lang="es-CL" i="1" dirty="0">
                <a:solidFill>
                  <a:schemeClr val="bg1"/>
                </a:solidFill>
              </a:rPr>
              <a:t>Data </a:t>
            </a:r>
            <a:r>
              <a:rPr lang="es-CL" i="1" dirty="0" err="1">
                <a:solidFill>
                  <a:schemeClr val="bg1"/>
                </a:solidFill>
              </a:rPr>
              <a:t>Scientist</a:t>
            </a:r>
            <a:endParaRPr lang="es-CL" i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BD5D4-CF1E-4E64-A649-F787AFFA4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20" y="2635519"/>
            <a:ext cx="3766971" cy="151155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E63496A-367E-475D-A982-5FA66CCE1312}"/>
              </a:ext>
            </a:extLst>
          </p:cNvPr>
          <p:cNvSpPr txBox="1"/>
          <p:nvPr/>
        </p:nvSpPr>
        <p:spPr>
          <a:xfrm>
            <a:off x="746449" y="4651893"/>
            <a:ext cx="10916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>
                <a:solidFill>
                  <a:schemeClr val="bg1"/>
                </a:solidFill>
                <a:latin typeface="Arial monospaced for SAP" panose="020B0609020202030204" pitchFamily="49" charset="0"/>
                <a:ea typeface="+mj-ea"/>
                <a:cs typeface="+mj-cs"/>
              </a:rPr>
              <a:t>Módulo 5: </a:t>
            </a:r>
            <a:r>
              <a:rPr lang="es-MX" sz="2400" b="1" dirty="0">
                <a:solidFill>
                  <a:schemeClr val="bg1"/>
                </a:solidFill>
                <a:latin typeface="Arial monospaced for SAP" panose="020B0609020202030204" pitchFamily="49" charset="0"/>
                <a:ea typeface="+mj-ea"/>
                <a:cs typeface="+mj-cs"/>
              </a:rPr>
              <a:t>Introducción a las Redes Neuronales en SPSS. </a:t>
            </a:r>
            <a:endParaRPr lang="es-CL" sz="2400" b="1" dirty="0">
              <a:solidFill>
                <a:schemeClr val="bg1"/>
              </a:solidFill>
              <a:latin typeface="Arial monospaced for SAP" panose="020B0609020202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61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A3ECA-08CD-4202-8D3A-8CD39A39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 monospaced for SAP" panose="020B0609020202030204" pitchFamily="49" charset="0"/>
              </a:rPr>
              <a:t>Las </a:t>
            </a:r>
            <a:r>
              <a:rPr lang="en-US" b="1" dirty="0" err="1">
                <a:latin typeface="Arial monospaced for SAP" panose="020B0609020202030204" pitchFamily="49" charset="0"/>
              </a:rPr>
              <a:t>Neuronas</a:t>
            </a:r>
            <a:endParaRPr lang="es-CL" b="1" dirty="0">
              <a:latin typeface="Arial monospaced for SAP" panose="020B0609020202030204" pitchFamily="49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D0AE6E-574A-4B46-A4AE-FE75B935C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Las </a:t>
            </a:r>
            <a:r>
              <a:rPr lang="es-ES" b="1" dirty="0"/>
              <a:t>neuronas</a:t>
            </a:r>
            <a:r>
              <a:rPr lang="es-ES" dirty="0"/>
              <a:t> son los componentes fundamentales de una red neuronal artificial (ANN). Estas unidades básicas de procesamiento son similares en concepto a las neuronas en el cerebro humano, pero adaptadas para el procesamiento en un entorno computacional. </a:t>
            </a:r>
          </a:p>
          <a:p>
            <a:pPr marL="0" indent="0" algn="just">
              <a:buNone/>
            </a:pPr>
            <a:r>
              <a:rPr lang="es-ES" dirty="0"/>
              <a:t>Las neuronas en una ANN reciben entradas, las procesan y producen una salida. Estas operaciones se repiten en todas las neuronas de la red, lo que permite que la ANN procese información y realice tareas específicas, como reconocimiento de patrones, clasificación de imágenes, predicción de series temporales, entre otras.</a:t>
            </a:r>
          </a:p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933EFA-7EB8-4143-BFC4-CEAFE4FFE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20" y="0"/>
            <a:ext cx="1247480" cy="8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7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4F71B8A5-8D56-41A4-BA9A-00588196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099" y="1340434"/>
            <a:ext cx="8702676" cy="43513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587C3D-5583-44E4-BAE8-6DDC092D7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20" y="0"/>
            <a:ext cx="1247480" cy="8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5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2FB31-1C0A-40DD-8E57-2965E182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99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Arial monospaced for SAP" panose="020B0609020202030204" pitchFamily="49" charset="0"/>
              </a:rPr>
              <a:t>El Perceptron</a:t>
            </a:r>
            <a:endParaRPr lang="es-CL" b="1" dirty="0">
              <a:latin typeface="Arial monospaced for SAP" panose="020B0609020202030204" pitchFamily="49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6F478794-1B2F-4580-95F7-E6E207130018}"/>
              </a:ext>
            </a:extLst>
          </p:cNvPr>
          <p:cNvGrpSpPr/>
          <p:nvPr/>
        </p:nvGrpSpPr>
        <p:grpSpPr>
          <a:xfrm>
            <a:off x="7294537" y="2080727"/>
            <a:ext cx="4564671" cy="4003567"/>
            <a:chOff x="6341502" y="1898543"/>
            <a:chExt cx="5412350" cy="4358693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DE798EC-3A6B-4B78-BB2D-B2A977FB3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2972" y="2462525"/>
              <a:ext cx="4652010" cy="3794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29FBBB46-86B7-4B11-A3FB-ECB02115CB63}"/>
                </a:ext>
              </a:extLst>
            </p:cNvPr>
            <p:cNvSpPr txBox="1"/>
            <p:nvPr/>
          </p:nvSpPr>
          <p:spPr>
            <a:xfrm>
              <a:off x="6341502" y="1910314"/>
              <a:ext cx="165949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  <a:p>
              <a:pPr algn="ctr"/>
              <a:r>
                <a:rPr lang="es-MX" sz="1200" dirty="0">
                  <a:latin typeface="Arial" panose="020B0604020202020204" pitchFamily="34" charset="0"/>
                  <a:cs typeface="Arial" panose="020B0604020202020204" pitchFamily="34" charset="0"/>
                </a:rPr>
                <a:t>(ENTRADA)</a:t>
              </a:r>
              <a:endParaRPr lang="es-CL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C82B019-3D80-4433-9F9C-07E102E00D0F}"/>
                </a:ext>
              </a:extLst>
            </p:cNvPr>
            <p:cNvSpPr txBox="1"/>
            <p:nvPr/>
          </p:nvSpPr>
          <p:spPr>
            <a:xfrm>
              <a:off x="10094353" y="3136612"/>
              <a:ext cx="165949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</a:p>
            <a:p>
              <a:pPr algn="ctr"/>
              <a:r>
                <a:rPr lang="es-MX" sz="1200" dirty="0">
                  <a:latin typeface="Arial" panose="020B0604020202020204" pitchFamily="34" charset="0"/>
                  <a:cs typeface="Arial" panose="020B0604020202020204" pitchFamily="34" charset="0"/>
                </a:rPr>
                <a:t>(SALIDA)</a:t>
              </a:r>
              <a:endParaRPr lang="es-CL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F95762CC-415C-4B37-9E3C-605D18A1C0E9}"/>
                </a:ext>
              </a:extLst>
            </p:cNvPr>
            <p:cNvSpPr txBox="1"/>
            <p:nvPr/>
          </p:nvSpPr>
          <p:spPr>
            <a:xfrm>
              <a:off x="8947299" y="3231296"/>
              <a:ext cx="98131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dirty="0">
                  <a:latin typeface="Arial" panose="020B0604020202020204" pitchFamily="34" charset="0"/>
                  <a:cs typeface="Arial" panose="020B0604020202020204" pitchFamily="34" charset="0"/>
                </a:rPr>
                <a:t>función de activación</a:t>
              </a:r>
              <a:endParaRPr lang="es-CL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AF34C66D-7173-46CC-90A2-F41634B42BB1}"/>
                </a:ext>
              </a:extLst>
            </p:cNvPr>
            <p:cNvSpPr txBox="1"/>
            <p:nvPr/>
          </p:nvSpPr>
          <p:spPr>
            <a:xfrm>
              <a:off x="7510341" y="5432253"/>
              <a:ext cx="98131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weights</a:t>
              </a:r>
              <a:r>
                <a:rPr lang="es-MX" sz="900" dirty="0">
                  <a:latin typeface="Arial" panose="020B0604020202020204" pitchFamily="34" charset="0"/>
                  <a:cs typeface="Arial" panose="020B0604020202020204" pitchFamily="34" charset="0"/>
                </a:rPr>
                <a:t> (pesos)</a:t>
              </a:r>
              <a:endParaRPr lang="es-CL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C43E6813-0929-4F85-A6F3-029A622D3FBC}"/>
                </a:ext>
              </a:extLst>
            </p:cNvPr>
            <p:cNvSpPr txBox="1"/>
            <p:nvPr/>
          </p:nvSpPr>
          <p:spPr>
            <a:xfrm>
              <a:off x="8179584" y="1898543"/>
              <a:ext cx="98131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dirty="0" err="1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r>
                <a:rPr lang="es-MX" sz="900" dirty="0">
                  <a:latin typeface="Arial" panose="020B0604020202020204" pitchFamily="34" charset="0"/>
                  <a:cs typeface="Arial" panose="020B0604020202020204" pitchFamily="34" charset="0"/>
                </a:rPr>
                <a:t> (sesgo)</a:t>
              </a:r>
              <a:endParaRPr lang="es-CL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E2E5B4EF-92B4-432E-A5D5-6326B5EA4808}"/>
                </a:ext>
              </a:extLst>
            </p:cNvPr>
            <p:cNvSpPr txBox="1"/>
            <p:nvPr/>
          </p:nvSpPr>
          <p:spPr>
            <a:xfrm>
              <a:off x="8236734" y="4465125"/>
              <a:ext cx="98131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00" dirty="0">
                  <a:latin typeface="Arial" panose="020B0604020202020204" pitchFamily="34" charset="0"/>
                  <a:cs typeface="Arial" panose="020B0604020202020204" pitchFamily="34" charset="0"/>
                </a:rPr>
                <a:t>suma ponderada</a:t>
              </a:r>
              <a:endParaRPr lang="es-CL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A33BC4F-D933-4F53-8F91-30E8556B717F}"/>
                </a:ext>
              </a:extLst>
            </p:cNvPr>
            <p:cNvSpPr/>
            <p:nvPr/>
          </p:nvSpPr>
          <p:spPr>
            <a:xfrm>
              <a:off x="8450840" y="2432841"/>
              <a:ext cx="461665" cy="461665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5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s-CL" sz="10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9B53A1AE-CD61-4B56-9343-41722AAD8156}"/>
                </a:ext>
              </a:extLst>
            </p:cNvPr>
            <p:cNvCxnSpPr/>
            <p:nvPr/>
          </p:nvCxnSpPr>
          <p:spPr>
            <a:xfrm>
              <a:off x="8681673" y="2922064"/>
              <a:ext cx="0" cy="866087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916C442-F292-456E-9FFD-87A7B890EE0A}"/>
              </a:ext>
            </a:extLst>
          </p:cNvPr>
          <p:cNvSpPr txBox="1"/>
          <p:nvPr/>
        </p:nvSpPr>
        <p:spPr>
          <a:xfrm>
            <a:off x="969629" y="3064900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8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El </a:t>
            </a:r>
            <a:r>
              <a:rPr lang="es-MX" sz="1800" b="1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perceptrón</a:t>
            </a:r>
            <a:r>
              <a:rPr lang="es-MX" sz="18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es el modelo más simple de una neurona artificial y sirve como la unidad básica de procesamiento en una red neuronal. Una neurona o “nodo” toma la suma ponderada de sus entradas y la pasa a través de una función de activación. Esta es la salida del nodo, que luego se convierte en la entrada de otro nodo en la siguiente capa. </a:t>
            </a:r>
          </a:p>
          <a:p>
            <a:pPr algn="just"/>
            <a:endParaRPr lang="es-MX" sz="1800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algn="just"/>
            <a:r>
              <a:rPr lang="es-MX" sz="18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La señal fluye de izquierda a derecha y la salida final se calcula realizando este procedimiento para todos los nodos. </a:t>
            </a:r>
            <a:endParaRPr lang="es-CL" sz="1800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A10F7BC6-BDB2-44C6-A5D3-A8B6B1408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20" y="0"/>
            <a:ext cx="1247480" cy="8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3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1B8A1-A1D4-464E-94E1-D172BE95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8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>
                <a:latin typeface="Arial monospaced for SAP" panose="020B0609020202030204" pitchFamily="49" charset="0"/>
              </a:rPr>
              <a:t>Arquitectura</a:t>
            </a:r>
            <a:r>
              <a:rPr lang="en-US" b="1" dirty="0">
                <a:latin typeface="Arial monospaced for SAP" panose="020B0609020202030204" pitchFamily="49" charset="0"/>
              </a:rPr>
              <a:t> de una Red Neuronal</a:t>
            </a:r>
            <a:endParaRPr lang="es-CL" b="1" dirty="0">
              <a:latin typeface="Arial monospaced for SAP" panose="020B06090202020302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18ED589-5366-4F20-AB68-4A090268F8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9" y="1816294"/>
            <a:ext cx="665051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8D860D-2D25-440B-8501-302DB3292A63}"/>
              </a:ext>
            </a:extLst>
          </p:cNvPr>
          <p:cNvSpPr txBox="1"/>
          <p:nvPr/>
        </p:nvSpPr>
        <p:spPr>
          <a:xfrm>
            <a:off x="7237895" y="2422302"/>
            <a:ext cx="451834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8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Un </a:t>
            </a:r>
            <a:r>
              <a:rPr lang="es-MX" sz="1800" b="1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perceptrón multicapa (MLP) </a:t>
            </a:r>
            <a:r>
              <a:rPr lang="es-MX" sz="18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es una extensión del perceptrón simple que consiste en múltiples capas de neuronas, permitiendo que la red aprenda y represente relaciones más complejas en los datos.</a:t>
            </a:r>
          </a:p>
          <a:p>
            <a:pPr algn="just"/>
            <a:endParaRPr lang="es-MX" sz="1800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algn="just"/>
            <a:r>
              <a:rPr lang="es-MX" sz="180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Mientras que un perceptrón simple puede resolver solo problemas linealmente separables, un MLP puede abordar problemas no linealmente separables gracias a su estructura en capas.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99D181-950B-4F46-8F46-F232601B7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20" y="0"/>
            <a:ext cx="1247480" cy="8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78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5E0CB-E2FA-4CE6-A84C-45935795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Arial monospaced for SAP" panose="020B0609020202030204" pitchFamily="49" charset="0"/>
              </a:rPr>
              <a:t>El Perceptron </a:t>
            </a:r>
            <a:r>
              <a:rPr lang="en-US" b="1" dirty="0" err="1">
                <a:latin typeface="Arial monospaced for SAP" panose="020B0609020202030204" pitchFamily="49" charset="0"/>
              </a:rPr>
              <a:t>Multicapa</a:t>
            </a:r>
            <a:r>
              <a:rPr lang="en-US" b="1" dirty="0">
                <a:latin typeface="Arial monospaced for SAP" panose="020B0609020202030204" pitchFamily="49" charset="0"/>
              </a:rPr>
              <a:t> </a:t>
            </a:r>
            <a:r>
              <a:rPr lang="en-US" b="1" dirty="0" err="1">
                <a:latin typeface="Arial monospaced for SAP" panose="020B0609020202030204" pitchFamily="49" charset="0"/>
              </a:rPr>
              <a:t>en</a:t>
            </a:r>
            <a:r>
              <a:rPr lang="en-US" b="1" dirty="0">
                <a:latin typeface="Arial monospaced for SAP" panose="020B0609020202030204" pitchFamily="49" charset="0"/>
              </a:rPr>
              <a:t> SPSS</a:t>
            </a:r>
            <a:endParaRPr lang="es-CL" b="1" dirty="0">
              <a:latin typeface="Arial monospaced for SAP" panose="020B0609020202030204" pitchFamily="49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833FC42-6AF6-4F41-A7C1-D5091008C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947" y="1325563"/>
            <a:ext cx="9069355" cy="5457792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45AA64A-9D41-4E52-A90D-53D536769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20" y="0"/>
            <a:ext cx="1247480" cy="8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7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314</Words>
  <Application>Microsoft Office PowerPoint</Application>
  <PresentationFormat>Panorámica</PresentationFormat>
  <Paragraphs>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Arial monospaced for SAP</vt:lpstr>
      <vt:lpstr>Calibri</vt:lpstr>
      <vt:lpstr>Calibri Light</vt:lpstr>
      <vt:lpstr>source-serif-pro</vt:lpstr>
      <vt:lpstr>Times New Roman</vt:lpstr>
      <vt:lpstr>Tema de Office</vt:lpstr>
      <vt:lpstr>Curso: Estadísticas para no estadísticos en SPSS. </vt:lpstr>
      <vt:lpstr>Las Neuronas</vt:lpstr>
      <vt:lpstr>Presentación de PowerPoint</vt:lpstr>
      <vt:lpstr>El Perceptron</vt:lpstr>
      <vt:lpstr>Arquitectura de una Red Neuronal</vt:lpstr>
      <vt:lpstr>El Perceptron Multicapa en SPSS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MIRANDA OLAVARRIA</dc:creator>
  <cp:lastModifiedBy>DIEGO MIRANDA OLAVARRIA</cp:lastModifiedBy>
  <cp:revision>6</cp:revision>
  <dcterms:created xsi:type="dcterms:W3CDTF">2025-05-06T21:09:45Z</dcterms:created>
  <dcterms:modified xsi:type="dcterms:W3CDTF">2025-05-06T23:08:55Z</dcterms:modified>
</cp:coreProperties>
</file>