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82F56-F3E3-48A8-A202-5C2786D59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6FF98C-B864-4AAB-832A-73FD80656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EEBBBC-7C91-4BB3-88F6-B1337EAB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C88-F3F5-4543-A656-39CB1B903A1D}" type="datetimeFigureOut">
              <a:rPr lang="es-CL" smtClean="0"/>
              <a:t>04-05-2025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A17FCC-1C8C-488E-9302-D9498173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2B933C-1358-4157-AEFC-E78E7FED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83A-EFDA-4515-84AE-78ED1F8E2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749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BC431-213A-42BB-9F04-220276B7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4E7C691-4EF9-4DAF-8962-E1C9A21D4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4B1A62-D2C4-43EA-A6C6-93D50CFF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C88-F3F5-4543-A656-39CB1B903A1D}" type="datetimeFigureOut">
              <a:rPr lang="es-CL" smtClean="0"/>
              <a:t>04-05-2025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E233D9-96E8-41BF-BC35-2B59FB9C8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11F728-7C1C-4E37-B8DA-F725607D1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83A-EFDA-4515-84AE-78ED1F8E2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1562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44C647-250A-4DB9-BD8A-3F5116E1C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77A155-2077-4319-982B-D2646CCEE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ACAD0B-ADEF-4C62-9A38-B01A1EC8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C88-F3F5-4543-A656-39CB1B903A1D}" type="datetimeFigureOut">
              <a:rPr lang="es-CL" smtClean="0"/>
              <a:t>04-05-2025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4D28DF-2CBE-4D2A-8856-FCC3E0AB0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B9C7FB-0E59-46D0-83FC-CCBBEB4F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83A-EFDA-4515-84AE-78ED1F8E2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7856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90111-ED01-43B5-89EB-5F46287E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1A0C71-3F75-4DE7-BD2C-E939A9482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0DE798-0FA6-432C-8816-DECF8A27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C88-F3F5-4543-A656-39CB1B903A1D}" type="datetimeFigureOut">
              <a:rPr lang="es-CL" smtClean="0"/>
              <a:t>04-05-2025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7278B9-58D2-4767-A480-1EEB516F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2BFFEE-FD67-4211-B30A-CC21CF15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83A-EFDA-4515-84AE-78ED1F8E2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2040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B533A-3F6B-4656-BF6F-F8B5948A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F66D35-AA79-4AF1-AA7A-1270AAF13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B53664-BB93-462C-850C-7BF5AA4D4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C88-F3F5-4543-A656-39CB1B903A1D}" type="datetimeFigureOut">
              <a:rPr lang="es-CL" smtClean="0"/>
              <a:t>04-05-2025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381121-AED3-40B5-B67C-F0BF30B4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9F223-1035-44E0-A937-D221A6CA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83A-EFDA-4515-84AE-78ED1F8E2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3578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9BB4E-D1CA-480F-98B6-EEF2EE54C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10B589-EDB4-42BA-B37E-19EFA5E53A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60C901-253A-4E98-9855-81CA9896D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3A389D-E2D8-409F-BA80-07F43178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C88-F3F5-4543-A656-39CB1B903A1D}" type="datetimeFigureOut">
              <a:rPr lang="es-CL" smtClean="0"/>
              <a:t>04-05-2025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6AA083-B0B0-4FB3-A0E8-FF2AA7FB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2BBA4A-B876-461C-BAC4-A87EF7AD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83A-EFDA-4515-84AE-78ED1F8E2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7645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B00CA-B4CC-4E66-A946-087D1BF4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AED5BF-CD1A-4F67-BAEB-0198E967C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98AECA-2F11-43A8-98A2-F13238EE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6CEED9-4969-4BF4-BEA3-19EF745D8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002564-0597-4AB3-B545-B2DA5B6FBF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0ECB89-429C-4E9B-BFA0-D14F90271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C88-F3F5-4543-A656-39CB1B903A1D}" type="datetimeFigureOut">
              <a:rPr lang="es-CL" smtClean="0"/>
              <a:t>04-05-2025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6F70151-5D06-4D81-A74D-C01349CE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BD941F-2D37-49FF-926B-0BD368F3E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83A-EFDA-4515-84AE-78ED1F8E2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3634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1CBAE-6406-4BC6-AB86-D11675DC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C38CD7-AEC2-45DD-9C7F-1739B6B3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C88-F3F5-4543-A656-39CB1B903A1D}" type="datetimeFigureOut">
              <a:rPr lang="es-CL" smtClean="0"/>
              <a:t>04-05-2025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18A155-AA8F-4093-92AE-6221025A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5645DEC-4AEE-4F81-A7D3-1DFF2B54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83A-EFDA-4515-84AE-78ED1F8E2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7376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696D3A-1E60-4952-9FFE-E531E17E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C88-F3F5-4543-A656-39CB1B903A1D}" type="datetimeFigureOut">
              <a:rPr lang="es-CL" smtClean="0"/>
              <a:t>04-05-2025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62EBA51-CE84-4949-8CA3-1A634650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B27D79-D105-478F-903E-FE957FF8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83A-EFDA-4515-84AE-78ED1F8E2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304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376CB-EAB1-4602-A56B-66CFEF32B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529798-7850-46D8-866A-29B37463B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7E7262-24BB-4CDC-8183-1C1715253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3DAADC-642D-43D3-B5B7-9B60D51E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C88-F3F5-4543-A656-39CB1B903A1D}" type="datetimeFigureOut">
              <a:rPr lang="es-CL" smtClean="0"/>
              <a:t>04-05-2025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828E71-B16E-414A-B285-2F58CEA7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49F58E-DF76-4A40-8DC5-2F1ED99A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83A-EFDA-4515-84AE-78ED1F8E2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761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E9A06-F306-4B76-9450-D48C3021F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4CCDDD-881E-40B0-A4A9-F7259B1799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307115-B082-4307-A018-BA8E56D3C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9152C6-0B31-4337-B7D0-69399B3BB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9EC88-F3F5-4543-A656-39CB1B903A1D}" type="datetimeFigureOut">
              <a:rPr lang="es-CL" smtClean="0"/>
              <a:t>04-05-2025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F9C63A-CD79-4BEE-9E14-0DEC2F57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913C22-B009-4A8F-9DD9-5D5ABB4A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5983A-EFDA-4515-84AE-78ED1F8E2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806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6C18AC-BFCE-4C7B-A49A-E9462277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AEDB0B-8E15-4BF0-A53D-5EC501BE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26D31C-1747-4154-A398-3A67D5F18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9EC88-F3F5-4543-A656-39CB1B903A1D}" type="datetimeFigureOut">
              <a:rPr lang="es-CL" smtClean="0"/>
              <a:t>04-05-2025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77F51C-7221-474B-9280-F86E2DAB7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4C132-C43C-43C6-A826-95930C405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983A-EFDA-4515-84AE-78ED1F8E265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4856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Nuevo%20Presentaci&#243;n%20de%20Microsoft%20PowerPoint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Fondos de Y Estadísticas, Fotos y Imágenes De Descarga Gratis | Pngtree">
            <a:extLst>
              <a:ext uri="{FF2B5EF4-FFF2-40B4-BE49-F238E27FC236}">
                <a16:creationId xmlns:a16="http://schemas.microsoft.com/office/drawing/2014/main" id="{89E2EA47-B1BD-443C-94B5-D87A0762C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9" y="-108933"/>
            <a:ext cx="12141722" cy="6966932"/>
          </a:xfrm>
          <a:prstGeom prst="rect">
            <a:avLst/>
          </a:prstGeom>
          <a:noFill/>
          <a:effectLst>
            <a:glow>
              <a:schemeClr val="accent1">
                <a:alpha val="48000"/>
              </a:schemeClr>
            </a:glow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95399F-0B55-4C1D-88A7-810947D5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805" y="68926"/>
            <a:ext cx="9144000" cy="2606857"/>
          </a:xfrm>
        </p:spPr>
        <p:txBody>
          <a:bodyPr>
            <a:normAutofit/>
          </a:bodyPr>
          <a:lstStyle/>
          <a:p>
            <a:r>
              <a:rPr lang="es-CL" sz="4400" b="1" dirty="0">
                <a:solidFill>
                  <a:schemeClr val="bg1"/>
                </a:solidFill>
                <a:latin typeface="Arial monospaced for SAP" panose="020B0609020202030204" pitchFamily="49" charset="0"/>
              </a:rPr>
              <a:t>Curso: Estadísticas para no estadísticos en SPSS.</a:t>
            </a:r>
            <a:br>
              <a:rPr lang="es-CL" sz="4400" b="1" dirty="0"/>
            </a:br>
            <a:endParaRPr lang="es-CL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75EE9-AFAE-41D9-BD22-62BC2548B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306" y="5618374"/>
            <a:ext cx="9144000" cy="1239625"/>
          </a:xfrm>
        </p:spPr>
        <p:txBody>
          <a:bodyPr/>
          <a:lstStyle/>
          <a:p>
            <a:r>
              <a:rPr lang="es-CL" dirty="0">
                <a:solidFill>
                  <a:schemeClr val="bg1"/>
                </a:solidFill>
              </a:rPr>
              <a:t>Docente: Diego Miranda Olavarría</a:t>
            </a:r>
          </a:p>
          <a:p>
            <a:r>
              <a:rPr lang="es-CL" i="1" dirty="0">
                <a:solidFill>
                  <a:schemeClr val="bg1"/>
                </a:solidFill>
              </a:rPr>
              <a:t>Data </a:t>
            </a:r>
            <a:r>
              <a:rPr lang="es-CL" i="1" dirty="0" err="1">
                <a:solidFill>
                  <a:schemeClr val="bg1"/>
                </a:solidFill>
              </a:rPr>
              <a:t>Scientist</a:t>
            </a:r>
            <a:endParaRPr lang="es-CL" i="1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BD5D4-CF1E-4E64-A649-F787AFFA4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820" y="2635519"/>
            <a:ext cx="3766971" cy="151155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E63496A-367E-475D-A982-5FA66CCE1312}"/>
              </a:ext>
            </a:extLst>
          </p:cNvPr>
          <p:cNvSpPr txBox="1"/>
          <p:nvPr/>
        </p:nvSpPr>
        <p:spPr>
          <a:xfrm>
            <a:off x="746449" y="4651893"/>
            <a:ext cx="10916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Arial monospaced for SAP" panose="020B0609020202030204" pitchFamily="49" charset="0"/>
                <a:ea typeface="+mj-ea"/>
                <a:cs typeface="+mj-cs"/>
              </a:rPr>
              <a:t>Módulo 1: Introducción a SPSS y a la Estadística Aplicada</a:t>
            </a:r>
            <a:endParaRPr lang="es-CL" sz="2400" b="1" dirty="0">
              <a:solidFill>
                <a:schemeClr val="bg1"/>
              </a:solidFill>
              <a:latin typeface="Arial monospaced for SAP" panose="020B0609020202030204" pitchFamily="49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61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1122090" cy="1325563"/>
          </a:xfrm>
        </p:spPr>
        <p:txBody>
          <a:bodyPr/>
          <a:lstStyle/>
          <a:p>
            <a:r>
              <a:rPr lang="es-MX" b="1" dirty="0">
                <a:latin typeface="Arial monospaced for SAP" panose="020B0609020202030204" pitchFamily="49" charset="0"/>
              </a:rPr>
              <a:t>Estadísticas</a:t>
            </a:r>
            <a:r>
              <a:rPr lang="es-MX" b="1" dirty="0"/>
              <a:t> </a:t>
            </a:r>
            <a:r>
              <a:rPr lang="es-MX" b="1" dirty="0">
                <a:latin typeface="Arial monospaced for SAP" panose="020B0609020202030204" pitchFamily="49" charset="0"/>
              </a:rPr>
              <a:t>en la sociedad actual</a:t>
            </a:r>
            <a:endParaRPr lang="en-US" b="1" dirty="0">
              <a:latin typeface="Arial monospaced for SAP" panose="020B0609020202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29511-0FF4-CACC-AE1E-A34DCED42176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s-ES" altLang="es-CL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Y, a pesar de lo que se oye por ahí…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" altLang="es-CL" sz="2800" dirty="0">
              <a:latin typeface="Arial" panose="020B0604020202020204" pitchFamily="34" charset="0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s-ES_tradnl" altLang="es-CL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“las estadísticas no mienten, pero los mentirosos pueden hacer (</a:t>
            </a:r>
            <a:r>
              <a:rPr lang="es-ES_tradnl" altLang="es-CL" b="1" i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usar</a:t>
            </a:r>
            <a:r>
              <a:rPr lang="es-ES_tradnl" altLang="es-CL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estadísticas” 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_tradnl" altLang="es-CL" b="1" kern="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r" eaLnBrk="1" hangingPunct="1">
              <a:lnSpc>
                <a:spcPct val="80000"/>
              </a:lnSpc>
              <a:buNone/>
              <a:defRPr/>
            </a:pPr>
            <a:r>
              <a:rPr lang="es-ES_tradnl" altLang="es-CL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(Mark </a:t>
            </a:r>
            <a:r>
              <a:rPr lang="es-ES_tradnl" altLang="es-CL" b="1" kern="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Twain</a:t>
            </a:r>
            <a:r>
              <a:rPr lang="es-ES_tradnl" altLang="es-CL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s-ES" altLang="es-CL" b="1" kern="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s-ES" altLang="es-CL" b="1" kern="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209992-14DB-408D-BCBE-CDA26DFCC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3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684F28E-6630-4BDE-8D85-1DAC9147A9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46826" y="3077"/>
            <a:ext cx="4581703" cy="1317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lang="es-CL" altLang="es-CL" b="1" dirty="0">
                <a:latin typeface="Arial monospaced for SAP" panose="020B0609020202030204" pitchFamily="49" charset="0"/>
              </a:rPr>
              <a:t>¿Qué es SPSS?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L" altLang="es-C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EF5A88-6A9D-437B-809E-9807C10A35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1264" y="1398571"/>
            <a:ext cx="106232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IBM SPSS </a:t>
            </a:r>
            <a:r>
              <a:rPr kumimoji="0" lang="es-CL" altLang="es-C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un software de análisis estadístico ampliamente usado en empresas y universidades.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Facilita el análisis de datos sin necesidad de programar.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Ideal para analizar ventas, procesos, encuestas y estudios de clima laboral.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81E01EE-50BA-444E-BFF5-EE2AC858D97C}"/>
              </a:ext>
            </a:extLst>
          </p:cNvPr>
          <p:cNvSpPr txBox="1"/>
          <p:nvPr/>
        </p:nvSpPr>
        <p:spPr>
          <a:xfrm>
            <a:off x="2974133" y="628144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>
                <a:hlinkClick r:id="rId2" action="ppaction://hlinkpres?slideindex=1&amp;slidetitle="/>
              </a:rPr>
              <a:t>https://www.ibm.com/es-es/products/spss-statistics</a:t>
            </a:r>
            <a:endParaRPr lang="es-CL" dirty="0"/>
          </a:p>
        </p:txBody>
      </p:sp>
      <p:pic>
        <p:nvPicPr>
          <p:cNvPr id="1028" name="Picture 4" descr="SPSS - Descargar">
            <a:extLst>
              <a:ext uri="{FF2B5EF4-FFF2-40B4-BE49-F238E27FC236}">
                <a16:creationId xmlns:a16="http://schemas.microsoft.com/office/drawing/2014/main" id="{1FE06018-03CB-46FD-AA2B-116E3DBF3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37" y="3927371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12F8094-4011-487B-AE2B-72262B0F47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86182-0C6E-4430-A570-E860E414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8255"/>
            <a:ext cx="11223171" cy="1325563"/>
          </a:xfrm>
        </p:spPr>
        <p:txBody>
          <a:bodyPr/>
          <a:lstStyle/>
          <a:p>
            <a:pPr algn="ctr" fontAlgn="base">
              <a:spcAft>
                <a:spcPct val="0"/>
              </a:spcAft>
            </a:pPr>
            <a:r>
              <a:rPr lang="es-MX" b="1" dirty="0">
                <a:latin typeface="Arial monospaced for SAP" panose="020B0609020202030204" pitchFamily="49" charset="0"/>
              </a:rPr>
              <a:t>¿Cómo se usa SPSS en el entorno empresarial?</a:t>
            </a:r>
            <a:endParaRPr lang="es-CL" b="1" dirty="0">
              <a:latin typeface="Arial monospaced for SAP" panose="020B0609020202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058BC2-8B45-4B31-B2C0-D7276C15F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7445" y="2137381"/>
            <a:ext cx="1164460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 de ventas y rendimiento por zonas o ejecutivos.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Evaluación de campañas promocionales.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Medición de satisfacción del cliente (NPS, encuestas).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CL" altLang="es-C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Estudio de clima laboral y desempeño interno.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05EEBA-A470-4A63-AE1A-64D6BB38C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24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FFD7A-7E78-4283-A8C2-33ECF5A9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490" y="187843"/>
            <a:ext cx="10515600" cy="1325563"/>
          </a:xfrm>
        </p:spPr>
        <p:txBody>
          <a:bodyPr/>
          <a:lstStyle/>
          <a:p>
            <a:r>
              <a:rPr lang="es-CL" altLang="es-CL" b="1" dirty="0">
                <a:latin typeface="Arial monospaced for SAP" panose="020B0609020202030204" pitchFamily="49" charset="0"/>
              </a:rPr>
              <a:t>Importación de datos en SPSS</a:t>
            </a:r>
            <a:br>
              <a:rPr kumimoji="0" lang="es-CL" altLang="es-CL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s-C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47A4B4-B1D9-4730-880E-A6CB3D306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26765" y="1513406"/>
            <a:ext cx="3737717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CL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SPSS permite importar archivos desde Excel (.xlsx) o CSV (.</a:t>
            </a:r>
            <a:r>
              <a:rPr lang="es-CL" altLang="es-CL" sz="2000" dirty="0" err="1"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s-CL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s-CL" alt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CL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Rutas comunes: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CL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Archivo → Importar datos →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s-CL" alt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CL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Seleccionar tipo de archivo: Excel, CSV y mas…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CL" altLang="es-CL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s-CL" altLang="es-CL" sz="2000" dirty="0">
                <a:latin typeface="Arial" panose="020B0604020202020204" pitchFamily="34" charset="0"/>
                <a:cs typeface="Arial" panose="020B0604020202020204" pitchFamily="34" charset="0"/>
              </a:rPr>
              <a:t>Definir si la primera fila contiene nombres de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995CB37-03FC-4EA3-8C4F-0308D63A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467"/>
            <a:ext cx="8132377" cy="56263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37196E1-371C-4C9C-A432-92ED73FB5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49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EFAAB3-88C5-42A3-83C0-10E7F7F9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>
                <a:latin typeface="Arial monospaced for SAP" panose="020B0609020202030204" pitchFamily="49" charset="0"/>
              </a:rPr>
              <a:t>Tipos de variables en SPSS</a:t>
            </a:r>
            <a:endParaRPr lang="es-CL" b="1" dirty="0">
              <a:latin typeface="Arial monospaced for SAP" panose="020B0609020202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330B47-139A-4B86-B650-2A9AC76328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606" y="2078325"/>
            <a:ext cx="467463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Numéricas: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edad, ventas, ingresos.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Categóricas: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región, sexo, tipo de cliente.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L" altLang="es-C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Ordinales:</a:t>
            </a:r>
            <a:r>
              <a:rPr kumimoji="0" lang="es-CL" altLang="es-C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nivel de satisfacción, escolaridad.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BFA7EA-96E0-45D4-A243-9488B422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05" y="1325562"/>
            <a:ext cx="7405396" cy="55324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157F115-9CFA-4E9A-BE78-FFC0FEE30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947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E4F13-F97E-4D46-B070-2DDA39655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3" y="18255"/>
            <a:ext cx="10515600" cy="1325563"/>
          </a:xfrm>
        </p:spPr>
        <p:txBody>
          <a:bodyPr/>
          <a:lstStyle/>
          <a:p>
            <a:r>
              <a:rPr lang="es-MX" b="1" dirty="0">
                <a:latin typeface="Arial monospaced for SAP" panose="020B0609020202030204" pitchFamily="49" charset="0"/>
              </a:rPr>
              <a:t>Explorando la Interfaz de SPSS</a:t>
            </a:r>
            <a:endParaRPr lang="es-CL" b="1" dirty="0">
              <a:latin typeface="Arial monospaced for SAP" panose="020B0609020202030204" pitchFamily="49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B82C1D-1E89-4C2A-B887-E2ECCC8E8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6866" y="1440649"/>
            <a:ext cx="6244268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Vista de Variables: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 donde se definen nombre, tipo y etiquetas.</a:t>
            </a:r>
          </a:p>
          <a:p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2FAAEF-831F-49C9-86B6-3CCC273C2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866" y="2562631"/>
            <a:ext cx="5908367" cy="427711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04D7A24-971E-4D7F-BB82-5B6F49C14EA1}"/>
              </a:ext>
            </a:extLst>
          </p:cNvPr>
          <p:cNvSpPr txBox="1"/>
          <p:nvPr/>
        </p:nvSpPr>
        <p:spPr>
          <a:xfrm>
            <a:off x="146180" y="1440649"/>
            <a:ext cx="6260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Vista de Datos: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donde se ingresan los datos como en Excel</a:t>
            </a:r>
            <a:r>
              <a:rPr lang="es-MX" dirty="0"/>
              <a:t>. </a:t>
            </a:r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EB5563-E0D9-4CE9-96FB-CC2DCA6F1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16" y="2562631"/>
            <a:ext cx="5490227" cy="427711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9619B67-71F6-4FA3-8A26-03F5991BF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90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04848-0BC4-47D5-B6E6-F91097954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20" y="309140"/>
            <a:ext cx="10515600" cy="1213386"/>
          </a:xfrm>
        </p:spPr>
        <p:txBody>
          <a:bodyPr>
            <a:normAutofit fontScale="90000"/>
          </a:bodyPr>
          <a:lstStyle/>
          <a:p>
            <a:r>
              <a:rPr lang="es-MX" sz="4900" b="1" dirty="0">
                <a:latin typeface="Arial monospaced for SAP" panose="020B0609020202030204" pitchFamily="49" charset="0"/>
              </a:rPr>
              <a:t>Carga y exploración de datos reales</a:t>
            </a:r>
            <a:br>
              <a:rPr lang="es-MX" b="1" dirty="0"/>
            </a:br>
            <a:endParaRPr lang="es-CL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6BDB6C-0395-4C10-8574-5A41FB511D6B}"/>
              </a:ext>
            </a:extLst>
          </p:cNvPr>
          <p:cNvSpPr txBox="1"/>
          <p:nvPr/>
        </p:nvSpPr>
        <p:spPr>
          <a:xfrm>
            <a:off x="914401" y="2221369"/>
            <a:ext cx="93959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Importaremos un archivo de clientes.</a:t>
            </a:r>
          </a:p>
          <a:p>
            <a:pPr lvl="1"/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Verificaremos los tipos de variables.</a:t>
            </a:r>
          </a:p>
          <a:p>
            <a:pPr lvl="1"/>
            <a:endParaRPr lang="es-MX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MX" sz="2800" dirty="0">
                <a:latin typeface="Arial" panose="020B0604020202020204" pitchFamily="34" charset="0"/>
                <a:cs typeface="Arial" panose="020B0604020202020204" pitchFamily="34" charset="0"/>
              </a:rPr>
              <a:t>Revisaremos la calidad de los datos antes de analizarlos</a:t>
            </a:r>
            <a:r>
              <a:rPr lang="es-MX" dirty="0"/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7D76B0-B04E-497B-AEC7-0FEEE2A62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520" y="0"/>
            <a:ext cx="1247480" cy="81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21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309</Words>
  <Application>Microsoft Office PowerPoint</Application>
  <PresentationFormat>Panorámica</PresentationFormat>
  <Paragraphs>50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monospaced for SAP</vt:lpstr>
      <vt:lpstr>Calibri</vt:lpstr>
      <vt:lpstr>Calibri Light</vt:lpstr>
      <vt:lpstr>Tahoma</vt:lpstr>
      <vt:lpstr>Wingdings</vt:lpstr>
      <vt:lpstr>Tema de Office</vt:lpstr>
      <vt:lpstr>Curso: Estadísticas para no estadísticos en SPSS. </vt:lpstr>
      <vt:lpstr>Estadísticas en la sociedad actual</vt:lpstr>
      <vt:lpstr>¿Qué es SPSS? </vt:lpstr>
      <vt:lpstr>¿Cómo se usa SPSS en el entorno empresarial?</vt:lpstr>
      <vt:lpstr>Importación de datos en SPSS </vt:lpstr>
      <vt:lpstr>Tipos de variables en SPSS</vt:lpstr>
      <vt:lpstr>Explorando la Interfaz de SPSS</vt:lpstr>
      <vt:lpstr>Carga y exploración de datos reales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MIRANDA OLAVARRIA</dc:creator>
  <cp:lastModifiedBy>DIEGO MIRANDA OLAVARRIA</cp:lastModifiedBy>
  <cp:revision>23</cp:revision>
  <dcterms:created xsi:type="dcterms:W3CDTF">2025-05-05T01:52:34Z</dcterms:created>
  <dcterms:modified xsi:type="dcterms:W3CDTF">2025-05-05T03:58:12Z</dcterms:modified>
</cp:coreProperties>
</file>