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70" r:id="rId5"/>
    <p:sldId id="276" r:id="rId6"/>
    <p:sldId id="273" r:id="rId7"/>
    <p:sldId id="261" r:id="rId8"/>
    <p:sldId id="262" r:id="rId9"/>
    <p:sldId id="257" r:id="rId10"/>
    <p:sldId id="258" r:id="rId11"/>
    <p:sldId id="259" r:id="rId12"/>
    <p:sldId id="260" r:id="rId13"/>
    <p:sldId id="277" r:id="rId14"/>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79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0E9251-5CC1-499D-95D9-2FCC9B04F924}"/>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L"/>
          </a:p>
        </p:txBody>
      </p:sp>
      <p:sp>
        <p:nvSpPr>
          <p:cNvPr id="3" name="Subtítulo 2">
            <a:extLst>
              <a:ext uri="{FF2B5EF4-FFF2-40B4-BE49-F238E27FC236}">
                <a16:creationId xmlns:a16="http://schemas.microsoft.com/office/drawing/2014/main" id="{F685F8DB-AE4F-442D-9169-0142CC96FC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L"/>
          </a:p>
        </p:txBody>
      </p:sp>
      <p:sp>
        <p:nvSpPr>
          <p:cNvPr id="4" name="Marcador de fecha 3">
            <a:extLst>
              <a:ext uri="{FF2B5EF4-FFF2-40B4-BE49-F238E27FC236}">
                <a16:creationId xmlns:a16="http://schemas.microsoft.com/office/drawing/2014/main" id="{DA30B9C1-66C4-40B7-8779-C8EDEBD26F84}"/>
              </a:ext>
            </a:extLst>
          </p:cNvPr>
          <p:cNvSpPr>
            <a:spLocks noGrp="1"/>
          </p:cNvSpPr>
          <p:nvPr>
            <p:ph type="dt" sz="half" idx="10"/>
          </p:nvPr>
        </p:nvSpPr>
        <p:spPr/>
        <p:txBody>
          <a:bodyPr/>
          <a:lstStyle/>
          <a:p>
            <a:fld id="{FE3EDF00-9A21-411C-8128-B4CD0B128185}" type="datetimeFigureOut">
              <a:rPr lang="es-CL" smtClean="0"/>
              <a:t>05-05-2025</a:t>
            </a:fld>
            <a:endParaRPr lang="es-CL"/>
          </a:p>
        </p:txBody>
      </p:sp>
      <p:sp>
        <p:nvSpPr>
          <p:cNvPr id="5" name="Marcador de pie de página 4">
            <a:extLst>
              <a:ext uri="{FF2B5EF4-FFF2-40B4-BE49-F238E27FC236}">
                <a16:creationId xmlns:a16="http://schemas.microsoft.com/office/drawing/2014/main" id="{096EC953-39CD-479C-BDC5-06F6D56EEAC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C29AA6C1-9092-4C74-A5FF-36739CE69580}"/>
              </a:ext>
            </a:extLst>
          </p:cNvPr>
          <p:cNvSpPr>
            <a:spLocks noGrp="1"/>
          </p:cNvSpPr>
          <p:nvPr>
            <p:ph type="sldNum" sz="quarter" idx="12"/>
          </p:nvPr>
        </p:nvSpPr>
        <p:spPr/>
        <p:txBody>
          <a:bodyPr/>
          <a:lstStyle/>
          <a:p>
            <a:fld id="{110E423D-1C8D-4D0F-8222-EEA4F3391AE3}" type="slidenum">
              <a:rPr lang="es-CL" smtClean="0"/>
              <a:t>‹Nº›</a:t>
            </a:fld>
            <a:endParaRPr lang="es-CL"/>
          </a:p>
        </p:txBody>
      </p:sp>
    </p:spTree>
    <p:extLst>
      <p:ext uri="{BB962C8B-B14F-4D97-AF65-F5344CB8AC3E}">
        <p14:creationId xmlns:p14="http://schemas.microsoft.com/office/powerpoint/2010/main" val="280062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F85F62-460D-4EF8-A6B3-CFEEF52E0116}"/>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8BB62340-122D-42CF-BEB0-0949AE3DDBD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163B01C2-D99E-4781-9380-51D8792DEBC1}"/>
              </a:ext>
            </a:extLst>
          </p:cNvPr>
          <p:cNvSpPr>
            <a:spLocks noGrp="1"/>
          </p:cNvSpPr>
          <p:nvPr>
            <p:ph type="dt" sz="half" idx="10"/>
          </p:nvPr>
        </p:nvSpPr>
        <p:spPr/>
        <p:txBody>
          <a:bodyPr/>
          <a:lstStyle/>
          <a:p>
            <a:fld id="{FE3EDF00-9A21-411C-8128-B4CD0B128185}" type="datetimeFigureOut">
              <a:rPr lang="es-CL" smtClean="0"/>
              <a:t>05-05-2025</a:t>
            </a:fld>
            <a:endParaRPr lang="es-CL"/>
          </a:p>
        </p:txBody>
      </p:sp>
      <p:sp>
        <p:nvSpPr>
          <p:cNvPr id="5" name="Marcador de pie de página 4">
            <a:extLst>
              <a:ext uri="{FF2B5EF4-FFF2-40B4-BE49-F238E27FC236}">
                <a16:creationId xmlns:a16="http://schemas.microsoft.com/office/drawing/2014/main" id="{370119F8-D9DB-437F-90AB-0AC7EF84DD2E}"/>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7871DD5-1D75-4718-A62F-5DEC74CCE86C}"/>
              </a:ext>
            </a:extLst>
          </p:cNvPr>
          <p:cNvSpPr>
            <a:spLocks noGrp="1"/>
          </p:cNvSpPr>
          <p:nvPr>
            <p:ph type="sldNum" sz="quarter" idx="12"/>
          </p:nvPr>
        </p:nvSpPr>
        <p:spPr/>
        <p:txBody>
          <a:bodyPr/>
          <a:lstStyle/>
          <a:p>
            <a:fld id="{110E423D-1C8D-4D0F-8222-EEA4F3391AE3}" type="slidenum">
              <a:rPr lang="es-CL" smtClean="0"/>
              <a:t>‹Nº›</a:t>
            </a:fld>
            <a:endParaRPr lang="es-CL"/>
          </a:p>
        </p:txBody>
      </p:sp>
    </p:spTree>
    <p:extLst>
      <p:ext uri="{BB962C8B-B14F-4D97-AF65-F5344CB8AC3E}">
        <p14:creationId xmlns:p14="http://schemas.microsoft.com/office/powerpoint/2010/main" val="1094477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5544082-BE69-401B-AE69-D7BA82553B48}"/>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L"/>
          </a:p>
        </p:txBody>
      </p:sp>
      <p:sp>
        <p:nvSpPr>
          <p:cNvPr id="3" name="Marcador de texto vertical 2">
            <a:extLst>
              <a:ext uri="{FF2B5EF4-FFF2-40B4-BE49-F238E27FC236}">
                <a16:creationId xmlns:a16="http://schemas.microsoft.com/office/drawing/2014/main" id="{130BE1A9-AA4B-4448-B9C8-ACD86359763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E374E9FA-0D88-4B5F-9B51-52B45E1ABF2F}"/>
              </a:ext>
            </a:extLst>
          </p:cNvPr>
          <p:cNvSpPr>
            <a:spLocks noGrp="1"/>
          </p:cNvSpPr>
          <p:nvPr>
            <p:ph type="dt" sz="half" idx="10"/>
          </p:nvPr>
        </p:nvSpPr>
        <p:spPr/>
        <p:txBody>
          <a:bodyPr/>
          <a:lstStyle/>
          <a:p>
            <a:fld id="{FE3EDF00-9A21-411C-8128-B4CD0B128185}" type="datetimeFigureOut">
              <a:rPr lang="es-CL" smtClean="0"/>
              <a:t>05-05-2025</a:t>
            </a:fld>
            <a:endParaRPr lang="es-CL"/>
          </a:p>
        </p:txBody>
      </p:sp>
      <p:sp>
        <p:nvSpPr>
          <p:cNvPr id="5" name="Marcador de pie de página 4">
            <a:extLst>
              <a:ext uri="{FF2B5EF4-FFF2-40B4-BE49-F238E27FC236}">
                <a16:creationId xmlns:a16="http://schemas.microsoft.com/office/drawing/2014/main" id="{885CDAA1-72D3-43EC-B386-9D72DC61C2FF}"/>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898FE445-9E81-4044-B10A-C0E77318992F}"/>
              </a:ext>
            </a:extLst>
          </p:cNvPr>
          <p:cNvSpPr>
            <a:spLocks noGrp="1"/>
          </p:cNvSpPr>
          <p:nvPr>
            <p:ph type="sldNum" sz="quarter" idx="12"/>
          </p:nvPr>
        </p:nvSpPr>
        <p:spPr/>
        <p:txBody>
          <a:bodyPr/>
          <a:lstStyle/>
          <a:p>
            <a:fld id="{110E423D-1C8D-4D0F-8222-EEA4F3391AE3}" type="slidenum">
              <a:rPr lang="es-CL" smtClean="0"/>
              <a:t>‹Nº›</a:t>
            </a:fld>
            <a:endParaRPr lang="es-CL"/>
          </a:p>
        </p:txBody>
      </p:sp>
    </p:spTree>
    <p:extLst>
      <p:ext uri="{BB962C8B-B14F-4D97-AF65-F5344CB8AC3E}">
        <p14:creationId xmlns:p14="http://schemas.microsoft.com/office/powerpoint/2010/main" val="2129088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1BD9BA-58FB-4387-9B8E-8FE7B4ABF3BB}"/>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DC7B3C7C-DE3E-4D57-89A9-A2845514442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F3907E89-0CAF-47B1-B778-F8EC922AD149}"/>
              </a:ext>
            </a:extLst>
          </p:cNvPr>
          <p:cNvSpPr>
            <a:spLocks noGrp="1"/>
          </p:cNvSpPr>
          <p:nvPr>
            <p:ph type="dt" sz="half" idx="10"/>
          </p:nvPr>
        </p:nvSpPr>
        <p:spPr/>
        <p:txBody>
          <a:bodyPr/>
          <a:lstStyle/>
          <a:p>
            <a:fld id="{FE3EDF00-9A21-411C-8128-B4CD0B128185}" type="datetimeFigureOut">
              <a:rPr lang="es-CL" smtClean="0"/>
              <a:t>05-05-2025</a:t>
            </a:fld>
            <a:endParaRPr lang="es-CL"/>
          </a:p>
        </p:txBody>
      </p:sp>
      <p:sp>
        <p:nvSpPr>
          <p:cNvPr id="5" name="Marcador de pie de página 4">
            <a:extLst>
              <a:ext uri="{FF2B5EF4-FFF2-40B4-BE49-F238E27FC236}">
                <a16:creationId xmlns:a16="http://schemas.microsoft.com/office/drawing/2014/main" id="{5CCCA37F-C56C-4855-9C84-FB385ABA9C06}"/>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184F7416-ADD5-457C-B7F4-D78B83E60620}"/>
              </a:ext>
            </a:extLst>
          </p:cNvPr>
          <p:cNvSpPr>
            <a:spLocks noGrp="1"/>
          </p:cNvSpPr>
          <p:nvPr>
            <p:ph type="sldNum" sz="quarter" idx="12"/>
          </p:nvPr>
        </p:nvSpPr>
        <p:spPr/>
        <p:txBody>
          <a:bodyPr/>
          <a:lstStyle/>
          <a:p>
            <a:fld id="{110E423D-1C8D-4D0F-8222-EEA4F3391AE3}" type="slidenum">
              <a:rPr lang="es-CL" smtClean="0"/>
              <a:t>‹Nº›</a:t>
            </a:fld>
            <a:endParaRPr lang="es-CL"/>
          </a:p>
        </p:txBody>
      </p:sp>
    </p:spTree>
    <p:extLst>
      <p:ext uri="{BB962C8B-B14F-4D97-AF65-F5344CB8AC3E}">
        <p14:creationId xmlns:p14="http://schemas.microsoft.com/office/powerpoint/2010/main" val="322096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4B239-40A9-460B-A8E6-17A8698FEBD8}"/>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0A5F34BC-2757-437F-956E-740E7824C4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EE91D07C-758B-4FAD-A37C-0741FD3462E6}"/>
              </a:ext>
            </a:extLst>
          </p:cNvPr>
          <p:cNvSpPr>
            <a:spLocks noGrp="1"/>
          </p:cNvSpPr>
          <p:nvPr>
            <p:ph type="dt" sz="half" idx="10"/>
          </p:nvPr>
        </p:nvSpPr>
        <p:spPr/>
        <p:txBody>
          <a:bodyPr/>
          <a:lstStyle/>
          <a:p>
            <a:fld id="{FE3EDF00-9A21-411C-8128-B4CD0B128185}" type="datetimeFigureOut">
              <a:rPr lang="es-CL" smtClean="0"/>
              <a:t>05-05-2025</a:t>
            </a:fld>
            <a:endParaRPr lang="es-CL"/>
          </a:p>
        </p:txBody>
      </p:sp>
      <p:sp>
        <p:nvSpPr>
          <p:cNvPr id="5" name="Marcador de pie de página 4">
            <a:extLst>
              <a:ext uri="{FF2B5EF4-FFF2-40B4-BE49-F238E27FC236}">
                <a16:creationId xmlns:a16="http://schemas.microsoft.com/office/drawing/2014/main" id="{0402DAB9-0270-4763-908A-1FCC0C300814}"/>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F6EDAF6-EAA8-4A74-8E1B-85ECA8E245BA}"/>
              </a:ext>
            </a:extLst>
          </p:cNvPr>
          <p:cNvSpPr>
            <a:spLocks noGrp="1"/>
          </p:cNvSpPr>
          <p:nvPr>
            <p:ph type="sldNum" sz="quarter" idx="12"/>
          </p:nvPr>
        </p:nvSpPr>
        <p:spPr/>
        <p:txBody>
          <a:bodyPr/>
          <a:lstStyle/>
          <a:p>
            <a:fld id="{110E423D-1C8D-4D0F-8222-EEA4F3391AE3}" type="slidenum">
              <a:rPr lang="es-CL" smtClean="0"/>
              <a:t>‹Nº›</a:t>
            </a:fld>
            <a:endParaRPr lang="es-CL"/>
          </a:p>
        </p:txBody>
      </p:sp>
    </p:spTree>
    <p:extLst>
      <p:ext uri="{BB962C8B-B14F-4D97-AF65-F5344CB8AC3E}">
        <p14:creationId xmlns:p14="http://schemas.microsoft.com/office/powerpoint/2010/main" val="2059961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A7CAD4-9059-4132-85E6-90223F6E58FA}"/>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66890290-6C6E-4606-AD9B-8F14669BCA32}"/>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contenido 3">
            <a:extLst>
              <a:ext uri="{FF2B5EF4-FFF2-40B4-BE49-F238E27FC236}">
                <a16:creationId xmlns:a16="http://schemas.microsoft.com/office/drawing/2014/main" id="{9130DFB9-6929-4B79-8515-6CD248405CD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fecha 4">
            <a:extLst>
              <a:ext uri="{FF2B5EF4-FFF2-40B4-BE49-F238E27FC236}">
                <a16:creationId xmlns:a16="http://schemas.microsoft.com/office/drawing/2014/main" id="{F2DF12E7-2946-4DB6-AD87-F569F2D23F23}"/>
              </a:ext>
            </a:extLst>
          </p:cNvPr>
          <p:cNvSpPr>
            <a:spLocks noGrp="1"/>
          </p:cNvSpPr>
          <p:nvPr>
            <p:ph type="dt" sz="half" idx="10"/>
          </p:nvPr>
        </p:nvSpPr>
        <p:spPr/>
        <p:txBody>
          <a:bodyPr/>
          <a:lstStyle/>
          <a:p>
            <a:fld id="{FE3EDF00-9A21-411C-8128-B4CD0B128185}" type="datetimeFigureOut">
              <a:rPr lang="es-CL" smtClean="0"/>
              <a:t>05-05-2025</a:t>
            </a:fld>
            <a:endParaRPr lang="es-CL"/>
          </a:p>
        </p:txBody>
      </p:sp>
      <p:sp>
        <p:nvSpPr>
          <p:cNvPr id="6" name="Marcador de pie de página 5">
            <a:extLst>
              <a:ext uri="{FF2B5EF4-FFF2-40B4-BE49-F238E27FC236}">
                <a16:creationId xmlns:a16="http://schemas.microsoft.com/office/drawing/2014/main" id="{43B83258-F861-4E10-895B-5A437EAB571D}"/>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30E7D4DE-C658-4345-A8F3-16C723F2365A}"/>
              </a:ext>
            </a:extLst>
          </p:cNvPr>
          <p:cNvSpPr>
            <a:spLocks noGrp="1"/>
          </p:cNvSpPr>
          <p:nvPr>
            <p:ph type="sldNum" sz="quarter" idx="12"/>
          </p:nvPr>
        </p:nvSpPr>
        <p:spPr/>
        <p:txBody>
          <a:bodyPr/>
          <a:lstStyle/>
          <a:p>
            <a:fld id="{110E423D-1C8D-4D0F-8222-EEA4F3391AE3}" type="slidenum">
              <a:rPr lang="es-CL" smtClean="0"/>
              <a:t>‹Nº›</a:t>
            </a:fld>
            <a:endParaRPr lang="es-CL"/>
          </a:p>
        </p:txBody>
      </p:sp>
    </p:spTree>
    <p:extLst>
      <p:ext uri="{BB962C8B-B14F-4D97-AF65-F5344CB8AC3E}">
        <p14:creationId xmlns:p14="http://schemas.microsoft.com/office/powerpoint/2010/main" val="3824608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47D992-98B3-4D23-A55E-B75353F5ADB5}"/>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61B0EA9-5FD4-48C9-84B8-0129C0B0F4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219BA23-4AE3-4C5D-8955-71EFDBCFE20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5" name="Marcador de texto 4">
            <a:extLst>
              <a:ext uri="{FF2B5EF4-FFF2-40B4-BE49-F238E27FC236}">
                <a16:creationId xmlns:a16="http://schemas.microsoft.com/office/drawing/2014/main" id="{8E9B293E-5CA2-4E6A-AA7D-3D2E8E3CF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0D04608-CFB6-43CC-95AC-073EC7A96DE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7" name="Marcador de fecha 6">
            <a:extLst>
              <a:ext uri="{FF2B5EF4-FFF2-40B4-BE49-F238E27FC236}">
                <a16:creationId xmlns:a16="http://schemas.microsoft.com/office/drawing/2014/main" id="{13928CEE-C168-4D7F-863F-B56A8175D9CE}"/>
              </a:ext>
            </a:extLst>
          </p:cNvPr>
          <p:cNvSpPr>
            <a:spLocks noGrp="1"/>
          </p:cNvSpPr>
          <p:nvPr>
            <p:ph type="dt" sz="half" idx="10"/>
          </p:nvPr>
        </p:nvSpPr>
        <p:spPr/>
        <p:txBody>
          <a:bodyPr/>
          <a:lstStyle/>
          <a:p>
            <a:fld id="{FE3EDF00-9A21-411C-8128-B4CD0B128185}" type="datetimeFigureOut">
              <a:rPr lang="es-CL" smtClean="0"/>
              <a:t>05-05-2025</a:t>
            </a:fld>
            <a:endParaRPr lang="es-CL"/>
          </a:p>
        </p:txBody>
      </p:sp>
      <p:sp>
        <p:nvSpPr>
          <p:cNvPr id="8" name="Marcador de pie de página 7">
            <a:extLst>
              <a:ext uri="{FF2B5EF4-FFF2-40B4-BE49-F238E27FC236}">
                <a16:creationId xmlns:a16="http://schemas.microsoft.com/office/drawing/2014/main" id="{A2300C91-4C03-46B3-8EA5-0C8B8266C426}"/>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9AE7195E-22FA-4578-99D8-D4653A40BB79}"/>
              </a:ext>
            </a:extLst>
          </p:cNvPr>
          <p:cNvSpPr>
            <a:spLocks noGrp="1"/>
          </p:cNvSpPr>
          <p:nvPr>
            <p:ph type="sldNum" sz="quarter" idx="12"/>
          </p:nvPr>
        </p:nvSpPr>
        <p:spPr/>
        <p:txBody>
          <a:bodyPr/>
          <a:lstStyle/>
          <a:p>
            <a:fld id="{110E423D-1C8D-4D0F-8222-EEA4F3391AE3}" type="slidenum">
              <a:rPr lang="es-CL" smtClean="0"/>
              <a:t>‹Nº›</a:t>
            </a:fld>
            <a:endParaRPr lang="es-CL"/>
          </a:p>
        </p:txBody>
      </p:sp>
    </p:spTree>
    <p:extLst>
      <p:ext uri="{BB962C8B-B14F-4D97-AF65-F5344CB8AC3E}">
        <p14:creationId xmlns:p14="http://schemas.microsoft.com/office/powerpoint/2010/main" val="1853759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09C8D6-5B2A-4E0C-B325-9A0D8DF6A729}"/>
              </a:ext>
            </a:extLst>
          </p:cNvPr>
          <p:cNvSpPr>
            <a:spLocks noGrp="1"/>
          </p:cNvSpPr>
          <p:nvPr>
            <p:ph type="title"/>
          </p:nvPr>
        </p:nvSpPr>
        <p:spPr/>
        <p:txBody>
          <a:bodyPr/>
          <a:lstStyle/>
          <a:p>
            <a:r>
              <a:rPr lang="es-ES"/>
              <a:t>Haga clic para modificar el estilo de título del patrón</a:t>
            </a:r>
            <a:endParaRPr lang="es-CL"/>
          </a:p>
        </p:txBody>
      </p:sp>
      <p:sp>
        <p:nvSpPr>
          <p:cNvPr id="3" name="Marcador de fecha 2">
            <a:extLst>
              <a:ext uri="{FF2B5EF4-FFF2-40B4-BE49-F238E27FC236}">
                <a16:creationId xmlns:a16="http://schemas.microsoft.com/office/drawing/2014/main" id="{4D10F55D-8DCD-4D78-8344-0DFF9FB1B61B}"/>
              </a:ext>
            </a:extLst>
          </p:cNvPr>
          <p:cNvSpPr>
            <a:spLocks noGrp="1"/>
          </p:cNvSpPr>
          <p:nvPr>
            <p:ph type="dt" sz="half" idx="10"/>
          </p:nvPr>
        </p:nvSpPr>
        <p:spPr/>
        <p:txBody>
          <a:bodyPr/>
          <a:lstStyle/>
          <a:p>
            <a:fld id="{FE3EDF00-9A21-411C-8128-B4CD0B128185}" type="datetimeFigureOut">
              <a:rPr lang="es-CL" smtClean="0"/>
              <a:t>05-05-2025</a:t>
            </a:fld>
            <a:endParaRPr lang="es-CL"/>
          </a:p>
        </p:txBody>
      </p:sp>
      <p:sp>
        <p:nvSpPr>
          <p:cNvPr id="4" name="Marcador de pie de página 3">
            <a:extLst>
              <a:ext uri="{FF2B5EF4-FFF2-40B4-BE49-F238E27FC236}">
                <a16:creationId xmlns:a16="http://schemas.microsoft.com/office/drawing/2014/main" id="{3A5D19B7-AD42-4F72-8F59-A825CDBC6763}"/>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6C061D95-8B02-424F-8C96-DA5981C70E3F}"/>
              </a:ext>
            </a:extLst>
          </p:cNvPr>
          <p:cNvSpPr>
            <a:spLocks noGrp="1"/>
          </p:cNvSpPr>
          <p:nvPr>
            <p:ph type="sldNum" sz="quarter" idx="12"/>
          </p:nvPr>
        </p:nvSpPr>
        <p:spPr/>
        <p:txBody>
          <a:bodyPr/>
          <a:lstStyle/>
          <a:p>
            <a:fld id="{110E423D-1C8D-4D0F-8222-EEA4F3391AE3}" type="slidenum">
              <a:rPr lang="es-CL" smtClean="0"/>
              <a:t>‹Nº›</a:t>
            </a:fld>
            <a:endParaRPr lang="es-CL"/>
          </a:p>
        </p:txBody>
      </p:sp>
    </p:spTree>
    <p:extLst>
      <p:ext uri="{BB962C8B-B14F-4D97-AF65-F5344CB8AC3E}">
        <p14:creationId xmlns:p14="http://schemas.microsoft.com/office/powerpoint/2010/main" val="330307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53007CF8-90E2-4B7E-8ED3-1704E8201B96}"/>
              </a:ext>
            </a:extLst>
          </p:cNvPr>
          <p:cNvSpPr>
            <a:spLocks noGrp="1"/>
          </p:cNvSpPr>
          <p:nvPr>
            <p:ph type="dt" sz="half" idx="10"/>
          </p:nvPr>
        </p:nvSpPr>
        <p:spPr/>
        <p:txBody>
          <a:bodyPr/>
          <a:lstStyle/>
          <a:p>
            <a:fld id="{FE3EDF00-9A21-411C-8128-B4CD0B128185}" type="datetimeFigureOut">
              <a:rPr lang="es-CL" smtClean="0"/>
              <a:t>05-05-2025</a:t>
            </a:fld>
            <a:endParaRPr lang="es-CL"/>
          </a:p>
        </p:txBody>
      </p:sp>
      <p:sp>
        <p:nvSpPr>
          <p:cNvPr id="3" name="Marcador de pie de página 2">
            <a:extLst>
              <a:ext uri="{FF2B5EF4-FFF2-40B4-BE49-F238E27FC236}">
                <a16:creationId xmlns:a16="http://schemas.microsoft.com/office/drawing/2014/main" id="{272CE3EA-A86B-4150-8CA6-8BEC23DC1A0F}"/>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77C886DA-2E5E-4FB6-B520-5FFCAF046D1B}"/>
              </a:ext>
            </a:extLst>
          </p:cNvPr>
          <p:cNvSpPr>
            <a:spLocks noGrp="1"/>
          </p:cNvSpPr>
          <p:nvPr>
            <p:ph type="sldNum" sz="quarter" idx="12"/>
          </p:nvPr>
        </p:nvSpPr>
        <p:spPr/>
        <p:txBody>
          <a:bodyPr/>
          <a:lstStyle/>
          <a:p>
            <a:fld id="{110E423D-1C8D-4D0F-8222-EEA4F3391AE3}" type="slidenum">
              <a:rPr lang="es-CL" smtClean="0"/>
              <a:t>‹Nº›</a:t>
            </a:fld>
            <a:endParaRPr lang="es-CL"/>
          </a:p>
        </p:txBody>
      </p:sp>
    </p:spTree>
    <p:extLst>
      <p:ext uri="{BB962C8B-B14F-4D97-AF65-F5344CB8AC3E}">
        <p14:creationId xmlns:p14="http://schemas.microsoft.com/office/powerpoint/2010/main" val="332148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2D1CA1-29B8-4726-BE36-42EE8615900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contenido 2">
            <a:extLst>
              <a:ext uri="{FF2B5EF4-FFF2-40B4-BE49-F238E27FC236}">
                <a16:creationId xmlns:a16="http://schemas.microsoft.com/office/drawing/2014/main" id="{8FB47E84-C8B4-4244-A31B-63BE58328D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texto 3">
            <a:extLst>
              <a:ext uri="{FF2B5EF4-FFF2-40B4-BE49-F238E27FC236}">
                <a16:creationId xmlns:a16="http://schemas.microsoft.com/office/drawing/2014/main" id="{E0030468-9895-4575-88B8-49A66573A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94731667-EA1C-4D63-A60F-7C666BEA4BB4}"/>
              </a:ext>
            </a:extLst>
          </p:cNvPr>
          <p:cNvSpPr>
            <a:spLocks noGrp="1"/>
          </p:cNvSpPr>
          <p:nvPr>
            <p:ph type="dt" sz="half" idx="10"/>
          </p:nvPr>
        </p:nvSpPr>
        <p:spPr/>
        <p:txBody>
          <a:bodyPr/>
          <a:lstStyle/>
          <a:p>
            <a:fld id="{FE3EDF00-9A21-411C-8128-B4CD0B128185}" type="datetimeFigureOut">
              <a:rPr lang="es-CL" smtClean="0"/>
              <a:t>05-05-2025</a:t>
            </a:fld>
            <a:endParaRPr lang="es-CL"/>
          </a:p>
        </p:txBody>
      </p:sp>
      <p:sp>
        <p:nvSpPr>
          <p:cNvPr id="6" name="Marcador de pie de página 5">
            <a:extLst>
              <a:ext uri="{FF2B5EF4-FFF2-40B4-BE49-F238E27FC236}">
                <a16:creationId xmlns:a16="http://schemas.microsoft.com/office/drawing/2014/main" id="{54C7D26F-F8A8-43D7-BA91-70A4BA0D6A0B}"/>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8C68CCD1-ACFD-4A82-AF65-7468AE1B52E8}"/>
              </a:ext>
            </a:extLst>
          </p:cNvPr>
          <p:cNvSpPr>
            <a:spLocks noGrp="1"/>
          </p:cNvSpPr>
          <p:nvPr>
            <p:ph type="sldNum" sz="quarter" idx="12"/>
          </p:nvPr>
        </p:nvSpPr>
        <p:spPr/>
        <p:txBody>
          <a:bodyPr/>
          <a:lstStyle/>
          <a:p>
            <a:fld id="{110E423D-1C8D-4D0F-8222-EEA4F3391AE3}" type="slidenum">
              <a:rPr lang="es-CL" smtClean="0"/>
              <a:t>‹Nº›</a:t>
            </a:fld>
            <a:endParaRPr lang="es-CL"/>
          </a:p>
        </p:txBody>
      </p:sp>
    </p:spTree>
    <p:extLst>
      <p:ext uri="{BB962C8B-B14F-4D97-AF65-F5344CB8AC3E}">
        <p14:creationId xmlns:p14="http://schemas.microsoft.com/office/powerpoint/2010/main" val="589624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C17EA0-0D39-4005-A8A3-60A77362E58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L"/>
          </a:p>
        </p:txBody>
      </p:sp>
      <p:sp>
        <p:nvSpPr>
          <p:cNvPr id="3" name="Marcador de posición de imagen 2">
            <a:extLst>
              <a:ext uri="{FF2B5EF4-FFF2-40B4-BE49-F238E27FC236}">
                <a16:creationId xmlns:a16="http://schemas.microsoft.com/office/drawing/2014/main" id="{1F3097C7-9C2F-4BAB-9E90-F601229249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C705742E-B46E-459F-97B8-473EF15930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EEC9A8F-612E-4A8F-93D3-EE5849668E7E}"/>
              </a:ext>
            </a:extLst>
          </p:cNvPr>
          <p:cNvSpPr>
            <a:spLocks noGrp="1"/>
          </p:cNvSpPr>
          <p:nvPr>
            <p:ph type="dt" sz="half" idx="10"/>
          </p:nvPr>
        </p:nvSpPr>
        <p:spPr/>
        <p:txBody>
          <a:bodyPr/>
          <a:lstStyle/>
          <a:p>
            <a:fld id="{FE3EDF00-9A21-411C-8128-B4CD0B128185}" type="datetimeFigureOut">
              <a:rPr lang="es-CL" smtClean="0"/>
              <a:t>05-05-2025</a:t>
            </a:fld>
            <a:endParaRPr lang="es-CL"/>
          </a:p>
        </p:txBody>
      </p:sp>
      <p:sp>
        <p:nvSpPr>
          <p:cNvPr id="6" name="Marcador de pie de página 5">
            <a:extLst>
              <a:ext uri="{FF2B5EF4-FFF2-40B4-BE49-F238E27FC236}">
                <a16:creationId xmlns:a16="http://schemas.microsoft.com/office/drawing/2014/main" id="{FE7C91E3-9F70-47EA-A591-1F7F373A4DEF}"/>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2FE21AA4-6BA3-449F-9FCB-6B99B057DDD3}"/>
              </a:ext>
            </a:extLst>
          </p:cNvPr>
          <p:cNvSpPr>
            <a:spLocks noGrp="1"/>
          </p:cNvSpPr>
          <p:nvPr>
            <p:ph type="sldNum" sz="quarter" idx="12"/>
          </p:nvPr>
        </p:nvSpPr>
        <p:spPr/>
        <p:txBody>
          <a:bodyPr/>
          <a:lstStyle/>
          <a:p>
            <a:fld id="{110E423D-1C8D-4D0F-8222-EEA4F3391AE3}" type="slidenum">
              <a:rPr lang="es-CL" smtClean="0"/>
              <a:t>‹Nº›</a:t>
            </a:fld>
            <a:endParaRPr lang="es-CL"/>
          </a:p>
        </p:txBody>
      </p:sp>
    </p:spTree>
    <p:extLst>
      <p:ext uri="{BB962C8B-B14F-4D97-AF65-F5344CB8AC3E}">
        <p14:creationId xmlns:p14="http://schemas.microsoft.com/office/powerpoint/2010/main" val="4287229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97C7E59-38B6-425E-8479-808B7794C3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L"/>
          </a:p>
        </p:txBody>
      </p:sp>
      <p:sp>
        <p:nvSpPr>
          <p:cNvPr id="3" name="Marcador de texto 2">
            <a:extLst>
              <a:ext uri="{FF2B5EF4-FFF2-40B4-BE49-F238E27FC236}">
                <a16:creationId xmlns:a16="http://schemas.microsoft.com/office/drawing/2014/main" id="{A2493712-4986-41F5-9F8E-566664282A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4" name="Marcador de fecha 3">
            <a:extLst>
              <a:ext uri="{FF2B5EF4-FFF2-40B4-BE49-F238E27FC236}">
                <a16:creationId xmlns:a16="http://schemas.microsoft.com/office/drawing/2014/main" id="{D96F45AE-BC56-4A51-94AF-747317D08A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3EDF00-9A21-411C-8128-B4CD0B128185}" type="datetimeFigureOut">
              <a:rPr lang="es-CL" smtClean="0"/>
              <a:t>05-05-2025</a:t>
            </a:fld>
            <a:endParaRPr lang="es-CL"/>
          </a:p>
        </p:txBody>
      </p:sp>
      <p:sp>
        <p:nvSpPr>
          <p:cNvPr id="5" name="Marcador de pie de página 4">
            <a:extLst>
              <a:ext uri="{FF2B5EF4-FFF2-40B4-BE49-F238E27FC236}">
                <a16:creationId xmlns:a16="http://schemas.microsoft.com/office/drawing/2014/main" id="{782DD655-EF20-4F95-9C8A-7C1B2F53CC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Marcador de número de diapositiva 5">
            <a:extLst>
              <a:ext uri="{FF2B5EF4-FFF2-40B4-BE49-F238E27FC236}">
                <a16:creationId xmlns:a16="http://schemas.microsoft.com/office/drawing/2014/main" id="{16126FC3-1FC2-44E1-B70C-2CCC7EAA8E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0E423D-1C8D-4D0F-8222-EEA4F3391AE3}" type="slidenum">
              <a:rPr lang="es-CL" smtClean="0"/>
              <a:t>‹Nº›</a:t>
            </a:fld>
            <a:endParaRPr lang="es-CL"/>
          </a:p>
        </p:txBody>
      </p:sp>
    </p:spTree>
    <p:extLst>
      <p:ext uri="{BB962C8B-B14F-4D97-AF65-F5344CB8AC3E}">
        <p14:creationId xmlns:p14="http://schemas.microsoft.com/office/powerpoint/2010/main" val="4294529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Fondos de Y Estadísticas, Fotos y Imágenes De Descarga Gratis | Pngtree">
            <a:extLst>
              <a:ext uri="{FF2B5EF4-FFF2-40B4-BE49-F238E27FC236}">
                <a16:creationId xmlns:a16="http://schemas.microsoft.com/office/drawing/2014/main" id="{89E2EA47-B1BD-443C-94B5-D87A0762C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39" y="-108933"/>
            <a:ext cx="12141722" cy="6966932"/>
          </a:xfrm>
          <a:prstGeom prst="rect">
            <a:avLst/>
          </a:prstGeom>
          <a:noFill/>
          <a:effectLst>
            <a:glow>
              <a:schemeClr val="accent1">
                <a:alpha val="48000"/>
              </a:schemeClr>
            </a:glow>
          </a:effectLst>
        </p:spPr>
      </p:pic>
      <p:sp>
        <p:nvSpPr>
          <p:cNvPr id="2" name="Título 1">
            <a:extLst>
              <a:ext uri="{FF2B5EF4-FFF2-40B4-BE49-F238E27FC236}">
                <a16:creationId xmlns:a16="http://schemas.microsoft.com/office/drawing/2014/main" id="{C495399F-0B55-4C1D-88A7-810947D5AB9C}"/>
              </a:ext>
            </a:extLst>
          </p:cNvPr>
          <p:cNvSpPr>
            <a:spLocks noGrp="1"/>
          </p:cNvSpPr>
          <p:nvPr>
            <p:ph type="ctrTitle"/>
          </p:nvPr>
        </p:nvSpPr>
        <p:spPr>
          <a:xfrm>
            <a:off x="1806805" y="68926"/>
            <a:ext cx="9144000" cy="2606857"/>
          </a:xfrm>
        </p:spPr>
        <p:txBody>
          <a:bodyPr>
            <a:normAutofit/>
          </a:bodyPr>
          <a:lstStyle/>
          <a:p>
            <a:r>
              <a:rPr lang="es-CL" sz="4400" b="1" dirty="0">
                <a:solidFill>
                  <a:schemeClr val="bg1"/>
                </a:solidFill>
                <a:latin typeface="Arial monospaced for SAP" panose="020B0609020202030204" pitchFamily="49" charset="0"/>
              </a:rPr>
              <a:t>Curso: Estadísticas para no estadísticos en SPSS.</a:t>
            </a:r>
            <a:br>
              <a:rPr lang="es-CL" sz="4400" b="1" dirty="0"/>
            </a:br>
            <a:endParaRPr lang="es-CL" sz="4400" b="1" dirty="0"/>
          </a:p>
        </p:txBody>
      </p:sp>
      <p:sp>
        <p:nvSpPr>
          <p:cNvPr id="3" name="Subtítulo 2">
            <a:extLst>
              <a:ext uri="{FF2B5EF4-FFF2-40B4-BE49-F238E27FC236}">
                <a16:creationId xmlns:a16="http://schemas.microsoft.com/office/drawing/2014/main" id="{C3175EE9-AFAE-41D9-BD22-62BC2548B2C3}"/>
              </a:ext>
            </a:extLst>
          </p:cNvPr>
          <p:cNvSpPr>
            <a:spLocks noGrp="1"/>
          </p:cNvSpPr>
          <p:nvPr>
            <p:ph type="subTitle" idx="1"/>
          </p:nvPr>
        </p:nvSpPr>
        <p:spPr>
          <a:xfrm>
            <a:off x="1409306" y="5618374"/>
            <a:ext cx="9144000" cy="1239625"/>
          </a:xfrm>
        </p:spPr>
        <p:txBody>
          <a:bodyPr/>
          <a:lstStyle/>
          <a:p>
            <a:r>
              <a:rPr lang="es-CL" dirty="0">
                <a:solidFill>
                  <a:schemeClr val="bg1"/>
                </a:solidFill>
              </a:rPr>
              <a:t>Docente: Diego Miranda Olavarría</a:t>
            </a:r>
          </a:p>
          <a:p>
            <a:r>
              <a:rPr lang="es-CL" i="1" dirty="0">
                <a:solidFill>
                  <a:schemeClr val="bg1"/>
                </a:solidFill>
              </a:rPr>
              <a:t>Data </a:t>
            </a:r>
            <a:r>
              <a:rPr lang="es-CL" i="1" dirty="0" err="1">
                <a:solidFill>
                  <a:schemeClr val="bg1"/>
                </a:solidFill>
              </a:rPr>
              <a:t>Scientist</a:t>
            </a:r>
            <a:endParaRPr lang="es-CL" i="1" dirty="0">
              <a:solidFill>
                <a:schemeClr val="bg1"/>
              </a:solidFill>
            </a:endParaRPr>
          </a:p>
        </p:txBody>
      </p:sp>
      <p:pic>
        <p:nvPicPr>
          <p:cNvPr id="7" name="Imagen 6">
            <a:extLst>
              <a:ext uri="{FF2B5EF4-FFF2-40B4-BE49-F238E27FC236}">
                <a16:creationId xmlns:a16="http://schemas.microsoft.com/office/drawing/2014/main" id="{B39BD5D4-CF1E-4E64-A649-F787AFFA4F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7820" y="2635519"/>
            <a:ext cx="3766971" cy="1511559"/>
          </a:xfrm>
          <a:prstGeom prst="rect">
            <a:avLst/>
          </a:prstGeom>
        </p:spPr>
      </p:pic>
      <p:sp>
        <p:nvSpPr>
          <p:cNvPr id="8" name="CuadroTexto 7">
            <a:extLst>
              <a:ext uri="{FF2B5EF4-FFF2-40B4-BE49-F238E27FC236}">
                <a16:creationId xmlns:a16="http://schemas.microsoft.com/office/drawing/2014/main" id="{5E63496A-367E-475D-A982-5FA66CCE1312}"/>
              </a:ext>
            </a:extLst>
          </p:cNvPr>
          <p:cNvSpPr txBox="1"/>
          <p:nvPr/>
        </p:nvSpPr>
        <p:spPr>
          <a:xfrm>
            <a:off x="746449" y="4651893"/>
            <a:ext cx="10916817" cy="461665"/>
          </a:xfrm>
          <a:prstGeom prst="rect">
            <a:avLst/>
          </a:prstGeom>
          <a:noFill/>
        </p:spPr>
        <p:txBody>
          <a:bodyPr wrap="square">
            <a:spAutoFit/>
          </a:bodyPr>
          <a:lstStyle/>
          <a:p>
            <a:r>
              <a:rPr lang="es-MX" sz="2400" b="1" dirty="0">
                <a:solidFill>
                  <a:schemeClr val="bg1"/>
                </a:solidFill>
                <a:latin typeface="Arial monospaced for SAP" panose="020B0609020202030204" pitchFamily="49" charset="0"/>
                <a:ea typeface="+mj-ea"/>
                <a:cs typeface="+mj-cs"/>
              </a:rPr>
              <a:t>Módulo 2: Estadística Descriptiva para Ventas y Procesos. </a:t>
            </a:r>
            <a:endParaRPr lang="es-CL" sz="2400" b="1" dirty="0">
              <a:solidFill>
                <a:schemeClr val="bg1"/>
              </a:solidFill>
              <a:latin typeface="Arial monospaced for SAP" panose="020B0609020202030204" pitchFamily="49" charset="0"/>
              <a:ea typeface="+mj-ea"/>
              <a:cs typeface="+mj-cs"/>
            </a:endParaRPr>
          </a:p>
        </p:txBody>
      </p:sp>
    </p:spTree>
    <p:extLst>
      <p:ext uri="{BB962C8B-B14F-4D97-AF65-F5344CB8AC3E}">
        <p14:creationId xmlns:p14="http://schemas.microsoft.com/office/powerpoint/2010/main" val="418613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0AFD5F-7C48-4317-9C11-DC18625199C7}"/>
              </a:ext>
            </a:extLst>
          </p:cNvPr>
          <p:cNvSpPr>
            <a:spLocks noGrp="1"/>
          </p:cNvSpPr>
          <p:nvPr>
            <p:ph type="title"/>
          </p:nvPr>
        </p:nvSpPr>
        <p:spPr>
          <a:xfrm>
            <a:off x="0" y="18255"/>
            <a:ext cx="10515600" cy="1325563"/>
          </a:xfrm>
        </p:spPr>
        <p:txBody>
          <a:bodyPr/>
          <a:lstStyle/>
          <a:p>
            <a:r>
              <a:rPr lang="es-CL" b="1" dirty="0">
                <a:latin typeface="Arial monospaced for SAP" panose="020B0609020202030204" pitchFamily="49" charset="0"/>
              </a:rPr>
              <a:t>MEDIDAS DE DISPERSIÓN </a:t>
            </a:r>
          </a:p>
        </p:txBody>
      </p:sp>
      <p:sp>
        <p:nvSpPr>
          <p:cNvPr id="3" name="Marcador de contenido 2">
            <a:extLst>
              <a:ext uri="{FF2B5EF4-FFF2-40B4-BE49-F238E27FC236}">
                <a16:creationId xmlns:a16="http://schemas.microsoft.com/office/drawing/2014/main" id="{9ABC2437-CB56-4C1D-9B19-9D0D0C791D91}"/>
              </a:ext>
            </a:extLst>
          </p:cNvPr>
          <p:cNvSpPr>
            <a:spLocks noGrp="1"/>
          </p:cNvSpPr>
          <p:nvPr>
            <p:ph idx="1"/>
          </p:nvPr>
        </p:nvSpPr>
        <p:spPr>
          <a:xfrm>
            <a:off x="363894" y="1825625"/>
            <a:ext cx="11551298" cy="4351338"/>
          </a:xfrm>
        </p:spPr>
        <p:txBody>
          <a:bodyPr/>
          <a:lstStyle/>
          <a:p>
            <a:pPr marL="0" indent="0" algn="just">
              <a:buNone/>
            </a:pPr>
            <a:r>
              <a:rPr lang="es-MX" dirty="0">
                <a:latin typeface="Arial" panose="020B0604020202020204" pitchFamily="34" charset="0"/>
                <a:cs typeface="Arial" panose="020B0604020202020204" pitchFamily="34" charset="0"/>
              </a:rPr>
              <a:t>Las medidas de dispersión, también conocidas como medidas de variabilidad o dispersión estadística, son estadísticas utilizadas para cuantificar la extensión en la que los datos de un conjunto se distribuyen alrededor de un valor central, como la media o la mediana. En otras palabras, las medidas de dispersión indican cuánto se separan los datos individuales del valor central, proporcionando información sobre la amplitud o la variabilidad de los datos en un conjunto.</a:t>
            </a:r>
            <a:endParaRPr lang="es-CL"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C8044BBC-3F96-447F-A131-B63A129F3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520" y="0"/>
            <a:ext cx="1247480" cy="810705"/>
          </a:xfrm>
          <a:prstGeom prst="rect">
            <a:avLst/>
          </a:prstGeom>
        </p:spPr>
      </p:pic>
    </p:spTree>
    <p:extLst>
      <p:ext uri="{BB962C8B-B14F-4D97-AF65-F5344CB8AC3E}">
        <p14:creationId xmlns:p14="http://schemas.microsoft.com/office/powerpoint/2010/main" val="1724285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FB9A69-D0F8-4CB0-B6E7-AA09AEDCB8F2}"/>
              </a:ext>
            </a:extLst>
          </p:cNvPr>
          <p:cNvSpPr>
            <a:spLocks noGrp="1"/>
          </p:cNvSpPr>
          <p:nvPr>
            <p:ph type="title"/>
          </p:nvPr>
        </p:nvSpPr>
        <p:spPr>
          <a:xfrm>
            <a:off x="0" y="18255"/>
            <a:ext cx="10515600" cy="1325563"/>
          </a:xfrm>
        </p:spPr>
        <p:txBody>
          <a:bodyPr/>
          <a:lstStyle/>
          <a:p>
            <a:r>
              <a:rPr lang="es-CL" b="1" dirty="0">
                <a:latin typeface="Arial monospaced for SAP" panose="020B0609020202030204" pitchFamily="49" charset="0"/>
              </a:rPr>
              <a:t>VARIANZA DE LA POBLACIÓN</a:t>
            </a:r>
          </a:p>
        </p:txBody>
      </p:sp>
      <p:sp>
        <p:nvSpPr>
          <p:cNvPr id="3" name="Marcador de contenido 2">
            <a:extLst>
              <a:ext uri="{FF2B5EF4-FFF2-40B4-BE49-F238E27FC236}">
                <a16:creationId xmlns:a16="http://schemas.microsoft.com/office/drawing/2014/main" id="{CC1DC299-60D3-4904-94BA-8770642F292B}"/>
              </a:ext>
            </a:extLst>
          </p:cNvPr>
          <p:cNvSpPr>
            <a:spLocks noGrp="1"/>
          </p:cNvSpPr>
          <p:nvPr>
            <p:ph idx="1"/>
          </p:nvPr>
        </p:nvSpPr>
        <p:spPr>
          <a:xfrm>
            <a:off x="205273" y="1825625"/>
            <a:ext cx="11635274" cy="4351338"/>
          </a:xfrm>
        </p:spPr>
        <p:txBody>
          <a:bodyPr/>
          <a:lstStyle/>
          <a:p>
            <a:pPr marL="0" indent="0" algn="just">
              <a:buNone/>
            </a:pPr>
            <a:r>
              <a:rPr lang="es-MX" dirty="0">
                <a:latin typeface="Arial" panose="020B0604020202020204" pitchFamily="34" charset="0"/>
                <a:cs typeface="Arial" panose="020B0604020202020204" pitchFamily="34" charset="0"/>
              </a:rPr>
              <a:t>Cada población tiene una varianza, su símbolo es σ2 (sigma cuadrada). Para calcular la varianza de una población, la suma de los cuadrados de las distancias entre la media y cada elemento de la población se divide entre el número total de observaciones en población. Al elevar al cuadrado cada distancia, logramos que todos los números sean positivos y, al mismo tiempo, asignamos más peso a las desviaciones más grandes (desviación es la distancia entre la media y un valor)</a:t>
            </a:r>
            <a:endParaRPr lang="es-CL"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D7BED6C8-4923-458B-B1D4-B44411E48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520" y="0"/>
            <a:ext cx="1247480" cy="810705"/>
          </a:xfrm>
          <a:prstGeom prst="rect">
            <a:avLst/>
          </a:prstGeom>
        </p:spPr>
      </p:pic>
      <p:pic>
        <p:nvPicPr>
          <p:cNvPr id="6" name="Imagen 5">
            <a:extLst>
              <a:ext uri="{FF2B5EF4-FFF2-40B4-BE49-F238E27FC236}">
                <a16:creationId xmlns:a16="http://schemas.microsoft.com/office/drawing/2014/main" id="{00CAE050-EFC7-444D-82AE-76660E95C352}"/>
              </a:ext>
            </a:extLst>
          </p:cNvPr>
          <p:cNvPicPr>
            <a:picLocks noChangeAspect="1"/>
          </p:cNvPicPr>
          <p:nvPr/>
        </p:nvPicPr>
        <p:blipFill>
          <a:blip r:embed="rId3"/>
          <a:stretch>
            <a:fillRect/>
          </a:stretch>
        </p:blipFill>
        <p:spPr>
          <a:xfrm>
            <a:off x="2675786" y="5099377"/>
            <a:ext cx="6411220" cy="1343212"/>
          </a:xfrm>
          <a:prstGeom prst="rect">
            <a:avLst/>
          </a:prstGeom>
        </p:spPr>
      </p:pic>
    </p:spTree>
    <p:extLst>
      <p:ext uri="{BB962C8B-B14F-4D97-AF65-F5344CB8AC3E}">
        <p14:creationId xmlns:p14="http://schemas.microsoft.com/office/powerpoint/2010/main" val="29667550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39DA6C-9789-4EEE-A7E4-A953BC11EA46}"/>
              </a:ext>
            </a:extLst>
          </p:cNvPr>
          <p:cNvSpPr>
            <a:spLocks noGrp="1"/>
          </p:cNvSpPr>
          <p:nvPr>
            <p:ph type="title"/>
          </p:nvPr>
        </p:nvSpPr>
        <p:spPr>
          <a:xfrm>
            <a:off x="0" y="18255"/>
            <a:ext cx="10515600" cy="1325563"/>
          </a:xfrm>
        </p:spPr>
        <p:txBody>
          <a:bodyPr/>
          <a:lstStyle/>
          <a:p>
            <a:r>
              <a:rPr lang="es-MX" b="1" dirty="0">
                <a:latin typeface="Arial monospaced for SAP" panose="020B0609020202030204" pitchFamily="49" charset="0"/>
              </a:rPr>
              <a:t>DESVIACIÓN ESTÁNDAR DE LA POBLACIÓN</a:t>
            </a:r>
            <a:endParaRPr lang="es-CL" b="1" dirty="0">
              <a:latin typeface="Arial monospaced for SAP" panose="020B0609020202030204" pitchFamily="49" charset="0"/>
            </a:endParaRPr>
          </a:p>
        </p:txBody>
      </p:sp>
      <p:sp>
        <p:nvSpPr>
          <p:cNvPr id="3" name="Marcador de contenido 2">
            <a:extLst>
              <a:ext uri="{FF2B5EF4-FFF2-40B4-BE49-F238E27FC236}">
                <a16:creationId xmlns:a16="http://schemas.microsoft.com/office/drawing/2014/main" id="{3170E3DA-72B2-4EBE-90CF-4F51E0BB6E4B}"/>
              </a:ext>
            </a:extLst>
          </p:cNvPr>
          <p:cNvSpPr>
            <a:spLocks noGrp="1"/>
          </p:cNvSpPr>
          <p:nvPr>
            <p:ph idx="1"/>
          </p:nvPr>
        </p:nvSpPr>
        <p:spPr>
          <a:xfrm>
            <a:off x="382555" y="1825625"/>
            <a:ext cx="11187404" cy="4351338"/>
          </a:xfrm>
        </p:spPr>
        <p:txBody>
          <a:bodyPr>
            <a:normAutofit/>
          </a:bodyPr>
          <a:lstStyle/>
          <a:p>
            <a:pPr marL="0" indent="0" algn="just">
              <a:buNone/>
            </a:pPr>
            <a:r>
              <a:rPr lang="es-MX" sz="2400" dirty="0">
                <a:latin typeface="Arial" panose="020B0604020202020204" pitchFamily="34" charset="0"/>
                <a:cs typeface="Arial" panose="020B0604020202020204" pitchFamily="34" charset="0"/>
              </a:rPr>
              <a:t>La desviación estándar de la población, , es simplemente la raíz cuadrada de la varianza de la población. Como la varianza es el promedio de los cuadrados de las distancias de las observaciones a la media, la desviación estándar es la raíz cuadrada del promedio de los cuadrados de las distancias entre las observaciones y la media. Mientras que la varianza se expresa con el cuadrado de las unidades utilizadas para medir los datos, la desviación estándar está en las mismas unidades que las que se usaron para medir los datos. La fórmula para la desviación estándar es:</a:t>
            </a:r>
            <a:endParaRPr lang="es-CL" sz="2400"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86B30C9C-5329-4E16-8323-37761D74E0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520" y="0"/>
            <a:ext cx="1247480" cy="810705"/>
          </a:xfrm>
          <a:prstGeom prst="rect">
            <a:avLst/>
          </a:prstGeom>
        </p:spPr>
      </p:pic>
      <p:pic>
        <p:nvPicPr>
          <p:cNvPr id="6" name="Imagen 5">
            <a:extLst>
              <a:ext uri="{FF2B5EF4-FFF2-40B4-BE49-F238E27FC236}">
                <a16:creationId xmlns:a16="http://schemas.microsoft.com/office/drawing/2014/main" id="{6D09192E-300A-4FFC-B9DC-84E273DEFDFB}"/>
              </a:ext>
            </a:extLst>
          </p:cNvPr>
          <p:cNvPicPr>
            <a:picLocks noChangeAspect="1"/>
          </p:cNvPicPr>
          <p:nvPr/>
        </p:nvPicPr>
        <p:blipFill>
          <a:blip r:embed="rId3"/>
          <a:stretch>
            <a:fillRect/>
          </a:stretch>
        </p:blipFill>
        <p:spPr>
          <a:xfrm>
            <a:off x="2482978" y="4740910"/>
            <a:ext cx="7468642" cy="1609950"/>
          </a:xfrm>
          <a:prstGeom prst="rect">
            <a:avLst/>
          </a:prstGeom>
        </p:spPr>
      </p:pic>
    </p:spTree>
    <p:extLst>
      <p:ext uri="{BB962C8B-B14F-4D97-AF65-F5344CB8AC3E}">
        <p14:creationId xmlns:p14="http://schemas.microsoft.com/office/powerpoint/2010/main" val="3749911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962A95-B111-4DBD-8D8E-2A5B4399619B}"/>
              </a:ext>
            </a:extLst>
          </p:cNvPr>
          <p:cNvSpPr>
            <a:spLocks noGrp="1"/>
          </p:cNvSpPr>
          <p:nvPr>
            <p:ph type="title"/>
          </p:nvPr>
        </p:nvSpPr>
        <p:spPr>
          <a:xfrm>
            <a:off x="0" y="0"/>
            <a:ext cx="10515600" cy="1325563"/>
          </a:xfrm>
        </p:spPr>
        <p:txBody>
          <a:bodyPr/>
          <a:lstStyle/>
          <a:p>
            <a:r>
              <a:rPr lang="es-CL" b="1" dirty="0">
                <a:latin typeface="Arial monospaced for SAP" panose="020B0609020202030204" pitchFamily="49" charset="0"/>
              </a:rPr>
              <a:t>Medidas de Dispersión Central en SPSS</a:t>
            </a:r>
            <a:endParaRPr lang="es-CL" dirty="0"/>
          </a:p>
        </p:txBody>
      </p:sp>
      <p:pic>
        <p:nvPicPr>
          <p:cNvPr id="5" name="Marcador de contenido 4">
            <a:extLst>
              <a:ext uri="{FF2B5EF4-FFF2-40B4-BE49-F238E27FC236}">
                <a16:creationId xmlns:a16="http://schemas.microsoft.com/office/drawing/2014/main" id="{F8641721-3F36-4B8F-948A-DDE1AE3317DA}"/>
              </a:ext>
            </a:extLst>
          </p:cNvPr>
          <p:cNvPicPr>
            <a:picLocks noGrp="1" noChangeAspect="1"/>
          </p:cNvPicPr>
          <p:nvPr>
            <p:ph idx="1"/>
          </p:nvPr>
        </p:nvPicPr>
        <p:blipFill>
          <a:blip r:embed="rId2"/>
          <a:stretch>
            <a:fillRect/>
          </a:stretch>
        </p:blipFill>
        <p:spPr>
          <a:xfrm>
            <a:off x="1035698" y="1325562"/>
            <a:ext cx="10002415" cy="5532437"/>
          </a:xfrm>
        </p:spPr>
      </p:pic>
      <p:pic>
        <p:nvPicPr>
          <p:cNvPr id="6" name="Imagen 5">
            <a:extLst>
              <a:ext uri="{FF2B5EF4-FFF2-40B4-BE49-F238E27FC236}">
                <a16:creationId xmlns:a16="http://schemas.microsoft.com/office/drawing/2014/main" id="{1EFB3C9F-5B82-4676-95E3-8E37C1B75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4520" y="0"/>
            <a:ext cx="1247480" cy="810705"/>
          </a:xfrm>
          <a:prstGeom prst="rect">
            <a:avLst/>
          </a:prstGeom>
        </p:spPr>
      </p:pic>
    </p:spTree>
    <p:extLst>
      <p:ext uri="{BB962C8B-B14F-4D97-AF65-F5344CB8AC3E}">
        <p14:creationId xmlns:p14="http://schemas.microsoft.com/office/powerpoint/2010/main" val="969793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latin typeface="Arial monospaced for SAP" panose="020B0609020202030204" pitchFamily="49" charset="0"/>
              </a:rPr>
              <a:t>MEDIDAS DE TENDENCIA CENTRAL</a:t>
            </a:r>
            <a:endParaRPr lang="en-US" b="1" dirty="0">
              <a:latin typeface="Arial monospaced for SAP" panose="020B0609020202030204" pitchFamily="49" charset="0"/>
            </a:endParaRPr>
          </a:p>
        </p:txBody>
      </p:sp>
      <p:sp>
        <p:nvSpPr>
          <p:cNvPr id="3" name="Marcador de contenido 2"/>
          <p:cNvSpPr>
            <a:spLocks noGrp="1"/>
          </p:cNvSpPr>
          <p:nvPr>
            <p:ph idx="1"/>
          </p:nvPr>
        </p:nvSpPr>
        <p:spPr>
          <a:xfrm>
            <a:off x="149469" y="1512278"/>
            <a:ext cx="11878408" cy="5284176"/>
          </a:xfrm>
        </p:spPr>
        <p:txBody>
          <a:bodyPr/>
          <a:lstStyle/>
          <a:p>
            <a:pPr marL="0" indent="0" algn="just">
              <a:buNone/>
            </a:pPr>
            <a:r>
              <a:rPr lang="es-MX" dirty="0">
                <a:latin typeface="Arial" panose="020B0604020202020204" pitchFamily="34" charset="0"/>
                <a:cs typeface="Arial" panose="020B0604020202020204" pitchFamily="34" charset="0"/>
              </a:rPr>
              <a:t>Las medidas de posición, también llamadas medidas de tendencia central, son estadísticas que ayudan a identificar valores específicos que caracterizan la ubicación central de un conjunto de datos. Estas medidas proporcionan información sobre dónde se encuentran los valores principales y cómo se distribuyen en relación con el conjunto completo.</a:t>
            </a:r>
          </a:p>
          <a:p>
            <a:pPr marL="0" indent="0" algn="just">
              <a:buNone/>
            </a:pPr>
            <a:endParaRPr lang="es-MX" dirty="0">
              <a:latin typeface="Arial" panose="020B0604020202020204" pitchFamily="34" charset="0"/>
              <a:cs typeface="Arial" panose="020B0604020202020204" pitchFamily="34" charset="0"/>
            </a:endParaRPr>
          </a:p>
          <a:p>
            <a:pPr marL="0" indent="0" algn="just">
              <a:buNone/>
            </a:pPr>
            <a:r>
              <a:rPr lang="es-MX" dirty="0">
                <a:latin typeface="Arial" panose="020B0604020202020204" pitchFamily="34" charset="0"/>
                <a:cs typeface="Arial" panose="020B0604020202020204" pitchFamily="34" charset="0"/>
              </a:rPr>
              <a:t>Las medidas de posición mas utilizadas son la Media, Mediana y Moda.</a:t>
            </a:r>
            <a:endParaRPr lang="en-US"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10947859-9762-43F9-9D12-640F8B395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520" y="0"/>
            <a:ext cx="1247480" cy="810705"/>
          </a:xfrm>
          <a:prstGeom prst="rect">
            <a:avLst/>
          </a:prstGeom>
        </p:spPr>
      </p:pic>
    </p:spTree>
    <p:extLst>
      <p:ext uri="{BB962C8B-B14F-4D97-AF65-F5344CB8AC3E}">
        <p14:creationId xmlns:p14="http://schemas.microsoft.com/office/powerpoint/2010/main" val="26722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latin typeface="Arial monospaced for SAP" panose="020B0609020202030204" pitchFamily="49" charset="0"/>
              </a:rPr>
              <a:t>LA MEDIA ARITMÉTICA</a:t>
            </a:r>
            <a:endParaRPr lang="en-US" b="1" dirty="0">
              <a:latin typeface="Arial monospaced for SAP" panose="020B0609020202030204" pitchFamily="49" charset="0"/>
            </a:endParaRPr>
          </a:p>
        </p:txBody>
      </p:sp>
      <p:sp>
        <p:nvSpPr>
          <p:cNvPr id="3" name="Marcador de contenido 2"/>
          <p:cNvSpPr>
            <a:spLocks noGrp="1"/>
          </p:cNvSpPr>
          <p:nvPr>
            <p:ph idx="1"/>
          </p:nvPr>
        </p:nvSpPr>
        <p:spPr>
          <a:xfrm>
            <a:off x="149469" y="1512278"/>
            <a:ext cx="11878408" cy="5284176"/>
          </a:xfrm>
        </p:spPr>
        <p:txBody>
          <a:bodyPr/>
          <a:lstStyle/>
          <a:p>
            <a:pPr marL="0" indent="0" algn="just">
              <a:buNone/>
            </a:pPr>
            <a:r>
              <a:rPr lang="es-MX" dirty="0">
                <a:latin typeface="Arial" panose="020B0604020202020204" pitchFamily="34" charset="0"/>
                <a:cs typeface="Arial" panose="020B0604020202020204" pitchFamily="34" charset="0"/>
              </a:rPr>
              <a:t>Casi siempre, cuando nos referimos al “promedio” de algo, estamos hablando de la media aritmética. Esto es cierto en casos como la temperatura invernal promedio en la ciudad de Lima, la vida promedio de la batería de una cámara o la producción promedio de maíz en una hectárea de tierra. La tabla de mas abajo presenta datos que describen el número de días que los generadores de una planta de energía se encuentran fuera de servicio debido a mantenimiento normal o por alguna falla. Para encontrar la media aritmética, sumamos los valores y dividimos el resultado entre el número de observaciones:</a:t>
            </a:r>
            <a:endParaRPr lang="en-US" dirty="0">
              <a:latin typeface="Arial" panose="020B0604020202020204" pitchFamily="34" charset="0"/>
              <a:cs typeface="Arial" panose="020B0604020202020204" pitchFamily="34" charset="0"/>
            </a:endParaRPr>
          </a:p>
        </p:txBody>
      </p:sp>
      <p:pic>
        <p:nvPicPr>
          <p:cNvPr id="5" name="Imagen 4">
            <a:extLst>
              <a:ext uri="{FF2B5EF4-FFF2-40B4-BE49-F238E27FC236}">
                <a16:creationId xmlns:a16="http://schemas.microsoft.com/office/drawing/2014/main" id="{EC1B0F02-4522-4CDA-954B-32385BBA6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520" y="0"/>
            <a:ext cx="1247480" cy="810705"/>
          </a:xfrm>
          <a:prstGeom prst="rect">
            <a:avLst/>
          </a:prstGeom>
        </p:spPr>
      </p:pic>
    </p:spTree>
    <p:extLst>
      <p:ext uri="{BB962C8B-B14F-4D97-AF65-F5344CB8AC3E}">
        <p14:creationId xmlns:p14="http://schemas.microsoft.com/office/powerpoint/2010/main" val="331570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s-MX" b="1" dirty="0">
                <a:latin typeface="Arial monospaced for SAP" panose="020B0609020202030204" pitchFamily="49" charset="0"/>
              </a:rPr>
              <a:t>VEÁMOS</a:t>
            </a:r>
            <a:r>
              <a:rPr lang="es-MX" b="1" dirty="0"/>
              <a:t> </a:t>
            </a:r>
            <a:r>
              <a:rPr lang="es-MX" b="1" dirty="0">
                <a:latin typeface="Arial monospaced for SAP" panose="020B0609020202030204" pitchFamily="49" charset="0"/>
              </a:rPr>
              <a:t>UN EJEMPLO…</a:t>
            </a:r>
            <a:endParaRPr lang="en-US" b="1" dirty="0">
              <a:latin typeface="Arial monospaced for SAP" panose="020B0609020202030204" pitchFamily="49" charset="0"/>
            </a:endParaRPr>
          </a:p>
        </p:txBody>
      </p:sp>
      <p:pic>
        <p:nvPicPr>
          <p:cNvPr id="4" name="Marcador de contenido 3"/>
          <p:cNvPicPr>
            <a:picLocks noGrp="1" noChangeAspect="1"/>
          </p:cNvPicPr>
          <p:nvPr>
            <p:ph idx="1"/>
          </p:nvPr>
        </p:nvPicPr>
        <p:blipFill>
          <a:blip r:embed="rId2"/>
          <a:stretch>
            <a:fillRect/>
          </a:stretch>
        </p:blipFill>
        <p:spPr>
          <a:xfrm>
            <a:off x="2101362" y="1416106"/>
            <a:ext cx="6831623" cy="1256755"/>
          </a:xfrm>
          <a:prstGeom prst="rect">
            <a:avLst/>
          </a:prstGeom>
        </p:spPr>
      </p:pic>
      <p:pic>
        <p:nvPicPr>
          <p:cNvPr id="5" name="Imagen 4"/>
          <p:cNvPicPr>
            <a:picLocks noChangeAspect="1"/>
          </p:cNvPicPr>
          <p:nvPr/>
        </p:nvPicPr>
        <p:blipFill>
          <a:blip r:embed="rId3"/>
          <a:stretch>
            <a:fillRect/>
          </a:stretch>
        </p:blipFill>
        <p:spPr>
          <a:xfrm>
            <a:off x="3631223" y="3156438"/>
            <a:ext cx="4633546" cy="2188812"/>
          </a:xfrm>
          <a:prstGeom prst="rect">
            <a:avLst/>
          </a:prstGeom>
        </p:spPr>
      </p:pic>
      <p:sp>
        <p:nvSpPr>
          <p:cNvPr id="6" name="CuadroTexto 5"/>
          <p:cNvSpPr txBox="1"/>
          <p:nvPr/>
        </p:nvSpPr>
        <p:spPr>
          <a:xfrm>
            <a:off x="1630973" y="5653454"/>
            <a:ext cx="7970227" cy="523220"/>
          </a:xfrm>
          <a:prstGeom prst="rect">
            <a:avLst/>
          </a:prstGeom>
          <a:noFill/>
        </p:spPr>
        <p:txBody>
          <a:bodyPr wrap="square" rtlCol="0">
            <a:spAutoFit/>
          </a:bodyPr>
          <a:lstStyle/>
          <a:p>
            <a:r>
              <a:rPr lang="es-MX" sz="2800" dirty="0"/>
              <a:t>Este cálculo es para tipo de datos </a:t>
            </a:r>
            <a:r>
              <a:rPr lang="es-MX" sz="2800" b="1" dirty="0"/>
              <a:t>NO AGRUPADOS</a:t>
            </a:r>
            <a:endParaRPr lang="en-US" sz="2800" b="1" dirty="0"/>
          </a:p>
        </p:txBody>
      </p:sp>
      <p:pic>
        <p:nvPicPr>
          <p:cNvPr id="7" name="Imagen 6">
            <a:extLst>
              <a:ext uri="{FF2B5EF4-FFF2-40B4-BE49-F238E27FC236}">
                <a16:creationId xmlns:a16="http://schemas.microsoft.com/office/drawing/2014/main" id="{47C89464-F06F-48F2-BA29-840E422494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4520" y="0"/>
            <a:ext cx="1247480" cy="810705"/>
          </a:xfrm>
          <a:prstGeom prst="rect">
            <a:avLst/>
          </a:prstGeom>
        </p:spPr>
      </p:pic>
    </p:spTree>
    <p:extLst>
      <p:ext uri="{BB962C8B-B14F-4D97-AF65-F5344CB8AC3E}">
        <p14:creationId xmlns:p14="http://schemas.microsoft.com/office/powerpoint/2010/main" val="141194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latin typeface="Arial monospaced for SAP" panose="020B0609020202030204" pitchFamily="49" charset="0"/>
              </a:rPr>
              <a:t>LA MEDIANA</a:t>
            </a:r>
            <a:endParaRPr lang="en-US" b="1" dirty="0">
              <a:latin typeface="Arial monospaced for SAP" panose="020B0609020202030204" pitchFamily="49" charset="0"/>
            </a:endParaRPr>
          </a:p>
        </p:txBody>
      </p:sp>
      <p:sp>
        <p:nvSpPr>
          <p:cNvPr id="3" name="Marcador de contenido 2"/>
          <p:cNvSpPr>
            <a:spLocks noGrp="1"/>
          </p:cNvSpPr>
          <p:nvPr>
            <p:ph idx="1"/>
          </p:nvPr>
        </p:nvSpPr>
        <p:spPr>
          <a:xfrm>
            <a:off x="149469" y="1512278"/>
            <a:ext cx="11878408" cy="5284176"/>
          </a:xfrm>
        </p:spPr>
        <p:txBody>
          <a:bodyPr/>
          <a:lstStyle/>
          <a:p>
            <a:pPr marL="0" indent="0" algn="just">
              <a:buNone/>
            </a:pPr>
            <a:r>
              <a:rPr lang="es-MX" dirty="0">
                <a:latin typeface="Arial" panose="020B0604020202020204" pitchFamily="34" charset="0"/>
                <a:cs typeface="Arial" panose="020B0604020202020204" pitchFamily="34" charset="0"/>
              </a:rPr>
              <a:t>La mediana es un solo valor del conjunto de datos que mide la observación central del conjunto. Esta sola observación es el elemento que está más al centro del conjunto de números. La mitad de los elementos están por arriba de este punto y la otra mitad está por debajo.</a:t>
            </a:r>
            <a:endParaRPr lang="en-US"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F382DF5D-B7B3-4068-8F41-1A7CEAC11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520" y="0"/>
            <a:ext cx="1247480" cy="810705"/>
          </a:xfrm>
          <a:prstGeom prst="rect">
            <a:avLst/>
          </a:prstGeom>
        </p:spPr>
      </p:pic>
    </p:spTree>
    <p:extLst>
      <p:ext uri="{BB962C8B-B14F-4D97-AF65-F5344CB8AC3E}">
        <p14:creationId xmlns:p14="http://schemas.microsoft.com/office/powerpoint/2010/main" val="1363935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1887200" cy="1325563"/>
          </a:xfrm>
        </p:spPr>
        <p:txBody>
          <a:bodyPr/>
          <a:lstStyle/>
          <a:p>
            <a:r>
              <a:rPr lang="es-MX" b="1" dirty="0">
                <a:latin typeface="Arial monospaced for SAP" panose="020B0609020202030204" pitchFamily="49" charset="0"/>
              </a:rPr>
              <a:t>LA</a:t>
            </a:r>
            <a:r>
              <a:rPr lang="es-MX" b="1" dirty="0"/>
              <a:t> </a:t>
            </a:r>
            <a:r>
              <a:rPr lang="es-MX" b="1" dirty="0">
                <a:latin typeface="Arial monospaced for SAP" panose="020B0609020202030204" pitchFamily="49" charset="0"/>
              </a:rPr>
              <a:t>MEDIANA PARA DATOS NO AGRUPADOS</a:t>
            </a:r>
            <a:endParaRPr lang="en-US" b="1" dirty="0">
              <a:latin typeface="Arial monospaced for SAP" panose="020B0609020202030204" pitchFamily="49" charset="0"/>
            </a:endParaRPr>
          </a:p>
        </p:txBody>
      </p:sp>
      <p:sp>
        <p:nvSpPr>
          <p:cNvPr id="3" name="Marcador de contenido 2"/>
          <p:cNvSpPr>
            <a:spLocks noGrp="1"/>
          </p:cNvSpPr>
          <p:nvPr>
            <p:ph idx="1"/>
          </p:nvPr>
        </p:nvSpPr>
        <p:spPr>
          <a:xfrm>
            <a:off x="149469" y="1512278"/>
            <a:ext cx="11878408" cy="5284176"/>
          </a:xfrm>
        </p:spPr>
        <p:txBody>
          <a:bodyPr/>
          <a:lstStyle/>
          <a:p>
            <a:pPr marL="0" indent="0" algn="just">
              <a:buNone/>
            </a:pPr>
            <a:r>
              <a:rPr lang="es-MX" dirty="0">
                <a:latin typeface="Arial" panose="020B0604020202020204" pitchFamily="34" charset="0"/>
                <a:cs typeface="Arial" panose="020B0604020202020204" pitchFamily="34" charset="0"/>
              </a:rPr>
              <a:t>Para hallar la mediana de un conjunto de datos, primero se organizan en orden descendente o ascendente. Si el conjunto de datos contiene un número impar de elementos, el de en medio en el arreglo es la mediana; si hay un número par de observaciones, la mediana es el promedio de los dos elementos de en medio. En lenguaje formal, la mediana es:</a:t>
            </a:r>
          </a:p>
          <a:p>
            <a:pPr marL="0" indent="0">
              <a:buNone/>
            </a:pPr>
            <a:endParaRPr lang="es-MX" dirty="0">
              <a:latin typeface="Arial" panose="020B0604020202020204" pitchFamily="34" charset="0"/>
              <a:cs typeface="Arial" panose="020B0604020202020204" pitchFamily="34" charset="0"/>
            </a:endParaRPr>
          </a:p>
          <a:p>
            <a:pPr marL="0" indent="0">
              <a:buNone/>
            </a:pPr>
            <a:endParaRPr lang="es-MX" dirty="0">
              <a:latin typeface="Arial" panose="020B0604020202020204" pitchFamily="34" charset="0"/>
              <a:cs typeface="Arial" panose="020B0604020202020204" pitchFamily="34" charset="0"/>
            </a:endParaRPr>
          </a:p>
          <a:p>
            <a:pPr marL="0" indent="0">
              <a:buNone/>
            </a:pPr>
            <a:endParaRPr lang="es-MX" dirty="0">
              <a:latin typeface="Arial" panose="020B0604020202020204" pitchFamily="34" charset="0"/>
              <a:cs typeface="Arial" panose="020B0604020202020204" pitchFamily="34" charset="0"/>
            </a:endParaRPr>
          </a:p>
          <a:p>
            <a:pPr marL="0" indent="0" algn="just">
              <a:buNone/>
            </a:pPr>
            <a:endParaRPr lang="es-MX" dirty="0">
              <a:latin typeface="Arial" panose="020B0604020202020204" pitchFamily="34" charset="0"/>
              <a:cs typeface="Arial" panose="020B0604020202020204" pitchFamily="34" charset="0"/>
            </a:endParaRPr>
          </a:p>
          <a:p>
            <a:pPr marL="0" indent="0" algn="just">
              <a:buNone/>
            </a:pPr>
            <a:r>
              <a:rPr lang="es-MX" dirty="0">
                <a:latin typeface="Arial" panose="020B0604020202020204" pitchFamily="34" charset="0"/>
                <a:cs typeface="Arial" panose="020B0604020202020204" pitchFamily="34" charset="0"/>
              </a:rPr>
              <a:t>Donde el "</a:t>
            </a:r>
            <a:r>
              <a:rPr lang="es-MX" dirty="0" err="1">
                <a:latin typeface="Arial" panose="020B0604020202020204" pitchFamily="34" charset="0"/>
                <a:cs typeface="Arial" panose="020B0604020202020204" pitchFamily="34" charset="0"/>
              </a:rPr>
              <a:t>ésimo</a:t>
            </a:r>
            <a:r>
              <a:rPr lang="es-MX" dirty="0">
                <a:latin typeface="Arial" panose="020B0604020202020204" pitchFamily="34" charset="0"/>
                <a:cs typeface="Arial" panose="020B0604020202020204" pitchFamily="34" charset="0"/>
              </a:rPr>
              <a:t> término" se refiere al elemento en la posición </a:t>
            </a:r>
            <a:r>
              <a:rPr lang="es-MX" i="1" dirty="0">
                <a:latin typeface="Arial" panose="020B0604020202020204" pitchFamily="34" charset="0"/>
                <a:cs typeface="Arial" panose="020B0604020202020204" pitchFamily="34" charset="0"/>
              </a:rPr>
              <a:t>n</a:t>
            </a:r>
            <a:r>
              <a:rPr lang="es-MX" dirty="0">
                <a:latin typeface="Arial" panose="020B0604020202020204" pitchFamily="34" charset="0"/>
                <a:cs typeface="Arial" panose="020B0604020202020204" pitchFamily="34" charset="0"/>
              </a:rPr>
              <a:t>, donde </a:t>
            </a:r>
            <a:r>
              <a:rPr lang="es-MX" i="1" dirty="0">
                <a:latin typeface="Arial" panose="020B0604020202020204" pitchFamily="34" charset="0"/>
                <a:cs typeface="Arial" panose="020B0604020202020204" pitchFamily="34" charset="0"/>
              </a:rPr>
              <a:t>n</a:t>
            </a:r>
            <a:r>
              <a:rPr lang="es-MX" dirty="0">
                <a:latin typeface="Arial" panose="020B0604020202020204" pitchFamily="34" charset="0"/>
                <a:cs typeface="Arial" panose="020B0604020202020204" pitchFamily="34" charset="0"/>
              </a:rPr>
              <a:t> es un número entero que indica el lugar del término en la secuencia.</a:t>
            </a:r>
            <a:endParaRPr lang="en-US"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stretch>
            <a:fillRect/>
          </a:stretch>
        </p:blipFill>
        <p:spPr>
          <a:xfrm>
            <a:off x="2554166" y="3657312"/>
            <a:ext cx="7069014" cy="1635657"/>
          </a:xfrm>
          <a:prstGeom prst="rect">
            <a:avLst/>
          </a:prstGeom>
        </p:spPr>
      </p:pic>
      <p:pic>
        <p:nvPicPr>
          <p:cNvPr id="5" name="Imagen 4">
            <a:extLst>
              <a:ext uri="{FF2B5EF4-FFF2-40B4-BE49-F238E27FC236}">
                <a16:creationId xmlns:a16="http://schemas.microsoft.com/office/drawing/2014/main" id="{B674CAEE-9D44-4226-AB58-2FBC110844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4520" y="0"/>
            <a:ext cx="1247480" cy="810705"/>
          </a:xfrm>
          <a:prstGeom prst="rect">
            <a:avLst/>
          </a:prstGeom>
        </p:spPr>
      </p:pic>
    </p:spTree>
    <p:extLst>
      <p:ext uri="{BB962C8B-B14F-4D97-AF65-F5344CB8AC3E}">
        <p14:creationId xmlns:p14="http://schemas.microsoft.com/office/powerpoint/2010/main" val="3175383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latin typeface="Arial monospaced for SAP" panose="020B0609020202030204" pitchFamily="49" charset="0"/>
              </a:rPr>
              <a:t>LA MODA</a:t>
            </a:r>
            <a:endParaRPr lang="en-US" b="1" dirty="0">
              <a:latin typeface="Arial monospaced for SAP" panose="020B0609020202030204" pitchFamily="49" charset="0"/>
            </a:endParaRPr>
          </a:p>
        </p:txBody>
      </p:sp>
      <p:sp>
        <p:nvSpPr>
          <p:cNvPr id="9" name="Marcador de contenido 8"/>
          <p:cNvSpPr>
            <a:spLocks noGrp="1"/>
          </p:cNvSpPr>
          <p:nvPr>
            <p:ph idx="1"/>
          </p:nvPr>
        </p:nvSpPr>
        <p:spPr>
          <a:xfrm>
            <a:off x="202223" y="1825625"/>
            <a:ext cx="11790485" cy="4786190"/>
          </a:xfrm>
        </p:spPr>
        <p:txBody>
          <a:bodyPr/>
          <a:lstStyle/>
          <a:p>
            <a:pPr marL="0" indent="0" algn="just">
              <a:buNone/>
            </a:pPr>
            <a:r>
              <a:rPr lang="es-MX" dirty="0">
                <a:latin typeface="Arial" panose="020B0604020202020204" pitchFamily="34" charset="0"/>
                <a:cs typeface="Arial" panose="020B0604020202020204" pitchFamily="34" charset="0"/>
              </a:rPr>
              <a:t>La moda es una medida de tendencia central diferente de la media, pero un tanto parecida a la mediana, pues en realidad no se calcula mediante algún proceso aritmético ordinario. La moda es el valor que más se repite en el conjunto de datos.</a:t>
            </a:r>
            <a:endParaRPr lang="en-US"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362BB985-0BDF-49C6-BF66-46725E10E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520" y="0"/>
            <a:ext cx="1247480" cy="810705"/>
          </a:xfrm>
          <a:prstGeom prst="rect">
            <a:avLst/>
          </a:prstGeom>
        </p:spPr>
      </p:pic>
    </p:spTree>
    <p:extLst>
      <p:ext uri="{BB962C8B-B14F-4D97-AF65-F5344CB8AC3E}">
        <p14:creationId xmlns:p14="http://schemas.microsoft.com/office/powerpoint/2010/main" val="1833878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325563"/>
          </a:xfrm>
        </p:spPr>
        <p:txBody>
          <a:bodyPr/>
          <a:lstStyle/>
          <a:p>
            <a:r>
              <a:rPr lang="es-MX" b="1" dirty="0">
                <a:latin typeface="Arial monospaced for SAP" panose="020B0609020202030204" pitchFamily="49" charset="0"/>
              </a:rPr>
              <a:t>CÁLCULO DE LA MODA PARA DATOS AGRUPADOS</a:t>
            </a:r>
            <a:endParaRPr lang="en-US" b="1" dirty="0">
              <a:latin typeface="Arial monospaced for SAP" panose="020B0609020202030204" pitchFamily="49" charset="0"/>
            </a:endParaRPr>
          </a:p>
        </p:txBody>
      </p:sp>
      <p:sp>
        <p:nvSpPr>
          <p:cNvPr id="3" name="Marcador de contenido 2"/>
          <p:cNvSpPr>
            <a:spLocks noGrp="1"/>
          </p:cNvSpPr>
          <p:nvPr>
            <p:ph idx="1"/>
          </p:nvPr>
        </p:nvSpPr>
        <p:spPr>
          <a:xfrm>
            <a:off x="149469" y="1512278"/>
            <a:ext cx="11878408" cy="5284176"/>
          </a:xfrm>
        </p:spPr>
        <p:txBody>
          <a:bodyPr/>
          <a:lstStyle/>
          <a:p>
            <a:pPr marL="0" indent="0">
              <a:buNone/>
            </a:pPr>
            <a:r>
              <a:rPr lang="es-MX" dirty="0">
                <a:latin typeface="Arial" panose="020B0604020202020204" pitchFamily="34" charset="0"/>
                <a:cs typeface="Arial" panose="020B0604020202020204" pitchFamily="34" charset="0"/>
              </a:rPr>
              <a:t>Determine la moda con los siguientes datos: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25, 30, 35, 40, 35, 45, 50, 35, 60, 40, 40, 20, 40</a:t>
            </a:r>
          </a:p>
          <a:p>
            <a:pPr marL="0" indent="0">
              <a:buNone/>
            </a:pPr>
            <a:endParaRPr lang="es-MX" dirty="0">
              <a:latin typeface="Arial" panose="020B0604020202020204" pitchFamily="34" charset="0"/>
              <a:cs typeface="Arial" panose="020B0604020202020204" pitchFamily="34" charset="0"/>
            </a:endParaRPr>
          </a:p>
          <a:p>
            <a:pPr marL="0" indent="0">
              <a:buNone/>
            </a:pPr>
            <a:r>
              <a:rPr lang="es-MX" dirty="0">
                <a:latin typeface="Arial" panose="020B0604020202020204" pitchFamily="34" charset="0"/>
                <a:cs typeface="Arial" panose="020B0604020202020204" pitchFamily="34" charset="0"/>
              </a:rPr>
              <a:t>La moda es: </a:t>
            </a:r>
            <a:endParaRPr lang="en-US" dirty="0">
              <a:latin typeface="Arial" panose="020B0604020202020204" pitchFamily="34" charset="0"/>
              <a:cs typeface="Arial" panose="020B0604020202020204" pitchFamily="34" charset="0"/>
            </a:endParaRPr>
          </a:p>
        </p:txBody>
      </p:sp>
      <p:pic>
        <p:nvPicPr>
          <p:cNvPr id="4" name="Imagen 3">
            <a:extLst>
              <a:ext uri="{FF2B5EF4-FFF2-40B4-BE49-F238E27FC236}">
                <a16:creationId xmlns:a16="http://schemas.microsoft.com/office/drawing/2014/main" id="{82F10E54-1628-46D1-A328-D972940C37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4520" y="0"/>
            <a:ext cx="1247480" cy="810705"/>
          </a:xfrm>
          <a:prstGeom prst="rect">
            <a:avLst/>
          </a:prstGeom>
        </p:spPr>
      </p:pic>
    </p:spTree>
    <p:extLst>
      <p:ext uri="{BB962C8B-B14F-4D97-AF65-F5344CB8AC3E}">
        <p14:creationId xmlns:p14="http://schemas.microsoft.com/office/powerpoint/2010/main" val="9632726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6C98C4-CC3C-4FF9-A707-DBF80DF5DC7A}"/>
              </a:ext>
            </a:extLst>
          </p:cNvPr>
          <p:cNvSpPr>
            <a:spLocks noGrp="1"/>
          </p:cNvSpPr>
          <p:nvPr>
            <p:ph type="title"/>
          </p:nvPr>
        </p:nvSpPr>
        <p:spPr>
          <a:xfrm>
            <a:off x="0" y="-7398"/>
            <a:ext cx="10515600" cy="1325563"/>
          </a:xfrm>
        </p:spPr>
        <p:txBody>
          <a:bodyPr/>
          <a:lstStyle/>
          <a:p>
            <a:r>
              <a:rPr lang="en-US" b="1" dirty="0" err="1">
                <a:latin typeface="Arial monospaced for SAP" panose="020B0609020202030204" pitchFamily="49" charset="0"/>
              </a:rPr>
              <a:t>Medidas</a:t>
            </a:r>
            <a:r>
              <a:rPr lang="en-US" b="1" dirty="0">
                <a:latin typeface="Arial monospaced for SAP" panose="020B0609020202030204" pitchFamily="49" charset="0"/>
              </a:rPr>
              <a:t> de </a:t>
            </a:r>
            <a:r>
              <a:rPr lang="en-US" b="1" dirty="0" err="1">
                <a:latin typeface="Arial monospaced for SAP" panose="020B0609020202030204" pitchFamily="49" charset="0"/>
              </a:rPr>
              <a:t>Tendencia</a:t>
            </a:r>
            <a:r>
              <a:rPr lang="en-US" b="1" dirty="0">
                <a:latin typeface="Arial monospaced for SAP" panose="020B0609020202030204" pitchFamily="49" charset="0"/>
              </a:rPr>
              <a:t> Central </a:t>
            </a:r>
            <a:r>
              <a:rPr lang="en-US" b="1" dirty="0" err="1">
                <a:latin typeface="Arial monospaced for SAP" panose="020B0609020202030204" pitchFamily="49" charset="0"/>
              </a:rPr>
              <a:t>en</a:t>
            </a:r>
            <a:r>
              <a:rPr lang="en-US" b="1" dirty="0">
                <a:latin typeface="Arial monospaced for SAP" panose="020B0609020202030204" pitchFamily="49" charset="0"/>
              </a:rPr>
              <a:t> SPSS</a:t>
            </a:r>
            <a:endParaRPr lang="es-CL" b="1" dirty="0">
              <a:latin typeface="Arial monospaced for SAP" panose="020B0609020202030204" pitchFamily="49" charset="0"/>
            </a:endParaRPr>
          </a:p>
        </p:txBody>
      </p:sp>
      <p:pic>
        <p:nvPicPr>
          <p:cNvPr id="6" name="Marcador de contenido 5">
            <a:extLst>
              <a:ext uri="{FF2B5EF4-FFF2-40B4-BE49-F238E27FC236}">
                <a16:creationId xmlns:a16="http://schemas.microsoft.com/office/drawing/2014/main" id="{779D126A-C579-4438-8D58-89AC3C558B0C}"/>
              </a:ext>
            </a:extLst>
          </p:cNvPr>
          <p:cNvPicPr>
            <a:picLocks noGrp="1" noChangeAspect="1"/>
          </p:cNvPicPr>
          <p:nvPr>
            <p:ph idx="1"/>
          </p:nvPr>
        </p:nvPicPr>
        <p:blipFill>
          <a:blip r:embed="rId2"/>
          <a:stretch>
            <a:fillRect/>
          </a:stretch>
        </p:blipFill>
        <p:spPr>
          <a:xfrm>
            <a:off x="1054359" y="1318166"/>
            <a:ext cx="10039739" cy="5539834"/>
          </a:xfrm>
        </p:spPr>
      </p:pic>
      <p:pic>
        <p:nvPicPr>
          <p:cNvPr id="4" name="Imagen 3">
            <a:extLst>
              <a:ext uri="{FF2B5EF4-FFF2-40B4-BE49-F238E27FC236}">
                <a16:creationId xmlns:a16="http://schemas.microsoft.com/office/drawing/2014/main" id="{F2093370-68A0-4B4E-9733-8A4ED3F8A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4520" y="0"/>
            <a:ext cx="1247480" cy="810705"/>
          </a:xfrm>
          <a:prstGeom prst="rect">
            <a:avLst/>
          </a:prstGeom>
        </p:spPr>
      </p:pic>
    </p:spTree>
    <p:extLst>
      <p:ext uri="{BB962C8B-B14F-4D97-AF65-F5344CB8AC3E}">
        <p14:creationId xmlns:p14="http://schemas.microsoft.com/office/powerpoint/2010/main" val="18656220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780</Words>
  <Application>Microsoft Office PowerPoint</Application>
  <PresentationFormat>Panorámica</PresentationFormat>
  <Paragraphs>37</Paragraphs>
  <Slides>13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Arial monospaced for SAP</vt:lpstr>
      <vt:lpstr>Calibri</vt:lpstr>
      <vt:lpstr>Calibri Light</vt:lpstr>
      <vt:lpstr>Tema de Office</vt:lpstr>
      <vt:lpstr>Curso: Estadísticas para no estadísticos en SPSS. </vt:lpstr>
      <vt:lpstr>MEDIDAS DE TENDENCIA CENTRAL</vt:lpstr>
      <vt:lpstr>LA MEDIA ARITMÉTICA</vt:lpstr>
      <vt:lpstr>VEÁMOS UN EJEMPLO…</vt:lpstr>
      <vt:lpstr>LA MEDIANA</vt:lpstr>
      <vt:lpstr>LA MEDIANA PARA DATOS NO AGRUPADOS</vt:lpstr>
      <vt:lpstr>LA MODA</vt:lpstr>
      <vt:lpstr>CÁLCULO DE LA MODA PARA DATOS AGRUPADOS</vt:lpstr>
      <vt:lpstr>Medidas de Tendencia Central en SPSS</vt:lpstr>
      <vt:lpstr>MEDIDAS DE DISPERSIÓN </vt:lpstr>
      <vt:lpstr>VARIANZA DE LA POBLACIÓN</vt:lpstr>
      <vt:lpstr>DESVIACIÓN ESTÁNDAR DE LA POBLACIÓN</vt:lpstr>
      <vt:lpstr>Medidas de Dispersión Central en SPSS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Estadísticas para no estadísticos en SPSS. </dc:title>
  <dc:creator>DIEGO MIRANDA OLAVARRIA</dc:creator>
  <cp:lastModifiedBy>DIEGO MIRANDA OLAVARRIA</cp:lastModifiedBy>
  <cp:revision>18</cp:revision>
  <dcterms:created xsi:type="dcterms:W3CDTF">2025-05-05T03:58:45Z</dcterms:created>
  <dcterms:modified xsi:type="dcterms:W3CDTF">2025-05-05T14:59:50Z</dcterms:modified>
</cp:coreProperties>
</file>