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3EAEF-AD24-4B20-998B-100953678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85FFB1-C3AE-4066-98D7-28A09377B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2C31CE-88BA-4281-814D-C0ED0BEA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22B9-AF6E-4D0B-93D3-2A2C8165E4C0}" type="datetimeFigureOut">
              <a:rPr lang="es-CL" smtClean="0"/>
              <a:t>05-05-2025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E9135C-8C8F-44CF-95EE-CACAE5C77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18C9AF-02E7-4F35-B9AA-10F1323D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BFB8-36B4-4E0B-884D-9B1EEC7CA8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638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F8A7C-B2B1-4F0F-847C-FDC1D94D1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815F0E-5CC7-452D-A3C3-D69D65A67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0651DA-C639-40DE-A58C-CEFDA096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22B9-AF6E-4D0B-93D3-2A2C8165E4C0}" type="datetimeFigureOut">
              <a:rPr lang="es-CL" smtClean="0"/>
              <a:t>05-05-2025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C97D49-35C5-4988-87E4-23447384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8A726F-CA21-48B2-9589-C130F4CD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BFB8-36B4-4E0B-884D-9B1EEC7CA8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970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431240-7BF7-4AF0-BD24-255CF1C25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5AE63A-7E1F-4A3A-9E75-80839812D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A9CB14-480F-4D6E-A8F1-BE341885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22B9-AF6E-4D0B-93D3-2A2C8165E4C0}" type="datetimeFigureOut">
              <a:rPr lang="es-CL" smtClean="0"/>
              <a:t>05-05-2025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593AED-CFC3-42D7-948D-1CFA311B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37C48B-7637-4D39-82F8-AFA6E034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BFB8-36B4-4E0B-884D-9B1EEC7CA8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193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7CDFD-5160-4D2D-B7B5-92D3DDCE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58BF37-5118-42BA-B14F-5E8A29766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CA4978-4D88-485E-8E62-88EDE2C8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22B9-AF6E-4D0B-93D3-2A2C8165E4C0}" type="datetimeFigureOut">
              <a:rPr lang="es-CL" smtClean="0"/>
              <a:t>05-05-2025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71C2E-6B84-425D-9B5C-7AC69DD7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7554B8-569D-408A-8A68-4F2698DA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BFB8-36B4-4E0B-884D-9B1EEC7CA8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99342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422EB-0BAE-4697-BD16-6DC7E291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EE0E27-5848-42A2-8428-797684904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206A4A-6C77-434A-8817-7651B02D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22B9-AF6E-4D0B-93D3-2A2C8165E4C0}" type="datetimeFigureOut">
              <a:rPr lang="es-CL" smtClean="0"/>
              <a:t>05-05-2025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6A3255-376A-4EF0-9FCD-03ECCD17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844174-EF58-4519-98E2-CA8F6373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BFB8-36B4-4E0B-884D-9B1EEC7CA8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1133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E4AC9-6B15-4F69-BCD9-73AC8240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D6972B-F41D-40A7-9074-1C5867722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A1FC56-E64A-4A5D-AA2F-4655F672F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01BD6C-9DB9-4BE6-950F-B46AE14A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22B9-AF6E-4D0B-93D3-2A2C8165E4C0}" type="datetimeFigureOut">
              <a:rPr lang="es-CL" smtClean="0"/>
              <a:t>05-05-2025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DBBAB2-B695-4D4C-8C79-C3CCA7B0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79D12C-BBE9-4457-8BEA-296CF89E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BFB8-36B4-4E0B-884D-9B1EEC7CA8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376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F0EBF-9CC6-4725-A18F-A11D603C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166369-DF8A-44BF-94F4-A8F60DE9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663FA0-C637-4C23-A3A4-DA02B6972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DE76E0-8835-45DF-B724-ECD0290A9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7C1A3B-0807-4B1B-B3A1-FCD608611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99474D-3B68-4133-97D7-290D0F08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22B9-AF6E-4D0B-93D3-2A2C8165E4C0}" type="datetimeFigureOut">
              <a:rPr lang="es-CL" smtClean="0"/>
              <a:t>05-05-2025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258569C-523B-4591-8D97-CC74E273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C93861-2DA0-4FDA-994C-A1F12151E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BFB8-36B4-4E0B-884D-9B1EEC7CA8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9914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222D8-3428-44C5-916D-761E3218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2DEAC2-BF09-474F-AA47-A78E37A0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22B9-AF6E-4D0B-93D3-2A2C8165E4C0}" type="datetimeFigureOut">
              <a:rPr lang="es-CL" smtClean="0"/>
              <a:t>05-05-2025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A4B50E-A26E-4053-ACC6-360AAA24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A82B0F-9DC0-41F4-A05F-F979318F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BFB8-36B4-4E0B-884D-9B1EEC7CA8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5866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D744E5-F6F0-4CC1-9C7E-F8D5C31D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22B9-AF6E-4D0B-93D3-2A2C8165E4C0}" type="datetimeFigureOut">
              <a:rPr lang="es-CL" smtClean="0"/>
              <a:t>05-05-2025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48D8ED0-CF4C-4807-9791-A01E606F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095F0D-17B5-4249-B25E-658E8B4A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BFB8-36B4-4E0B-884D-9B1EEC7CA8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007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30347-53AF-4054-8505-4944D64A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8D416E-D5FB-4021-BB74-C67BC28E5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8B4982-370A-42C7-AFBC-E2493FE819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BDF5AE-DB22-49ED-BAD8-34B31F91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22B9-AF6E-4D0B-93D3-2A2C8165E4C0}" type="datetimeFigureOut">
              <a:rPr lang="es-CL" smtClean="0"/>
              <a:t>05-05-2025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DFB294-CE97-4121-9BC4-C2B4851A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76ABBE-E4EA-4CA9-97B2-D060CC3C0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BFB8-36B4-4E0B-884D-9B1EEC7CA8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41588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9F2F1-E4F3-43A9-8121-F60E951F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D8E1F13-84CD-4AE4-99E8-16947316D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7CA7CF-76C5-4AC5-A3B6-D03E9EBDD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A0D133-B090-4937-9860-030BAAC0A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22B9-AF6E-4D0B-93D3-2A2C8165E4C0}" type="datetimeFigureOut">
              <a:rPr lang="es-CL" smtClean="0"/>
              <a:t>05-05-2025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4A04781-D338-4794-A2D0-AC1300DA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EF14C5-C991-4535-845B-4F8D789C6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FBFB8-36B4-4E0B-884D-9B1EEC7CA8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159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8B4702-22FE-4176-9317-E7FF9EF10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C56800-887E-44BE-B405-6EEA005BB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4322C0-D2A1-49E9-93CC-45B7D09C2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822B9-AF6E-4D0B-93D3-2A2C8165E4C0}" type="datetimeFigureOut">
              <a:rPr lang="es-CL" smtClean="0"/>
              <a:t>05-05-2025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53C220-3507-44BC-BA65-E46C6EEAC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62237C-9BBE-4441-A7EB-63741B537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FBFB8-36B4-4E0B-884D-9B1EEC7CA8E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821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Fondos de Y Estadísticas, Fotos y Imágenes De Descarga Gratis | Pngtree">
            <a:extLst>
              <a:ext uri="{FF2B5EF4-FFF2-40B4-BE49-F238E27FC236}">
                <a16:creationId xmlns:a16="http://schemas.microsoft.com/office/drawing/2014/main" id="{89E2EA47-B1BD-443C-94B5-D87A0762C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9" y="-108933"/>
            <a:ext cx="12141722" cy="6966932"/>
          </a:xfrm>
          <a:prstGeom prst="rect">
            <a:avLst/>
          </a:prstGeom>
          <a:noFill/>
          <a:effectLst>
            <a:glow>
              <a:schemeClr val="accent1">
                <a:alpha val="48000"/>
              </a:schemeClr>
            </a:glo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95399F-0B55-4C1D-88A7-810947D5A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6805" y="68926"/>
            <a:ext cx="9144000" cy="2606857"/>
          </a:xfrm>
        </p:spPr>
        <p:txBody>
          <a:bodyPr>
            <a:normAutofit/>
          </a:bodyPr>
          <a:lstStyle/>
          <a:p>
            <a:r>
              <a:rPr lang="es-CL" sz="4400" b="1" dirty="0">
                <a:solidFill>
                  <a:schemeClr val="bg1"/>
                </a:solidFill>
                <a:latin typeface="Arial monospaced for SAP" panose="020B0609020202030204" pitchFamily="49" charset="0"/>
              </a:rPr>
              <a:t>Curso: Estadísticas para no estadísticos en SPSS.</a:t>
            </a:r>
            <a:br>
              <a:rPr lang="es-CL" sz="4400" b="1" dirty="0"/>
            </a:br>
            <a:endParaRPr lang="es-CL" sz="44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175EE9-AFAE-41D9-BD22-62BC2548B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306" y="5618374"/>
            <a:ext cx="9144000" cy="1239625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</a:rPr>
              <a:t>Docente: Diego Miranda Olavarría</a:t>
            </a:r>
          </a:p>
          <a:p>
            <a:r>
              <a:rPr lang="es-CL" i="1" dirty="0">
                <a:solidFill>
                  <a:schemeClr val="bg1"/>
                </a:solidFill>
              </a:rPr>
              <a:t>Data </a:t>
            </a:r>
            <a:r>
              <a:rPr lang="es-CL" i="1" dirty="0" err="1">
                <a:solidFill>
                  <a:schemeClr val="bg1"/>
                </a:solidFill>
              </a:rPr>
              <a:t>Scientist</a:t>
            </a:r>
            <a:endParaRPr lang="es-CL" i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9BD5D4-CF1E-4E64-A649-F787AFFA4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20" y="2635519"/>
            <a:ext cx="3766971" cy="151155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E63496A-367E-475D-A982-5FA66CCE1312}"/>
              </a:ext>
            </a:extLst>
          </p:cNvPr>
          <p:cNvSpPr txBox="1"/>
          <p:nvPr/>
        </p:nvSpPr>
        <p:spPr>
          <a:xfrm>
            <a:off x="457200" y="4817644"/>
            <a:ext cx="11709661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s-CL" sz="2400" b="1" dirty="0">
                <a:solidFill>
                  <a:schemeClr val="bg1"/>
                </a:solidFill>
                <a:latin typeface="Arial monospaced for SAP" panose="020B0609020202030204" pitchFamily="49" charset="0"/>
                <a:ea typeface="+mj-ea"/>
                <a:cs typeface="+mj-cs"/>
              </a:rPr>
              <a:t>Módulo 3: Comparación de resultados y pruebas de significancia. </a:t>
            </a:r>
          </a:p>
        </p:txBody>
      </p:sp>
    </p:spTree>
    <p:extLst>
      <p:ext uri="{BB962C8B-B14F-4D97-AF65-F5344CB8AC3E}">
        <p14:creationId xmlns:p14="http://schemas.microsoft.com/office/powerpoint/2010/main" val="41861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D9BF1-DE8B-4544-B026-1EB0C52B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s-CL" b="1" dirty="0">
                <a:latin typeface="Arial monospaced for SAP" panose="020B0609020202030204" pitchFamily="49" charset="0"/>
              </a:rPr>
              <a:t>¿Por qué comparar resultados?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554F01-F847-49E0-974D-DF993324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Evaluar si los cambios observados (en ventas, tiempos, satisfacción) son reales o aleatorios.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Comparar antes y después de una intervención (campaña, capacitación, cambio operativo).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Comparar desempeño entre zonas, equipos o perfiles de clientes.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Nota: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“Comparar es una de las formas más útiles de detectar qué funciona realmente en una organización.”</a:t>
            </a:r>
          </a:p>
          <a:p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D33196-AA92-425C-BBB5-6975D9E65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520" y="0"/>
            <a:ext cx="1247480" cy="8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3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ECDB3-00AD-4B43-B51D-133C9384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CL" b="1" dirty="0">
                <a:latin typeface="Arial monospaced for SAP" panose="020B0609020202030204" pitchFamily="49" charset="0"/>
              </a:rPr>
              <a:t>Prueba T (T-Test)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9BA9E2-CCF5-4909-9765-6BF8CE6D9A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300" y="2253082"/>
            <a:ext cx="11787108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CL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T-test pareado: compara antes y después en los mismos individuos (ej.: ventas antes y después de una campaña).</a:t>
            </a:r>
          </a:p>
          <a:p>
            <a:pPr marL="0" marR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s-CL" alt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CL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T-test independiente: compara dos grupos distintos (ej.: zona norte vs zona sur).</a:t>
            </a:r>
          </a:p>
          <a:p>
            <a:pPr marL="0" marR="0" lvl="0" indent="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s-CL" alt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CL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Requisito: los datos deben seguir distribución aproximadamente normal.</a:t>
            </a:r>
          </a:p>
        </p:txBody>
      </p:sp>
      <p:pic>
        <p:nvPicPr>
          <p:cNvPr id="1027" name="Picture 3" descr="Método de Campana de Gauss | Blog del Máster MBA Valencia">
            <a:extLst>
              <a:ext uri="{FF2B5EF4-FFF2-40B4-BE49-F238E27FC236}">
                <a16:creationId xmlns:a16="http://schemas.microsoft.com/office/drawing/2014/main" id="{87B9B335-724B-4380-93AF-2296A77BA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814" y="4608448"/>
            <a:ext cx="320992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27EFA09-7A36-432B-858E-B65ED8DB8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520" y="0"/>
            <a:ext cx="1247480" cy="8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C91A0-84DE-41F2-8F00-ADF379D1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CL" b="1" dirty="0">
                <a:latin typeface="Arial monospaced for SAP" panose="020B0609020202030204" pitchFamily="49" charset="0"/>
              </a:rPr>
              <a:t>T-Test en SPSS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DED157C6-8C6F-4E96-B409-C67E3A642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325562"/>
            <a:ext cx="9918441" cy="5532437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8E6469C-8A9D-43ED-A45B-C12BA6291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520" y="0"/>
            <a:ext cx="1247480" cy="8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3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79D34-71A3-4ADF-B17F-7573F72E5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398"/>
            <a:ext cx="10515600" cy="1325563"/>
          </a:xfrm>
        </p:spPr>
        <p:txBody>
          <a:bodyPr/>
          <a:lstStyle/>
          <a:p>
            <a:r>
              <a:rPr lang="es-CL" b="1" dirty="0">
                <a:latin typeface="Arial monospaced for SAP" panose="020B0609020202030204" pitchFamily="49" charset="0"/>
              </a:rPr>
              <a:t>ANOVA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70CD13-5B80-45DB-B355-6F7032E9D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520" y="0"/>
            <a:ext cx="1247480" cy="81070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D0260D3-932D-4F3D-928A-326159BC0F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8678" y="1847297"/>
            <a:ext cx="1063464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L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ANOVA permite comparar 3 o más grupos (ej.: zona norte, centro y sur).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s-CL" alt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L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Evalúa si al menos un grupo tiene un promedio significativamente diferente.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lang="es-CL" alt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CL" altLang="es-CL" sz="2400" dirty="0">
                <a:latin typeface="Arial" panose="020B0604020202020204" pitchFamily="34" charset="0"/>
                <a:cs typeface="Arial" panose="020B0604020202020204" pitchFamily="34" charset="0"/>
              </a:rPr>
              <a:t>Similar al T-test, pero extendido.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 descr="cómo hacer la tabla ANOVA con SPSS?.">
            <a:extLst>
              <a:ext uri="{FF2B5EF4-FFF2-40B4-BE49-F238E27FC236}">
                <a16:creationId xmlns:a16="http://schemas.microsoft.com/office/drawing/2014/main" id="{9E80E840-708D-4F16-BCAD-A1FDF77BF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69" y="4002832"/>
            <a:ext cx="6326155" cy="285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35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37CE1-0A05-4343-9FC6-A9BD24A0E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398"/>
            <a:ext cx="10515600" cy="1325563"/>
          </a:xfrm>
        </p:spPr>
        <p:txBody>
          <a:bodyPr/>
          <a:lstStyle/>
          <a:p>
            <a:r>
              <a:rPr lang="es-CL" b="1" dirty="0">
                <a:latin typeface="Arial monospaced for SAP" panose="020B0609020202030204" pitchFamily="49" charset="0"/>
              </a:rPr>
              <a:t>ANOVA en SPSS</a:t>
            </a:r>
            <a:br>
              <a:rPr lang="es-CL" b="1" dirty="0">
                <a:latin typeface="Arial monospaced for SAP" panose="020B0609020202030204" pitchFamily="49" charset="0"/>
              </a:rPr>
            </a:br>
            <a:endParaRPr lang="es-CL" b="1" dirty="0">
              <a:latin typeface="Arial monospaced for SAP" panose="020B0609020202030204" pitchFamily="49" charset="0"/>
            </a:endParaRP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5C66ED7-43A2-455E-A541-4EB3F3E37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3608" y="1318164"/>
            <a:ext cx="9600912" cy="5539835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1514942-1E65-4F26-A3BB-5008AA472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520" y="0"/>
            <a:ext cx="1247480" cy="8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06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195</Words>
  <Application>Microsoft Office PowerPoint</Application>
  <PresentationFormat>Panorámica</PresentationFormat>
  <Paragraphs>26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Arial monospaced for SAP</vt:lpstr>
      <vt:lpstr>Calibri</vt:lpstr>
      <vt:lpstr>Calibri Light</vt:lpstr>
      <vt:lpstr>Tema de Office</vt:lpstr>
      <vt:lpstr>Curso: Estadísticas para no estadísticos en SPSS. </vt:lpstr>
      <vt:lpstr>¿Por qué comparar resultados?</vt:lpstr>
      <vt:lpstr>Prueba T (T-Test)</vt:lpstr>
      <vt:lpstr>T-Test en SPSS</vt:lpstr>
      <vt:lpstr>ANOVA</vt:lpstr>
      <vt:lpstr>ANOVA en SPSS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Curso: Estadísticas para no estadísticos en SPSS. </dc:title>
  <dc:creator>DIEGO MIRANDA OLAVARRIA</dc:creator>
  <cp:lastModifiedBy>DIEGO MIRANDA OLAVARRIA</cp:lastModifiedBy>
  <cp:revision>10</cp:revision>
  <dcterms:created xsi:type="dcterms:W3CDTF">2025-05-05T15:00:19Z</dcterms:created>
  <dcterms:modified xsi:type="dcterms:W3CDTF">2025-05-05T15:16:13Z</dcterms:modified>
</cp:coreProperties>
</file>