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4" r:id="rId3"/>
    <p:sldId id="283" r:id="rId4"/>
    <p:sldId id="271" r:id="rId5"/>
    <p:sldId id="272" r:id="rId6"/>
    <p:sldId id="277" r:id="rId7"/>
    <p:sldId id="278" r:id="rId8"/>
    <p:sldId id="279" r:id="rId9"/>
    <p:sldId id="265" r:id="rId10"/>
    <p:sldId id="262" r:id="rId11"/>
    <p:sldId id="266"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281" r:id="rId26"/>
    <p:sldId id="260" r:id="rId27"/>
    <p:sldId id="285" r:id="rId28"/>
    <p:sldId id="274" r:id="rId29"/>
    <p:sldId id="275" r:id="rId30"/>
    <p:sldId id="286" r:id="rId31"/>
    <p:sldId id="276" r:id="rId32"/>
    <p:sldId id="287" r:id="rId33"/>
    <p:sldId id="288" r:id="rId34"/>
    <p:sldId id="280" r:id="rId35"/>
    <p:sldId id="289" r:id="rId36"/>
    <p:sldId id="282" r:id="rId37"/>
    <p:sldId id="290" r:id="rId38"/>
    <p:sldId id="259" r:id="rId39"/>
    <p:sldId id="291" r:id="rId40"/>
    <p:sldId id="292" r:id="rId41"/>
    <p:sldId id="263" r:id="rId42"/>
    <p:sldId id="293" r:id="rId43"/>
    <p:sldId id="268" r:id="rId4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130C8-F660-4B07-BB64-25BA9855B1BE}" type="datetimeFigureOut">
              <a:rPr lang="es-CL" smtClean="0"/>
              <a:t>20-03-2025</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4CDBF-6C39-45BB-80CE-6E218D1B18CA}" type="slidenum">
              <a:rPr lang="es-CL" smtClean="0"/>
              <a:t>‹Nº›</a:t>
            </a:fld>
            <a:endParaRPr lang="es-CL"/>
          </a:p>
        </p:txBody>
      </p:sp>
    </p:spTree>
    <p:extLst>
      <p:ext uri="{BB962C8B-B14F-4D97-AF65-F5344CB8AC3E}">
        <p14:creationId xmlns:p14="http://schemas.microsoft.com/office/powerpoint/2010/main" val="260213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915cad92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915cad92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Tree>
    <p:extLst>
      <p:ext uri="{BB962C8B-B14F-4D97-AF65-F5344CB8AC3E}">
        <p14:creationId xmlns:p14="http://schemas.microsoft.com/office/powerpoint/2010/main" val="381858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C19EF11-8D7B-4D48-965A-A5E04A892477}" type="slidenum">
              <a:rPr lang="en-US" smtClean="0"/>
              <a:t>19</a:t>
            </a:fld>
            <a:endParaRPr lang="en-US"/>
          </a:p>
        </p:txBody>
      </p:sp>
    </p:spTree>
    <p:extLst>
      <p:ext uri="{BB962C8B-B14F-4D97-AF65-F5344CB8AC3E}">
        <p14:creationId xmlns:p14="http://schemas.microsoft.com/office/powerpoint/2010/main" val="126395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C1EA5-81D4-4230-81C7-005EA28479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49884A2C-82EB-4FEF-B76E-91974C216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E2032AD0-2AB9-421A-9426-5C0D5B7FA66F}"/>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5" name="Marcador de pie de página 4">
            <a:extLst>
              <a:ext uri="{FF2B5EF4-FFF2-40B4-BE49-F238E27FC236}">
                <a16:creationId xmlns:a16="http://schemas.microsoft.com/office/drawing/2014/main" id="{61EB31B7-10A9-443E-BB41-9685EE78850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EDC7418-2193-4C02-90DA-E8F9E18F78DC}"/>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2319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DB2B2-7CF3-464A-A468-A25DF6C9B2D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55C2283-696B-4323-BCDF-195CC388DE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ABA80A-2699-4C82-BBE1-B4A6B2B3B64A}"/>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5" name="Marcador de pie de página 4">
            <a:extLst>
              <a:ext uri="{FF2B5EF4-FFF2-40B4-BE49-F238E27FC236}">
                <a16:creationId xmlns:a16="http://schemas.microsoft.com/office/drawing/2014/main" id="{FC42A9AA-C8C5-4230-ACA6-152D45F4668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45B47C-6E11-48CD-9B2F-DE54F9BC4D68}"/>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93112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E8FA02-DF4F-4D2E-A389-FA7AC87685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DC139337-2E91-4AFB-8892-8FDAE1D4A9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6D54533-DA25-4E9D-B98C-A7D7E511EE96}"/>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5" name="Marcador de pie de página 4">
            <a:extLst>
              <a:ext uri="{FF2B5EF4-FFF2-40B4-BE49-F238E27FC236}">
                <a16:creationId xmlns:a16="http://schemas.microsoft.com/office/drawing/2014/main" id="{9C58A2D2-2960-4FC3-B066-2ADCBD43E49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53756FC-6F40-4CDE-A1FA-D264FFA7731A}"/>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86422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30141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C051E-A972-458E-8F83-F72BD8C7BB3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A6BF75E-85EA-43DA-BB9B-68E239F47E1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C4DE17C-FCAE-4377-819F-D94DE9C77C23}"/>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5" name="Marcador de pie de página 4">
            <a:extLst>
              <a:ext uri="{FF2B5EF4-FFF2-40B4-BE49-F238E27FC236}">
                <a16:creationId xmlns:a16="http://schemas.microsoft.com/office/drawing/2014/main" id="{693F483E-2E93-4A0E-AAD6-B37A0E8A7FE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8F5BCC3-4DA2-4F6F-8CCA-42FF3256B15B}"/>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15972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A3BAF-4ECF-4804-964A-EEA0ECBB189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3A5F724-94FE-4247-AED3-859929AC9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1A28B7A-931B-41AD-AE3F-E1487AFF3666}"/>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5" name="Marcador de pie de página 4">
            <a:extLst>
              <a:ext uri="{FF2B5EF4-FFF2-40B4-BE49-F238E27FC236}">
                <a16:creationId xmlns:a16="http://schemas.microsoft.com/office/drawing/2014/main" id="{E0344742-76AA-4F0D-A267-294F76A06F6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1B9F2A7-4A23-4654-B61C-5B2A02A2D474}"/>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277016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61BB3-245B-41C9-8BD6-B4250BB7DCE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D8C98B1-1C00-4D14-8156-B49E3ED28A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8C52D9C-34C3-4BFC-86EF-6CD0A75F240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7E5E325F-DA77-4715-897D-493AC8FA4DA2}"/>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6" name="Marcador de pie de página 5">
            <a:extLst>
              <a:ext uri="{FF2B5EF4-FFF2-40B4-BE49-F238E27FC236}">
                <a16:creationId xmlns:a16="http://schemas.microsoft.com/office/drawing/2014/main" id="{EAA26651-1860-484A-8EBA-22BD6C1A31A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526BE12-D2BF-423E-8AB0-77E49A150CCC}"/>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43832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6B438-82A8-4C95-BF4B-9EA9FC0DF45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392553C-BA7D-45F4-B58F-38B63FD09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C6F4E5E-32C4-4BCF-BF42-BBD703CC686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82CCC517-1B48-4628-AF3C-97BB3AB4F3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941811-3D10-4EE7-B033-757FD70EC3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53AD0F05-AE4F-4E5A-BCCF-EE1F6E9CE52F}"/>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8" name="Marcador de pie de página 7">
            <a:extLst>
              <a:ext uri="{FF2B5EF4-FFF2-40B4-BE49-F238E27FC236}">
                <a16:creationId xmlns:a16="http://schemas.microsoft.com/office/drawing/2014/main" id="{B9C57DE3-BF7E-431A-8713-084BF71D1989}"/>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CFC5F9E0-5E77-4FE4-ACF1-7644DD7FBF26}"/>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186626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CE1BD-76C2-4E08-AA70-1D40B54F75C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F432A605-05CC-4549-9627-85A95D72E447}"/>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4" name="Marcador de pie de página 3">
            <a:extLst>
              <a:ext uri="{FF2B5EF4-FFF2-40B4-BE49-F238E27FC236}">
                <a16:creationId xmlns:a16="http://schemas.microsoft.com/office/drawing/2014/main" id="{BF3AD2B7-6C31-4029-BFBA-08BEB6DBED1E}"/>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5F9DB528-E253-406D-82E7-04BFF33ECE21}"/>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3550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F50B53-29DD-4827-AB8E-A0A6468F0F94}"/>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3" name="Marcador de pie de página 2">
            <a:extLst>
              <a:ext uri="{FF2B5EF4-FFF2-40B4-BE49-F238E27FC236}">
                <a16:creationId xmlns:a16="http://schemas.microsoft.com/office/drawing/2014/main" id="{FF3EAF8F-7F7C-4BA3-96A8-31A65F188EC3}"/>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9F12D96D-593D-49F9-96E7-03A897D22E54}"/>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409701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9D935-96E7-4135-BA5C-FE1A043C117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82363DC-4640-4FFC-A112-FA72A4FE9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848BC1EB-D2E5-4D65-A331-64B1CF78B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3E26F14-5735-4B5C-A03B-C98234C263FB}"/>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6" name="Marcador de pie de página 5">
            <a:extLst>
              <a:ext uri="{FF2B5EF4-FFF2-40B4-BE49-F238E27FC236}">
                <a16:creationId xmlns:a16="http://schemas.microsoft.com/office/drawing/2014/main" id="{0DB930A8-B961-4AAF-B4A1-E396E4C1EE9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C64D440-B5CA-43B1-846B-9FBB080A8225}"/>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22338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EE9AE-8324-485F-AACF-54D17F5D40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725AB804-7949-4829-913F-0E6188E53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0224821F-382A-4311-AD45-1907D5472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82859C-CF79-4867-B7CD-2F289C00CB4E}"/>
              </a:ext>
            </a:extLst>
          </p:cNvPr>
          <p:cNvSpPr>
            <a:spLocks noGrp="1"/>
          </p:cNvSpPr>
          <p:nvPr>
            <p:ph type="dt" sz="half" idx="10"/>
          </p:nvPr>
        </p:nvSpPr>
        <p:spPr/>
        <p:txBody>
          <a:bodyPr/>
          <a:lstStyle/>
          <a:p>
            <a:fld id="{6313E83A-5165-4D6F-9B1D-25C81632C43A}" type="datetimeFigureOut">
              <a:rPr lang="es-CL" smtClean="0"/>
              <a:t>20-03-2025</a:t>
            </a:fld>
            <a:endParaRPr lang="es-CL"/>
          </a:p>
        </p:txBody>
      </p:sp>
      <p:sp>
        <p:nvSpPr>
          <p:cNvPr id="6" name="Marcador de pie de página 5">
            <a:extLst>
              <a:ext uri="{FF2B5EF4-FFF2-40B4-BE49-F238E27FC236}">
                <a16:creationId xmlns:a16="http://schemas.microsoft.com/office/drawing/2014/main" id="{70B1694C-2C0B-48AC-A2DA-C7D5741EC66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D5C0874-2C5A-423C-9E79-3C5BF3CCE58C}"/>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11598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CBBC7FA-411F-4DE3-AB9F-AD2FC6E261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89E8089-E96D-4D57-BF17-C06590A2A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9C40EEB-A13D-4933-B815-2D2383F0D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3E83A-5165-4D6F-9B1D-25C81632C43A}" type="datetimeFigureOut">
              <a:rPr lang="es-CL" smtClean="0"/>
              <a:t>20-03-2025</a:t>
            </a:fld>
            <a:endParaRPr lang="es-CL"/>
          </a:p>
        </p:txBody>
      </p:sp>
      <p:sp>
        <p:nvSpPr>
          <p:cNvPr id="5" name="Marcador de pie de página 4">
            <a:extLst>
              <a:ext uri="{FF2B5EF4-FFF2-40B4-BE49-F238E27FC236}">
                <a16:creationId xmlns:a16="http://schemas.microsoft.com/office/drawing/2014/main" id="{04353585-9A47-4DE6-9251-7C0032DCA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B07BBF7C-166F-4922-AF53-DC640258B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9822D-FE9B-4595-89BA-8957F4D8F727}" type="slidenum">
              <a:rPr lang="es-CL" smtClean="0"/>
              <a:t>‹Nº›</a:t>
            </a:fld>
            <a:endParaRPr lang="es-CL"/>
          </a:p>
        </p:txBody>
      </p:sp>
    </p:spTree>
    <p:extLst>
      <p:ext uri="{BB962C8B-B14F-4D97-AF65-F5344CB8AC3E}">
        <p14:creationId xmlns:p14="http://schemas.microsoft.com/office/powerpoint/2010/main" val="3229746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5399F-0B55-4C1D-88A7-810947D5AB9C}"/>
              </a:ext>
            </a:extLst>
          </p:cNvPr>
          <p:cNvSpPr>
            <a:spLocks noGrp="1"/>
          </p:cNvSpPr>
          <p:nvPr>
            <p:ph type="ctrTitle"/>
          </p:nvPr>
        </p:nvSpPr>
        <p:spPr>
          <a:xfrm>
            <a:off x="1524000" y="2183363"/>
            <a:ext cx="9144000" cy="2387600"/>
          </a:xfrm>
        </p:spPr>
        <p:txBody>
          <a:bodyPr>
            <a:normAutofit/>
          </a:bodyPr>
          <a:lstStyle/>
          <a:p>
            <a:r>
              <a:rPr lang="es-CL" sz="4400" b="1" dirty="0"/>
              <a:t>Diplomado Ciencia de Datos &amp; IA.</a:t>
            </a:r>
            <a:br>
              <a:rPr lang="es-CL" sz="4400" b="1" dirty="0"/>
            </a:br>
            <a:r>
              <a:rPr lang="es-CL" sz="4400" b="1" dirty="0"/>
              <a:t>Unidad 1: Transformación Digital.</a:t>
            </a:r>
            <a:br>
              <a:rPr lang="es-CL" sz="4400" b="1" dirty="0"/>
            </a:br>
            <a:endParaRPr lang="es-CL" sz="4400" b="1" dirty="0"/>
          </a:p>
        </p:txBody>
      </p:sp>
      <p:sp>
        <p:nvSpPr>
          <p:cNvPr id="3" name="Subtítulo 2">
            <a:extLst>
              <a:ext uri="{FF2B5EF4-FFF2-40B4-BE49-F238E27FC236}">
                <a16:creationId xmlns:a16="http://schemas.microsoft.com/office/drawing/2014/main" id="{C3175EE9-AFAE-41D9-BD22-62BC2548B2C3}"/>
              </a:ext>
            </a:extLst>
          </p:cNvPr>
          <p:cNvSpPr>
            <a:spLocks noGrp="1"/>
          </p:cNvSpPr>
          <p:nvPr>
            <p:ph type="subTitle" idx="1"/>
          </p:nvPr>
        </p:nvSpPr>
        <p:spPr>
          <a:xfrm>
            <a:off x="1409306" y="5202238"/>
            <a:ext cx="9144000" cy="1655762"/>
          </a:xfrm>
        </p:spPr>
        <p:txBody>
          <a:bodyPr/>
          <a:lstStyle/>
          <a:p>
            <a:r>
              <a:rPr lang="es-CL" dirty="0"/>
              <a:t>Docente: Diego Miranda Olavarría</a:t>
            </a:r>
          </a:p>
          <a:p>
            <a:r>
              <a:rPr lang="es-CL" i="1" dirty="0"/>
              <a:t>Data </a:t>
            </a:r>
            <a:r>
              <a:rPr lang="es-CL" i="1" dirty="0" err="1"/>
              <a:t>Scientist</a:t>
            </a:r>
            <a:endParaRPr lang="es-CL" i="1" dirty="0"/>
          </a:p>
        </p:txBody>
      </p:sp>
      <p:pic>
        <p:nvPicPr>
          <p:cNvPr id="7" name="Imagen 6">
            <a:extLst>
              <a:ext uri="{FF2B5EF4-FFF2-40B4-BE49-F238E27FC236}">
                <a16:creationId xmlns:a16="http://schemas.microsoft.com/office/drawing/2014/main" id="{B39BD5D4-CF1E-4E64-A649-F787AFFA4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723" y="51323"/>
            <a:ext cx="5967167" cy="2132040"/>
          </a:xfrm>
          <a:prstGeom prst="rect">
            <a:avLst/>
          </a:prstGeom>
        </p:spPr>
      </p:pic>
    </p:spTree>
    <p:extLst>
      <p:ext uri="{BB962C8B-B14F-4D97-AF65-F5344CB8AC3E}">
        <p14:creationId xmlns:p14="http://schemas.microsoft.com/office/powerpoint/2010/main" val="41861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a:t>
            </a:r>
            <a:r>
              <a:rPr lang="es-MX" b="1" i="1" dirty="0"/>
              <a:t>Big Data</a:t>
            </a:r>
            <a:r>
              <a:rPr lang="es-MX" b="1" dirty="0"/>
              <a:t>…</a:t>
            </a:r>
            <a:endParaRPr lang="en-US" b="1" dirty="0"/>
          </a:p>
        </p:txBody>
      </p:sp>
      <p:sp>
        <p:nvSpPr>
          <p:cNvPr id="3" name="Marcador de contenido 2"/>
          <p:cNvSpPr>
            <a:spLocks noGrp="1"/>
          </p:cNvSpPr>
          <p:nvPr>
            <p:ph idx="1"/>
          </p:nvPr>
        </p:nvSpPr>
        <p:spPr/>
        <p:txBody>
          <a:bodyPr/>
          <a:lstStyle/>
          <a:p>
            <a:pPr algn="just"/>
            <a:r>
              <a:rPr lang="es-MX" i="1" dirty="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a:t>Una definición mas simple es, si no podemos compartirlo en la red ni procesarlo en nuestras computadoras o no tenemos los softwares necesarios, </a:t>
            </a:r>
            <a:r>
              <a:rPr lang="es-MX" b="1" dirty="0"/>
              <a:t>ESO ES BIG DATA.</a:t>
            </a:r>
            <a:endParaRPr lang="en-US" b="1" dirty="0"/>
          </a:p>
          <a:p>
            <a:endParaRPr lang="en-US" dirty="0"/>
          </a:p>
        </p:txBody>
      </p:sp>
      <p:pic>
        <p:nvPicPr>
          <p:cNvPr id="4" name="Imagen 3">
            <a:extLst>
              <a:ext uri="{FF2B5EF4-FFF2-40B4-BE49-F238E27FC236}">
                <a16:creationId xmlns:a16="http://schemas.microsoft.com/office/drawing/2014/main" id="{D692340F-872F-442F-9B0E-B505232D6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7777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a:t>Según el informe de </a:t>
            </a:r>
            <a:r>
              <a:rPr lang="es-MX" i="1" dirty="0"/>
              <a:t>Data </a:t>
            </a:r>
            <a:r>
              <a:rPr lang="es-MX" i="1" dirty="0" err="1"/>
              <a:t>Never</a:t>
            </a:r>
            <a:r>
              <a:rPr lang="es-MX" i="1" dirty="0"/>
              <a:t> </a:t>
            </a:r>
            <a:r>
              <a:rPr lang="es-MX" i="1" dirty="0" err="1"/>
              <a:t>Sleeps</a:t>
            </a:r>
            <a:r>
              <a:rPr lang="es-MX" i="1" dirty="0"/>
              <a:t>, </a:t>
            </a:r>
            <a:r>
              <a:rPr lang="es-MX" dirty="0"/>
              <a:t>en un solo minuto durante el 2019, se enviaron 511.200 tuits, se subieron 55.140 fotos a Instagram, se visualizaron 694.444 horas de video en </a:t>
            </a:r>
            <a:r>
              <a:rPr lang="es-MX" dirty="0" err="1"/>
              <a:t>Netflix</a:t>
            </a:r>
            <a:r>
              <a:rPr lang="es-MX" dirty="0"/>
              <a:t>, 231.840 llamadas de Skype y fueron revisados 1.400.000 perfiles potenciales de parejas en </a:t>
            </a:r>
            <a:r>
              <a:rPr lang="es-MX" dirty="0" err="1"/>
              <a:t>Tinder</a:t>
            </a:r>
            <a:r>
              <a:rPr lang="es-MX" dirty="0"/>
              <a:t>.</a:t>
            </a:r>
          </a:p>
          <a:p>
            <a:pPr algn="just"/>
            <a:endParaRPr lang="es-MX" i="1" dirty="0"/>
          </a:p>
          <a:p>
            <a:pPr algn="just"/>
            <a:endParaRPr lang="es-MX" i="1" dirty="0"/>
          </a:p>
          <a:p>
            <a:pPr marL="0" indent="0" algn="ctr">
              <a:buNone/>
            </a:pPr>
            <a:r>
              <a:rPr lang="en-US" i="1" dirty="0"/>
              <a:t>https://www.domo.com/learn/infographic/data-never-sleeps-7</a:t>
            </a:r>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765110"/>
            <a:ext cx="5747238" cy="609289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4C3F24E-A5DC-4F4D-B2DA-670673915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48818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lstStyle/>
          <a:p>
            <a:pPr algn="just"/>
            <a:r>
              <a:rPr lang="es-MX" b="1" dirty="0"/>
              <a:t>Velocidad: </a:t>
            </a:r>
            <a:r>
              <a:rPr lang="es-MX" dirty="0"/>
              <a:t>Hablamos de Big Data cuando los datos se generan a gran velocidad. Muchas veces se trata de información que se genera sin detenciones y hablamos de </a:t>
            </a:r>
            <a:r>
              <a:rPr lang="es-MX" i="1" dirty="0" err="1"/>
              <a:t>streaming</a:t>
            </a:r>
            <a:r>
              <a:rPr lang="es-MX" dirty="0"/>
              <a:t> de datos. Algunos atributos relacionados con esta dimensión son: </a:t>
            </a:r>
            <a:r>
              <a:rPr lang="es-MX" dirty="0" err="1"/>
              <a:t>Batch</a:t>
            </a:r>
            <a:r>
              <a:rPr lang="es-MX" dirty="0"/>
              <a:t> o lotes; </a:t>
            </a:r>
            <a:r>
              <a:rPr lang="es-MX" dirty="0" err="1"/>
              <a:t>near</a:t>
            </a:r>
            <a:r>
              <a:rPr lang="es-MX" dirty="0"/>
              <a:t>-real time; y </a:t>
            </a:r>
            <a:r>
              <a:rPr lang="es-MX" dirty="0" err="1"/>
              <a:t>streams</a:t>
            </a:r>
            <a:r>
              <a:rPr lang="es-MX" dirty="0"/>
              <a:t> o flujos de datos.</a:t>
            </a:r>
          </a:p>
          <a:p>
            <a:pPr algn="just"/>
            <a:endParaRPr lang="es-MX" dirty="0"/>
          </a:p>
          <a:p>
            <a:pPr algn="just"/>
            <a:r>
              <a:rPr lang="es-MX" b="1" dirty="0"/>
              <a:t>Volumen: </a:t>
            </a:r>
            <a:r>
              <a:rPr lang="es-MX" dirty="0"/>
              <a:t>Cuando el tamaño de la información generada es tan grande se vuelve complejo almacenar, conservar y poner a disposición, entonces es </a:t>
            </a:r>
            <a:r>
              <a:rPr lang="es-MX" i="1" dirty="0"/>
              <a:t>Big Data</a:t>
            </a:r>
            <a:r>
              <a:rPr lang="es-MX" dirty="0"/>
              <a:t>. En esta dimensión, se comienza a hablar de exabyte, </a:t>
            </a:r>
            <a:r>
              <a:rPr lang="es-MX" dirty="0" err="1"/>
              <a:t>zettabyte</a:t>
            </a:r>
            <a:r>
              <a:rPr lang="es-MX" dirty="0"/>
              <a:t>, </a:t>
            </a:r>
            <a:r>
              <a:rPr lang="es-MX" dirty="0" err="1"/>
              <a:t>yottabyte</a:t>
            </a:r>
            <a:r>
              <a:rPr lang="es-MX" dirty="0"/>
              <a:t> y otras palabras creadas para nombrar estas cantidades inimaginables de información. </a:t>
            </a:r>
            <a:endParaRPr lang="en-US" dirty="0"/>
          </a:p>
        </p:txBody>
      </p:sp>
      <p:pic>
        <p:nvPicPr>
          <p:cNvPr id="5" name="Imagen 4">
            <a:extLst>
              <a:ext uri="{FF2B5EF4-FFF2-40B4-BE49-F238E27FC236}">
                <a16:creationId xmlns:a16="http://schemas.microsoft.com/office/drawing/2014/main" id="{E8BB5B40-7311-4D89-81B4-0A3C4C6F8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4621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b="1" dirty="0"/>
              <a:t>Variedad: </a:t>
            </a:r>
            <a:r>
              <a:rPr lang="es-MX" dirty="0"/>
              <a:t>Es interesante destacar que, si la información viene en múltiples formatos, casi siempre estaremos hablando de Big Data. El 90% del volumen de Big Data lo generan los datos no estructurados, es decir, aquellos que no cumplen con formatos simples de manejar en bases de datos, como videos, audios, imágenes, lecturas térmicas de sensores y otros tipos de datos similares. Entonces, hablaremos de cantidad de fuentes de datos diferentes.</a:t>
            </a:r>
          </a:p>
          <a:p>
            <a:pPr algn="just"/>
            <a:endParaRPr lang="es-MX" dirty="0"/>
          </a:p>
          <a:p>
            <a:pPr algn="just"/>
            <a:r>
              <a:rPr lang="es-MX" b="1" dirty="0"/>
              <a:t>Veracidad: </a:t>
            </a:r>
            <a:r>
              <a:rPr lang="es-MX" dirty="0"/>
              <a:t>Cuando trabajamos con grandes bases de datos, comienza el desafío de asegurar la calidad de los diferentes orígenes de datos. Y es aquí donde aparecen términos tales como consistencia, completitud, integridad, trazabilidad y ambigüedad de los datos. Todas características relacionadas con la veracidad del Big Data.</a:t>
            </a:r>
            <a:endParaRPr lang="en-US" dirty="0"/>
          </a:p>
        </p:txBody>
      </p:sp>
      <p:pic>
        <p:nvPicPr>
          <p:cNvPr id="6" name="Imagen 5">
            <a:extLst>
              <a:ext uri="{FF2B5EF4-FFF2-40B4-BE49-F238E27FC236}">
                <a16:creationId xmlns:a16="http://schemas.microsoft.com/office/drawing/2014/main" id="{161D1EB6-5E64-42FB-914D-40994E25F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71757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 y="763601"/>
            <a:ext cx="12192000" cy="6094400"/>
          </a:xfrm>
          <a:prstGeom prst="rect">
            <a:avLst/>
          </a:prstGeom>
          <a:noFill/>
          <a:ln>
            <a:noFill/>
          </a:ln>
        </p:spPr>
      </p:pic>
      <p:sp>
        <p:nvSpPr>
          <p:cNvPr id="83" name="Google Shape;83;p17"/>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s" b="1" dirty="0"/>
              <a:t>Cantidad de trabajos en Big Data</a:t>
            </a:r>
            <a:endParaRPr b="1" dirty="0"/>
          </a:p>
          <a:p>
            <a:pPr>
              <a:buClr>
                <a:schemeClr val="dk1"/>
              </a:buClr>
              <a:buSzPct val="39285"/>
            </a:pPr>
            <a:endParaRPr dirty="0"/>
          </a:p>
          <a:p>
            <a:endParaRPr dirty="0"/>
          </a:p>
        </p:txBody>
      </p:sp>
      <p:pic>
        <p:nvPicPr>
          <p:cNvPr id="4" name="Imagen 3">
            <a:extLst>
              <a:ext uri="{FF2B5EF4-FFF2-40B4-BE49-F238E27FC236}">
                <a16:creationId xmlns:a16="http://schemas.microsoft.com/office/drawing/2014/main" id="{C2EB2A27-1151-4D36-A3C0-AB8DE0116E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74005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255"/>
            <a:ext cx="10515600" cy="1325563"/>
          </a:xfrm>
        </p:spPr>
        <p:txBody>
          <a:bodyPr/>
          <a:lstStyle/>
          <a:p>
            <a:r>
              <a:rPr lang="es-MX" b="1" dirty="0"/>
              <a:t>Roles si quieres especializarte en el mundo del Big Data…</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Ingeniero de Datos</a:t>
            </a:r>
            <a:r>
              <a:rPr lang="es-MX" dirty="0"/>
              <a:t>, que es el encargado de programar en diversos lenguajes que permitan la extracción, modificación y carga de los datos, además de entender la arquitectura de Big Data. </a:t>
            </a:r>
          </a:p>
          <a:p>
            <a:pPr marL="0" indent="0" algn="just">
              <a:buNone/>
            </a:pPr>
            <a:endParaRPr lang="es-MX" dirty="0"/>
          </a:p>
          <a:p>
            <a:pPr algn="just"/>
            <a:r>
              <a:rPr lang="es-MX" b="1" dirty="0"/>
              <a:t>Científico de Datos</a:t>
            </a:r>
            <a:r>
              <a:rPr lang="es-MX" dirty="0"/>
              <a:t>, que es el responsable de crear modelos analíticos para resolver problemas y de supervisar la puesta en marcha del modelo.</a:t>
            </a:r>
            <a:endParaRPr lang="en-US" dirty="0"/>
          </a:p>
          <a:p>
            <a:pPr marL="0" indent="0" algn="just">
              <a:buNone/>
            </a:pPr>
            <a:endParaRPr lang="es-MX" dirty="0"/>
          </a:p>
          <a:p>
            <a:pPr marL="0" indent="0" algn="just">
              <a:buNone/>
            </a:pPr>
            <a:r>
              <a:rPr lang="es-MX" dirty="0"/>
              <a:t>Pero si cumples ambos roles… </a:t>
            </a:r>
          </a:p>
          <a:p>
            <a:pPr marL="0" indent="0" algn="just">
              <a:buNone/>
            </a:pPr>
            <a:r>
              <a:rPr lang="es-MX" dirty="0"/>
              <a:t>Serás un </a:t>
            </a:r>
            <a:r>
              <a:rPr lang="es-MX" b="1" dirty="0"/>
              <a:t>UNICORNIO</a:t>
            </a:r>
            <a:r>
              <a:rPr lang="es-MX" dirty="0"/>
              <a:t>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429" y="4352193"/>
            <a:ext cx="3687641" cy="2505807"/>
          </a:xfrm>
          <a:prstGeom prst="rect">
            <a:avLst/>
          </a:prstGeom>
        </p:spPr>
      </p:pic>
      <p:pic>
        <p:nvPicPr>
          <p:cNvPr id="6" name="Imagen 5">
            <a:extLst>
              <a:ext uri="{FF2B5EF4-FFF2-40B4-BE49-F238E27FC236}">
                <a16:creationId xmlns:a16="http://schemas.microsoft.com/office/drawing/2014/main" id="{CFEDB137-E81E-4850-AFF0-D3BE61B0A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88321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0" y="1239715"/>
            <a:ext cx="12063046" cy="5486400"/>
          </a:xfrm>
        </p:spPr>
        <p:txBody>
          <a:bodyPr>
            <a:normAutofit lnSpcReduction="10000"/>
          </a:bodyPr>
          <a:lstStyle/>
          <a:p>
            <a:pPr marL="0" indent="0" algn="just">
              <a:buNone/>
            </a:pPr>
            <a:r>
              <a:rPr lang="es-MX" dirty="0"/>
              <a:t>Con los Datos se pueden crear diversos modelos analíticos:</a:t>
            </a:r>
          </a:p>
          <a:p>
            <a:pPr marL="0" indent="0" algn="just">
              <a:buNone/>
            </a:pPr>
            <a:endParaRPr lang="es-MX" dirty="0"/>
          </a:p>
          <a:p>
            <a:pPr algn="just"/>
            <a:r>
              <a:rPr lang="es-MX" dirty="0"/>
              <a:t>Modelos para saber… Qué fue lo que sucedió?, que se denominan Modelos </a:t>
            </a:r>
            <a:r>
              <a:rPr lang="es-MX" b="1" dirty="0"/>
              <a:t>Descriptivos</a:t>
            </a:r>
            <a:r>
              <a:rPr lang="es-MX" dirty="0"/>
              <a:t>: Son diseñados para acceder a información pasada y su foco es resumir los hechos o resultados pasados. Es la forma más convencional de modelos analíticos y consiste en agregar datos, calcular indicadores claves de gestión y ponerlos a disposición del tomado de decisiones. </a:t>
            </a:r>
          </a:p>
          <a:p>
            <a:pPr marL="514350" indent="-514350" algn="just">
              <a:buAutoNum type="alphaLcParenR"/>
            </a:pPr>
            <a:endParaRPr lang="es-MX" dirty="0"/>
          </a:p>
          <a:p>
            <a:pPr algn="just"/>
            <a:r>
              <a:rPr lang="es-MX" dirty="0"/>
              <a:t>Modelos para saber… Por qué sucedió lo que sucedió?, que se denominan Modelos de </a:t>
            </a:r>
            <a:r>
              <a:rPr lang="es-MX" b="1" dirty="0"/>
              <a:t>Diagnóstico</a:t>
            </a:r>
            <a:r>
              <a:rPr lang="es-MX" dirty="0"/>
              <a:t>: Ayudan a entender el porqué de eventos pasados. Los ejemplos de usos provienen de problemas de negocios relacionados con el día a día de la empresa, tales como entender el desempeño de la fuerza de ventas y encontrar posibles causas de por qué un producto o un ejecutivo de venta tiene más éxito comercial que otros.</a:t>
            </a:r>
          </a:p>
          <a:p>
            <a:pPr marL="514350" indent="-514350">
              <a:buAutoNum type="alphaLcParenR"/>
            </a:pPr>
            <a:endParaRPr lang="en-US" dirty="0"/>
          </a:p>
        </p:txBody>
      </p:sp>
      <p:pic>
        <p:nvPicPr>
          <p:cNvPr id="5" name="Imagen 4">
            <a:extLst>
              <a:ext uri="{FF2B5EF4-FFF2-40B4-BE49-F238E27FC236}">
                <a16:creationId xmlns:a16="http://schemas.microsoft.com/office/drawing/2014/main" id="{9366203A-2E8E-4539-9C0B-045F2C614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10259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1" y="1325563"/>
            <a:ext cx="12027877" cy="5382968"/>
          </a:xfrm>
        </p:spPr>
        <p:txBody>
          <a:bodyPr>
            <a:normAutofit fontScale="92500" lnSpcReduction="10000"/>
          </a:bodyPr>
          <a:lstStyle/>
          <a:p>
            <a:pPr marL="0" indent="0" algn="just">
              <a:buNone/>
            </a:pPr>
            <a:endParaRPr lang="es-MX" dirty="0"/>
          </a:p>
          <a:p>
            <a:pPr algn="just"/>
            <a:r>
              <a:rPr lang="es-MX" dirty="0"/>
              <a:t>Modelos para saber… Qué es lo que más probablemente sucederá?, que se denominan Modelos </a:t>
            </a:r>
            <a:r>
              <a:rPr lang="es-MX" b="1" dirty="0"/>
              <a:t>Predictivos</a:t>
            </a:r>
            <a:r>
              <a:rPr lang="es-MX" dirty="0"/>
              <a:t>: Se usan para predecir resultados futuros en base a probabilidades. Algunos ejemplos pueden ser: Probabilidad de pago de un crédito, Predecir el sentimiento hacia una marca o producto de un usuario en base a sus redes sociales, Predecir fenómenos meteorológicos o La probabilidad de falla de una máquina.</a:t>
            </a:r>
          </a:p>
          <a:p>
            <a:pPr marL="514350" indent="-514350" algn="just">
              <a:buAutoNum type="alphaLcParenR"/>
            </a:pPr>
            <a:endParaRPr lang="es-MX" dirty="0"/>
          </a:p>
          <a:p>
            <a:pPr algn="just"/>
            <a:r>
              <a:rPr lang="es-MX" dirty="0"/>
              <a:t>Modelos para saber… Cómo puedo hacer para obtener el resultado esperado?, que se denominan Modelos </a:t>
            </a:r>
            <a:r>
              <a:rPr lang="es-MX" b="1" dirty="0"/>
              <a:t>Prescriptivos</a:t>
            </a:r>
            <a:r>
              <a:rPr lang="es-MX" dirty="0"/>
              <a:t>: Estos modelos proveen una solución o respuesta a una predicción del futuro. Ayudan a realizar recomendaciones óptimas durante los procesos de decisión al proveer una estimación de los posibles resultados de las alternativas posibles. Se aplican cuando las compañías necesitan establecer precios en base a la competencia, planificar el mantenimiento de equipos o planear la capacidad de producción.</a:t>
            </a:r>
            <a:endParaRPr lang="en-US" dirty="0"/>
          </a:p>
        </p:txBody>
      </p:sp>
      <p:pic>
        <p:nvPicPr>
          <p:cNvPr id="5" name="Imagen 4">
            <a:extLst>
              <a:ext uri="{FF2B5EF4-FFF2-40B4-BE49-F238E27FC236}">
                <a16:creationId xmlns:a16="http://schemas.microsoft.com/office/drawing/2014/main" id="{15D12695-B19E-4761-A048-079737872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67302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Pero… Como creo estos Modelos Analíticos?</a:t>
            </a:r>
            <a:endParaRPr lang="en-US" b="1" dirty="0"/>
          </a:p>
        </p:txBody>
      </p:sp>
      <p:sp>
        <p:nvSpPr>
          <p:cNvPr id="3" name="Marcador de contenido 2"/>
          <p:cNvSpPr>
            <a:spLocks noGrp="1"/>
          </p:cNvSpPr>
          <p:nvPr>
            <p:ph idx="1"/>
          </p:nvPr>
        </p:nvSpPr>
        <p:spPr/>
        <p:txBody>
          <a:bodyPr/>
          <a:lstStyle/>
          <a:p>
            <a:pPr marL="0" indent="0">
              <a:buNone/>
            </a:pPr>
            <a:r>
              <a:rPr lang="es-MX" dirty="0"/>
              <a:t>Las herramientas mas utilizadas son los Lenguajes de Programación:</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6" y="2751992"/>
            <a:ext cx="5363308" cy="375700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845" y="3199361"/>
            <a:ext cx="2143125" cy="2862263"/>
          </a:xfrm>
          <a:prstGeom prst="rect">
            <a:avLst/>
          </a:prstGeom>
        </p:spPr>
      </p:pic>
      <p:pic>
        <p:nvPicPr>
          <p:cNvPr id="7" name="Imagen 6">
            <a:extLst>
              <a:ext uri="{FF2B5EF4-FFF2-40B4-BE49-F238E27FC236}">
                <a16:creationId xmlns:a16="http://schemas.microsoft.com/office/drawing/2014/main" id="{99992ED2-09CD-4C4B-B4B4-A25C20454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28170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2564"/>
            <a:ext cx="10515600" cy="1325563"/>
          </a:xfrm>
        </p:spPr>
        <p:txBody>
          <a:bodyPr/>
          <a:lstStyle/>
          <a:p>
            <a:r>
              <a:rPr lang="es-MX" b="1" dirty="0"/>
              <a:t>Python</a:t>
            </a:r>
            <a:endParaRPr lang="en-US" b="1" dirty="0"/>
          </a:p>
        </p:txBody>
      </p:sp>
      <p:sp>
        <p:nvSpPr>
          <p:cNvPr id="3" name="Marcador de contenido 2"/>
          <p:cNvSpPr>
            <a:spLocks noGrp="1"/>
          </p:cNvSpPr>
          <p:nvPr>
            <p:ph idx="1"/>
          </p:nvPr>
        </p:nvSpPr>
        <p:spPr>
          <a:xfrm>
            <a:off x="838200" y="1227748"/>
            <a:ext cx="10515600" cy="4351338"/>
          </a:xfrm>
        </p:spPr>
        <p:txBody>
          <a:bodyPr/>
          <a:lstStyle/>
          <a:p>
            <a:pPr marL="0" indent="0" algn="just">
              <a:buNone/>
            </a:pPr>
            <a:r>
              <a:rPr lang="es-MX" dirty="0"/>
              <a:t>Es sin duda uno de los lenguajes mas usados desde hace algunos años por su flexibilidad, facilidad de escritura y sobre todo por una gran comunidad de personas que desarrollan librerías de todo tipo. Algunas librerías que podemos mencionar para el uso de Big Data son: </a:t>
            </a:r>
            <a:r>
              <a:rPr lang="es-MX" dirty="0" err="1"/>
              <a:t>Matplotlib</a:t>
            </a:r>
            <a:r>
              <a:rPr lang="es-MX" dirty="0"/>
              <a:t>, </a:t>
            </a:r>
            <a:r>
              <a:rPr lang="es-MX" dirty="0" err="1"/>
              <a:t>Numpy</a:t>
            </a:r>
            <a:r>
              <a:rPr lang="es-MX" dirty="0"/>
              <a:t> y Pandas, entre otras.</a:t>
            </a:r>
            <a:endParaRPr lang="en-US" dirty="0"/>
          </a:p>
        </p:txBody>
      </p:sp>
      <p:sp>
        <p:nvSpPr>
          <p:cNvPr id="6"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PYTHON:</a:t>
            </a:r>
            <a:endParaRPr lang="en-US" dirty="0"/>
          </a:p>
        </p:txBody>
      </p:sp>
      <p:pic>
        <p:nvPicPr>
          <p:cNvPr id="3074" name="Picture 2" descr="http://programacion.espol.edu.ec/static/media/uploads/.thumbnails/jupyter_notebook_empty.png/jupyter_notebook_empty-692x3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83" y="3288323"/>
            <a:ext cx="7625618" cy="354656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614049E4-8494-49D9-A6CE-B45247F7F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43134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la IA.</a:t>
            </a:r>
            <a:r>
              <a:rPr lang="es-MX" b="1" dirty="0"/>
              <a:t>?</a:t>
            </a:r>
            <a:endParaRPr lang="en-US" b="1" dirty="0"/>
          </a:p>
        </p:txBody>
      </p:sp>
      <p:pic>
        <p:nvPicPr>
          <p:cNvPr id="3" name="Imagen 2">
            <a:extLst>
              <a:ext uri="{FF2B5EF4-FFF2-40B4-BE49-F238E27FC236}">
                <a16:creationId xmlns:a16="http://schemas.microsoft.com/office/drawing/2014/main" id="{889B0D61-09EC-4F5F-B86B-A1B8A0773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268609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b="1" dirty="0"/>
              <a:t>R</a:t>
            </a:r>
            <a:endParaRPr lang="en-US" b="1" dirty="0"/>
          </a:p>
        </p:txBody>
      </p:sp>
      <p:sp>
        <p:nvSpPr>
          <p:cNvPr id="3" name="Marcador de contenido 2"/>
          <p:cNvSpPr>
            <a:spLocks noGrp="1"/>
          </p:cNvSpPr>
          <p:nvPr>
            <p:ph idx="1"/>
          </p:nvPr>
        </p:nvSpPr>
        <p:spPr>
          <a:xfrm>
            <a:off x="679938" y="1104656"/>
            <a:ext cx="10515600" cy="4351338"/>
          </a:xfrm>
        </p:spPr>
        <p:txBody>
          <a:bodyPr/>
          <a:lstStyle/>
          <a:p>
            <a:pPr marL="0" indent="0" algn="just">
              <a:buNone/>
            </a:pPr>
            <a:r>
              <a:rPr lang="es-MX" dirty="0"/>
              <a:t>Es un proyecto para la estadística computacional, es sin duda una de las plataformas mas completas en la actualidad. Posee su propio lenguaje de programación, por lo que requiere de un conocimiento medio de programación. Es </a:t>
            </a:r>
            <a:r>
              <a:rPr lang="es-MX" i="1" dirty="0" err="1"/>
              <a:t>Opensource</a:t>
            </a:r>
            <a:r>
              <a:rPr lang="es-MX" i="1" dirty="0"/>
              <a:t>, </a:t>
            </a:r>
            <a:r>
              <a:rPr lang="es-MX" dirty="0"/>
              <a:t>lo que lo convierte en una de las herramientas mas usadas para el análisis estadístico.</a:t>
            </a:r>
            <a:endParaRPr lang="en-US" i="1" dirty="0"/>
          </a:p>
        </p:txBody>
      </p:sp>
      <p:sp>
        <p:nvSpPr>
          <p:cNvPr id="4"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R:</a:t>
            </a:r>
            <a:endParaRPr lang="en-US" dirty="0"/>
          </a:p>
        </p:txBody>
      </p:sp>
      <p:pic>
        <p:nvPicPr>
          <p:cNvPr id="2050" name="Picture 2" descr="Interfaz del software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06" y="3086099"/>
            <a:ext cx="8352693" cy="368397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81800948-3324-4E2C-8552-609E99AA9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73785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Casos de éxito en </a:t>
            </a:r>
            <a:r>
              <a:rPr lang="es-MX" b="1" i="1" dirty="0"/>
              <a:t>Big Data </a:t>
            </a:r>
            <a:endParaRPr lang="en-US" b="1" i="1" dirty="0"/>
          </a:p>
        </p:txBody>
      </p:sp>
      <p:sp>
        <p:nvSpPr>
          <p:cNvPr id="3" name="Marcador de contenido 2"/>
          <p:cNvSpPr>
            <a:spLocks noGrp="1"/>
          </p:cNvSpPr>
          <p:nvPr>
            <p:ph idx="1"/>
          </p:nvPr>
        </p:nvSpPr>
        <p:spPr/>
        <p:txBody>
          <a:bodyPr/>
          <a:lstStyle/>
          <a:p>
            <a:pPr algn="just"/>
            <a:r>
              <a:rPr lang="es-MX" dirty="0"/>
              <a:t>Existen diversas empresas u organizaciones alrededor del mundo que a través del uso de Big Data y sus tecnologías relacionadas como por ejemplo Inteligencia Artificial han logrado han logrado obtener un impacto positivo en sus diferentes procesos. </a:t>
            </a:r>
            <a:endParaRPr lang="en-US" dirty="0"/>
          </a:p>
        </p:txBody>
      </p:sp>
      <p:pic>
        <p:nvPicPr>
          <p:cNvPr id="5" name="Imagen 4">
            <a:extLst>
              <a:ext uri="{FF2B5EF4-FFF2-40B4-BE49-F238E27FC236}">
                <a16:creationId xmlns:a16="http://schemas.microsoft.com/office/drawing/2014/main" id="{A3EAF005-A4BC-46A0-9F12-9D8DFDB3C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79961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Industria Minera.</a:t>
            </a:r>
            <a:endParaRPr lang="en-US" b="1" i="1" dirty="0"/>
          </a:p>
        </p:txBody>
      </p:sp>
      <p:sp>
        <p:nvSpPr>
          <p:cNvPr id="3" name="Marcador de contenido 2"/>
          <p:cNvSpPr>
            <a:spLocks noGrp="1"/>
          </p:cNvSpPr>
          <p:nvPr>
            <p:ph idx="1"/>
          </p:nvPr>
        </p:nvSpPr>
        <p:spPr>
          <a:xfrm>
            <a:off x="131885" y="1325563"/>
            <a:ext cx="11887200" cy="5453306"/>
          </a:xfrm>
        </p:spPr>
        <p:txBody>
          <a:bodyPr>
            <a:normAutofit lnSpcReduction="10000"/>
          </a:bodyPr>
          <a:lstStyle/>
          <a:p>
            <a:pPr marL="0" indent="0" algn="just">
              <a:buNone/>
            </a:pPr>
            <a:r>
              <a:rPr lang="es-MX" dirty="0"/>
              <a:t>En los procesos de las empresas mineras, tenemos una serie de tecnologías que impactan significativamente en el futuro de la minería: </a:t>
            </a:r>
          </a:p>
          <a:p>
            <a:pPr algn="just"/>
            <a:r>
              <a:rPr lang="es-MX" dirty="0"/>
              <a:t>Internet de las Cosas (</a:t>
            </a:r>
            <a:r>
              <a:rPr lang="es-MX" dirty="0" err="1"/>
              <a:t>IoT</a:t>
            </a:r>
            <a:r>
              <a:rPr lang="es-MX" dirty="0"/>
              <a:t> su sigla en inglés): la proliferación de sensores en maquinarias y estructuras, permiten monitorear y medir condiciones de todo tipo, generando numerosos puntos de datos que permiten, entre otras cosas, evaluar condiciones de operación, posicionamiento de vehículos y máquinas, etc.</a:t>
            </a:r>
          </a:p>
          <a:p>
            <a:pPr algn="just"/>
            <a:r>
              <a:rPr lang="es-MX" dirty="0"/>
              <a:t> Avances en Inteligencia Artificial que permiten generar modelos de clasificación de mayor precisión, procesar en tiempo real imágenes, operar maquinarias en forma remota o autónoma, etc. </a:t>
            </a:r>
          </a:p>
          <a:p>
            <a:pPr algn="just"/>
            <a:r>
              <a:rPr lang="es-MX" dirty="0"/>
              <a:t>Cámaras a bordo de vehículos y satélites que permiten recoger no sólo imágenes sino también cambios de densidades y temperaturas, y enviar estas imágenes en tiempo real, georreferenciarlas y combinarlas en capas de información. </a:t>
            </a:r>
            <a:endParaRPr lang="en-US" dirty="0"/>
          </a:p>
        </p:txBody>
      </p:sp>
      <p:pic>
        <p:nvPicPr>
          <p:cNvPr id="5" name="Imagen 4">
            <a:extLst>
              <a:ext uri="{FF2B5EF4-FFF2-40B4-BE49-F238E27FC236}">
                <a16:creationId xmlns:a16="http://schemas.microsoft.com/office/drawing/2014/main" id="{C1FB7F30-418F-48F9-8A0D-85F6B3810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392056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9423" cy="1325563"/>
          </a:xfrm>
        </p:spPr>
        <p:txBody>
          <a:bodyPr/>
          <a:lstStyle/>
          <a:p>
            <a:r>
              <a:rPr lang="es-MX" b="1" dirty="0"/>
              <a:t>Casos de éxito en </a:t>
            </a:r>
            <a:r>
              <a:rPr lang="es-MX" b="1" i="1" dirty="0"/>
              <a:t>Big Data</a:t>
            </a:r>
            <a:r>
              <a:rPr lang="es-MX" b="1" dirty="0"/>
              <a:t>: Industria Financiera.</a:t>
            </a:r>
            <a:endParaRPr lang="en-US" b="1" i="1" dirty="0"/>
          </a:p>
        </p:txBody>
      </p:sp>
      <p:sp>
        <p:nvSpPr>
          <p:cNvPr id="3" name="Marcador de contenido 2"/>
          <p:cNvSpPr>
            <a:spLocks noGrp="1"/>
          </p:cNvSpPr>
          <p:nvPr>
            <p:ph idx="1"/>
          </p:nvPr>
        </p:nvSpPr>
        <p:spPr>
          <a:xfrm>
            <a:off x="131885" y="1325563"/>
            <a:ext cx="11887200" cy="5453306"/>
          </a:xfrm>
        </p:spPr>
        <p:txBody>
          <a:bodyPr>
            <a:normAutofit fontScale="85000" lnSpcReduction="20000"/>
          </a:bodyPr>
          <a:lstStyle/>
          <a:p>
            <a:pPr marL="0" indent="0" algn="just">
              <a:buNone/>
            </a:pPr>
            <a:r>
              <a:rPr lang="es-MX" dirty="0"/>
              <a:t>Cuando hablamos de la industria financiera, conformada por bancos y otras entidades relacionadas como las empresas de pagos, </a:t>
            </a:r>
            <a:r>
              <a:rPr lang="es-MX" dirty="0" err="1"/>
              <a:t>retailers</a:t>
            </a:r>
            <a:r>
              <a:rPr lang="es-MX" dirty="0"/>
              <a:t> financieros, y otras entidades de crédito, tenemos un conjunto de aplicaciones de las tecnologías asociadas al Big Data un poco más tradicionales:</a:t>
            </a:r>
          </a:p>
          <a:p>
            <a:pPr marL="0" indent="0" algn="just">
              <a:buNone/>
            </a:pPr>
            <a:endParaRPr lang="es-MX" dirty="0"/>
          </a:p>
          <a:p>
            <a:pPr algn="just"/>
            <a:r>
              <a:rPr lang="es-MX" dirty="0"/>
              <a:t>Evaluación de Riesgo de Crédito: fue una de las aplicaciones pioneras de las técnicas de Machine </a:t>
            </a:r>
            <a:r>
              <a:rPr lang="es-MX" dirty="0" err="1"/>
              <a:t>Learning</a:t>
            </a:r>
            <a:r>
              <a:rPr lang="es-MX" dirty="0"/>
              <a:t>, en particular, de las Regresiones Logísticas. Aquí los modelos buscan predecir un resultado dicotómico, es decir, de dos valores posibles: si el cliente pagará o no sus obligaciones financieras.</a:t>
            </a:r>
          </a:p>
          <a:p>
            <a:pPr algn="just"/>
            <a:endParaRPr lang="es-MX" dirty="0"/>
          </a:p>
          <a:p>
            <a:pPr algn="just"/>
            <a:r>
              <a:rPr lang="es-MX" dirty="0"/>
              <a:t>Prevención del Fraude: Aplicando modelos más sofisticados, la industria financiera y de pagos busca protegerse de potenciales fraudes, detectando patrones de comportamiento inusual en sus clientes, como por ejemplo la frecuencia, el tipo y el monto de las compras.</a:t>
            </a:r>
          </a:p>
          <a:p>
            <a:pPr algn="just"/>
            <a:endParaRPr lang="es-MX" dirty="0"/>
          </a:p>
          <a:p>
            <a:pPr algn="just"/>
            <a:r>
              <a:rPr lang="es-MX" dirty="0"/>
              <a:t>Mejorar el proceso de cobranzas: otra aplicación tradicional es mejorar el proceso de cobranzas. Aquí lo que se busca es maximizar el retorno de esfuerzo de cobranzas, clasificando los clientes según su probabilidad de pago.</a:t>
            </a:r>
          </a:p>
          <a:p>
            <a:pPr algn="just"/>
            <a:endParaRPr lang="en-US" dirty="0"/>
          </a:p>
        </p:txBody>
      </p:sp>
      <p:pic>
        <p:nvPicPr>
          <p:cNvPr id="5" name="Imagen 4">
            <a:extLst>
              <a:ext uri="{FF2B5EF4-FFF2-40B4-BE49-F238E27FC236}">
                <a16:creationId xmlns:a16="http://schemas.microsoft.com/office/drawing/2014/main" id="{F25D16DE-9A4F-4FAB-A2A3-4B99BAA17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584901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a:t>
            </a:r>
            <a:r>
              <a:rPr lang="es-MX" b="1" dirty="0" err="1"/>
              <a:t>Alibaba</a:t>
            </a:r>
            <a:r>
              <a:rPr lang="es-MX" b="1" dirty="0"/>
              <a:t>.</a:t>
            </a:r>
            <a:endParaRPr lang="en-US" b="1" i="1" dirty="0"/>
          </a:p>
        </p:txBody>
      </p:sp>
      <p:sp>
        <p:nvSpPr>
          <p:cNvPr id="3" name="Marcador de contenido 2"/>
          <p:cNvSpPr>
            <a:spLocks noGrp="1"/>
          </p:cNvSpPr>
          <p:nvPr>
            <p:ph idx="1"/>
          </p:nvPr>
        </p:nvSpPr>
        <p:spPr>
          <a:xfrm>
            <a:off x="131885" y="1325563"/>
            <a:ext cx="11887200" cy="5453306"/>
          </a:xfrm>
        </p:spPr>
        <p:txBody>
          <a:bodyPr>
            <a:normAutofit/>
          </a:bodyPr>
          <a:lstStyle/>
          <a:p>
            <a:pPr marL="0" indent="0" algn="just">
              <a:buNone/>
            </a:pPr>
            <a:r>
              <a:rPr lang="es-MX" dirty="0" err="1"/>
              <a:t>Alibaba</a:t>
            </a:r>
            <a:r>
              <a:rPr lang="es-MX" dirty="0"/>
              <a:t> es un conglomerado multinacional chino que opera la red de comercio electrónico más grande del mundo a través de sus portales web, que incluyen Alibaba.com, </a:t>
            </a:r>
            <a:r>
              <a:rPr lang="es-MX" dirty="0" err="1"/>
              <a:t>Taobao</a:t>
            </a:r>
            <a:r>
              <a:rPr lang="es-MX" dirty="0"/>
              <a:t>, </a:t>
            </a:r>
            <a:r>
              <a:rPr lang="es-MX" dirty="0" err="1"/>
              <a:t>Tmall</a:t>
            </a:r>
            <a:r>
              <a:rPr lang="es-MX" dirty="0"/>
              <a:t> y Ali Express. Con ventas globales que eclipsan las de Amazon y eBay juntas. Esta empresa utiliza las herramientas de Big Data para generar contenido automatizado utilizando algoritmos de IA. También posee servicios de Computación en la Nube, ofreciendo a las empresas funciones de computación cognitiva como por ejemplo procesamiento de lenguaje natural o visión por computadora. Además ha desarrollado un procesamiento basada en la nube denominada </a:t>
            </a:r>
            <a:r>
              <a:rPr lang="es-MX" i="1" dirty="0"/>
              <a:t>Smart </a:t>
            </a:r>
            <a:r>
              <a:rPr lang="es-MX" i="1" dirty="0" err="1"/>
              <a:t>Cities</a:t>
            </a:r>
            <a:r>
              <a:rPr lang="es-MX" i="1" dirty="0"/>
              <a:t> </a:t>
            </a:r>
            <a:r>
              <a:rPr lang="es-MX" dirty="0"/>
              <a:t>que se transforma en un concepto</a:t>
            </a:r>
            <a:r>
              <a:rPr lang="es-MX" i="1" dirty="0"/>
              <a:t> </a:t>
            </a:r>
            <a:r>
              <a:rPr lang="es-MX" dirty="0"/>
              <a:t>esencial para una ciudad, como para medir la gestión del flujo de tráfico, la iluminación y la recolección de residuos, en ciudades donde la infraestructura está conectada a través de tecnología inteligente en línea.</a:t>
            </a:r>
            <a:endParaRPr lang="en-US" i="1" dirty="0"/>
          </a:p>
        </p:txBody>
      </p:sp>
      <p:pic>
        <p:nvPicPr>
          <p:cNvPr id="5" name="Imagen 4">
            <a:extLst>
              <a:ext uri="{FF2B5EF4-FFF2-40B4-BE49-F238E27FC236}">
                <a16:creationId xmlns:a16="http://schemas.microsoft.com/office/drawing/2014/main" id="{9B92FFC0-DD30-4227-8167-BC55739E0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50244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F0F40-76B9-44EC-9484-1519DAC52A63}"/>
              </a:ext>
            </a:extLst>
          </p:cNvPr>
          <p:cNvSpPr>
            <a:spLocks noGrp="1"/>
          </p:cNvSpPr>
          <p:nvPr>
            <p:ph type="title"/>
          </p:nvPr>
        </p:nvSpPr>
        <p:spPr>
          <a:xfrm>
            <a:off x="660919" y="2557819"/>
            <a:ext cx="10515600" cy="1325563"/>
          </a:xfrm>
        </p:spPr>
        <p:txBody>
          <a:bodyPr/>
          <a:lstStyle/>
          <a:p>
            <a:pPr algn="ctr"/>
            <a:r>
              <a:rPr lang="es-CL" b="1" dirty="0"/>
              <a:t>Qué es Transformación Digital? </a:t>
            </a:r>
            <a:endParaRPr lang="es-CL" dirty="0"/>
          </a:p>
        </p:txBody>
      </p:sp>
      <p:pic>
        <p:nvPicPr>
          <p:cNvPr id="3" name="Imagen 2">
            <a:extLst>
              <a:ext uri="{FF2B5EF4-FFF2-40B4-BE49-F238E27FC236}">
                <a16:creationId xmlns:a16="http://schemas.microsoft.com/office/drawing/2014/main" id="{E00435FF-8911-4E62-930A-D294F0A0B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4200924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b="1" dirty="0"/>
              <a:t>Qué es Transformación Digital? </a:t>
            </a:r>
          </a:p>
        </p:txBody>
      </p:sp>
      <p:sp>
        <p:nvSpPr>
          <p:cNvPr id="3" name="Marcador de contenido 2"/>
          <p:cNvSpPr>
            <a:spLocks noGrp="1"/>
          </p:cNvSpPr>
          <p:nvPr>
            <p:ph idx="1"/>
          </p:nvPr>
        </p:nvSpPr>
        <p:spPr>
          <a:xfrm>
            <a:off x="140677" y="1325563"/>
            <a:ext cx="11755315" cy="5444514"/>
          </a:xfrm>
        </p:spPr>
        <p:txBody>
          <a:bodyPr/>
          <a:lstStyle/>
          <a:p>
            <a:pPr marL="0" indent="0" algn="just">
              <a:buNone/>
            </a:pPr>
            <a:r>
              <a:rPr lang="es-MX" dirty="0"/>
              <a:t>El concepto de Transformación Digital se refiere a un conjunto de actividades de cambio organizacional cuyo objetivo es aprovechar las oportunidades de negocio que surgen a partir de las nuevas tecnologías y los datos. Una compañía no necesita tener grandes cantidades de datos para iniciar un proceso de Transformación Digital, pero no podrá sacar el máximo provecho de Big Data si no se embarca en un verdadero proceso de Transformación Digital. </a:t>
            </a:r>
          </a:p>
          <a:p>
            <a:pPr marL="0" indent="0" algn="just">
              <a:buNone/>
            </a:pPr>
            <a:r>
              <a:rPr lang="es-MX" dirty="0"/>
              <a:t>Un proceso de este tipo requiere cambios en al menos cuatro niveles o verticales de la organización: </a:t>
            </a:r>
          </a:p>
          <a:p>
            <a:pPr marL="514350" indent="-514350" algn="just">
              <a:buAutoNum type="arabicPeriod"/>
            </a:pPr>
            <a:r>
              <a:rPr lang="es-MX" dirty="0"/>
              <a:t>Infraestructura. </a:t>
            </a:r>
          </a:p>
          <a:p>
            <a:pPr marL="514350" indent="-514350" algn="just">
              <a:buAutoNum type="arabicPeriod"/>
            </a:pPr>
            <a:r>
              <a:rPr lang="es-MX" dirty="0"/>
              <a:t>Cultura. </a:t>
            </a:r>
          </a:p>
          <a:p>
            <a:pPr marL="514350" indent="-514350" algn="just">
              <a:buAutoNum type="arabicPeriod"/>
            </a:pPr>
            <a:r>
              <a:rPr lang="es-MX" dirty="0"/>
              <a:t>Procesos. </a:t>
            </a:r>
          </a:p>
          <a:p>
            <a:pPr marL="514350" indent="-514350" algn="just">
              <a:buAutoNum type="arabicPeriod"/>
            </a:pPr>
            <a:r>
              <a:rPr lang="es-MX" dirty="0"/>
              <a:t>Modelo de Negocios.</a:t>
            </a:r>
            <a:endParaRPr lang="en-US" dirty="0"/>
          </a:p>
        </p:txBody>
      </p:sp>
      <p:pic>
        <p:nvPicPr>
          <p:cNvPr id="4" name="Imagen 3">
            <a:extLst>
              <a:ext uri="{FF2B5EF4-FFF2-40B4-BE49-F238E27FC236}">
                <a16:creationId xmlns:a16="http://schemas.microsoft.com/office/drawing/2014/main" id="{1A63A4FD-001D-40C5-8428-DBECC83AB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101256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normAutofit/>
          </a:bodyPr>
          <a:lstStyle/>
          <a:p>
            <a:r>
              <a:rPr lang="es-MX" b="1" dirty="0"/>
              <a:t>Qué beneficios tiene la Transformación Digital? </a:t>
            </a:r>
            <a:br>
              <a:rPr lang="es-MX" b="1" dirty="0">
                <a:solidFill>
                  <a:srgbClr val="FFFF00"/>
                </a:solidFill>
              </a:rPr>
            </a:br>
            <a:endParaRPr lang="en-US" b="1" dirty="0">
              <a:solidFill>
                <a:srgbClr val="FFFF00"/>
              </a:solidFill>
            </a:endParaRPr>
          </a:p>
        </p:txBody>
      </p:sp>
      <p:sp>
        <p:nvSpPr>
          <p:cNvPr id="3" name="Marcador de contenido 2"/>
          <p:cNvSpPr>
            <a:spLocks noGrp="1"/>
          </p:cNvSpPr>
          <p:nvPr>
            <p:ph idx="1"/>
          </p:nvPr>
        </p:nvSpPr>
        <p:spPr>
          <a:xfrm>
            <a:off x="123091" y="1325563"/>
            <a:ext cx="11895993" cy="5444514"/>
          </a:xfrm>
        </p:spPr>
        <p:txBody>
          <a:bodyPr>
            <a:normAutofit fontScale="62500" lnSpcReduction="20000"/>
          </a:bodyPr>
          <a:lstStyle/>
          <a:p>
            <a:pPr marL="0" indent="0" algn="just" fontAlgn="base">
              <a:buNone/>
            </a:pPr>
            <a:r>
              <a:rPr lang="es-MX" b="1" dirty="0"/>
              <a:t>Reducción de costos en Tecnologías de la Información</a:t>
            </a:r>
            <a:r>
              <a:rPr lang="es-MX" dirty="0"/>
              <a:t>: La contratación de servicios </a:t>
            </a:r>
            <a:r>
              <a:rPr lang="es-MX" dirty="0" err="1"/>
              <a:t>cloud</a:t>
            </a:r>
            <a:r>
              <a:rPr lang="es-MX" dirty="0"/>
              <a:t> en lugar de contar con instalaciones ya aporta gran cantidad de beneficios. No solo por la reducción de costos, que es evidente, también se producen mejoras en otras áreas. Entre ellas, la estandarización, la estabilidad de los servicios, la disponibilidad de actualizaciones, accesibilidad de la información y documentación o la reducción de reprocesos por no contar con la información actualizada entre otros.</a:t>
            </a:r>
          </a:p>
          <a:p>
            <a:pPr marL="0" indent="0" algn="just" fontAlgn="base">
              <a:buNone/>
            </a:pPr>
            <a:r>
              <a:rPr lang="es-MX" b="1" dirty="0"/>
              <a:t>Mejora de la productividad</a:t>
            </a:r>
            <a:r>
              <a:rPr lang="es-MX" dirty="0"/>
              <a:t>: En ocasiones no somos conscientes de la cantidad de tiempo que se emplea en procesos manuales o soportados por documentos físicos. Esto supone un gran perjuicio a la organización tanto en costos de horas hombre como en costos directos de papel, impresiones o almacenamiento físico de archivos.</a:t>
            </a:r>
          </a:p>
          <a:p>
            <a:pPr marL="0" indent="0" algn="just" fontAlgn="base">
              <a:buNone/>
            </a:pPr>
            <a:r>
              <a:rPr lang="es-MX" b="1" dirty="0"/>
              <a:t>Nuevas oportunidades de negocio</a:t>
            </a:r>
            <a:r>
              <a:rPr lang="es-MX" dirty="0"/>
              <a:t>: Gracias a la transformación digital muchas organizaciones han comenzado a comercializar online sus productos, acceder a clientes potenciales fuera de su zona habitual de influencia e incluso entrar en mercados extranjeros. Este impacto se ha visto reforzado por el cambio en los comportamientos del consumidor, que durante los últimos dos años ha variado sus hábitos de consumo. Los clientes potenciales (la demanda) también han sufrido su propia transformación digital.</a:t>
            </a:r>
          </a:p>
          <a:p>
            <a:pPr marL="0" indent="0" algn="just" fontAlgn="base">
              <a:buNone/>
            </a:pPr>
            <a:r>
              <a:rPr lang="es-MX" b="1" dirty="0"/>
              <a:t>Mejora de la experiencia del cliente:</a:t>
            </a:r>
            <a:r>
              <a:rPr lang="es-MX" dirty="0"/>
              <a:t> Los clientes cada vez reclaman servicios y atención más ágil, rápida y eficaz, tendiendo a abandonar a las organizaciones que no son capaces de darles una respuesta, sí no inmediata en cuestión de horas, independientemente de donde esté ubicada. Gracias a la adopción de las nuevas tecnologías las organizaciones han sido capaces de mejorar en gran medida la disponibilidad de sus servicios de atención al cliente y asesoría comercial.</a:t>
            </a:r>
          </a:p>
          <a:p>
            <a:pPr marL="0" indent="0" algn="just" fontAlgn="base">
              <a:buNone/>
            </a:pPr>
            <a:r>
              <a:rPr lang="es-MX" b="1" dirty="0"/>
              <a:t>Mejora de la satisfacción del equipo humano</a:t>
            </a:r>
            <a:r>
              <a:rPr lang="es-MX" dirty="0"/>
              <a:t>: Está claro que cada persona ha aceptado el teletrabajo y la </a:t>
            </a:r>
            <a:r>
              <a:rPr lang="es-MX" dirty="0" err="1"/>
              <a:t>semipresencialidad</a:t>
            </a:r>
            <a:r>
              <a:rPr lang="es-MX" dirty="0"/>
              <a:t> con mayor o menor agrado, pero todas coinciden en que han visto mejorada la calidad de vida, la conciliación familiar y la productividad. Por supuesto esto depende de las condiciones de vida y circunstancia de cada persona, pero, en líneas generales y en base a la información recogida en los múltiples estudios que se han publicado en el último año, la satisfacción de los equipos se ha visto mejorada.</a:t>
            </a:r>
          </a:p>
        </p:txBody>
      </p:sp>
      <p:pic>
        <p:nvPicPr>
          <p:cNvPr id="5" name="Imagen 4">
            <a:extLst>
              <a:ext uri="{FF2B5EF4-FFF2-40B4-BE49-F238E27FC236}">
                <a16:creationId xmlns:a16="http://schemas.microsoft.com/office/drawing/2014/main" id="{20F32573-5388-4EB6-BB61-99E8AB85F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401794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2167548"/>
            <a:ext cx="10515600" cy="1325563"/>
          </a:xfrm>
        </p:spPr>
        <p:txBody>
          <a:bodyPr/>
          <a:lstStyle/>
          <a:p>
            <a:r>
              <a:rPr lang="es-MX" b="1" dirty="0"/>
              <a:t>Conformación de un equipo analítico</a:t>
            </a:r>
            <a:endParaRPr lang="en-US" b="1" dirty="0"/>
          </a:p>
        </p:txBody>
      </p:sp>
      <p:pic>
        <p:nvPicPr>
          <p:cNvPr id="4" name="Imagen 3">
            <a:extLst>
              <a:ext uri="{FF2B5EF4-FFF2-40B4-BE49-F238E27FC236}">
                <a16:creationId xmlns:a16="http://schemas.microsoft.com/office/drawing/2014/main" id="{1C6B0152-C669-4751-82F6-CAF5EEC46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274413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construye un Equipo Analítico?</a:t>
            </a:r>
            <a:endParaRPr lang="en-US" b="1" dirty="0"/>
          </a:p>
        </p:txBody>
      </p:sp>
      <p:sp>
        <p:nvSpPr>
          <p:cNvPr id="3" name="Marcador de contenido 2"/>
          <p:cNvSpPr>
            <a:spLocks noGrp="1"/>
          </p:cNvSpPr>
          <p:nvPr>
            <p:ph idx="1"/>
          </p:nvPr>
        </p:nvSpPr>
        <p:spPr>
          <a:xfrm>
            <a:off x="158262" y="1325563"/>
            <a:ext cx="11799276" cy="5339006"/>
          </a:xfrm>
        </p:spPr>
        <p:txBody>
          <a:bodyPr>
            <a:normAutofit lnSpcReduction="10000"/>
          </a:bodyPr>
          <a:lstStyle/>
          <a:p>
            <a:pPr marL="0" indent="0" algn="just">
              <a:buNone/>
            </a:pPr>
            <a:r>
              <a:rPr lang="es-MX" dirty="0"/>
              <a:t>La clave para armar un equipo analítico exitoso es la diversidad, de perfiles, de experiencias y de formas de pensar. Algunas organizaciones, a la hora de conformar un equipo analítico piensan en un perfil de Científico de Datos que sea un gran programador, que además entienda y aplique conceptos complejos de matemáticas aplicadas, que también conozca muchísimo sobre el negocio al cual se dedica la compañía y sea capaz de comunicarse eficazmente con clientes internos y externos, con los demás interesados en el proyecto y, si la posición es de nivel medio hacia arriba, que además sea un líder de equipo motivador. El problema es que quizás existan una o dos personas así en el mercado, los llamados “unicornios”. Las organizaciones maduras, que llevan tiempo trabajando en el análisis de datos, compañías que ya pueden considerarse data </a:t>
            </a:r>
            <a:r>
              <a:rPr lang="es-MX" dirty="0" err="1"/>
              <a:t>driven</a:t>
            </a:r>
            <a:r>
              <a:rPr lang="es-MX" dirty="0"/>
              <a:t> o están muy cerca de serlo, en cambio, entienden que la Ciencia de Datos es un deporte de equipo, con miembros que contribuyen cada uno con habilidades únicas y valiosas y aportan cada uno, su propio punto de vista.</a:t>
            </a:r>
            <a:endParaRPr lang="en-US" dirty="0"/>
          </a:p>
        </p:txBody>
      </p:sp>
      <p:pic>
        <p:nvPicPr>
          <p:cNvPr id="5" name="Imagen 4">
            <a:extLst>
              <a:ext uri="{FF2B5EF4-FFF2-40B4-BE49-F238E27FC236}">
                <a16:creationId xmlns:a16="http://schemas.microsoft.com/office/drawing/2014/main" id="{1630CDC3-CA0A-446C-877D-1DC5F7A37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427549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FB1729-2CD7-4784-8072-4ED215ED1D60}"/>
              </a:ext>
            </a:extLst>
          </p:cNvPr>
          <p:cNvSpPr>
            <a:spLocks noGrp="1"/>
          </p:cNvSpPr>
          <p:nvPr>
            <p:ph idx="1"/>
          </p:nvPr>
        </p:nvSpPr>
        <p:spPr>
          <a:xfrm>
            <a:off x="838200" y="1349763"/>
            <a:ext cx="10515600" cy="4351338"/>
          </a:xfrm>
        </p:spPr>
        <p:txBody>
          <a:bodyPr/>
          <a:lstStyle/>
          <a:p>
            <a:pPr marL="0" indent="0" algn="ctr">
              <a:buNone/>
            </a:pPr>
            <a:r>
              <a:rPr lang="es-MX" sz="3600" dirty="0"/>
              <a:t>“La inteligencia artificial es una disciplina que trata de crear programas capaces de realizar operaciones comparables a las del pensamiento humano, como el aprendizaje o el razonamiento lógico.”</a:t>
            </a:r>
          </a:p>
          <a:p>
            <a:pPr marL="0" indent="0" algn="r">
              <a:buNone/>
            </a:pPr>
            <a:r>
              <a:rPr lang="es-MX" dirty="0"/>
              <a:t>RAE</a:t>
            </a:r>
          </a:p>
        </p:txBody>
      </p:sp>
      <p:pic>
        <p:nvPicPr>
          <p:cNvPr id="4" name="Imagen 3">
            <a:extLst>
              <a:ext uri="{FF2B5EF4-FFF2-40B4-BE49-F238E27FC236}">
                <a16:creationId xmlns:a16="http://schemas.microsoft.com/office/drawing/2014/main" id="{59AB29A1-AFB2-4155-8A6D-A622AB573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362472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Habilidades requeridas en un Equipo Analítico</a:t>
            </a:r>
            <a:endParaRPr lang="en-US" b="1" dirty="0"/>
          </a:p>
        </p:txBody>
      </p:sp>
      <p:sp>
        <p:nvSpPr>
          <p:cNvPr id="3" name="Marcador de contenido 2"/>
          <p:cNvSpPr>
            <a:spLocks noGrp="1"/>
          </p:cNvSpPr>
          <p:nvPr>
            <p:ph idx="1"/>
          </p:nvPr>
        </p:nvSpPr>
        <p:spPr>
          <a:xfrm>
            <a:off x="131885" y="1325563"/>
            <a:ext cx="11869615" cy="5400552"/>
          </a:xfrm>
        </p:spPr>
        <p:txBody>
          <a:bodyPr/>
          <a:lstStyle/>
          <a:p>
            <a:pPr algn="just"/>
            <a:r>
              <a:rPr lang="es-MX" b="1" dirty="0"/>
              <a:t>Gestión avanzada de datos / bases de datos:</a:t>
            </a:r>
            <a:r>
              <a:rPr lang="es-MX" dirty="0"/>
              <a:t> Generación de metadatos (datos sobre datos) inteligentes para indexación, búsqueda y recuperación</a:t>
            </a:r>
            <a:r>
              <a:rPr lang="en-US" dirty="0"/>
              <a:t>.</a:t>
            </a:r>
          </a:p>
          <a:p>
            <a:pPr algn="just"/>
            <a:r>
              <a:rPr lang="es-MX" b="1" dirty="0"/>
              <a:t>Minería de datos</a:t>
            </a:r>
            <a:r>
              <a:rPr lang="es-MX" dirty="0"/>
              <a:t> (aprendizaje automático) </a:t>
            </a:r>
            <a:r>
              <a:rPr lang="es-MX" b="1" dirty="0"/>
              <a:t>y análisis </a:t>
            </a:r>
            <a:r>
              <a:rPr lang="es-MX" dirty="0"/>
              <a:t>(KDD = descubrimiento de conocimientos a partir de datos).</a:t>
            </a:r>
          </a:p>
          <a:p>
            <a:pPr algn="just"/>
            <a:r>
              <a:rPr lang="en-US" b="1" dirty="0" err="1"/>
              <a:t>Estadística</a:t>
            </a:r>
            <a:r>
              <a:rPr lang="en-US" b="1" dirty="0"/>
              <a:t> y </a:t>
            </a:r>
            <a:r>
              <a:rPr lang="en-US" b="1" dirty="0" err="1"/>
              <a:t>programación</a:t>
            </a:r>
            <a:r>
              <a:rPr lang="en-US" b="1" dirty="0"/>
              <a:t> </a:t>
            </a:r>
            <a:r>
              <a:rPr lang="en-US" b="1" dirty="0" err="1"/>
              <a:t>estadística</a:t>
            </a:r>
            <a:endParaRPr lang="en-US" b="1" dirty="0"/>
          </a:p>
          <a:p>
            <a:pPr algn="just"/>
            <a:r>
              <a:rPr lang="es-MX" b="1" dirty="0"/>
              <a:t>Visualización de datos e información: </a:t>
            </a:r>
            <a:r>
              <a:rPr lang="es-MX" dirty="0"/>
              <a:t>Análisis de redes y grafos</a:t>
            </a:r>
          </a:p>
          <a:p>
            <a:pPr algn="just"/>
            <a:r>
              <a:rPr lang="es-MX" b="1" dirty="0"/>
              <a:t>Procesamiento de Big Data </a:t>
            </a:r>
            <a:r>
              <a:rPr lang="es-MX" dirty="0"/>
              <a:t>(por ejemplo, </a:t>
            </a:r>
            <a:r>
              <a:rPr lang="es-MX" dirty="0" err="1"/>
              <a:t>Hadoop</a:t>
            </a:r>
            <a:r>
              <a:rPr lang="es-MX" dirty="0"/>
              <a:t>, </a:t>
            </a:r>
            <a:r>
              <a:rPr lang="es-MX" dirty="0" err="1"/>
              <a:t>Spark</a:t>
            </a:r>
            <a:r>
              <a:rPr lang="es-MX" dirty="0"/>
              <a:t>, Cloud, etc.); Modelado y simulación por computadoras.</a:t>
            </a:r>
          </a:p>
          <a:p>
            <a:pPr algn="just"/>
            <a:r>
              <a:rPr lang="es-MX" dirty="0"/>
              <a:t>Herramientas de análisis de datos específicas de un negocio en particular.</a:t>
            </a:r>
            <a:endParaRPr lang="en-US" b="1" dirty="0"/>
          </a:p>
        </p:txBody>
      </p:sp>
      <p:pic>
        <p:nvPicPr>
          <p:cNvPr id="5" name="Imagen 4">
            <a:extLst>
              <a:ext uri="{FF2B5EF4-FFF2-40B4-BE49-F238E27FC236}">
                <a16:creationId xmlns:a16="http://schemas.microsoft.com/office/drawing/2014/main" id="{99D3B72C-3F7E-4AC1-8D4B-62937EFC8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553455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895993" cy="1325563"/>
          </a:xfrm>
        </p:spPr>
        <p:txBody>
          <a:bodyPr/>
          <a:lstStyle/>
          <a:p>
            <a:r>
              <a:rPr lang="es-MX" b="1" dirty="0"/>
              <a:t>Roles y Responsabilidades al interior de un equipo analítico</a:t>
            </a:r>
            <a:endParaRPr lang="en-US" b="1" dirty="0"/>
          </a:p>
        </p:txBody>
      </p:sp>
      <p:sp>
        <p:nvSpPr>
          <p:cNvPr id="3" name="Marcador de contenido 2"/>
          <p:cNvSpPr>
            <a:spLocks noGrp="1"/>
          </p:cNvSpPr>
          <p:nvPr>
            <p:ph idx="1"/>
          </p:nvPr>
        </p:nvSpPr>
        <p:spPr>
          <a:xfrm>
            <a:off x="35170" y="1545371"/>
            <a:ext cx="11860823" cy="1813291"/>
          </a:xfrm>
        </p:spPr>
        <p:txBody>
          <a:bodyPr/>
          <a:lstStyle/>
          <a:p>
            <a:pPr marL="0" indent="0" algn="just">
              <a:buNone/>
            </a:pPr>
            <a:r>
              <a:rPr lang="es-MX" dirty="0"/>
              <a:t>El proceso de analítico o de extracción de valor del Big Data, puede ser descripto siguiendo el siguiente diagrama:</a:t>
            </a:r>
            <a:endParaRPr lang="en-US" dirty="0"/>
          </a:p>
        </p:txBody>
      </p:sp>
      <p:pic>
        <p:nvPicPr>
          <p:cNvPr id="4" name="Imagen 3"/>
          <p:cNvPicPr>
            <a:picLocks noChangeAspect="1"/>
          </p:cNvPicPr>
          <p:nvPr/>
        </p:nvPicPr>
        <p:blipFill>
          <a:blip r:embed="rId2"/>
          <a:stretch>
            <a:fillRect/>
          </a:stretch>
        </p:blipFill>
        <p:spPr>
          <a:xfrm>
            <a:off x="1002323" y="3578470"/>
            <a:ext cx="10313378" cy="1433147"/>
          </a:xfrm>
          <a:prstGeom prst="rect">
            <a:avLst/>
          </a:prstGeom>
        </p:spPr>
      </p:pic>
      <p:pic>
        <p:nvPicPr>
          <p:cNvPr id="6" name="Imagen 5">
            <a:extLst>
              <a:ext uri="{FF2B5EF4-FFF2-40B4-BE49-F238E27FC236}">
                <a16:creationId xmlns:a16="http://schemas.microsoft.com/office/drawing/2014/main" id="{831637AF-7E0E-4F1E-94F1-34A08EF6D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187253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Fuentes de Datos</a:t>
            </a:r>
            <a:endParaRPr lang="en-US" b="1" dirty="0"/>
          </a:p>
        </p:txBody>
      </p:sp>
      <p:sp>
        <p:nvSpPr>
          <p:cNvPr id="3" name="Marcador de contenido 2"/>
          <p:cNvSpPr>
            <a:spLocks noGrp="1"/>
          </p:cNvSpPr>
          <p:nvPr>
            <p:ph idx="1"/>
          </p:nvPr>
        </p:nvSpPr>
        <p:spPr>
          <a:xfrm>
            <a:off x="158262" y="1825625"/>
            <a:ext cx="11676184" cy="2122121"/>
          </a:xfrm>
        </p:spPr>
        <p:txBody>
          <a:bodyPr/>
          <a:lstStyle/>
          <a:p>
            <a:pPr marL="0" indent="0" algn="just">
              <a:buNone/>
            </a:pPr>
            <a:r>
              <a:rPr lang="es-MX" dirty="0"/>
              <a:t>Es la ubicación principal de los datos. Por ejemplo, un sistema ERP, CRM, Excel, etc. Puede tener diferentes formatos, y por lo general provienen de varios sistemas. Identificar las fuentes de datos disponibles, informar de su actualización, integridad, etc. Veremos que es parte del rol del Ingeniero de Datos.</a:t>
            </a:r>
            <a:endParaRPr lang="en-US" dirty="0"/>
          </a:p>
        </p:txBody>
      </p:sp>
      <p:pic>
        <p:nvPicPr>
          <p:cNvPr id="8194" name="Picture 2" descr="Qué es un ERP? ¿Qué significa y para qué sirve? | Emir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 y="4053253"/>
            <a:ext cx="3640015" cy="25497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Qué es un CRM? ¿Y Por Qué es Importante Implementar Este Sistema en tu  Nego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102" y="3947746"/>
            <a:ext cx="4179033" cy="2655276"/>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Cómo cruzar bases de datos en Excel paso a pas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5396" y="3947746"/>
            <a:ext cx="3987311" cy="265527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9DA43961-7EB2-4BC4-9D0B-5903D4F267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9265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Adquisición de Datos</a:t>
            </a:r>
            <a:endParaRPr lang="en-US" b="1" dirty="0"/>
          </a:p>
        </p:txBody>
      </p:sp>
      <p:sp>
        <p:nvSpPr>
          <p:cNvPr id="3" name="Marcador de contenido 2"/>
          <p:cNvSpPr>
            <a:spLocks noGrp="1"/>
          </p:cNvSpPr>
          <p:nvPr>
            <p:ph idx="1"/>
          </p:nvPr>
        </p:nvSpPr>
        <p:spPr>
          <a:xfrm>
            <a:off x="211015" y="1325563"/>
            <a:ext cx="11790485" cy="2639768"/>
          </a:xfrm>
        </p:spPr>
        <p:txBody>
          <a:bodyPr>
            <a:normAutofit/>
          </a:bodyPr>
          <a:lstStyle/>
          <a:p>
            <a:pPr marL="0" indent="0" algn="just">
              <a:buNone/>
            </a:pPr>
            <a:r>
              <a:rPr lang="es-MX" dirty="0"/>
              <a:t>Es el proceso de extraer, transformar y volver cargar los datos. Es un método de integración de información, por el cual se transfieren los datos brutos de los sistemas de la empresa a un repositorio de destino, que puede ser, por ejemplo, un data </a:t>
            </a:r>
            <a:r>
              <a:rPr lang="es-MX" dirty="0" err="1"/>
              <a:t>warehouse</a:t>
            </a:r>
            <a:r>
              <a:rPr lang="es-MX" dirty="0"/>
              <a:t> (Almacén electrónico donde las empresas guardan su información) o un </a:t>
            </a:r>
            <a:r>
              <a:rPr lang="es-MX" dirty="0" err="1"/>
              <a:t>sandbox</a:t>
            </a:r>
            <a:r>
              <a:rPr lang="es-MX" dirty="0"/>
              <a:t> analítico. Los procesos que forman parte de esta etapa son responsabilidad del Ingeniero de Datos. </a:t>
            </a:r>
            <a:endParaRPr lang="en-US" dirty="0"/>
          </a:p>
        </p:txBody>
      </p:sp>
      <p:pic>
        <p:nvPicPr>
          <p:cNvPr id="2050" name="Picture 2" descr="https://tableauperu.com/wp-content/uploads/2019/02/data-warehouse-tableau-peru-sit-consulti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129" y="3965331"/>
            <a:ext cx="5524500" cy="277836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E83573CC-AFDB-4F26-BFBA-660093A78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946716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Almacenamiento de Datos</a:t>
            </a:r>
            <a:endParaRPr lang="en-US" b="1" dirty="0"/>
          </a:p>
        </p:txBody>
      </p:sp>
      <p:sp>
        <p:nvSpPr>
          <p:cNvPr id="3" name="Marcador de contenido 2"/>
          <p:cNvSpPr>
            <a:spLocks noGrp="1"/>
          </p:cNvSpPr>
          <p:nvPr>
            <p:ph idx="1"/>
          </p:nvPr>
        </p:nvSpPr>
        <p:spPr>
          <a:xfrm>
            <a:off x="131885" y="1325563"/>
            <a:ext cx="11808069" cy="1189037"/>
          </a:xfrm>
        </p:spPr>
        <p:txBody>
          <a:bodyPr/>
          <a:lstStyle/>
          <a:p>
            <a:pPr marL="0" indent="0">
              <a:buNone/>
            </a:pPr>
            <a:r>
              <a:rPr lang="es-MX" dirty="0"/>
              <a:t>Es el proceso de guardar la información de forma centralizada e integrada. A este repositorio se conectarán los científicos de datos.</a:t>
            </a:r>
            <a:endParaRPr lang="en-US" dirty="0"/>
          </a:p>
        </p:txBody>
      </p:sp>
      <p:pic>
        <p:nvPicPr>
          <p:cNvPr id="3074" name="Picture 2" descr="Qué es un DBMS o sistema de administración de bases de dat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906" y="2848708"/>
            <a:ext cx="8030063" cy="329711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350FC11F-A27A-44FA-A075-BDFC83831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594849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Análisis de Datos</a:t>
            </a:r>
            <a:endParaRPr lang="en-US" b="1" dirty="0"/>
          </a:p>
        </p:txBody>
      </p:sp>
      <p:sp>
        <p:nvSpPr>
          <p:cNvPr id="3" name="Marcador de contenido 2"/>
          <p:cNvSpPr>
            <a:spLocks noGrp="1"/>
          </p:cNvSpPr>
          <p:nvPr>
            <p:ph idx="1"/>
          </p:nvPr>
        </p:nvSpPr>
        <p:spPr>
          <a:xfrm>
            <a:off x="175845" y="1325563"/>
            <a:ext cx="11799277" cy="1778122"/>
          </a:xfrm>
        </p:spPr>
        <p:txBody>
          <a:bodyPr/>
          <a:lstStyle/>
          <a:p>
            <a:pPr marL="0" indent="0" algn="just">
              <a:buNone/>
            </a:pPr>
            <a:r>
              <a:rPr lang="es-MX" dirty="0"/>
              <a:t>Es el proceso de inspeccionar, limpiar, transformar y modelar los datos. El principal objetivo es descubrir información útil, construir diferentes modelos analíticos y dar apoyo al proceso de toma de decisiones. </a:t>
            </a:r>
            <a:endParaRPr lang="en-US" dirty="0"/>
          </a:p>
        </p:txBody>
      </p:sp>
      <p:pic>
        <p:nvPicPr>
          <p:cNvPr id="1026" name="Picture 2" descr="Análisis de datos de temperatura a largo plazo con Python y Pandas -  Tutorial — gidahat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23" y="3103685"/>
            <a:ext cx="8387862" cy="355209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2307F5CF-11BB-43B2-8842-C247439A5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842457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Reportes y Visualización</a:t>
            </a:r>
            <a:endParaRPr lang="en-US" b="1" dirty="0"/>
          </a:p>
        </p:txBody>
      </p:sp>
      <p:sp>
        <p:nvSpPr>
          <p:cNvPr id="3" name="Marcador de contenido 2"/>
          <p:cNvSpPr>
            <a:spLocks noGrp="1"/>
          </p:cNvSpPr>
          <p:nvPr>
            <p:ph idx="1"/>
          </p:nvPr>
        </p:nvSpPr>
        <p:spPr>
          <a:xfrm>
            <a:off x="158262" y="1325563"/>
            <a:ext cx="11790484" cy="2340829"/>
          </a:xfrm>
        </p:spPr>
        <p:txBody>
          <a:bodyPr/>
          <a:lstStyle/>
          <a:p>
            <a:pPr marL="0" indent="0" algn="just">
              <a:buNone/>
            </a:pPr>
            <a:r>
              <a:rPr lang="es-MX" dirty="0"/>
              <a:t>Es el procedimiento de mostrar y presentar los resultados en forma gráfica. Es una fase cada vez más importante al a hora de mostrar el conocimiento descubierto de los datos, en especial, cuando hablamos de datos no estructurados o combinaciones de datos tales como, por ejemplo, flujo de personas en una ciudad y actividad en las redes sociales.</a:t>
            </a:r>
            <a:endParaRPr lang="en-US" dirty="0"/>
          </a:p>
        </p:txBody>
      </p:sp>
      <p:pic>
        <p:nvPicPr>
          <p:cNvPr id="9220" name="Picture 4" descr="La toma de decisiones a través de los Dashboard – REC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2" y="3568125"/>
            <a:ext cx="11684976" cy="307886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0659D067-B976-40BE-B826-2244B3959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491900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4232" y="2047621"/>
            <a:ext cx="9759696" cy="2314067"/>
          </a:xfrm>
        </p:spPr>
        <p:txBody>
          <a:bodyPr/>
          <a:lstStyle/>
          <a:p>
            <a:pPr algn="ctr"/>
            <a:r>
              <a:rPr lang="es-ES" b="1" dirty="0"/>
              <a:t>Roles y Responsabilidades al interior de un equipo analítico </a:t>
            </a:r>
            <a:endParaRPr lang="en-US" b="1" dirty="0"/>
          </a:p>
        </p:txBody>
      </p:sp>
      <p:pic>
        <p:nvPicPr>
          <p:cNvPr id="4" name="Imagen 3">
            <a:extLst>
              <a:ext uri="{FF2B5EF4-FFF2-40B4-BE49-F238E27FC236}">
                <a16:creationId xmlns:a16="http://schemas.microsoft.com/office/drawing/2014/main" id="{22EAA3C7-6A02-49C3-897E-B0A6446F3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446151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a:t>Ingeniero de datos</a:t>
            </a:r>
            <a:endParaRPr lang="en-US" b="1" dirty="0"/>
          </a:p>
        </p:txBody>
      </p:sp>
      <p:sp>
        <p:nvSpPr>
          <p:cNvPr id="3" name="Marcador de contenido 2"/>
          <p:cNvSpPr>
            <a:spLocks noGrp="1"/>
          </p:cNvSpPr>
          <p:nvPr>
            <p:ph idx="1"/>
          </p:nvPr>
        </p:nvSpPr>
        <p:spPr>
          <a:xfrm>
            <a:off x="155448" y="1325562"/>
            <a:ext cx="11850624" cy="5440997"/>
          </a:xfrm>
        </p:spPr>
        <p:txBody>
          <a:bodyPr>
            <a:normAutofit fontScale="92500" lnSpcReduction="20000"/>
          </a:bodyPr>
          <a:lstStyle/>
          <a:p>
            <a:pPr marL="0" indent="0" algn="just">
              <a:buNone/>
            </a:pPr>
            <a:r>
              <a:rPr lang="es-ES" dirty="0"/>
              <a:t>El Ingeniero de Datos es el profesional con fuerte perfil de tecnología que es el responsable de dar acceso a los datos, desde un punto de vista de herramientas y plataformas, al resto del equipo analítico. Para poder presentar los datos de una manera simple para facilitar el análisis y la exploración de la información, los Ingenieros de Datos deben dominar una serie de habilidades como, por ejemplo: </a:t>
            </a:r>
          </a:p>
          <a:p>
            <a:pPr algn="just"/>
            <a:r>
              <a:rPr lang="en-US" dirty="0" err="1"/>
              <a:t>Entender</a:t>
            </a:r>
            <a:r>
              <a:rPr lang="en-US" dirty="0"/>
              <a:t> la </a:t>
            </a:r>
            <a:r>
              <a:rPr lang="en-US" dirty="0" err="1"/>
              <a:t>arquitectura</a:t>
            </a:r>
            <a:r>
              <a:rPr lang="en-US" dirty="0"/>
              <a:t> de Big Data </a:t>
            </a:r>
            <a:r>
              <a:rPr lang="en-US" dirty="0" err="1"/>
              <a:t>implementada</a:t>
            </a:r>
            <a:r>
              <a:rPr lang="en-US" dirty="0"/>
              <a:t>. </a:t>
            </a:r>
            <a:r>
              <a:rPr lang="en-US" dirty="0" err="1"/>
              <a:t>Incluso</a:t>
            </a:r>
            <a:r>
              <a:rPr lang="en-US" dirty="0"/>
              <a:t> </a:t>
            </a:r>
            <a:r>
              <a:rPr lang="en-US" dirty="0" err="1"/>
              <a:t>algunos</a:t>
            </a:r>
            <a:r>
              <a:rPr lang="en-US" dirty="0"/>
              <a:t> </a:t>
            </a:r>
            <a:r>
              <a:rPr lang="en-US" dirty="0" err="1"/>
              <a:t>Ingenieros</a:t>
            </a:r>
            <a:r>
              <a:rPr lang="en-US" dirty="0"/>
              <a:t> de </a:t>
            </a:r>
            <a:r>
              <a:rPr lang="en-US" dirty="0" err="1"/>
              <a:t>Datos</a:t>
            </a:r>
            <a:r>
              <a:rPr lang="en-US" dirty="0"/>
              <a:t>, se </a:t>
            </a:r>
            <a:r>
              <a:rPr lang="en-US" dirty="0" err="1"/>
              <a:t>especializan</a:t>
            </a:r>
            <a:r>
              <a:rPr lang="en-US" dirty="0"/>
              <a:t> </a:t>
            </a:r>
            <a:r>
              <a:rPr lang="en-US" dirty="0" err="1"/>
              <a:t>como</a:t>
            </a:r>
            <a:r>
              <a:rPr lang="en-US" dirty="0"/>
              <a:t> </a:t>
            </a:r>
            <a:r>
              <a:rPr lang="en-US" dirty="0" err="1"/>
              <a:t>Arquitectos</a:t>
            </a:r>
            <a:r>
              <a:rPr lang="en-US" dirty="0"/>
              <a:t> de Big Data. </a:t>
            </a:r>
          </a:p>
          <a:p>
            <a:pPr algn="just"/>
            <a:r>
              <a:rPr lang="es-ES" dirty="0"/>
              <a:t>Programar en diversos lenguajes que sirvan de interfaz para la construcción de procesos de extracción, modificación y carga de datos. Estos procesos se conocen como ETL por su sigla en inglés (</a:t>
            </a:r>
            <a:r>
              <a:rPr lang="es-ES" i="1" dirty="0" err="1"/>
              <a:t>Extract</a:t>
            </a:r>
            <a:r>
              <a:rPr lang="es-ES" i="1" dirty="0"/>
              <a:t>, </a:t>
            </a:r>
            <a:r>
              <a:rPr lang="es-ES" i="1" dirty="0" err="1"/>
              <a:t>Transform</a:t>
            </a:r>
            <a:r>
              <a:rPr lang="es-ES" i="1" dirty="0"/>
              <a:t> and Load</a:t>
            </a:r>
            <a:r>
              <a:rPr lang="es-ES" dirty="0"/>
              <a:t>). </a:t>
            </a:r>
          </a:p>
          <a:p>
            <a:pPr algn="just"/>
            <a:r>
              <a:rPr lang="es-ES" dirty="0"/>
              <a:t>También pueden participar del proceso de diseño del proceso de ingesta de datos, de forma que todos los datos relevantes para el análisis sean adecuadamente capturados. </a:t>
            </a:r>
          </a:p>
          <a:p>
            <a:pPr algn="just"/>
            <a:r>
              <a:rPr lang="es-ES" dirty="0"/>
              <a:t>Deben conocer del negocio y de los datos generados por el mismo, para facilitar la combinación lógica de datos de diferentes fuentes, bajo el principio de mantener una única fuente de verdad (</a:t>
            </a:r>
            <a:r>
              <a:rPr lang="es-ES" i="1" dirty="0"/>
              <a:t>Single </a:t>
            </a:r>
            <a:r>
              <a:rPr lang="es-ES" i="1" dirty="0" err="1"/>
              <a:t>Source</a:t>
            </a:r>
            <a:r>
              <a:rPr lang="es-ES" i="1" dirty="0"/>
              <a:t> of </a:t>
            </a:r>
            <a:r>
              <a:rPr lang="es-ES" i="1" dirty="0" err="1"/>
              <a:t>Truth</a:t>
            </a:r>
            <a:r>
              <a:rPr lang="es-ES" dirty="0"/>
              <a:t>, en inglés).</a:t>
            </a:r>
          </a:p>
          <a:p>
            <a:pPr marL="0" indent="0">
              <a:buNone/>
            </a:pPr>
            <a:endParaRPr lang="en-US" dirty="0"/>
          </a:p>
        </p:txBody>
      </p:sp>
      <p:pic>
        <p:nvPicPr>
          <p:cNvPr id="5" name="Imagen 4">
            <a:extLst>
              <a:ext uri="{FF2B5EF4-FFF2-40B4-BE49-F238E27FC236}">
                <a16:creationId xmlns:a16="http://schemas.microsoft.com/office/drawing/2014/main" id="{AEBE0C19-B82F-4E0E-9F72-9FFCD9013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4115266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a:t>Científico de datos</a:t>
            </a:r>
            <a:endParaRPr lang="en-US" b="1" dirty="0"/>
          </a:p>
        </p:txBody>
      </p:sp>
      <p:sp>
        <p:nvSpPr>
          <p:cNvPr id="3" name="Marcador de contenido 2"/>
          <p:cNvSpPr>
            <a:spLocks noGrp="1"/>
          </p:cNvSpPr>
          <p:nvPr>
            <p:ph idx="1"/>
          </p:nvPr>
        </p:nvSpPr>
        <p:spPr>
          <a:xfrm>
            <a:off x="164592" y="1325563"/>
            <a:ext cx="11832336" cy="4851400"/>
          </a:xfrm>
        </p:spPr>
        <p:txBody>
          <a:bodyPr/>
          <a:lstStyle/>
          <a:p>
            <a:pPr marL="0" indent="0" algn="just">
              <a:buNone/>
            </a:pPr>
            <a:r>
              <a:rPr lang="es-ES" dirty="0"/>
              <a:t>El Científico de Datos es el responsable de la construcción de los modelos analíticos con los cuales la compañía busca resolver problemas de negocio, utilizando </a:t>
            </a:r>
            <a:r>
              <a:rPr lang="es-ES" i="1" dirty="0"/>
              <a:t>Big Data</a:t>
            </a:r>
            <a:r>
              <a:rPr lang="es-ES" dirty="0"/>
              <a:t>. Es el responsable de ejecutar las diferentes etapas en la construcción de un modelo, las cuales veremos más adelante; de supervisar la puesta en producción del modelo entrenado para asegurar que funciona de acuerdo con lo especificado; de monitorear su funcionamiento para detectar de manera temprana cualquier apartamiento de lo esperado y, en caso de que sea necesario, realizar una </a:t>
            </a:r>
            <a:r>
              <a:rPr lang="es-ES" dirty="0" err="1"/>
              <a:t>recalibración</a:t>
            </a:r>
            <a:r>
              <a:rPr lang="es-ES" dirty="0"/>
              <a:t> del modelo. </a:t>
            </a:r>
            <a:endParaRPr lang="en-US" dirty="0"/>
          </a:p>
        </p:txBody>
      </p:sp>
      <p:pic>
        <p:nvPicPr>
          <p:cNvPr id="5" name="Imagen 4">
            <a:extLst>
              <a:ext uri="{FF2B5EF4-FFF2-40B4-BE49-F238E27FC236}">
                <a16:creationId xmlns:a16="http://schemas.microsoft.com/office/drawing/2014/main" id="{B42FAABC-D309-4CB0-A645-67DAEBF22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34574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del los</a:t>
            </a:r>
            <a:r>
              <a:rPr lang="es-MX" b="1" i="1" dirty="0"/>
              <a:t> </a:t>
            </a:r>
            <a:r>
              <a:rPr lang="es-MX" b="1" dirty="0"/>
              <a:t>datos en la Actualidad</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pic>
        <p:nvPicPr>
          <p:cNvPr id="5" name="Imagen 4">
            <a:extLst>
              <a:ext uri="{FF2B5EF4-FFF2-40B4-BE49-F238E27FC236}">
                <a16:creationId xmlns:a16="http://schemas.microsoft.com/office/drawing/2014/main" id="{8C5BA5ED-AC68-4115-9143-C388FD278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254598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err="1"/>
              <a:t>Ejemplo</a:t>
            </a:r>
            <a:r>
              <a:rPr lang="en-US" b="1" dirty="0"/>
              <a:t> de </a:t>
            </a:r>
            <a:r>
              <a:rPr lang="en-US" b="1" dirty="0" err="1"/>
              <a:t>arquitectura</a:t>
            </a:r>
            <a:r>
              <a:rPr lang="en-US" b="1" dirty="0"/>
              <a:t> de </a:t>
            </a:r>
            <a:r>
              <a:rPr lang="en-US" b="1" dirty="0" err="1"/>
              <a:t>Ciencia</a:t>
            </a:r>
            <a:r>
              <a:rPr lang="en-US" b="1" dirty="0"/>
              <a:t> de </a:t>
            </a:r>
            <a:r>
              <a:rPr lang="en-US" b="1" dirty="0" err="1"/>
              <a:t>Datos</a:t>
            </a:r>
            <a:r>
              <a:rPr lang="en-US" b="1" dirty="0"/>
              <a:t> </a:t>
            </a:r>
          </a:p>
        </p:txBody>
      </p:sp>
      <p:pic>
        <p:nvPicPr>
          <p:cNvPr id="1026" name="Picture 2" descr="C:\Users\DIEGOM~1\AppData\Local\Temp\SNAGHTML33aa6c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 y="1515490"/>
            <a:ext cx="11311127" cy="477558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ADB4A58-31B8-45E0-ADC5-E3BDD507D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208659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460736" cy="1325563"/>
          </a:xfrm>
        </p:spPr>
        <p:txBody>
          <a:bodyPr/>
          <a:lstStyle/>
          <a:p>
            <a:r>
              <a:rPr lang="es-ES" b="1" dirty="0"/>
              <a:t>Para las diferentes etapas, podemos listar el siguiente ejemplo de librerías en Python: </a:t>
            </a:r>
            <a:endParaRPr lang="en-US" b="1" dirty="0"/>
          </a:p>
        </p:txBody>
      </p:sp>
      <p:pic>
        <p:nvPicPr>
          <p:cNvPr id="4" name="Imagen 3"/>
          <p:cNvPicPr>
            <a:picLocks noChangeAspect="1"/>
          </p:cNvPicPr>
          <p:nvPr/>
        </p:nvPicPr>
        <p:blipFill>
          <a:blip r:embed="rId2"/>
          <a:stretch>
            <a:fillRect/>
          </a:stretch>
        </p:blipFill>
        <p:spPr>
          <a:xfrm>
            <a:off x="1444752" y="1700784"/>
            <a:ext cx="9015984" cy="4434840"/>
          </a:xfrm>
          <a:prstGeom prst="rect">
            <a:avLst/>
          </a:prstGeom>
        </p:spPr>
      </p:pic>
      <p:pic>
        <p:nvPicPr>
          <p:cNvPr id="5" name="Imagen 4">
            <a:extLst>
              <a:ext uri="{FF2B5EF4-FFF2-40B4-BE49-F238E27FC236}">
                <a16:creationId xmlns:a16="http://schemas.microsoft.com/office/drawing/2014/main" id="{7FCFF651-854D-4BAC-A63D-18A3D269C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589799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872" y="1441894"/>
            <a:ext cx="10515600" cy="1325563"/>
          </a:xfrm>
        </p:spPr>
        <p:txBody>
          <a:bodyPr/>
          <a:lstStyle/>
          <a:p>
            <a:pPr algn="ctr"/>
            <a:r>
              <a:rPr lang="es-ES" b="1" dirty="0"/>
              <a:t>Big Data: Ciudades del futuro</a:t>
            </a:r>
            <a:endParaRPr lang="en-US" b="1" dirty="0"/>
          </a:p>
        </p:txBody>
      </p:sp>
      <p:sp>
        <p:nvSpPr>
          <p:cNvPr id="3" name="Marcador de contenido 2"/>
          <p:cNvSpPr>
            <a:spLocks noGrp="1"/>
          </p:cNvSpPr>
          <p:nvPr>
            <p:ph idx="1"/>
          </p:nvPr>
        </p:nvSpPr>
        <p:spPr>
          <a:xfrm>
            <a:off x="2109216" y="3151505"/>
            <a:ext cx="7757160" cy="816991"/>
          </a:xfrm>
        </p:spPr>
        <p:txBody>
          <a:bodyPr/>
          <a:lstStyle/>
          <a:p>
            <a:pPr marL="0" indent="0">
              <a:buNone/>
            </a:pPr>
            <a:r>
              <a:rPr lang="en-US" dirty="0"/>
              <a:t>https://www.youtube.com/watch?v=m5yVHer5SPk</a:t>
            </a:r>
          </a:p>
        </p:txBody>
      </p:sp>
    </p:spTree>
    <p:extLst>
      <p:ext uri="{BB962C8B-B14F-4D97-AF65-F5344CB8AC3E}">
        <p14:creationId xmlns:p14="http://schemas.microsoft.com/office/powerpoint/2010/main" val="3989577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8472" y="91441"/>
            <a:ext cx="10515600" cy="6537960"/>
          </a:xfrm>
        </p:spPr>
        <p:txBody>
          <a:bodyPr>
            <a:noAutofit/>
          </a:bodyPr>
          <a:lstStyle/>
          <a:p>
            <a:pPr algn="ctr"/>
            <a:r>
              <a:rPr lang="es-ES" sz="7200" b="1" i="1" dirty="0"/>
              <a:t>“Los datos son el petróleo del futuro”</a:t>
            </a:r>
            <a:br>
              <a:rPr lang="es-ES" sz="7200" b="1" i="1" dirty="0"/>
            </a:br>
            <a:r>
              <a:rPr lang="es-ES" sz="7200" b="1" i="1" dirty="0"/>
              <a:t>                                 </a:t>
            </a:r>
            <a:r>
              <a:rPr lang="en-US" dirty="0"/>
              <a:t>Clive </a:t>
            </a:r>
            <a:r>
              <a:rPr lang="en-US" dirty="0" err="1"/>
              <a:t>Humby</a:t>
            </a:r>
            <a:endParaRPr lang="en-US" sz="7200" b="1" i="1" dirty="0"/>
          </a:p>
        </p:txBody>
      </p:sp>
    </p:spTree>
    <p:extLst>
      <p:ext uri="{BB962C8B-B14F-4D97-AF65-F5344CB8AC3E}">
        <p14:creationId xmlns:p14="http://schemas.microsoft.com/office/powerpoint/2010/main" val="308096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pic>
        <p:nvPicPr>
          <p:cNvPr id="5" name="Imagen 4">
            <a:extLst>
              <a:ext uri="{FF2B5EF4-FFF2-40B4-BE49-F238E27FC236}">
                <a16:creationId xmlns:a16="http://schemas.microsoft.com/office/drawing/2014/main" id="{3CC3F61E-0DED-4BDB-A8D4-EE43A1A4B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55250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pic>
        <p:nvPicPr>
          <p:cNvPr id="4" name="Imagen 3">
            <a:extLst>
              <a:ext uri="{FF2B5EF4-FFF2-40B4-BE49-F238E27FC236}">
                <a16:creationId xmlns:a16="http://schemas.microsoft.com/office/drawing/2014/main" id="{B98DC4FC-DB3B-4B1B-BFAF-E95868084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7216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pic>
        <p:nvPicPr>
          <p:cNvPr id="4" name="Imagen 3">
            <a:extLst>
              <a:ext uri="{FF2B5EF4-FFF2-40B4-BE49-F238E27FC236}">
                <a16:creationId xmlns:a16="http://schemas.microsoft.com/office/drawing/2014/main" id="{86607A39-EDBC-48C3-B078-0E0B61F84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64834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pic>
        <p:nvPicPr>
          <p:cNvPr id="5" name="Imagen 4">
            <a:extLst>
              <a:ext uri="{FF2B5EF4-FFF2-40B4-BE49-F238E27FC236}">
                <a16:creationId xmlns:a16="http://schemas.microsoft.com/office/drawing/2014/main" id="{1DA757C0-C6A3-465A-A280-8A62D12FE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9247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Big Data</a:t>
            </a:r>
            <a:r>
              <a:rPr lang="es-MX" b="1" dirty="0"/>
              <a:t>?</a:t>
            </a:r>
            <a:endParaRPr lang="en-US" b="1" dirty="0"/>
          </a:p>
        </p:txBody>
      </p:sp>
      <p:pic>
        <p:nvPicPr>
          <p:cNvPr id="3" name="Imagen 2">
            <a:extLst>
              <a:ext uri="{FF2B5EF4-FFF2-40B4-BE49-F238E27FC236}">
                <a16:creationId xmlns:a16="http://schemas.microsoft.com/office/drawing/2014/main" id="{889B0D61-09EC-4F5F-B86B-A1B8A0773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7109389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3268</Words>
  <Application>Microsoft Office PowerPoint</Application>
  <PresentationFormat>Panorámica</PresentationFormat>
  <Paragraphs>136</Paragraphs>
  <Slides>43</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Calibri</vt:lpstr>
      <vt:lpstr>Calibri Light</vt:lpstr>
      <vt:lpstr>Tema de Office</vt:lpstr>
      <vt:lpstr>Diplomado Ciencia de Datos &amp; IA. Unidad 1: Transformación Digital. </vt:lpstr>
      <vt:lpstr>Qué es la IA.?</vt:lpstr>
      <vt:lpstr>Presentación de PowerPoint</vt:lpstr>
      <vt:lpstr>Importancia del los datos en la Actualidad</vt:lpstr>
      <vt:lpstr>Estamos en la 4ta Revolución Industrial…5ta?</vt:lpstr>
      <vt:lpstr>Qué es un Dato?</vt:lpstr>
      <vt:lpstr>Cómo se almacenan los Datos?</vt:lpstr>
      <vt:lpstr>Algunos softwares de Bases de Datos…</vt:lpstr>
      <vt:lpstr>Qué es Big Data?</vt:lpstr>
      <vt:lpstr>El Big Data…</vt:lpstr>
      <vt:lpstr>Cuántos Datos generamos?</vt:lpstr>
      <vt:lpstr>4V del Big Data</vt:lpstr>
      <vt:lpstr>4V del Big Data</vt:lpstr>
      <vt:lpstr>Cantidad de trabajos en Big Data  </vt:lpstr>
      <vt:lpstr>Roles si quieres especializarte en el mundo del Big Data…</vt:lpstr>
      <vt:lpstr>Creación de Modelos Analíticos</vt:lpstr>
      <vt:lpstr>Creación de Modelos Analíticos</vt:lpstr>
      <vt:lpstr>Pero… Como creo estos Modelos Analíticos?</vt:lpstr>
      <vt:lpstr>Python</vt:lpstr>
      <vt:lpstr>R</vt:lpstr>
      <vt:lpstr>Casos de éxito en Big Data </vt:lpstr>
      <vt:lpstr>Casos de éxito en Big Data: Industria Minera.</vt:lpstr>
      <vt:lpstr>Casos de éxito en Big Data: Industria Financiera.</vt:lpstr>
      <vt:lpstr>Casos de éxito en Big Data: Alibaba.</vt:lpstr>
      <vt:lpstr>Qué es Transformación Digital? </vt:lpstr>
      <vt:lpstr>Qué es Transformación Digital? </vt:lpstr>
      <vt:lpstr>Qué beneficios tiene la Transformación Digital?  </vt:lpstr>
      <vt:lpstr>Conformación de un equipo analítico</vt:lpstr>
      <vt:lpstr>Cómo se construye un Equipo Analítico?</vt:lpstr>
      <vt:lpstr>Habilidades requeridas en un Equipo Analítico</vt:lpstr>
      <vt:lpstr>Roles y Responsabilidades al interior de un equipo analítico</vt:lpstr>
      <vt:lpstr>Fuentes de Datos</vt:lpstr>
      <vt:lpstr>Adquisición de Datos</vt:lpstr>
      <vt:lpstr>Almacenamiento de Datos</vt:lpstr>
      <vt:lpstr>Análisis de Datos</vt:lpstr>
      <vt:lpstr>Reportes y Visualización</vt:lpstr>
      <vt:lpstr>Roles y Responsabilidades al interior de un equipo analítico </vt:lpstr>
      <vt:lpstr>Ingeniero de datos</vt:lpstr>
      <vt:lpstr>Científico de datos</vt:lpstr>
      <vt:lpstr>Ejemplo de arquitectura de Ciencia de Datos </vt:lpstr>
      <vt:lpstr>Para las diferentes etapas, podemos listar el siguiente ejemplo de librerías en Python: </vt:lpstr>
      <vt:lpstr>Big Data: Ciudades del futuro</vt:lpstr>
      <vt:lpstr>“Los datos son el petróleo del futuro”                                  Clive Humby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Análisis de Big Data con Inteligencia Artificial</dc:title>
  <dc:creator>DIEGO MIRANDA OLAVARRIA</dc:creator>
  <cp:lastModifiedBy>DIEGO MIRANDA OLAVARRIA</cp:lastModifiedBy>
  <cp:revision>21</cp:revision>
  <dcterms:created xsi:type="dcterms:W3CDTF">2025-02-07T16:18:14Z</dcterms:created>
  <dcterms:modified xsi:type="dcterms:W3CDTF">2025-03-20T19:08:24Z</dcterms:modified>
</cp:coreProperties>
</file>