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8" r:id="rId27"/>
  </p:sldIdLst>
  <p:sldSz cx="9144000" cy="5143500" type="screen16x9"/>
  <p:notesSz cx="9144000" cy="51435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0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19638-FC4D-41A6-3413-5C0432D91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3DF611-D6F8-10CA-FF46-CC35AE274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FD9E7A-1B74-75D3-B297-9868038C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497DDE-FB57-B6AF-510B-B1D964573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C3D3E1-E451-45FA-0CFE-8532ABCCB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430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AE0C7-B103-E301-E211-8DF9F6A85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02205D-A74F-8048-DA57-E0512BE01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307069-2A85-FA0A-7C17-42C003A8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433FD6-AEBD-D612-9A90-1C709606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4A4B9B-261C-1B8D-B032-ED0ECF08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517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AC82DF-A748-BC4A-A539-984B45413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59A47A-618F-7C3F-3EE0-FEF8A60C3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9A0173-930F-07CF-22F1-35C86DBC3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986F71-86FF-D843-6471-30EE70A7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2EBF44-8AE2-B19D-444A-EB888A38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1688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5590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542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0517" y="315595"/>
            <a:ext cx="4802505" cy="444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5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F1BFB-A540-F362-7841-CDE7B6D8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7B202C-CCFB-E917-D06D-95BB9E50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89CF53-2845-FFE5-DA7F-E1939A5A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37CF0C-9BAA-E56C-FA4D-806B0287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58AF18-9393-4015-9AD3-F2497D36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441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EFFFF-4E91-41AF-AA0F-3FFFE22B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A375D3-55E0-EFB3-6C74-4E1EB3FAC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14AA21-A81C-996A-A819-90E68488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3FCB30-39D2-3A5F-45EA-1EDA64A5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B38F17-3C1F-2AA5-4A75-ADF296EB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814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E6773-91C4-AC9C-03D7-FAA8ACCA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C9D7B7-F791-964F-92A2-55D369631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B69F8F-8876-B1C3-F814-36EB9E3BC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42B0D1-6669-9F03-6429-BDB2EFB2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D8982D-90A0-AAD4-EFFE-3B6467AE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802182-2985-70AA-3348-4CBF598B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907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3B0EE-815B-A32A-2F48-E69753727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952584-D16B-4A2D-C5AD-40202E79E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E0C7A3-56C0-7EBF-D316-1B0A6D3B8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8FB3239-4221-49B9-7B91-0E8A8251D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F8C64B8-75E0-1FED-D612-FB3108F7E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7A201A7-786D-2AA2-7F89-D9463953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2855724-66FE-6CC8-D957-88EDCD663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675D90F-3CB9-9899-5EDB-6F6FC44E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11253-A525-13B9-3817-C091A751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4C7E972-8344-2FC6-CC65-B98774645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1C70F2-D357-629C-5683-6D649976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1D30C5B-FC20-5FED-D569-96B72195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385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7A1A5B5-ED4C-D226-47C5-DAB58CE8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776F276-5A23-EB39-ACA0-4E5599E54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C05A1B-776D-B9CA-EC19-F8FA7F6B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4837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11542-14F9-851D-5CB5-0BF0E78FB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4B1BB4-EB29-1872-10EC-795ACCC83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07EF90-ECEE-D6DD-933B-B945D806E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33969D-CF75-486D-85F6-DCDD2F0E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475CFB-C5EB-077F-7B5D-3EC1BC023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B597E6-DE18-CA52-9D59-61B7151E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874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8142E-4949-4787-4B0A-60A774EF7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1F46202-3E5D-71FF-4ED7-F5F4F362B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535ED3-318D-0D44-D6AA-DA290F889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DBB75D-5E57-84F3-84A7-FD646FB05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CA7425-192B-5226-D177-1CA43E2E3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C59AFD-194A-30F2-D752-C453052B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1526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EE0FD9A-1B61-10EC-714A-76A6195BA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34D3A2-E8E1-C631-6396-CE2032634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5AF075-02BC-3F2F-188C-40AD5DC73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627D79-3DD0-84A7-9347-CAEF9A443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809CB0-BFF5-DDC2-971F-AEC285A23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54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://www.researchgate.net/figure/Architecture-of-the-modified-VGG16-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hyperlink" Target="http://www.youtube.com/watch?v=woEs7UCaITo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hyperlink" Target="http://www.mdpi.com/2313-433X/10/8/18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911.02685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raiyon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6932" y="2056132"/>
            <a:ext cx="6858000" cy="1541996"/>
          </a:xfrm>
        </p:spPr>
        <p:txBody>
          <a:bodyPr>
            <a:normAutofit fontScale="90000"/>
          </a:bodyPr>
          <a:lstStyle/>
          <a:p>
            <a:br>
              <a:rPr lang="es-MX" dirty="0"/>
            </a:br>
            <a:r>
              <a:rPr lang="es-MX" sz="3600" b="1" dirty="0">
                <a:solidFill>
                  <a:schemeClr val="dk1"/>
                </a:solidFill>
                <a:latin typeface="Sora"/>
                <a:cs typeface="Sora"/>
                <a:sym typeface="Sora"/>
              </a:rPr>
              <a:t>CURSO:</a:t>
            </a:r>
            <a:br>
              <a:rPr lang="es-MX" sz="3600" b="1" dirty="0">
                <a:solidFill>
                  <a:schemeClr val="dk1"/>
                </a:solidFill>
                <a:latin typeface="Sora"/>
                <a:cs typeface="Sora"/>
                <a:sym typeface="Sora"/>
              </a:rPr>
            </a:br>
            <a:r>
              <a:rPr lang="es-MX" sz="3600" b="1" dirty="0">
                <a:solidFill>
                  <a:schemeClr val="dk1"/>
                </a:solidFill>
                <a:latin typeface="Sora"/>
                <a:cs typeface="Sora"/>
                <a:sym typeface="Sora"/>
              </a:rPr>
              <a:t>ELECTIVO II</a:t>
            </a:r>
            <a:br>
              <a:rPr lang="es-MX" sz="3600" b="1" dirty="0">
                <a:solidFill>
                  <a:schemeClr val="dk1"/>
                </a:solidFill>
                <a:latin typeface="Sora"/>
                <a:cs typeface="Sora"/>
                <a:sym typeface="Sora"/>
              </a:rPr>
            </a:br>
            <a:r>
              <a:rPr lang="es-MX" sz="3600" b="1" dirty="0">
                <a:solidFill>
                  <a:schemeClr val="dk1"/>
                </a:solidFill>
                <a:latin typeface="Sora"/>
                <a:cs typeface="Sora"/>
                <a:sym typeface="Sora"/>
              </a:rPr>
              <a:t>Unidad II: Redes Neuronales Convolucionales.</a:t>
            </a:r>
            <a:endParaRPr lang="en-US" sz="3600" b="1" dirty="0">
              <a:solidFill>
                <a:schemeClr val="dk1"/>
              </a:solidFill>
              <a:latin typeface="Sora"/>
              <a:cs typeface="Sora"/>
              <a:sym typeface="Sora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62783" y="3721878"/>
            <a:ext cx="6858000" cy="476891"/>
          </a:xfrm>
        </p:spPr>
        <p:txBody>
          <a:bodyPr>
            <a:normAutofit/>
          </a:bodyPr>
          <a:lstStyle/>
          <a:p>
            <a:r>
              <a:rPr lang="es-MX" b="1" dirty="0"/>
              <a:t>Clase: Introducción a las Redes Neuronales.</a:t>
            </a:r>
          </a:p>
        </p:txBody>
      </p:sp>
      <p:pic>
        <p:nvPicPr>
          <p:cNvPr id="1026" name="Picture 2" descr="https://cftdelosrios.cl/wp-content/uploads/2021/09/cropped-Recurso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342" y="112102"/>
            <a:ext cx="2611316" cy="138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096932" y="4446269"/>
            <a:ext cx="6858000" cy="58512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500" b="1" dirty="0"/>
              <a:t>Profesor: Diego Miranda</a:t>
            </a:r>
          </a:p>
          <a:p>
            <a:r>
              <a:rPr lang="es-MX" sz="1500" b="1" i="1" dirty="0"/>
              <a:t>Data </a:t>
            </a:r>
            <a:r>
              <a:rPr lang="es-MX" sz="1500" b="1" i="1" dirty="0" err="1"/>
              <a:t>Scientist</a:t>
            </a:r>
            <a:endParaRPr lang="es-MX" sz="1500" b="1" i="1" dirty="0"/>
          </a:p>
          <a:p>
            <a:endParaRPr lang="es-MX" sz="1500" dirty="0"/>
          </a:p>
        </p:txBody>
      </p:sp>
    </p:spTree>
    <p:extLst>
      <p:ext uri="{BB962C8B-B14F-4D97-AF65-F5344CB8AC3E}">
        <p14:creationId xmlns:p14="http://schemas.microsoft.com/office/powerpoint/2010/main" val="42993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0"/>
              </a:spcBef>
            </a:pPr>
            <a:r>
              <a:rPr sz="2700" spc="65" dirty="0">
                <a:solidFill>
                  <a:srgbClr val="004886"/>
                </a:solidFill>
              </a:rPr>
              <a:t>Arquitectura</a:t>
            </a:r>
            <a:r>
              <a:rPr sz="2700" spc="-10" dirty="0">
                <a:solidFill>
                  <a:srgbClr val="004886"/>
                </a:solidFill>
              </a:rPr>
              <a:t> </a:t>
            </a:r>
            <a:r>
              <a:rPr sz="2700" spc="190" dirty="0">
                <a:solidFill>
                  <a:srgbClr val="004886"/>
                </a:solidFill>
              </a:rPr>
              <a:t>CNN</a:t>
            </a:r>
            <a:r>
              <a:rPr sz="2700" spc="-20" dirty="0">
                <a:solidFill>
                  <a:srgbClr val="004886"/>
                </a:solidFill>
              </a:rPr>
              <a:t> </a:t>
            </a:r>
            <a:r>
              <a:rPr sz="2700" spc="125" dirty="0">
                <a:solidFill>
                  <a:srgbClr val="004886"/>
                </a:solidFill>
              </a:rPr>
              <a:t>(LeNet-</a:t>
            </a:r>
            <a:r>
              <a:rPr sz="2700" spc="-25" dirty="0">
                <a:solidFill>
                  <a:srgbClr val="004886"/>
                </a:solidFill>
              </a:rPr>
              <a:t>5)</a:t>
            </a:r>
            <a:endParaRPr sz="2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39724"/>
            <a:ext cx="9144000" cy="34640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0"/>
              </a:spcBef>
            </a:pPr>
            <a:r>
              <a:rPr sz="2700" spc="90" dirty="0">
                <a:solidFill>
                  <a:srgbClr val="004886"/>
                </a:solidFill>
              </a:rPr>
              <a:t>Input</a:t>
            </a:r>
            <a:r>
              <a:rPr sz="2700" spc="-40" dirty="0">
                <a:solidFill>
                  <a:srgbClr val="004886"/>
                </a:solidFill>
              </a:rPr>
              <a:t> </a:t>
            </a:r>
            <a:r>
              <a:rPr sz="2700" spc="80" dirty="0">
                <a:solidFill>
                  <a:srgbClr val="004886"/>
                </a:solidFill>
              </a:rPr>
              <a:t>(Entrada)</a:t>
            </a:r>
            <a:endParaRPr sz="2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711" y="653795"/>
            <a:ext cx="1781556" cy="22387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00298" y="1386077"/>
            <a:ext cx="441579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7620" algn="just">
              <a:lnSpc>
                <a:spcPct val="100000"/>
              </a:lnSpc>
              <a:spcBef>
                <a:spcPts val="105"/>
              </a:spcBef>
              <a:buSzPct val="92857"/>
              <a:buChar char="•"/>
              <a:tabLst>
                <a:tab pos="74930" algn="l"/>
              </a:tabLst>
            </a:pPr>
            <a:r>
              <a:rPr sz="1400" dirty="0">
                <a:latin typeface="Arial"/>
                <a:cs typeface="Arial"/>
              </a:rPr>
              <a:t>	Es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donde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alimenta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imagen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red.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el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caso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LeNet,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tamaño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entrada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32x32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píxeles.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Arial"/>
              <a:buChar char="•"/>
            </a:pPr>
            <a:endParaRPr sz="1400">
              <a:latin typeface="Arial"/>
              <a:cs typeface="Arial"/>
            </a:endParaRPr>
          </a:p>
          <a:p>
            <a:pPr marL="12700" marR="5080" indent="-8255" algn="just">
              <a:lnSpc>
                <a:spcPct val="100000"/>
              </a:lnSpc>
              <a:spcBef>
                <a:spcPts val="5"/>
              </a:spcBef>
              <a:buSzPct val="92857"/>
              <a:buChar char="•"/>
              <a:tabLst>
                <a:tab pos="74295" algn="l"/>
              </a:tabLst>
            </a:pPr>
            <a:r>
              <a:rPr sz="1400" dirty="0">
                <a:latin typeface="Arial"/>
                <a:cs typeface="Arial"/>
              </a:rPr>
              <a:t>	Cada</a:t>
            </a:r>
            <a:r>
              <a:rPr sz="1400" spc="2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píxel</a:t>
            </a:r>
            <a:r>
              <a:rPr sz="1400" spc="2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contiene</a:t>
            </a:r>
            <a:r>
              <a:rPr sz="1400" spc="2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información</a:t>
            </a:r>
            <a:r>
              <a:rPr sz="1400" spc="2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sobre</a:t>
            </a:r>
            <a:r>
              <a:rPr sz="1400" spc="2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</a:t>
            </a:r>
            <a:r>
              <a:rPr sz="1400" spc="27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intensidad </a:t>
            </a:r>
            <a:r>
              <a:rPr sz="1400" dirty="0">
                <a:latin typeface="Arial"/>
                <a:cs typeface="Arial"/>
              </a:rPr>
              <a:t>(por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ejemplo,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tonos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gris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una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imagen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escala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de </a:t>
            </a:r>
            <a:r>
              <a:rPr sz="1400" spc="-10" dirty="0">
                <a:latin typeface="Arial"/>
                <a:cs typeface="Arial"/>
              </a:rPr>
              <a:t>grises).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727" y="2973322"/>
            <a:ext cx="5754624" cy="209245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324727" y="3556761"/>
            <a:ext cx="1969770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Ejemplo</a:t>
            </a:r>
            <a:r>
              <a:rPr sz="1400" spc="260" dirty="0">
                <a:latin typeface="Arial"/>
                <a:cs typeface="Arial"/>
              </a:rPr>
              <a:t> 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265" dirty="0">
                <a:latin typeface="Arial"/>
                <a:cs typeface="Arial"/>
              </a:rPr>
              <a:t>  </a:t>
            </a:r>
            <a:r>
              <a:rPr sz="1400" spc="-10" dirty="0">
                <a:latin typeface="Arial"/>
                <a:cs typeface="Arial"/>
              </a:rPr>
              <a:t>imágenes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4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entrada</a:t>
            </a:r>
            <a:r>
              <a:rPr sz="1400" spc="4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del</a:t>
            </a:r>
            <a:r>
              <a:rPr sz="1400" spc="4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dataset MNIST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262204"/>
            <a:ext cx="249491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85" dirty="0">
                <a:solidFill>
                  <a:srgbClr val="004886"/>
                </a:solidFill>
              </a:rPr>
              <a:t>Convoluciones</a:t>
            </a:r>
            <a:endParaRPr sz="2700"/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715" indent="-7620" algn="just">
              <a:lnSpc>
                <a:spcPct val="100000"/>
              </a:lnSpc>
              <a:spcBef>
                <a:spcPts val="105"/>
              </a:spcBef>
              <a:buSzPct val="92857"/>
              <a:buChar char="•"/>
              <a:tabLst>
                <a:tab pos="74930" algn="l"/>
              </a:tabLst>
            </a:pPr>
            <a:r>
              <a:rPr dirty="0"/>
              <a:t>	Este</a:t>
            </a:r>
            <a:r>
              <a:rPr spc="60" dirty="0"/>
              <a:t> </a:t>
            </a:r>
            <a:r>
              <a:rPr dirty="0"/>
              <a:t>paso</a:t>
            </a:r>
            <a:r>
              <a:rPr spc="65" dirty="0"/>
              <a:t> </a:t>
            </a:r>
            <a:r>
              <a:rPr dirty="0"/>
              <a:t>aplica</a:t>
            </a:r>
            <a:r>
              <a:rPr spc="50" dirty="0"/>
              <a:t> </a:t>
            </a:r>
            <a:r>
              <a:rPr dirty="0"/>
              <a:t>filtros</a:t>
            </a:r>
            <a:r>
              <a:rPr spc="75" dirty="0"/>
              <a:t> </a:t>
            </a:r>
            <a:r>
              <a:rPr dirty="0"/>
              <a:t>(kernels)</a:t>
            </a:r>
            <a:r>
              <a:rPr spc="60" dirty="0"/>
              <a:t> </a:t>
            </a:r>
            <a:r>
              <a:rPr dirty="0"/>
              <a:t>sobre</a:t>
            </a:r>
            <a:r>
              <a:rPr spc="65" dirty="0"/>
              <a:t> </a:t>
            </a:r>
            <a:r>
              <a:rPr dirty="0"/>
              <a:t>la</a:t>
            </a:r>
            <a:r>
              <a:rPr spc="70" dirty="0"/>
              <a:t> </a:t>
            </a:r>
            <a:r>
              <a:rPr dirty="0"/>
              <a:t>imagen</a:t>
            </a:r>
            <a:r>
              <a:rPr spc="65" dirty="0"/>
              <a:t> </a:t>
            </a:r>
            <a:r>
              <a:rPr spc="-20" dirty="0"/>
              <a:t>para </a:t>
            </a:r>
            <a:r>
              <a:rPr dirty="0"/>
              <a:t>extraer</a:t>
            </a:r>
            <a:r>
              <a:rPr spc="305" dirty="0"/>
              <a:t>  </a:t>
            </a:r>
            <a:r>
              <a:rPr dirty="0"/>
              <a:t>características</a:t>
            </a:r>
            <a:r>
              <a:rPr spc="315" dirty="0"/>
              <a:t>  </a:t>
            </a:r>
            <a:r>
              <a:rPr dirty="0"/>
              <a:t>importantes</a:t>
            </a:r>
            <a:r>
              <a:rPr spc="310" dirty="0"/>
              <a:t>  </a:t>
            </a:r>
            <a:r>
              <a:rPr dirty="0"/>
              <a:t>como</a:t>
            </a:r>
            <a:r>
              <a:rPr spc="310" dirty="0"/>
              <a:t>  </a:t>
            </a:r>
            <a:r>
              <a:rPr spc="-10" dirty="0"/>
              <a:t>bordes, </a:t>
            </a:r>
            <a:r>
              <a:rPr dirty="0"/>
              <a:t>texturas,</a:t>
            </a:r>
            <a:r>
              <a:rPr spc="-4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spc="-10" dirty="0"/>
              <a:t>patrones.</a:t>
            </a:r>
          </a:p>
          <a:p>
            <a:pPr>
              <a:lnSpc>
                <a:spcPct val="100000"/>
              </a:lnSpc>
              <a:spcBef>
                <a:spcPts val="70"/>
              </a:spcBef>
              <a:buFont typeface="Arial"/>
              <a:buChar char="•"/>
            </a:pPr>
            <a:endParaRPr spc="-10" dirty="0"/>
          </a:p>
          <a:p>
            <a:pPr marL="12700" marR="5715" indent="-7620" algn="just">
              <a:lnSpc>
                <a:spcPct val="100000"/>
              </a:lnSpc>
              <a:buSzPct val="92857"/>
              <a:buChar char="•"/>
              <a:tabLst>
                <a:tab pos="74930" algn="l"/>
              </a:tabLst>
            </a:pPr>
            <a:r>
              <a:rPr dirty="0"/>
              <a:t>	Cada filtro</a:t>
            </a:r>
            <a:r>
              <a:rPr spc="5" dirty="0"/>
              <a:t> </a:t>
            </a:r>
            <a:r>
              <a:rPr dirty="0"/>
              <a:t>se</a:t>
            </a:r>
            <a:r>
              <a:rPr spc="20" dirty="0"/>
              <a:t> </a:t>
            </a:r>
            <a:r>
              <a:rPr dirty="0"/>
              <a:t>mueve</a:t>
            </a:r>
            <a:r>
              <a:rPr spc="15" dirty="0"/>
              <a:t> </a:t>
            </a:r>
            <a:r>
              <a:rPr dirty="0"/>
              <a:t>por</a:t>
            </a:r>
            <a:r>
              <a:rPr spc="15" dirty="0"/>
              <a:t> </a:t>
            </a:r>
            <a:r>
              <a:rPr dirty="0"/>
              <a:t>la</a:t>
            </a:r>
            <a:r>
              <a:rPr spc="20" dirty="0"/>
              <a:t> </a:t>
            </a:r>
            <a:r>
              <a:rPr dirty="0"/>
              <a:t>imagen,</a:t>
            </a:r>
            <a:r>
              <a:rPr spc="10" dirty="0"/>
              <a:t> </a:t>
            </a:r>
            <a:r>
              <a:rPr dirty="0"/>
              <a:t>y</a:t>
            </a:r>
            <a:r>
              <a:rPr spc="5" dirty="0"/>
              <a:t> </a:t>
            </a:r>
            <a:r>
              <a:rPr dirty="0"/>
              <a:t>genera</a:t>
            </a:r>
            <a:r>
              <a:rPr spc="15" dirty="0"/>
              <a:t> </a:t>
            </a:r>
            <a:r>
              <a:rPr dirty="0"/>
              <a:t>un</a:t>
            </a:r>
            <a:r>
              <a:rPr spc="15" dirty="0"/>
              <a:t> </a:t>
            </a:r>
            <a:r>
              <a:rPr spc="-20" dirty="0"/>
              <a:t>mapa </a:t>
            </a:r>
            <a:r>
              <a:rPr dirty="0"/>
              <a:t>de</a:t>
            </a:r>
            <a:r>
              <a:rPr spc="-45" dirty="0"/>
              <a:t> </a:t>
            </a:r>
            <a:r>
              <a:rPr dirty="0"/>
              <a:t>características</a:t>
            </a:r>
            <a:r>
              <a:rPr spc="-50" dirty="0"/>
              <a:t> </a:t>
            </a:r>
            <a:r>
              <a:rPr dirty="0"/>
              <a:t>(feature</a:t>
            </a:r>
            <a:r>
              <a:rPr spc="-65" dirty="0"/>
              <a:t> </a:t>
            </a:r>
            <a:r>
              <a:rPr spc="-20" dirty="0"/>
              <a:t>map).</a:t>
            </a:r>
          </a:p>
          <a:p>
            <a:pPr>
              <a:lnSpc>
                <a:spcPct val="100000"/>
              </a:lnSpc>
              <a:spcBef>
                <a:spcPts val="70"/>
              </a:spcBef>
              <a:buFont typeface="Arial"/>
              <a:buChar char="•"/>
            </a:pPr>
            <a:endParaRPr spc="-20" dirty="0"/>
          </a:p>
          <a:p>
            <a:pPr marL="12700" marR="5080" indent="-8255" algn="just">
              <a:lnSpc>
                <a:spcPct val="100000"/>
              </a:lnSpc>
              <a:buSzPct val="92857"/>
              <a:buChar char="•"/>
              <a:tabLst>
                <a:tab pos="74295" algn="l"/>
              </a:tabLst>
            </a:pPr>
            <a:r>
              <a:rPr dirty="0"/>
              <a:t>	Ejemplo:</a:t>
            </a:r>
            <a:r>
              <a:rPr spc="85" dirty="0"/>
              <a:t>  </a:t>
            </a:r>
            <a:r>
              <a:rPr dirty="0"/>
              <a:t>Si</a:t>
            </a:r>
            <a:r>
              <a:rPr spc="90" dirty="0"/>
              <a:t>  </a:t>
            </a:r>
            <a:r>
              <a:rPr dirty="0"/>
              <a:t>la</a:t>
            </a:r>
            <a:r>
              <a:rPr spc="75" dirty="0"/>
              <a:t>  </a:t>
            </a:r>
            <a:r>
              <a:rPr dirty="0"/>
              <a:t>entrada</a:t>
            </a:r>
            <a:r>
              <a:rPr spc="75" dirty="0"/>
              <a:t>  </a:t>
            </a:r>
            <a:r>
              <a:rPr dirty="0"/>
              <a:t>tiene</a:t>
            </a:r>
            <a:r>
              <a:rPr spc="80" dirty="0"/>
              <a:t>  </a:t>
            </a:r>
            <a:r>
              <a:rPr dirty="0"/>
              <a:t>un</a:t>
            </a:r>
            <a:r>
              <a:rPr spc="75" dirty="0"/>
              <a:t>  </a:t>
            </a:r>
            <a:r>
              <a:rPr dirty="0"/>
              <a:t>tamaño</a:t>
            </a:r>
            <a:r>
              <a:rPr spc="80" dirty="0"/>
              <a:t>  </a:t>
            </a:r>
            <a:r>
              <a:rPr dirty="0"/>
              <a:t>32x32</a:t>
            </a:r>
            <a:r>
              <a:rPr spc="85" dirty="0"/>
              <a:t>  </a:t>
            </a:r>
            <a:r>
              <a:rPr spc="-50" dirty="0"/>
              <a:t>y </a:t>
            </a:r>
            <a:r>
              <a:rPr dirty="0"/>
              <a:t>aplicamos</a:t>
            </a:r>
            <a:r>
              <a:rPr spc="345" dirty="0"/>
              <a:t>  </a:t>
            </a:r>
            <a:r>
              <a:rPr dirty="0"/>
              <a:t>6</a:t>
            </a:r>
            <a:r>
              <a:rPr spc="350" dirty="0"/>
              <a:t>  </a:t>
            </a:r>
            <a:r>
              <a:rPr dirty="0"/>
              <a:t>filtros,</a:t>
            </a:r>
            <a:r>
              <a:rPr spc="350" dirty="0"/>
              <a:t>  </a:t>
            </a:r>
            <a:r>
              <a:rPr dirty="0"/>
              <a:t>obtendremos</a:t>
            </a:r>
            <a:r>
              <a:rPr spc="350" dirty="0"/>
              <a:t>  </a:t>
            </a:r>
            <a:r>
              <a:rPr dirty="0"/>
              <a:t>6</a:t>
            </a:r>
            <a:r>
              <a:rPr spc="355" dirty="0"/>
              <a:t>  </a:t>
            </a:r>
            <a:r>
              <a:rPr dirty="0"/>
              <a:t>mapas</a:t>
            </a:r>
            <a:r>
              <a:rPr spc="350" dirty="0"/>
              <a:t>  </a:t>
            </a:r>
            <a:r>
              <a:rPr spc="-25" dirty="0"/>
              <a:t>de </a:t>
            </a:r>
            <a:r>
              <a:rPr spc="-10" dirty="0"/>
              <a:t>características.</a:t>
            </a:r>
          </a:p>
          <a:p>
            <a:pPr>
              <a:lnSpc>
                <a:spcPct val="100000"/>
              </a:lnSpc>
              <a:spcBef>
                <a:spcPts val="70"/>
              </a:spcBef>
              <a:buFont typeface="Arial"/>
              <a:buChar char="•"/>
            </a:pPr>
            <a:endParaRPr spc="-10" dirty="0"/>
          </a:p>
          <a:p>
            <a:pPr marL="74930" indent="-69850" algn="just">
              <a:lnSpc>
                <a:spcPct val="100000"/>
              </a:lnSpc>
              <a:spcBef>
                <a:spcPts val="5"/>
              </a:spcBef>
              <a:buSzPct val="92857"/>
              <a:buChar char="•"/>
              <a:tabLst>
                <a:tab pos="74930" algn="l"/>
              </a:tabLst>
            </a:pPr>
            <a:r>
              <a:rPr dirty="0"/>
              <a:t>El</a:t>
            </a:r>
            <a:r>
              <a:rPr spc="-10" dirty="0"/>
              <a:t> </a:t>
            </a:r>
            <a:r>
              <a:rPr dirty="0"/>
              <a:t>objetivo</a:t>
            </a:r>
            <a:r>
              <a:rPr spc="-10" dirty="0"/>
              <a:t> </a:t>
            </a:r>
            <a:r>
              <a:rPr dirty="0"/>
              <a:t>principal</a:t>
            </a:r>
            <a:r>
              <a:rPr spc="-20" dirty="0"/>
              <a:t> </a:t>
            </a:r>
            <a:r>
              <a:rPr dirty="0"/>
              <a:t>es</a:t>
            </a:r>
            <a:r>
              <a:rPr spc="-10" dirty="0"/>
              <a:t> </a:t>
            </a:r>
            <a:r>
              <a:rPr dirty="0"/>
              <a:t>detectar</a:t>
            </a:r>
            <a:r>
              <a:rPr spc="-30" dirty="0"/>
              <a:t> </a:t>
            </a:r>
            <a:r>
              <a:rPr dirty="0"/>
              <a:t>características</a:t>
            </a:r>
            <a:r>
              <a:rPr spc="-5" dirty="0"/>
              <a:t> </a:t>
            </a:r>
            <a:r>
              <a:rPr spc="-10" dirty="0"/>
              <a:t>básicas</a:t>
            </a:r>
          </a:p>
          <a:p>
            <a:pPr marL="12700">
              <a:lnSpc>
                <a:spcPct val="100000"/>
              </a:lnSpc>
            </a:pPr>
            <a:r>
              <a:rPr dirty="0"/>
              <a:t>en</a:t>
            </a:r>
            <a:r>
              <a:rPr spc="-25" dirty="0"/>
              <a:t> </a:t>
            </a:r>
            <a:r>
              <a:rPr dirty="0"/>
              <a:t>la</a:t>
            </a:r>
            <a:r>
              <a:rPr spc="-15" dirty="0"/>
              <a:t> </a:t>
            </a:r>
            <a:r>
              <a:rPr spc="-10" dirty="0"/>
              <a:t>imagen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316" y="1016508"/>
            <a:ext cx="1828800" cy="2324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262204"/>
            <a:ext cx="4081779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110" dirty="0">
                <a:solidFill>
                  <a:srgbClr val="004886"/>
                </a:solidFill>
              </a:rPr>
              <a:t>Submuestreo</a:t>
            </a:r>
            <a:r>
              <a:rPr sz="2700" spc="-25" dirty="0">
                <a:solidFill>
                  <a:srgbClr val="004886"/>
                </a:solidFill>
              </a:rPr>
              <a:t> </a:t>
            </a:r>
            <a:r>
              <a:rPr sz="2700" spc="85" dirty="0">
                <a:solidFill>
                  <a:srgbClr val="004886"/>
                </a:solidFill>
              </a:rPr>
              <a:t>(Pooling</a:t>
            </a:r>
            <a:r>
              <a:rPr sz="2700" spc="-25" dirty="0">
                <a:solidFill>
                  <a:srgbClr val="004886"/>
                </a:solidFill>
              </a:rPr>
              <a:t> </a:t>
            </a:r>
            <a:r>
              <a:rPr sz="2700" spc="40" dirty="0">
                <a:solidFill>
                  <a:srgbClr val="004886"/>
                </a:solidFill>
              </a:rPr>
              <a:t>o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237947" y="627634"/>
            <a:ext cx="4530725" cy="425577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63500" marR="55880" indent="-10160" algn="just">
              <a:lnSpc>
                <a:spcPct val="97300"/>
              </a:lnSpc>
              <a:spcBef>
                <a:spcPts val="185"/>
              </a:spcBef>
              <a:buSzPct val="94444"/>
              <a:buChar char="•"/>
              <a:tabLst>
                <a:tab pos="142240" algn="l"/>
              </a:tabLst>
            </a:pPr>
            <a:r>
              <a:rPr sz="1800" spc="-1010" dirty="0">
                <a:latin typeface="Arial"/>
                <a:cs typeface="Arial"/>
              </a:rPr>
              <a:t>	E</a:t>
            </a:r>
            <a:r>
              <a:rPr sz="4050" b="1" spc="-839" baseline="-7201" dirty="0">
                <a:solidFill>
                  <a:srgbClr val="004886"/>
                </a:solidFill>
                <a:latin typeface="Trebuchet MS"/>
                <a:cs typeface="Trebuchet MS"/>
              </a:rPr>
              <a:t>S</a:t>
            </a:r>
            <a:r>
              <a:rPr sz="1800" spc="-270" dirty="0">
                <a:latin typeface="Arial"/>
                <a:cs typeface="Arial"/>
              </a:rPr>
              <a:t>n</a:t>
            </a:r>
            <a:r>
              <a:rPr sz="4050" b="1" spc="-892" baseline="-7201" dirty="0">
                <a:solidFill>
                  <a:srgbClr val="004886"/>
                </a:solidFill>
                <a:latin typeface="Trebuchet MS"/>
                <a:cs typeface="Trebuchet MS"/>
              </a:rPr>
              <a:t>u</a:t>
            </a:r>
            <a:r>
              <a:rPr sz="1800" spc="-365" dirty="0">
                <a:latin typeface="Arial"/>
                <a:cs typeface="Arial"/>
              </a:rPr>
              <a:t>L</a:t>
            </a:r>
            <a:r>
              <a:rPr sz="4050" b="1" spc="-1837" baseline="-7201" dirty="0">
                <a:solidFill>
                  <a:srgbClr val="004886"/>
                </a:solidFill>
                <a:latin typeface="Trebuchet MS"/>
                <a:cs typeface="Trebuchet MS"/>
              </a:rPr>
              <a:t>b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965" dirty="0">
                <a:latin typeface="Arial"/>
                <a:cs typeface="Arial"/>
              </a:rPr>
              <a:t>N</a:t>
            </a:r>
            <a:r>
              <a:rPr sz="4050" b="1" spc="-540" baseline="-7201" dirty="0">
                <a:solidFill>
                  <a:srgbClr val="004886"/>
                </a:solidFill>
                <a:latin typeface="Trebuchet MS"/>
                <a:cs typeface="Trebuchet MS"/>
              </a:rPr>
              <a:t>s</a:t>
            </a:r>
            <a:r>
              <a:rPr sz="1800" spc="-530" dirty="0">
                <a:latin typeface="Arial"/>
                <a:cs typeface="Arial"/>
              </a:rPr>
              <a:t>e</a:t>
            </a:r>
            <a:r>
              <a:rPr sz="4050" b="1" spc="-1402" baseline="-7201" dirty="0">
                <a:solidFill>
                  <a:srgbClr val="004886"/>
                </a:solidFill>
                <a:latin typeface="Trebuchet MS"/>
                <a:cs typeface="Trebuchet MS"/>
              </a:rPr>
              <a:t>a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30" dirty="0">
                <a:latin typeface="Arial"/>
                <a:cs typeface="Arial"/>
              </a:rPr>
              <a:t>,</a:t>
            </a:r>
            <a:r>
              <a:rPr sz="4050" b="1" spc="-2445" baseline="-7201" dirty="0">
                <a:solidFill>
                  <a:srgbClr val="004886"/>
                </a:solidFill>
                <a:latin typeface="Trebuchet MS"/>
                <a:cs typeface="Trebuchet MS"/>
              </a:rPr>
              <a:t>m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100" dirty="0">
                <a:latin typeface="Arial"/>
                <a:cs typeface="Arial"/>
              </a:rPr>
              <a:t>e</a:t>
            </a:r>
            <a:r>
              <a:rPr sz="4050" b="1" spc="-1132" baseline="-7201" dirty="0">
                <a:solidFill>
                  <a:srgbClr val="004886"/>
                </a:solidFill>
                <a:latin typeface="Trebuchet MS"/>
                <a:cs typeface="Trebuchet MS"/>
              </a:rPr>
              <a:t>p</a:t>
            </a:r>
            <a:r>
              <a:rPr sz="1800" spc="-175" dirty="0">
                <a:latin typeface="Arial"/>
                <a:cs typeface="Arial"/>
              </a:rPr>
              <a:t>u</a:t>
            </a:r>
            <a:r>
              <a:rPr sz="4050" b="1" spc="-944" baseline="-7201" dirty="0">
                <a:solidFill>
                  <a:srgbClr val="004886"/>
                </a:solidFill>
                <a:latin typeface="Trebuchet MS"/>
                <a:cs typeface="Trebuchet MS"/>
              </a:rPr>
              <a:t>l</a:t>
            </a:r>
            <a:r>
              <a:rPr sz="1800" spc="-185" dirty="0">
                <a:latin typeface="Arial"/>
                <a:cs typeface="Arial"/>
              </a:rPr>
              <a:t>s</a:t>
            </a:r>
            <a:r>
              <a:rPr sz="4050" b="1" spc="-885" baseline="-7201" dirty="0">
                <a:solidFill>
                  <a:srgbClr val="004886"/>
                </a:solidFill>
                <a:latin typeface="Trebuchet MS"/>
                <a:cs typeface="Trebuchet MS"/>
              </a:rPr>
              <a:t>i</a:t>
            </a:r>
            <a:r>
              <a:rPr sz="1800" spc="-400" dirty="0">
                <a:latin typeface="Arial"/>
                <a:cs typeface="Arial"/>
              </a:rPr>
              <a:t>a</a:t>
            </a:r>
            <a:r>
              <a:rPr sz="4050" b="1" spc="-705" baseline="-7201" dirty="0">
                <a:solidFill>
                  <a:srgbClr val="004886"/>
                </a:solidFill>
                <a:latin typeface="Trebuchet MS"/>
                <a:cs typeface="Trebuchet MS"/>
              </a:rPr>
              <a:t>n</a:t>
            </a:r>
            <a:r>
              <a:rPr sz="1800" spc="-390" dirty="0">
                <a:latin typeface="Arial"/>
                <a:cs typeface="Arial"/>
              </a:rPr>
              <a:t>s</a:t>
            </a:r>
            <a:r>
              <a:rPr sz="4050" b="1" spc="-1477" baseline="-7201" dirty="0">
                <a:solidFill>
                  <a:srgbClr val="004886"/>
                </a:solidFill>
                <a:latin typeface="Trebuchet MS"/>
                <a:cs typeface="Trebuchet MS"/>
              </a:rPr>
              <a:t>g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869" dirty="0">
                <a:latin typeface="Arial"/>
                <a:cs typeface="Arial"/>
              </a:rPr>
              <a:t>b</a:t>
            </a:r>
            <a:r>
              <a:rPr sz="4050" b="1" spc="-232" baseline="-7201" dirty="0">
                <a:solidFill>
                  <a:srgbClr val="004886"/>
                </a:solidFill>
                <a:latin typeface="Trebuchet MS"/>
                <a:cs typeface="Trebuchet MS"/>
              </a:rPr>
              <a:t>)</a:t>
            </a:r>
            <a:r>
              <a:rPr sz="1800" spc="20" dirty="0">
                <a:latin typeface="Arial"/>
                <a:cs typeface="Arial"/>
              </a:rPr>
              <a:t>m</a:t>
            </a:r>
            <a:r>
              <a:rPr sz="1800" spc="5" dirty="0">
                <a:latin typeface="Arial"/>
                <a:cs typeface="Arial"/>
              </a:rPr>
              <a:t>ue</a:t>
            </a:r>
            <a:r>
              <a:rPr sz="1800" spc="15" dirty="0">
                <a:latin typeface="Arial"/>
                <a:cs typeface="Arial"/>
              </a:rPr>
              <a:t>st</a:t>
            </a:r>
            <a:r>
              <a:rPr sz="1800" spc="25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15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  </a:t>
            </a:r>
            <a:r>
              <a:rPr sz="1800" spc="-10" dirty="0">
                <a:latin typeface="Arial"/>
                <a:cs typeface="Arial"/>
              </a:rPr>
              <a:t>promedio </a:t>
            </a:r>
            <a:r>
              <a:rPr sz="1800" dirty="0">
                <a:latin typeface="Arial"/>
                <a:cs typeface="Arial"/>
              </a:rPr>
              <a:t>(average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pooling)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máximo</a:t>
            </a:r>
            <a:r>
              <a:rPr sz="1800" spc="1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(max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pooling) </a:t>
            </a:r>
            <a:r>
              <a:rPr sz="1800" dirty="0">
                <a:latin typeface="Arial"/>
                <a:cs typeface="Arial"/>
              </a:rPr>
              <a:t>para</a:t>
            </a:r>
            <a:r>
              <a:rPr sz="1800" spc="3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reducir</a:t>
            </a:r>
            <a:r>
              <a:rPr sz="1800" spc="4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</a:t>
            </a:r>
            <a:r>
              <a:rPr sz="1800" spc="4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tamaño</a:t>
            </a:r>
            <a:r>
              <a:rPr sz="1800" spc="409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4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los</a:t>
            </a:r>
            <a:r>
              <a:rPr sz="1800" spc="4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mapas</a:t>
            </a:r>
            <a:r>
              <a:rPr sz="1800" spc="40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de </a:t>
            </a:r>
            <a:r>
              <a:rPr sz="1800" spc="-10" dirty="0">
                <a:latin typeface="Arial"/>
                <a:cs typeface="Arial"/>
              </a:rPr>
              <a:t>características.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Arial"/>
              <a:buChar char="•"/>
            </a:pPr>
            <a:endParaRPr sz="1800">
              <a:latin typeface="Arial"/>
              <a:cs typeface="Arial"/>
            </a:endParaRPr>
          </a:p>
          <a:p>
            <a:pPr marL="63500" marR="54610" indent="-10160" algn="just">
              <a:lnSpc>
                <a:spcPct val="100000"/>
              </a:lnSpc>
              <a:spcBef>
                <a:spcPts val="5"/>
              </a:spcBef>
              <a:buSzPct val="94444"/>
              <a:buChar char="•"/>
              <a:tabLst>
                <a:tab pos="142240" algn="l"/>
              </a:tabLst>
            </a:pPr>
            <a:r>
              <a:rPr sz="1800" dirty="0">
                <a:latin typeface="Arial"/>
                <a:cs typeface="Arial"/>
              </a:rPr>
              <a:t>	Por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ejemplo,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 un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mapa de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características </a:t>
            </a:r>
            <a:r>
              <a:rPr sz="1800" dirty="0">
                <a:latin typeface="Arial"/>
                <a:cs typeface="Arial"/>
              </a:rPr>
              <a:t>tiene</a:t>
            </a:r>
            <a:r>
              <a:rPr sz="1800" spc="2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dimensiones</a:t>
            </a:r>
            <a:r>
              <a:rPr sz="1800" spc="2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2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28x28,</a:t>
            </a:r>
            <a:r>
              <a:rPr sz="1800" spc="3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después</a:t>
            </a:r>
            <a:r>
              <a:rPr sz="1800" spc="28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del </a:t>
            </a:r>
            <a:r>
              <a:rPr sz="1800" dirty="0">
                <a:latin typeface="Arial"/>
                <a:cs typeface="Arial"/>
              </a:rPr>
              <a:t>pooling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puede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reducirse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14x14.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Arial"/>
              <a:buChar char="•"/>
            </a:pPr>
            <a:endParaRPr sz="1800">
              <a:latin typeface="Arial"/>
              <a:cs typeface="Arial"/>
            </a:endParaRPr>
          </a:p>
          <a:p>
            <a:pPr marL="63500" marR="55880" indent="-10160" algn="just">
              <a:lnSpc>
                <a:spcPct val="100000"/>
              </a:lnSpc>
              <a:buSzPct val="94444"/>
              <a:buChar char="•"/>
              <a:tabLst>
                <a:tab pos="142240" algn="l"/>
              </a:tabLst>
            </a:pPr>
            <a:r>
              <a:rPr sz="1800" dirty="0">
                <a:latin typeface="Arial"/>
                <a:cs typeface="Arial"/>
              </a:rPr>
              <a:t>	Max</a:t>
            </a:r>
            <a:r>
              <a:rPr sz="1800" spc="4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pooling</a:t>
            </a:r>
            <a:r>
              <a:rPr sz="1800" spc="4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selecciona</a:t>
            </a:r>
            <a:r>
              <a:rPr sz="1800" spc="4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</a:t>
            </a:r>
            <a:r>
              <a:rPr sz="1800" spc="4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valor</a:t>
            </a:r>
            <a:r>
              <a:rPr sz="1800" spc="4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máximo </a:t>
            </a:r>
            <a:r>
              <a:rPr sz="1800" dirty="0">
                <a:latin typeface="Arial"/>
                <a:cs typeface="Arial"/>
              </a:rPr>
              <a:t>en</a:t>
            </a:r>
            <a:r>
              <a:rPr sz="1800" spc="260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una</a:t>
            </a:r>
            <a:r>
              <a:rPr sz="1800" spc="270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región,</a:t>
            </a:r>
            <a:r>
              <a:rPr sz="1800" spc="265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mientras</a:t>
            </a:r>
            <a:r>
              <a:rPr sz="1800" spc="270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que</a:t>
            </a:r>
            <a:r>
              <a:rPr sz="1800" spc="265" dirty="0">
                <a:latin typeface="Arial"/>
                <a:cs typeface="Arial"/>
              </a:rPr>
              <a:t>  </a:t>
            </a:r>
            <a:r>
              <a:rPr sz="1800" spc="-10" dirty="0">
                <a:latin typeface="Arial"/>
                <a:cs typeface="Arial"/>
              </a:rPr>
              <a:t>average </a:t>
            </a:r>
            <a:r>
              <a:rPr sz="1800" dirty="0">
                <a:latin typeface="Arial"/>
                <a:cs typeface="Arial"/>
              </a:rPr>
              <a:t>pooling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calcula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promedio.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endParaRPr sz="1800">
              <a:latin typeface="Arial"/>
              <a:cs typeface="Arial"/>
            </a:endParaRPr>
          </a:p>
          <a:p>
            <a:pPr marL="63500" marR="53975" indent="-10160" algn="just">
              <a:lnSpc>
                <a:spcPct val="100000"/>
              </a:lnSpc>
              <a:buSzPct val="94444"/>
              <a:buChar char="•"/>
              <a:tabLst>
                <a:tab pos="142240" algn="l"/>
              </a:tabLst>
            </a:pPr>
            <a:r>
              <a:rPr sz="1800" dirty="0">
                <a:latin typeface="Arial"/>
                <a:cs typeface="Arial"/>
              </a:rPr>
              <a:t>	El</a:t>
            </a:r>
            <a:r>
              <a:rPr sz="1800" spc="4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objetivo</a:t>
            </a:r>
            <a:r>
              <a:rPr sz="1800" spc="4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</a:t>
            </a:r>
            <a:r>
              <a:rPr sz="1800" spc="4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retener</a:t>
            </a:r>
            <a:r>
              <a:rPr sz="1800" spc="4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las</a:t>
            </a:r>
            <a:r>
              <a:rPr sz="1800" spc="4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características </a:t>
            </a:r>
            <a:r>
              <a:rPr sz="1800" dirty="0">
                <a:latin typeface="Arial"/>
                <a:cs typeface="Arial"/>
              </a:rPr>
              <a:t>mas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importantes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6859" y="1294919"/>
            <a:ext cx="3049524" cy="228495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5080">
              <a:lnSpc>
                <a:spcPct val="100000"/>
              </a:lnSpc>
              <a:spcBef>
                <a:spcPts val="100"/>
              </a:spcBef>
            </a:pPr>
            <a:r>
              <a:rPr sz="2700" spc="160" dirty="0">
                <a:solidFill>
                  <a:srgbClr val="004886"/>
                </a:solidFill>
              </a:rPr>
              <a:t>Capas</a:t>
            </a:r>
            <a:r>
              <a:rPr sz="2700" spc="-20" dirty="0">
                <a:solidFill>
                  <a:srgbClr val="004886"/>
                </a:solidFill>
              </a:rPr>
              <a:t> </a:t>
            </a:r>
            <a:r>
              <a:rPr sz="2700" spc="90" dirty="0">
                <a:solidFill>
                  <a:srgbClr val="004886"/>
                </a:solidFill>
              </a:rPr>
              <a:t>Completamente</a:t>
            </a:r>
            <a:r>
              <a:rPr sz="2700" spc="-50" dirty="0">
                <a:solidFill>
                  <a:srgbClr val="004886"/>
                </a:solidFill>
              </a:rPr>
              <a:t> </a:t>
            </a:r>
            <a:r>
              <a:rPr sz="2700" spc="110" dirty="0">
                <a:solidFill>
                  <a:srgbClr val="004886"/>
                </a:solidFill>
              </a:rPr>
              <a:t>Conectadas </a:t>
            </a:r>
            <a:r>
              <a:rPr sz="2700" spc="70" dirty="0">
                <a:solidFill>
                  <a:srgbClr val="004886"/>
                </a:solidFill>
              </a:rPr>
              <a:t>(Fully</a:t>
            </a:r>
            <a:r>
              <a:rPr sz="2700" spc="-35" dirty="0">
                <a:solidFill>
                  <a:srgbClr val="004886"/>
                </a:solidFill>
              </a:rPr>
              <a:t> </a:t>
            </a:r>
            <a:r>
              <a:rPr sz="2700" spc="80" dirty="0">
                <a:solidFill>
                  <a:srgbClr val="004886"/>
                </a:solidFill>
              </a:rPr>
              <a:t>Connected</a:t>
            </a:r>
            <a:r>
              <a:rPr sz="2700" spc="-65" dirty="0">
                <a:solidFill>
                  <a:srgbClr val="004886"/>
                </a:solidFill>
              </a:rPr>
              <a:t> </a:t>
            </a:r>
            <a:r>
              <a:rPr sz="2700" spc="85" dirty="0">
                <a:solidFill>
                  <a:srgbClr val="004886"/>
                </a:solidFill>
              </a:rPr>
              <a:t>Layers)</a:t>
            </a:r>
            <a:endParaRPr sz="2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715354"/>
            <a:ext cx="2477381" cy="17243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00805" y="1463751"/>
            <a:ext cx="162623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0160" algn="just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1440" algn="l"/>
              </a:tabLst>
            </a:pPr>
            <a:r>
              <a:rPr sz="1800" dirty="0">
                <a:latin typeface="Arial"/>
                <a:cs typeface="Arial"/>
              </a:rPr>
              <a:t>	Una</a:t>
            </a:r>
            <a:r>
              <a:rPr sz="1800" spc="75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vez</a:t>
            </a:r>
            <a:r>
              <a:rPr sz="1800" spc="85" dirty="0">
                <a:latin typeface="Arial"/>
                <a:cs typeface="Arial"/>
              </a:rPr>
              <a:t>  </a:t>
            </a:r>
            <a:r>
              <a:rPr sz="1800" spc="-25" dirty="0">
                <a:latin typeface="Arial"/>
                <a:cs typeface="Arial"/>
              </a:rPr>
              <a:t>que </a:t>
            </a:r>
            <a:r>
              <a:rPr sz="1800" spc="-10" dirty="0">
                <a:latin typeface="Arial"/>
                <a:cs typeface="Arial"/>
              </a:rPr>
              <a:t>suficientemente vector.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Arial"/>
              <a:buChar char="•"/>
            </a:pPr>
            <a:endParaRPr sz="1800">
              <a:latin typeface="Arial"/>
              <a:cs typeface="Arial"/>
            </a:endParaRPr>
          </a:p>
          <a:p>
            <a:pPr marL="91440" indent="-88900" algn="just">
              <a:lnSpc>
                <a:spcPct val="100000"/>
              </a:lnSpc>
              <a:spcBef>
                <a:spcPts val="5"/>
              </a:spcBef>
              <a:buSzPct val="94444"/>
              <a:buChar char="•"/>
              <a:tabLst>
                <a:tab pos="91440" algn="l"/>
              </a:tabLst>
            </a:pPr>
            <a:r>
              <a:rPr sz="1800" dirty="0">
                <a:latin typeface="Arial"/>
                <a:cs typeface="Arial"/>
              </a:rPr>
              <a:t>Este</a:t>
            </a:r>
            <a:r>
              <a:rPr sz="1800" spc="434" dirty="0">
                <a:latin typeface="Arial"/>
                <a:cs typeface="Arial"/>
              </a:rPr>
              <a:t>  </a:t>
            </a:r>
            <a:r>
              <a:rPr sz="1800" spc="-10" dirty="0">
                <a:latin typeface="Arial"/>
                <a:cs typeface="Arial"/>
              </a:rPr>
              <a:t>vector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8128" y="1463751"/>
            <a:ext cx="11988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4025" algn="l"/>
              </a:tabLst>
            </a:pPr>
            <a:r>
              <a:rPr sz="1800" spc="-25" dirty="0">
                <a:latin typeface="Arial"/>
                <a:cs typeface="Arial"/>
              </a:rPr>
              <a:t>los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mapas</a:t>
            </a:r>
            <a:endParaRPr sz="1800">
              <a:latin typeface="Arial"/>
              <a:cs typeface="Arial"/>
            </a:endParaRPr>
          </a:p>
          <a:p>
            <a:pPr marL="12065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"/>
                <a:cs typeface="Arial"/>
              </a:rPr>
              <a:t>pequeños,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65494" y="1463751"/>
            <a:ext cx="24231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7830" algn="l"/>
                <a:tab pos="2040889" algn="l"/>
              </a:tabLst>
            </a:pPr>
            <a:r>
              <a:rPr sz="1800" spc="-25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características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5" dirty="0">
                <a:latin typeface="Arial"/>
                <a:cs typeface="Arial"/>
              </a:rPr>
              <a:t>son</a:t>
            </a:r>
            <a:endParaRPr sz="1800">
              <a:latin typeface="Arial"/>
              <a:cs typeface="Arial"/>
            </a:endParaRPr>
          </a:p>
          <a:p>
            <a:pPr marL="105410">
              <a:lnSpc>
                <a:spcPct val="100000"/>
              </a:lnSpc>
              <a:spcBef>
                <a:spcPts val="5"/>
              </a:spcBef>
              <a:tabLst>
                <a:tab pos="541020" algn="l"/>
                <a:tab pos="1708785" algn="l"/>
                <a:tab pos="2157095" algn="l"/>
              </a:tabLst>
            </a:pPr>
            <a:r>
              <a:rPr sz="1800" spc="-25" dirty="0">
                <a:latin typeface="Arial"/>
                <a:cs typeface="Arial"/>
              </a:rPr>
              <a:t>se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"aplanan"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5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5" dirty="0">
                <a:latin typeface="Arial"/>
                <a:cs typeface="Arial"/>
              </a:rPr>
              <a:t>un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0884" y="2561285"/>
            <a:ext cx="3746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665" algn="l"/>
                <a:tab pos="1320165" algn="l"/>
                <a:tab pos="2169160" algn="l"/>
              </a:tabLst>
            </a:pPr>
            <a:r>
              <a:rPr sz="1800" spc="-20" dirty="0">
                <a:latin typeface="Arial"/>
                <a:cs typeface="Arial"/>
              </a:rPr>
              <a:t>pasa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5" dirty="0">
                <a:latin typeface="Arial"/>
                <a:cs typeface="Arial"/>
              </a:rPr>
              <a:t>por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0" dirty="0">
                <a:latin typeface="Arial"/>
                <a:cs typeface="Arial"/>
              </a:rPr>
              <a:t>capas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completamente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0805" y="2836291"/>
            <a:ext cx="538607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379855" algn="l"/>
                <a:tab pos="2147570" algn="l"/>
                <a:tab pos="2778760" algn="l"/>
                <a:tab pos="3750945" algn="l"/>
                <a:tab pos="4318000" algn="l"/>
              </a:tabLst>
            </a:pPr>
            <a:r>
              <a:rPr sz="1800" spc="-10" dirty="0">
                <a:latin typeface="Arial"/>
                <a:cs typeface="Arial"/>
              </a:rPr>
              <a:t>conectadas,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donde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0" dirty="0">
                <a:latin typeface="Arial"/>
                <a:cs typeface="Arial"/>
              </a:rPr>
              <a:t>cada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neurona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0" dirty="0">
                <a:latin typeface="Arial"/>
                <a:cs typeface="Arial"/>
              </a:rPr>
              <a:t>está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conectada </a:t>
            </a:r>
            <a:r>
              <a:rPr sz="1800" dirty="0">
                <a:latin typeface="Arial"/>
                <a:cs typeface="Arial"/>
              </a:rPr>
              <a:t>con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todas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neuronas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capa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anterior.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91440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sz="1800" dirty="0">
                <a:latin typeface="Arial"/>
                <a:cs typeface="Arial"/>
              </a:rPr>
              <a:t>En</a:t>
            </a:r>
            <a:r>
              <a:rPr sz="1800" spc="3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esta</a:t>
            </a:r>
            <a:r>
              <a:rPr sz="1800" spc="3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etapa,</a:t>
            </a:r>
            <a:r>
              <a:rPr sz="1800" spc="3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</a:t>
            </a:r>
            <a:r>
              <a:rPr sz="1800" spc="3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modelo</a:t>
            </a:r>
            <a:r>
              <a:rPr sz="1800" spc="3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aprende</a:t>
            </a:r>
            <a:r>
              <a:rPr sz="1800" spc="3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combinaciones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de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características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para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clasificar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imagen.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8288" y="2348229"/>
            <a:ext cx="416814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155" dirty="0">
                <a:solidFill>
                  <a:srgbClr val="004886"/>
                </a:solidFill>
              </a:rPr>
              <a:t>Modelos</a:t>
            </a:r>
            <a:r>
              <a:rPr sz="2700" spc="-60" dirty="0">
                <a:solidFill>
                  <a:srgbClr val="004886"/>
                </a:solidFill>
              </a:rPr>
              <a:t> </a:t>
            </a:r>
            <a:r>
              <a:rPr sz="2700" spc="70" dirty="0">
                <a:solidFill>
                  <a:srgbClr val="004886"/>
                </a:solidFill>
              </a:rPr>
              <a:t>Pre</a:t>
            </a:r>
            <a:r>
              <a:rPr sz="2700" spc="-30" dirty="0">
                <a:solidFill>
                  <a:srgbClr val="004886"/>
                </a:solidFill>
              </a:rPr>
              <a:t> </a:t>
            </a:r>
            <a:r>
              <a:rPr sz="2700" spc="85" dirty="0">
                <a:solidFill>
                  <a:srgbClr val="004886"/>
                </a:solidFill>
              </a:rPr>
              <a:t>Entrenados</a:t>
            </a:r>
            <a:endParaRPr sz="2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0"/>
              </a:spcBef>
            </a:pPr>
            <a:r>
              <a:rPr sz="2700" spc="140" dirty="0">
                <a:solidFill>
                  <a:srgbClr val="004886"/>
                </a:solidFill>
              </a:rPr>
              <a:t>VGG</a:t>
            </a:r>
            <a:r>
              <a:rPr sz="2700" spc="-30" dirty="0">
                <a:solidFill>
                  <a:srgbClr val="004886"/>
                </a:solidFill>
              </a:rPr>
              <a:t> </a:t>
            </a:r>
            <a:r>
              <a:rPr sz="2700" spc="105" dirty="0">
                <a:solidFill>
                  <a:srgbClr val="004886"/>
                </a:solidFill>
              </a:rPr>
              <a:t>(Visual</a:t>
            </a:r>
            <a:r>
              <a:rPr sz="2700" spc="-15" dirty="0">
                <a:solidFill>
                  <a:srgbClr val="004886"/>
                </a:solidFill>
              </a:rPr>
              <a:t> </a:t>
            </a:r>
            <a:r>
              <a:rPr sz="2700" spc="65" dirty="0">
                <a:solidFill>
                  <a:srgbClr val="004886"/>
                </a:solidFill>
              </a:rPr>
              <a:t>Geometry</a:t>
            </a:r>
            <a:r>
              <a:rPr sz="2700" spc="-30" dirty="0">
                <a:solidFill>
                  <a:srgbClr val="004886"/>
                </a:solidFill>
              </a:rPr>
              <a:t> </a:t>
            </a:r>
            <a:r>
              <a:rPr sz="2700" spc="60" dirty="0">
                <a:solidFill>
                  <a:srgbClr val="004886"/>
                </a:solidFill>
              </a:rPr>
              <a:t>Group)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78739" y="3981399"/>
            <a:ext cx="7735570" cy="1120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9079" marR="5080">
              <a:lnSpc>
                <a:spcPct val="100000"/>
              </a:lnSpc>
              <a:spcBef>
                <a:spcPts val="95"/>
              </a:spcBef>
              <a:tabLst>
                <a:tab pos="832485" algn="l"/>
                <a:tab pos="1371600" algn="l"/>
                <a:tab pos="2385060" algn="l"/>
                <a:tab pos="2743200" algn="l"/>
                <a:tab pos="3374390" algn="l"/>
                <a:tab pos="4005579" algn="l"/>
                <a:tab pos="4580255" algn="l"/>
                <a:tab pos="4940300" algn="l"/>
                <a:tab pos="5784215" algn="l"/>
                <a:tab pos="6732270" algn="l"/>
                <a:tab pos="6965950" algn="l"/>
              </a:tabLst>
            </a:pPr>
            <a:r>
              <a:rPr sz="1600" spc="-10" dirty="0">
                <a:latin typeface="Arial"/>
                <a:cs typeface="Arial"/>
              </a:rPr>
              <a:t>Ideal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0" dirty="0">
                <a:latin typeface="Arial"/>
                <a:cs typeface="Arial"/>
              </a:rPr>
              <a:t>para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imágenes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color,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0" dirty="0">
                <a:latin typeface="Arial"/>
                <a:cs typeface="Arial"/>
              </a:rPr>
              <a:t>como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fotos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de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objetos,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animales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0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escenas </a:t>
            </a:r>
            <a:r>
              <a:rPr sz="1600" dirty="0">
                <a:latin typeface="Arial"/>
                <a:cs typeface="Arial"/>
              </a:rPr>
              <a:t>naturales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y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compatible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torchvision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y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tensorflow.keras.applications</a:t>
            </a:r>
            <a:endParaRPr sz="1600">
              <a:latin typeface="Arial"/>
              <a:cs typeface="Arial"/>
            </a:endParaRPr>
          </a:p>
          <a:p>
            <a:pPr marL="12700" marR="1975485">
              <a:lnSpc>
                <a:spcPct val="100000"/>
              </a:lnSpc>
              <a:spcBef>
                <a:spcPts val="1420"/>
              </a:spcBef>
            </a:pPr>
            <a:r>
              <a:rPr sz="1400" spc="-10" dirty="0">
                <a:latin typeface="Arial"/>
                <a:cs typeface="Arial"/>
              </a:rPr>
              <a:t>https://</a:t>
            </a:r>
            <a:r>
              <a:rPr sz="1400" spc="-10" dirty="0">
                <a:latin typeface="Arial"/>
                <a:cs typeface="Arial"/>
                <a:hlinkClick r:id="rId2"/>
              </a:rPr>
              <a:t>www.researchgate.net/figure/Architecture-of-the-modified-VGG16-</a:t>
            </a:r>
            <a:r>
              <a:rPr sz="1400" spc="-10" dirty="0">
                <a:latin typeface="Arial"/>
                <a:cs typeface="Arial"/>
              </a:rPr>
              <a:t> model_fig1_350828239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38" y="1095880"/>
            <a:ext cx="7370623" cy="279078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0"/>
              </a:spcBef>
            </a:pPr>
            <a:r>
              <a:rPr sz="2700" spc="125" dirty="0">
                <a:solidFill>
                  <a:srgbClr val="004886"/>
                </a:solidFill>
              </a:rPr>
              <a:t>ResNet</a:t>
            </a:r>
            <a:r>
              <a:rPr sz="2700" spc="-20" dirty="0">
                <a:solidFill>
                  <a:srgbClr val="004886"/>
                </a:solidFill>
              </a:rPr>
              <a:t> </a:t>
            </a:r>
            <a:r>
              <a:rPr sz="2700" spc="100" dirty="0">
                <a:solidFill>
                  <a:srgbClr val="004886"/>
                </a:solidFill>
              </a:rPr>
              <a:t>(Residual</a:t>
            </a:r>
            <a:r>
              <a:rPr sz="2700" spc="-10" dirty="0">
                <a:solidFill>
                  <a:srgbClr val="004886"/>
                </a:solidFill>
              </a:rPr>
              <a:t> </a:t>
            </a:r>
            <a:r>
              <a:rPr sz="2700" spc="110" dirty="0">
                <a:solidFill>
                  <a:srgbClr val="004886"/>
                </a:solidFill>
              </a:rPr>
              <a:t>Network)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78739" y="3892702"/>
            <a:ext cx="7712075" cy="1164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3225" marR="5080" algn="just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Perfecto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para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imágenes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complejas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como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las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médicas,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satélite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con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muchos </a:t>
            </a:r>
            <a:r>
              <a:rPr sz="1600" dirty="0">
                <a:latin typeface="Arial"/>
                <a:cs typeface="Arial"/>
              </a:rPr>
              <a:t>detalles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y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es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compatible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con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torchvision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(resnet18,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resnet50,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resnet101,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etc.)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y </a:t>
            </a:r>
            <a:r>
              <a:rPr sz="1600" spc="-10" dirty="0">
                <a:latin typeface="Arial"/>
                <a:cs typeface="Arial"/>
              </a:rPr>
              <a:t>tensorflow.keras.applications</a:t>
            </a:r>
            <a:r>
              <a:rPr sz="1600" dirty="0">
                <a:latin typeface="Arial"/>
                <a:cs typeface="Arial"/>
              </a:rPr>
              <a:t> (ResNet50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y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variantes).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1400" spc="-10" dirty="0">
                <a:latin typeface="Arial"/>
                <a:cs typeface="Arial"/>
              </a:rPr>
              <a:t>https://</a:t>
            </a:r>
            <a:r>
              <a:rPr sz="1400" spc="-10" dirty="0">
                <a:latin typeface="Arial"/>
                <a:cs typeface="Arial"/>
                <a:hlinkClick r:id="rId2"/>
              </a:rPr>
              <a:t>www.youtube.com/watch?v=woEs7UCaITo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2837" y="1132547"/>
            <a:ext cx="7485011" cy="27262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0"/>
              </a:spcBef>
            </a:pPr>
            <a:r>
              <a:rPr sz="2700" spc="65" dirty="0">
                <a:solidFill>
                  <a:srgbClr val="004886"/>
                </a:solidFill>
              </a:rPr>
              <a:t>Inception</a:t>
            </a:r>
            <a:r>
              <a:rPr sz="2700" spc="-40" dirty="0">
                <a:solidFill>
                  <a:srgbClr val="004886"/>
                </a:solidFill>
              </a:rPr>
              <a:t> </a:t>
            </a:r>
            <a:r>
              <a:rPr sz="2700" spc="75" dirty="0">
                <a:solidFill>
                  <a:srgbClr val="004886"/>
                </a:solidFill>
              </a:rPr>
              <a:t>(GoogLeNet)</a:t>
            </a:r>
            <a:endParaRPr sz="2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928" y="821436"/>
            <a:ext cx="8772144" cy="32186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739" y="3962501"/>
            <a:ext cx="6896734" cy="1009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Ideal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para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paisajes,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imágenes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variadas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detalles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complejos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escenarios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dinámicos.</a:t>
            </a:r>
            <a:endParaRPr sz="1400">
              <a:latin typeface="Arial"/>
              <a:cs typeface="Arial"/>
            </a:endParaRPr>
          </a:p>
          <a:p>
            <a:pPr marL="12700" marR="3071495">
              <a:lnSpc>
                <a:spcPct val="144300"/>
              </a:lnSpc>
              <a:spcBef>
                <a:spcPts val="1215"/>
              </a:spcBef>
            </a:pPr>
            <a:r>
              <a:rPr sz="1400" spc="-10" dirty="0">
                <a:latin typeface="Arial"/>
                <a:cs typeface="Arial"/>
              </a:rPr>
              <a:t>https://paperswithcode.com/method/inception-</a:t>
            </a:r>
            <a:r>
              <a:rPr sz="1400" spc="-25" dirty="0">
                <a:latin typeface="Arial"/>
                <a:cs typeface="Arial"/>
              </a:rPr>
              <a:t>v3 </a:t>
            </a:r>
            <a:r>
              <a:rPr sz="1400" spc="-10" dirty="0">
                <a:latin typeface="Arial"/>
                <a:cs typeface="Arial"/>
              </a:rPr>
              <a:t>https://arxiv.org/abs/1409.4842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0"/>
              </a:spcBef>
            </a:pPr>
            <a:r>
              <a:rPr sz="2700" spc="65" dirty="0">
                <a:solidFill>
                  <a:srgbClr val="004886"/>
                </a:solidFill>
              </a:rPr>
              <a:t>EfficientNet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78739" y="3895445"/>
            <a:ext cx="7889875" cy="1208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" marR="5080" algn="just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Ideal</a:t>
            </a:r>
            <a:r>
              <a:rPr sz="1400" spc="20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para</a:t>
            </a:r>
            <a:r>
              <a:rPr sz="1400" spc="2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análisis</a:t>
            </a:r>
            <a:r>
              <a:rPr sz="1400" spc="2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biométrico,</a:t>
            </a:r>
            <a:r>
              <a:rPr sz="1400" spc="2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cámaras</a:t>
            </a:r>
            <a:r>
              <a:rPr sz="1400" spc="2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2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seguridad</a:t>
            </a:r>
            <a:r>
              <a:rPr sz="1400" spc="20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2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cualquier</a:t>
            </a:r>
            <a:r>
              <a:rPr sz="1400" spc="2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tarea</a:t>
            </a:r>
            <a:r>
              <a:rPr sz="1400" spc="2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donde</a:t>
            </a:r>
            <a:r>
              <a:rPr sz="1400" spc="20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</a:t>
            </a:r>
            <a:r>
              <a:rPr sz="1400" spc="2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necesite</a:t>
            </a:r>
            <a:r>
              <a:rPr sz="1400" spc="2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alta </a:t>
            </a:r>
            <a:r>
              <a:rPr sz="1400" dirty="0">
                <a:latin typeface="Arial"/>
                <a:cs typeface="Arial"/>
              </a:rPr>
              <a:t>precisión</a:t>
            </a:r>
            <a:r>
              <a:rPr sz="1400" spc="1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</a:t>
            </a:r>
            <a:r>
              <a:rPr sz="1400" spc="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eficiencia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computacional.</a:t>
            </a:r>
            <a:r>
              <a:rPr sz="1400" spc="1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compatible</a:t>
            </a:r>
            <a:r>
              <a:rPr sz="1400" spc="1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</a:t>
            </a:r>
            <a:r>
              <a:rPr sz="1400" spc="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tensorflow.keras.applications</a:t>
            </a:r>
            <a:r>
              <a:rPr sz="1400" spc="1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(Incluye </a:t>
            </a:r>
            <a:r>
              <a:rPr sz="1400" dirty="0">
                <a:latin typeface="Arial"/>
                <a:cs typeface="Arial"/>
              </a:rPr>
              <a:t>EfficientNetB0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EfficientNetB7)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 torchvision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(Implementaciones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externas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disponibles).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https://</a:t>
            </a:r>
            <a:r>
              <a:rPr sz="1400" spc="-10" dirty="0">
                <a:latin typeface="Arial"/>
                <a:cs typeface="Arial"/>
                <a:hlinkClick r:id="rId2"/>
              </a:rPr>
              <a:t>www.mdpi.com/2313-433X/10/8/183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60" y="941832"/>
            <a:ext cx="8862060" cy="29089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4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60119" y="1470406"/>
            <a:ext cx="6339840" cy="2099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700" spc="145" dirty="0">
                <a:solidFill>
                  <a:srgbClr val="FFFFFF"/>
                </a:solidFill>
                <a:latin typeface="Trebuchet MS"/>
                <a:cs typeface="Trebuchet MS"/>
              </a:rPr>
              <a:t>Las</a:t>
            </a:r>
            <a:r>
              <a:rPr sz="1700" spc="175" dirty="0">
                <a:solidFill>
                  <a:srgbClr val="FFFFFF"/>
                </a:solidFill>
                <a:latin typeface="Trebuchet MS"/>
                <a:cs typeface="Trebuchet MS"/>
              </a:rPr>
              <a:t>   </a:t>
            </a:r>
            <a:r>
              <a:rPr sz="1700" b="1" spc="50" dirty="0">
                <a:solidFill>
                  <a:srgbClr val="FFFFFF"/>
                </a:solidFill>
                <a:latin typeface="Trebuchet MS"/>
                <a:cs typeface="Trebuchet MS"/>
              </a:rPr>
              <a:t>redes</a:t>
            </a:r>
            <a:r>
              <a:rPr sz="1700" b="1" spc="175" dirty="0">
                <a:solidFill>
                  <a:srgbClr val="FFFFFF"/>
                </a:solidFill>
                <a:latin typeface="Trebuchet MS"/>
                <a:cs typeface="Trebuchet MS"/>
              </a:rPr>
              <a:t>   </a:t>
            </a:r>
            <a:r>
              <a:rPr sz="1700" b="1" spc="45" dirty="0">
                <a:solidFill>
                  <a:srgbClr val="FFFFFF"/>
                </a:solidFill>
                <a:latin typeface="Trebuchet MS"/>
                <a:cs typeface="Trebuchet MS"/>
              </a:rPr>
              <a:t>neuronales</a:t>
            </a:r>
            <a:r>
              <a:rPr sz="1700" b="1" spc="175" dirty="0">
                <a:solidFill>
                  <a:srgbClr val="FFFFFF"/>
                </a:solidFill>
                <a:latin typeface="Trebuchet MS"/>
                <a:cs typeface="Trebuchet MS"/>
              </a:rPr>
              <a:t>   </a:t>
            </a:r>
            <a:r>
              <a:rPr sz="1700" b="1" dirty="0">
                <a:solidFill>
                  <a:srgbClr val="FFFFFF"/>
                </a:solidFill>
                <a:latin typeface="Trebuchet MS"/>
                <a:cs typeface="Trebuchet MS"/>
              </a:rPr>
              <a:t>convolucionales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700" spc="175" dirty="0">
                <a:solidFill>
                  <a:srgbClr val="FFFFFF"/>
                </a:solidFill>
                <a:latin typeface="Trebuchet MS"/>
                <a:cs typeface="Trebuchet MS"/>
              </a:rPr>
              <a:t>   </a:t>
            </a:r>
            <a:r>
              <a:rPr sz="1700" spc="60" dirty="0">
                <a:solidFill>
                  <a:srgbClr val="FFFFFF"/>
                </a:solidFill>
                <a:latin typeface="Trebuchet MS"/>
                <a:cs typeface="Trebuchet MS"/>
              </a:rPr>
              <a:t>regularmente </a:t>
            </a:r>
            <a:r>
              <a:rPr sz="1700" spc="75" dirty="0">
                <a:solidFill>
                  <a:srgbClr val="FFFFFF"/>
                </a:solidFill>
                <a:latin typeface="Trebuchet MS"/>
                <a:cs typeface="Trebuchet MS"/>
              </a:rPr>
              <a:t>abreviadas</a:t>
            </a:r>
            <a:r>
              <a:rPr sz="1700" spc="185" dirty="0">
                <a:solidFill>
                  <a:srgbClr val="FFFFFF"/>
                </a:solidFill>
                <a:latin typeface="Trebuchet MS"/>
                <a:cs typeface="Trebuchet MS"/>
              </a:rPr>
              <a:t>   </a:t>
            </a:r>
            <a:r>
              <a:rPr sz="1700" spc="130" dirty="0">
                <a:solidFill>
                  <a:srgbClr val="FFFFFF"/>
                </a:solidFill>
                <a:latin typeface="Trebuchet MS"/>
                <a:cs typeface="Trebuchet MS"/>
              </a:rPr>
              <a:t>como</a:t>
            </a:r>
            <a:r>
              <a:rPr sz="1700" spc="190" dirty="0">
                <a:solidFill>
                  <a:srgbClr val="FFFFFF"/>
                </a:solidFill>
                <a:latin typeface="Trebuchet MS"/>
                <a:cs typeface="Trebuchet MS"/>
              </a:rPr>
              <a:t>   </a:t>
            </a:r>
            <a:r>
              <a:rPr sz="1700" b="1" spc="120" dirty="0">
                <a:solidFill>
                  <a:srgbClr val="FFFFFF"/>
                </a:solidFill>
                <a:latin typeface="Trebuchet MS"/>
                <a:cs typeface="Trebuchet MS"/>
              </a:rPr>
              <a:t>CNN</a:t>
            </a:r>
            <a:r>
              <a:rPr sz="1700" b="1" spc="190" dirty="0">
                <a:solidFill>
                  <a:srgbClr val="FFFFFF"/>
                </a:solidFill>
                <a:latin typeface="Trebuchet MS"/>
                <a:cs typeface="Trebuchet MS"/>
              </a:rPr>
              <a:t>   </a:t>
            </a:r>
            <a:r>
              <a:rPr sz="1700" spc="80" dirty="0">
                <a:solidFill>
                  <a:srgbClr val="FFFFFF"/>
                </a:solidFill>
                <a:latin typeface="Trebuchet MS"/>
                <a:cs typeface="Trebuchet MS"/>
              </a:rPr>
              <a:t>por</a:t>
            </a:r>
            <a:r>
              <a:rPr sz="1700" spc="195" dirty="0">
                <a:solidFill>
                  <a:srgbClr val="FFFFFF"/>
                </a:solidFill>
                <a:latin typeface="Trebuchet MS"/>
                <a:cs typeface="Trebuchet MS"/>
              </a:rPr>
              <a:t>   </a:t>
            </a:r>
            <a:r>
              <a:rPr sz="1700" spc="100" dirty="0">
                <a:solidFill>
                  <a:srgbClr val="FFFFFF"/>
                </a:solidFill>
                <a:latin typeface="Trebuchet MS"/>
                <a:cs typeface="Trebuchet MS"/>
              </a:rPr>
              <a:t>las</a:t>
            </a:r>
            <a:r>
              <a:rPr sz="1700" spc="185" dirty="0">
                <a:solidFill>
                  <a:srgbClr val="FFFFFF"/>
                </a:solidFill>
                <a:latin typeface="Trebuchet MS"/>
                <a:cs typeface="Trebuchet MS"/>
              </a:rPr>
              <a:t>   </a:t>
            </a:r>
            <a:r>
              <a:rPr sz="1700" spc="85" dirty="0">
                <a:solidFill>
                  <a:srgbClr val="FFFFFF"/>
                </a:solidFill>
                <a:latin typeface="Trebuchet MS"/>
                <a:cs typeface="Trebuchet MS"/>
              </a:rPr>
              <a:t>siglas</a:t>
            </a:r>
            <a:r>
              <a:rPr sz="1700" spc="190" dirty="0">
                <a:solidFill>
                  <a:srgbClr val="FFFFFF"/>
                </a:solidFill>
                <a:latin typeface="Trebuchet MS"/>
                <a:cs typeface="Trebuchet MS"/>
              </a:rPr>
              <a:t>   </a:t>
            </a:r>
            <a:r>
              <a:rPr sz="1700" spc="60" dirty="0">
                <a:solidFill>
                  <a:srgbClr val="FFFFFF"/>
                </a:solidFill>
                <a:latin typeface="Trebuchet MS"/>
                <a:cs typeface="Trebuchet MS"/>
              </a:rPr>
              <a:t>del</a:t>
            </a:r>
            <a:r>
              <a:rPr sz="1700" spc="190" dirty="0">
                <a:solidFill>
                  <a:srgbClr val="FFFFFF"/>
                </a:solidFill>
                <a:latin typeface="Trebuchet MS"/>
                <a:cs typeface="Trebuchet MS"/>
              </a:rPr>
              <a:t>  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inglés, </a:t>
            </a:r>
            <a:r>
              <a:rPr sz="1700" b="1" i="1" dirty="0">
                <a:solidFill>
                  <a:srgbClr val="FFFFFF"/>
                </a:solidFill>
                <a:latin typeface="Tekton Pro Ext"/>
                <a:cs typeface="Tekton Pro Ext"/>
              </a:rPr>
              <a:t>C</a:t>
            </a:r>
            <a:r>
              <a:rPr sz="1700" i="1" dirty="0">
                <a:solidFill>
                  <a:srgbClr val="FFFFFF"/>
                </a:solidFill>
                <a:latin typeface="Trebuchet MS"/>
                <a:cs typeface="Trebuchet MS"/>
              </a:rPr>
              <a:t>onvolutional</a:t>
            </a:r>
            <a:r>
              <a:rPr sz="1700" i="1" spc="5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700" b="1" i="1" dirty="0">
                <a:solidFill>
                  <a:srgbClr val="FFFFFF"/>
                </a:solidFill>
                <a:latin typeface="Tekton Pro Ext"/>
                <a:cs typeface="Tekton Pro Ext"/>
              </a:rPr>
              <a:t>N</a:t>
            </a:r>
            <a:r>
              <a:rPr sz="1700" i="1" dirty="0">
                <a:solidFill>
                  <a:srgbClr val="FFFFFF"/>
                </a:solidFill>
                <a:latin typeface="Trebuchet MS"/>
                <a:cs typeface="Trebuchet MS"/>
              </a:rPr>
              <a:t>eural</a:t>
            </a:r>
            <a:r>
              <a:rPr sz="1700" i="1" spc="60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700" b="1" i="1" dirty="0">
                <a:solidFill>
                  <a:srgbClr val="FFFFFF"/>
                </a:solidFill>
                <a:latin typeface="Tekton Pro Ext"/>
                <a:cs typeface="Tekton Pro Ext"/>
              </a:rPr>
              <a:t>N</a:t>
            </a:r>
            <a:r>
              <a:rPr sz="1700" i="1" dirty="0">
                <a:solidFill>
                  <a:srgbClr val="FFFFFF"/>
                </a:solidFill>
                <a:latin typeface="Trebuchet MS"/>
                <a:cs typeface="Trebuchet MS"/>
              </a:rPr>
              <a:t>etworks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700" spc="6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700" spc="125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r>
              <a:rPr sz="1700" spc="60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700" spc="105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1700" spc="5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700" spc="65" dirty="0">
                <a:solidFill>
                  <a:srgbClr val="FFFFFF"/>
                </a:solidFill>
                <a:latin typeface="Trebuchet MS"/>
                <a:cs typeface="Trebuchet MS"/>
              </a:rPr>
              <a:t>red  </a:t>
            </a:r>
            <a:r>
              <a:rPr sz="1700" spc="80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700" spc="60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700" spc="95" dirty="0">
                <a:solidFill>
                  <a:srgbClr val="FFFFFF"/>
                </a:solidFill>
                <a:latin typeface="Trebuchet MS"/>
                <a:cs typeface="Trebuchet MS"/>
              </a:rPr>
              <a:t>neuronas </a:t>
            </a:r>
            <a:r>
              <a:rPr sz="1700" spc="90" dirty="0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r>
              <a:rPr sz="1700" spc="60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700" spc="70" dirty="0">
                <a:solidFill>
                  <a:srgbClr val="FFFFFF"/>
                </a:solidFill>
                <a:latin typeface="Trebuchet MS"/>
                <a:cs typeface="Trebuchet MS"/>
              </a:rPr>
              <a:t>tratan</a:t>
            </a:r>
            <a:r>
              <a:rPr sz="1700" spc="5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700" spc="7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700" spc="5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700" spc="70" dirty="0">
                <a:solidFill>
                  <a:srgbClr val="FFFFFF"/>
                </a:solidFill>
                <a:latin typeface="Trebuchet MS"/>
                <a:cs typeface="Trebuchet MS"/>
              </a:rPr>
              <a:t>asimilar</a:t>
            </a:r>
            <a:r>
              <a:rPr sz="1700" spc="60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el</a:t>
            </a:r>
            <a:r>
              <a:rPr sz="1700" spc="50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700" spc="90" dirty="0">
                <a:solidFill>
                  <a:srgbClr val="FFFFFF"/>
                </a:solidFill>
                <a:latin typeface="Trebuchet MS"/>
                <a:cs typeface="Trebuchet MS"/>
              </a:rPr>
              <a:t>comportamiento</a:t>
            </a:r>
            <a:r>
              <a:rPr sz="1700" spc="60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700" spc="80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700" spc="60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700" spc="50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700" spc="5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700" spc="60" dirty="0">
                <a:solidFill>
                  <a:srgbClr val="FFFFFF"/>
                </a:solidFill>
                <a:latin typeface="Trebuchet MS"/>
                <a:cs typeface="Trebuchet MS"/>
              </a:rPr>
              <a:t>visión </a:t>
            </a:r>
            <a:r>
              <a:rPr sz="1700" spc="80" dirty="0">
                <a:solidFill>
                  <a:srgbClr val="FFFFFF"/>
                </a:solidFill>
                <a:latin typeface="Trebuchet MS"/>
                <a:cs typeface="Trebuchet MS"/>
              </a:rPr>
              <a:t>humana.</a:t>
            </a:r>
            <a:r>
              <a:rPr sz="1700" spc="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70" dirty="0">
                <a:solidFill>
                  <a:srgbClr val="FFFFFF"/>
                </a:solidFill>
                <a:latin typeface="Trebuchet MS"/>
                <a:cs typeface="Trebuchet MS"/>
              </a:rPr>
              <a:t>Al</a:t>
            </a:r>
            <a:r>
              <a:rPr sz="1700" spc="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Trebuchet MS"/>
                <a:cs typeface="Trebuchet MS"/>
              </a:rPr>
              <a:t>hablar</a:t>
            </a:r>
            <a:r>
              <a:rPr sz="1700" spc="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700" spc="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00" dirty="0">
                <a:solidFill>
                  <a:srgbClr val="FFFFFF"/>
                </a:solidFill>
                <a:latin typeface="Trebuchet MS"/>
                <a:cs typeface="Trebuchet MS"/>
              </a:rPr>
              <a:t>esto</a:t>
            </a:r>
            <a:r>
              <a:rPr sz="1700" spc="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14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sz="1700" spc="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05" dirty="0">
                <a:solidFill>
                  <a:srgbClr val="FFFFFF"/>
                </a:solidFill>
                <a:latin typeface="Trebuchet MS"/>
                <a:cs typeface="Trebuchet MS"/>
              </a:rPr>
              <a:t>sólo</a:t>
            </a:r>
            <a:r>
              <a:rPr sz="1700" spc="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20" dirty="0">
                <a:solidFill>
                  <a:srgbClr val="FFFFFF"/>
                </a:solidFill>
                <a:latin typeface="Trebuchet MS"/>
                <a:cs typeface="Trebuchet MS"/>
              </a:rPr>
              <a:t>hacemos</a:t>
            </a:r>
            <a:r>
              <a:rPr sz="1700" spc="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Trebuchet MS"/>
                <a:cs typeface="Trebuchet MS"/>
              </a:rPr>
              <a:t>mención</a:t>
            </a:r>
            <a:r>
              <a:rPr sz="1700" spc="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35" dirty="0">
                <a:solidFill>
                  <a:srgbClr val="FFFFFF"/>
                </a:solidFill>
                <a:latin typeface="Trebuchet MS"/>
                <a:cs typeface="Trebuchet MS"/>
              </a:rPr>
              <a:t>la </a:t>
            </a:r>
            <a:r>
              <a:rPr sz="1700" spc="80" dirty="0">
                <a:solidFill>
                  <a:srgbClr val="FFFFFF"/>
                </a:solidFill>
                <a:latin typeface="Trebuchet MS"/>
                <a:cs typeface="Trebuchet MS"/>
              </a:rPr>
              <a:t>función</a:t>
            </a:r>
            <a:r>
              <a:rPr sz="1700" spc="7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700" spc="80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700" spc="8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700" spc="110" dirty="0">
                <a:solidFill>
                  <a:srgbClr val="FFFFFF"/>
                </a:solidFill>
                <a:latin typeface="Trebuchet MS"/>
                <a:cs typeface="Trebuchet MS"/>
              </a:rPr>
              <a:t>los</a:t>
            </a:r>
            <a:r>
              <a:rPr sz="1700" spc="80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ojos,</a:t>
            </a:r>
            <a:r>
              <a:rPr sz="1700" spc="8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700" spc="105" dirty="0">
                <a:solidFill>
                  <a:srgbClr val="FFFFFF"/>
                </a:solidFill>
                <a:latin typeface="Trebuchet MS"/>
                <a:cs typeface="Trebuchet MS"/>
              </a:rPr>
              <a:t>sino</a:t>
            </a:r>
            <a:r>
              <a:rPr sz="1700" spc="7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700" spc="80" dirty="0">
                <a:solidFill>
                  <a:srgbClr val="FFFFFF"/>
                </a:solidFill>
                <a:latin typeface="Trebuchet MS"/>
                <a:cs typeface="Trebuchet MS"/>
              </a:rPr>
              <a:t>también  de</a:t>
            </a:r>
            <a:r>
              <a:rPr sz="1700" spc="7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700" spc="95" dirty="0">
                <a:solidFill>
                  <a:srgbClr val="FFFFFF"/>
                </a:solidFill>
                <a:latin typeface="Trebuchet MS"/>
                <a:cs typeface="Trebuchet MS"/>
              </a:rPr>
              <a:t>nuestro</a:t>
            </a:r>
            <a:r>
              <a:rPr sz="1700" spc="7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cerebro, </a:t>
            </a:r>
            <a:r>
              <a:rPr sz="1700" spc="75" dirty="0">
                <a:solidFill>
                  <a:srgbClr val="FFFFFF"/>
                </a:solidFill>
                <a:latin typeface="Trebuchet MS"/>
                <a:cs typeface="Trebuchet MS"/>
              </a:rPr>
              <a:t>específicamente</a:t>
            </a:r>
            <a:r>
              <a:rPr sz="1700" spc="48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700" spc="4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70" dirty="0">
                <a:solidFill>
                  <a:srgbClr val="FFFFFF"/>
                </a:solidFill>
                <a:latin typeface="Trebuchet MS"/>
                <a:cs typeface="Trebuchet MS"/>
              </a:rPr>
              <a:t>corteza</a:t>
            </a:r>
            <a:r>
              <a:rPr sz="1700" spc="4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frontal,</a:t>
            </a:r>
            <a:r>
              <a:rPr sz="1700" spc="4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700" spc="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30" dirty="0">
                <a:solidFill>
                  <a:srgbClr val="FFFFFF"/>
                </a:solidFill>
                <a:latin typeface="Trebuchet MS"/>
                <a:cs typeface="Trebuchet MS"/>
              </a:rPr>
              <a:t>cómo</a:t>
            </a:r>
            <a:r>
              <a:rPr sz="1700" spc="48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Trebuchet MS"/>
                <a:cs typeface="Trebuchet MS"/>
              </a:rPr>
              <a:t>funciona</a:t>
            </a:r>
            <a:r>
              <a:rPr sz="1700" spc="48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25" dirty="0">
                <a:solidFill>
                  <a:srgbClr val="FFFFFF"/>
                </a:solidFill>
                <a:latin typeface="Trebuchet MS"/>
                <a:cs typeface="Trebuchet MS"/>
              </a:rPr>
              <a:t>la </a:t>
            </a:r>
            <a:r>
              <a:rPr sz="1700" spc="80" dirty="0">
                <a:solidFill>
                  <a:srgbClr val="FFFFFF"/>
                </a:solidFill>
                <a:latin typeface="Trebuchet MS"/>
                <a:cs typeface="Trebuchet MS"/>
              </a:rPr>
              <a:t>información</a:t>
            </a:r>
            <a:r>
              <a:rPr sz="17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r>
              <a:rPr sz="17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Trebuchet MS"/>
                <a:cs typeface="Trebuchet MS"/>
              </a:rPr>
              <a:t>recibimos</a:t>
            </a:r>
            <a:r>
              <a:rPr sz="17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Trebuchet MS"/>
                <a:cs typeface="Trebuchet MS"/>
              </a:rPr>
              <a:t>través</a:t>
            </a:r>
            <a:r>
              <a:rPr sz="17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7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10" dirty="0">
                <a:solidFill>
                  <a:srgbClr val="FFFFFF"/>
                </a:solidFill>
                <a:latin typeface="Trebuchet MS"/>
                <a:cs typeface="Trebuchet MS"/>
              </a:rPr>
              <a:t>nuestros</a:t>
            </a:r>
            <a:r>
              <a:rPr sz="17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ojos.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0"/>
              </a:spcBef>
            </a:pPr>
            <a:r>
              <a:rPr sz="2700" spc="95" dirty="0">
                <a:solidFill>
                  <a:srgbClr val="004886"/>
                </a:solidFill>
              </a:rPr>
              <a:t>ImageNet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471627" y="1366774"/>
            <a:ext cx="8453120" cy="2373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ImageNet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un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extenso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dataset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imágenes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diseñado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específicamente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para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entrenar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evaluar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modelos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aprendizaje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profundo,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particularmente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redes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neuronales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convolucionales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(CNNs).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Fue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introducido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como </a:t>
            </a:r>
            <a:r>
              <a:rPr sz="1400" dirty="0">
                <a:latin typeface="Arial"/>
                <a:cs typeface="Arial"/>
              </a:rPr>
              <a:t>parte</a:t>
            </a:r>
            <a:r>
              <a:rPr sz="1400" spc="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del</a:t>
            </a:r>
            <a:r>
              <a:rPr sz="1400" spc="14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ImageNet</a:t>
            </a:r>
            <a:r>
              <a:rPr sz="1400" i="1" spc="16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Large</a:t>
            </a:r>
            <a:r>
              <a:rPr sz="1400" i="1" spc="15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Scale</a:t>
            </a:r>
            <a:r>
              <a:rPr sz="1400" i="1" spc="15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Visual</a:t>
            </a:r>
            <a:r>
              <a:rPr sz="1400" i="1" spc="16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Recognition</a:t>
            </a:r>
            <a:r>
              <a:rPr sz="1400" i="1" spc="15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Challenge</a:t>
            </a:r>
            <a:r>
              <a:rPr sz="1400" i="1" spc="1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(ILSVRC),</a:t>
            </a:r>
            <a:r>
              <a:rPr sz="1400" spc="1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que</a:t>
            </a:r>
            <a:r>
              <a:rPr sz="1400" spc="1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utiliza</a:t>
            </a:r>
            <a:r>
              <a:rPr sz="1400" spc="1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un</a:t>
            </a:r>
            <a:r>
              <a:rPr sz="1400" spc="1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subconjunto</a:t>
            </a:r>
            <a:r>
              <a:rPr sz="1400" spc="14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del </a:t>
            </a:r>
            <a:r>
              <a:rPr sz="1400" dirty="0">
                <a:latin typeface="Arial"/>
                <a:cs typeface="Arial"/>
              </a:rPr>
              <a:t>dataset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completo.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ImageNet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contiene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más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15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millones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imágenes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etiquetadas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22,000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categorías, </a:t>
            </a:r>
            <a:r>
              <a:rPr sz="1400" dirty="0">
                <a:latin typeface="Arial"/>
                <a:cs typeface="Arial"/>
              </a:rPr>
              <a:t>recopiladas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internet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anotadas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por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humanos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mediante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herramientas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como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Amazon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Mechanical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Turk.</a:t>
            </a:r>
            <a:endParaRPr sz="1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Utiliza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conjunto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imagenes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consta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1,000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categorías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aproximadamente:</a:t>
            </a:r>
            <a:endParaRPr sz="1400">
              <a:latin typeface="Arial"/>
              <a:cs typeface="Arial"/>
            </a:endParaRPr>
          </a:p>
          <a:p>
            <a:pPr marL="123189" indent="-110489">
              <a:lnSpc>
                <a:spcPct val="100000"/>
              </a:lnSpc>
              <a:buChar char="•"/>
              <a:tabLst>
                <a:tab pos="123189" algn="l"/>
              </a:tabLst>
            </a:pPr>
            <a:r>
              <a:rPr sz="1400" dirty="0">
                <a:latin typeface="Arial"/>
                <a:cs typeface="Arial"/>
              </a:rPr>
              <a:t>1.2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millones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imágenes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entrenamiento</a:t>
            </a:r>
            <a:endParaRPr sz="1400">
              <a:latin typeface="Arial"/>
              <a:cs typeface="Arial"/>
            </a:endParaRPr>
          </a:p>
          <a:p>
            <a:pPr marL="123189" indent="-110489">
              <a:lnSpc>
                <a:spcPct val="100000"/>
              </a:lnSpc>
              <a:buChar char="•"/>
              <a:tabLst>
                <a:tab pos="123189" algn="l"/>
              </a:tabLst>
            </a:pPr>
            <a:r>
              <a:rPr sz="1400" dirty="0">
                <a:latin typeface="Arial"/>
                <a:cs typeface="Arial"/>
              </a:rPr>
              <a:t>50,000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imágenes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validación</a:t>
            </a:r>
            <a:endParaRPr sz="1400">
              <a:latin typeface="Arial"/>
              <a:cs typeface="Arial"/>
            </a:endParaRPr>
          </a:p>
          <a:p>
            <a:pPr marL="122555" indent="-109855">
              <a:lnSpc>
                <a:spcPct val="100000"/>
              </a:lnSpc>
              <a:buChar char="•"/>
              <a:tabLst>
                <a:tab pos="122555" algn="l"/>
              </a:tabLst>
            </a:pPr>
            <a:r>
              <a:rPr sz="1400" dirty="0">
                <a:latin typeface="Arial"/>
                <a:cs typeface="Arial"/>
              </a:rPr>
              <a:t>150,000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imágenes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prueba</a:t>
            </a:r>
            <a:endParaRPr sz="1400">
              <a:latin typeface="Arial"/>
              <a:cs typeface="Arial"/>
            </a:endParaRPr>
          </a:p>
          <a:p>
            <a:pPr marL="12700" marR="5080" indent="111760">
              <a:lnSpc>
                <a:spcPct val="100000"/>
              </a:lnSpc>
              <a:buChar char="•"/>
              <a:tabLst>
                <a:tab pos="124460" algn="l"/>
              </a:tabLst>
            </a:pPr>
            <a:r>
              <a:rPr sz="1400" dirty="0">
                <a:latin typeface="Arial"/>
                <a:cs typeface="Arial"/>
              </a:rPr>
              <a:t>Las</a:t>
            </a:r>
            <a:r>
              <a:rPr sz="1400" spc="2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imágenes</a:t>
            </a:r>
            <a:r>
              <a:rPr sz="1400" spc="20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fueron</a:t>
            </a:r>
            <a:r>
              <a:rPr sz="1400" spc="20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preprocesadas</a:t>
            </a:r>
            <a:r>
              <a:rPr sz="1400" spc="2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para</a:t>
            </a:r>
            <a:r>
              <a:rPr sz="1400" spc="20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tener</a:t>
            </a:r>
            <a:r>
              <a:rPr sz="1400" spc="2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una</a:t>
            </a:r>
            <a:r>
              <a:rPr sz="1400" spc="2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resolución</a:t>
            </a:r>
            <a:r>
              <a:rPr sz="1400" spc="2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estándar</a:t>
            </a:r>
            <a:r>
              <a:rPr sz="1400" spc="2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(256x256),</a:t>
            </a:r>
            <a:r>
              <a:rPr sz="1400" spc="2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20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sus</a:t>
            </a:r>
            <a:r>
              <a:rPr sz="1400" spc="2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valores</a:t>
            </a:r>
            <a:r>
              <a:rPr sz="1400" spc="21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se </a:t>
            </a:r>
            <a:r>
              <a:rPr sz="1400" dirty="0">
                <a:latin typeface="Arial"/>
                <a:cs typeface="Arial"/>
              </a:rPr>
              <a:t>centraron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el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promedio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RGB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datos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entrenamiento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550" y="4457496"/>
            <a:ext cx="363410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https://ieeexplore.ieee.org/document/5206848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0"/>
              </a:spcBef>
            </a:pPr>
            <a:r>
              <a:rPr sz="2700" spc="75" dirty="0">
                <a:solidFill>
                  <a:srgbClr val="004886"/>
                </a:solidFill>
              </a:rPr>
              <a:t>Transferencia</a:t>
            </a:r>
            <a:r>
              <a:rPr sz="2700" spc="-50" dirty="0">
                <a:solidFill>
                  <a:srgbClr val="004886"/>
                </a:solidFill>
              </a:rPr>
              <a:t> </a:t>
            </a:r>
            <a:r>
              <a:rPr sz="2700" spc="60" dirty="0">
                <a:solidFill>
                  <a:srgbClr val="004886"/>
                </a:solidFill>
              </a:rPr>
              <a:t>de</a:t>
            </a:r>
            <a:r>
              <a:rPr sz="2700" spc="-40" dirty="0">
                <a:solidFill>
                  <a:srgbClr val="004886"/>
                </a:solidFill>
              </a:rPr>
              <a:t> </a:t>
            </a:r>
            <a:r>
              <a:rPr sz="2700" spc="-10" dirty="0">
                <a:solidFill>
                  <a:srgbClr val="004886"/>
                </a:solidFill>
              </a:rPr>
              <a:t>Aprendizaje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837387" y="1197305"/>
            <a:ext cx="6492875" cy="2160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El</a:t>
            </a:r>
            <a:r>
              <a:rPr sz="1400" spc="20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aprendizaje</a:t>
            </a:r>
            <a:r>
              <a:rPr sz="1400" spc="1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por</a:t>
            </a:r>
            <a:r>
              <a:rPr sz="1400" spc="1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transferencia</a:t>
            </a:r>
            <a:r>
              <a:rPr sz="1400" spc="1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</a:t>
            </a:r>
            <a:r>
              <a:rPr sz="1400" spc="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una</a:t>
            </a:r>
            <a:r>
              <a:rPr sz="1400" spc="1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técnica</a:t>
            </a:r>
            <a:r>
              <a:rPr sz="1400" spc="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aprendizaje</a:t>
            </a:r>
            <a:r>
              <a:rPr sz="1400" spc="1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automático</a:t>
            </a:r>
            <a:r>
              <a:rPr sz="1400" spc="18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que </a:t>
            </a:r>
            <a:r>
              <a:rPr sz="1400" dirty="0">
                <a:latin typeface="Arial"/>
                <a:cs typeface="Arial"/>
              </a:rPr>
              <a:t>aprovecha</a:t>
            </a:r>
            <a:r>
              <a:rPr sz="1400" spc="4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el</a:t>
            </a:r>
            <a:r>
              <a:rPr sz="1400" spc="4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conocimiento</a:t>
            </a:r>
            <a:r>
              <a:rPr sz="1400" spc="4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adquirido</a:t>
            </a:r>
            <a:r>
              <a:rPr sz="1400" spc="48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</a:t>
            </a:r>
            <a:r>
              <a:rPr sz="1400" spc="4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resolver</a:t>
            </a:r>
            <a:r>
              <a:rPr sz="1400" spc="4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una</a:t>
            </a:r>
            <a:r>
              <a:rPr sz="1400" spc="48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tarea</a:t>
            </a:r>
            <a:r>
              <a:rPr sz="1400" spc="4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para</a:t>
            </a:r>
            <a:r>
              <a:rPr sz="1400" spc="4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mejorar</a:t>
            </a:r>
            <a:r>
              <a:rPr sz="1400" spc="48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el </a:t>
            </a:r>
            <a:r>
              <a:rPr sz="1400" dirty="0">
                <a:latin typeface="Arial"/>
                <a:cs typeface="Arial"/>
              </a:rPr>
              <a:t>desempeño</a:t>
            </a:r>
            <a:r>
              <a:rPr sz="1400" spc="2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</a:t>
            </a:r>
            <a:r>
              <a:rPr sz="1400" spc="2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una</a:t>
            </a:r>
            <a:r>
              <a:rPr sz="1400" spc="2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tarea</a:t>
            </a:r>
            <a:r>
              <a:rPr sz="1400" spc="2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diferente</a:t>
            </a:r>
            <a:r>
              <a:rPr sz="1400" spc="2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pero</a:t>
            </a:r>
            <a:r>
              <a:rPr sz="1400" spc="2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relacionada.</a:t>
            </a:r>
            <a:r>
              <a:rPr sz="1400" spc="2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Por</a:t>
            </a:r>
            <a:r>
              <a:rPr sz="1400" spc="2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ejemplo,</a:t>
            </a:r>
            <a:r>
              <a:rPr sz="1400" spc="2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un</a:t>
            </a:r>
            <a:r>
              <a:rPr sz="1400" spc="2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modelo </a:t>
            </a:r>
            <a:r>
              <a:rPr sz="1400" dirty="0">
                <a:latin typeface="Arial"/>
                <a:cs typeface="Arial"/>
              </a:rPr>
              <a:t>entrenado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para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reconocer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automóviles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puede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utilizarse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como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base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para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identificar </a:t>
            </a:r>
            <a:r>
              <a:rPr sz="1400" dirty="0">
                <a:latin typeface="Arial"/>
                <a:cs typeface="Arial"/>
              </a:rPr>
              <a:t>camiones,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ambos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comparten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características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visuales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similares.</a:t>
            </a:r>
            <a:endParaRPr sz="140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Esta</a:t>
            </a:r>
            <a:r>
              <a:rPr sz="1400" spc="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metodología</a:t>
            </a:r>
            <a:r>
              <a:rPr sz="1400" spc="2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</a:t>
            </a:r>
            <a:r>
              <a:rPr sz="1400" spc="2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especialmente</a:t>
            </a:r>
            <a:r>
              <a:rPr sz="1400" spc="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útil</a:t>
            </a:r>
            <a:r>
              <a:rPr sz="1400" spc="2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cuando</a:t>
            </a:r>
            <a:r>
              <a:rPr sz="1400" spc="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</a:t>
            </a:r>
            <a:r>
              <a:rPr sz="1400" spc="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dispone</a:t>
            </a:r>
            <a:r>
              <a:rPr sz="1400" spc="2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datos</a:t>
            </a:r>
            <a:r>
              <a:rPr sz="1400" spc="2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limitados </a:t>
            </a:r>
            <a:r>
              <a:rPr sz="1400" dirty="0">
                <a:latin typeface="Arial"/>
                <a:cs typeface="Arial"/>
              </a:rPr>
              <a:t>para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 nueva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tarea,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permitiendo que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el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modelo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transfiera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adapte </a:t>
            </a:r>
            <a:r>
              <a:rPr sz="1400" spc="-10" dirty="0">
                <a:latin typeface="Arial"/>
                <a:cs typeface="Arial"/>
              </a:rPr>
              <a:t>conocimientos </a:t>
            </a:r>
            <a:r>
              <a:rPr sz="1400" dirty="0">
                <a:latin typeface="Arial"/>
                <a:cs typeface="Arial"/>
              </a:rPr>
              <a:t>previos,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reduciendo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necesidad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entrenar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desde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cero.</a:t>
            </a:r>
            <a:endParaRPr sz="140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Para</a:t>
            </a:r>
            <a:r>
              <a:rPr sz="1400" spc="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profundizar</a:t>
            </a:r>
            <a:r>
              <a:rPr sz="1400" spc="1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</a:t>
            </a:r>
            <a:r>
              <a:rPr sz="1400" spc="1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este</a:t>
            </a:r>
            <a:r>
              <a:rPr sz="1400" spc="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tema,</a:t>
            </a:r>
            <a:r>
              <a:rPr sz="1400" spc="1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puedes</a:t>
            </a:r>
            <a:r>
              <a:rPr sz="1400" spc="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consultar</a:t>
            </a:r>
            <a:r>
              <a:rPr sz="1400" spc="2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el</a:t>
            </a:r>
            <a:r>
              <a:rPr sz="1400" spc="1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artículo</a:t>
            </a:r>
            <a:r>
              <a:rPr sz="1400" spc="1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"</a:t>
            </a:r>
            <a:r>
              <a:rPr sz="1400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2"/>
              </a:rPr>
              <a:t>A</a:t>
            </a:r>
            <a:r>
              <a:rPr sz="1400" u="sng" spc="18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400" u="sng" spc="-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2"/>
              </a:rPr>
              <a:t>Comprehensive</a:t>
            </a:r>
            <a:r>
              <a:rPr sz="1400" u="none" spc="-10" dirty="0">
                <a:solidFill>
                  <a:srgbClr val="0096A7"/>
                </a:solid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2"/>
              </a:rPr>
              <a:t>Survey</a:t>
            </a:r>
            <a:r>
              <a:rPr sz="1400" u="sng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2"/>
              </a:rPr>
              <a:t>on</a:t>
            </a:r>
            <a:r>
              <a:rPr sz="1400" u="sng" spc="-3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2"/>
              </a:rPr>
              <a:t>Transfer</a:t>
            </a:r>
            <a:r>
              <a:rPr sz="1400" u="sng" spc="-5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2"/>
              </a:rPr>
              <a:t>Learning</a:t>
            </a:r>
            <a:r>
              <a:rPr sz="1400" u="none" dirty="0">
                <a:latin typeface="Arial"/>
                <a:cs typeface="Arial"/>
              </a:rPr>
              <a:t>"</a:t>
            </a:r>
            <a:r>
              <a:rPr sz="1400" u="none" spc="-55" dirty="0">
                <a:latin typeface="Arial"/>
                <a:cs typeface="Arial"/>
              </a:rPr>
              <a:t> </a:t>
            </a:r>
            <a:r>
              <a:rPr sz="1400" u="none" dirty="0">
                <a:latin typeface="Arial"/>
                <a:cs typeface="Arial"/>
              </a:rPr>
              <a:t>publicado</a:t>
            </a:r>
            <a:r>
              <a:rPr sz="1400" u="none" spc="-65" dirty="0">
                <a:latin typeface="Arial"/>
                <a:cs typeface="Arial"/>
              </a:rPr>
              <a:t> </a:t>
            </a:r>
            <a:r>
              <a:rPr sz="1400" u="none" dirty="0">
                <a:latin typeface="Arial"/>
                <a:cs typeface="Arial"/>
              </a:rPr>
              <a:t>en</a:t>
            </a:r>
            <a:r>
              <a:rPr sz="1400" u="none" spc="-25" dirty="0">
                <a:latin typeface="Arial"/>
                <a:cs typeface="Arial"/>
              </a:rPr>
              <a:t> </a:t>
            </a:r>
            <a:r>
              <a:rPr sz="1400" u="none" dirty="0">
                <a:latin typeface="Arial"/>
                <a:cs typeface="Arial"/>
              </a:rPr>
              <a:t>arXiv</a:t>
            </a:r>
            <a:r>
              <a:rPr sz="1400" u="none" spc="-50" dirty="0">
                <a:latin typeface="Arial"/>
                <a:cs typeface="Arial"/>
              </a:rPr>
              <a:t> </a:t>
            </a:r>
            <a:r>
              <a:rPr sz="1400" u="none" dirty="0">
                <a:latin typeface="Arial"/>
                <a:cs typeface="Arial"/>
              </a:rPr>
              <a:t>en</a:t>
            </a:r>
            <a:r>
              <a:rPr sz="1400" u="none" spc="-25" dirty="0">
                <a:latin typeface="Arial"/>
                <a:cs typeface="Arial"/>
              </a:rPr>
              <a:t> </a:t>
            </a:r>
            <a:r>
              <a:rPr sz="1400" u="none" dirty="0">
                <a:latin typeface="Arial"/>
                <a:cs typeface="Arial"/>
              </a:rPr>
              <a:t>noviembre</a:t>
            </a:r>
            <a:r>
              <a:rPr sz="1400" u="none" spc="-35" dirty="0">
                <a:latin typeface="Arial"/>
                <a:cs typeface="Arial"/>
              </a:rPr>
              <a:t> </a:t>
            </a:r>
            <a:r>
              <a:rPr sz="1400" u="none" dirty="0">
                <a:latin typeface="Arial"/>
                <a:cs typeface="Arial"/>
              </a:rPr>
              <a:t>de</a:t>
            </a:r>
            <a:r>
              <a:rPr sz="1400" u="none" spc="-35" dirty="0">
                <a:latin typeface="Arial"/>
                <a:cs typeface="Arial"/>
              </a:rPr>
              <a:t> </a:t>
            </a:r>
            <a:r>
              <a:rPr sz="1400" u="none" dirty="0">
                <a:latin typeface="Arial"/>
                <a:cs typeface="Arial"/>
              </a:rPr>
              <a:t>2019.</a:t>
            </a:r>
            <a:r>
              <a:rPr sz="1400" u="none" spc="-40" dirty="0">
                <a:latin typeface="Arial"/>
                <a:cs typeface="Arial"/>
              </a:rPr>
              <a:t> </a:t>
            </a:r>
            <a:r>
              <a:rPr sz="1400" u="none" spc="-20" dirty="0">
                <a:latin typeface="Arial"/>
                <a:cs typeface="Arial"/>
              </a:rPr>
              <a:t>Este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5947" y="4550765"/>
            <a:ext cx="25609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https://arxiv.org/abs/1911.02685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813" y="316229"/>
            <a:ext cx="1348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4886"/>
                </a:solidFill>
              </a:rPr>
              <a:t>CIFAR10,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62813" y="686561"/>
            <a:ext cx="7293609" cy="1711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solidFill>
                  <a:srgbClr val="004886"/>
                </a:solidFill>
                <a:latin typeface="Trebuchet MS"/>
                <a:cs typeface="Trebuchet MS"/>
              </a:rPr>
              <a:t>conjunto</a:t>
            </a:r>
            <a:r>
              <a:rPr sz="1800" spc="55" dirty="0">
                <a:solidFill>
                  <a:srgbClr val="004886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004886"/>
                </a:solidFill>
                <a:latin typeface="Trebuchet MS"/>
                <a:cs typeface="Trebuchet MS"/>
              </a:rPr>
              <a:t>para</a:t>
            </a:r>
            <a:r>
              <a:rPr sz="1800" spc="90" dirty="0">
                <a:solidFill>
                  <a:srgbClr val="004886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004886"/>
                </a:solidFill>
                <a:latin typeface="Trebuchet MS"/>
                <a:cs typeface="Trebuchet MS"/>
              </a:rPr>
              <a:t>entender</a:t>
            </a:r>
            <a:r>
              <a:rPr sz="1800" spc="45" dirty="0">
                <a:solidFill>
                  <a:srgbClr val="004886"/>
                </a:solidFill>
                <a:latin typeface="Trebuchet MS"/>
                <a:cs typeface="Trebuchet MS"/>
              </a:rPr>
              <a:t> </a:t>
            </a:r>
            <a:r>
              <a:rPr sz="1800" spc="120" dirty="0">
                <a:solidFill>
                  <a:srgbClr val="004886"/>
                </a:solidFill>
                <a:latin typeface="Trebuchet MS"/>
                <a:cs typeface="Trebuchet MS"/>
              </a:rPr>
              <a:t>un</a:t>
            </a:r>
            <a:r>
              <a:rPr sz="1800" spc="75" dirty="0">
                <a:solidFill>
                  <a:srgbClr val="004886"/>
                </a:solidFill>
                <a:latin typeface="Trebuchet MS"/>
                <a:cs typeface="Trebuchet MS"/>
              </a:rPr>
              <a:t> </a:t>
            </a:r>
            <a:r>
              <a:rPr sz="1800" spc="130" dirty="0">
                <a:solidFill>
                  <a:srgbClr val="004886"/>
                </a:solidFill>
                <a:latin typeface="Trebuchet MS"/>
                <a:cs typeface="Trebuchet MS"/>
              </a:rPr>
              <a:t>CNN</a:t>
            </a:r>
            <a:endParaRPr sz="1800">
              <a:latin typeface="Trebuchet MS"/>
              <a:cs typeface="Trebuchet MS"/>
            </a:endParaRPr>
          </a:p>
          <a:p>
            <a:pPr marL="970915" marR="1348740">
              <a:lnSpc>
                <a:spcPct val="100000"/>
              </a:lnSpc>
              <a:spcBef>
                <a:spcPts val="1035"/>
              </a:spcBef>
            </a:pPr>
            <a:r>
              <a:rPr sz="1200" spc="100" dirty="0">
                <a:latin typeface="Trebuchet MS"/>
                <a:cs typeface="Trebuchet MS"/>
              </a:rPr>
              <a:t>En</a:t>
            </a:r>
            <a:r>
              <a:rPr sz="1200" spc="7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el</a:t>
            </a:r>
            <a:r>
              <a:rPr sz="1200" spc="9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ejercicio</a:t>
            </a:r>
            <a:r>
              <a:rPr sz="1200" spc="105" dirty="0">
                <a:latin typeface="Trebuchet MS"/>
                <a:cs typeface="Trebuchet MS"/>
              </a:rPr>
              <a:t> </a:t>
            </a:r>
            <a:r>
              <a:rPr sz="1200" spc="90" dirty="0">
                <a:latin typeface="Trebuchet MS"/>
                <a:cs typeface="Trebuchet MS"/>
              </a:rPr>
              <a:t>se </a:t>
            </a:r>
            <a:r>
              <a:rPr sz="1200" spc="75" dirty="0">
                <a:latin typeface="Trebuchet MS"/>
                <a:cs typeface="Trebuchet MS"/>
              </a:rPr>
              <a:t>usará</a:t>
            </a:r>
            <a:r>
              <a:rPr sz="1200" spc="10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CIFAR10,</a:t>
            </a:r>
            <a:r>
              <a:rPr sz="1200" spc="114" dirty="0">
                <a:latin typeface="Trebuchet MS"/>
                <a:cs typeface="Trebuchet MS"/>
              </a:rPr>
              <a:t> </a:t>
            </a:r>
            <a:r>
              <a:rPr sz="1200" spc="75" dirty="0">
                <a:latin typeface="Trebuchet MS"/>
                <a:cs typeface="Trebuchet MS"/>
              </a:rPr>
              <a:t>una</a:t>
            </a:r>
            <a:r>
              <a:rPr sz="1200" spc="8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serie</a:t>
            </a:r>
            <a:r>
              <a:rPr sz="1200" spc="90" dirty="0">
                <a:latin typeface="Trebuchet MS"/>
                <a:cs typeface="Trebuchet MS"/>
              </a:rPr>
              <a:t> </a:t>
            </a:r>
            <a:r>
              <a:rPr sz="1200" spc="65" dirty="0">
                <a:latin typeface="Trebuchet MS"/>
                <a:cs typeface="Trebuchet MS"/>
              </a:rPr>
              <a:t>de</a:t>
            </a:r>
            <a:r>
              <a:rPr sz="1200" spc="75" dirty="0">
                <a:latin typeface="Trebuchet MS"/>
                <a:cs typeface="Trebuchet MS"/>
              </a:rPr>
              <a:t> datos</a:t>
            </a:r>
            <a:r>
              <a:rPr sz="1200" spc="120" dirty="0">
                <a:latin typeface="Trebuchet MS"/>
                <a:cs typeface="Trebuchet MS"/>
              </a:rPr>
              <a:t> </a:t>
            </a:r>
            <a:r>
              <a:rPr sz="1200" spc="55" dirty="0">
                <a:latin typeface="Trebuchet MS"/>
                <a:cs typeface="Trebuchet MS"/>
              </a:rPr>
              <a:t>para</a:t>
            </a:r>
            <a:r>
              <a:rPr sz="1200" spc="11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practicar </a:t>
            </a:r>
            <a:r>
              <a:rPr sz="1200" spc="10" dirty="0">
                <a:latin typeface="Trebuchet MS"/>
                <a:cs typeface="Trebuchet MS"/>
              </a:rPr>
              <a:t>incluido</a:t>
            </a:r>
            <a:r>
              <a:rPr sz="1200" spc="65" dirty="0">
                <a:latin typeface="Trebuchet MS"/>
                <a:cs typeface="Trebuchet MS"/>
              </a:rPr>
              <a:t> en</a:t>
            </a:r>
            <a:r>
              <a:rPr sz="1200" spc="60" dirty="0">
                <a:latin typeface="Trebuchet MS"/>
                <a:cs typeface="Trebuchet MS"/>
              </a:rPr>
              <a:t> </a:t>
            </a:r>
            <a:r>
              <a:rPr sz="1200" spc="80" dirty="0">
                <a:latin typeface="Trebuchet MS"/>
                <a:cs typeface="Trebuchet MS"/>
              </a:rPr>
              <a:t>KERAS,</a:t>
            </a:r>
            <a:r>
              <a:rPr sz="1200" spc="70" dirty="0">
                <a:latin typeface="Trebuchet MS"/>
                <a:cs typeface="Trebuchet MS"/>
              </a:rPr>
              <a:t> </a:t>
            </a:r>
            <a:r>
              <a:rPr sz="1200" spc="75" dirty="0">
                <a:latin typeface="Trebuchet MS"/>
                <a:cs typeface="Trebuchet MS"/>
              </a:rPr>
              <a:t>consta</a:t>
            </a:r>
            <a:r>
              <a:rPr sz="1200" spc="95" dirty="0">
                <a:latin typeface="Trebuchet MS"/>
                <a:cs typeface="Trebuchet MS"/>
              </a:rPr>
              <a:t> </a:t>
            </a:r>
            <a:r>
              <a:rPr sz="1200" spc="65" dirty="0">
                <a:latin typeface="Trebuchet MS"/>
                <a:cs typeface="Trebuchet MS"/>
              </a:rPr>
              <a:t>de</a:t>
            </a:r>
            <a:r>
              <a:rPr sz="1200" spc="60" dirty="0">
                <a:latin typeface="Trebuchet MS"/>
                <a:cs typeface="Trebuchet MS"/>
              </a:rPr>
              <a:t> </a:t>
            </a:r>
            <a:r>
              <a:rPr sz="1200" spc="65" dirty="0">
                <a:latin typeface="Trebuchet MS"/>
                <a:cs typeface="Trebuchet MS"/>
              </a:rPr>
              <a:t>de</a:t>
            </a:r>
            <a:r>
              <a:rPr sz="1200" spc="55" dirty="0">
                <a:latin typeface="Trebuchet MS"/>
                <a:cs typeface="Trebuchet MS"/>
              </a:rPr>
              <a:t> cuatro</a:t>
            </a:r>
            <a:r>
              <a:rPr sz="1200" spc="100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conjuntos: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rebuchet MS"/>
              <a:cs typeface="Trebuchet MS"/>
            </a:endParaRPr>
          </a:p>
          <a:p>
            <a:pPr marL="970915" marR="5080">
              <a:lnSpc>
                <a:spcPct val="100000"/>
              </a:lnSpc>
            </a:pPr>
            <a:r>
              <a:rPr sz="1200" dirty="0">
                <a:latin typeface="Trebuchet MS"/>
                <a:cs typeface="Trebuchet MS"/>
              </a:rPr>
              <a:t>x_train</a:t>
            </a:r>
            <a:r>
              <a:rPr sz="1200" spc="75" dirty="0">
                <a:latin typeface="Trebuchet MS"/>
                <a:cs typeface="Trebuchet MS"/>
              </a:rPr>
              <a:t> </a:t>
            </a:r>
            <a:r>
              <a:rPr sz="1200" spc="180" dirty="0">
                <a:latin typeface="Trebuchet MS"/>
                <a:cs typeface="Trebuchet MS"/>
              </a:rPr>
              <a:t>-</a:t>
            </a:r>
            <a:r>
              <a:rPr sz="1200" spc="90" dirty="0">
                <a:latin typeface="Trebuchet MS"/>
                <a:cs typeface="Trebuchet MS"/>
              </a:rPr>
              <a:t>&gt;</a:t>
            </a:r>
            <a:r>
              <a:rPr sz="1200" spc="40" dirty="0">
                <a:latin typeface="Trebuchet MS"/>
                <a:cs typeface="Trebuchet MS"/>
              </a:rPr>
              <a:t> </a:t>
            </a:r>
            <a:r>
              <a:rPr sz="1200" spc="50" dirty="0">
                <a:latin typeface="Trebuchet MS"/>
                <a:cs typeface="Trebuchet MS"/>
              </a:rPr>
              <a:t>Conjunto</a:t>
            </a:r>
            <a:r>
              <a:rPr sz="1200" spc="65" dirty="0">
                <a:latin typeface="Trebuchet MS"/>
                <a:cs typeface="Trebuchet MS"/>
              </a:rPr>
              <a:t> de</a:t>
            </a:r>
            <a:r>
              <a:rPr sz="1200" spc="40" dirty="0">
                <a:latin typeface="Trebuchet MS"/>
                <a:cs typeface="Trebuchet MS"/>
              </a:rPr>
              <a:t> </a:t>
            </a:r>
            <a:r>
              <a:rPr sz="1200" spc="95" dirty="0">
                <a:latin typeface="Trebuchet MS"/>
                <a:cs typeface="Trebuchet MS"/>
              </a:rPr>
              <a:t>50</a:t>
            </a:r>
            <a:r>
              <a:rPr sz="1200" spc="50" dirty="0">
                <a:latin typeface="Trebuchet MS"/>
                <a:cs typeface="Trebuchet MS"/>
              </a:rPr>
              <a:t> mil</a:t>
            </a:r>
            <a:r>
              <a:rPr sz="1200" spc="40" dirty="0">
                <a:latin typeface="Trebuchet MS"/>
                <a:cs typeface="Trebuchet MS"/>
              </a:rPr>
              <a:t> </a:t>
            </a:r>
            <a:r>
              <a:rPr sz="1200" spc="60" dirty="0">
                <a:latin typeface="Trebuchet MS"/>
                <a:cs typeface="Trebuchet MS"/>
              </a:rPr>
              <a:t>imágenes</a:t>
            </a:r>
            <a:r>
              <a:rPr sz="1200" spc="45" dirty="0">
                <a:latin typeface="Trebuchet MS"/>
                <a:cs typeface="Trebuchet MS"/>
              </a:rPr>
              <a:t> </a:t>
            </a:r>
            <a:r>
              <a:rPr sz="1200" spc="65" dirty="0">
                <a:latin typeface="Trebuchet MS"/>
                <a:cs typeface="Trebuchet MS"/>
              </a:rPr>
              <a:t>de</a:t>
            </a:r>
            <a:r>
              <a:rPr sz="1200" spc="40" dirty="0">
                <a:latin typeface="Trebuchet MS"/>
                <a:cs typeface="Trebuchet MS"/>
              </a:rPr>
              <a:t> </a:t>
            </a:r>
            <a:r>
              <a:rPr sz="1200" spc="70" dirty="0">
                <a:latin typeface="Trebuchet MS"/>
                <a:cs typeface="Trebuchet MS"/>
              </a:rPr>
              <a:t>32x32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65" dirty="0">
                <a:latin typeface="Trebuchet MS"/>
                <a:cs typeface="Trebuchet MS"/>
              </a:rPr>
              <a:t>en</a:t>
            </a:r>
            <a:r>
              <a:rPr sz="1200" spc="40" dirty="0">
                <a:latin typeface="Trebuchet MS"/>
                <a:cs typeface="Trebuchet MS"/>
              </a:rPr>
              <a:t> </a:t>
            </a:r>
            <a:r>
              <a:rPr sz="1200" spc="55" dirty="0">
                <a:latin typeface="Trebuchet MS"/>
                <a:cs typeface="Trebuchet MS"/>
              </a:rPr>
              <a:t>tres</a:t>
            </a:r>
            <a:r>
              <a:rPr sz="1200" spc="70" dirty="0">
                <a:latin typeface="Trebuchet MS"/>
                <a:cs typeface="Trebuchet MS"/>
              </a:rPr>
              <a:t> </a:t>
            </a:r>
            <a:r>
              <a:rPr sz="1200" spc="75" dirty="0">
                <a:latin typeface="Trebuchet MS"/>
                <a:cs typeface="Trebuchet MS"/>
              </a:rPr>
              <a:t>tonos </a:t>
            </a:r>
            <a:r>
              <a:rPr sz="1200" spc="60" dirty="0">
                <a:latin typeface="Trebuchet MS"/>
                <a:cs typeface="Trebuchet MS"/>
              </a:rPr>
              <a:t>distintos</a:t>
            </a:r>
            <a:r>
              <a:rPr sz="1200" spc="65" dirty="0">
                <a:latin typeface="Trebuchet MS"/>
                <a:cs typeface="Trebuchet MS"/>
              </a:rPr>
              <a:t> de</a:t>
            </a:r>
            <a:r>
              <a:rPr sz="1200" spc="4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colores. </a:t>
            </a:r>
            <a:r>
              <a:rPr sz="1200" dirty="0">
                <a:latin typeface="Trebuchet MS"/>
                <a:cs typeface="Trebuchet MS"/>
              </a:rPr>
              <a:t>y_train</a:t>
            </a:r>
            <a:r>
              <a:rPr sz="1200" spc="90" dirty="0">
                <a:latin typeface="Trebuchet MS"/>
                <a:cs typeface="Trebuchet MS"/>
              </a:rPr>
              <a:t> </a:t>
            </a:r>
            <a:r>
              <a:rPr sz="1200" spc="180" dirty="0">
                <a:latin typeface="Trebuchet MS"/>
                <a:cs typeface="Trebuchet MS"/>
              </a:rPr>
              <a:t>-</a:t>
            </a:r>
            <a:r>
              <a:rPr sz="1200" spc="90" dirty="0">
                <a:latin typeface="Trebuchet MS"/>
                <a:cs typeface="Trebuchet MS"/>
              </a:rPr>
              <a:t>&gt;</a:t>
            </a:r>
            <a:r>
              <a:rPr sz="1200" spc="60" dirty="0">
                <a:latin typeface="Trebuchet MS"/>
                <a:cs typeface="Trebuchet MS"/>
              </a:rPr>
              <a:t> </a:t>
            </a:r>
            <a:r>
              <a:rPr sz="1200" spc="100" dirty="0">
                <a:latin typeface="Trebuchet MS"/>
                <a:cs typeface="Trebuchet MS"/>
              </a:rPr>
              <a:t>Las</a:t>
            </a:r>
            <a:r>
              <a:rPr sz="1200" spc="85" dirty="0">
                <a:latin typeface="Trebuchet MS"/>
                <a:cs typeface="Trebuchet MS"/>
              </a:rPr>
              <a:t> </a:t>
            </a:r>
            <a:r>
              <a:rPr sz="1200" spc="95" dirty="0">
                <a:latin typeface="Trebuchet MS"/>
                <a:cs typeface="Trebuchet MS"/>
              </a:rPr>
              <a:t>50</a:t>
            </a:r>
            <a:r>
              <a:rPr sz="1200" spc="6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mil</a:t>
            </a:r>
            <a:r>
              <a:rPr sz="1200" spc="65" dirty="0">
                <a:latin typeface="Trebuchet MS"/>
                <a:cs typeface="Trebuchet MS"/>
              </a:rPr>
              <a:t> </a:t>
            </a:r>
            <a:r>
              <a:rPr sz="1200" spc="50" dirty="0">
                <a:latin typeface="Trebuchet MS"/>
                <a:cs typeface="Trebuchet MS"/>
              </a:rPr>
              <a:t>etiquetas</a:t>
            </a:r>
            <a:r>
              <a:rPr sz="1200" spc="70" dirty="0">
                <a:latin typeface="Trebuchet MS"/>
                <a:cs typeface="Trebuchet MS"/>
              </a:rPr>
              <a:t> </a:t>
            </a:r>
            <a:r>
              <a:rPr sz="1200" spc="55" dirty="0">
                <a:latin typeface="Trebuchet MS"/>
                <a:cs typeface="Trebuchet MS"/>
              </a:rPr>
              <a:t>indicando </a:t>
            </a:r>
            <a:r>
              <a:rPr sz="1200" spc="70" dirty="0">
                <a:latin typeface="Trebuchet MS"/>
                <a:cs typeface="Trebuchet MS"/>
              </a:rPr>
              <a:t>que</a:t>
            </a:r>
            <a:r>
              <a:rPr sz="1200" spc="60" dirty="0">
                <a:latin typeface="Trebuchet MS"/>
                <a:cs typeface="Trebuchet MS"/>
              </a:rPr>
              <a:t> </a:t>
            </a:r>
            <a:r>
              <a:rPr sz="1200" spc="90" dirty="0">
                <a:latin typeface="Trebuchet MS"/>
                <a:cs typeface="Trebuchet MS"/>
              </a:rPr>
              <a:t>es</a:t>
            </a:r>
            <a:r>
              <a:rPr sz="1200" spc="65" dirty="0">
                <a:latin typeface="Trebuchet MS"/>
                <a:cs typeface="Trebuchet MS"/>
              </a:rPr>
              <a:t> cada </a:t>
            </a:r>
            <a:r>
              <a:rPr sz="1200" spc="55" dirty="0">
                <a:latin typeface="Trebuchet MS"/>
                <a:cs typeface="Trebuchet MS"/>
              </a:rPr>
              <a:t>elemento</a:t>
            </a:r>
            <a:r>
              <a:rPr sz="1200" spc="45" dirty="0">
                <a:latin typeface="Trebuchet MS"/>
                <a:cs typeface="Trebuchet MS"/>
              </a:rPr>
              <a:t> </a:t>
            </a:r>
            <a:r>
              <a:rPr sz="1200" spc="65" dirty="0">
                <a:latin typeface="Trebuchet MS"/>
                <a:cs typeface="Trebuchet MS"/>
              </a:rPr>
              <a:t>en</a:t>
            </a:r>
            <a:r>
              <a:rPr sz="1200" spc="5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x_train.</a:t>
            </a:r>
            <a:endParaRPr sz="1200">
              <a:latin typeface="Trebuchet MS"/>
              <a:cs typeface="Trebuchet MS"/>
            </a:endParaRPr>
          </a:p>
          <a:p>
            <a:pPr marL="970915" marR="83820">
              <a:lnSpc>
                <a:spcPct val="100000"/>
              </a:lnSpc>
            </a:pPr>
            <a:r>
              <a:rPr sz="1200" spc="50" dirty="0">
                <a:latin typeface="Trebuchet MS"/>
                <a:cs typeface="Trebuchet MS"/>
              </a:rPr>
              <a:t>x_test</a:t>
            </a:r>
            <a:r>
              <a:rPr sz="1200" spc="45" dirty="0">
                <a:latin typeface="Trebuchet MS"/>
                <a:cs typeface="Trebuchet MS"/>
              </a:rPr>
              <a:t> </a:t>
            </a:r>
            <a:r>
              <a:rPr sz="1200" spc="180" dirty="0">
                <a:latin typeface="Trebuchet MS"/>
                <a:cs typeface="Trebuchet MS"/>
              </a:rPr>
              <a:t>-</a:t>
            </a:r>
            <a:r>
              <a:rPr sz="1200" spc="90" dirty="0">
                <a:latin typeface="Trebuchet MS"/>
                <a:cs typeface="Trebuchet MS"/>
              </a:rPr>
              <a:t>&gt;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50" dirty="0">
                <a:latin typeface="Trebuchet MS"/>
                <a:cs typeface="Trebuchet MS"/>
              </a:rPr>
              <a:t>Conjunto</a:t>
            </a:r>
            <a:r>
              <a:rPr sz="1200" spc="55" dirty="0">
                <a:latin typeface="Trebuchet MS"/>
                <a:cs typeface="Trebuchet MS"/>
              </a:rPr>
              <a:t> </a:t>
            </a:r>
            <a:r>
              <a:rPr sz="1200" spc="65" dirty="0">
                <a:latin typeface="Trebuchet MS"/>
                <a:cs typeface="Trebuchet MS"/>
              </a:rPr>
              <a:t>de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10</a:t>
            </a:r>
            <a:r>
              <a:rPr sz="1200" spc="5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mil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60" dirty="0">
                <a:latin typeface="Trebuchet MS"/>
                <a:cs typeface="Trebuchet MS"/>
              </a:rPr>
              <a:t>imágenes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65" dirty="0">
                <a:latin typeface="Trebuchet MS"/>
                <a:cs typeface="Trebuchet MS"/>
              </a:rPr>
              <a:t>de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70" dirty="0">
                <a:latin typeface="Trebuchet MS"/>
                <a:cs typeface="Trebuchet MS"/>
              </a:rPr>
              <a:t>32x32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65" dirty="0">
                <a:latin typeface="Trebuchet MS"/>
                <a:cs typeface="Trebuchet MS"/>
              </a:rPr>
              <a:t>en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55" dirty="0">
                <a:latin typeface="Trebuchet MS"/>
                <a:cs typeface="Trebuchet MS"/>
              </a:rPr>
              <a:t>tres</a:t>
            </a:r>
            <a:r>
              <a:rPr sz="1200" spc="60" dirty="0">
                <a:latin typeface="Trebuchet MS"/>
                <a:cs typeface="Trebuchet MS"/>
              </a:rPr>
              <a:t> </a:t>
            </a:r>
            <a:r>
              <a:rPr sz="1200" spc="75" dirty="0">
                <a:latin typeface="Trebuchet MS"/>
                <a:cs typeface="Trebuchet MS"/>
              </a:rPr>
              <a:t>tonos</a:t>
            </a:r>
            <a:r>
              <a:rPr sz="1200" spc="55" dirty="0">
                <a:latin typeface="Trebuchet MS"/>
                <a:cs typeface="Trebuchet MS"/>
              </a:rPr>
              <a:t> </a:t>
            </a:r>
            <a:r>
              <a:rPr sz="1200" spc="60" dirty="0">
                <a:latin typeface="Trebuchet MS"/>
                <a:cs typeface="Trebuchet MS"/>
              </a:rPr>
              <a:t>distintos</a:t>
            </a:r>
            <a:r>
              <a:rPr sz="1200" spc="65" dirty="0">
                <a:latin typeface="Trebuchet MS"/>
                <a:cs typeface="Trebuchet MS"/>
              </a:rPr>
              <a:t> de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colores. </a:t>
            </a:r>
            <a:r>
              <a:rPr sz="1200" spc="50" dirty="0">
                <a:latin typeface="Trebuchet MS"/>
                <a:cs typeface="Trebuchet MS"/>
              </a:rPr>
              <a:t>y_test </a:t>
            </a:r>
            <a:r>
              <a:rPr sz="1200" spc="180" dirty="0">
                <a:latin typeface="Trebuchet MS"/>
                <a:cs typeface="Trebuchet MS"/>
              </a:rPr>
              <a:t>-</a:t>
            </a:r>
            <a:r>
              <a:rPr sz="1200" spc="90" dirty="0">
                <a:latin typeface="Trebuchet MS"/>
                <a:cs typeface="Trebuchet MS"/>
              </a:rPr>
              <a:t>&gt;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100" dirty="0">
                <a:latin typeface="Trebuchet MS"/>
                <a:cs typeface="Trebuchet MS"/>
              </a:rPr>
              <a:t>Las</a:t>
            </a:r>
            <a:r>
              <a:rPr sz="1200" spc="6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10</a:t>
            </a:r>
            <a:r>
              <a:rPr sz="1200" spc="5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mil</a:t>
            </a:r>
            <a:r>
              <a:rPr sz="1200" spc="45" dirty="0">
                <a:latin typeface="Trebuchet MS"/>
                <a:cs typeface="Trebuchet MS"/>
              </a:rPr>
              <a:t> </a:t>
            </a:r>
            <a:r>
              <a:rPr sz="1200" spc="50" dirty="0">
                <a:latin typeface="Trebuchet MS"/>
                <a:cs typeface="Trebuchet MS"/>
              </a:rPr>
              <a:t>etiquetas</a:t>
            </a:r>
            <a:r>
              <a:rPr sz="1200" spc="45" dirty="0">
                <a:latin typeface="Trebuchet MS"/>
                <a:cs typeface="Trebuchet MS"/>
              </a:rPr>
              <a:t> </a:t>
            </a:r>
            <a:r>
              <a:rPr sz="1200" spc="55" dirty="0">
                <a:latin typeface="Trebuchet MS"/>
                <a:cs typeface="Trebuchet MS"/>
              </a:rPr>
              <a:t>indicando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70" dirty="0">
                <a:latin typeface="Trebuchet MS"/>
                <a:cs typeface="Trebuchet MS"/>
              </a:rPr>
              <a:t>que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90" dirty="0">
                <a:latin typeface="Trebuchet MS"/>
                <a:cs typeface="Trebuchet MS"/>
              </a:rPr>
              <a:t>es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65" dirty="0">
                <a:latin typeface="Trebuchet MS"/>
                <a:cs typeface="Trebuchet MS"/>
              </a:rPr>
              <a:t>cada</a:t>
            </a:r>
            <a:r>
              <a:rPr sz="1200" spc="55" dirty="0">
                <a:latin typeface="Trebuchet MS"/>
                <a:cs typeface="Trebuchet MS"/>
              </a:rPr>
              <a:t> elemento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65" dirty="0">
                <a:latin typeface="Trebuchet MS"/>
                <a:cs typeface="Trebuchet MS"/>
              </a:rPr>
              <a:t>en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x_test.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1104" y="2793880"/>
            <a:ext cx="2338403" cy="149172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01061" y="4215790"/>
            <a:ext cx="1550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latin typeface="Trebuchet MS"/>
                <a:cs typeface="Trebuchet MS"/>
              </a:rPr>
              <a:t>Para</a:t>
            </a:r>
            <a:r>
              <a:rPr sz="1200" spc="7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ver</a:t>
            </a:r>
            <a:r>
              <a:rPr sz="1200" spc="65" dirty="0">
                <a:latin typeface="Trebuchet MS"/>
                <a:cs typeface="Trebuchet MS"/>
              </a:rPr>
              <a:t> </a:t>
            </a:r>
            <a:r>
              <a:rPr sz="1200" spc="75" dirty="0">
                <a:latin typeface="Trebuchet MS"/>
                <a:cs typeface="Trebuchet MS"/>
              </a:rPr>
              <a:t>una</a:t>
            </a:r>
            <a:r>
              <a:rPr sz="1200" spc="65" dirty="0">
                <a:latin typeface="Trebuchet MS"/>
                <a:cs typeface="Trebuchet MS"/>
              </a:rPr>
              <a:t> </a:t>
            </a:r>
            <a:r>
              <a:rPr sz="1200" spc="45" dirty="0">
                <a:latin typeface="Trebuchet MS"/>
                <a:cs typeface="Trebuchet MS"/>
              </a:rPr>
              <a:t>imagen </a:t>
            </a:r>
            <a:r>
              <a:rPr sz="1200" dirty="0">
                <a:latin typeface="Trebuchet MS"/>
                <a:cs typeface="Trebuchet MS"/>
              </a:rPr>
              <a:t>bajo</a:t>
            </a:r>
            <a:r>
              <a:rPr sz="1200" spc="80" dirty="0">
                <a:latin typeface="Trebuchet MS"/>
                <a:cs typeface="Trebuchet MS"/>
              </a:rPr>
              <a:t> </a:t>
            </a:r>
            <a:r>
              <a:rPr sz="1200" spc="60" dirty="0">
                <a:latin typeface="Trebuchet MS"/>
                <a:cs typeface="Trebuchet MS"/>
              </a:rPr>
              <a:t>este </a:t>
            </a:r>
            <a:r>
              <a:rPr sz="1200" spc="50" dirty="0">
                <a:latin typeface="Trebuchet MS"/>
                <a:cs typeface="Trebuchet MS"/>
              </a:rPr>
              <a:t>formato </a:t>
            </a:r>
            <a:r>
              <a:rPr sz="1200" spc="95" dirty="0">
                <a:latin typeface="Trebuchet MS"/>
                <a:cs typeface="Trebuchet MS"/>
              </a:rPr>
              <a:t>usa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45" dirty="0">
                <a:latin typeface="Trebuchet MS"/>
                <a:cs typeface="Trebuchet MS"/>
              </a:rPr>
              <a:t>plt.imshow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696967" y="3070860"/>
            <a:ext cx="631190" cy="617220"/>
            <a:chOff x="4696967" y="3070860"/>
            <a:chExt cx="631190" cy="617220"/>
          </a:xfrm>
        </p:grpSpPr>
        <p:sp>
          <p:nvSpPr>
            <p:cNvPr id="7" name="object 7"/>
            <p:cNvSpPr/>
            <p:nvPr/>
          </p:nvSpPr>
          <p:spPr>
            <a:xfrm>
              <a:off x="4706873" y="3080766"/>
              <a:ext cx="611505" cy="597535"/>
            </a:xfrm>
            <a:custGeom>
              <a:avLst/>
              <a:gdLst/>
              <a:ahLst/>
              <a:cxnLst/>
              <a:rect l="l" t="t" r="r" b="b"/>
              <a:pathLst>
                <a:path w="611504" h="597535">
                  <a:moveTo>
                    <a:pt x="611124" y="0"/>
                  </a:moveTo>
                  <a:lnTo>
                    <a:pt x="0" y="0"/>
                  </a:lnTo>
                  <a:lnTo>
                    <a:pt x="0" y="597407"/>
                  </a:lnTo>
                  <a:lnTo>
                    <a:pt x="611124" y="597407"/>
                  </a:lnTo>
                  <a:lnTo>
                    <a:pt x="611124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06873" y="3080766"/>
              <a:ext cx="611505" cy="597535"/>
            </a:xfrm>
            <a:custGeom>
              <a:avLst/>
              <a:gdLst/>
              <a:ahLst/>
              <a:cxnLst/>
              <a:rect l="l" t="t" r="r" b="b"/>
              <a:pathLst>
                <a:path w="611504" h="597535">
                  <a:moveTo>
                    <a:pt x="0" y="597407"/>
                  </a:moveTo>
                  <a:lnTo>
                    <a:pt x="611124" y="597407"/>
                  </a:lnTo>
                  <a:lnTo>
                    <a:pt x="611124" y="0"/>
                  </a:lnTo>
                  <a:lnTo>
                    <a:pt x="0" y="0"/>
                  </a:lnTo>
                  <a:lnTo>
                    <a:pt x="0" y="597407"/>
                  </a:lnTo>
                  <a:close/>
                </a:path>
              </a:pathLst>
            </a:custGeom>
            <a:ln w="19812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566664" y="3144139"/>
            <a:ext cx="20148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spc="70" dirty="0">
                <a:latin typeface="Trebuchet MS"/>
                <a:cs typeface="Trebuchet MS"/>
              </a:rPr>
              <a:t>Cada</a:t>
            </a:r>
            <a:r>
              <a:rPr sz="1200" spc="295" dirty="0">
                <a:latin typeface="Trebuchet MS"/>
                <a:cs typeface="Trebuchet MS"/>
              </a:rPr>
              <a:t>  </a:t>
            </a:r>
            <a:r>
              <a:rPr sz="1200" dirty="0">
                <a:latin typeface="Trebuchet MS"/>
                <a:cs typeface="Trebuchet MS"/>
              </a:rPr>
              <a:t>píxel</a:t>
            </a:r>
            <a:r>
              <a:rPr sz="1200" spc="295" dirty="0">
                <a:latin typeface="Trebuchet MS"/>
                <a:cs typeface="Trebuchet MS"/>
              </a:rPr>
              <a:t>  </a:t>
            </a:r>
            <a:r>
              <a:rPr sz="1200" spc="60" dirty="0">
                <a:latin typeface="Trebuchet MS"/>
                <a:cs typeface="Trebuchet MS"/>
              </a:rPr>
              <a:t>cuenta</a:t>
            </a:r>
            <a:r>
              <a:rPr sz="1200" spc="300" dirty="0">
                <a:latin typeface="Trebuchet MS"/>
                <a:cs typeface="Trebuchet MS"/>
              </a:rPr>
              <a:t>  </a:t>
            </a:r>
            <a:r>
              <a:rPr sz="1200" spc="50" dirty="0">
                <a:latin typeface="Trebuchet MS"/>
                <a:cs typeface="Trebuchet MS"/>
              </a:rPr>
              <a:t>con </a:t>
            </a:r>
            <a:r>
              <a:rPr sz="1200" spc="55" dirty="0">
                <a:latin typeface="Trebuchet MS"/>
                <a:cs typeface="Trebuchet MS"/>
              </a:rPr>
              <a:t>tres</a:t>
            </a:r>
            <a:r>
              <a:rPr sz="1200" spc="100" dirty="0">
                <a:latin typeface="Trebuchet MS"/>
                <a:cs typeface="Trebuchet MS"/>
              </a:rPr>
              <a:t> </a:t>
            </a:r>
            <a:r>
              <a:rPr sz="1200" spc="70" dirty="0">
                <a:latin typeface="Trebuchet MS"/>
                <a:cs typeface="Trebuchet MS"/>
              </a:rPr>
              <a:t>dimensiones</a:t>
            </a:r>
            <a:r>
              <a:rPr sz="1200" spc="90" dirty="0">
                <a:latin typeface="Trebuchet MS"/>
                <a:cs typeface="Trebuchet MS"/>
              </a:rPr>
              <a:t> </a:t>
            </a:r>
            <a:r>
              <a:rPr sz="1200" spc="105" dirty="0">
                <a:latin typeface="Trebuchet MS"/>
                <a:cs typeface="Trebuchet MS"/>
              </a:rPr>
              <a:t>más</a:t>
            </a:r>
            <a:r>
              <a:rPr sz="1200" spc="95" dirty="0">
                <a:latin typeface="Trebuchet MS"/>
                <a:cs typeface="Trebuchet MS"/>
              </a:rPr>
              <a:t> </a:t>
            </a:r>
            <a:r>
              <a:rPr sz="1200" spc="45" dirty="0">
                <a:latin typeface="Trebuchet MS"/>
                <a:cs typeface="Trebuchet MS"/>
              </a:rPr>
              <a:t>una </a:t>
            </a:r>
            <a:r>
              <a:rPr sz="1200" spc="60" dirty="0">
                <a:latin typeface="Trebuchet MS"/>
                <a:cs typeface="Trebuchet MS"/>
              </a:rPr>
              <a:t>por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65" dirty="0">
                <a:latin typeface="Trebuchet MS"/>
                <a:cs typeface="Trebuchet MS"/>
              </a:rPr>
              <a:t>cada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50" dirty="0">
                <a:latin typeface="Trebuchet MS"/>
                <a:cs typeface="Trebuchet MS"/>
              </a:rPr>
              <a:t>color</a:t>
            </a:r>
            <a:r>
              <a:rPr sz="1200" spc="60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RGB.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</a:pPr>
            <a:r>
              <a:rPr sz="1200" spc="60" dirty="0">
                <a:latin typeface="Trebuchet MS"/>
                <a:cs typeface="Trebuchet MS"/>
              </a:rPr>
              <a:t>Valores</a:t>
            </a:r>
            <a:r>
              <a:rPr sz="1200" spc="70" dirty="0">
                <a:latin typeface="Trebuchet MS"/>
                <a:cs typeface="Trebuchet MS"/>
              </a:rPr>
              <a:t>  </a:t>
            </a:r>
            <a:r>
              <a:rPr sz="1200" spc="65" dirty="0">
                <a:latin typeface="Trebuchet MS"/>
                <a:cs typeface="Trebuchet MS"/>
              </a:rPr>
              <a:t>de</a:t>
            </a:r>
            <a:r>
              <a:rPr sz="1200" spc="495" dirty="0">
                <a:latin typeface="Trebuchet MS"/>
                <a:cs typeface="Trebuchet MS"/>
              </a:rPr>
              <a:t> </a:t>
            </a:r>
            <a:r>
              <a:rPr sz="1200" spc="125" dirty="0">
                <a:latin typeface="Trebuchet MS"/>
                <a:cs typeface="Trebuchet MS"/>
              </a:rPr>
              <a:t>0</a:t>
            </a:r>
            <a:r>
              <a:rPr sz="1200" spc="70" dirty="0">
                <a:latin typeface="Trebuchet MS"/>
                <a:cs typeface="Trebuchet MS"/>
              </a:rPr>
              <a:t>  </a:t>
            </a:r>
            <a:r>
              <a:rPr sz="1200" spc="55" dirty="0">
                <a:latin typeface="Trebuchet MS"/>
                <a:cs typeface="Trebuchet MS"/>
              </a:rPr>
              <a:t>a</a:t>
            </a:r>
            <a:r>
              <a:rPr sz="1200" spc="495" dirty="0">
                <a:latin typeface="Trebuchet MS"/>
                <a:cs typeface="Trebuchet MS"/>
              </a:rPr>
              <a:t> </a:t>
            </a:r>
            <a:r>
              <a:rPr sz="1200" spc="75" dirty="0">
                <a:latin typeface="Trebuchet MS"/>
                <a:cs typeface="Trebuchet MS"/>
              </a:rPr>
              <a:t>255</a:t>
            </a:r>
            <a:r>
              <a:rPr sz="1200" spc="70" dirty="0">
                <a:latin typeface="Trebuchet MS"/>
                <a:cs typeface="Trebuchet MS"/>
              </a:rPr>
              <a:t>  </a:t>
            </a:r>
            <a:r>
              <a:rPr sz="1200" spc="40" dirty="0">
                <a:latin typeface="Trebuchet MS"/>
                <a:cs typeface="Trebuchet MS"/>
              </a:rPr>
              <a:t>por</a:t>
            </a:r>
            <a:endParaRPr sz="12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</a:pPr>
            <a:r>
              <a:rPr sz="1200" spc="65" dirty="0">
                <a:latin typeface="Trebuchet MS"/>
                <a:cs typeface="Trebuchet MS"/>
              </a:rPr>
              <a:t>cada</a:t>
            </a:r>
            <a:r>
              <a:rPr sz="1200" spc="45" dirty="0">
                <a:latin typeface="Trebuchet MS"/>
                <a:cs typeface="Trebuchet MS"/>
              </a:rPr>
              <a:t> </a:t>
            </a:r>
            <a:r>
              <a:rPr sz="1200" spc="65" dirty="0">
                <a:latin typeface="Trebuchet MS"/>
                <a:cs typeface="Trebuchet MS"/>
              </a:rPr>
              <a:t>capa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65" dirty="0">
                <a:latin typeface="Trebuchet MS"/>
                <a:cs typeface="Trebuchet MS"/>
              </a:rPr>
              <a:t>de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color.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0"/>
              </a:spcBef>
            </a:pPr>
            <a:r>
              <a:rPr sz="2700" spc="100" dirty="0">
                <a:solidFill>
                  <a:srgbClr val="004886"/>
                </a:solidFill>
              </a:rPr>
              <a:t>Categorías</a:t>
            </a:r>
            <a:r>
              <a:rPr sz="2700" spc="-25" dirty="0">
                <a:solidFill>
                  <a:srgbClr val="004886"/>
                </a:solidFill>
              </a:rPr>
              <a:t> </a:t>
            </a:r>
            <a:r>
              <a:rPr sz="2700" spc="-10" dirty="0">
                <a:solidFill>
                  <a:srgbClr val="004886"/>
                </a:solidFill>
              </a:rPr>
              <a:t>Cifar10</a:t>
            </a:r>
            <a:endParaRPr sz="2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823" y="934211"/>
            <a:ext cx="8919972" cy="353567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1891" y="1109521"/>
            <a:ext cx="2995295" cy="2628900"/>
            <a:chOff x="1421891" y="1109521"/>
            <a:chExt cx="2995295" cy="2628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2787" y="1109521"/>
              <a:ext cx="2684362" cy="262882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26463" y="1132331"/>
              <a:ext cx="306705" cy="2417445"/>
            </a:xfrm>
            <a:custGeom>
              <a:avLst/>
              <a:gdLst/>
              <a:ahLst/>
              <a:cxnLst/>
              <a:rect l="l" t="t" r="r" b="b"/>
              <a:pathLst>
                <a:path w="306705" h="2417445">
                  <a:moveTo>
                    <a:pt x="306324" y="2417064"/>
                  </a:moveTo>
                  <a:lnTo>
                    <a:pt x="257915" y="2409255"/>
                  </a:lnTo>
                  <a:lnTo>
                    <a:pt x="215871" y="2387510"/>
                  </a:lnTo>
                  <a:lnTo>
                    <a:pt x="182715" y="2354354"/>
                  </a:lnTo>
                  <a:lnTo>
                    <a:pt x="160970" y="2312310"/>
                  </a:lnTo>
                  <a:lnTo>
                    <a:pt x="153162" y="2263901"/>
                  </a:lnTo>
                  <a:lnTo>
                    <a:pt x="153162" y="1361693"/>
                  </a:lnTo>
                  <a:lnTo>
                    <a:pt x="145353" y="1313285"/>
                  </a:lnTo>
                  <a:lnTo>
                    <a:pt x="123608" y="1271241"/>
                  </a:lnTo>
                  <a:lnTo>
                    <a:pt x="90452" y="1238085"/>
                  </a:lnTo>
                  <a:lnTo>
                    <a:pt x="48408" y="1216340"/>
                  </a:lnTo>
                  <a:lnTo>
                    <a:pt x="0" y="1208531"/>
                  </a:lnTo>
                  <a:lnTo>
                    <a:pt x="48408" y="1200723"/>
                  </a:lnTo>
                  <a:lnTo>
                    <a:pt x="90452" y="1178978"/>
                  </a:lnTo>
                  <a:lnTo>
                    <a:pt x="123608" y="1145822"/>
                  </a:lnTo>
                  <a:lnTo>
                    <a:pt x="145353" y="1103778"/>
                  </a:lnTo>
                  <a:lnTo>
                    <a:pt x="153162" y="1055369"/>
                  </a:lnTo>
                  <a:lnTo>
                    <a:pt x="153162" y="153162"/>
                  </a:lnTo>
                  <a:lnTo>
                    <a:pt x="160970" y="104753"/>
                  </a:lnTo>
                  <a:lnTo>
                    <a:pt x="182715" y="62709"/>
                  </a:lnTo>
                  <a:lnTo>
                    <a:pt x="215871" y="29553"/>
                  </a:lnTo>
                  <a:lnTo>
                    <a:pt x="257915" y="7808"/>
                  </a:lnTo>
                  <a:lnTo>
                    <a:pt x="306324" y="0"/>
                  </a:lnTo>
                </a:path>
              </a:pathLst>
            </a:custGeom>
            <a:ln w="914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736342" y="4145076"/>
            <a:ext cx="777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75" dirty="0">
                <a:latin typeface="Trebuchet MS"/>
                <a:cs typeface="Trebuchet MS"/>
              </a:rPr>
              <a:t>32</a:t>
            </a:r>
            <a:r>
              <a:rPr sz="1200" spc="10" dirty="0">
                <a:latin typeface="Trebuchet MS"/>
                <a:cs typeface="Trebuchet MS"/>
              </a:rPr>
              <a:t> </a:t>
            </a:r>
            <a:r>
              <a:rPr sz="1200" spc="40" dirty="0">
                <a:latin typeface="Trebuchet MS"/>
                <a:cs typeface="Trebuchet MS"/>
              </a:rPr>
              <a:t>píxeles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17192" y="3826764"/>
            <a:ext cx="2417445" cy="304800"/>
          </a:xfrm>
          <a:custGeom>
            <a:avLst/>
            <a:gdLst/>
            <a:ahLst/>
            <a:cxnLst/>
            <a:rect l="l" t="t" r="r" b="b"/>
            <a:pathLst>
              <a:path w="2417445" h="304800">
                <a:moveTo>
                  <a:pt x="2417063" y="0"/>
                </a:moveTo>
                <a:lnTo>
                  <a:pt x="2409297" y="48168"/>
                </a:lnTo>
                <a:lnTo>
                  <a:pt x="2387669" y="90003"/>
                </a:lnTo>
                <a:lnTo>
                  <a:pt x="2354683" y="122994"/>
                </a:lnTo>
                <a:lnTo>
                  <a:pt x="2312846" y="144630"/>
                </a:lnTo>
                <a:lnTo>
                  <a:pt x="2264663" y="152400"/>
                </a:lnTo>
                <a:lnTo>
                  <a:pt x="1360932" y="152400"/>
                </a:lnTo>
                <a:lnTo>
                  <a:pt x="1312749" y="160169"/>
                </a:lnTo>
                <a:lnTo>
                  <a:pt x="1270912" y="181805"/>
                </a:lnTo>
                <a:lnTo>
                  <a:pt x="1237926" y="214796"/>
                </a:lnTo>
                <a:lnTo>
                  <a:pt x="1216298" y="256631"/>
                </a:lnTo>
                <a:lnTo>
                  <a:pt x="1208532" y="304800"/>
                </a:lnTo>
                <a:lnTo>
                  <a:pt x="1200765" y="256631"/>
                </a:lnTo>
                <a:lnTo>
                  <a:pt x="1179137" y="214796"/>
                </a:lnTo>
                <a:lnTo>
                  <a:pt x="1146151" y="181805"/>
                </a:lnTo>
                <a:lnTo>
                  <a:pt x="1104314" y="160169"/>
                </a:lnTo>
                <a:lnTo>
                  <a:pt x="1056132" y="152400"/>
                </a:lnTo>
                <a:lnTo>
                  <a:pt x="152400" y="152400"/>
                </a:lnTo>
                <a:lnTo>
                  <a:pt x="104217" y="144630"/>
                </a:lnTo>
                <a:lnTo>
                  <a:pt x="62380" y="122994"/>
                </a:lnTo>
                <a:lnTo>
                  <a:pt x="29394" y="90003"/>
                </a:lnTo>
                <a:lnTo>
                  <a:pt x="7766" y="48168"/>
                </a:lnTo>
                <a:lnTo>
                  <a:pt x="0" y="0"/>
                </a:lnTo>
              </a:path>
            </a:pathLst>
          </a:custGeom>
          <a:ln w="9144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1476" y="941832"/>
            <a:ext cx="3198876" cy="301076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37385" y="1450975"/>
            <a:ext cx="6033770" cy="2738755"/>
            <a:chOff x="1937385" y="1450975"/>
            <a:chExt cx="6033770" cy="27387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7010" y="1625882"/>
              <a:ext cx="5413771" cy="256357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937385" y="1450974"/>
              <a:ext cx="5230495" cy="1569085"/>
            </a:xfrm>
            <a:custGeom>
              <a:avLst/>
              <a:gdLst/>
              <a:ahLst/>
              <a:cxnLst/>
              <a:rect l="l" t="t" r="r" b="b"/>
              <a:pathLst>
                <a:path w="5230495" h="1569085">
                  <a:moveTo>
                    <a:pt x="841248" y="753491"/>
                  </a:moveTo>
                  <a:lnTo>
                    <a:pt x="822286" y="746887"/>
                  </a:lnTo>
                  <a:lnTo>
                    <a:pt x="720598" y="711454"/>
                  </a:lnTo>
                  <a:lnTo>
                    <a:pt x="725474" y="749338"/>
                  </a:lnTo>
                  <a:lnTo>
                    <a:pt x="148844" y="823976"/>
                  </a:lnTo>
                  <a:lnTo>
                    <a:pt x="153670" y="861822"/>
                  </a:lnTo>
                  <a:lnTo>
                    <a:pt x="730326" y="787069"/>
                  </a:lnTo>
                  <a:lnTo>
                    <a:pt x="735076" y="823976"/>
                  </a:lnTo>
                  <a:lnTo>
                    <a:pt x="735203" y="824865"/>
                  </a:lnTo>
                  <a:lnTo>
                    <a:pt x="841248" y="753491"/>
                  </a:lnTo>
                  <a:close/>
                </a:path>
                <a:path w="5230495" h="1569085">
                  <a:moveTo>
                    <a:pt x="848106" y="623951"/>
                  </a:moveTo>
                  <a:lnTo>
                    <a:pt x="827189" y="581660"/>
                  </a:lnTo>
                  <a:lnTo>
                    <a:pt x="791464" y="509397"/>
                  </a:lnTo>
                  <a:lnTo>
                    <a:pt x="768464" y="539762"/>
                  </a:lnTo>
                  <a:lnTo>
                    <a:pt x="330454" y="207899"/>
                  </a:lnTo>
                  <a:lnTo>
                    <a:pt x="307340" y="238379"/>
                  </a:lnTo>
                  <a:lnTo>
                    <a:pt x="745426" y="570179"/>
                  </a:lnTo>
                  <a:lnTo>
                    <a:pt x="722503" y="600456"/>
                  </a:lnTo>
                  <a:lnTo>
                    <a:pt x="848106" y="623951"/>
                  </a:lnTo>
                  <a:close/>
                </a:path>
                <a:path w="5230495" h="1569085">
                  <a:moveTo>
                    <a:pt x="879983" y="1532763"/>
                  </a:moveTo>
                  <a:lnTo>
                    <a:pt x="777748" y="1456182"/>
                  </a:lnTo>
                  <a:lnTo>
                    <a:pt x="770915" y="1493672"/>
                  </a:lnTo>
                  <a:lnTo>
                    <a:pt x="6858" y="1354963"/>
                  </a:lnTo>
                  <a:lnTo>
                    <a:pt x="0" y="1392555"/>
                  </a:lnTo>
                  <a:lnTo>
                    <a:pt x="764108" y="1531124"/>
                  </a:lnTo>
                  <a:lnTo>
                    <a:pt x="757301" y="1568577"/>
                  </a:lnTo>
                  <a:lnTo>
                    <a:pt x="873887" y="1534541"/>
                  </a:lnTo>
                  <a:lnTo>
                    <a:pt x="879983" y="1532763"/>
                  </a:lnTo>
                  <a:close/>
                </a:path>
                <a:path w="5230495" h="1569085">
                  <a:moveTo>
                    <a:pt x="3502787" y="553974"/>
                  </a:moveTo>
                  <a:lnTo>
                    <a:pt x="3467963" y="569518"/>
                  </a:lnTo>
                  <a:lnTo>
                    <a:pt x="3244088" y="69088"/>
                  </a:lnTo>
                  <a:lnTo>
                    <a:pt x="3209290" y="84582"/>
                  </a:lnTo>
                  <a:lnTo>
                    <a:pt x="3433140" y="585076"/>
                  </a:lnTo>
                  <a:lnTo>
                    <a:pt x="3398393" y="600583"/>
                  </a:lnTo>
                  <a:lnTo>
                    <a:pt x="3497326" y="681609"/>
                  </a:lnTo>
                  <a:lnTo>
                    <a:pt x="3500704" y="602488"/>
                  </a:lnTo>
                  <a:lnTo>
                    <a:pt x="3502787" y="553974"/>
                  </a:lnTo>
                  <a:close/>
                </a:path>
                <a:path w="5230495" h="1569085">
                  <a:moveTo>
                    <a:pt x="5230495" y="569722"/>
                  </a:moveTo>
                  <a:lnTo>
                    <a:pt x="5193855" y="579996"/>
                  </a:lnTo>
                  <a:lnTo>
                    <a:pt x="5031105" y="0"/>
                  </a:lnTo>
                  <a:lnTo>
                    <a:pt x="4994529" y="10287"/>
                  </a:lnTo>
                  <a:lnTo>
                    <a:pt x="5157152" y="590283"/>
                  </a:lnTo>
                  <a:lnTo>
                    <a:pt x="5120386" y="600583"/>
                  </a:lnTo>
                  <a:lnTo>
                    <a:pt x="5206365" y="695198"/>
                  </a:lnTo>
                  <a:lnTo>
                    <a:pt x="5223014" y="608584"/>
                  </a:lnTo>
                  <a:lnTo>
                    <a:pt x="5230495" y="569722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35202" y="1403984"/>
            <a:ext cx="1026794" cy="1650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 marR="5080" algn="just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Trebuchet MS"/>
                <a:cs typeface="Trebuchet MS"/>
              </a:rPr>
              <a:t>Permite</a:t>
            </a:r>
            <a:r>
              <a:rPr sz="900" b="1" spc="120" dirty="0">
                <a:latin typeface="Trebuchet MS"/>
                <a:cs typeface="Trebuchet MS"/>
              </a:rPr>
              <a:t> </a:t>
            </a:r>
            <a:r>
              <a:rPr sz="900" b="1" dirty="0">
                <a:latin typeface="Trebuchet MS"/>
                <a:cs typeface="Trebuchet MS"/>
              </a:rPr>
              <a:t>hacer</a:t>
            </a:r>
            <a:r>
              <a:rPr sz="900" b="1" spc="130" dirty="0">
                <a:latin typeface="Trebuchet MS"/>
                <a:cs typeface="Trebuchet MS"/>
              </a:rPr>
              <a:t> </a:t>
            </a:r>
            <a:r>
              <a:rPr sz="900" b="1" spc="-25" dirty="0">
                <a:latin typeface="Trebuchet MS"/>
                <a:cs typeface="Trebuchet MS"/>
              </a:rPr>
              <a:t>el </a:t>
            </a:r>
            <a:r>
              <a:rPr sz="900" b="1" dirty="0">
                <a:latin typeface="Trebuchet MS"/>
                <a:cs typeface="Trebuchet MS"/>
              </a:rPr>
              <a:t>modelo</a:t>
            </a:r>
            <a:r>
              <a:rPr sz="900" b="1" spc="100" dirty="0">
                <a:latin typeface="Trebuchet MS"/>
                <a:cs typeface="Trebuchet MS"/>
              </a:rPr>
              <a:t> </a:t>
            </a:r>
            <a:r>
              <a:rPr sz="900" b="1" dirty="0">
                <a:latin typeface="Trebuchet MS"/>
                <a:cs typeface="Trebuchet MS"/>
              </a:rPr>
              <a:t>de</a:t>
            </a:r>
            <a:r>
              <a:rPr sz="900" b="1" spc="100" dirty="0">
                <a:latin typeface="Trebuchet MS"/>
                <a:cs typeface="Trebuchet MS"/>
              </a:rPr>
              <a:t> </a:t>
            </a:r>
            <a:r>
              <a:rPr sz="900" b="1" spc="-10" dirty="0">
                <a:latin typeface="Trebuchet MS"/>
                <a:cs typeface="Trebuchet MS"/>
              </a:rPr>
              <a:t>redes neuronales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900">
              <a:latin typeface="Trebuchet MS"/>
              <a:cs typeface="Trebuchet MS"/>
            </a:endParaRPr>
          </a:p>
          <a:p>
            <a:pPr marL="12700" marR="90805">
              <a:lnSpc>
                <a:spcPct val="100000"/>
              </a:lnSpc>
            </a:pPr>
            <a:r>
              <a:rPr sz="900" b="1" dirty="0">
                <a:latin typeface="Trebuchet MS"/>
                <a:cs typeface="Trebuchet MS"/>
              </a:rPr>
              <a:t>Capa</a:t>
            </a:r>
            <a:r>
              <a:rPr sz="900" b="1" spc="165" dirty="0">
                <a:latin typeface="Trebuchet MS"/>
                <a:cs typeface="Trebuchet MS"/>
              </a:rPr>
              <a:t> </a:t>
            </a:r>
            <a:r>
              <a:rPr sz="900" b="1" spc="-25" dirty="0">
                <a:latin typeface="Trebuchet MS"/>
                <a:cs typeface="Trebuchet MS"/>
              </a:rPr>
              <a:t>de </a:t>
            </a:r>
            <a:r>
              <a:rPr sz="900" b="1" spc="-10" dirty="0">
                <a:latin typeface="Trebuchet MS"/>
                <a:cs typeface="Trebuchet MS"/>
              </a:rPr>
              <a:t>neuronales convolucionales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900">
              <a:latin typeface="Trebuchet MS"/>
              <a:cs typeface="Trebuchet MS"/>
            </a:endParaRPr>
          </a:p>
          <a:p>
            <a:pPr marL="75565" marR="158750">
              <a:lnSpc>
                <a:spcPct val="100000"/>
              </a:lnSpc>
              <a:spcBef>
                <a:spcPts val="5"/>
              </a:spcBef>
            </a:pPr>
            <a:r>
              <a:rPr sz="1000" b="1" spc="-10" dirty="0">
                <a:latin typeface="Trebuchet MS"/>
                <a:cs typeface="Trebuchet MS"/>
              </a:rPr>
              <a:t>Reduce dimensiones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70552" y="1070610"/>
            <a:ext cx="101409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latin typeface="Trebuchet MS"/>
                <a:cs typeface="Trebuchet MS"/>
              </a:rPr>
              <a:t>Dimensiones</a:t>
            </a:r>
            <a:r>
              <a:rPr sz="1000" b="1" spc="290" dirty="0">
                <a:latin typeface="Trebuchet MS"/>
                <a:cs typeface="Trebuchet MS"/>
              </a:rPr>
              <a:t> </a:t>
            </a:r>
            <a:r>
              <a:rPr sz="1000" b="1" spc="-25" dirty="0">
                <a:latin typeface="Trebuchet MS"/>
                <a:cs typeface="Trebuchet MS"/>
              </a:rPr>
              <a:t>de</a:t>
            </a:r>
            <a:endParaRPr sz="1000">
              <a:latin typeface="Trebuchet MS"/>
              <a:cs typeface="Trebuchet MS"/>
            </a:endParaRPr>
          </a:p>
          <a:p>
            <a:pPr marL="635" algn="ctr">
              <a:lnSpc>
                <a:spcPct val="100000"/>
              </a:lnSpc>
            </a:pPr>
            <a:r>
              <a:rPr sz="1000" b="1" spc="50" dirty="0">
                <a:latin typeface="Trebuchet MS"/>
                <a:cs typeface="Trebuchet MS"/>
              </a:rPr>
              <a:t>las</a:t>
            </a:r>
            <a:r>
              <a:rPr sz="1000" b="1" dirty="0">
                <a:latin typeface="Trebuchet MS"/>
                <a:cs typeface="Trebuchet MS"/>
              </a:rPr>
              <a:t> </a:t>
            </a:r>
            <a:r>
              <a:rPr sz="1000" b="1" spc="-10" dirty="0">
                <a:latin typeface="Trebuchet MS"/>
                <a:cs typeface="Trebuchet MS"/>
              </a:rPr>
              <a:t>imágenes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79260" y="1096772"/>
            <a:ext cx="11690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latin typeface="Trebuchet MS"/>
                <a:cs typeface="Trebuchet MS"/>
              </a:rPr>
              <a:t>Tipo</a:t>
            </a:r>
            <a:r>
              <a:rPr sz="1000" b="1" spc="50" dirty="0">
                <a:latin typeface="Trebuchet MS"/>
                <a:cs typeface="Trebuchet MS"/>
              </a:rPr>
              <a:t> </a:t>
            </a:r>
            <a:r>
              <a:rPr sz="1000" b="1" dirty="0">
                <a:latin typeface="Trebuchet MS"/>
                <a:cs typeface="Trebuchet MS"/>
              </a:rPr>
              <a:t>de</a:t>
            </a:r>
            <a:r>
              <a:rPr sz="1000" b="1" spc="50" dirty="0">
                <a:latin typeface="Trebuchet MS"/>
                <a:cs typeface="Trebuchet MS"/>
              </a:rPr>
              <a:t> </a:t>
            </a:r>
            <a:r>
              <a:rPr sz="1000" b="1" spc="-10" dirty="0">
                <a:latin typeface="Trebuchet MS"/>
                <a:cs typeface="Trebuchet MS"/>
              </a:rPr>
              <a:t>activación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72488" y="3093847"/>
            <a:ext cx="905510" cy="330200"/>
          </a:xfrm>
          <a:custGeom>
            <a:avLst/>
            <a:gdLst/>
            <a:ahLst/>
            <a:cxnLst/>
            <a:rect l="l" t="t" r="r" b="b"/>
            <a:pathLst>
              <a:path w="905510" h="330200">
                <a:moveTo>
                  <a:pt x="790699" y="36230"/>
                </a:moveTo>
                <a:lnTo>
                  <a:pt x="0" y="293877"/>
                </a:lnTo>
                <a:lnTo>
                  <a:pt x="11684" y="330072"/>
                </a:lnTo>
                <a:lnTo>
                  <a:pt x="802497" y="72428"/>
                </a:lnTo>
                <a:lnTo>
                  <a:pt x="790699" y="36230"/>
                </a:lnTo>
                <a:close/>
              </a:path>
              <a:path w="905510" h="330200">
                <a:moveTo>
                  <a:pt x="893680" y="30352"/>
                </a:moveTo>
                <a:lnTo>
                  <a:pt x="808736" y="30352"/>
                </a:lnTo>
                <a:lnTo>
                  <a:pt x="820547" y="66547"/>
                </a:lnTo>
                <a:lnTo>
                  <a:pt x="802497" y="72428"/>
                </a:lnTo>
                <a:lnTo>
                  <a:pt x="814324" y="108711"/>
                </a:lnTo>
                <a:lnTo>
                  <a:pt x="893680" y="30352"/>
                </a:lnTo>
                <a:close/>
              </a:path>
              <a:path w="905510" h="330200">
                <a:moveTo>
                  <a:pt x="808736" y="30352"/>
                </a:moveTo>
                <a:lnTo>
                  <a:pt x="790699" y="36230"/>
                </a:lnTo>
                <a:lnTo>
                  <a:pt x="802497" y="72428"/>
                </a:lnTo>
                <a:lnTo>
                  <a:pt x="820547" y="66547"/>
                </a:lnTo>
                <a:lnTo>
                  <a:pt x="808736" y="30352"/>
                </a:lnTo>
                <a:close/>
              </a:path>
              <a:path w="905510" h="330200">
                <a:moveTo>
                  <a:pt x="778891" y="0"/>
                </a:moveTo>
                <a:lnTo>
                  <a:pt x="790699" y="36230"/>
                </a:lnTo>
                <a:lnTo>
                  <a:pt x="808736" y="30352"/>
                </a:lnTo>
                <a:lnTo>
                  <a:pt x="893680" y="30352"/>
                </a:lnTo>
                <a:lnTo>
                  <a:pt x="905256" y="18922"/>
                </a:lnTo>
                <a:lnTo>
                  <a:pt x="778891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98600" y="3408045"/>
            <a:ext cx="939800" cy="1148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Trebuchet MS"/>
                <a:cs typeface="Trebuchet MS"/>
              </a:rPr>
              <a:t>Evita</a:t>
            </a:r>
            <a:r>
              <a:rPr sz="900" b="1" spc="114" dirty="0">
                <a:latin typeface="Trebuchet MS"/>
                <a:cs typeface="Trebuchet MS"/>
              </a:rPr>
              <a:t> </a:t>
            </a:r>
            <a:r>
              <a:rPr sz="900" b="1" spc="-10" dirty="0">
                <a:latin typeface="Trebuchet MS"/>
                <a:cs typeface="Trebuchet MS"/>
              </a:rPr>
              <a:t>overfitting </a:t>
            </a:r>
            <a:r>
              <a:rPr sz="900" b="1" dirty="0">
                <a:latin typeface="Trebuchet MS"/>
                <a:cs typeface="Trebuchet MS"/>
              </a:rPr>
              <a:t>con</a:t>
            </a:r>
            <a:r>
              <a:rPr sz="900" b="1" spc="30" dirty="0">
                <a:latin typeface="Trebuchet MS"/>
                <a:cs typeface="Trebuchet MS"/>
              </a:rPr>
              <a:t> </a:t>
            </a:r>
            <a:r>
              <a:rPr sz="900" b="1" dirty="0">
                <a:latin typeface="Trebuchet MS"/>
                <a:cs typeface="Trebuchet MS"/>
              </a:rPr>
              <a:t>el</a:t>
            </a:r>
            <a:r>
              <a:rPr sz="900" b="1" spc="65" dirty="0">
                <a:latin typeface="Trebuchet MS"/>
                <a:cs typeface="Trebuchet MS"/>
              </a:rPr>
              <a:t> </a:t>
            </a:r>
            <a:r>
              <a:rPr sz="900" b="1" spc="-10" dirty="0">
                <a:latin typeface="Trebuchet MS"/>
                <a:cs typeface="Trebuchet MS"/>
              </a:rPr>
              <a:t>método Dropout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900">
              <a:latin typeface="Trebuchet MS"/>
              <a:cs typeface="Trebuchet MS"/>
            </a:endParaRPr>
          </a:p>
          <a:p>
            <a:pPr marL="35560" marR="349885" algn="just">
              <a:lnSpc>
                <a:spcPct val="100000"/>
              </a:lnSpc>
              <a:spcBef>
                <a:spcPts val="5"/>
              </a:spcBef>
            </a:pPr>
            <a:r>
              <a:rPr sz="900" b="1" spc="-10" dirty="0">
                <a:latin typeface="Trebuchet MS"/>
                <a:cs typeface="Trebuchet MS"/>
              </a:rPr>
              <a:t>Convierte </a:t>
            </a:r>
            <a:r>
              <a:rPr sz="900" b="1" dirty="0">
                <a:latin typeface="Trebuchet MS"/>
                <a:cs typeface="Trebuchet MS"/>
              </a:rPr>
              <a:t>tensor</a:t>
            </a:r>
            <a:r>
              <a:rPr sz="900" b="1" spc="145" dirty="0">
                <a:latin typeface="Trebuchet MS"/>
                <a:cs typeface="Trebuchet MS"/>
              </a:rPr>
              <a:t> </a:t>
            </a:r>
            <a:r>
              <a:rPr sz="900" b="1" spc="-25" dirty="0">
                <a:latin typeface="Trebuchet MS"/>
                <a:cs typeface="Trebuchet MS"/>
              </a:rPr>
              <a:t>en </a:t>
            </a:r>
            <a:r>
              <a:rPr sz="900" b="1" spc="-10" dirty="0">
                <a:latin typeface="Trebuchet MS"/>
                <a:cs typeface="Trebuchet MS"/>
              </a:rPr>
              <a:t>vector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67407" y="3377946"/>
            <a:ext cx="936625" cy="659765"/>
          </a:xfrm>
          <a:custGeom>
            <a:avLst/>
            <a:gdLst/>
            <a:ahLst/>
            <a:cxnLst/>
            <a:rect l="l" t="t" r="r" b="b"/>
            <a:pathLst>
              <a:path w="936625" h="659764">
                <a:moveTo>
                  <a:pt x="831424" y="49629"/>
                </a:moveTo>
                <a:lnTo>
                  <a:pt x="0" y="627862"/>
                </a:lnTo>
                <a:lnTo>
                  <a:pt x="21843" y="659142"/>
                </a:lnTo>
                <a:lnTo>
                  <a:pt x="853151" y="80867"/>
                </a:lnTo>
                <a:lnTo>
                  <a:pt x="831424" y="49629"/>
                </a:lnTo>
                <a:close/>
              </a:path>
              <a:path w="936625" h="659764">
                <a:moveTo>
                  <a:pt x="914972" y="38734"/>
                </a:moveTo>
                <a:lnTo>
                  <a:pt x="847090" y="38734"/>
                </a:lnTo>
                <a:lnTo>
                  <a:pt x="868807" y="69976"/>
                </a:lnTo>
                <a:lnTo>
                  <a:pt x="853151" y="80867"/>
                </a:lnTo>
                <a:lnTo>
                  <a:pt x="874903" y="112140"/>
                </a:lnTo>
                <a:lnTo>
                  <a:pt x="914972" y="38734"/>
                </a:lnTo>
                <a:close/>
              </a:path>
              <a:path w="936625" h="659764">
                <a:moveTo>
                  <a:pt x="847090" y="38734"/>
                </a:moveTo>
                <a:lnTo>
                  <a:pt x="831424" y="49629"/>
                </a:lnTo>
                <a:lnTo>
                  <a:pt x="853151" y="80867"/>
                </a:lnTo>
                <a:lnTo>
                  <a:pt x="868807" y="69976"/>
                </a:lnTo>
                <a:lnTo>
                  <a:pt x="847090" y="38734"/>
                </a:lnTo>
                <a:close/>
              </a:path>
              <a:path w="936625" h="659764">
                <a:moveTo>
                  <a:pt x="936117" y="0"/>
                </a:moveTo>
                <a:lnTo>
                  <a:pt x="809625" y="18287"/>
                </a:lnTo>
                <a:lnTo>
                  <a:pt x="831424" y="49629"/>
                </a:lnTo>
                <a:lnTo>
                  <a:pt x="847090" y="38734"/>
                </a:lnTo>
                <a:lnTo>
                  <a:pt x="914972" y="38734"/>
                </a:lnTo>
                <a:lnTo>
                  <a:pt x="936117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50494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z="2500" spc="305" dirty="0">
                <a:solidFill>
                  <a:srgbClr val="004886"/>
                </a:solidFill>
                <a:latin typeface="Calibri"/>
                <a:cs typeface="Calibri"/>
              </a:rPr>
              <a:t>Análisis</a:t>
            </a:r>
            <a:r>
              <a:rPr sz="2500" spc="-50" dirty="0">
                <a:solidFill>
                  <a:srgbClr val="004886"/>
                </a:solidFill>
                <a:latin typeface="Calibri"/>
                <a:cs typeface="Calibri"/>
              </a:rPr>
              <a:t> </a:t>
            </a:r>
            <a:r>
              <a:rPr sz="2500" spc="360" dirty="0">
                <a:solidFill>
                  <a:srgbClr val="004886"/>
                </a:solidFill>
                <a:latin typeface="Calibri"/>
                <a:cs typeface="Calibri"/>
              </a:rPr>
              <a:t>de</a:t>
            </a:r>
            <a:r>
              <a:rPr sz="2500" spc="-25" dirty="0">
                <a:solidFill>
                  <a:srgbClr val="004886"/>
                </a:solidFill>
                <a:latin typeface="Calibri"/>
                <a:cs typeface="Calibri"/>
              </a:rPr>
              <a:t> </a:t>
            </a:r>
            <a:r>
              <a:rPr sz="2500" spc="375" dirty="0">
                <a:solidFill>
                  <a:srgbClr val="004886"/>
                </a:solidFill>
                <a:latin typeface="Calibri"/>
                <a:cs typeface="Calibri"/>
              </a:rPr>
              <a:t>código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4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979547" y="2403424"/>
            <a:ext cx="3384550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4910"/>
              </a:lnSpc>
              <a:spcBef>
                <a:spcPts val="105"/>
              </a:spcBef>
            </a:pPr>
            <a:r>
              <a:rPr sz="4100" b="1" spc="530" dirty="0">
                <a:solidFill>
                  <a:srgbClr val="FFFFFF"/>
                </a:solidFill>
                <a:latin typeface="Calibri"/>
                <a:cs typeface="Calibri"/>
              </a:rPr>
              <a:t>¡Nos</a:t>
            </a:r>
            <a:r>
              <a:rPr sz="41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100" b="1" spc="484" dirty="0" err="1">
                <a:solidFill>
                  <a:srgbClr val="FFFFFF"/>
                </a:solidFill>
                <a:latin typeface="Calibri"/>
                <a:cs typeface="Calibri"/>
              </a:rPr>
              <a:t>vemos</a:t>
            </a:r>
            <a:r>
              <a:rPr sz="4100" b="1" spc="484" dirty="0">
                <a:solidFill>
                  <a:srgbClr val="FFFFFF"/>
                </a:solidFill>
                <a:latin typeface="Calibri"/>
                <a:cs typeface="Calibri"/>
              </a:rPr>
              <a:t>!</a:t>
            </a:r>
            <a:endParaRPr sz="4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71515" y="2467355"/>
            <a:ext cx="2265045" cy="428625"/>
          </a:xfrm>
          <a:custGeom>
            <a:avLst/>
            <a:gdLst/>
            <a:ahLst/>
            <a:cxnLst/>
            <a:rect l="l" t="t" r="r" b="b"/>
            <a:pathLst>
              <a:path w="2265045" h="428625">
                <a:moveTo>
                  <a:pt x="2050541" y="0"/>
                </a:moveTo>
                <a:lnTo>
                  <a:pt x="214122" y="0"/>
                </a:lnTo>
                <a:lnTo>
                  <a:pt x="165031" y="5656"/>
                </a:lnTo>
                <a:lnTo>
                  <a:pt x="119965" y="21766"/>
                </a:lnTo>
                <a:lnTo>
                  <a:pt x="80207" y="47046"/>
                </a:lnTo>
                <a:lnTo>
                  <a:pt x="47046" y="80207"/>
                </a:lnTo>
                <a:lnTo>
                  <a:pt x="21766" y="119965"/>
                </a:lnTo>
                <a:lnTo>
                  <a:pt x="5656" y="165031"/>
                </a:lnTo>
                <a:lnTo>
                  <a:pt x="0" y="214121"/>
                </a:lnTo>
                <a:lnTo>
                  <a:pt x="5656" y="263212"/>
                </a:lnTo>
                <a:lnTo>
                  <a:pt x="21766" y="308278"/>
                </a:lnTo>
                <a:lnTo>
                  <a:pt x="47046" y="348036"/>
                </a:lnTo>
                <a:lnTo>
                  <a:pt x="80207" y="381197"/>
                </a:lnTo>
                <a:lnTo>
                  <a:pt x="119965" y="406477"/>
                </a:lnTo>
                <a:lnTo>
                  <a:pt x="165031" y="422587"/>
                </a:lnTo>
                <a:lnTo>
                  <a:pt x="214122" y="428244"/>
                </a:lnTo>
                <a:lnTo>
                  <a:pt x="2050541" y="428244"/>
                </a:lnTo>
                <a:lnTo>
                  <a:pt x="2099632" y="422587"/>
                </a:lnTo>
                <a:lnTo>
                  <a:pt x="2144698" y="406477"/>
                </a:lnTo>
                <a:lnTo>
                  <a:pt x="2184456" y="381197"/>
                </a:lnTo>
                <a:lnTo>
                  <a:pt x="2217617" y="348036"/>
                </a:lnTo>
                <a:lnTo>
                  <a:pt x="2242897" y="308278"/>
                </a:lnTo>
                <a:lnTo>
                  <a:pt x="2259007" y="263212"/>
                </a:lnTo>
                <a:lnTo>
                  <a:pt x="2264664" y="214121"/>
                </a:lnTo>
                <a:lnTo>
                  <a:pt x="2259007" y="165031"/>
                </a:lnTo>
                <a:lnTo>
                  <a:pt x="2242897" y="119965"/>
                </a:lnTo>
                <a:lnTo>
                  <a:pt x="2217617" y="80207"/>
                </a:lnTo>
                <a:lnTo>
                  <a:pt x="2184456" y="47046"/>
                </a:lnTo>
                <a:lnTo>
                  <a:pt x="2144698" y="21766"/>
                </a:lnTo>
                <a:lnTo>
                  <a:pt x="2099632" y="5656"/>
                </a:lnTo>
                <a:lnTo>
                  <a:pt x="2050541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6611" y="2467355"/>
            <a:ext cx="3843654" cy="428625"/>
          </a:xfrm>
          <a:custGeom>
            <a:avLst/>
            <a:gdLst/>
            <a:ahLst/>
            <a:cxnLst/>
            <a:rect l="l" t="t" r="r" b="b"/>
            <a:pathLst>
              <a:path w="3843654" h="428625">
                <a:moveTo>
                  <a:pt x="3629405" y="0"/>
                </a:moveTo>
                <a:lnTo>
                  <a:pt x="214122" y="0"/>
                </a:lnTo>
                <a:lnTo>
                  <a:pt x="165023" y="5656"/>
                </a:lnTo>
                <a:lnTo>
                  <a:pt x="119953" y="21766"/>
                </a:lnTo>
                <a:lnTo>
                  <a:pt x="80197" y="47046"/>
                </a:lnTo>
                <a:lnTo>
                  <a:pt x="47038" y="80207"/>
                </a:lnTo>
                <a:lnTo>
                  <a:pt x="21762" y="119965"/>
                </a:lnTo>
                <a:lnTo>
                  <a:pt x="5654" y="165031"/>
                </a:lnTo>
                <a:lnTo>
                  <a:pt x="0" y="214121"/>
                </a:lnTo>
                <a:lnTo>
                  <a:pt x="5654" y="263212"/>
                </a:lnTo>
                <a:lnTo>
                  <a:pt x="21762" y="308278"/>
                </a:lnTo>
                <a:lnTo>
                  <a:pt x="47038" y="348036"/>
                </a:lnTo>
                <a:lnTo>
                  <a:pt x="80197" y="381197"/>
                </a:lnTo>
                <a:lnTo>
                  <a:pt x="119953" y="406477"/>
                </a:lnTo>
                <a:lnTo>
                  <a:pt x="165023" y="422587"/>
                </a:lnTo>
                <a:lnTo>
                  <a:pt x="214122" y="428244"/>
                </a:lnTo>
                <a:lnTo>
                  <a:pt x="3629405" y="428244"/>
                </a:lnTo>
                <a:lnTo>
                  <a:pt x="3678496" y="422587"/>
                </a:lnTo>
                <a:lnTo>
                  <a:pt x="3723562" y="406477"/>
                </a:lnTo>
                <a:lnTo>
                  <a:pt x="3763320" y="381197"/>
                </a:lnTo>
                <a:lnTo>
                  <a:pt x="3796481" y="348036"/>
                </a:lnTo>
                <a:lnTo>
                  <a:pt x="3821761" y="308278"/>
                </a:lnTo>
                <a:lnTo>
                  <a:pt x="3837871" y="263212"/>
                </a:lnTo>
                <a:lnTo>
                  <a:pt x="3843528" y="214121"/>
                </a:lnTo>
                <a:lnTo>
                  <a:pt x="3837871" y="165031"/>
                </a:lnTo>
                <a:lnTo>
                  <a:pt x="3821761" y="119965"/>
                </a:lnTo>
                <a:lnTo>
                  <a:pt x="3796481" y="80207"/>
                </a:lnTo>
                <a:lnTo>
                  <a:pt x="3763320" y="47046"/>
                </a:lnTo>
                <a:lnTo>
                  <a:pt x="3723562" y="21766"/>
                </a:lnTo>
                <a:lnTo>
                  <a:pt x="3678496" y="5656"/>
                </a:lnTo>
                <a:lnTo>
                  <a:pt x="3629405" y="0"/>
                </a:lnTo>
                <a:close/>
              </a:path>
            </a:pathLst>
          </a:custGeom>
          <a:solidFill>
            <a:srgbClr val="00488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547" y="1094232"/>
            <a:ext cx="1275588" cy="12572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74008" y="1094232"/>
            <a:ext cx="1275588" cy="1257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98776" y="1094232"/>
            <a:ext cx="1307591" cy="12572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79591" y="3032760"/>
            <a:ext cx="1231391" cy="125577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16810" y="2533853"/>
            <a:ext cx="124396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135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r>
              <a:rPr sz="1700" b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50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7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-20" dirty="0">
                <a:solidFill>
                  <a:srgbClr val="FFFFFF"/>
                </a:solidFill>
                <a:latin typeface="Trebuchet MS"/>
                <a:cs typeface="Trebuchet MS"/>
              </a:rPr>
              <a:t>perro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32196" y="2533853"/>
            <a:ext cx="158369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80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sz="1700" b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85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r>
              <a:rPr sz="17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50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7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-20" dirty="0">
                <a:solidFill>
                  <a:srgbClr val="FFFFFF"/>
                </a:solidFill>
                <a:latin typeface="Trebuchet MS"/>
                <a:cs typeface="Trebuchet MS"/>
              </a:rPr>
              <a:t>perro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254584"/>
            <a:ext cx="27927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350" dirty="0">
                <a:solidFill>
                  <a:srgbClr val="004886"/>
                </a:solidFill>
                <a:latin typeface="Calibri"/>
                <a:cs typeface="Calibri"/>
              </a:rPr>
              <a:t>Computer</a:t>
            </a:r>
            <a:r>
              <a:rPr sz="2500" spc="-5" dirty="0">
                <a:solidFill>
                  <a:srgbClr val="004886"/>
                </a:solidFill>
                <a:latin typeface="Calibri"/>
                <a:cs typeface="Calibri"/>
              </a:rPr>
              <a:t> </a:t>
            </a:r>
            <a:r>
              <a:rPr sz="2500" spc="295" dirty="0">
                <a:solidFill>
                  <a:srgbClr val="004886"/>
                </a:solidFill>
                <a:latin typeface="Calibri"/>
                <a:cs typeface="Calibri"/>
              </a:rPr>
              <a:t>vision</a:t>
            </a:r>
            <a:endParaRPr sz="25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336" y="1581911"/>
            <a:ext cx="3361944" cy="227685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3523" y="1607819"/>
            <a:ext cx="3898391" cy="24277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71422" y="3948785"/>
            <a:ext cx="198373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10" dirty="0">
                <a:solidFill>
                  <a:srgbClr val="004886"/>
                </a:solidFill>
                <a:latin typeface="Trebuchet MS"/>
                <a:cs typeface="Trebuchet MS"/>
              </a:rPr>
              <a:t>Detección</a:t>
            </a:r>
            <a:r>
              <a:rPr sz="1500" b="1" spc="120" dirty="0">
                <a:solidFill>
                  <a:srgbClr val="004886"/>
                </a:solidFill>
                <a:latin typeface="Trebuchet MS"/>
                <a:cs typeface="Trebuchet MS"/>
              </a:rPr>
              <a:t> </a:t>
            </a:r>
            <a:r>
              <a:rPr sz="1500" b="1" spc="10" dirty="0">
                <a:solidFill>
                  <a:srgbClr val="004886"/>
                </a:solidFill>
                <a:latin typeface="Trebuchet MS"/>
                <a:cs typeface="Trebuchet MS"/>
              </a:rPr>
              <a:t>de</a:t>
            </a:r>
            <a:r>
              <a:rPr sz="1500" b="1" spc="160" dirty="0">
                <a:solidFill>
                  <a:srgbClr val="004886"/>
                </a:solidFill>
                <a:latin typeface="Trebuchet MS"/>
                <a:cs typeface="Trebuchet MS"/>
              </a:rPr>
              <a:t> </a:t>
            </a:r>
            <a:r>
              <a:rPr sz="1500" b="1" spc="50" dirty="0">
                <a:solidFill>
                  <a:srgbClr val="004886"/>
                </a:solidFill>
                <a:latin typeface="Trebuchet MS"/>
                <a:cs typeface="Trebuchet MS"/>
              </a:rPr>
              <a:t>rostros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53788" y="1120521"/>
            <a:ext cx="37077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45" dirty="0">
                <a:solidFill>
                  <a:srgbClr val="004886"/>
                </a:solidFill>
                <a:latin typeface="Trebuchet MS"/>
                <a:cs typeface="Trebuchet MS"/>
              </a:rPr>
              <a:t>Filtros</a:t>
            </a:r>
            <a:r>
              <a:rPr sz="1600" b="1" spc="60" dirty="0">
                <a:solidFill>
                  <a:srgbClr val="004886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004886"/>
                </a:solidFill>
                <a:latin typeface="Trebuchet MS"/>
                <a:cs typeface="Trebuchet MS"/>
              </a:rPr>
              <a:t>y</a:t>
            </a:r>
            <a:r>
              <a:rPr sz="1600" b="1" spc="40" dirty="0">
                <a:solidFill>
                  <a:srgbClr val="004886"/>
                </a:solidFill>
                <a:latin typeface="Trebuchet MS"/>
                <a:cs typeface="Trebuchet MS"/>
              </a:rPr>
              <a:t> </a:t>
            </a:r>
            <a:r>
              <a:rPr sz="1600" b="1" spc="50" dirty="0">
                <a:solidFill>
                  <a:srgbClr val="004886"/>
                </a:solidFill>
                <a:latin typeface="Trebuchet MS"/>
                <a:cs typeface="Trebuchet MS"/>
              </a:rPr>
              <a:t>auto</a:t>
            </a:r>
            <a:r>
              <a:rPr sz="1600" b="1" spc="60" dirty="0">
                <a:solidFill>
                  <a:srgbClr val="004886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004886"/>
                </a:solidFill>
                <a:latin typeface="Trebuchet MS"/>
                <a:cs typeface="Trebuchet MS"/>
              </a:rPr>
              <a:t>enfoque</a:t>
            </a:r>
            <a:r>
              <a:rPr sz="1600" b="1" spc="65" dirty="0">
                <a:solidFill>
                  <a:srgbClr val="004886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004886"/>
                </a:solidFill>
                <a:latin typeface="Trebuchet MS"/>
                <a:cs typeface="Trebuchet MS"/>
              </a:rPr>
              <a:t>de</a:t>
            </a:r>
            <a:r>
              <a:rPr sz="1600" b="1" spc="45" dirty="0">
                <a:solidFill>
                  <a:srgbClr val="004886"/>
                </a:solidFill>
                <a:latin typeface="Trebuchet MS"/>
                <a:cs typeface="Trebuchet MS"/>
              </a:rPr>
              <a:t> </a:t>
            </a:r>
            <a:r>
              <a:rPr sz="1600" b="1" spc="50" dirty="0">
                <a:solidFill>
                  <a:srgbClr val="004886"/>
                </a:solidFill>
                <a:latin typeface="Trebuchet MS"/>
                <a:cs typeface="Trebuchet MS"/>
              </a:rPr>
              <a:t>fotografías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" y="2212923"/>
            <a:ext cx="3928872" cy="223106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4127" y="1341119"/>
            <a:ext cx="6964680" cy="75507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31849" y="837056"/>
            <a:ext cx="523811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90" dirty="0">
                <a:latin typeface="Trebuchet MS"/>
                <a:cs typeface="Trebuchet MS"/>
              </a:rPr>
              <a:t>Creando</a:t>
            </a:r>
            <a:r>
              <a:rPr sz="1900" spc="80" dirty="0">
                <a:latin typeface="Trebuchet MS"/>
                <a:cs typeface="Trebuchet MS"/>
              </a:rPr>
              <a:t> </a:t>
            </a:r>
            <a:r>
              <a:rPr sz="1900" spc="95" dirty="0">
                <a:latin typeface="Trebuchet MS"/>
                <a:cs typeface="Trebuchet MS"/>
              </a:rPr>
              <a:t>imágenes</a:t>
            </a:r>
            <a:r>
              <a:rPr sz="1900" spc="85" dirty="0">
                <a:latin typeface="Trebuchet MS"/>
                <a:cs typeface="Trebuchet MS"/>
              </a:rPr>
              <a:t> </a:t>
            </a:r>
            <a:r>
              <a:rPr sz="1900" spc="120" dirty="0">
                <a:latin typeface="Trebuchet MS"/>
                <a:cs typeface="Trebuchet MS"/>
              </a:rPr>
              <a:t>con</a:t>
            </a:r>
            <a:r>
              <a:rPr sz="1900" spc="70" dirty="0">
                <a:latin typeface="Trebuchet MS"/>
                <a:cs typeface="Trebuchet MS"/>
              </a:rPr>
              <a:t> </a:t>
            </a:r>
            <a:r>
              <a:rPr sz="1900" spc="55" dirty="0">
                <a:latin typeface="Trebuchet MS"/>
                <a:cs typeface="Trebuchet MS"/>
              </a:rPr>
              <a:t>Inteligencia</a:t>
            </a:r>
            <a:r>
              <a:rPr sz="1900" spc="9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Artificial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25" dirty="0">
                <a:solidFill>
                  <a:srgbClr val="004886"/>
                </a:solidFill>
                <a:latin typeface="Calibri"/>
                <a:cs typeface="Calibri"/>
              </a:rPr>
              <a:t>Computer</a:t>
            </a:r>
            <a:r>
              <a:rPr spc="-75" dirty="0">
                <a:solidFill>
                  <a:srgbClr val="004886"/>
                </a:solidFill>
                <a:latin typeface="Calibri"/>
                <a:cs typeface="Calibri"/>
              </a:rPr>
              <a:t> </a:t>
            </a:r>
            <a:r>
              <a:rPr spc="285" dirty="0">
                <a:solidFill>
                  <a:srgbClr val="004886"/>
                </a:solidFill>
                <a:latin typeface="Calibri"/>
                <a:cs typeface="Calibri"/>
              </a:rPr>
              <a:t>vision</a:t>
            </a:r>
            <a:r>
              <a:rPr spc="-75" dirty="0">
                <a:solidFill>
                  <a:srgbClr val="004886"/>
                </a:solidFill>
                <a:latin typeface="Calibri"/>
                <a:cs typeface="Calibri"/>
              </a:rPr>
              <a:t> </a:t>
            </a:r>
            <a:r>
              <a:rPr spc="275" dirty="0">
                <a:solidFill>
                  <a:srgbClr val="004886"/>
                </a:solidFill>
                <a:latin typeface="Calibri"/>
                <a:cs typeface="Calibri"/>
              </a:rPr>
              <a:t>en</a:t>
            </a:r>
            <a:r>
              <a:rPr spc="-35" dirty="0">
                <a:solidFill>
                  <a:srgbClr val="004886"/>
                </a:solidFill>
                <a:latin typeface="Calibri"/>
                <a:cs typeface="Calibri"/>
              </a:rPr>
              <a:t> </a:t>
            </a:r>
            <a:r>
              <a:rPr spc="270" dirty="0">
                <a:solidFill>
                  <a:srgbClr val="004886"/>
                </a:solidFill>
                <a:latin typeface="Calibri"/>
                <a:cs typeface="Calibri"/>
              </a:rPr>
              <a:t>las</a:t>
            </a:r>
            <a:r>
              <a:rPr spc="-40" dirty="0">
                <a:solidFill>
                  <a:srgbClr val="004886"/>
                </a:solidFill>
                <a:latin typeface="Calibri"/>
                <a:cs typeface="Calibri"/>
              </a:rPr>
              <a:t> </a:t>
            </a:r>
            <a:r>
              <a:rPr spc="275" dirty="0">
                <a:solidFill>
                  <a:srgbClr val="004886"/>
                </a:solidFill>
                <a:latin typeface="Calibri"/>
                <a:cs typeface="Calibri"/>
              </a:rPr>
              <a:t>noticias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0015" y="1194816"/>
            <a:ext cx="2290572" cy="27584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800" y="1190244"/>
            <a:ext cx="2563368" cy="27584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42592" y="3949090"/>
            <a:ext cx="54533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b="1" u="sng" spc="4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4"/>
              </a:rPr>
              <a:t>https://www.craiyon.com/</a:t>
            </a:r>
            <a:endParaRPr sz="1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500" b="1" spc="55" dirty="0">
                <a:solidFill>
                  <a:srgbClr val="004886"/>
                </a:solidFill>
                <a:latin typeface="Trebuchet MS"/>
                <a:cs typeface="Trebuchet MS"/>
              </a:rPr>
              <a:t>Página</a:t>
            </a:r>
            <a:r>
              <a:rPr sz="1500" b="1" spc="65" dirty="0">
                <a:solidFill>
                  <a:srgbClr val="004886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004886"/>
                </a:solidFill>
                <a:latin typeface="Trebuchet MS"/>
                <a:cs typeface="Trebuchet MS"/>
              </a:rPr>
              <a:t>para</a:t>
            </a:r>
            <a:r>
              <a:rPr sz="1500" b="1" spc="90" dirty="0">
                <a:solidFill>
                  <a:srgbClr val="004886"/>
                </a:solidFill>
                <a:latin typeface="Trebuchet MS"/>
                <a:cs typeface="Trebuchet MS"/>
              </a:rPr>
              <a:t> </a:t>
            </a:r>
            <a:r>
              <a:rPr sz="1500" b="1" spc="50" dirty="0">
                <a:solidFill>
                  <a:srgbClr val="004886"/>
                </a:solidFill>
                <a:latin typeface="Trebuchet MS"/>
                <a:cs typeface="Trebuchet MS"/>
              </a:rPr>
              <a:t>imágenes</a:t>
            </a:r>
            <a:r>
              <a:rPr sz="1500" b="1" spc="75" dirty="0">
                <a:solidFill>
                  <a:srgbClr val="004886"/>
                </a:solidFill>
                <a:latin typeface="Trebuchet MS"/>
                <a:cs typeface="Trebuchet MS"/>
              </a:rPr>
              <a:t> </a:t>
            </a:r>
            <a:r>
              <a:rPr sz="1500" b="1" spc="45" dirty="0">
                <a:solidFill>
                  <a:srgbClr val="004886"/>
                </a:solidFill>
                <a:latin typeface="Trebuchet MS"/>
                <a:cs typeface="Trebuchet MS"/>
              </a:rPr>
              <a:t>generadas</a:t>
            </a:r>
            <a:r>
              <a:rPr sz="1500" b="1" spc="75" dirty="0">
                <a:solidFill>
                  <a:srgbClr val="004886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004886"/>
                </a:solidFill>
                <a:latin typeface="Trebuchet MS"/>
                <a:cs typeface="Trebuchet MS"/>
              </a:rPr>
              <a:t>por</a:t>
            </a:r>
            <a:r>
              <a:rPr sz="1500" b="1" spc="110" dirty="0">
                <a:solidFill>
                  <a:srgbClr val="004886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004886"/>
                </a:solidFill>
                <a:latin typeface="Trebuchet MS"/>
                <a:cs typeface="Trebuchet MS"/>
              </a:rPr>
              <a:t>inteligencia</a:t>
            </a:r>
            <a:r>
              <a:rPr sz="1500" b="1" spc="50" dirty="0">
                <a:solidFill>
                  <a:srgbClr val="004886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004886"/>
                </a:solidFill>
                <a:latin typeface="Trebuchet MS"/>
                <a:cs typeface="Trebuchet MS"/>
              </a:rPr>
              <a:t>artificial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315" dirty="0">
                <a:solidFill>
                  <a:srgbClr val="004886"/>
                </a:solidFill>
                <a:latin typeface="Calibri"/>
                <a:cs typeface="Calibri"/>
              </a:rPr>
              <a:t>Generadores</a:t>
            </a:r>
            <a:r>
              <a:rPr sz="2500" spc="-15" dirty="0">
                <a:solidFill>
                  <a:srgbClr val="004886"/>
                </a:solidFill>
                <a:latin typeface="Calibri"/>
                <a:cs typeface="Calibri"/>
              </a:rPr>
              <a:t> </a:t>
            </a:r>
            <a:r>
              <a:rPr sz="2500" spc="360" dirty="0">
                <a:solidFill>
                  <a:srgbClr val="004886"/>
                </a:solidFill>
                <a:latin typeface="Calibri"/>
                <a:cs typeface="Calibri"/>
              </a:rPr>
              <a:t>de</a:t>
            </a:r>
            <a:r>
              <a:rPr sz="2500" spc="-35" dirty="0">
                <a:solidFill>
                  <a:srgbClr val="004886"/>
                </a:solidFill>
                <a:latin typeface="Calibri"/>
                <a:cs typeface="Calibri"/>
              </a:rPr>
              <a:t> </a:t>
            </a:r>
            <a:r>
              <a:rPr sz="2500" spc="330" dirty="0">
                <a:solidFill>
                  <a:srgbClr val="004886"/>
                </a:solidFill>
                <a:latin typeface="Calibri"/>
                <a:cs typeface="Calibri"/>
              </a:rPr>
              <a:t>imágenes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9369" y="1571370"/>
            <a:ext cx="4665980" cy="1322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402590" algn="l"/>
                <a:tab pos="967740" algn="l"/>
                <a:tab pos="1414145" algn="l"/>
                <a:tab pos="2190115" algn="l"/>
                <a:tab pos="3551554" algn="l"/>
                <a:tab pos="4272280" algn="l"/>
              </a:tabLst>
            </a:pPr>
            <a:r>
              <a:rPr sz="1700" spc="70" dirty="0">
                <a:latin typeface="Trebuchet MS"/>
                <a:cs typeface="Trebuchet MS"/>
              </a:rPr>
              <a:t>El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114" dirty="0">
                <a:latin typeface="Trebuchet MS"/>
                <a:cs typeface="Trebuchet MS"/>
              </a:rPr>
              <a:t>uso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55" dirty="0">
                <a:latin typeface="Trebuchet MS"/>
                <a:cs typeface="Trebuchet MS"/>
              </a:rPr>
              <a:t>de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65" dirty="0">
                <a:latin typeface="Trebuchet MS"/>
                <a:cs typeface="Trebuchet MS"/>
              </a:rPr>
              <a:t>redes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80" dirty="0">
                <a:latin typeface="Trebuchet MS"/>
                <a:cs typeface="Trebuchet MS"/>
              </a:rPr>
              <a:t>neuronales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45" dirty="0">
                <a:latin typeface="Trebuchet MS"/>
                <a:cs typeface="Trebuchet MS"/>
              </a:rPr>
              <a:t>tiene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114" dirty="0">
                <a:latin typeface="Trebuchet MS"/>
                <a:cs typeface="Trebuchet MS"/>
              </a:rPr>
              <a:t>dos </a:t>
            </a:r>
            <a:r>
              <a:rPr sz="1700" spc="80" dirty="0">
                <a:latin typeface="Trebuchet MS"/>
                <a:cs typeface="Trebuchet MS"/>
              </a:rPr>
              <a:t>inconvenientes</a:t>
            </a:r>
            <a:r>
              <a:rPr sz="1700" spc="30" dirty="0">
                <a:latin typeface="Trebuchet MS"/>
                <a:cs typeface="Trebuchet MS"/>
              </a:rPr>
              <a:t> </a:t>
            </a:r>
            <a:r>
              <a:rPr sz="1700" spc="65" dirty="0">
                <a:latin typeface="Trebuchet MS"/>
                <a:cs typeface="Trebuchet MS"/>
              </a:rPr>
              <a:t>mayores:</a:t>
            </a: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700">
              <a:latin typeface="Trebuchet MS"/>
              <a:cs typeface="Trebuchet MS"/>
            </a:endParaRPr>
          </a:p>
          <a:p>
            <a:pPr marL="155575" marR="5080" indent="-143510">
              <a:lnSpc>
                <a:spcPct val="100000"/>
              </a:lnSpc>
              <a:buChar char="●"/>
              <a:tabLst>
                <a:tab pos="155575" algn="l"/>
                <a:tab pos="191135" algn="l"/>
                <a:tab pos="774065" algn="l"/>
                <a:tab pos="1607820" algn="l"/>
                <a:tab pos="2603500" algn="l"/>
                <a:tab pos="3195955" algn="l"/>
                <a:tab pos="3997960" algn="l"/>
              </a:tabLst>
            </a:pPr>
            <a:r>
              <a:rPr sz="1700" dirty="0">
                <a:solidFill>
                  <a:srgbClr val="004886"/>
                </a:solidFill>
                <a:latin typeface="Trebuchet MS"/>
                <a:cs typeface="Trebuchet MS"/>
              </a:rPr>
              <a:t>	</a:t>
            </a:r>
            <a:r>
              <a:rPr sz="1700" spc="120" dirty="0">
                <a:latin typeface="Trebuchet MS"/>
                <a:cs typeface="Trebuchet MS"/>
              </a:rPr>
              <a:t>Las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105" dirty="0">
                <a:latin typeface="Trebuchet MS"/>
                <a:cs typeface="Trebuchet MS"/>
              </a:rPr>
              <a:t>capas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90" dirty="0">
                <a:latin typeface="Trebuchet MS"/>
                <a:cs typeface="Trebuchet MS"/>
              </a:rPr>
              <a:t>ocultas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110" dirty="0">
                <a:latin typeface="Trebuchet MS"/>
                <a:cs typeface="Trebuchet MS"/>
              </a:rPr>
              <a:t>son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110" dirty="0">
                <a:latin typeface="Trebuchet MS"/>
                <a:cs typeface="Trebuchet MS"/>
              </a:rPr>
              <a:t>como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40" dirty="0">
                <a:latin typeface="Trebuchet MS"/>
                <a:cs typeface="Trebuchet MS"/>
              </a:rPr>
              <a:t>«cajas </a:t>
            </a:r>
            <a:r>
              <a:rPr sz="1700" spc="70" dirty="0">
                <a:latin typeface="Trebuchet MS"/>
                <a:cs typeface="Trebuchet MS"/>
              </a:rPr>
              <a:t>oscuras».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9369" y="2867025"/>
            <a:ext cx="170180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770" indent="-179070">
              <a:lnSpc>
                <a:spcPct val="100000"/>
              </a:lnSpc>
              <a:spcBef>
                <a:spcPts val="100"/>
              </a:spcBef>
              <a:buClr>
                <a:srgbClr val="004886"/>
              </a:buClr>
              <a:buChar char="●"/>
              <a:tabLst>
                <a:tab pos="191770" algn="l"/>
                <a:tab pos="806450" algn="l"/>
              </a:tabLst>
            </a:pPr>
            <a:r>
              <a:rPr sz="1700" spc="135" dirty="0">
                <a:latin typeface="Trebuchet MS"/>
                <a:cs typeface="Trebuchet MS"/>
              </a:rPr>
              <a:t>Se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45" dirty="0">
                <a:latin typeface="Trebuchet MS"/>
                <a:cs typeface="Trebuchet MS"/>
              </a:rPr>
              <a:t>requiere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65045" y="2867025"/>
            <a:ext cx="264160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8865" algn="l"/>
                <a:tab pos="2367280" algn="l"/>
              </a:tabLst>
            </a:pPr>
            <a:r>
              <a:rPr sz="1700" spc="100" dirty="0">
                <a:latin typeface="Trebuchet MS"/>
                <a:cs typeface="Trebuchet MS"/>
              </a:rPr>
              <a:t>mucha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80" dirty="0">
                <a:latin typeface="Trebuchet MS"/>
                <a:cs typeface="Trebuchet MS"/>
              </a:rPr>
              <a:t>memoria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50" dirty="0">
                <a:latin typeface="Trebuchet MS"/>
                <a:cs typeface="Trebuchet MS"/>
              </a:rPr>
              <a:t>de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625" y="3126105"/>
            <a:ext cx="1610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80" dirty="0">
                <a:latin typeface="Trebuchet MS"/>
                <a:cs typeface="Trebuchet MS"/>
              </a:rPr>
              <a:t>procesamiento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08447" y="1287780"/>
            <a:ext cx="2955290" cy="2759075"/>
            <a:chOff x="5108447" y="1287780"/>
            <a:chExt cx="2955290" cy="27590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80671" y="1307592"/>
              <a:ext cx="2725418" cy="267295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118353" y="1297686"/>
              <a:ext cx="2935605" cy="2739390"/>
            </a:xfrm>
            <a:custGeom>
              <a:avLst/>
              <a:gdLst/>
              <a:ahLst/>
              <a:cxnLst/>
              <a:rect l="l" t="t" r="r" b="b"/>
              <a:pathLst>
                <a:path w="2935604" h="2739390">
                  <a:moveTo>
                    <a:pt x="180467" y="0"/>
                  </a:moveTo>
                  <a:lnTo>
                    <a:pt x="2755265" y="0"/>
                  </a:lnTo>
                  <a:lnTo>
                    <a:pt x="2791205" y="3683"/>
                  </a:lnTo>
                  <a:lnTo>
                    <a:pt x="2855976" y="30987"/>
                  </a:lnTo>
                  <a:lnTo>
                    <a:pt x="2904617" y="79755"/>
                  </a:lnTo>
                  <a:lnTo>
                    <a:pt x="2931541" y="144399"/>
                  </a:lnTo>
                  <a:lnTo>
                    <a:pt x="2935224" y="180466"/>
                  </a:lnTo>
                  <a:lnTo>
                    <a:pt x="2935224" y="2558415"/>
                  </a:lnTo>
                  <a:lnTo>
                    <a:pt x="2921000" y="2628353"/>
                  </a:lnTo>
                  <a:lnTo>
                    <a:pt x="2882392" y="2685935"/>
                  </a:lnTo>
                  <a:lnTo>
                    <a:pt x="2825242" y="2724569"/>
                  </a:lnTo>
                  <a:lnTo>
                    <a:pt x="2755265" y="2738805"/>
                  </a:lnTo>
                  <a:lnTo>
                    <a:pt x="180467" y="2738805"/>
                  </a:lnTo>
                  <a:lnTo>
                    <a:pt x="110362" y="2724569"/>
                  </a:lnTo>
                  <a:lnTo>
                    <a:pt x="52832" y="2685935"/>
                  </a:lnTo>
                  <a:lnTo>
                    <a:pt x="14224" y="2628391"/>
                  </a:lnTo>
                  <a:lnTo>
                    <a:pt x="0" y="2558415"/>
                  </a:lnTo>
                  <a:lnTo>
                    <a:pt x="0" y="180466"/>
                  </a:lnTo>
                  <a:lnTo>
                    <a:pt x="14224" y="110362"/>
                  </a:lnTo>
                  <a:lnTo>
                    <a:pt x="52832" y="52831"/>
                  </a:lnTo>
                  <a:lnTo>
                    <a:pt x="110362" y="14224"/>
                  </a:lnTo>
                  <a:lnTo>
                    <a:pt x="180467" y="0"/>
                  </a:lnTo>
                  <a:close/>
                </a:path>
              </a:pathLst>
            </a:custGeom>
            <a:ln w="19812">
              <a:solidFill>
                <a:srgbClr val="0048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150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95"/>
              </a:spcBef>
            </a:pPr>
            <a:r>
              <a:rPr sz="2500" spc="270" dirty="0">
                <a:solidFill>
                  <a:srgbClr val="004886"/>
                </a:solidFill>
                <a:latin typeface="Calibri"/>
                <a:cs typeface="Calibri"/>
              </a:rPr>
              <a:t>Entorno</a:t>
            </a:r>
            <a:r>
              <a:rPr sz="2500" spc="-45" dirty="0">
                <a:solidFill>
                  <a:srgbClr val="004886"/>
                </a:solidFill>
                <a:latin typeface="Calibri"/>
                <a:cs typeface="Calibri"/>
              </a:rPr>
              <a:t> </a:t>
            </a:r>
            <a:r>
              <a:rPr sz="2500" spc="360" dirty="0">
                <a:solidFill>
                  <a:srgbClr val="004886"/>
                </a:solidFill>
                <a:latin typeface="Calibri"/>
                <a:cs typeface="Calibri"/>
              </a:rPr>
              <a:t>de</a:t>
            </a:r>
            <a:r>
              <a:rPr sz="2500" spc="-25" dirty="0">
                <a:solidFill>
                  <a:srgbClr val="004886"/>
                </a:solidFill>
                <a:latin typeface="Calibri"/>
                <a:cs typeface="Calibri"/>
              </a:rPr>
              <a:t> </a:t>
            </a:r>
            <a:r>
              <a:rPr sz="2500" spc="310" dirty="0">
                <a:solidFill>
                  <a:srgbClr val="004886"/>
                </a:solidFill>
                <a:latin typeface="Calibri"/>
                <a:cs typeface="Calibri"/>
              </a:rPr>
              <a:t>ejecución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50891" y="1388363"/>
            <a:ext cx="3127375" cy="2414270"/>
            <a:chOff x="4850891" y="1388363"/>
            <a:chExt cx="3127375" cy="2414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94518" y="1408175"/>
              <a:ext cx="2963809" cy="23743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860797" y="1398269"/>
              <a:ext cx="3107690" cy="2394585"/>
            </a:xfrm>
            <a:custGeom>
              <a:avLst/>
              <a:gdLst/>
              <a:ahLst/>
              <a:cxnLst/>
              <a:rect l="l" t="t" r="r" b="b"/>
              <a:pathLst>
                <a:path w="3107690" h="2394585">
                  <a:moveTo>
                    <a:pt x="243077" y="0"/>
                  </a:moveTo>
                  <a:lnTo>
                    <a:pt x="2864866" y="0"/>
                  </a:lnTo>
                  <a:lnTo>
                    <a:pt x="2889504" y="1269"/>
                  </a:lnTo>
                  <a:lnTo>
                    <a:pt x="2958973" y="18922"/>
                  </a:lnTo>
                  <a:lnTo>
                    <a:pt x="3000375" y="41401"/>
                  </a:lnTo>
                  <a:lnTo>
                    <a:pt x="3036316" y="71119"/>
                  </a:lnTo>
                  <a:lnTo>
                    <a:pt x="3066160" y="107187"/>
                  </a:lnTo>
                  <a:lnTo>
                    <a:pt x="3088512" y="148589"/>
                  </a:lnTo>
                  <a:lnTo>
                    <a:pt x="3102482" y="193801"/>
                  </a:lnTo>
                  <a:lnTo>
                    <a:pt x="3107435" y="243077"/>
                  </a:lnTo>
                  <a:lnTo>
                    <a:pt x="3107435" y="2151633"/>
                  </a:lnTo>
                  <a:lnTo>
                    <a:pt x="3102482" y="2200529"/>
                  </a:lnTo>
                  <a:lnTo>
                    <a:pt x="3088512" y="2245741"/>
                  </a:lnTo>
                  <a:lnTo>
                    <a:pt x="3066160" y="2287142"/>
                  </a:lnTo>
                  <a:lnTo>
                    <a:pt x="3036316" y="2323210"/>
                  </a:lnTo>
                  <a:lnTo>
                    <a:pt x="3000375" y="2352929"/>
                  </a:lnTo>
                  <a:lnTo>
                    <a:pt x="2958973" y="2375280"/>
                  </a:lnTo>
                  <a:lnTo>
                    <a:pt x="2913633" y="2389378"/>
                  </a:lnTo>
                  <a:lnTo>
                    <a:pt x="2864866" y="2394330"/>
                  </a:lnTo>
                  <a:lnTo>
                    <a:pt x="243077" y="2394330"/>
                  </a:lnTo>
                  <a:lnTo>
                    <a:pt x="193801" y="2389378"/>
                  </a:lnTo>
                  <a:lnTo>
                    <a:pt x="148589" y="2375280"/>
                  </a:lnTo>
                  <a:lnTo>
                    <a:pt x="107187" y="2352929"/>
                  </a:lnTo>
                  <a:lnTo>
                    <a:pt x="71119" y="2323210"/>
                  </a:lnTo>
                  <a:lnTo>
                    <a:pt x="41401" y="2287142"/>
                  </a:lnTo>
                  <a:lnTo>
                    <a:pt x="18923" y="2245741"/>
                  </a:lnTo>
                  <a:lnTo>
                    <a:pt x="4952" y="2200529"/>
                  </a:lnTo>
                  <a:lnTo>
                    <a:pt x="0" y="2151633"/>
                  </a:lnTo>
                  <a:lnTo>
                    <a:pt x="0" y="243077"/>
                  </a:lnTo>
                  <a:lnTo>
                    <a:pt x="4952" y="193801"/>
                  </a:lnTo>
                  <a:lnTo>
                    <a:pt x="18923" y="148589"/>
                  </a:lnTo>
                  <a:lnTo>
                    <a:pt x="41401" y="107187"/>
                  </a:lnTo>
                  <a:lnTo>
                    <a:pt x="71119" y="71119"/>
                  </a:lnTo>
                  <a:lnTo>
                    <a:pt x="107187" y="41401"/>
                  </a:lnTo>
                  <a:lnTo>
                    <a:pt x="148589" y="18922"/>
                  </a:lnTo>
                  <a:lnTo>
                    <a:pt x="193801" y="4952"/>
                  </a:lnTo>
                  <a:lnTo>
                    <a:pt x="243077" y="0"/>
                  </a:lnTo>
                  <a:close/>
                </a:path>
              </a:pathLst>
            </a:custGeom>
            <a:ln w="19812">
              <a:solidFill>
                <a:srgbClr val="0048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66419" y="1339342"/>
            <a:ext cx="3949065" cy="2464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130" dirty="0">
                <a:latin typeface="Trebuchet MS"/>
                <a:cs typeface="Trebuchet MS"/>
              </a:rPr>
              <a:t>En</a:t>
            </a:r>
            <a:r>
              <a:rPr sz="1600" spc="260" dirty="0">
                <a:latin typeface="Trebuchet MS"/>
                <a:cs typeface="Trebuchet MS"/>
              </a:rPr>
              <a:t>  </a:t>
            </a:r>
            <a:r>
              <a:rPr sz="1600" spc="60" dirty="0">
                <a:latin typeface="Trebuchet MS"/>
                <a:cs typeface="Trebuchet MS"/>
              </a:rPr>
              <a:t>Google</a:t>
            </a:r>
            <a:r>
              <a:rPr sz="1600" spc="270" dirty="0">
                <a:latin typeface="Trebuchet MS"/>
                <a:cs typeface="Trebuchet MS"/>
              </a:rPr>
              <a:t>  </a:t>
            </a:r>
            <a:r>
              <a:rPr sz="1600" spc="70" dirty="0">
                <a:latin typeface="Trebuchet MS"/>
                <a:cs typeface="Trebuchet MS"/>
              </a:rPr>
              <a:t>Colaboratory</a:t>
            </a:r>
            <a:r>
              <a:rPr sz="1600" spc="265" dirty="0">
                <a:latin typeface="Trebuchet MS"/>
                <a:cs typeface="Trebuchet MS"/>
              </a:rPr>
              <a:t>  </a:t>
            </a:r>
            <a:r>
              <a:rPr sz="1600" spc="114" dirty="0">
                <a:latin typeface="Trebuchet MS"/>
                <a:cs typeface="Trebuchet MS"/>
              </a:rPr>
              <a:t>es</a:t>
            </a:r>
            <a:r>
              <a:rPr sz="1600" spc="260" dirty="0">
                <a:latin typeface="Trebuchet MS"/>
                <a:cs typeface="Trebuchet MS"/>
              </a:rPr>
              <a:t>  </a:t>
            </a:r>
            <a:r>
              <a:rPr sz="1600" spc="55" dirty="0">
                <a:latin typeface="Trebuchet MS"/>
                <a:cs typeface="Trebuchet MS"/>
              </a:rPr>
              <a:t>posible </a:t>
            </a:r>
            <a:r>
              <a:rPr sz="1600" spc="50" dirty="0">
                <a:latin typeface="Trebuchet MS"/>
                <a:cs typeface="Trebuchet MS"/>
              </a:rPr>
              <a:t>indicar</a:t>
            </a:r>
            <a:r>
              <a:rPr sz="1600" spc="455" dirty="0">
                <a:latin typeface="Trebuchet MS"/>
                <a:cs typeface="Trebuchet MS"/>
              </a:rPr>
              <a:t> </a:t>
            </a:r>
            <a:r>
              <a:rPr sz="1600" spc="85" dirty="0">
                <a:latin typeface="Trebuchet MS"/>
                <a:cs typeface="Trebuchet MS"/>
              </a:rPr>
              <a:t>que</a:t>
            </a:r>
            <a:r>
              <a:rPr sz="1600" spc="455" dirty="0">
                <a:latin typeface="Trebuchet MS"/>
                <a:cs typeface="Trebuchet MS"/>
              </a:rPr>
              <a:t> </a:t>
            </a:r>
            <a:r>
              <a:rPr sz="1600" spc="95" dirty="0">
                <a:latin typeface="Trebuchet MS"/>
                <a:cs typeface="Trebuchet MS"/>
              </a:rPr>
              <a:t>queremos</a:t>
            </a:r>
            <a:r>
              <a:rPr sz="1600" spc="470" dirty="0">
                <a:latin typeface="Trebuchet MS"/>
                <a:cs typeface="Trebuchet MS"/>
              </a:rPr>
              <a:t> </a:t>
            </a:r>
            <a:r>
              <a:rPr sz="1600" spc="100" dirty="0">
                <a:latin typeface="Trebuchet MS"/>
                <a:cs typeface="Trebuchet MS"/>
              </a:rPr>
              <a:t>usar</a:t>
            </a:r>
            <a:r>
              <a:rPr sz="1600" spc="465" dirty="0">
                <a:latin typeface="Trebuchet MS"/>
                <a:cs typeface="Trebuchet MS"/>
              </a:rPr>
              <a:t> </a:t>
            </a:r>
            <a:r>
              <a:rPr sz="1600" spc="85" dirty="0">
                <a:latin typeface="Trebuchet MS"/>
                <a:cs typeface="Trebuchet MS"/>
              </a:rPr>
              <a:t>GPU</a:t>
            </a:r>
            <a:r>
              <a:rPr sz="1600" spc="459" dirty="0">
                <a:latin typeface="Trebuchet MS"/>
                <a:cs typeface="Trebuchet MS"/>
              </a:rPr>
              <a:t> </a:t>
            </a:r>
            <a:r>
              <a:rPr sz="1600" spc="30" dirty="0">
                <a:latin typeface="Trebuchet MS"/>
                <a:cs typeface="Trebuchet MS"/>
              </a:rPr>
              <a:t>para </a:t>
            </a:r>
            <a:r>
              <a:rPr sz="1600" spc="55" dirty="0">
                <a:latin typeface="Trebuchet MS"/>
                <a:cs typeface="Trebuchet MS"/>
              </a:rPr>
              <a:t>optimizar</a:t>
            </a:r>
            <a:r>
              <a:rPr sz="1600" spc="85" dirty="0">
                <a:latin typeface="Trebuchet MS"/>
                <a:cs typeface="Trebuchet MS"/>
              </a:rPr>
              <a:t> </a:t>
            </a:r>
            <a:r>
              <a:rPr sz="1600" spc="95" dirty="0">
                <a:latin typeface="Trebuchet MS"/>
                <a:cs typeface="Trebuchet MS"/>
              </a:rPr>
              <a:t>nuestros</a:t>
            </a:r>
            <a:r>
              <a:rPr sz="1600" spc="80" dirty="0">
                <a:latin typeface="Trebuchet MS"/>
                <a:cs typeface="Trebuchet MS"/>
              </a:rPr>
              <a:t> </a:t>
            </a:r>
            <a:r>
              <a:rPr sz="1600" spc="105" dirty="0">
                <a:latin typeface="Trebuchet MS"/>
                <a:cs typeface="Trebuchet MS"/>
              </a:rPr>
              <a:t>modelos</a:t>
            </a:r>
            <a:r>
              <a:rPr sz="1600" spc="60" dirty="0">
                <a:latin typeface="Trebuchet MS"/>
                <a:cs typeface="Trebuchet MS"/>
              </a:rPr>
              <a:t> </a:t>
            </a:r>
            <a:r>
              <a:rPr sz="1600" spc="45" dirty="0">
                <a:latin typeface="Trebuchet MS"/>
                <a:cs typeface="Trebuchet MS"/>
              </a:rPr>
              <a:t>CNN.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600">
              <a:latin typeface="Trebuchet MS"/>
              <a:cs typeface="Trebuchet MS"/>
            </a:endParaRPr>
          </a:p>
          <a:p>
            <a:pPr marL="12700" marR="5080" algn="just">
              <a:lnSpc>
                <a:spcPct val="100000"/>
              </a:lnSpc>
            </a:pPr>
            <a:r>
              <a:rPr sz="1600" spc="105" dirty="0">
                <a:latin typeface="Trebuchet MS"/>
                <a:cs typeface="Trebuchet MS"/>
              </a:rPr>
              <a:t>Si</a:t>
            </a:r>
            <a:r>
              <a:rPr sz="1600" spc="45" dirty="0">
                <a:latin typeface="Trebuchet MS"/>
                <a:cs typeface="Trebuchet MS"/>
              </a:rPr>
              <a:t>  </a:t>
            </a:r>
            <a:r>
              <a:rPr sz="1600" spc="135" dirty="0">
                <a:latin typeface="Trebuchet MS"/>
                <a:cs typeface="Trebuchet MS"/>
              </a:rPr>
              <a:t>usas</a:t>
            </a:r>
            <a:r>
              <a:rPr sz="1600" spc="55" dirty="0">
                <a:latin typeface="Trebuchet MS"/>
                <a:cs typeface="Trebuchet MS"/>
              </a:rPr>
              <a:t>  </a:t>
            </a:r>
            <a:r>
              <a:rPr sz="1600" spc="85" dirty="0">
                <a:latin typeface="Trebuchet MS"/>
                <a:cs typeface="Trebuchet MS"/>
              </a:rPr>
              <a:t>una</a:t>
            </a:r>
            <a:r>
              <a:rPr sz="1600" spc="60" dirty="0">
                <a:latin typeface="Trebuchet MS"/>
                <a:cs typeface="Trebuchet MS"/>
              </a:rPr>
              <a:t>  herramienta</a:t>
            </a:r>
            <a:r>
              <a:rPr sz="1600" spc="55" dirty="0">
                <a:latin typeface="Trebuchet MS"/>
                <a:cs typeface="Trebuchet MS"/>
              </a:rPr>
              <a:t>  </a:t>
            </a:r>
            <a:r>
              <a:rPr sz="1600" spc="75" dirty="0">
                <a:latin typeface="Trebuchet MS"/>
                <a:cs typeface="Trebuchet MS"/>
              </a:rPr>
              <a:t>en</a:t>
            </a:r>
            <a:r>
              <a:rPr sz="1600" spc="45" dirty="0">
                <a:latin typeface="Trebuchet MS"/>
                <a:cs typeface="Trebuchet MS"/>
              </a:rPr>
              <a:t>  </a:t>
            </a:r>
            <a:r>
              <a:rPr sz="1600" spc="50" dirty="0">
                <a:latin typeface="Trebuchet MS"/>
                <a:cs typeface="Trebuchet MS"/>
              </a:rPr>
              <a:t>entorno </a:t>
            </a:r>
            <a:r>
              <a:rPr sz="1600" dirty="0">
                <a:latin typeface="Trebuchet MS"/>
                <a:cs typeface="Trebuchet MS"/>
              </a:rPr>
              <a:t>virtual,</a:t>
            </a:r>
            <a:r>
              <a:rPr sz="1600" spc="484" dirty="0">
                <a:latin typeface="Trebuchet MS"/>
                <a:cs typeface="Trebuchet MS"/>
              </a:rPr>
              <a:t> </a:t>
            </a:r>
            <a:r>
              <a:rPr sz="1600" spc="60" dirty="0">
                <a:latin typeface="Trebuchet MS"/>
                <a:cs typeface="Trebuchet MS"/>
              </a:rPr>
              <a:t>requerirás</a:t>
            </a:r>
            <a:r>
              <a:rPr sz="1600" spc="480" dirty="0">
                <a:latin typeface="Trebuchet MS"/>
                <a:cs typeface="Trebuchet MS"/>
              </a:rPr>
              <a:t> </a:t>
            </a:r>
            <a:r>
              <a:rPr sz="1600" spc="90" dirty="0">
                <a:latin typeface="Trebuchet MS"/>
                <a:cs typeface="Trebuchet MS"/>
              </a:rPr>
              <a:t>mayor</a:t>
            </a:r>
            <a:r>
              <a:rPr sz="1600" spc="475" dirty="0">
                <a:latin typeface="Trebuchet MS"/>
                <a:cs typeface="Trebuchet MS"/>
              </a:rPr>
              <a:t> </a:t>
            </a:r>
            <a:r>
              <a:rPr sz="1600" spc="80" dirty="0">
                <a:latin typeface="Trebuchet MS"/>
                <a:cs typeface="Trebuchet MS"/>
              </a:rPr>
              <a:t>memoria</a:t>
            </a:r>
            <a:r>
              <a:rPr sz="1600" spc="490" dirty="0">
                <a:latin typeface="Trebuchet MS"/>
                <a:cs typeface="Trebuchet MS"/>
              </a:rPr>
              <a:t> </a:t>
            </a:r>
            <a:r>
              <a:rPr sz="1600" spc="45" dirty="0">
                <a:latin typeface="Trebuchet MS"/>
                <a:cs typeface="Trebuchet MS"/>
              </a:rPr>
              <a:t>de </a:t>
            </a:r>
            <a:r>
              <a:rPr sz="1600" spc="65" dirty="0">
                <a:latin typeface="Trebuchet MS"/>
                <a:cs typeface="Trebuchet MS"/>
              </a:rPr>
              <a:t>procesamiento,</a:t>
            </a:r>
            <a:r>
              <a:rPr sz="1600" spc="445" dirty="0">
                <a:latin typeface="Trebuchet MS"/>
                <a:cs typeface="Trebuchet MS"/>
              </a:rPr>
              <a:t> </a:t>
            </a:r>
            <a:r>
              <a:rPr sz="1600" spc="75" dirty="0">
                <a:latin typeface="Trebuchet MS"/>
                <a:cs typeface="Trebuchet MS"/>
              </a:rPr>
              <a:t>por</a:t>
            </a:r>
            <a:r>
              <a:rPr sz="1600" spc="445" dirty="0">
                <a:latin typeface="Trebuchet MS"/>
                <a:cs typeface="Trebuchet MS"/>
              </a:rPr>
              <a:t> </a:t>
            </a:r>
            <a:r>
              <a:rPr sz="1600" spc="55" dirty="0">
                <a:latin typeface="Trebuchet MS"/>
                <a:cs typeface="Trebuchet MS"/>
              </a:rPr>
              <a:t>lo</a:t>
            </a:r>
            <a:r>
              <a:rPr sz="1600" spc="434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anterior,</a:t>
            </a:r>
            <a:r>
              <a:rPr sz="1600" spc="43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valida </a:t>
            </a:r>
            <a:r>
              <a:rPr sz="1600" spc="80" dirty="0">
                <a:latin typeface="Trebuchet MS"/>
                <a:cs typeface="Trebuchet MS"/>
              </a:rPr>
              <a:t>si</a:t>
            </a:r>
            <a:r>
              <a:rPr sz="1600" spc="35" dirty="0">
                <a:latin typeface="Trebuchet MS"/>
                <a:cs typeface="Trebuchet MS"/>
              </a:rPr>
              <a:t>  </a:t>
            </a:r>
            <a:r>
              <a:rPr sz="1600" dirty="0">
                <a:latin typeface="Trebuchet MS"/>
                <a:cs typeface="Trebuchet MS"/>
              </a:rPr>
              <a:t>el</a:t>
            </a:r>
            <a:r>
              <a:rPr sz="1600" spc="35" dirty="0">
                <a:latin typeface="Trebuchet MS"/>
                <a:cs typeface="Trebuchet MS"/>
              </a:rPr>
              <a:t>  </a:t>
            </a:r>
            <a:r>
              <a:rPr sz="1600" spc="130" dirty="0">
                <a:latin typeface="Trebuchet MS"/>
                <a:cs typeface="Trebuchet MS"/>
              </a:rPr>
              <a:t>uso</a:t>
            </a:r>
            <a:r>
              <a:rPr sz="1600" spc="40" dirty="0">
                <a:latin typeface="Trebuchet MS"/>
                <a:cs typeface="Trebuchet MS"/>
              </a:rPr>
              <a:t>  </a:t>
            </a:r>
            <a:r>
              <a:rPr sz="1600" spc="75" dirty="0">
                <a:latin typeface="Trebuchet MS"/>
                <a:cs typeface="Trebuchet MS"/>
              </a:rPr>
              <a:t>de</a:t>
            </a:r>
            <a:r>
              <a:rPr sz="1600" spc="35" dirty="0">
                <a:latin typeface="Trebuchet MS"/>
                <a:cs typeface="Trebuchet MS"/>
              </a:rPr>
              <a:t>  </a:t>
            </a:r>
            <a:r>
              <a:rPr sz="1600" spc="85" dirty="0">
                <a:latin typeface="Trebuchet MS"/>
                <a:cs typeface="Trebuchet MS"/>
              </a:rPr>
              <a:t>redes</a:t>
            </a:r>
            <a:r>
              <a:rPr sz="1600" spc="35" dirty="0">
                <a:latin typeface="Trebuchet MS"/>
                <a:cs typeface="Trebuchet MS"/>
              </a:rPr>
              <a:t>  </a:t>
            </a:r>
            <a:r>
              <a:rPr sz="1600" spc="80" dirty="0">
                <a:latin typeface="Trebuchet MS"/>
                <a:cs typeface="Trebuchet MS"/>
              </a:rPr>
              <a:t>neuronales</a:t>
            </a:r>
            <a:r>
              <a:rPr sz="1600" spc="35" dirty="0">
                <a:latin typeface="Trebuchet MS"/>
                <a:cs typeface="Trebuchet MS"/>
              </a:rPr>
              <a:t>  </a:t>
            </a:r>
            <a:r>
              <a:rPr sz="1600" spc="114" dirty="0">
                <a:latin typeface="Trebuchet MS"/>
                <a:cs typeface="Trebuchet MS"/>
              </a:rPr>
              <a:t>es</a:t>
            </a:r>
            <a:r>
              <a:rPr sz="1600" spc="30" dirty="0">
                <a:latin typeface="Trebuchet MS"/>
                <a:cs typeface="Trebuchet MS"/>
              </a:rPr>
              <a:t>  </a:t>
            </a:r>
            <a:r>
              <a:rPr sz="1600" spc="-25" dirty="0">
                <a:latin typeface="Trebuchet MS"/>
                <a:cs typeface="Trebuchet MS"/>
              </a:rPr>
              <a:t>lo </a:t>
            </a:r>
            <a:r>
              <a:rPr sz="1600" spc="150" dirty="0">
                <a:latin typeface="Trebuchet MS"/>
                <a:cs typeface="Trebuchet MS"/>
              </a:rPr>
              <a:t>más</a:t>
            </a:r>
            <a:r>
              <a:rPr sz="1600" spc="375" dirty="0">
                <a:latin typeface="Trebuchet MS"/>
                <a:cs typeface="Trebuchet MS"/>
              </a:rPr>
              <a:t>   </a:t>
            </a:r>
            <a:r>
              <a:rPr sz="1600" spc="80" dirty="0">
                <a:latin typeface="Trebuchet MS"/>
                <a:cs typeface="Trebuchet MS"/>
              </a:rPr>
              <a:t>óptimo</a:t>
            </a:r>
            <a:r>
              <a:rPr sz="1600" spc="375" dirty="0">
                <a:latin typeface="Trebuchet MS"/>
                <a:cs typeface="Trebuchet MS"/>
              </a:rPr>
              <a:t>   </a:t>
            </a:r>
            <a:r>
              <a:rPr sz="1600" spc="70" dirty="0">
                <a:latin typeface="Trebuchet MS"/>
                <a:cs typeface="Trebuchet MS"/>
              </a:rPr>
              <a:t>para</a:t>
            </a:r>
            <a:r>
              <a:rPr sz="1600" spc="380" dirty="0">
                <a:latin typeface="Trebuchet MS"/>
                <a:cs typeface="Trebuchet MS"/>
              </a:rPr>
              <a:t>   </a:t>
            </a:r>
            <a:r>
              <a:rPr sz="1600" spc="65" dirty="0">
                <a:latin typeface="Trebuchet MS"/>
                <a:cs typeface="Trebuchet MS"/>
              </a:rPr>
              <a:t>resolver</a:t>
            </a:r>
            <a:r>
              <a:rPr sz="1600" spc="380" dirty="0">
                <a:latin typeface="Trebuchet MS"/>
                <a:cs typeface="Trebuchet MS"/>
              </a:rPr>
              <a:t>   </a:t>
            </a:r>
            <a:r>
              <a:rPr sz="1600" spc="25" dirty="0">
                <a:latin typeface="Trebuchet MS"/>
                <a:cs typeface="Trebuchet MS"/>
              </a:rPr>
              <a:t>un </a:t>
            </a:r>
            <a:r>
              <a:rPr sz="1600" spc="40" dirty="0">
                <a:latin typeface="Trebuchet MS"/>
                <a:cs typeface="Trebuchet MS"/>
              </a:rPr>
              <a:t>problema.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5080">
              <a:lnSpc>
                <a:spcPct val="100000"/>
              </a:lnSpc>
              <a:spcBef>
                <a:spcPts val="100"/>
              </a:spcBef>
            </a:pPr>
            <a:r>
              <a:rPr sz="2700" spc="114" dirty="0">
                <a:solidFill>
                  <a:srgbClr val="004886"/>
                </a:solidFill>
              </a:rPr>
              <a:t>Redes</a:t>
            </a:r>
            <a:r>
              <a:rPr sz="2700" spc="-30" dirty="0">
                <a:solidFill>
                  <a:srgbClr val="004886"/>
                </a:solidFill>
              </a:rPr>
              <a:t> </a:t>
            </a:r>
            <a:r>
              <a:rPr sz="2700" spc="85" dirty="0">
                <a:solidFill>
                  <a:srgbClr val="004886"/>
                </a:solidFill>
              </a:rPr>
              <a:t>Neuronales</a:t>
            </a:r>
            <a:r>
              <a:rPr sz="2700" spc="-40" dirty="0">
                <a:solidFill>
                  <a:srgbClr val="004886"/>
                </a:solidFill>
              </a:rPr>
              <a:t> </a:t>
            </a:r>
            <a:r>
              <a:rPr sz="2700" spc="85" dirty="0">
                <a:solidFill>
                  <a:srgbClr val="004886"/>
                </a:solidFill>
              </a:rPr>
              <a:t>Convolucionales </a:t>
            </a:r>
            <a:r>
              <a:rPr sz="2700" spc="130" dirty="0">
                <a:solidFill>
                  <a:srgbClr val="004886"/>
                </a:solidFill>
              </a:rPr>
              <a:t>(CNN)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156768" y="1218412"/>
            <a:ext cx="8833485" cy="290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4320" algn="just">
              <a:lnSpc>
                <a:spcPct val="15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El</a:t>
            </a:r>
            <a:r>
              <a:rPr sz="1400" spc="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documento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"Gradient-</a:t>
            </a:r>
            <a:r>
              <a:rPr sz="1400" dirty="0">
                <a:latin typeface="Arial"/>
                <a:cs typeface="Arial"/>
              </a:rPr>
              <a:t>Based</a:t>
            </a:r>
            <a:r>
              <a:rPr sz="1400" spc="1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Learning</a:t>
            </a:r>
            <a:r>
              <a:rPr sz="1400" spc="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Applied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Document</a:t>
            </a:r>
            <a:r>
              <a:rPr sz="1400" spc="1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Recognition"</a:t>
            </a:r>
            <a:r>
              <a:rPr sz="1400" spc="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LeCun</a:t>
            </a:r>
            <a:r>
              <a:rPr sz="1400" spc="1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et</a:t>
            </a:r>
            <a:r>
              <a:rPr sz="1400" spc="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al.</a:t>
            </a:r>
            <a:r>
              <a:rPr sz="1400" spc="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</a:t>
            </a:r>
            <a:r>
              <a:rPr sz="1400" spc="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un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trabajo </a:t>
            </a:r>
            <a:r>
              <a:rPr sz="1400" dirty="0">
                <a:latin typeface="Arial"/>
                <a:cs typeface="Arial"/>
              </a:rPr>
              <a:t>fundamental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el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campo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del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aprendizaje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automático,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específicamente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el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desarrollo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aplicación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Redes </a:t>
            </a:r>
            <a:r>
              <a:rPr sz="1400" dirty="0">
                <a:latin typeface="Arial"/>
                <a:cs typeface="Arial"/>
              </a:rPr>
              <a:t>Neuronales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Convolucionales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(CNN).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Las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CNN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tipo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 red neuronal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profunda que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utiliza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ampliamente </a:t>
            </a:r>
            <a:r>
              <a:rPr sz="1400" dirty="0">
                <a:latin typeface="Arial"/>
                <a:cs typeface="Arial"/>
              </a:rPr>
              <a:t>para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tareas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procesamiento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imágenes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reconocimiento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patrones.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Este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tipo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redes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caracteriza</a:t>
            </a:r>
            <a:r>
              <a:rPr sz="1400" spc="-25" dirty="0">
                <a:latin typeface="Arial"/>
                <a:cs typeface="Arial"/>
              </a:rPr>
              <a:t> por </a:t>
            </a:r>
            <a:r>
              <a:rPr sz="1400" dirty="0">
                <a:latin typeface="Arial"/>
                <a:cs typeface="Arial"/>
              </a:rPr>
              <a:t>su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capacidad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para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aprender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jerarquías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características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manera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automática,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desde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características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bajo </a:t>
            </a:r>
            <a:r>
              <a:rPr sz="1400" dirty="0">
                <a:latin typeface="Arial"/>
                <a:cs typeface="Arial"/>
              </a:rPr>
              <a:t>nivel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hasta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características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más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abstractas.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Las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CNN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particularmente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efectivas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detección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patrones </a:t>
            </a:r>
            <a:r>
              <a:rPr sz="1400" dirty="0">
                <a:latin typeface="Arial"/>
                <a:cs typeface="Arial"/>
              </a:rPr>
              <a:t>visuales</a:t>
            </a:r>
            <a:r>
              <a:rPr sz="1400" spc="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</a:t>
            </a:r>
            <a:r>
              <a:rPr sz="1400" spc="1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imágenes,</a:t>
            </a:r>
            <a:r>
              <a:rPr sz="1400" spc="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</a:t>
            </a:r>
            <a:r>
              <a:rPr sz="1400" spc="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que</a:t>
            </a:r>
            <a:r>
              <a:rPr sz="1400" spc="1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las</a:t>
            </a:r>
            <a:r>
              <a:rPr sz="1400" spc="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hace</a:t>
            </a:r>
            <a:r>
              <a:rPr sz="1400" spc="1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ideales</a:t>
            </a:r>
            <a:r>
              <a:rPr sz="1400" spc="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para</a:t>
            </a:r>
            <a:r>
              <a:rPr sz="1400" spc="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aplicaciones</a:t>
            </a:r>
            <a:r>
              <a:rPr sz="1400" spc="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como</a:t>
            </a:r>
            <a:r>
              <a:rPr sz="1400" spc="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el</a:t>
            </a:r>
            <a:r>
              <a:rPr sz="1400" spc="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reconocimiento</a:t>
            </a:r>
            <a:r>
              <a:rPr sz="1400" spc="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documentos,</a:t>
            </a:r>
            <a:r>
              <a:rPr sz="1400" spc="14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el </a:t>
            </a:r>
            <a:r>
              <a:rPr sz="1400" dirty="0">
                <a:latin typeface="Arial"/>
                <a:cs typeface="Arial"/>
              </a:rPr>
              <a:t>procesamiento</a:t>
            </a:r>
            <a:r>
              <a:rPr sz="1400" spc="2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2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imágenes</a:t>
            </a:r>
            <a:r>
              <a:rPr sz="1400" spc="2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médicas</a:t>
            </a:r>
            <a:r>
              <a:rPr sz="1400" spc="2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2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</a:t>
            </a:r>
            <a:r>
              <a:rPr sz="1400" spc="2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visión</a:t>
            </a:r>
            <a:r>
              <a:rPr sz="1400" spc="2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por</a:t>
            </a:r>
            <a:r>
              <a:rPr sz="1400" spc="2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computadora.</a:t>
            </a:r>
            <a:r>
              <a:rPr sz="1400" spc="2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Este</a:t>
            </a:r>
            <a:r>
              <a:rPr sz="1400" spc="2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documento</a:t>
            </a:r>
            <a:r>
              <a:rPr sz="1400" spc="2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</a:t>
            </a:r>
            <a:r>
              <a:rPr sz="1400" spc="2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reconocido</a:t>
            </a:r>
            <a:r>
              <a:rPr sz="1400" spc="2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por</a:t>
            </a:r>
            <a:r>
              <a:rPr sz="1400" spc="27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su </a:t>
            </a:r>
            <a:r>
              <a:rPr sz="1400" dirty="0">
                <a:latin typeface="Arial"/>
                <a:cs typeface="Arial"/>
              </a:rPr>
              <a:t>contribución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significativa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avance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CNN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aplicación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el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reconocimiento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documentos.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1349</Words>
  <Application>Microsoft Office PowerPoint</Application>
  <PresentationFormat>Presentación en pantalla (16:9)</PresentationFormat>
  <Paragraphs>118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Sora</vt:lpstr>
      <vt:lpstr>Tekton Pro Ext</vt:lpstr>
      <vt:lpstr>Trebuchet MS</vt:lpstr>
      <vt:lpstr>Tema de Office</vt:lpstr>
      <vt:lpstr> CURSO: ELECTIVO II Unidad II: Redes Neuronales Convolucionales.</vt:lpstr>
      <vt:lpstr>Presentación de PowerPoint</vt:lpstr>
      <vt:lpstr>Presentación de PowerPoint</vt:lpstr>
      <vt:lpstr>Computer vision</vt:lpstr>
      <vt:lpstr>Computer vision en las noticias</vt:lpstr>
      <vt:lpstr>Generadores de imágenes</vt:lpstr>
      <vt:lpstr>Entorno de ejecución</vt:lpstr>
      <vt:lpstr>Presentación de PowerPoint</vt:lpstr>
      <vt:lpstr>Redes Neuronales Convolucionales (CNN)</vt:lpstr>
      <vt:lpstr>Arquitectura CNN (LeNet-5)</vt:lpstr>
      <vt:lpstr>Input (Entrada)</vt:lpstr>
      <vt:lpstr>Convoluciones</vt:lpstr>
      <vt:lpstr>Submuestreo (Pooling o</vt:lpstr>
      <vt:lpstr>Capas Completamente Conectadas (Fully Connected Layers)</vt:lpstr>
      <vt:lpstr>Modelos Pre Entrenados</vt:lpstr>
      <vt:lpstr>VGG (Visual Geometry Group)</vt:lpstr>
      <vt:lpstr>ResNet (Residual Network)</vt:lpstr>
      <vt:lpstr>Inception (GoogLeNet)</vt:lpstr>
      <vt:lpstr>EfficientNet</vt:lpstr>
      <vt:lpstr>ImageNet</vt:lpstr>
      <vt:lpstr>Transferencia de Aprendizaje</vt:lpstr>
      <vt:lpstr>CIFAR10,</vt:lpstr>
      <vt:lpstr>Categorías Cifar10</vt:lpstr>
      <vt:lpstr>Presentación de PowerPoint</vt:lpstr>
      <vt:lpstr>Análisis de código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DIEGO MIRANDA OLAVARRIA</cp:lastModifiedBy>
  <cp:revision>2</cp:revision>
  <dcterms:created xsi:type="dcterms:W3CDTF">2024-12-11T20:50:16Z</dcterms:created>
  <dcterms:modified xsi:type="dcterms:W3CDTF">2024-12-11T20:55:58Z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2024-12-11T00:00:00Z</vt:filetime>
  </property>
  <property fmtid="{D5CDD505-2E9C-101B-9397-08002B2CF9AE}" pid="5" name="Producer">
    <vt:lpwstr>www.ilovepdf.com</vt:lpwstr>
  </property>
</Properties>
</file>